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2" r:id="rId28"/>
    <p:sldId id="257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3"/>
    <p:restoredTop sz="94499"/>
  </p:normalViewPr>
  <p:slideViewPr>
    <p:cSldViewPr snapToGrid="0" snapToObjects="1">
      <p:cViewPr varScale="1">
        <p:scale>
          <a:sx n="151" d="100"/>
          <a:sy n="151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532C6B-EFF7-454D-944E-B43ABB10A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00D5B22-5499-D34E-97FC-33D4FCFB5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7DE8E9-0679-E146-87B7-040B85200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5C61-DCA2-E243-8658-7FD90C0BFCBA}" type="datetimeFigureOut">
              <a:rPr lang="fr-FR" smtClean="0"/>
              <a:t>03/12/2021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798E86-73F5-A547-B0A2-10FA87C07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C50973-0402-CA42-A01E-4F30DF836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1467-752C-D742-9F59-34619EC582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5933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FAA9A9-D67E-D945-B670-937F68ECC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C517964-15EC-2A4E-9728-0015A3A39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6459FE-878D-D745-B252-66F746C1B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5C61-DCA2-E243-8658-7FD90C0BFCBA}" type="datetimeFigureOut">
              <a:rPr lang="fr-FR" smtClean="0"/>
              <a:t>03/12/2021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BCF455-D864-7443-8EB8-4B7CD4A5A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F55494-FAEE-8648-A08C-7D0F86EB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1467-752C-D742-9F59-34619EC582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310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DBA9363-BE7F-0647-AE66-51E87EB5FA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33A1240-440C-6348-918D-5CEB7EFCC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130E85-49B2-EC41-B9E0-A1EF03EDC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5C61-DCA2-E243-8658-7FD90C0BFCBA}" type="datetimeFigureOut">
              <a:rPr lang="fr-FR" smtClean="0"/>
              <a:t>03/12/2021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C0092C-81AF-EA45-937D-AF7192C3C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5E7C32-0AAB-8344-9E84-9ADAC486C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1467-752C-D742-9F59-34619EC582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084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3C6555-57EF-DB42-A588-C150AE33A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76B7D7-9C85-4B4A-8086-604B598B3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69E0C8-5E57-0A4C-AEC9-AB857E1EF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5C61-DCA2-E243-8658-7FD90C0BFCBA}" type="datetimeFigureOut">
              <a:rPr lang="fr-FR" smtClean="0"/>
              <a:t>03/12/2021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CDBA1C-8BA2-D046-A721-A42AB51B7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6F7282-3506-1E49-92A8-659FAED26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1467-752C-D742-9F59-34619EC582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6885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F54796-5082-924E-9715-3F9D311B4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B148BC-F37C-6543-90C8-FB2BF7EE8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7EEBCC-27AC-2341-9246-C14856552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5C61-DCA2-E243-8658-7FD90C0BFCBA}" type="datetimeFigureOut">
              <a:rPr lang="fr-FR" smtClean="0"/>
              <a:t>03/12/2021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1EB88E-892D-324A-AB2A-ED18B5289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16C902-C381-FF44-ADE4-AC0E2C44A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1467-752C-D742-9F59-34619EC582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3203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319125-0BD8-B744-B0EF-83AACEA5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233978-7911-464D-86BE-7FBFAE2056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4AE0720-232B-3241-8DF0-6DB47831E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DF278B-D1B7-534B-AD03-89B09FBBC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5C61-DCA2-E243-8658-7FD90C0BFCBA}" type="datetimeFigureOut">
              <a:rPr lang="fr-FR" smtClean="0"/>
              <a:t>03/12/2021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23544B3-4531-604D-A3B7-2414D342E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689510-D69B-F141-872D-475FDD0D2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1467-752C-D742-9F59-34619EC582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475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0068B3-91A6-2E45-AF3E-2EBAD471C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F79279-6B59-2F48-AAFC-F9C309EFD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5AAEE3F-D083-EF4C-A073-00AAF3B1C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35A6C74-C4FF-F34B-BDE1-2208AD7537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0D6F92-860F-1745-988E-7AD84005DF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EDE20CF-5541-5A4A-AD65-77E38CBE6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5C61-DCA2-E243-8658-7FD90C0BFCBA}" type="datetimeFigureOut">
              <a:rPr lang="fr-FR" smtClean="0"/>
              <a:t>03/12/2021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346C618-FED2-A149-B963-A297F4B95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C7B818D-54D8-4245-9233-AD9E9F0B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1467-752C-D742-9F59-34619EC582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591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BBE17C-A808-144F-B8CE-2C337D737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8A0B8F1-648D-8C46-9237-5562B53A3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5C61-DCA2-E243-8658-7FD90C0BFCBA}" type="datetimeFigureOut">
              <a:rPr lang="fr-FR" smtClean="0"/>
              <a:t>03/12/2021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38EDA07-CFAD-B44D-AD17-AE7CC45A9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049B5E7-6BFB-DB42-AA16-F6254EF2C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1467-752C-D742-9F59-34619EC582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2087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F3798BB-1BFD-724C-903B-279028EA8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5C61-DCA2-E243-8658-7FD90C0BFCBA}" type="datetimeFigureOut">
              <a:rPr lang="fr-FR" smtClean="0"/>
              <a:t>03/12/2021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B9B5160-86B4-1C46-92CF-398A276C7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8D8BDA-16CB-384D-932A-944EDFED0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1467-752C-D742-9F59-34619EC582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496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73ED57-51FA-1640-9346-2C279A281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944552-CECE-B240-B146-1E748D7EB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CAF1CA9-CAB9-484E-ACFC-D4D524B6B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628E41-0425-6544-91A3-30AE003AD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5C61-DCA2-E243-8658-7FD90C0BFCBA}" type="datetimeFigureOut">
              <a:rPr lang="fr-FR" smtClean="0"/>
              <a:t>03/12/2021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A85CCA6-63BB-5644-9140-BEBC3A036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566D67-922F-F647-AB58-9DC868A00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1467-752C-D742-9F59-34619EC582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5867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7D3691-90E5-0A47-8F38-CFE7416E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A31D26F-F15C-6F4A-BDA4-CCD17FD3D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97D7D25-DA74-BC4F-8671-98881FE9D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52943E-FA96-C648-903E-F219289E8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5C61-DCA2-E243-8658-7FD90C0BFCBA}" type="datetimeFigureOut">
              <a:rPr lang="fr-FR" smtClean="0"/>
              <a:t>03/12/2021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F2CDFD-6F77-6948-BCD0-897F905FA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6CFF63C-D4B0-784D-BD90-127B862BC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1467-752C-D742-9F59-34619EC582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555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AC6FAA9-F184-1A48-A3D8-2C4DF2353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DF0CCF-18BD-664E-9112-2EC42CCB7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A03C84-795A-3944-AED0-DC7BC06D7D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45C61-DCA2-E243-8658-7FD90C0BFCBA}" type="datetimeFigureOut">
              <a:rPr lang="fr-FR" smtClean="0"/>
              <a:t>03/12/2021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D5AB4C-BB3B-F64F-B3EE-E8A540BDF0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AA22B7-D956-D341-B494-B0BFFC1E53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41467-752C-D742-9F59-34619EC582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704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7CC00A-A12E-3E42-B74A-133C4EE6B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1" y="590062"/>
            <a:ext cx="5409655" cy="2838938"/>
          </a:xfrm>
        </p:spPr>
        <p:txBody>
          <a:bodyPr>
            <a:normAutofit/>
          </a:bodyPr>
          <a:lstStyle/>
          <a:p>
            <a:pPr algn="l"/>
            <a:r>
              <a:rPr lang="fr-FR" sz="5600" dirty="0" err="1">
                <a:solidFill>
                  <a:srgbClr val="FFFFFF"/>
                </a:solidFill>
              </a:rPr>
              <a:t>Naive</a:t>
            </a:r>
            <a:r>
              <a:rPr lang="fr-FR" sz="5600" dirty="0">
                <a:solidFill>
                  <a:srgbClr val="FFFFFF"/>
                </a:solidFill>
              </a:rPr>
              <a:t> Bayes Classifier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A55860C-70B3-4643-8981-6A0CDFDD0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2044" y="4698614"/>
            <a:ext cx="5088650" cy="1198120"/>
          </a:xfrm>
        </p:spPr>
        <p:txBody>
          <a:bodyPr>
            <a:normAutofit/>
          </a:bodyPr>
          <a:lstStyle/>
          <a:p>
            <a:pPr algn="r"/>
            <a:endParaRPr lang="fr-FR" sz="2000" dirty="0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510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4BB455-2E9C-804B-BFAD-67EC9C258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Intuition 1st </a:t>
            </a:r>
            <a:r>
              <a:rPr lang="fr-FR" dirty="0" err="1"/>
              <a:t>Example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9F4BEB-D96C-BB4F-9F75-1BE3BD2F1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5ABD0BE-8C0A-D84B-A2E2-70DEC64E3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336" y="1825625"/>
            <a:ext cx="9101328" cy="447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06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FAD98A-7D53-C94B-9547-CE27D9E70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Intuition 1st </a:t>
            </a:r>
            <a:r>
              <a:rPr lang="fr-FR" dirty="0" err="1"/>
              <a:t>Example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11FB340-00CA-214F-9975-330C7C3A9D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3386" y="1807337"/>
            <a:ext cx="10125228" cy="4351338"/>
          </a:xfrm>
        </p:spPr>
      </p:pic>
    </p:spTree>
    <p:extLst>
      <p:ext uri="{BB962C8B-B14F-4D97-AF65-F5344CB8AC3E}">
        <p14:creationId xmlns:p14="http://schemas.microsoft.com/office/powerpoint/2010/main" val="387171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51AA9F-3630-914A-9920-FFC4A8725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Intuition 1st </a:t>
            </a:r>
            <a:r>
              <a:rPr lang="fr-FR" dirty="0" err="1"/>
              <a:t>Example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BF02D7-192D-6343-8B90-9740B1DFF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Multiply</a:t>
            </a:r>
            <a:r>
              <a:rPr lang="fr-FR" dirty="0"/>
              <a:t> the </a:t>
            </a:r>
            <a:r>
              <a:rPr lang="fr-FR" dirty="0" err="1"/>
              <a:t>probabilities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other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45DCEB9-02F6-A441-849F-648A05414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576" y="2479256"/>
            <a:ext cx="9503664" cy="323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261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83B538-64CE-724E-B141-6032A5D75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Intuition 1st </a:t>
            </a:r>
            <a:r>
              <a:rPr lang="fr-FR" dirty="0" err="1"/>
              <a:t>Example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525E95-A9C4-2A4B-8BC3-9C8623077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DA71B92-85AC-4841-A871-291DB9157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850" y="2621788"/>
            <a:ext cx="95123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734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CE7F10-606B-0F40-BEB0-FAC44B82F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Intuition 1st </a:t>
            </a:r>
            <a:r>
              <a:rPr lang="fr-FR" dirty="0" err="1"/>
              <a:t>Example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712827-35F5-5A4B-A7A6-C7E54D99D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process</a:t>
            </a:r>
            <a:r>
              <a:rPr lang="fr-FR" dirty="0"/>
              <a:t> for spam: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2039891-710C-F94F-8C15-A63AFDB7B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240" y="2667000"/>
            <a:ext cx="90932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649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63FA94-F43E-7A49-8A5B-E37B741AB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Intuition 1st </a:t>
            </a:r>
            <a:r>
              <a:rPr lang="fr-FR" dirty="0" err="1"/>
              <a:t>Example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92E2C3-C1AE-4A48-82FB-7F1DE68FD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Compare </a:t>
            </a:r>
            <a:r>
              <a:rPr lang="fr-FR" dirty="0" err="1"/>
              <a:t>both</a:t>
            </a:r>
            <a:r>
              <a:rPr lang="fr-FR" dirty="0"/>
              <a:t> </a:t>
            </a:r>
            <a:r>
              <a:rPr lang="fr-FR" dirty="0" err="1"/>
              <a:t>results</a:t>
            </a:r>
            <a:r>
              <a:rPr lang="fr-FR" dirty="0"/>
              <a:t> :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905FE23-CE8C-D247-A5B8-C067519CE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600" y="2835402"/>
            <a:ext cx="8178800" cy="17907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512593B-2905-4043-A107-E4970C1D3032}"/>
              </a:ext>
            </a:extLst>
          </p:cNvPr>
          <p:cNvSpPr txBox="1"/>
          <p:nvPr/>
        </p:nvSpPr>
        <p:spPr>
          <a:xfrm>
            <a:off x="2159000" y="863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3501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436B64-D84C-9542-81D5-39B7050E8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Intuition 2</a:t>
            </a:r>
            <a:r>
              <a:rPr lang="fr-FR" baseline="30000" dirty="0"/>
              <a:t>nd</a:t>
            </a:r>
            <a:r>
              <a:rPr lang="fr-FR" dirty="0"/>
              <a:t> </a:t>
            </a:r>
            <a:r>
              <a:rPr lang="fr-FR" dirty="0" err="1"/>
              <a:t>Example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09C8D5-880D-AF47-A03C-1B1156B14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Now</a:t>
            </a:r>
            <a:r>
              <a:rPr lang="fr-FR" dirty="0"/>
              <a:t> </a:t>
            </a:r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try</a:t>
            </a:r>
            <a:r>
              <a:rPr lang="fr-FR" dirty="0"/>
              <a:t> and </a:t>
            </a:r>
            <a:r>
              <a:rPr lang="fr-FR" dirty="0" err="1"/>
              <a:t>classify</a:t>
            </a:r>
            <a:r>
              <a:rPr lang="fr-FR" dirty="0"/>
              <a:t> :</a:t>
            </a:r>
          </a:p>
          <a:p>
            <a:pPr marL="0" indent="0" algn="ctr">
              <a:buNone/>
            </a:pPr>
            <a:r>
              <a:rPr lang="fr-FR" b="1" dirty="0"/>
              <a:t>Lunch Money</a:t>
            </a:r>
          </a:p>
        </p:txBody>
      </p:sp>
    </p:spTree>
    <p:extLst>
      <p:ext uri="{BB962C8B-B14F-4D97-AF65-F5344CB8AC3E}">
        <p14:creationId xmlns:p14="http://schemas.microsoft.com/office/powerpoint/2010/main" val="1452155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61A9CA-B71B-8940-B472-237EDA013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Intuition 2</a:t>
            </a:r>
            <a:r>
              <a:rPr lang="fr-FR" baseline="30000" dirty="0"/>
              <a:t>nd</a:t>
            </a:r>
            <a:r>
              <a:rPr lang="fr-FR" dirty="0"/>
              <a:t> </a:t>
            </a:r>
            <a:r>
              <a:rPr lang="fr-FR" dirty="0" err="1"/>
              <a:t>Example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B5AEFC-D593-BB42-9E1E-6976120CA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3A58804-FCBE-2244-8373-7725D30DE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864" y="2567236"/>
            <a:ext cx="10070592" cy="258791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889F32B-8142-EC4C-955D-3FBD77271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624" y="5342322"/>
            <a:ext cx="5893816" cy="55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22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EC23D0-3DCC-FC46-AADF-B0C3BB670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Intuition 2</a:t>
            </a:r>
            <a:r>
              <a:rPr lang="fr-FR" baseline="30000" dirty="0"/>
              <a:t>nd</a:t>
            </a:r>
            <a:r>
              <a:rPr lang="fr-FR" dirty="0"/>
              <a:t> </a:t>
            </a:r>
            <a:r>
              <a:rPr lang="fr-FR" dirty="0" err="1"/>
              <a:t>Example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BD4F9E-D096-054A-877D-F0C049226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D6EE477-2B3C-7B45-9A8F-4970E4C2D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608" y="3875792"/>
            <a:ext cx="9320784" cy="195943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F4F3C1F-5665-1C4B-AE66-84CB31CF4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560" y="2149428"/>
            <a:ext cx="4309872" cy="188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56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85611A-F295-2944-A1EA-778AF9E5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Intuition 2</a:t>
            </a:r>
            <a:r>
              <a:rPr lang="fr-FR" baseline="30000" dirty="0"/>
              <a:t>nd</a:t>
            </a:r>
            <a:r>
              <a:rPr lang="fr-FR" dirty="0"/>
              <a:t> </a:t>
            </a:r>
            <a:r>
              <a:rPr lang="fr-FR" dirty="0" err="1"/>
              <a:t>Example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8A5603-4FBC-1E49-BF0F-1A37DB43B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words</a:t>
            </a:r>
            <a:r>
              <a:rPr lang="fr-FR" dirty="0"/>
              <a:t>, of a message </a:t>
            </a:r>
            <a:r>
              <a:rPr lang="fr-FR" dirty="0" err="1"/>
              <a:t>contains</a:t>
            </a:r>
            <a:r>
              <a:rPr lang="fr-FR" dirty="0"/>
              <a:t> lunch,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not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classified</a:t>
            </a:r>
            <a:r>
              <a:rPr lang="fr-FR" dirty="0"/>
              <a:t> as spam…</a:t>
            </a:r>
          </a:p>
          <a:p>
            <a:r>
              <a:rPr lang="fr-FR" dirty="0"/>
              <a:t>This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satisfactory</a:t>
            </a:r>
            <a:r>
              <a:rPr lang="fr-FR" dirty="0"/>
              <a:t> !</a:t>
            </a:r>
          </a:p>
          <a:p>
            <a:r>
              <a:rPr lang="fr-FR" dirty="0"/>
              <a:t>No </a:t>
            </a:r>
            <a:r>
              <a:rPr lang="fr-FR" dirty="0" err="1"/>
              <a:t>matter</a:t>
            </a:r>
            <a:r>
              <a:rPr lang="fr-FR" dirty="0"/>
              <a:t> how </a:t>
            </a:r>
            <a:r>
              <a:rPr lang="fr-FR" dirty="0" err="1"/>
              <a:t>many</a:t>
            </a:r>
            <a:r>
              <a:rPr lang="fr-FR" dirty="0"/>
              <a:t> times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see</a:t>
            </a:r>
            <a:r>
              <a:rPr lang="fr-FR" dirty="0"/>
              <a:t> the </a:t>
            </a:r>
            <a:r>
              <a:rPr lang="fr-FR" dirty="0" err="1"/>
              <a:t>word</a:t>
            </a:r>
            <a:r>
              <a:rPr lang="fr-FR" dirty="0"/>
              <a:t> </a:t>
            </a:r>
            <a:r>
              <a:rPr lang="fr-FR" b="1" dirty="0"/>
              <a:t>money,</a:t>
            </a:r>
            <a:r>
              <a:rPr lang="fr-FR" dirty="0"/>
              <a:t> or </a:t>
            </a:r>
            <a:r>
              <a:rPr lang="fr-FR" dirty="0" err="1"/>
              <a:t>any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word</a:t>
            </a:r>
            <a:r>
              <a:rPr lang="fr-FR" dirty="0"/>
              <a:t> </a:t>
            </a:r>
            <a:r>
              <a:rPr lang="fr-FR" dirty="0" err="1"/>
              <a:t>which</a:t>
            </a:r>
            <a:r>
              <a:rPr lang="fr-FR" dirty="0"/>
              <a:t> has a high </a:t>
            </a:r>
            <a:r>
              <a:rPr lang="fr-FR" dirty="0" err="1"/>
              <a:t>probability</a:t>
            </a:r>
            <a:r>
              <a:rPr lang="fr-FR" dirty="0"/>
              <a:t> of </a:t>
            </a:r>
            <a:r>
              <a:rPr lang="fr-FR" dirty="0" err="1"/>
              <a:t>being</a:t>
            </a:r>
            <a:r>
              <a:rPr lang="fr-FR" dirty="0"/>
              <a:t> in spam, the end </a:t>
            </a:r>
            <a:r>
              <a:rPr lang="fr-FR" dirty="0" err="1"/>
              <a:t>result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0 …</a:t>
            </a:r>
          </a:p>
        </p:txBody>
      </p:sp>
    </p:spTree>
    <p:extLst>
      <p:ext uri="{BB962C8B-B14F-4D97-AF65-F5344CB8AC3E}">
        <p14:creationId xmlns:p14="http://schemas.microsoft.com/office/powerpoint/2010/main" val="1852931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75BB24-41A3-AC48-AB39-D2472416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Set Up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3EE5A8-4DE5-A448-A9A2-14FEEED95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Imagine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get</a:t>
            </a:r>
            <a:r>
              <a:rPr lang="fr-FR" dirty="0"/>
              <a:t> messages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friends</a:t>
            </a:r>
            <a:r>
              <a:rPr lang="fr-FR" dirty="0"/>
              <a:t> and </a:t>
            </a:r>
            <a:r>
              <a:rPr lang="fr-FR" dirty="0" err="1"/>
              <a:t>family</a:t>
            </a:r>
            <a:endParaRPr lang="fr-FR" dirty="0"/>
          </a:p>
          <a:p>
            <a:r>
              <a:rPr lang="fr-FR" dirty="0"/>
              <a:t>But </a:t>
            </a:r>
            <a:r>
              <a:rPr lang="fr-FR" dirty="0" err="1"/>
              <a:t>also</a:t>
            </a:r>
            <a:r>
              <a:rPr lang="fr-FR" dirty="0"/>
              <a:t> </a:t>
            </a:r>
            <a:r>
              <a:rPr lang="fr-FR" dirty="0" err="1"/>
              <a:t>unsolicited</a:t>
            </a:r>
            <a:r>
              <a:rPr lang="fr-FR" dirty="0"/>
              <a:t> messages (</a:t>
            </a:r>
            <a:r>
              <a:rPr lang="fr-FR" dirty="0" err="1"/>
              <a:t>advertising</a:t>
            </a:r>
            <a:r>
              <a:rPr lang="fr-FR" dirty="0"/>
              <a:t>, </a:t>
            </a:r>
            <a:r>
              <a:rPr lang="fr-FR" dirty="0" err="1"/>
              <a:t>scams</a:t>
            </a:r>
            <a:r>
              <a:rPr lang="fr-FR" dirty="0"/>
              <a:t>…)</a:t>
            </a:r>
          </a:p>
          <a:p>
            <a:endParaRPr lang="fr-FR" dirty="0"/>
          </a:p>
          <a:p>
            <a:r>
              <a:rPr lang="fr-FR" dirty="0"/>
              <a:t>And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don’t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sort out the messages </a:t>
            </a:r>
            <a:r>
              <a:rPr lang="fr-FR" dirty="0" err="1"/>
              <a:t>anymore</a:t>
            </a:r>
            <a:r>
              <a:rPr lang="fr-FR" dirty="0"/>
              <a:t>, or at least </a:t>
            </a:r>
            <a:r>
              <a:rPr lang="fr-FR" dirty="0" err="1"/>
              <a:t>try</a:t>
            </a:r>
            <a:r>
              <a:rPr lang="fr-FR" dirty="0"/>
              <a:t> to </a:t>
            </a:r>
            <a:r>
              <a:rPr lang="fr-FR" dirty="0" err="1"/>
              <a:t>reduce</a:t>
            </a:r>
            <a:r>
              <a:rPr lang="fr-FR" dirty="0"/>
              <a:t> the </a:t>
            </a:r>
            <a:r>
              <a:rPr lang="fr-FR" dirty="0" err="1"/>
              <a:t>amount</a:t>
            </a:r>
            <a:r>
              <a:rPr lang="fr-FR" dirty="0"/>
              <a:t> by </a:t>
            </a:r>
            <a:r>
              <a:rPr lang="fr-FR" dirty="0" err="1"/>
              <a:t>quite</a:t>
            </a:r>
            <a:r>
              <a:rPr lang="fr-FR" dirty="0"/>
              <a:t> a bit and </a:t>
            </a:r>
            <a:r>
              <a:rPr lang="fr-FR" dirty="0" err="1"/>
              <a:t>create</a:t>
            </a:r>
            <a:r>
              <a:rPr lang="fr-FR" dirty="0"/>
              <a:t> an </a:t>
            </a:r>
            <a:r>
              <a:rPr lang="fr-FR" dirty="0" err="1"/>
              <a:t>algorithm</a:t>
            </a:r>
            <a:r>
              <a:rPr lang="fr-FR" dirty="0"/>
              <a:t>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automatically</a:t>
            </a:r>
            <a:r>
              <a:rPr lang="fr-FR" dirty="0"/>
              <a:t> </a:t>
            </a:r>
            <a:r>
              <a:rPr lang="fr-FR" dirty="0" err="1"/>
              <a:t>send</a:t>
            </a:r>
            <a:r>
              <a:rPr lang="fr-FR" dirty="0"/>
              <a:t> </a:t>
            </a:r>
            <a:r>
              <a:rPr lang="fr-FR" dirty="0" err="1"/>
              <a:t>most</a:t>
            </a:r>
            <a:r>
              <a:rPr lang="fr-FR" dirty="0"/>
              <a:t> spams to a spam box.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3788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2A6725-F638-DC40-982C-CF8568D52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Pseudocounts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1781B2-ECEF-3E4F-8DCA-A4A381BFE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pseudocount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referred</a:t>
            </a:r>
            <a:r>
              <a:rPr lang="fr-FR" dirty="0"/>
              <a:t> to </a:t>
            </a:r>
            <a:r>
              <a:rPr lang="fr-FR" dirty="0" err="1"/>
              <a:t>with</a:t>
            </a:r>
            <a:r>
              <a:rPr lang="fr-FR" dirty="0"/>
              <a:t> the Greek </a:t>
            </a:r>
            <a:r>
              <a:rPr lang="fr-FR" dirty="0" err="1"/>
              <a:t>letter</a:t>
            </a:r>
            <a:r>
              <a:rPr lang="fr-FR" dirty="0"/>
              <a:t> ⍺ (1 </a:t>
            </a:r>
            <a:r>
              <a:rPr lang="fr-FR" dirty="0" err="1"/>
              <a:t>here</a:t>
            </a:r>
            <a:r>
              <a:rPr lang="fr-FR" dirty="0"/>
              <a:t>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DEF703B-3562-8C47-8C37-872C067E9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349" y="2221040"/>
            <a:ext cx="7155332" cy="446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65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D397A6-2FC1-ED4D-B3AF-DB8422D65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0CA977-60D0-FA4B-B833-50312AF3B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Now</a:t>
            </a:r>
            <a:r>
              <a:rPr lang="fr-FR" dirty="0"/>
              <a:t>,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calculating</a:t>
            </a:r>
            <a:r>
              <a:rPr lang="fr-FR" dirty="0"/>
              <a:t> the </a:t>
            </a:r>
            <a:r>
              <a:rPr lang="fr-FR" dirty="0" err="1"/>
              <a:t>probas</a:t>
            </a:r>
            <a:r>
              <a:rPr lang="fr-FR" dirty="0"/>
              <a:t> of </a:t>
            </a:r>
            <a:r>
              <a:rPr lang="fr-FR" dirty="0" err="1"/>
              <a:t>observing</a:t>
            </a:r>
            <a:r>
              <a:rPr lang="fr-FR" dirty="0"/>
              <a:t>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word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never</a:t>
            </a:r>
            <a:r>
              <a:rPr lang="fr-FR" dirty="0"/>
              <a:t> </a:t>
            </a:r>
            <a:r>
              <a:rPr lang="fr-FR" dirty="0" err="1"/>
              <a:t>get</a:t>
            </a:r>
            <a:r>
              <a:rPr lang="fr-FR" dirty="0"/>
              <a:t> 0.</a:t>
            </a:r>
          </a:p>
          <a:p>
            <a:r>
              <a:rPr lang="fr-FR" dirty="0" err="1"/>
              <a:t>Careful</a:t>
            </a:r>
            <a:r>
              <a:rPr lang="fr-FR" dirty="0"/>
              <a:t> :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now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4 (total </a:t>
            </a:r>
            <a:r>
              <a:rPr lang="fr-FR" dirty="0" err="1"/>
              <a:t>counts</a:t>
            </a:r>
            <a:r>
              <a:rPr lang="fr-FR" dirty="0"/>
              <a:t> </a:t>
            </a:r>
            <a:r>
              <a:rPr lang="fr-FR" dirty="0" err="1"/>
              <a:t>added</a:t>
            </a:r>
            <a:r>
              <a:rPr lang="fr-FR" dirty="0"/>
              <a:t>  =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vocab</a:t>
            </a:r>
            <a:r>
              <a:rPr lang="fr-FR" dirty="0"/>
              <a:t> </a:t>
            </a:r>
            <a:r>
              <a:rPr lang="fr-FR" dirty="0" err="1"/>
              <a:t>length</a:t>
            </a:r>
            <a:r>
              <a:rPr lang="fr-FR" dirty="0"/>
              <a:t>) to the </a:t>
            </a:r>
            <a:r>
              <a:rPr lang="fr-FR" dirty="0" err="1"/>
              <a:t>denominator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71873B0-A3FA-454F-AE93-3159F3773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455" y="3458814"/>
            <a:ext cx="8669379" cy="285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350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45ED41-6F73-3648-848C-D64F6BE7A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40DD4C-74FA-6C44-B774-58A56D536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Our values for P(Normal) and P¨(Spam) do not change </a:t>
            </a:r>
            <a:r>
              <a:rPr lang="fr-FR" dirty="0" err="1"/>
              <a:t>however</a:t>
            </a:r>
            <a:r>
              <a:rPr lang="fr-FR" dirty="0"/>
              <a:t>.</a:t>
            </a:r>
          </a:p>
          <a:p>
            <a:r>
              <a:rPr lang="fr-FR" dirty="0" err="1"/>
              <a:t>We</a:t>
            </a:r>
            <a:r>
              <a:rPr lang="fr-FR" dirty="0"/>
              <a:t> are ‘</a:t>
            </a:r>
            <a:r>
              <a:rPr lang="fr-FR" dirty="0" err="1"/>
              <a:t>hallucinating</a:t>
            </a:r>
            <a:r>
              <a:rPr lang="fr-FR" dirty="0"/>
              <a:t>’ data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model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i="1" dirty="0" err="1"/>
              <a:t>generalize</a:t>
            </a:r>
            <a:r>
              <a:rPr lang="fr-FR" dirty="0"/>
              <a:t> </a:t>
            </a:r>
            <a:r>
              <a:rPr lang="fr-FR" dirty="0" err="1"/>
              <a:t>better</a:t>
            </a:r>
            <a:r>
              <a:rPr lang="fr-FR" dirty="0"/>
              <a:t>; </a:t>
            </a:r>
            <a:r>
              <a:rPr lang="fr-FR" dirty="0" err="1"/>
              <a:t>meaning</a:t>
            </a:r>
            <a:r>
              <a:rPr lang="fr-FR" dirty="0"/>
              <a:t> </a:t>
            </a:r>
            <a:r>
              <a:rPr lang="fr-FR" dirty="0" err="1"/>
              <a:t>we’re</a:t>
            </a:r>
            <a:r>
              <a:rPr lang="fr-FR" dirty="0"/>
              <a:t> </a:t>
            </a:r>
            <a:r>
              <a:rPr lang="fr-FR" dirty="0" err="1"/>
              <a:t>taking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account</a:t>
            </a:r>
            <a:r>
              <a:rPr lang="fr-FR" dirty="0"/>
              <a:t> </a:t>
            </a:r>
            <a:r>
              <a:rPr lang="fr-FR" dirty="0" err="1"/>
              <a:t>seeing</a:t>
            </a:r>
            <a:r>
              <a:rPr lang="fr-FR" dirty="0"/>
              <a:t> certain </a:t>
            </a:r>
            <a:r>
              <a:rPr lang="fr-FR" dirty="0" err="1"/>
              <a:t>words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data </a:t>
            </a:r>
            <a:r>
              <a:rPr lang="fr-FR" dirty="0" err="1"/>
              <a:t>doesn’t</a:t>
            </a:r>
            <a:r>
              <a:rPr lang="fr-FR" dirty="0"/>
              <a:t> </a:t>
            </a:r>
            <a:r>
              <a:rPr lang="fr-FR" dirty="0" err="1"/>
              <a:t>account</a:t>
            </a:r>
            <a:r>
              <a:rPr lang="fr-FR" dirty="0"/>
              <a:t> for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if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i="1" dirty="0"/>
              <a:t>do</a:t>
            </a:r>
            <a:r>
              <a:rPr lang="fr-FR" dirty="0"/>
              <a:t> </a:t>
            </a:r>
            <a:r>
              <a:rPr lang="fr-FR" dirty="0" err="1"/>
              <a:t>ever</a:t>
            </a:r>
            <a:r>
              <a:rPr lang="fr-FR" dirty="0"/>
              <a:t> </a:t>
            </a:r>
            <a:r>
              <a:rPr lang="fr-FR" dirty="0" err="1"/>
              <a:t>see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in the future, </a:t>
            </a:r>
            <a:r>
              <a:rPr lang="fr-FR" dirty="0" err="1"/>
              <a:t>we</a:t>
            </a:r>
            <a:r>
              <a:rPr lang="fr-FR" dirty="0"/>
              <a:t> have a </a:t>
            </a:r>
            <a:r>
              <a:rPr lang="fr-FR" dirty="0" err="1"/>
              <a:t>probability</a:t>
            </a:r>
            <a:r>
              <a:rPr lang="fr-FR" dirty="0"/>
              <a:t> </a:t>
            </a:r>
            <a:r>
              <a:rPr lang="fr-FR" dirty="0" err="1"/>
              <a:t>estimate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use.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3A32EF7-BB50-5246-A4C7-1535ACEDC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476" y="4279392"/>
            <a:ext cx="94361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856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E1ACA8-96A0-F54C-BDC6-1CF007B3E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Why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classifier </a:t>
            </a:r>
            <a:r>
              <a:rPr lang="fr-FR" dirty="0" err="1"/>
              <a:t>called</a:t>
            </a:r>
            <a:r>
              <a:rPr lang="fr-FR" dirty="0"/>
              <a:t> </a:t>
            </a:r>
            <a:r>
              <a:rPr lang="fr-FR" i="1" dirty="0" err="1"/>
              <a:t>Naive</a:t>
            </a:r>
            <a:r>
              <a:rPr lang="fr-FR" dirty="0"/>
              <a:t> Bayes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98C2EC-E611-824C-8263-1DCC6A0CD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This classifier </a:t>
            </a:r>
            <a:r>
              <a:rPr lang="fr-FR" dirty="0" err="1"/>
              <a:t>treats</a:t>
            </a:r>
            <a:r>
              <a:rPr lang="fr-FR" dirty="0"/>
              <a:t> all </a:t>
            </a:r>
            <a:r>
              <a:rPr lang="fr-FR" dirty="0" err="1"/>
              <a:t>word</a:t>
            </a:r>
            <a:r>
              <a:rPr lang="fr-FR" dirty="0"/>
              <a:t> </a:t>
            </a:r>
            <a:r>
              <a:rPr lang="fr-FR" dirty="0" err="1"/>
              <a:t>orders</a:t>
            </a:r>
            <a:r>
              <a:rPr lang="fr-FR" dirty="0"/>
              <a:t> the </a:t>
            </a:r>
            <a:r>
              <a:rPr lang="fr-FR" dirty="0" err="1"/>
              <a:t>same</a:t>
            </a:r>
            <a:r>
              <a:rPr lang="fr-FR" dirty="0"/>
              <a:t>,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 </a:t>
            </a:r>
            <a:r>
              <a:rPr lang="fr-FR" dirty="0" err="1"/>
              <a:t>sequence</a:t>
            </a:r>
            <a:r>
              <a:rPr lang="fr-FR" dirty="0"/>
              <a:t> info </a:t>
            </a:r>
            <a:r>
              <a:rPr lang="fr-FR" dirty="0" err="1"/>
              <a:t>taken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account</a:t>
            </a:r>
            <a:r>
              <a:rPr lang="fr-FR" dirty="0"/>
              <a:t>… </a:t>
            </a:r>
            <a:r>
              <a:rPr lang="fr-FR" dirty="0" err="1"/>
              <a:t>only</a:t>
            </a:r>
            <a:r>
              <a:rPr lang="fr-FR" dirty="0"/>
              <a:t> single </a:t>
            </a:r>
            <a:r>
              <a:rPr lang="fr-FR" dirty="0" err="1"/>
              <a:t>word</a:t>
            </a:r>
            <a:r>
              <a:rPr lang="fr-FR" dirty="0"/>
              <a:t> </a:t>
            </a:r>
            <a:r>
              <a:rPr lang="fr-FR" dirty="0" err="1"/>
              <a:t>counts</a:t>
            </a:r>
            <a:r>
              <a:rPr lang="fr-FR" dirty="0"/>
              <a:t>.</a:t>
            </a:r>
          </a:p>
          <a:p>
            <a:r>
              <a:rPr lang="fr-FR" dirty="0"/>
              <a:t>That </a:t>
            </a:r>
            <a:r>
              <a:rPr lang="fr-FR" dirty="0" err="1"/>
              <a:t>said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tends to </a:t>
            </a:r>
            <a:r>
              <a:rPr lang="fr-FR" dirty="0" err="1"/>
              <a:t>perform</a:t>
            </a:r>
            <a:r>
              <a:rPr lang="fr-FR" dirty="0"/>
              <a:t> </a:t>
            </a:r>
            <a:r>
              <a:rPr lang="fr-FR" dirty="0" err="1"/>
              <a:t>suprisingly</a:t>
            </a:r>
            <a:r>
              <a:rPr lang="fr-FR" dirty="0"/>
              <a:t> </a:t>
            </a:r>
            <a:r>
              <a:rPr lang="fr-FR" dirty="0" err="1"/>
              <a:t>well</a:t>
            </a:r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44626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D088CD-A213-D540-9AEF-3337043F6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Putting </a:t>
            </a:r>
            <a:r>
              <a:rPr lang="fr-FR" dirty="0" err="1"/>
              <a:t>things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perspective </a:t>
            </a:r>
            <a:r>
              <a:rPr lang="fr-FR" dirty="0" err="1"/>
              <a:t>with</a:t>
            </a:r>
            <a:r>
              <a:rPr lang="fr-FR" dirty="0"/>
              <a:t> the formula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9796877-3587-DE4B-8518-BD934AC095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0869" y="1862724"/>
            <a:ext cx="4890262" cy="3132552"/>
          </a:xfrm>
        </p:spPr>
      </p:pic>
    </p:spTree>
    <p:extLst>
      <p:ext uri="{BB962C8B-B14F-4D97-AF65-F5344CB8AC3E}">
        <p14:creationId xmlns:p14="http://schemas.microsoft.com/office/powerpoint/2010/main" val="18654627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5F717C-BE7D-F44F-98C1-05BE88F53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 the case of Spam </a:t>
            </a:r>
            <a:r>
              <a:rPr lang="fr-FR" dirty="0" err="1"/>
              <a:t>Filtering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F7B4D5-E78C-4144-BE77-C4B3D534F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P(A|B)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i="1" dirty="0" err="1"/>
              <a:t>proportional</a:t>
            </a:r>
            <a:r>
              <a:rPr lang="fr-FR" dirty="0"/>
              <a:t> to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estimated</a:t>
            </a:r>
            <a:r>
              <a:rPr lang="fr-FR" dirty="0"/>
              <a:t> </a:t>
            </a:r>
            <a:r>
              <a:rPr lang="fr-FR" dirty="0" err="1"/>
              <a:t>probabilities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P_spam</a:t>
            </a:r>
            <a:r>
              <a:rPr lang="fr-FR" dirty="0"/>
              <a:t> — the part/proportion of spam messages in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dataset</a:t>
            </a:r>
            <a:endParaRPr lang="fr-FR" dirty="0"/>
          </a:p>
          <a:p>
            <a:r>
              <a:rPr lang="fr-FR" dirty="0" err="1"/>
              <a:t>P_wi_spam</a:t>
            </a:r>
            <a:r>
              <a:rPr lang="fr-FR" dirty="0"/>
              <a:t> — the </a:t>
            </a:r>
            <a:r>
              <a:rPr lang="fr-FR" dirty="0" err="1"/>
              <a:t>probability</a:t>
            </a:r>
            <a:r>
              <a:rPr lang="fr-FR" dirty="0"/>
              <a:t> of a </a:t>
            </a:r>
            <a:r>
              <a:rPr lang="fr-FR" dirty="0" err="1"/>
              <a:t>word</a:t>
            </a:r>
            <a:r>
              <a:rPr lang="fr-FR" dirty="0"/>
              <a:t> </a:t>
            </a:r>
            <a:r>
              <a:rPr lang="fr-FR" dirty="0" err="1"/>
              <a:t>wi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found</a:t>
            </a:r>
            <a:r>
              <a:rPr lang="fr-FR" dirty="0"/>
              <a:t> in the spam messages.</a:t>
            </a:r>
          </a:p>
          <a:p>
            <a:endParaRPr lang="fr-FR" dirty="0"/>
          </a:p>
          <a:p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logic</a:t>
            </a:r>
            <a:r>
              <a:rPr lang="fr-FR" dirty="0"/>
              <a:t> for not spam (</a:t>
            </a:r>
            <a:r>
              <a:rPr lang="fr-FR" dirty="0" err="1"/>
              <a:t>ham</a:t>
            </a:r>
            <a:r>
              <a:rPr lang="fr-FR" dirty="0"/>
              <a:t>) :</a:t>
            </a:r>
          </a:p>
          <a:p>
            <a:pPr lvl="1"/>
            <a:r>
              <a:rPr lang="fr-FR" dirty="0" err="1"/>
              <a:t>P_not_spam</a:t>
            </a:r>
            <a:r>
              <a:rPr lang="fr-FR" dirty="0"/>
              <a:t> — the part of non-spam messages in the </a:t>
            </a:r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 err="1"/>
              <a:t>P_wi_non_spam</a:t>
            </a:r>
            <a:r>
              <a:rPr lang="fr-FR" dirty="0"/>
              <a:t> — the </a:t>
            </a:r>
            <a:r>
              <a:rPr lang="fr-FR" dirty="0" err="1"/>
              <a:t>probability</a:t>
            </a:r>
            <a:r>
              <a:rPr lang="fr-FR" dirty="0"/>
              <a:t> of a </a:t>
            </a:r>
            <a:r>
              <a:rPr lang="fr-FR" dirty="0" err="1"/>
              <a:t>word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found</a:t>
            </a:r>
            <a:r>
              <a:rPr lang="fr-FR" dirty="0"/>
              <a:t> in the non-spam messages.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EFB4DA3-C00A-B547-968A-54F485B5E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600" y="2279988"/>
            <a:ext cx="66548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032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AF6692-CF8A-DC44-9440-B6F49CFBB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Why</a:t>
            </a:r>
            <a:r>
              <a:rPr lang="fr-FR" dirty="0"/>
              <a:t> are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proportinality</a:t>
            </a:r>
            <a:r>
              <a:rPr lang="fr-FR" dirty="0"/>
              <a:t> vs </a:t>
            </a:r>
            <a:r>
              <a:rPr lang="fr-FR" dirty="0" err="1"/>
              <a:t>equality</a:t>
            </a:r>
            <a:r>
              <a:rPr lang="fr-FR" dirty="0"/>
              <a:t>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989936-4FEC-E649-A233-0B030EC72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did</a:t>
            </a:r>
            <a:r>
              <a:rPr lang="fr-FR" dirty="0"/>
              <a:t> the </a:t>
            </a:r>
            <a:r>
              <a:rPr lang="fr-FR" dirty="0" err="1"/>
              <a:t>denominator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formula P(B) go ?</a:t>
            </a:r>
          </a:p>
          <a:p>
            <a:r>
              <a:rPr lang="fr-FR" dirty="0"/>
              <a:t>P(B) = P(w1, w2, w3, …)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the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calculating</a:t>
            </a:r>
            <a:r>
              <a:rPr lang="fr-FR" dirty="0"/>
              <a:t> the </a:t>
            </a:r>
            <a:r>
              <a:rPr lang="fr-FR" dirty="0" err="1"/>
              <a:t>probabilities</a:t>
            </a:r>
            <a:r>
              <a:rPr lang="fr-FR" dirty="0"/>
              <a:t> of </a:t>
            </a:r>
            <a:r>
              <a:rPr lang="fr-FR" dirty="0" err="1"/>
              <a:t>both</a:t>
            </a:r>
            <a:r>
              <a:rPr lang="fr-FR" dirty="0"/>
              <a:t> classes, spam and </a:t>
            </a:r>
            <a:r>
              <a:rPr lang="fr-FR" dirty="0" err="1"/>
              <a:t>ham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It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therefore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regarded</a:t>
            </a:r>
            <a:r>
              <a:rPr lang="fr-FR" dirty="0"/>
              <a:t> as a constant :</a:t>
            </a:r>
          </a:p>
          <a:p>
            <a:pPr lvl="1"/>
            <a:r>
              <a:rPr lang="fr-FR" dirty="0" err="1"/>
              <a:t>We’re</a:t>
            </a:r>
            <a:r>
              <a:rPr lang="fr-FR" dirty="0"/>
              <a:t> not </a:t>
            </a:r>
            <a:r>
              <a:rPr lang="fr-FR" dirty="0" err="1"/>
              <a:t>interested</a:t>
            </a:r>
            <a:r>
              <a:rPr lang="fr-FR" dirty="0"/>
              <a:t> in the exact </a:t>
            </a:r>
            <a:r>
              <a:rPr lang="fr-FR" dirty="0" err="1"/>
              <a:t>result</a:t>
            </a:r>
            <a:r>
              <a:rPr lang="fr-FR" dirty="0"/>
              <a:t>,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which</a:t>
            </a:r>
            <a:r>
              <a:rPr lang="fr-FR" dirty="0"/>
              <a:t> class has </a:t>
            </a:r>
            <a:r>
              <a:rPr lang="fr-FR" dirty="0" err="1"/>
              <a:t>higher</a:t>
            </a:r>
            <a:r>
              <a:rPr lang="fr-FR" dirty="0"/>
              <a:t> </a:t>
            </a:r>
            <a:r>
              <a:rPr lang="fr-FR" dirty="0" err="1"/>
              <a:t>probability</a:t>
            </a:r>
            <a:r>
              <a:rPr lang="fr-FR" dirty="0"/>
              <a:t>.  </a:t>
            </a:r>
          </a:p>
          <a:p>
            <a:pPr lvl="1"/>
            <a:r>
              <a:rPr lang="fr-FR" dirty="0"/>
              <a:t>So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save</a:t>
            </a:r>
            <a:r>
              <a:rPr lang="fr-FR" dirty="0"/>
              <a:t> a </a:t>
            </a:r>
            <a:r>
              <a:rPr lang="fr-FR" dirty="0" err="1"/>
              <a:t>little</a:t>
            </a:r>
            <a:r>
              <a:rPr lang="fr-FR" dirty="0"/>
              <a:t> computation by </a:t>
            </a:r>
            <a:r>
              <a:rPr lang="fr-FR" dirty="0" err="1"/>
              <a:t>doing</a:t>
            </a:r>
            <a:r>
              <a:rPr lang="fr-FR" dirty="0"/>
              <a:t> </a:t>
            </a:r>
            <a:r>
              <a:rPr lang="fr-FR" dirty="0" err="1"/>
              <a:t>so</a:t>
            </a:r>
            <a:r>
              <a:rPr lang="fr-FR" dirty="0"/>
              <a:t>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7763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982E62-8B45-684C-91D0-56088A388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How de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measure</a:t>
            </a:r>
            <a:r>
              <a:rPr lang="fr-FR" dirty="0"/>
              <a:t> the </a:t>
            </a:r>
            <a:r>
              <a:rPr lang="fr-FR" dirty="0" err="1"/>
              <a:t>probability</a:t>
            </a:r>
            <a:r>
              <a:rPr lang="fr-FR" dirty="0"/>
              <a:t> of a </a:t>
            </a:r>
            <a:r>
              <a:rPr lang="fr-FR" dirty="0" err="1"/>
              <a:t>word</a:t>
            </a:r>
            <a:r>
              <a:rPr lang="fr-FR" dirty="0"/>
              <a:t> </a:t>
            </a:r>
            <a:r>
              <a:rPr lang="fr-FR" dirty="0" err="1"/>
              <a:t>given</a:t>
            </a:r>
            <a:r>
              <a:rPr lang="fr-FR" dirty="0"/>
              <a:t> a class ? (</a:t>
            </a:r>
            <a:r>
              <a:rPr lang="fr-FR" dirty="0" err="1"/>
              <a:t>same</a:t>
            </a:r>
            <a:r>
              <a:rPr lang="fr-FR" dirty="0"/>
              <a:t> for </a:t>
            </a:r>
            <a:r>
              <a:rPr lang="fr-FR" dirty="0" err="1"/>
              <a:t>ham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10CDC2-879D-C24D-A615-0EFEC9D87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N_vocabulary</a:t>
            </a:r>
            <a:endParaRPr lang="fr-FR" dirty="0"/>
          </a:p>
          <a:p>
            <a:pPr lvl="1"/>
            <a:r>
              <a:rPr lang="fr-FR" dirty="0"/>
              <a:t> the </a:t>
            </a:r>
            <a:r>
              <a:rPr lang="fr-FR" dirty="0" err="1"/>
              <a:t>number</a:t>
            </a:r>
            <a:r>
              <a:rPr lang="fr-FR" dirty="0"/>
              <a:t> of unique </a:t>
            </a:r>
            <a:r>
              <a:rPr lang="fr-FR" dirty="0" err="1"/>
              <a:t>words</a:t>
            </a:r>
            <a:r>
              <a:rPr lang="fr-FR" dirty="0"/>
              <a:t> in the </a:t>
            </a:r>
            <a:r>
              <a:rPr lang="fr-FR" dirty="0" err="1"/>
              <a:t>whole</a:t>
            </a:r>
            <a:r>
              <a:rPr lang="fr-FR" dirty="0"/>
              <a:t> </a:t>
            </a:r>
            <a:r>
              <a:rPr lang="fr-FR" dirty="0" err="1"/>
              <a:t>dataset</a:t>
            </a:r>
            <a:r>
              <a:rPr lang="fr-FR" dirty="0"/>
              <a:t>.</a:t>
            </a:r>
          </a:p>
          <a:p>
            <a:r>
              <a:rPr lang="fr-FR" dirty="0" err="1"/>
              <a:t>N_spam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the total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words</a:t>
            </a:r>
            <a:r>
              <a:rPr lang="fr-FR" dirty="0"/>
              <a:t> in the spam messages.</a:t>
            </a:r>
          </a:p>
          <a:p>
            <a:r>
              <a:rPr lang="fr-FR" dirty="0" err="1"/>
              <a:t>N_wi_spam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the </a:t>
            </a:r>
            <a:r>
              <a:rPr lang="fr-FR" dirty="0" err="1"/>
              <a:t>number</a:t>
            </a:r>
            <a:r>
              <a:rPr lang="fr-FR" dirty="0"/>
              <a:t> of times a </a:t>
            </a:r>
            <a:r>
              <a:rPr lang="fr-FR" dirty="0" err="1"/>
              <a:t>word</a:t>
            </a:r>
            <a:r>
              <a:rPr lang="fr-FR" dirty="0"/>
              <a:t> </a:t>
            </a:r>
            <a:r>
              <a:rPr lang="fr-FR" dirty="0" err="1"/>
              <a:t>wi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repeated</a:t>
            </a:r>
            <a:r>
              <a:rPr lang="fr-FR" dirty="0"/>
              <a:t> in all spam messages.</a:t>
            </a:r>
          </a:p>
          <a:p>
            <a:r>
              <a:rPr lang="fr-FR" dirty="0"/>
              <a:t>Alpha </a:t>
            </a:r>
          </a:p>
          <a:p>
            <a:pPr lvl="1"/>
            <a:r>
              <a:rPr lang="fr-FR" dirty="0"/>
              <a:t>the coefficient for the cases </a:t>
            </a:r>
            <a:r>
              <a:rPr lang="fr-FR" dirty="0" err="1"/>
              <a:t>when</a:t>
            </a:r>
            <a:r>
              <a:rPr lang="fr-FR" dirty="0"/>
              <a:t> a </a:t>
            </a:r>
            <a:r>
              <a:rPr lang="fr-FR" dirty="0" err="1"/>
              <a:t>word</a:t>
            </a:r>
            <a:r>
              <a:rPr lang="fr-FR" dirty="0"/>
              <a:t> in the message </a:t>
            </a:r>
            <a:r>
              <a:rPr lang="fr-FR" dirty="0" err="1"/>
              <a:t>is</a:t>
            </a:r>
            <a:r>
              <a:rPr lang="fr-FR" dirty="0"/>
              <a:t> absent in spam.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B72CB71-E0D9-E54F-9FBF-F5C90B4EA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915" y="1854200"/>
            <a:ext cx="52832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5418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C78895-7E9F-2343-98DE-8788A4AB6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Implementation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2A37E5-2FD2-D24A-A450-5CA317FD3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/>
          </a:p>
          <a:p>
            <a:r>
              <a:rPr lang="fr-FR"/>
              <a:t>Now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have all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know to </a:t>
            </a:r>
            <a:r>
              <a:rPr lang="fr-FR" dirty="0" err="1"/>
              <a:t>implement</a:t>
            </a:r>
            <a:r>
              <a:rPr lang="fr-FR" dirty="0"/>
              <a:t> the </a:t>
            </a:r>
            <a:r>
              <a:rPr lang="fr-FR" dirty="0" err="1"/>
              <a:t>algorithm</a:t>
            </a:r>
            <a:r>
              <a:rPr lang="fr-FR" dirty="0"/>
              <a:t> </a:t>
            </a:r>
            <a:r>
              <a:rPr lang="fr-FR" dirty="0">
                <a:sym typeface="Wingdings" pitchFamily="2" charset="2"/>
              </a:rPr>
              <a:t>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601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1AE0F0-C967-6E44-884F-77513D0A5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Intuition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DA3D9E-35E8-5942-837C-545AB8825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Following</a:t>
            </a:r>
            <a:r>
              <a:rPr lang="fr-FR" dirty="0"/>
              <a:t> pics are </a:t>
            </a:r>
            <a:r>
              <a:rPr lang="fr-FR" dirty="0" err="1"/>
              <a:t>from</a:t>
            </a:r>
            <a:r>
              <a:rPr lang="fr-FR" dirty="0"/>
              <a:t> https://</a:t>
            </a:r>
            <a:r>
              <a:rPr lang="fr-FR" dirty="0" err="1"/>
              <a:t>www.youtube.com</a:t>
            </a:r>
            <a:r>
              <a:rPr lang="fr-FR" dirty="0"/>
              <a:t>/</a:t>
            </a:r>
            <a:r>
              <a:rPr lang="fr-FR" dirty="0" err="1"/>
              <a:t>watch?v</a:t>
            </a:r>
            <a:r>
              <a:rPr lang="fr-FR" dirty="0"/>
              <a:t>=O2L2Uv9pdDA&amp;t=695s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37B85AF-59B6-4349-924E-0B8A44DBB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620" y="3138482"/>
            <a:ext cx="9128760" cy="265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966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DBD1FE-71DD-514A-9EAE-6F3CFD1B3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Intuition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79DC5E-8B11-4943-BF76-1E94B1003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Can use the </a:t>
            </a:r>
            <a:r>
              <a:rPr lang="fr-FR" dirty="0" err="1"/>
              <a:t>histogram</a:t>
            </a:r>
            <a:r>
              <a:rPr lang="fr-FR" dirty="0"/>
              <a:t> to </a:t>
            </a:r>
            <a:r>
              <a:rPr lang="fr-FR" dirty="0" err="1"/>
              <a:t>calculate</a:t>
            </a:r>
            <a:r>
              <a:rPr lang="fr-FR" dirty="0"/>
              <a:t> the </a:t>
            </a:r>
            <a:r>
              <a:rPr lang="fr-FR" b="1" dirty="0" err="1"/>
              <a:t>probabilty</a:t>
            </a:r>
            <a:r>
              <a:rPr lang="fr-FR" dirty="0"/>
              <a:t> of </a:t>
            </a:r>
            <a:r>
              <a:rPr lang="fr-FR" dirty="0" err="1"/>
              <a:t>seeing</a:t>
            </a:r>
            <a:r>
              <a:rPr lang="fr-FR" dirty="0"/>
              <a:t>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word</a:t>
            </a:r>
            <a:r>
              <a:rPr lang="fr-FR" dirty="0"/>
              <a:t> </a:t>
            </a:r>
            <a:r>
              <a:rPr lang="fr-FR" dirty="0" err="1"/>
              <a:t>given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in a </a:t>
            </a:r>
            <a:r>
              <a:rPr lang="fr-FR" b="1" dirty="0"/>
              <a:t>normal</a:t>
            </a:r>
            <a:r>
              <a:rPr lang="fr-FR" dirty="0"/>
              <a:t> message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73E7798-6ECD-8541-ACAC-E0B667163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736" y="2630493"/>
            <a:ext cx="9141968" cy="386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963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4A2E60-1409-9A4E-8367-A36EA7F12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Intuition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A2E31E-5570-A849-BAE1-026C41155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Can </a:t>
            </a:r>
            <a:r>
              <a:rPr lang="fr-FR" dirty="0" err="1"/>
              <a:t>repeat</a:t>
            </a:r>
            <a:r>
              <a:rPr lang="fr-FR" dirty="0"/>
              <a:t> the </a:t>
            </a:r>
            <a:r>
              <a:rPr lang="fr-FR" dirty="0" err="1"/>
              <a:t>process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word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see</a:t>
            </a:r>
            <a:r>
              <a:rPr lang="fr-FR" dirty="0"/>
              <a:t> in </a:t>
            </a:r>
            <a:r>
              <a:rPr lang="fr-FR" dirty="0" err="1"/>
              <a:t>our</a:t>
            </a:r>
            <a:r>
              <a:rPr lang="fr-FR" dirty="0"/>
              <a:t> normal messages (</a:t>
            </a:r>
            <a:r>
              <a:rPr lang="fr-FR" dirty="0" err="1"/>
              <a:t>hams</a:t>
            </a:r>
            <a:r>
              <a:rPr lang="fr-FR" dirty="0"/>
              <a:t>).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108A849-3B4B-F14E-A154-A17DC5EFD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944" y="2781021"/>
            <a:ext cx="8516112" cy="339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12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8C17F2-6C81-1E44-A119-BD9498143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Intuition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456575-E21A-8A4A-A10F-1322B4115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Can do the exact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thing</a:t>
            </a:r>
            <a:r>
              <a:rPr lang="fr-FR" dirty="0"/>
              <a:t> for </a:t>
            </a:r>
            <a:r>
              <a:rPr lang="fr-FR" dirty="0" err="1"/>
              <a:t>our</a:t>
            </a:r>
            <a:r>
              <a:rPr lang="fr-FR" dirty="0"/>
              <a:t> spams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E8045B8-BD1A-5F43-A7F2-B8E59EB96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9" y="2858439"/>
            <a:ext cx="10091411" cy="237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782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3214EC-F1E7-D947-A820-A82019EF5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Intuition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86B99F-417E-2B43-A151-C3463C0FD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end up </a:t>
            </a:r>
            <a:r>
              <a:rPr lang="fr-FR" dirty="0" err="1"/>
              <a:t>with</a:t>
            </a:r>
            <a:r>
              <a:rPr lang="fr-FR" dirty="0"/>
              <a:t> a set of </a:t>
            </a:r>
            <a:r>
              <a:rPr lang="fr-FR" dirty="0" err="1"/>
              <a:t>conditional</a:t>
            </a:r>
            <a:r>
              <a:rPr lang="fr-FR" dirty="0"/>
              <a:t> </a:t>
            </a:r>
            <a:r>
              <a:rPr lang="fr-FR" b="1" dirty="0" err="1"/>
              <a:t>probabilities</a:t>
            </a:r>
            <a:r>
              <a:rPr lang="fr-FR" dirty="0"/>
              <a:t> or </a:t>
            </a:r>
            <a:r>
              <a:rPr lang="fr-FR" b="1" dirty="0" err="1"/>
              <a:t>likelihoods</a:t>
            </a:r>
            <a:r>
              <a:rPr lang="fr-FR" b="1" dirty="0"/>
              <a:t>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9F19C45-3077-EF4D-8E63-16C7AB05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532" y="2491879"/>
            <a:ext cx="8250936" cy="38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748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9CC08B-A1DB-4D4F-9667-D283F7C4A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Intuition 1st </a:t>
            </a:r>
            <a:r>
              <a:rPr lang="fr-FR" dirty="0" err="1"/>
              <a:t>Example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7660BF-814C-1646-8495-19ED8489F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Now</a:t>
            </a:r>
            <a:r>
              <a:rPr lang="fr-FR" dirty="0"/>
              <a:t> imagine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get</a:t>
            </a:r>
            <a:r>
              <a:rPr lang="fr-FR" dirty="0"/>
              <a:t> a message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says</a:t>
            </a:r>
            <a:r>
              <a:rPr lang="fr-FR" dirty="0"/>
              <a:t>:</a:t>
            </a:r>
          </a:p>
          <a:p>
            <a:pPr marL="0" indent="0" algn="ctr">
              <a:buNone/>
            </a:pPr>
            <a:r>
              <a:rPr lang="fr-FR" b="1" dirty="0" err="1"/>
              <a:t>Dear</a:t>
            </a:r>
            <a:r>
              <a:rPr lang="fr-FR" b="1" dirty="0"/>
              <a:t> </a:t>
            </a:r>
            <a:r>
              <a:rPr lang="fr-FR" b="1" dirty="0" err="1"/>
              <a:t>friend</a:t>
            </a:r>
            <a:endParaRPr lang="fr-FR" b="1" dirty="0"/>
          </a:p>
          <a:p>
            <a:pPr marL="0" indent="0" algn="ctr">
              <a:buNone/>
            </a:pPr>
            <a:endParaRPr lang="fr-FR" b="1" dirty="0"/>
          </a:p>
          <a:p>
            <a:r>
              <a:rPr lang="fr-FR" b="1" dirty="0" err="1"/>
              <a:t>We</a:t>
            </a:r>
            <a:r>
              <a:rPr lang="fr-FR" b="1" dirty="0"/>
              <a:t> </a:t>
            </a:r>
            <a:r>
              <a:rPr lang="fr-FR" b="1" dirty="0" err="1"/>
              <a:t>want</a:t>
            </a:r>
            <a:r>
              <a:rPr lang="fr-FR" b="1" dirty="0"/>
              <a:t> to </a:t>
            </a:r>
            <a:r>
              <a:rPr lang="fr-FR" b="1" dirty="0" err="1"/>
              <a:t>decide</a:t>
            </a:r>
            <a:r>
              <a:rPr lang="fr-FR" b="1" dirty="0"/>
              <a:t> </a:t>
            </a:r>
            <a:r>
              <a:rPr lang="fr-FR" b="1" dirty="0" err="1"/>
              <a:t>where</a:t>
            </a:r>
            <a:r>
              <a:rPr lang="fr-FR" b="1" dirty="0"/>
              <a:t> </a:t>
            </a:r>
            <a:r>
              <a:rPr lang="fr-FR" b="1" dirty="0" err="1"/>
              <a:t>it</a:t>
            </a:r>
            <a:r>
              <a:rPr lang="fr-FR" b="1" dirty="0"/>
              <a:t> </a:t>
            </a:r>
            <a:r>
              <a:rPr lang="fr-FR" b="1" dirty="0" err="1"/>
              <a:t>should</a:t>
            </a:r>
            <a:r>
              <a:rPr lang="fr-FR" b="1" dirty="0"/>
              <a:t> go:</a:t>
            </a:r>
          </a:p>
          <a:p>
            <a:pPr lvl="1"/>
            <a:r>
              <a:rPr lang="fr-FR" b="1" dirty="0"/>
              <a:t>Our normal </a:t>
            </a:r>
            <a:r>
              <a:rPr lang="fr-FR" b="1" dirty="0" err="1"/>
              <a:t>inbox</a:t>
            </a:r>
            <a:endParaRPr lang="fr-FR" b="1" dirty="0"/>
          </a:p>
          <a:p>
            <a:pPr lvl="1"/>
            <a:r>
              <a:rPr lang="fr-FR" b="1" dirty="0"/>
              <a:t>Or </a:t>
            </a:r>
            <a:r>
              <a:rPr lang="fr-FR" b="1" dirty="0" err="1"/>
              <a:t>our</a:t>
            </a:r>
            <a:r>
              <a:rPr lang="fr-FR" b="1" dirty="0"/>
              <a:t> spam box</a:t>
            </a:r>
          </a:p>
        </p:txBody>
      </p:sp>
    </p:spTree>
    <p:extLst>
      <p:ext uri="{BB962C8B-B14F-4D97-AF65-F5344CB8AC3E}">
        <p14:creationId xmlns:p14="http://schemas.microsoft.com/office/powerpoint/2010/main" val="312691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4BB455-2E9C-804B-BFAD-67EC9C258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Intuition 1st </a:t>
            </a:r>
            <a:r>
              <a:rPr lang="fr-FR" dirty="0" err="1"/>
              <a:t>Example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9F4BEB-D96C-BB4F-9F75-1BE3BD2F1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5ABD0BE-8C0A-D84B-A2E2-70DEC64E3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336" y="1825625"/>
            <a:ext cx="9101328" cy="447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9039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724</Words>
  <Application>Microsoft Macintosh PowerPoint</Application>
  <PresentationFormat>Grand écran</PresentationFormat>
  <Paragraphs>87</Paragraphs>
  <Slides>28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Thème Office</vt:lpstr>
      <vt:lpstr>Naive Bayes Classifier</vt:lpstr>
      <vt:lpstr>Set Up</vt:lpstr>
      <vt:lpstr>Intuition</vt:lpstr>
      <vt:lpstr>Intuition</vt:lpstr>
      <vt:lpstr>Intuition</vt:lpstr>
      <vt:lpstr>Intuition</vt:lpstr>
      <vt:lpstr>Intuition</vt:lpstr>
      <vt:lpstr>Intuition 1st Example</vt:lpstr>
      <vt:lpstr>Intuition 1st Example</vt:lpstr>
      <vt:lpstr>Intuition 1st Example</vt:lpstr>
      <vt:lpstr>Intuition 1st Example</vt:lpstr>
      <vt:lpstr>Intuition 1st Example</vt:lpstr>
      <vt:lpstr>Intuition 1st Example</vt:lpstr>
      <vt:lpstr>Intuition 1st Example</vt:lpstr>
      <vt:lpstr>Intuition 1st Example</vt:lpstr>
      <vt:lpstr>Intuition 2nd Example</vt:lpstr>
      <vt:lpstr>Intuition 2nd Example</vt:lpstr>
      <vt:lpstr>Intuition 2nd Example</vt:lpstr>
      <vt:lpstr>Intuition 2nd Example</vt:lpstr>
      <vt:lpstr>Pseudocounts</vt:lpstr>
      <vt:lpstr>Présentation PowerPoint</vt:lpstr>
      <vt:lpstr>Présentation PowerPoint</vt:lpstr>
      <vt:lpstr>Why is this classifier called Naive Bayes ?</vt:lpstr>
      <vt:lpstr>Putting things into perspective with the formula</vt:lpstr>
      <vt:lpstr>In the case of Spam Filtering</vt:lpstr>
      <vt:lpstr>Why are we using proportinality vs equality ?</vt:lpstr>
      <vt:lpstr>How de we measure the probability of a word given a class ? (same for ham)</vt:lpstr>
      <vt:lpstr>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Naive Bayes Classifier</dc:title>
  <dc:creator>Florence STRICKER-CESARI</dc:creator>
  <cp:lastModifiedBy>Florence STRICKER-CESARI</cp:lastModifiedBy>
  <cp:revision>2</cp:revision>
  <dcterms:created xsi:type="dcterms:W3CDTF">2021-12-03T14:21:38Z</dcterms:created>
  <dcterms:modified xsi:type="dcterms:W3CDTF">2021-12-03T17:18:19Z</dcterms:modified>
</cp:coreProperties>
</file>