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7"/>
    <p:restoredTop sz="94645"/>
  </p:normalViewPr>
  <p:slideViewPr>
    <p:cSldViewPr snapToGrid="0" snapToObjects="1">
      <p:cViewPr varScale="1">
        <p:scale>
          <a:sx n="92" d="100"/>
          <a:sy n="92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10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2FE3-B373-468F-9392-6BEA6258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2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B398DF-EED9-F74B-ACDB-DC2B1380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dirty="0">
                <a:solidFill>
                  <a:srgbClr val="FFFFFF"/>
                </a:solidFill>
              </a:rPr>
              <a:t>Extraction d’un lexique bilingue(manip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EFACC-AE00-244B-B96F-927D612E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BD9EF-E793-4D46-89E1-A01F77EB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Naïve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dirty="0" err="1"/>
              <a:t>Co-occurrence</a:t>
            </a:r>
            <a:r>
              <a:rPr lang="fr-FR" dirty="0"/>
              <a:t> 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B8BB8-288A-3C48-B5D4-9C8C220E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if the corpus </a:t>
            </a:r>
            <a:r>
              <a:rPr lang="fr-FR" dirty="0" err="1"/>
              <a:t>consists</a:t>
            </a:r>
            <a:r>
              <a:rPr lang="fr-FR" dirty="0"/>
              <a:t> of </a:t>
            </a:r>
            <a:r>
              <a:rPr lang="fr-FR" dirty="0" err="1"/>
              <a:t>two</a:t>
            </a:r>
            <a:r>
              <a:rPr lang="fr-FR" dirty="0"/>
              <a:t> sentences,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look </a:t>
            </a:r>
            <a:r>
              <a:rPr lang="fr-FR" dirty="0" err="1"/>
              <a:t>like</a:t>
            </a:r>
            <a:r>
              <a:rPr lang="fr-FR" dirty="0"/>
              <a:t> 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23A569-C13D-BB42-9AB9-BFA59730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31" y="2531125"/>
            <a:ext cx="3524997" cy="11340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799584-BB2F-4D43-A031-F45FE643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90" y="3791712"/>
            <a:ext cx="9486900" cy="2362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E6F264-7F3F-FA4F-9581-35468488F0EE}"/>
              </a:ext>
            </a:extLst>
          </p:cNvPr>
          <p:cNvSpPr txBox="1"/>
          <p:nvPr/>
        </p:nvSpPr>
        <p:spPr>
          <a:xfrm>
            <a:off x="308650" y="383733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cooc_table</a:t>
            </a:r>
            <a:r>
              <a:rPr lang="fr-FR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96995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F3D87-7B1E-5749-8162-AC9BDF3E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INstructions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1436E-1B38-A945-8493-F54A194B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dirty="0"/>
              <a:t>Write a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b="1" dirty="0" err="1"/>
              <a:t>build_cooc_table</a:t>
            </a:r>
            <a:r>
              <a:rPr lang="fr-FR" b="1" dirty="0"/>
              <a:t>(</a:t>
            </a:r>
            <a:r>
              <a:rPr lang="fr-FR" b="1" dirty="0" err="1"/>
              <a:t>filepath_fr</a:t>
            </a:r>
            <a:r>
              <a:rPr lang="fr-FR" b="1" dirty="0"/>
              <a:t>, </a:t>
            </a:r>
            <a:r>
              <a:rPr lang="fr-FR" b="1" dirty="0" err="1"/>
              <a:t>filepath_en</a:t>
            </a:r>
            <a:r>
              <a:rPr lang="fr-FR" b="1" dirty="0"/>
              <a:t>)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filenames</a:t>
            </a:r>
            <a:r>
              <a:rPr lang="fr-FR" dirty="0"/>
              <a:t> </a:t>
            </a:r>
            <a:r>
              <a:rPr lang="fr-FR" dirty="0" err="1"/>
              <a:t>describing</a:t>
            </a:r>
            <a:r>
              <a:rPr lang="fr-FR" dirty="0"/>
              <a:t> a </a:t>
            </a:r>
            <a:r>
              <a:rPr lang="fr-FR" dirty="0" err="1"/>
              <a:t>parallel</a:t>
            </a:r>
            <a:r>
              <a:rPr lang="fr-FR" dirty="0"/>
              <a:t> corpus and </a:t>
            </a:r>
            <a:r>
              <a:rPr lang="fr-FR" dirty="0" err="1"/>
              <a:t>returns</a:t>
            </a:r>
            <a:r>
              <a:rPr lang="fr-FR" dirty="0"/>
              <a:t> the </a:t>
            </a:r>
            <a:r>
              <a:rPr lang="fr-FR" dirty="0" err="1"/>
              <a:t>co-occurrence</a:t>
            </a:r>
            <a:r>
              <a:rPr lang="fr-FR" dirty="0"/>
              <a:t> table of </a:t>
            </a:r>
            <a:r>
              <a:rPr lang="fr-FR" dirty="0" err="1"/>
              <a:t>this</a:t>
            </a:r>
            <a:r>
              <a:rPr lang="fr-FR" dirty="0"/>
              <a:t> corpus. </a:t>
            </a:r>
          </a:p>
          <a:p>
            <a:r>
              <a:rPr lang="fr-FR" dirty="0" err="1"/>
              <a:t>Beware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determine</a:t>
            </a:r>
            <a:r>
              <a:rPr lang="fr-FR" dirty="0"/>
              <a:t> the </a:t>
            </a:r>
            <a:r>
              <a:rPr lang="fr-FR" i="1" dirty="0" err="1"/>
              <a:t>number</a:t>
            </a:r>
            <a:r>
              <a:rPr lang="fr-FR" i="1" dirty="0"/>
              <a:t> of sentences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, and </a:t>
            </a:r>
            <a:r>
              <a:rPr lang="fr-FR" dirty="0" err="1"/>
              <a:t>even</a:t>
            </a:r>
            <a:r>
              <a:rPr lang="fr-FR" dirty="0"/>
              <a:t> if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times in the </a:t>
            </a:r>
            <a:r>
              <a:rPr lang="fr-FR" dirty="0" err="1"/>
              <a:t>same</a:t>
            </a:r>
            <a:r>
              <a:rPr lang="fr-FR" dirty="0"/>
              <a:t> sentence, </a:t>
            </a:r>
            <a:r>
              <a:rPr lang="fr-FR" dirty="0" err="1"/>
              <a:t>it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counted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once.</a:t>
            </a:r>
          </a:p>
          <a:p>
            <a:r>
              <a:rPr lang="fr-FR" dirty="0"/>
              <a:t>=&gt; </a:t>
            </a:r>
            <a:r>
              <a:rPr lang="fr-FR" dirty="0" err="1"/>
              <a:t>Remember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duplicates </a:t>
            </a:r>
            <a:r>
              <a:rPr lang="fr-FR" dirty="0" err="1"/>
              <a:t>within</a:t>
            </a:r>
            <a:r>
              <a:rPr lang="fr-FR" dirty="0"/>
              <a:t> a sentence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performing</a:t>
            </a:r>
            <a:r>
              <a:rPr lang="fr-FR" dirty="0"/>
              <a:t> the </a:t>
            </a:r>
            <a:r>
              <a:rPr lang="fr-FR" dirty="0" err="1"/>
              <a:t>counts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71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27FB0-209D-FB4C-9E09-E153BF13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INstructions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479CA-9656-F544-956A-94862696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Sort the </a:t>
            </a:r>
            <a:r>
              <a:rPr lang="fr-FR" dirty="0" err="1"/>
              <a:t>cooc</a:t>
            </a:r>
            <a:r>
              <a:rPr lang="fr-FR" dirty="0"/>
              <a:t> table by </a:t>
            </a:r>
            <a:r>
              <a:rPr lang="fr-FR" dirty="0" err="1"/>
              <a:t>decreasing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and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in an </a:t>
            </a:r>
            <a:r>
              <a:rPr lang="fr-FR" dirty="0" err="1"/>
              <a:t>external</a:t>
            </a:r>
            <a:r>
              <a:rPr lang="fr-FR" dirty="0"/>
              <a:t> file (1 pair of </a:t>
            </a:r>
            <a:r>
              <a:rPr lang="fr-FR" dirty="0" err="1"/>
              <a:t>words</a:t>
            </a:r>
            <a:r>
              <a:rPr lang="fr-FR" dirty="0"/>
              <a:t> per line). </a:t>
            </a:r>
          </a:p>
          <a:p>
            <a:r>
              <a:rPr lang="fr-FR" dirty="0"/>
              <a:t>To sort the table,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first have to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tuples</a:t>
            </a:r>
            <a:r>
              <a:rPr lang="fr-FR" dirty="0"/>
              <a:t> (French </a:t>
            </a:r>
            <a:r>
              <a:rPr lang="fr-FR" dirty="0" err="1"/>
              <a:t>word</a:t>
            </a:r>
            <a:r>
              <a:rPr lang="fr-FR" dirty="0"/>
              <a:t>, English </a:t>
            </a:r>
            <a:r>
              <a:rPr lang="fr-FR" dirty="0" err="1"/>
              <a:t>word</a:t>
            </a:r>
            <a:r>
              <a:rPr lang="fr-FR" dirty="0"/>
              <a:t>, </a:t>
            </a:r>
            <a:r>
              <a:rPr lang="fr-FR" dirty="0" err="1"/>
              <a:t>frequency</a:t>
            </a:r>
            <a:r>
              <a:rPr lang="fr-FR" dirty="0"/>
              <a:t>). </a:t>
            </a:r>
          </a:p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interpret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a "good" </a:t>
            </a:r>
            <a:r>
              <a:rPr lang="fr-FR" dirty="0" err="1"/>
              <a:t>lexicon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53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F7ADE-5F82-784F-B228-313A450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DEE99-418B-7043-AF56-0F6BF02F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bilingual</a:t>
            </a:r>
            <a:r>
              <a:rPr lang="fr-FR" dirty="0"/>
              <a:t> </a:t>
            </a:r>
            <a:r>
              <a:rPr lang="fr-FR" dirty="0" err="1"/>
              <a:t>lexicon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corpus of English and French </a:t>
            </a:r>
            <a:r>
              <a:rPr lang="fr-FR" dirty="0" err="1"/>
              <a:t>texts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8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A0530-A315-AD4B-96A2-990CEDA4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Definitionof</a:t>
            </a:r>
            <a:r>
              <a:rPr lang="fr-FR" dirty="0"/>
              <a:t> a </a:t>
            </a:r>
            <a:r>
              <a:rPr lang="fr-FR" dirty="0" err="1"/>
              <a:t>bilingual</a:t>
            </a:r>
            <a:r>
              <a:rPr lang="fr-FR" dirty="0"/>
              <a:t> </a:t>
            </a:r>
            <a:r>
              <a:rPr lang="fr-FR" dirty="0" err="1"/>
              <a:t>lexicon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6E50-7E2A-A342-A601-8DBAA118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bilingual</a:t>
            </a:r>
            <a:r>
              <a:rPr lang="fr-FR" dirty="0"/>
              <a:t> </a:t>
            </a:r>
            <a:r>
              <a:rPr lang="fr-FR" dirty="0" err="1"/>
              <a:t>lexicon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associates</a:t>
            </a:r>
            <a:r>
              <a:rPr lang="fr-FR" dirty="0"/>
              <a:t> a </a:t>
            </a:r>
            <a:r>
              <a:rPr lang="fr-FR" dirty="0" err="1"/>
              <a:t>word</a:t>
            </a:r>
            <a:r>
              <a:rPr lang="fr-FR" dirty="0"/>
              <a:t> of a source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possible translations in a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ACBF60-CB72-2F41-BA5E-E05C34BF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90" y="3624655"/>
            <a:ext cx="775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3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C3F27-49B9-2044-AD20-70675989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Methodology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6D179-4720-3445-A8B4-2D00B55E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The extraction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i="1" dirty="0" err="1"/>
              <a:t>unsupervised</a:t>
            </a:r>
            <a:r>
              <a:rPr lang="fr-FR" i="1" dirty="0"/>
              <a:t> </a:t>
            </a:r>
            <a:r>
              <a:rPr lang="fr-FR" dirty="0"/>
              <a:t>: the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as input </a:t>
            </a:r>
            <a:r>
              <a:rPr lang="fr-FR" dirty="0" err="1"/>
              <a:t>only</a:t>
            </a:r>
            <a:r>
              <a:rPr lang="fr-FR" dirty="0"/>
              <a:t> a set of sentence pairs (a sentence in French and </a:t>
            </a:r>
            <a:r>
              <a:rPr lang="fr-FR" dirty="0" err="1"/>
              <a:t>its</a:t>
            </a:r>
            <a:r>
              <a:rPr lang="fr-FR" dirty="0"/>
              <a:t> translation in English). </a:t>
            </a:r>
          </a:p>
          <a:p>
            <a:r>
              <a:rPr lang="fr-FR" dirty="0" err="1"/>
              <a:t>Such</a:t>
            </a:r>
            <a:r>
              <a:rPr lang="fr-FR" dirty="0"/>
              <a:t> a corpus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 "</a:t>
            </a:r>
            <a:r>
              <a:rPr lang="fr-FR" dirty="0" err="1"/>
              <a:t>parallel</a:t>
            </a:r>
            <a:r>
              <a:rPr lang="fr-FR" dirty="0"/>
              <a:t> corpus" and sentences </a:t>
            </a:r>
            <a:r>
              <a:rPr lang="fr-FR" dirty="0" err="1"/>
              <a:t>that</a:t>
            </a:r>
            <a:r>
              <a:rPr lang="fr-FR" dirty="0"/>
              <a:t> are translations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"</a:t>
            </a:r>
            <a:r>
              <a:rPr lang="fr-FR" dirty="0" err="1"/>
              <a:t>parallel</a:t>
            </a:r>
            <a:r>
              <a:rPr lang="fr-FR" dirty="0"/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2923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E628F-AC1F-CB49-9533-FE7D4C87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corpora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D4D2C6F-9B28-474A-AD14-A7DFCD257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5" y="2119615"/>
            <a:ext cx="6988804" cy="3519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3DAC29-7F0A-9C4D-A599-0F18E31E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36" y="1986400"/>
            <a:ext cx="5181600" cy="4165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516E31-57BD-E647-B863-73167E0EC173}"/>
              </a:ext>
            </a:extLst>
          </p:cNvPr>
          <p:cNvSpPr txBox="1"/>
          <p:nvPr/>
        </p:nvSpPr>
        <p:spPr>
          <a:xfrm>
            <a:off x="2366956" y="5526068"/>
            <a:ext cx="174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French-English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CC57E-0EB7-F64B-9486-E55ACA44C8AD}"/>
              </a:ext>
            </a:extLst>
          </p:cNvPr>
          <p:cNvSpPr txBox="1"/>
          <p:nvPr/>
        </p:nvSpPr>
        <p:spPr>
          <a:xfrm>
            <a:off x="8633557" y="6062472"/>
            <a:ext cx="161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French-Greek</a:t>
            </a:r>
          </a:p>
        </p:txBody>
      </p:sp>
    </p:spTree>
    <p:extLst>
      <p:ext uri="{BB962C8B-B14F-4D97-AF65-F5344CB8AC3E}">
        <p14:creationId xmlns:p14="http://schemas.microsoft.com/office/powerpoint/2010/main" val="22653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3DDCA-B873-924E-9F47-AC6D9C54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« You </a:t>
            </a:r>
            <a:r>
              <a:rPr lang="fr-FR" dirty="0" err="1"/>
              <a:t>shall</a:t>
            </a:r>
            <a:r>
              <a:rPr lang="fr-FR" dirty="0"/>
              <a:t> know a </a:t>
            </a:r>
            <a:r>
              <a:rPr lang="fr-FR" dirty="0" err="1"/>
              <a:t>word</a:t>
            </a:r>
            <a:r>
              <a:rPr lang="fr-FR" dirty="0"/>
              <a:t> by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keeps</a:t>
            </a:r>
            <a:r>
              <a:rPr lang="fr-FR" dirty="0"/>
              <a:t> » (Firth, J. R. 1957)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B2943-E53B-A440-B307-5E7AEAD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dirty="0" err="1"/>
              <a:t>linguistic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, the </a:t>
            </a:r>
            <a:r>
              <a:rPr lang="fr-FR" i="1" dirty="0" err="1"/>
              <a:t>distributional</a:t>
            </a:r>
            <a:r>
              <a:rPr lang="fr-FR" i="1" dirty="0"/>
              <a:t> </a:t>
            </a:r>
            <a:r>
              <a:rPr lang="fr-FR" i="1" dirty="0" err="1"/>
              <a:t>hypothesis</a:t>
            </a:r>
            <a:r>
              <a:rPr lang="fr-FR" dirty="0"/>
              <a:t>: </a:t>
            </a:r>
            <a:r>
              <a:rPr lang="fr-FR" b="1" dirty="0"/>
              <a:t>the </a:t>
            </a:r>
            <a:r>
              <a:rPr lang="fr-FR" b="1" dirty="0" err="1"/>
              <a:t>meaning</a:t>
            </a:r>
            <a:r>
              <a:rPr lang="fr-FR" b="1" dirty="0"/>
              <a:t> of a </a:t>
            </a:r>
            <a:r>
              <a:rPr lang="fr-FR" b="1" dirty="0" err="1"/>
              <a:t>word</a:t>
            </a:r>
            <a:r>
              <a:rPr lang="fr-FR" b="1" dirty="0"/>
              <a:t> </a:t>
            </a:r>
            <a:r>
              <a:rPr lang="fr-FR" b="1" dirty="0" err="1"/>
              <a:t>can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deduced</a:t>
            </a:r>
            <a:r>
              <a:rPr lang="fr-FR" b="1" dirty="0"/>
              <a:t> </a:t>
            </a:r>
            <a:r>
              <a:rPr lang="fr-FR" b="1" dirty="0" err="1"/>
              <a:t>directly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the </a:t>
            </a:r>
            <a:r>
              <a:rPr lang="fr-FR" b="1" dirty="0" err="1"/>
              <a:t>context</a:t>
            </a:r>
            <a:r>
              <a:rPr lang="fr-FR" b="1" dirty="0"/>
              <a:t> in </a:t>
            </a:r>
            <a:r>
              <a:rPr lang="fr-FR" b="1" dirty="0" err="1"/>
              <a:t>which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appears</a:t>
            </a:r>
            <a:r>
              <a:rPr lang="fr-FR" dirty="0"/>
              <a:t>.</a:t>
            </a:r>
          </a:p>
          <a:p>
            <a:r>
              <a:rPr lang="fr-FR" dirty="0"/>
              <a:t> The </a:t>
            </a:r>
            <a:r>
              <a:rPr lang="fr-FR" dirty="0" err="1"/>
              <a:t>generalization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hypothesis</a:t>
            </a:r>
            <a:r>
              <a:rPr lang="fr-FR" dirty="0"/>
              <a:t> to the </a:t>
            </a:r>
            <a:r>
              <a:rPr lang="fr-FR" dirty="0" err="1"/>
              <a:t>bilingual</a:t>
            </a:r>
            <a:r>
              <a:rPr lang="fr-FR" dirty="0"/>
              <a:t> case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formulated</a:t>
            </a:r>
            <a:r>
              <a:rPr lang="fr-FR" dirty="0"/>
              <a:t> as </a:t>
            </a:r>
            <a:r>
              <a:rPr lang="fr-FR" dirty="0" err="1"/>
              <a:t>follows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a French </a:t>
            </a:r>
            <a:r>
              <a:rPr lang="fr-FR" dirty="0" err="1"/>
              <a:t>word</a:t>
            </a:r>
            <a:r>
              <a:rPr lang="fr-FR" dirty="0"/>
              <a:t> and an English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co-occur</a:t>
            </a:r>
            <a:r>
              <a:rPr lang="fr-FR" dirty="0"/>
              <a:t> (</a:t>
            </a:r>
            <a:r>
              <a:rPr lang="fr-FR" dirty="0" err="1"/>
              <a:t>appear</a:t>
            </a:r>
            <a:r>
              <a:rPr lang="fr-FR" dirty="0"/>
              <a:t> in a pair of </a:t>
            </a:r>
            <a:r>
              <a:rPr lang="fr-FR" dirty="0" err="1"/>
              <a:t>parallel</a:t>
            </a:r>
            <a:r>
              <a:rPr lang="fr-FR" dirty="0"/>
              <a:t> sentences) have a high chance of </a:t>
            </a:r>
            <a:r>
              <a:rPr lang="fr-FR" dirty="0" err="1"/>
              <a:t>being</a:t>
            </a:r>
            <a:r>
              <a:rPr lang="fr-FR" dirty="0"/>
              <a:t> translations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 </a:t>
            </a:r>
          </a:p>
          <a:p>
            <a:r>
              <a:rPr lang="fr-FR" dirty="0" err="1"/>
              <a:t>Thus</a:t>
            </a:r>
            <a:r>
              <a:rPr lang="fr-FR" dirty="0"/>
              <a:t>, in the </a:t>
            </a:r>
            <a:r>
              <a:rPr lang="fr-FR" dirty="0" err="1"/>
              <a:t>example</a:t>
            </a:r>
            <a:r>
              <a:rPr lang="fr-FR" dirty="0"/>
              <a:t> of the corpus on the </a:t>
            </a:r>
            <a:r>
              <a:rPr lang="fr-FR" dirty="0" err="1"/>
              <a:t>previous</a:t>
            </a:r>
            <a:r>
              <a:rPr lang="fr-FR" dirty="0"/>
              <a:t> slide,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natural</a:t>
            </a:r>
            <a:r>
              <a:rPr lang="fr-FR" dirty="0"/>
              <a:t> to assume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i="1" dirty="0"/>
              <a:t>cuisine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translated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by </a:t>
            </a:r>
            <a:r>
              <a:rPr lang="fr-FR" i="1" dirty="0"/>
              <a:t>cooking</a:t>
            </a:r>
            <a:r>
              <a:rPr lang="fr-FR" dirty="0"/>
              <a:t> or by </a:t>
            </a:r>
            <a:r>
              <a:rPr lang="fr-FR" i="1" dirty="0" err="1"/>
              <a:t>kitchen</a:t>
            </a:r>
            <a:r>
              <a:rPr lang="fr-FR" i="1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are 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all translations.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18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55F82-FC25-1C41-AD54-4FAEDA5B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Mini </a:t>
            </a:r>
            <a:r>
              <a:rPr lang="fr-FR" dirty="0" err="1"/>
              <a:t>exercise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C0CF5-ED4D-5B47-B5DC-AFAE998F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Considering</a:t>
            </a:r>
            <a:r>
              <a:rPr lang="fr-FR" dirty="0"/>
              <a:t> the French-Greek </a:t>
            </a:r>
            <a:r>
              <a:rPr lang="fr-FR" dirty="0" err="1"/>
              <a:t>corpusin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slide,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the Greek translations of the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i="1" dirty="0" err="1"/>
              <a:t>Elli</a:t>
            </a:r>
            <a:r>
              <a:rPr lang="fr-FR" dirty="0"/>
              <a:t>, </a:t>
            </a:r>
            <a:r>
              <a:rPr lang="fr-FR" i="1" dirty="0"/>
              <a:t>est</a:t>
            </a:r>
            <a:r>
              <a:rPr lang="fr-FR" dirty="0"/>
              <a:t> and </a:t>
            </a:r>
            <a:r>
              <a:rPr lang="fr-FR" i="1" dirty="0"/>
              <a:t>maison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87FA-8A66-3547-BD2E-A9ED58BA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Naïve </a:t>
            </a:r>
            <a:r>
              <a:rPr lang="fr-FR" dirty="0" err="1"/>
              <a:t>approach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01755-4699-E945-A758-1D9654C8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on the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files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novel</a:t>
            </a:r>
            <a:r>
              <a:rPr lang="fr-FR" dirty="0"/>
              <a:t> </a:t>
            </a:r>
            <a:r>
              <a:rPr lang="fr-FR" i="1" dirty="0" err="1"/>
              <a:t>From</a:t>
            </a:r>
            <a:r>
              <a:rPr lang="fr-FR" i="1" dirty="0"/>
              <a:t> the </a:t>
            </a:r>
            <a:r>
              <a:rPr lang="fr-FR" i="1" dirty="0" err="1"/>
              <a:t>Earth</a:t>
            </a:r>
            <a:r>
              <a:rPr lang="fr-FR" i="1" dirty="0"/>
              <a:t> to the Moon </a:t>
            </a:r>
            <a:r>
              <a:rPr lang="fr-FR" dirty="0"/>
              <a:t>in English (</a:t>
            </a:r>
            <a:r>
              <a:rPr lang="fr-FR" dirty="0" err="1"/>
              <a:t>english.corpus</a:t>
            </a:r>
            <a:r>
              <a:rPr lang="fr-FR" dirty="0"/>
              <a:t>) and in French (</a:t>
            </a:r>
            <a:r>
              <a:rPr lang="fr-FR" dirty="0" err="1"/>
              <a:t>french.corpus</a:t>
            </a:r>
            <a:r>
              <a:rPr lang="fr-FR" dirty="0"/>
              <a:t>). The documents have been </a:t>
            </a:r>
            <a:r>
              <a:rPr lang="fr-FR" dirty="0" err="1"/>
              <a:t>pre-processed</a:t>
            </a:r>
            <a:r>
              <a:rPr lang="fr-FR" dirty="0"/>
              <a:t> to :</a:t>
            </a:r>
          </a:p>
          <a:p>
            <a:pPr lvl="1"/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 at the sentence </a:t>
            </a:r>
            <a:r>
              <a:rPr lang="fr-FR" dirty="0" err="1"/>
              <a:t>level</a:t>
            </a:r>
            <a:r>
              <a:rPr lang="fr-FR" dirty="0"/>
              <a:t>: the </a:t>
            </a:r>
            <a:r>
              <a:rPr lang="fr-FR" dirty="0" err="1"/>
              <a:t>i</a:t>
            </a:r>
            <a:r>
              <a:rPr lang="fr-FR" baseline="30000" dirty="0" err="1"/>
              <a:t>th</a:t>
            </a:r>
            <a:r>
              <a:rPr lang="fr-FR" dirty="0"/>
              <a:t> line of the French file </a:t>
            </a:r>
            <a:r>
              <a:rPr lang="fr-FR" dirty="0" err="1"/>
              <a:t>is</a:t>
            </a:r>
            <a:r>
              <a:rPr lang="fr-FR" dirty="0"/>
              <a:t> the translation of the </a:t>
            </a:r>
            <a:r>
              <a:rPr lang="fr-FR" dirty="0" err="1"/>
              <a:t>i</a:t>
            </a:r>
            <a:r>
              <a:rPr lang="fr-FR" baseline="30000" dirty="0" err="1"/>
              <a:t>th</a:t>
            </a:r>
            <a:r>
              <a:rPr lang="fr-FR" dirty="0"/>
              <a:t> line of the English file.</a:t>
            </a:r>
          </a:p>
          <a:p>
            <a:pPr lvl="1"/>
            <a:r>
              <a:rPr lang="fr-FR" dirty="0" err="1"/>
              <a:t>segmented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: </a:t>
            </a:r>
            <a:r>
              <a:rPr lang="fr-FR" dirty="0" err="1"/>
              <a:t>this</a:t>
            </a:r>
            <a:r>
              <a:rPr lang="fr-FR" dirty="0"/>
              <a:t> segmentation </a:t>
            </a:r>
            <a:r>
              <a:rPr lang="fr-FR" dirty="0" err="1"/>
              <a:t>consists</a:t>
            </a:r>
            <a:r>
              <a:rPr lang="fr-FR" dirty="0"/>
              <a:t> of </a:t>
            </a:r>
            <a:r>
              <a:rPr lang="fr-FR" dirty="0" err="1"/>
              <a:t>separating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signs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 « </a:t>
            </a:r>
            <a:r>
              <a:rPr lang="fr-FR" dirty="0" err="1"/>
              <a:t>à␣l'école</a:t>
            </a:r>
            <a:r>
              <a:rPr lang="fr-FR" dirty="0"/>
              <a:t>.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rewritten</a:t>
            </a:r>
            <a:r>
              <a:rPr lang="fr-FR" dirty="0"/>
              <a:t> as « </a:t>
            </a:r>
            <a:r>
              <a:rPr lang="fr-FR" dirty="0" err="1"/>
              <a:t>à␣l</a:t>
            </a:r>
            <a:r>
              <a:rPr lang="fr-FR" dirty="0"/>
              <a:t>'␣école␣. ») and </a:t>
            </a:r>
            <a:r>
              <a:rPr lang="fr-FR" dirty="0" err="1"/>
              <a:t>grouping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(«100 000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rewritten</a:t>
            </a:r>
            <a:r>
              <a:rPr lang="fr-FR" dirty="0"/>
              <a:t> as « 100000 »).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90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812B0-630A-8E4F-B5D2-DA9D82C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Naïve </a:t>
            </a:r>
            <a:r>
              <a:rPr lang="fr-FR" dirty="0" err="1"/>
              <a:t>approach</a:t>
            </a:r>
            <a:br>
              <a:rPr lang="fr-FR" dirty="0"/>
            </a:br>
            <a:r>
              <a:rPr lang="fr-FR" dirty="0" err="1"/>
              <a:t>Co-occurrence</a:t>
            </a:r>
            <a:r>
              <a:rPr lang="fr-FR" dirty="0"/>
              <a:t> 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F22AC-F662-BF4B-A94F-1BDBBFDB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The extraction of a </a:t>
            </a:r>
            <a:r>
              <a:rPr lang="fr-FR" dirty="0" err="1"/>
              <a:t>lexicon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corpus relies on the construction of a </a:t>
            </a:r>
            <a:r>
              <a:rPr lang="fr-FR" i="1" dirty="0" err="1"/>
              <a:t>co-occurrence</a:t>
            </a:r>
            <a:r>
              <a:rPr lang="fr-FR" i="1" dirty="0"/>
              <a:t> table</a:t>
            </a:r>
            <a:r>
              <a:rPr lang="fr-FR" dirty="0"/>
              <a:t>. </a:t>
            </a:r>
          </a:p>
          <a:p>
            <a:r>
              <a:rPr lang="fr-FR" dirty="0"/>
              <a:t>This table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modeled</a:t>
            </a:r>
            <a:r>
              <a:rPr lang="fr-FR" dirty="0"/>
              <a:t> by a python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associates</a:t>
            </a:r>
            <a:r>
              <a:rPr lang="fr-FR" dirty="0"/>
              <a:t> to a French </a:t>
            </a:r>
            <a:r>
              <a:rPr lang="fr-FR" dirty="0" err="1"/>
              <a:t>word</a:t>
            </a:r>
            <a:r>
              <a:rPr lang="fr-FR" dirty="0"/>
              <a:t> (the 1st key), a second python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whose</a:t>
            </a:r>
            <a:r>
              <a:rPr lang="fr-FR" dirty="0"/>
              <a:t> keys are the set of English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co-occurring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French </a:t>
            </a:r>
            <a:r>
              <a:rPr lang="fr-FR" dirty="0" err="1"/>
              <a:t>word</a:t>
            </a:r>
            <a:r>
              <a:rPr lang="fr-FR" dirty="0"/>
              <a:t> and </a:t>
            </a:r>
            <a:r>
              <a:rPr lang="fr-FR" dirty="0" err="1"/>
              <a:t>whose</a:t>
            </a:r>
            <a:r>
              <a:rPr lang="fr-FR" dirty="0"/>
              <a:t> values are the </a:t>
            </a:r>
            <a:r>
              <a:rPr lang="fr-FR" dirty="0" err="1"/>
              <a:t>number</a:t>
            </a:r>
            <a:r>
              <a:rPr lang="fr-FR" dirty="0"/>
              <a:t> of sentence pairs in </a:t>
            </a:r>
            <a:r>
              <a:rPr lang="fr-FR" dirty="0" err="1"/>
              <a:t>which</a:t>
            </a:r>
            <a:r>
              <a:rPr lang="fr-FR" dirty="0"/>
              <a:t> the French </a:t>
            </a:r>
            <a:r>
              <a:rPr lang="fr-FR" dirty="0" err="1"/>
              <a:t>word</a:t>
            </a:r>
            <a:r>
              <a:rPr lang="fr-FR" dirty="0"/>
              <a:t> and the English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5810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654</Words>
  <Application>Microsoft Macintosh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Avenir Next LT Pro</vt:lpstr>
      <vt:lpstr>GradientRiseVTI</vt:lpstr>
      <vt:lpstr>Extraction d’un lexique bilingue(manip python)</vt:lpstr>
      <vt:lpstr>Objective</vt:lpstr>
      <vt:lpstr>Definitionof a bilingual lexicon</vt:lpstr>
      <vt:lpstr>Methodology</vt:lpstr>
      <vt:lpstr>Examples of parallel corpora</vt:lpstr>
      <vt:lpstr>« You shall know a word by the company it keeps » (Firth, J. R. 1957)</vt:lpstr>
      <vt:lpstr>Mini exercise</vt:lpstr>
      <vt:lpstr>Naïve approach</vt:lpstr>
      <vt:lpstr>Naïve approach Co-occurrence table</vt:lpstr>
      <vt:lpstr>Naïve approach Co-occurrence table</vt:lpstr>
      <vt:lpstr>INstructions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naïve d’un lexique bilingue(manip python)</dc:title>
  <dc:creator>Florence STRICKER-CESARI</dc:creator>
  <cp:lastModifiedBy>Florence STRICKER-CESARI</cp:lastModifiedBy>
  <cp:revision>3</cp:revision>
  <dcterms:created xsi:type="dcterms:W3CDTF">2021-10-09T13:03:25Z</dcterms:created>
  <dcterms:modified xsi:type="dcterms:W3CDTF">2021-10-16T09:32:45Z</dcterms:modified>
</cp:coreProperties>
</file>