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63" r:id="rId9"/>
    <p:sldId id="264" r:id="rId10"/>
    <p:sldId id="265" r:id="rId11"/>
    <p:sldId id="266" r:id="rId12"/>
    <p:sldId id="267" r:id="rId13"/>
    <p:sldId id="273" r:id="rId14"/>
    <p:sldId id="277" r:id="rId15"/>
    <p:sldId id="257" r:id="rId16"/>
    <p:sldId id="268" r:id="rId17"/>
    <p:sldId id="269" r:id="rId18"/>
    <p:sldId id="270" r:id="rId19"/>
    <p:sldId id="271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9" r:id="rId34"/>
    <p:sldId id="288" r:id="rId35"/>
    <p:sldId id="290" r:id="rId36"/>
    <p:sldId id="291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94650"/>
  </p:normalViewPr>
  <p:slideViewPr>
    <p:cSldViewPr snapToGrid="0" snapToObjects="1">
      <p:cViewPr varScale="1">
        <p:scale>
          <a:sx n="108" d="100"/>
          <a:sy n="108" d="100"/>
        </p:scale>
        <p:origin x="888" y="184"/>
      </p:cViewPr>
      <p:guideLst/>
    </p:cSldViewPr>
  </p:slideViewPr>
  <p:outlineViewPr>
    <p:cViewPr>
      <p:scale>
        <a:sx n="33" d="100"/>
        <a:sy n="33" d="100"/>
      </p:scale>
      <p:origin x="0" y="-168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95A14-EDFB-A644-87DD-8112FD29CF0C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9B86-B006-A14D-B973-959A501CF7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79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A9B86-B006-A14D-B973-959A501CF7B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77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A9B86-B006-A14D-B973-959A501CF7B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72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A9B86-B006-A14D-B973-959A501CF7B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32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5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0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9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0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FC5008-C37D-AB4D-AE31-C1A2DA0BA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dirty="0"/>
              <a:t>Independence  + Joint, Marginal and </a:t>
            </a:r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Probability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CA1636-5F76-2346-A5F7-8CCEB6614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>
            <a:normAutofit/>
          </a:bodyPr>
          <a:lstStyle/>
          <a:p>
            <a:endParaRPr lang="fr-FR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A1EF6-522C-40CC-949F-E336E962A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48" r="10898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4584D5-B376-9F41-830D-3860CB6C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b="1"/>
              <a:t>Dependent</a:t>
            </a:r>
            <a:r>
              <a:rPr lang="fr-FR" b="1" dirty="0"/>
              <a:t> </a:t>
            </a:r>
            <a:r>
              <a:rPr lang="fr-FR" b="1"/>
              <a:t>events</a:t>
            </a:r>
            <a:r>
              <a:rPr lang="fr-FR" b="1" dirty="0"/>
              <a:t>: </a:t>
            </a:r>
            <a:r>
              <a:rPr lang="fr-FR" b="1"/>
              <a:t>Drawing</a:t>
            </a:r>
            <a:r>
              <a:rPr lang="fr-FR" b="1" dirty="0"/>
              <a:t> </a:t>
            </a:r>
            <a:r>
              <a:rPr lang="fr-FR" b="1"/>
              <a:t>cards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301987-4049-4049-B65D-59D4DBA1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>
                <a:solidFill>
                  <a:schemeClr val="bg1"/>
                </a:solidFill>
              </a:rPr>
              <a:t>Here's what the probabilities would look like in a tree diagram: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82C937-3FEE-7E47-8680-3A0052D4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838050"/>
            <a:ext cx="5126898" cy="50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1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0C19F8-A214-864E-9B5A-1D4039E0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Dependent</a:t>
            </a:r>
            <a:r>
              <a:rPr lang="fr-FR" b="1" dirty="0"/>
              <a:t> </a:t>
            </a:r>
            <a:r>
              <a:rPr lang="fr-FR" b="1" dirty="0" err="1"/>
              <a:t>events</a:t>
            </a:r>
            <a:r>
              <a:rPr lang="fr-FR" b="1" dirty="0"/>
              <a:t>: </a:t>
            </a:r>
            <a:r>
              <a:rPr lang="fr-FR" b="1" dirty="0" err="1"/>
              <a:t>Drawing</a:t>
            </a:r>
            <a:r>
              <a:rPr lang="fr-FR" b="1" dirty="0"/>
              <a:t> </a:t>
            </a:r>
            <a:r>
              <a:rPr lang="fr-FR" b="1" dirty="0" err="1"/>
              <a:t>cards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99C258E-F0F8-CF4B-80A9-FDD3AF92F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So the </a:t>
                </a:r>
                <a:r>
                  <a:rPr lang="fr-FR" dirty="0" err="1"/>
                  <a:t>probability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both</a:t>
                </a:r>
                <a:r>
                  <a:rPr lang="fr-FR" dirty="0"/>
                  <a:t> </a:t>
                </a:r>
                <a:r>
                  <a:rPr lang="fr-FR" dirty="0" err="1"/>
                  <a:t>cards</a:t>
                </a:r>
                <a:r>
                  <a:rPr lang="fr-FR" dirty="0"/>
                  <a:t> are black </a:t>
                </a:r>
                <a:r>
                  <a:rPr lang="fr-FR" dirty="0" err="1"/>
                  <a:t>is</a:t>
                </a:r>
                <a:r>
                  <a:rPr lang="fr-FR" dirty="0"/>
                  <a:t>:</a:t>
                </a:r>
              </a:p>
              <a:p>
                <a:pPr algn="ctr"/>
                <a:r>
                  <a:rPr lang="fr-FR" dirty="0"/>
                  <a:t>	</a:t>
                </a:r>
              </a:p>
              <a:p>
                <a:pPr algn="ctr"/>
                <a:r>
                  <a:rPr lang="fr-FR" dirty="0"/>
                  <a:t>P (</a:t>
                </a:r>
                <a:r>
                  <a:rPr lang="fr-FR" dirty="0" err="1"/>
                  <a:t>both</a:t>
                </a:r>
                <a:r>
                  <a:rPr lang="fr-FR" dirty="0"/>
                  <a:t> black)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r>
                  <a:rPr lang="fr-FR" dirty="0"/>
                  <a:t>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fr-FR" dirty="0"/>
                  <a:t>  ≈ 0.245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99C258E-F0F8-CF4B-80A9-FDD3AF92F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53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87741-873D-724A-A726-D3B259AB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</a:t>
            </a:r>
            <a:r>
              <a:rPr lang="fr-FR" dirty="0" err="1"/>
              <a:t>Problem</a:t>
            </a:r>
            <a:r>
              <a:rPr lang="fr-FR" dirty="0"/>
              <a:t>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35999-5F1A-004A-B536-9381EF0D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 table of 5 </a:t>
            </a:r>
            <a:r>
              <a:rPr lang="fr-FR" dirty="0" err="1"/>
              <a:t>students</a:t>
            </a:r>
            <a:r>
              <a:rPr lang="fr-FR" dirty="0"/>
              <a:t> has 3 seniors and 2 juniors. The </a:t>
            </a:r>
            <a:r>
              <a:rPr lang="fr-FR" dirty="0" err="1"/>
              <a:t>teacher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pick</a:t>
            </a:r>
            <a:r>
              <a:rPr lang="fr-FR" dirty="0"/>
              <a:t> 2 </a:t>
            </a:r>
            <a:r>
              <a:rPr lang="fr-FR" dirty="0" err="1"/>
              <a:t>students</a:t>
            </a:r>
            <a:r>
              <a:rPr lang="fr-FR" dirty="0"/>
              <a:t> at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group to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homework</a:t>
            </a:r>
            <a:r>
              <a:rPr lang="fr-FR" dirty="0"/>
              <a:t> solutions.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are juniors.</a:t>
            </a:r>
          </a:p>
        </p:txBody>
      </p:sp>
    </p:spTree>
    <p:extLst>
      <p:ext uri="{BB962C8B-B14F-4D97-AF65-F5344CB8AC3E}">
        <p14:creationId xmlns:p14="http://schemas.microsoft.com/office/powerpoint/2010/main" val="376373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EB4D5-6116-0A43-B6DD-8BD77AB7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</a:t>
            </a:r>
            <a:r>
              <a:rPr lang="fr-FR" dirty="0" err="1"/>
              <a:t>Problem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33F13-5093-F147-AF29-741B8897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dirty="0" err="1"/>
              <a:t>winning</a:t>
            </a:r>
            <a:r>
              <a:rPr lang="fr-FR" dirty="0"/>
              <a:t> the Nobel </a:t>
            </a:r>
            <a:r>
              <a:rPr lang="fr-FR" dirty="0" err="1"/>
              <a:t>Prize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have a PhD in </a:t>
            </a:r>
            <a:r>
              <a:rPr lang="fr-FR" dirty="0" err="1"/>
              <a:t>Physics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 in a million [P(A|B = 0.000001]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Only</a:t>
            </a:r>
            <a:r>
              <a:rPr lang="fr-FR" dirty="0"/>
              <a:t> 1 in 10,000 people have a PhD in </a:t>
            </a:r>
            <a:r>
              <a:rPr lang="fr-FR" dirty="0" err="1"/>
              <a:t>Physics</a:t>
            </a:r>
            <a:r>
              <a:rPr lang="fr-FR" dirty="0"/>
              <a:t> [P(B) = 0.0001]</a:t>
            </a:r>
            <a:br>
              <a:rPr lang="fr-FR" dirty="0"/>
            </a:b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of a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a PhD in </a:t>
            </a:r>
            <a:r>
              <a:rPr lang="fr-FR" dirty="0" err="1"/>
              <a:t>Physics</a:t>
            </a:r>
            <a:r>
              <a:rPr lang="fr-FR" dirty="0"/>
              <a:t> and </a:t>
            </a:r>
            <a:r>
              <a:rPr lang="fr-FR" dirty="0" err="1"/>
              <a:t>winning</a:t>
            </a:r>
            <a:r>
              <a:rPr lang="fr-FR" dirty="0"/>
              <a:t> the Nobel </a:t>
            </a:r>
            <a:r>
              <a:rPr lang="fr-FR" dirty="0" err="1"/>
              <a:t>Prize</a:t>
            </a:r>
            <a:r>
              <a:rPr lang="fr-FR" dirty="0"/>
              <a:t>? </a:t>
            </a:r>
            <a:br>
              <a:rPr lang="fr-FR" dirty="0"/>
            </a:br>
            <a:r>
              <a:rPr lang="fr-FR" dirty="0"/>
              <a:t>	1.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1 in a million</a:t>
            </a:r>
            <a:br>
              <a:rPr lang="fr-FR" dirty="0"/>
            </a:br>
            <a:r>
              <a:rPr lang="fr-FR" dirty="0"/>
              <a:t>	2. </a:t>
            </a:r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1 in a million</a:t>
            </a:r>
            <a:br>
              <a:rPr lang="fr-FR" dirty="0"/>
            </a:br>
            <a:r>
              <a:rPr lang="fr-FR" dirty="0"/>
              <a:t>	3. Impossible to tell</a:t>
            </a:r>
          </a:p>
        </p:txBody>
      </p:sp>
    </p:spTree>
    <p:extLst>
      <p:ext uri="{BB962C8B-B14F-4D97-AF65-F5344CB8AC3E}">
        <p14:creationId xmlns:p14="http://schemas.microsoft.com/office/powerpoint/2010/main" val="283165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C3A25-667E-EC4F-B9D7-122DB61D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Independence </a:t>
            </a:r>
            <a:r>
              <a:rPr lang="fr-FR" dirty="0" err="1"/>
              <a:t>with</a:t>
            </a:r>
            <a:r>
              <a:rPr lang="fr-FR" dirty="0"/>
              <a:t> regard to </a:t>
            </a:r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Probability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0BB7E3-63BA-9742-9D8D-313AFF6E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A and B are </a:t>
            </a:r>
            <a:r>
              <a:rPr lang="fr-FR" dirty="0" err="1"/>
              <a:t>independent</a:t>
            </a:r>
            <a:r>
              <a:rPr lang="fr-FR" dirty="0"/>
              <a:t> if and </a:t>
            </a:r>
            <a:r>
              <a:rPr lang="fr-FR" dirty="0" err="1"/>
              <a:t>only</a:t>
            </a:r>
            <a:r>
              <a:rPr lang="fr-FR" dirty="0"/>
              <a:t> if : </a:t>
            </a:r>
          </a:p>
          <a:p>
            <a:r>
              <a:rPr lang="fr-FR" dirty="0"/>
              <a:t>		P(A, B) = P(A)P(B)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Meaning</a:t>
            </a:r>
            <a:r>
              <a:rPr lang="fr-FR" dirty="0"/>
              <a:t> : </a:t>
            </a:r>
          </a:p>
          <a:p>
            <a:r>
              <a:rPr lang="fr-FR" dirty="0"/>
              <a:t>		P(A) = P(A|B) </a:t>
            </a:r>
          </a:p>
          <a:p>
            <a:r>
              <a:rPr lang="fr-FR" dirty="0"/>
              <a:t>		P(B) = P(B|A)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05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5C451-684C-2542-B201-A686EDC5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General </a:t>
            </a:r>
            <a:r>
              <a:rPr lang="fr-FR" dirty="0" err="1"/>
              <a:t>Definition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DAEB-9917-D746-B0E5-8E1C99C4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A and B in </a:t>
            </a:r>
            <a:r>
              <a:rPr lang="fr-FR" dirty="0" err="1"/>
              <a:t>Ω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P (B) &gt; 0 the </a:t>
            </a:r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of A </a:t>
            </a:r>
            <a:r>
              <a:rPr lang="fr-FR" dirty="0" err="1"/>
              <a:t>given</a:t>
            </a:r>
            <a:r>
              <a:rPr lang="fr-FR" dirty="0"/>
              <a:t> B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 (A and B) or P(A,B)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i="1" dirty="0"/>
              <a:t>joint </a:t>
            </a:r>
            <a:r>
              <a:rPr lang="fr-FR" dirty="0" err="1"/>
              <a:t>probability</a:t>
            </a:r>
            <a:r>
              <a:rPr lang="fr-FR" dirty="0"/>
              <a:t> of A and B.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prob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rich</a:t>
            </a:r>
            <a:r>
              <a:rPr lang="fr-FR" dirty="0"/>
              <a:t> and </a:t>
            </a:r>
            <a:r>
              <a:rPr lang="fr-FR" dirty="0" err="1"/>
              <a:t>famous</a:t>
            </a:r>
            <a:r>
              <a:rPr lang="fr-FR" dirty="0"/>
              <a:t> –&gt; joint</a:t>
            </a:r>
            <a:br>
              <a:rPr lang="fr-FR" dirty="0"/>
            </a:br>
            <a:r>
              <a:rPr lang="fr-FR" dirty="0"/>
              <a:t>The </a:t>
            </a:r>
            <a:r>
              <a:rPr lang="fr-FR" dirty="0" err="1"/>
              <a:t>prob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rich</a:t>
            </a:r>
            <a:r>
              <a:rPr lang="fr-FR" dirty="0"/>
              <a:t> if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famous</a:t>
            </a:r>
            <a:r>
              <a:rPr lang="fr-FR" dirty="0"/>
              <a:t> –&gt; </a:t>
            </a:r>
            <a:r>
              <a:rPr lang="fr-FR" dirty="0" err="1"/>
              <a:t>conditional</a:t>
            </a:r>
            <a:br>
              <a:rPr lang="fr-FR" dirty="0"/>
            </a:br>
            <a:r>
              <a:rPr lang="fr-FR" dirty="0"/>
              <a:t>The </a:t>
            </a:r>
            <a:r>
              <a:rPr lang="fr-FR" dirty="0" err="1"/>
              <a:t>prob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famous</a:t>
            </a:r>
            <a:r>
              <a:rPr lang="fr-FR" dirty="0"/>
              <a:t> if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rich</a:t>
            </a:r>
            <a:r>
              <a:rPr lang="fr-FR" dirty="0"/>
              <a:t> –&gt; </a:t>
            </a:r>
            <a:r>
              <a:rPr lang="fr-FR" dirty="0" err="1"/>
              <a:t>conditional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10F790-C276-9248-B1F5-7839A630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094" y="3169661"/>
            <a:ext cx="2902706" cy="8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4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89576C-AD8C-4E44-95C1-1AB1D0CF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Conditional Probability with Venn Diagrams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F64FAFD-C153-F540-9576-1D0A1FD8C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674" y="609600"/>
            <a:ext cx="777986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7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D4961-7581-9344-88CD-71BC81A1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NLP </a:t>
            </a:r>
            <a:r>
              <a:rPr lang="fr-FR" dirty="0" err="1"/>
              <a:t>example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7A1F2-0438-0D44-ADD0-262CF55BB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bigrams</a:t>
            </a:r>
            <a:r>
              <a:rPr lang="fr-FR" dirty="0"/>
              <a:t> (pairs) </a:t>
            </a:r>
            <a:r>
              <a:rPr lang="fr-FR" dirty="0" err="1"/>
              <a:t>from</a:t>
            </a:r>
            <a:r>
              <a:rPr lang="fr-FR" dirty="0"/>
              <a:t> a large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 err="1"/>
              <a:t>Sample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and </a:t>
            </a:r>
            <a:r>
              <a:rPr lang="fr-FR" i="1" dirty="0" err="1"/>
              <a:t>events</a:t>
            </a:r>
            <a:r>
              <a:rPr lang="fr-FR" dirty="0"/>
              <a:t>: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 err="1"/>
              <a:t>Ω</a:t>
            </a:r>
            <a:r>
              <a:rPr lang="fr-FR" dirty="0"/>
              <a:t> = {(w1, w2) </a:t>
            </a:r>
            <a:r>
              <a:rPr lang="fr-FR" b="1" dirty="0"/>
              <a:t>∈ </a:t>
            </a:r>
            <a:r>
              <a:rPr lang="fr-FR" dirty="0" err="1"/>
              <a:t>T</a:t>
            </a:r>
            <a:r>
              <a:rPr lang="fr-FR" dirty="0"/>
              <a:t> } 			=&gt; the set of </a:t>
            </a:r>
            <a:r>
              <a:rPr lang="fr-FR" dirty="0" err="1"/>
              <a:t>bigrams</a:t>
            </a:r>
            <a:r>
              <a:rPr lang="fr-FR" dirty="0"/>
              <a:t> in </a:t>
            </a:r>
            <a:r>
              <a:rPr lang="fr-FR" dirty="0" err="1"/>
              <a:t>T</a:t>
            </a:r>
            <a:endParaRPr lang="fr-FR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A = {(w1, w2) </a:t>
            </a:r>
            <a:r>
              <a:rPr lang="fr-FR" b="1" dirty="0"/>
              <a:t>∈ </a:t>
            </a:r>
            <a:r>
              <a:rPr lang="fr-FR" dirty="0" err="1"/>
              <a:t>T</a:t>
            </a:r>
            <a:r>
              <a:rPr lang="fr-FR" dirty="0"/>
              <a:t> | w1 = </a:t>
            </a:r>
            <a:r>
              <a:rPr lang="fr-FR" dirty="0" err="1"/>
              <a:t>run</a:t>
            </a:r>
            <a:r>
              <a:rPr lang="fr-FR" dirty="0"/>
              <a:t> }  		=&gt; </a:t>
            </a:r>
            <a:r>
              <a:rPr lang="fr-FR" dirty="0" err="1"/>
              <a:t>bigrams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i="1" dirty="0" err="1"/>
              <a:t>run</a:t>
            </a:r>
            <a:endParaRPr lang="fr-FR" i="1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B = {(w1, w2) </a:t>
            </a:r>
            <a:r>
              <a:rPr lang="fr-FR" b="1" dirty="0"/>
              <a:t>∈ </a:t>
            </a:r>
            <a:r>
              <a:rPr lang="fr-FR" dirty="0" err="1"/>
              <a:t>T</a:t>
            </a:r>
            <a:r>
              <a:rPr lang="fr-FR" dirty="0"/>
              <a:t> | w2 = amok } 		=&gt; </a:t>
            </a:r>
            <a:r>
              <a:rPr lang="fr-FR" dirty="0" err="1"/>
              <a:t>bigrams</a:t>
            </a:r>
            <a:r>
              <a:rPr lang="fr-FR" dirty="0"/>
              <a:t> </a:t>
            </a:r>
            <a:r>
              <a:rPr lang="fr-FR" dirty="0" err="1"/>
              <a:t>ending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i="1" dirty="0"/>
              <a:t>amok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 err="1"/>
              <a:t>Probabilities</a:t>
            </a:r>
            <a:r>
              <a:rPr lang="fr-FR" dirty="0"/>
              <a:t> 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P (A) = 10</a:t>
            </a:r>
            <a:r>
              <a:rPr lang="fr-FR" baseline="30000" dirty="0"/>
              <a:t>-3 		 </a:t>
            </a:r>
            <a:r>
              <a:rPr lang="fr-FR" dirty="0"/>
              <a:t>=&gt; </a:t>
            </a:r>
            <a:r>
              <a:rPr lang="fr-FR" dirty="0" err="1"/>
              <a:t>proba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bigram</a:t>
            </a:r>
            <a:r>
              <a:rPr lang="fr-FR" dirty="0"/>
              <a:t> </a:t>
            </a:r>
            <a:r>
              <a:rPr lang="fr-FR" dirty="0" err="1"/>
              <a:t>starts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i="1" dirty="0" err="1"/>
              <a:t>run</a:t>
            </a:r>
            <a:endParaRPr lang="fr-FR" i="1" baseline="300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P (B) = 10</a:t>
            </a:r>
            <a:r>
              <a:rPr lang="fr-FR" baseline="30000" dirty="0"/>
              <a:t>-6		 </a:t>
            </a:r>
            <a:r>
              <a:rPr lang="fr-FR" dirty="0"/>
              <a:t>=&gt; </a:t>
            </a:r>
            <a:r>
              <a:rPr lang="fr-FR" dirty="0" err="1"/>
              <a:t>proba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bigram</a:t>
            </a:r>
            <a:r>
              <a:rPr lang="fr-FR" dirty="0"/>
              <a:t> ends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i="1" dirty="0"/>
              <a:t>amok</a:t>
            </a:r>
            <a:endParaRPr lang="fr-FR" i="1" baseline="300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P (A, B) = 10</a:t>
            </a:r>
            <a:r>
              <a:rPr lang="fr-FR" baseline="30000" dirty="0"/>
              <a:t>-7	  </a:t>
            </a:r>
            <a:r>
              <a:rPr lang="fr-FR" dirty="0"/>
              <a:t>=&gt; </a:t>
            </a:r>
            <a:r>
              <a:rPr lang="fr-FR" dirty="0" err="1"/>
              <a:t>proba</a:t>
            </a:r>
            <a:r>
              <a:rPr lang="fr-FR" dirty="0"/>
              <a:t> of the </a:t>
            </a:r>
            <a:r>
              <a:rPr lang="fr-FR" dirty="0" err="1"/>
              <a:t>bigram</a:t>
            </a:r>
            <a:r>
              <a:rPr lang="fr-FR" dirty="0"/>
              <a:t>  </a:t>
            </a:r>
            <a:r>
              <a:rPr lang="fr-FR" i="1" dirty="0" err="1"/>
              <a:t>run</a:t>
            </a:r>
            <a:r>
              <a:rPr lang="fr-FR" i="1" dirty="0"/>
              <a:t> amok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So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i="1" dirty="0"/>
              <a:t>amok</a:t>
            </a:r>
            <a:r>
              <a:rPr lang="fr-FR" dirty="0"/>
              <a:t>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i="1" dirty="0" err="1"/>
              <a:t>run</a:t>
            </a:r>
            <a:r>
              <a:rPr lang="fr-FR" dirty="0"/>
              <a:t>? Of </a:t>
            </a:r>
            <a:r>
              <a:rPr lang="fr-FR" i="1" dirty="0" err="1"/>
              <a:t>run</a:t>
            </a:r>
            <a:r>
              <a:rPr lang="fr-FR" dirty="0"/>
              <a:t> </a:t>
            </a:r>
            <a:r>
              <a:rPr lang="fr-FR" dirty="0" err="1"/>
              <a:t>preceding</a:t>
            </a:r>
            <a:r>
              <a:rPr lang="fr-FR" dirty="0"/>
              <a:t> </a:t>
            </a:r>
            <a:r>
              <a:rPr lang="fr-FR" i="1" dirty="0"/>
              <a:t>amok</a:t>
            </a:r>
            <a:r>
              <a:rPr lang="fr-FR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baseline="30000" dirty="0"/>
          </a:p>
        </p:txBody>
      </p:sp>
    </p:spTree>
    <p:extLst>
      <p:ext uri="{BB962C8B-B14F-4D97-AF65-F5344CB8AC3E}">
        <p14:creationId xmlns:p14="http://schemas.microsoft.com/office/powerpoint/2010/main" val="17332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84096-FFE1-0D44-B9D9-F30DED6E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NLP </a:t>
            </a:r>
            <a:r>
              <a:rPr lang="fr-FR" dirty="0" err="1"/>
              <a:t>example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EDD97-D641-E04A-8984-88E88E4E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So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i="1" dirty="0"/>
              <a:t>amok</a:t>
            </a:r>
            <a:r>
              <a:rPr lang="fr-FR" dirty="0"/>
              <a:t>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i="1" dirty="0" err="1"/>
              <a:t>run</a:t>
            </a:r>
            <a:r>
              <a:rPr lang="fr-FR" dirty="0"/>
              <a:t>? Of </a:t>
            </a:r>
            <a:r>
              <a:rPr lang="fr-FR" i="1" dirty="0" err="1"/>
              <a:t>run</a:t>
            </a:r>
            <a:r>
              <a:rPr lang="fr-FR" dirty="0"/>
              <a:t> </a:t>
            </a:r>
            <a:r>
              <a:rPr lang="fr-FR" dirty="0" err="1"/>
              <a:t>preceding</a:t>
            </a:r>
            <a:r>
              <a:rPr lang="fr-FR" dirty="0"/>
              <a:t> </a:t>
            </a:r>
            <a:r>
              <a:rPr lang="fr-FR" i="1" dirty="0"/>
              <a:t>amok</a:t>
            </a:r>
            <a:r>
              <a:rPr lang="fr-FR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 (</a:t>
            </a:r>
            <a:r>
              <a:rPr lang="fr-FR" i="1" dirty="0"/>
              <a:t>amok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i="1" dirty="0" err="1"/>
              <a:t>run</a:t>
            </a:r>
            <a:r>
              <a:rPr lang="fr-FR" dirty="0"/>
              <a:t>) = P(B|A) = 10</a:t>
            </a:r>
            <a:r>
              <a:rPr lang="fr-FR" baseline="30000" dirty="0"/>
              <a:t>-7</a:t>
            </a:r>
            <a:r>
              <a:rPr lang="fr-FR" dirty="0"/>
              <a:t>/ 10</a:t>
            </a:r>
            <a:r>
              <a:rPr lang="fr-FR" baseline="30000" dirty="0"/>
              <a:t>-3</a:t>
            </a:r>
            <a:r>
              <a:rPr lang="fr-FR" dirty="0"/>
              <a:t>  = 0.0001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 (</a:t>
            </a:r>
            <a:r>
              <a:rPr lang="fr-FR" i="1" dirty="0" err="1"/>
              <a:t>run</a:t>
            </a:r>
            <a:r>
              <a:rPr lang="fr-FR" dirty="0"/>
              <a:t> </a:t>
            </a:r>
            <a:r>
              <a:rPr lang="fr-FR" dirty="0" err="1"/>
              <a:t>preceding</a:t>
            </a:r>
            <a:r>
              <a:rPr lang="fr-FR" dirty="0"/>
              <a:t> </a:t>
            </a:r>
            <a:r>
              <a:rPr lang="fr-FR" i="1" dirty="0"/>
              <a:t>amok</a:t>
            </a:r>
            <a:r>
              <a:rPr lang="fr-FR" dirty="0"/>
              <a:t>) = P (A|B) = 10</a:t>
            </a:r>
            <a:r>
              <a:rPr lang="fr-FR" baseline="30000" dirty="0"/>
              <a:t>-7</a:t>
            </a:r>
            <a:r>
              <a:rPr lang="fr-FR" dirty="0"/>
              <a:t>/ 10</a:t>
            </a:r>
            <a:r>
              <a:rPr lang="fr-FR" baseline="30000" dirty="0"/>
              <a:t>-6</a:t>
            </a:r>
            <a:r>
              <a:rPr lang="fr-FR" dirty="0"/>
              <a:t> = 0.1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13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EE722-26C7-DC41-ACC3-0D5257EA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Marginal </a:t>
            </a:r>
            <a:r>
              <a:rPr lang="fr-FR" dirty="0" err="1"/>
              <a:t>Probability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E5653-E702-CB47-A186-3BDA95CF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Marginalization</a:t>
            </a:r>
            <a:r>
              <a:rPr lang="fr-FR" dirty="0"/>
              <a:t>, or the </a:t>
            </a:r>
            <a:r>
              <a:rPr lang="fr-FR" dirty="0" err="1"/>
              <a:t>law</a:t>
            </a:r>
            <a:r>
              <a:rPr lang="fr-FR" dirty="0"/>
              <a:t> of total </a:t>
            </a:r>
            <a:r>
              <a:rPr lang="fr-FR" dirty="0" err="1"/>
              <a:t>probability</a:t>
            </a:r>
            <a:r>
              <a:rPr lang="fr-FR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Best </a:t>
            </a:r>
            <a:r>
              <a:rPr lang="fr-FR" dirty="0" err="1"/>
              <a:t>illustrated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example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22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23805-3660-9C44-8FFD-FE7E073B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The General Multiplication </a:t>
            </a:r>
            <a:r>
              <a:rPr lang="fr-FR" dirty="0" err="1"/>
              <a:t>Rule</a:t>
            </a:r>
            <a:r>
              <a:rPr lang="fr-FR" dirty="0"/>
              <a:t> (</a:t>
            </a:r>
            <a:r>
              <a:rPr lang="fr-FR" dirty="0" err="1"/>
              <a:t>a.k.a</a:t>
            </a:r>
            <a:r>
              <a:rPr lang="fr-FR" dirty="0"/>
              <a:t>. the Chain </a:t>
            </a:r>
            <a:r>
              <a:rPr lang="fr-FR" dirty="0" err="1"/>
              <a:t>Rule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9E8A7-487E-1A49-8AD1-E5E7627D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calculate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r>
              <a:rPr lang="fr-FR" dirty="0"/>
              <a:t> </a:t>
            </a:r>
            <a:r>
              <a:rPr lang="fr-FR" dirty="0" err="1"/>
              <a:t>involving</a:t>
            </a:r>
            <a:r>
              <a:rPr lang="fr-FR" dirty="0"/>
              <a:t> one </a:t>
            </a:r>
            <a:r>
              <a:rPr lang="fr-FR" dirty="0" err="1"/>
              <a:t>event</a:t>
            </a:r>
            <a:r>
              <a:rPr lang="fr-FR" dirty="0"/>
              <a:t> AND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occurring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multiply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r>
              <a:rPr lang="fr-F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 </a:t>
            </a:r>
            <a:r>
              <a:rPr lang="fr-FR" dirty="0" err="1"/>
              <a:t>some</a:t>
            </a:r>
            <a:r>
              <a:rPr lang="fr-FR" dirty="0"/>
              <a:t> cases, the first </a:t>
            </a:r>
            <a:r>
              <a:rPr lang="fr-FR" dirty="0" err="1"/>
              <a:t>event</a:t>
            </a:r>
            <a:r>
              <a:rPr lang="fr-FR" dirty="0"/>
              <a:t> happening impacts the </a:t>
            </a:r>
            <a:r>
              <a:rPr lang="fr-FR" dirty="0" err="1"/>
              <a:t>probability</a:t>
            </a:r>
            <a:r>
              <a:rPr lang="fr-FR" dirty="0"/>
              <a:t> of the second </a:t>
            </a:r>
            <a:r>
              <a:rPr lang="fr-FR" dirty="0" err="1"/>
              <a:t>event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call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b="1" dirty="0" err="1"/>
              <a:t>dependent</a:t>
            </a:r>
            <a:r>
              <a:rPr lang="fr-FR" b="1" dirty="0"/>
              <a:t> </a:t>
            </a:r>
            <a:r>
              <a:rPr lang="fr-FR" b="1" dirty="0" err="1"/>
              <a:t>events</a:t>
            </a:r>
            <a:r>
              <a:rPr lang="fr-FR" dirty="0"/>
              <a:t>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In </a:t>
            </a:r>
            <a:r>
              <a:rPr lang="fr-FR" dirty="0" err="1"/>
              <a:t>that</a:t>
            </a:r>
            <a:r>
              <a:rPr lang="fr-FR" dirty="0"/>
              <a:t> case =&gt; 	</a:t>
            </a:r>
            <a:r>
              <a:rPr lang="fr-FR" b="1" dirty="0"/>
              <a:t>P(A,B) = P(A) x P(B|A)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 </a:t>
            </a:r>
            <a:r>
              <a:rPr lang="fr-FR" dirty="0" err="1"/>
              <a:t>other</a:t>
            </a:r>
            <a:r>
              <a:rPr lang="fr-FR" dirty="0"/>
              <a:t> cases, the first </a:t>
            </a:r>
            <a:r>
              <a:rPr lang="fr-FR" dirty="0" err="1"/>
              <a:t>event</a:t>
            </a:r>
            <a:r>
              <a:rPr lang="fr-FR" dirty="0"/>
              <a:t> happening </a:t>
            </a:r>
            <a:r>
              <a:rPr lang="fr-FR" dirty="0" err="1"/>
              <a:t>does</a:t>
            </a:r>
            <a:r>
              <a:rPr lang="fr-FR" dirty="0"/>
              <a:t> not impact the </a:t>
            </a:r>
            <a:r>
              <a:rPr lang="fr-FR" dirty="0" err="1"/>
              <a:t>probability</a:t>
            </a:r>
            <a:r>
              <a:rPr lang="fr-FR" dirty="0"/>
              <a:t> of the seconds. </a:t>
            </a:r>
            <a:r>
              <a:rPr lang="fr-FR" dirty="0" err="1"/>
              <a:t>We</a:t>
            </a:r>
            <a:r>
              <a:rPr lang="fr-FR" dirty="0"/>
              <a:t> call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b="1" dirty="0" err="1"/>
              <a:t>independent</a:t>
            </a:r>
            <a:r>
              <a:rPr lang="fr-FR" b="1" dirty="0"/>
              <a:t> </a:t>
            </a:r>
            <a:r>
              <a:rPr lang="fr-FR" b="1" dirty="0" err="1"/>
              <a:t>events</a:t>
            </a:r>
            <a:r>
              <a:rPr lang="fr-FR" dirty="0"/>
              <a:t>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In </a:t>
            </a:r>
            <a:r>
              <a:rPr lang="fr-FR" dirty="0" err="1"/>
              <a:t>that</a:t>
            </a:r>
            <a:r>
              <a:rPr lang="fr-FR" dirty="0"/>
              <a:t> case =&gt; 	</a:t>
            </a:r>
            <a:r>
              <a:rPr lang="fr-FR" b="1" dirty="0"/>
              <a:t>P(A,B) = P(A) x P(B)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95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C0C11B-582D-4BD6-AFEF-ED15AAF1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2283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2EE722-26C7-DC41-ACC3-0D5257EA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652051"/>
            <a:ext cx="8476567" cy="149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Marginal Probability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E5FE72-E50C-4D31-BB8A-9DAC217CB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3997" y="-2084"/>
            <a:ext cx="3048003" cy="2292774"/>
            <a:chOff x="6096002" y="-9073"/>
            <a:chExt cx="6095998" cy="68670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337740-26B0-4D7D-9991-5D74346B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77F3C2-57C2-43EA-9688-9AD33D1A9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FFF1781-5AF2-0B45-9F17-8B7FE7EEC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53" y="3551486"/>
            <a:ext cx="10635340" cy="220683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F4658A8-0CE0-554A-9933-7804A4CE9042}"/>
              </a:ext>
            </a:extLst>
          </p:cNvPr>
          <p:cNvSpPr txBox="1"/>
          <p:nvPr/>
        </p:nvSpPr>
        <p:spPr>
          <a:xfrm>
            <a:off x="673907" y="2565942"/>
            <a:ext cx="404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Joint </a:t>
            </a:r>
            <a:r>
              <a:rPr lang="fr-FR" dirty="0" err="1"/>
              <a:t>probabilities</a:t>
            </a:r>
            <a:r>
              <a:rPr lang="fr-FR" dirty="0"/>
              <a:t> for </a:t>
            </a:r>
            <a:r>
              <a:rPr lang="fr-FR" dirty="0" err="1"/>
              <a:t>rain</a:t>
            </a:r>
            <a:r>
              <a:rPr lang="fr-FR" dirty="0"/>
              <a:t> and </a:t>
            </a:r>
            <a:r>
              <a:rPr lang="fr-FR" dirty="0" err="1"/>
              <a:t>wind</a:t>
            </a:r>
            <a:r>
              <a:rPr lang="fr-FR" dirty="0"/>
              <a:t>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922F6D-DBC8-7846-A0C4-822508CA85D9}"/>
              </a:ext>
            </a:extLst>
          </p:cNvPr>
          <p:cNvSpPr txBox="1"/>
          <p:nvPr/>
        </p:nvSpPr>
        <p:spPr>
          <a:xfrm>
            <a:off x="7986903" y="2700941"/>
            <a:ext cx="291098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 (</a:t>
            </a:r>
            <a:r>
              <a:rPr lang="fr-FR" i="1" dirty="0"/>
              <a:t>no </a:t>
            </a:r>
            <a:r>
              <a:rPr lang="fr-FR" i="1" dirty="0" err="1"/>
              <a:t>wind</a:t>
            </a:r>
            <a:r>
              <a:rPr lang="fr-FR" dirty="0"/>
              <a:t>) = ?</a:t>
            </a:r>
          </a:p>
          <a:p>
            <a:r>
              <a:rPr lang="fr-FR" dirty="0"/>
              <a:t>P (</a:t>
            </a:r>
            <a:r>
              <a:rPr lang="fr-FR" i="1" dirty="0"/>
              <a:t>light </a:t>
            </a:r>
            <a:r>
              <a:rPr lang="fr-FR" i="1" dirty="0" err="1"/>
              <a:t>rain</a:t>
            </a:r>
            <a:r>
              <a:rPr lang="fr-FR" dirty="0"/>
              <a:t>) = ?</a:t>
            </a:r>
          </a:p>
        </p:txBody>
      </p:sp>
    </p:spTree>
    <p:extLst>
      <p:ext uri="{BB962C8B-B14F-4D97-AF65-F5344CB8AC3E}">
        <p14:creationId xmlns:p14="http://schemas.microsoft.com/office/powerpoint/2010/main" val="3906851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93326-C7B1-154B-967B-56F8ECEF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0AC94-848D-2547-BA76-1C1DF7B3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P(</a:t>
            </a:r>
            <a:r>
              <a:rPr lang="fr-FR" i="1" dirty="0"/>
              <a:t>no </a:t>
            </a:r>
            <a:r>
              <a:rPr lang="fr-FR" i="1" dirty="0" err="1"/>
              <a:t>wind</a:t>
            </a:r>
            <a:r>
              <a:rPr lang="fr-FR" dirty="0"/>
              <a:t>) = 0.1+0.05+0.05 = 0.2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P(</a:t>
            </a:r>
            <a:r>
              <a:rPr lang="fr-FR" i="1" dirty="0"/>
              <a:t>light </a:t>
            </a:r>
            <a:r>
              <a:rPr lang="fr-FR" i="1" dirty="0" err="1"/>
              <a:t>rain</a:t>
            </a:r>
            <a:r>
              <a:rPr lang="fr-FR" dirty="0"/>
              <a:t>) = 0.05 + 0.1 + 0.15 + 0.04 = 0.34 </a:t>
            </a:r>
          </a:p>
          <a:p>
            <a:r>
              <a:rPr lang="fr-FR" dirty="0"/>
              <a:t>=&gt; Marginal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we’re</a:t>
            </a:r>
            <a:r>
              <a:rPr lang="fr-FR" dirty="0"/>
              <a:t> </a:t>
            </a:r>
            <a:r>
              <a:rPr lang="fr-FR" dirty="0" err="1"/>
              <a:t>interested</a:t>
            </a:r>
            <a:r>
              <a:rPr lang="fr-FR" dirty="0"/>
              <a:t> in the total </a:t>
            </a:r>
            <a:r>
              <a:rPr lang="fr-FR" dirty="0" err="1"/>
              <a:t>probability</a:t>
            </a:r>
            <a:r>
              <a:rPr lang="fr-FR" dirty="0"/>
              <a:t>, </a:t>
            </a:r>
            <a:r>
              <a:rPr lang="fr-FR" dirty="0" err="1"/>
              <a:t>we’ve</a:t>
            </a:r>
            <a:r>
              <a:rPr lang="fr-FR" dirty="0"/>
              <a:t> </a:t>
            </a:r>
            <a:r>
              <a:rPr lang="fr-FR" dirty="0" err="1"/>
              <a:t>removed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dependence</a:t>
            </a:r>
            <a:r>
              <a:rPr lang="fr-FR" dirty="0"/>
              <a:t> </a:t>
            </a:r>
            <a:r>
              <a:rPr lang="fr-FR" dirty="0" err="1"/>
              <a:t>regarding</a:t>
            </a:r>
            <a:r>
              <a:rPr lang="fr-FR" dirty="0"/>
              <a:t> the </a:t>
            </a:r>
            <a:r>
              <a:rPr lang="fr-FR" dirty="0" err="1"/>
              <a:t>wind</a:t>
            </a:r>
            <a:r>
              <a:rPr lang="fr-FR" dirty="0"/>
              <a:t> or the </a:t>
            </a:r>
            <a:r>
              <a:rPr lang="fr-FR" dirty="0" err="1"/>
              <a:t>rain</a:t>
            </a:r>
            <a:r>
              <a:rPr lang="fr-FR" dirty="0"/>
              <a:t> (</a:t>
            </a:r>
            <a:r>
              <a:rPr lang="fr-FR" dirty="0" err="1"/>
              <a:t>depending</a:t>
            </a:r>
            <a:r>
              <a:rPr lang="fr-FR" dirty="0"/>
              <a:t> on the case).</a:t>
            </a:r>
            <a:br>
              <a:rPr lang="fr-FR" dirty="0"/>
            </a:b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F452A7-B532-4D40-9836-36DBB8082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8" y="4333825"/>
            <a:ext cx="10277184" cy="23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8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62D22-69C5-0245-B889-FE8F47A2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912800-F117-BB45-BAA8-82027452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P(</a:t>
            </a:r>
            <a:r>
              <a:rPr lang="fr-FR" i="1" dirty="0"/>
              <a:t>no </a:t>
            </a:r>
            <a:r>
              <a:rPr lang="fr-FR" i="1" dirty="0" err="1"/>
              <a:t>wind</a:t>
            </a:r>
            <a:r>
              <a:rPr lang="fr-FR" dirty="0"/>
              <a:t>) = 0.2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P(</a:t>
            </a:r>
            <a:r>
              <a:rPr lang="fr-FR" i="1" dirty="0"/>
              <a:t>light </a:t>
            </a:r>
            <a:r>
              <a:rPr lang="fr-FR" i="1" dirty="0" err="1"/>
              <a:t>rain</a:t>
            </a:r>
            <a:r>
              <a:rPr lang="fr-FR" dirty="0"/>
              <a:t>) = 0.34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Combine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r>
              <a:rPr lang="fr-FR" dirty="0"/>
              <a:t>: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P (no </a:t>
            </a:r>
            <a:r>
              <a:rPr lang="fr-FR" dirty="0" err="1"/>
              <a:t>wind</a:t>
            </a:r>
            <a:r>
              <a:rPr lang="fr-FR" dirty="0"/>
              <a:t> | light </a:t>
            </a:r>
            <a:r>
              <a:rPr lang="fr-FR" dirty="0" err="1"/>
              <a:t>rain</a:t>
            </a:r>
            <a:r>
              <a:rPr lang="fr-FR" dirty="0"/>
              <a:t>) = 0.05/0.34 = 0.147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fr-FR" dirty="0"/>
              <a:t>P (light </a:t>
            </a:r>
            <a:r>
              <a:rPr lang="fr-FR" dirty="0" err="1"/>
              <a:t>rain</a:t>
            </a:r>
            <a:r>
              <a:rPr lang="fr-FR" dirty="0"/>
              <a:t> | no </a:t>
            </a:r>
            <a:r>
              <a:rPr lang="fr-FR" dirty="0" err="1"/>
              <a:t>wind</a:t>
            </a:r>
            <a:r>
              <a:rPr lang="fr-FR" dirty="0"/>
              <a:t>) = 0.05/0.2 = 0.25 </a:t>
            </a:r>
          </a:p>
          <a:p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3B4E141-E1F9-6342-9219-DAD5756D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76" y="4893510"/>
            <a:ext cx="9467424" cy="19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93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96CF0-4498-F741-8497-92E08A5F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Practice Case: Airport </a:t>
            </a:r>
            <a:r>
              <a:rPr lang="fr-FR" dirty="0" err="1"/>
              <a:t>Bags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67004-4BAE-FE44-A6CA-5FB21A09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An </a:t>
            </a:r>
            <a:r>
              <a:rPr lang="fr-FR" dirty="0" err="1"/>
              <a:t>airport</a:t>
            </a:r>
            <a:r>
              <a:rPr lang="fr-FR" dirty="0"/>
              <a:t> </a:t>
            </a:r>
            <a:r>
              <a:rPr lang="fr-FR" dirty="0" err="1"/>
              <a:t>screens</a:t>
            </a:r>
            <a:r>
              <a:rPr lang="fr-FR" dirty="0"/>
              <a:t> </a:t>
            </a:r>
            <a:r>
              <a:rPr lang="fr-FR" dirty="0" err="1"/>
              <a:t>bags</a:t>
            </a:r>
            <a:r>
              <a:rPr lang="fr-FR" dirty="0"/>
              <a:t> for </a:t>
            </a:r>
            <a:r>
              <a:rPr lang="fr-FR" dirty="0" err="1"/>
              <a:t>forbidden</a:t>
            </a:r>
            <a:r>
              <a:rPr lang="fr-FR" dirty="0"/>
              <a:t> items, and an </a:t>
            </a:r>
            <a:r>
              <a:rPr lang="fr-FR" dirty="0" err="1"/>
              <a:t>alarm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supposed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triggered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a </a:t>
            </a:r>
            <a:r>
              <a:rPr lang="fr-FR" dirty="0" err="1"/>
              <a:t>forbidden</a:t>
            </a:r>
            <a:r>
              <a:rPr lang="fr-FR" dirty="0"/>
              <a:t> item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detected</a:t>
            </a:r>
            <a:r>
              <a:rPr lang="fr-F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Suppose </a:t>
            </a:r>
            <a:r>
              <a:rPr lang="fr-FR" dirty="0" err="1"/>
              <a:t>that</a:t>
            </a:r>
            <a:r>
              <a:rPr lang="fr-FR" dirty="0"/>
              <a:t> 5%, percent of </a:t>
            </a:r>
            <a:r>
              <a:rPr lang="fr-FR" dirty="0" err="1"/>
              <a:t>bags</a:t>
            </a:r>
            <a:r>
              <a:rPr lang="fr-FR" dirty="0"/>
              <a:t> </a:t>
            </a:r>
            <a:r>
              <a:rPr lang="fr-FR" dirty="0" err="1"/>
              <a:t>contain</a:t>
            </a:r>
            <a:r>
              <a:rPr lang="fr-FR" dirty="0"/>
              <a:t> </a:t>
            </a:r>
            <a:r>
              <a:rPr lang="fr-FR" dirty="0" err="1"/>
              <a:t>forbidden</a:t>
            </a:r>
            <a:r>
              <a:rPr lang="fr-FR" dirty="0"/>
              <a:t>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If a bag </a:t>
            </a:r>
            <a:r>
              <a:rPr lang="fr-FR" dirty="0" err="1"/>
              <a:t>contains</a:t>
            </a:r>
            <a:r>
              <a:rPr lang="fr-FR" dirty="0"/>
              <a:t> a </a:t>
            </a:r>
            <a:r>
              <a:rPr lang="fr-FR" dirty="0" err="1"/>
              <a:t>forbidden</a:t>
            </a:r>
            <a:r>
              <a:rPr lang="fr-FR" dirty="0"/>
              <a:t> item,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98%, percent chance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triggers the </a:t>
            </a:r>
            <a:r>
              <a:rPr lang="fr-FR" dirty="0" err="1"/>
              <a:t>alarm</a:t>
            </a:r>
            <a:r>
              <a:rPr lang="fr-F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If a bag </a:t>
            </a:r>
            <a:r>
              <a:rPr lang="fr-FR" dirty="0" err="1"/>
              <a:t>doesn't</a:t>
            </a:r>
            <a:r>
              <a:rPr lang="fr-FR" dirty="0"/>
              <a:t> </a:t>
            </a:r>
            <a:r>
              <a:rPr lang="fr-FR" dirty="0" err="1"/>
              <a:t>contain</a:t>
            </a:r>
            <a:r>
              <a:rPr lang="fr-FR" dirty="0"/>
              <a:t> a </a:t>
            </a:r>
            <a:r>
              <a:rPr lang="fr-FR" dirty="0" err="1"/>
              <a:t>forbidden</a:t>
            </a:r>
            <a:r>
              <a:rPr lang="fr-FR" dirty="0"/>
              <a:t> item,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8%, percent chance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triggers the </a:t>
            </a:r>
            <a:r>
              <a:rPr lang="fr-FR" dirty="0" err="1"/>
              <a:t>alarm</a:t>
            </a:r>
            <a:r>
              <a:rPr lang="fr-FR" dirty="0"/>
              <a:t>.</a:t>
            </a:r>
          </a:p>
          <a:p>
            <a:r>
              <a:rPr lang="fr-FR" b="1" dirty="0" err="1"/>
              <a:t>Given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a </a:t>
            </a:r>
            <a:r>
              <a:rPr lang="fr-FR" b="1" dirty="0" err="1"/>
              <a:t>randomly</a:t>
            </a:r>
            <a:r>
              <a:rPr lang="fr-FR" b="1" dirty="0"/>
              <a:t> </a:t>
            </a:r>
            <a:r>
              <a:rPr lang="fr-FR" b="1" dirty="0" err="1"/>
              <a:t>chosen</a:t>
            </a:r>
            <a:r>
              <a:rPr lang="fr-FR" b="1" dirty="0"/>
              <a:t> bag triggers the </a:t>
            </a:r>
            <a:r>
              <a:rPr lang="fr-FR" b="1" dirty="0" err="1"/>
              <a:t>alarm</a:t>
            </a:r>
            <a:r>
              <a:rPr lang="fr-FR" b="1" dirty="0"/>
              <a:t>, </a:t>
            </a:r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the </a:t>
            </a:r>
            <a:r>
              <a:rPr lang="fr-FR" b="1" dirty="0" err="1"/>
              <a:t>probability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contains</a:t>
            </a:r>
            <a:r>
              <a:rPr lang="fr-FR" b="1" dirty="0"/>
              <a:t> a </a:t>
            </a:r>
            <a:r>
              <a:rPr lang="fr-FR" b="1" dirty="0" err="1"/>
              <a:t>forbidden</a:t>
            </a:r>
            <a:r>
              <a:rPr lang="fr-FR" b="1" dirty="0"/>
              <a:t> item?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0139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75B45-D458-B041-B5C3-5FCEFEBD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Case: Airport </a:t>
            </a:r>
            <a:r>
              <a:rPr lang="fr-FR" dirty="0" err="1"/>
              <a:t>Bags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E349A-130E-F145-862A-4E9A237E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The chance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alarm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triggered</a:t>
            </a:r>
            <a:r>
              <a:rPr lang="fr-FR" dirty="0"/>
              <a:t> </a:t>
            </a:r>
            <a:r>
              <a:rPr lang="fr-FR" dirty="0" err="1"/>
              <a:t>depends</a:t>
            </a:r>
            <a:r>
              <a:rPr lang="fr-FR" dirty="0"/>
              <a:t> on </a:t>
            </a:r>
            <a:r>
              <a:rPr lang="fr-FR" dirty="0" err="1"/>
              <a:t>whether</a:t>
            </a:r>
            <a:r>
              <a:rPr lang="fr-FR" dirty="0"/>
              <a:t> or not the bag </a:t>
            </a:r>
            <a:r>
              <a:rPr lang="fr-FR" dirty="0" err="1"/>
              <a:t>contains</a:t>
            </a:r>
            <a:r>
              <a:rPr lang="fr-FR" dirty="0"/>
              <a:t> a </a:t>
            </a:r>
            <a:r>
              <a:rPr lang="fr-FR" dirty="0" err="1"/>
              <a:t>forbidden</a:t>
            </a:r>
            <a:r>
              <a:rPr lang="fr-FR" dirty="0"/>
              <a:t> item,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first </a:t>
            </a:r>
            <a:r>
              <a:rPr lang="fr-FR" dirty="0" err="1"/>
              <a:t>distinguish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bags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contain</a:t>
            </a:r>
            <a:r>
              <a:rPr lang="fr-FR" dirty="0"/>
              <a:t> a </a:t>
            </a:r>
            <a:r>
              <a:rPr lang="fr-FR" dirty="0" err="1"/>
              <a:t>forbidden</a:t>
            </a:r>
            <a:r>
              <a:rPr lang="fr-FR" dirty="0"/>
              <a:t> item and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272110-0326-314B-81DF-7FE41089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859" y="3497263"/>
            <a:ext cx="2628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57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290885-9295-8947-A0A8-9B38C262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fr-FR" dirty="0"/>
              <a:t>Practice Case: Airport </a:t>
            </a:r>
            <a:r>
              <a:rPr lang="fr-FR" dirty="0" err="1"/>
              <a:t>Bags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DE950-1D32-4740-B24D-12987B99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dirty="0"/>
              <a:t>"If a bag </a:t>
            </a:r>
            <a:r>
              <a:rPr lang="fr-FR" dirty="0" err="1"/>
              <a:t>contains</a:t>
            </a:r>
            <a:r>
              <a:rPr lang="fr-FR" dirty="0"/>
              <a:t> a </a:t>
            </a:r>
            <a:r>
              <a:rPr lang="fr-FR" dirty="0" err="1"/>
              <a:t>forbidden</a:t>
            </a:r>
            <a:r>
              <a:rPr lang="fr-FR" dirty="0"/>
              <a:t> item,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98%, percent chance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triggers the </a:t>
            </a:r>
            <a:r>
              <a:rPr lang="fr-FR" dirty="0" err="1"/>
              <a:t>alarm</a:t>
            </a:r>
            <a:r>
              <a:rPr lang="fr-FR" dirty="0"/>
              <a:t>."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dirty="0"/>
              <a:t>"If a bag </a:t>
            </a:r>
            <a:r>
              <a:rPr lang="fr-FR" dirty="0" err="1"/>
              <a:t>doesn't</a:t>
            </a:r>
            <a:r>
              <a:rPr lang="fr-FR" dirty="0"/>
              <a:t> </a:t>
            </a:r>
            <a:r>
              <a:rPr lang="fr-FR" dirty="0" err="1"/>
              <a:t>contain</a:t>
            </a:r>
            <a:r>
              <a:rPr lang="fr-FR" dirty="0"/>
              <a:t> a </a:t>
            </a:r>
            <a:r>
              <a:rPr lang="fr-FR" dirty="0" err="1"/>
              <a:t>forbidden</a:t>
            </a:r>
            <a:r>
              <a:rPr lang="fr-FR" dirty="0"/>
              <a:t> item,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8%, percent chance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triggers the </a:t>
            </a:r>
            <a:r>
              <a:rPr lang="fr-FR" dirty="0" err="1"/>
              <a:t>alarm</a:t>
            </a:r>
            <a:r>
              <a:rPr lang="fr-FR" dirty="0"/>
              <a:t>. »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lnSpc>
                <a:spcPct val="110000"/>
              </a:lnSpc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CAE69A-97D6-F84C-BC48-4A7D76DD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9" y="1131648"/>
            <a:ext cx="4781176" cy="44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16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8E7747-1B16-4143-AB78-E16C10F4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fr-FR" dirty="0"/>
              <a:t>Practice Case: Airport </a:t>
            </a:r>
            <a:r>
              <a:rPr lang="fr-FR" dirty="0" err="1"/>
              <a:t>Bags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6900E-F009-AB44-81E8-560900EB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multiply</a:t>
            </a:r>
            <a:r>
              <a:rPr lang="fr-FR" dirty="0"/>
              <a:t> the </a:t>
            </a:r>
            <a:r>
              <a:rPr lang="fr-FR" dirty="0" err="1"/>
              <a:t>probabilities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branches to </a:t>
            </a:r>
            <a:r>
              <a:rPr lang="fr-FR" dirty="0" err="1"/>
              <a:t>complete</a:t>
            </a:r>
            <a:r>
              <a:rPr lang="fr-FR" dirty="0"/>
              <a:t> the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Here's</a:t>
            </a:r>
            <a:r>
              <a:rPr lang="fr-FR" dirty="0"/>
              <a:t> the </a:t>
            </a:r>
            <a:r>
              <a:rPr lang="fr-FR" dirty="0" err="1"/>
              <a:t>completed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C747D3-57FA-DA4D-BECA-93C92599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9" y="1304214"/>
            <a:ext cx="4781176" cy="41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6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E397A-750B-7C49-A2AA-C272BD4D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Case: Airport </a:t>
            </a:r>
            <a:r>
              <a:rPr lang="fr-FR" dirty="0" err="1"/>
              <a:t>Bags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85684-C1F6-9F4F-8CEF-D78B14C15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"</a:t>
            </a:r>
            <a:r>
              <a:rPr lang="fr-FR" b="1" dirty="0" err="1"/>
              <a:t>Given</a:t>
            </a:r>
            <a:r>
              <a:rPr lang="fr-FR" b="1" dirty="0"/>
              <a:t> a </a:t>
            </a:r>
            <a:r>
              <a:rPr lang="fr-FR" b="1" dirty="0" err="1"/>
              <a:t>randomly</a:t>
            </a:r>
            <a:r>
              <a:rPr lang="fr-FR" b="1" dirty="0"/>
              <a:t> </a:t>
            </a:r>
            <a:r>
              <a:rPr lang="fr-FR" b="1" dirty="0" err="1"/>
              <a:t>chosen</a:t>
            </a:r>
            <a:r>
              <a:rPr lang="fr-FR" b="1" dirty="0"/>
              <a:t> bag triggers the </a:t>
            </a:r>
            <a:r>
              <a:rPr lang="fr-FR" b="1" dirty="0" err="1"/>
              <a:t>alarm</a:t>
            </a:r>
            <a:r>
              <a:rPr lang="fr-FR" b="1" dirty="0"/>
              <a:t>, </a:t>
            </a:r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the </a:t>
            </a:r>
            <a:r>
              <a:rPr lang="fr-FR" b="1" dirty="0" err="1"/>
              <a:t>probability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contains</a:t>
            </a:r>
            <a:r>
              <a:rPr lang="fr-FR" b="1" dirty="0"/>
              <a:t> a </a:t>
            </a:r>
            <a:r>
              <a:rPr lang="fr-FR" b="1" dirty="0" err="1"/>
              <a:t>forbidden</a:t>
            </a:r>
            <a:r>
              <a:rPr lang="fr-FR" b="1" dirty="0"/>
              <a:t> item?"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Use the </a:t>
            </a:r>
            <a:r>
              <a:rPr lang="fr-FR" dirty="0" err="1"/>
              <a:t>probabilities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and the </a:t>
            </a:r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formula:</a:t>
            </a:r>
          </a:p>
          <a:p>
            <a:r>
              <a:rPr lang="fr-FR" dirty="0"/>
              <a:t>			</a:t>
            </a:r>
          </a:p>
          <a:p>
            <a:r>
              <a:rPr lang="fr-FR" dirty="0"/>
              <a:t>				P (</a:t>
            </a:r>
            <a:r>
              <a:rPr lang="fr-FR" dirty="0" err="1"/>
              <a:t>forbidden</a:t>
            </a:r>
            <a:r>
              <a:rPr lang="fr-FR" dirty="0"/>
              <a:t> ∣ </a:t>
            </a:r>
            <a:r>
              <a:rPr lang="fr-FR" dirty="0" err="1"/>
              <a:t>alarm</a:t>
            </a:r>
            <a:r>
              <a:rPr lang="fr-FR" dirty="0"/>
              <a:t>) = P(F ∩ A) / P(A)</a:t>
            </a:r>
          </a:p>
        </p:txBody>
      </p:sp>
    </p:spTree>
    <p:extLst>
      <p:ext uri="{BB962C8B-B14F-4D97-AF65-F5344CB8AC3E}">
        <p14:creationId xmlns:p14="http://schemas.microsoft.com/office/powerpoint/2010/main" val="1315174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E67EAB-42EE-8B4F-BE79-9FC11610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fr-FR" dirty="0"/>
              <a:t>Practice Case: Airport </a:t>
            </a:r>
            <a:r>
              <a:rPr lang="fr-FR" dirty="0" err="1"/>
              <a:t>Bags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E9BB9-9D5A-4546-8A77-CB38F63A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/>
          </a:bodyPr>
          <a:lstStyle/>
          <a:p>
            <a:r>
              <a:rPr lang="fr-FR" dirty="0"/>
              <a:t>P(F ∩ A) = 0.05 x 0.98 = 0.049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25CC61-9E59-AA47-8CCB-0C390FD3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9" y="1175060"/>
            <a:ext cx="4781176" cy="43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6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7C31B0-5E19-C94A-B7B1-924ADA14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fr-FR" dirty="0"/>
              <a:t>Practice Case: Airport </a:t>
            </a:r>
            <a:r>
              <a:rPr lang="fr-FR" dirty="0" err="1"/>
              <a:t>Bags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70990-E9CC-6140-9EF0-4C9C3F199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/>
          </a:bodyPr>
          <a:lstStyle/>
          <a:p>
            <a:r>
              <a:rPr lang="fr-FR" dirty="0"/>
              <a:t>There are </a:t>
            </a:r>
            <a:r>
              <a:rPr lang="fr-FR" dirty="0" err="1"/>
              <a:t>two</a:t>
            </a:r>
            <a:r>
              <a:rPr lang="fr-FR" dirty="0"/>
              <a:t> situations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bags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trigger the </a:t>
            </a:r>
            <a:r>
              <a:rPr lang="fr-FR" dirty="0" err="1"/>
              <a:t>alarm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the marginal </a:t>
            </a:r>
            <a:r>
              <a:rPr lang="fr-FR" dirty="0" err="1"/>
              <a:t>probability</a:t>
            </a:r>
            <a:r>
              <a:rPr lang="fr-FR" dirty="0"/>
              <a:t> :</a:t>
            </a:r>
          </a:p>
          <a:p>
            <a:r>
              <a:rPr lang="fr-FR" dirty="0"/>
              <a:t>P(A)​ = P(F ∩ A)+ P(N ∩ A) = 0.125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615DCE-7BC7-CA43-B816-2BDE33D8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459" y="1195510"/>
            <a:ext cx="5062726" cy="460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8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C3D94-DDE2-9642-BA3A-ECEA113F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Independent Events: </a:t>
            </a:r>
            <a:r>
              <a:rPr lang="fr-FR" dirty="0" err="1"/>
              <a:t>Flipping</a:t>
            </a:r>
            <a:r>
              <a:rPr lang="fr-FR" dirty="0"/>
              <a:t> a coin </a:t>
            </a:r>
            <a:r>
              <a:rPr lang="fr-FR" dirty="0" err="1"/>
              <a:t>twice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733EE2-D8A2-2A46-9170-31FDC8F3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dirty="0" err="1"/>
              <a:t>flipping</a:t>
            </a:r>
            <a:r>
              <a:rPr lang="fr-FR" dirty="0"/>
              <a:t> a </a:t>
            </a:r>
            <a:r>
              <a:rPr lang="fr-FR" dirty="0" err="1"/>
              <a:t>fair</a:t>
            </a:r>
            <a:r>
              <a:rPr lang="fr-FR" dirty="0"/>
              <a:t> coin and </a:t>
            </a:r>
            <a:r>
              <a:rPr lang="fr-FR" dirty="0" err="1"/>
              <a:t>getting</a:t>
            </a:r>
            <a:r>
              <a:rPr lang="fr-FR" dirty="0"/>
              <a:t> "</a:t>
            </a:r>
            <a:r>
              <a:rPr lang="fr-FR" dirty="0" err="1"/>
              <a:t>heads</a:t>
            </a:r>
            <a:r>
              <a:rPr lang="fr-FR" dirty="0"/>
              <a:t>" </a:t>
            </a:r>
            <a:r>
              <a:rPr lang="fr-FR" dirty="0" err="1"/>
              <a:t>twice</a:t>
            </a:r>
            <a:r>
              <a:rPr lang="fr-FR" dirty="0"/>
              <a:t> in a </a:t>
            </a:r>
            <a:r>
              <a:rPr lang="fr-FR" dirty="0" err="1"/>
              <a:t>row</a:t>
            </a:r>
            <a:r>
              <a:rPr lang="fr-FR" dirty="0"/>
              <a:t>? That </a:t>
            </a:r>
            <a:r>
              <a:rPr lang="fr-FR" dirty="0" err="1"/>
              <a:t>is</a:t>
            </a:r>
            <a:r>
              <a:rPr lang="fr-FR" dirty="0"/>
              <a:t>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heads</a:t>
            </a:r>
            <a:r>
              <a:rPr lang="fr-FR" dirty="0"/>
              <a:t> on the first flip AND </a:t>
            </a:r>
            <a:r>
              <a:rPr lang="fr-FR" dirty="0" err="1"/>
              <a:t>heads</a:t>
            </a:r>
            <a:r>
              <a:rPr lang="fr-FR" dirty="0"/>
              <a:t> on the second flip?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Imagine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100 people </a:t>
            </a:r>
            <a:r>
              <a:rPr lang="fr-FR" dirty="0" err="1"/>
              <a:t>simulate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and flip a coin </a:t>
            </a:r>
            <a:r>
              <a:rPr lang="fr-FR" dirty="0" err="1"/>
              <a:t>twice</a:t>
            </a:r>
            <a:r>
              <a:rPr lang="fr-FR" dirty="0"/>
              <a:t>. On </a:t>
            </a:r>
            <a:r>
              <a:rPr lang="fr-FR" dirty="0" err="1"/>
              <a:t>average</a:t>
            </a:r>
            <a:r>
              <a:rPr lang="fr-FR" dirty="0"/>
              <a:t>, 50 people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heads</a:t>
            </a:r>
            <a:r>
              <a:rPr lang="fr-FR" dirty="0"/>
              <a:t> on the first flip, and </a:t>
            </a:r>
            <a:r>
              <a:rPr lang="fr-FR" dirty="0" err="1"/>
              <a:t>then</a:t>
            </a:r>
            <a:r>
              <a:rPr lang="fr-FR" dirty="0"/>
              <a:t> 25 of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heads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. So 25 out of the original 100 people — ¼ of </a:t>
            </a:r>
            <a:r>
              <a:rPr lang="fr-FR" dirty="0" err="1"/>
              <a:t>them</a:t>
            </a:r>
            <a:r>
              <a:rPr lang="fr-FR" dirty="0"/>
              <a:t> —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heads</a:t>
            </a:r>
            <a:r>
              <a:rPr lang="fr-FR" dirty="0"/>
              <a:t> </a:t>
            </a:r>
            <a:r>
              <a:rPr lang="fr-FR" dirty="0" err="1"/>
              <a:t>twice</a:t>
            </a:r>
            <a:r>
              <a:rPr lang="fr-FR" dirty="0"/>
              <a:t> in a </a:t>
            </a:r>
            <a:r>
              <a:rPr lang="fr-FR" dirty="0" err="1"/>
              <a:t>row</a:t>
            </a:r>
            <a:r>
              <a:rPr lang="fr-F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number</a:t>
            </a:r>
            <a:r>
              <a:rPr lang="fr-FR" dirty="0"/>
              <a:t> of people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start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doesn't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. </a:t>
            </a:r>
            <a:r>
              <a:rPr lang="fr-FR" dirty="0" err="1"/>
              <a:t>Theoretically</a:t>
            </a:r>
            <a:r>
              <a:rPr lang="fr-FR" dirty="0"/>
              <a:t>, 1/2 of the original group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heads</a:t>
            </a:r>
            <a:r>
              <a:rPr lang="fr-FR" dirty="0"/>
              <a:t>, and ½ of </a:t>
            </a:r>
            <a:r>
              <a:rPr lang="fr-FR" dirty="0" err="1"/>
              <a:t>that</a:t>
            </a:r>
            <a:r>
              <a:rPr lang="fr-FR" dirty="0"/>
              <a:t> group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heads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. To </a:t>
            </a:r>
            <a:r>
              <a:rPr lang="fr-FR" dirty="0" err="1"/>
              <a:t>find</a:t>
            </a:r>
            <a:r>
              <a:rPr lang="fr-FR" dirty="0"/>
              <a:t> a fraction of a fraction,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multiply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7491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B14B3-3854-2140-8DF7-08384B5E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Case: Airport </a:t>
            </a:r>
            <a:r>
              <a:rPr lang="fr-FR" dirty="0" err="1"/>
              <a:t>Bags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0EE447-561F-7944-BC69-8215F026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Finally</a:t>
            </a:r>
            <a:r>
              <a:rPr lang="fr-FR" dirty="0"/>
              <a:t> : </a:t>
            </a:r>
            <a:r>
              <a:rPr lang="fr-FR" b="1" dirty="0" err="1"/>
              <a:t>Given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a </a:t>
            </a:r>
            <a:r>
              <a:rPr lang="fr-FR" b="1" dirty="0" err="1"/>
              <a:t>randomly</a:t>
            </a:r>
            <a:r>
              <a:rPr lang="fr-FR" b="1" dirty="0"/>
              <a:t> </a:t>
            </a:r>
            <a:r>
              <a:rPr lang="fr-FR" b="1" dirty="0" err="1"/>
              <a:t>chosen</a:t>
            </a:r>
            <a:r>
              <a:rPr lang="fr-FR" b="1" dirty="0"/>
              <a:t> bag triggers the </a:t>
            </a:r>
            <a:r>
              <a:rPr lang="fr-FR" b="1" dirty="0" err="1"/>
              <a:t>alarm</a:t>
            </a:r>
            <a:r>
              <a:rPr lang="fr-FR" b="1" dirty="0"/>
              <a:t>, </a:t>
            </a:r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the </a:t>
            </a:r>
            <a:r>
              <a:rPr lang="fr-FR" b="1" dirty="0" err="1"/>
              <a:t>probability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contains</a:t>
            </a:r>
            <a:r>
              <a:rPr lang="fr-FR" b="1" dirty="0"/>
              <a:t> a </a:t>
            </a:r>
            <a:r>
              <a:rPr lang="fr-FR" b="1" dirty="0" err="1"/>
              <a:t>forbidden</a:t>
            </a:r>
            <a:r>
              <a:rPr lang="fr-FR" b="1" dirty="0"/>
              <a:t> item?</a:t>
            </a:r>
            <a:r>
              <a:rPr lang="fr-FR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P(F∣A)​ = P(F ∩ A) / P(A)</a:t>
            </a:r>
          </a:p>
          <a:p>
            <a:pPr lvl="1"/>
            <a:r>
              <a:rPr lang="fr-FR" dirty="0"/>
              <a:t>	   = 0.049 / (0.076 + 0.049​)</a:t>
            </a:r>
          </a:p>
          <a:p>
            <a:pPr lvl="1"/>
            <a:r>
              <a:rPr lang="fr-FR" dirty="0"/>
              <a:t>	   = 0.049 / 0.125​</a:t>
            </a:r>
          </a:p>
          <a:p>
            <a:pPr lvl="1"/>
            <a:r>
              <a:rPr lang="fr-FR" dirty="0"/>
              <a:t>	   = 0.392​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sense</a:t>
            </a:r>
            <a:r>
              <a:rPr lang="fr-FR" dirty="0"/>
              <a:t> ?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?</a:t>
            </a:r>
          </a:p>
          <a:p>
            <a:pPr lvl="1"/>
            <a:endParaRPr lang="fr-FR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4398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FE602A-10C0-2843-97D2-46D7D8E8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fr-FR" dirty="0"/>
              <a:t>Practice Case: Airport </a:t>
            </a:r>
            <a:r>
              <a:rPr lang="fr-FR" dirty="0" err="1"/>
              <a:t>Bags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79ED7-87CF-9C43-81AD-EB9ADA41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sample</a:t>
            </a:r>
            <a:r>
              <a:rPr lang="fr-FR" dirty="0"/>
              <a:t> of 1000 </a:t>
            </a:r>
            <a:r>
              <a:rPr lang="fr-FR" dirty="0" err="1"/>
              <a:t>bags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clearly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more </a:t>
            </a:r>
            <a:r>
              <a:rPr lang="fr-FR" dirty="0" err="1"/>
              <a:t>bags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forbidden</a:t>
            </a:r>
            <a:r>
              <a:rPr lang="fr-FR" dirty="0"/>
              <a:t> items </a:t>
            </a:r>
            <a:r>
              <a:rPr lang="fr-FR" dirty="0" err="1"/>
              <a:t>that</a:t>
            </a:r>
            <a:r>
              <a:rPr lang="fr-FR" dirty="0"/>
              <a:t> trigger the </a:t>
            </a:r>
            <a:r>
              <a:rPr lang="fr-FR" dirty="0" err="1"/>
              <a:t>alarm</a:t>
            </a:r>
            <a:r>
              <a:rPr lang="fr-FR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So </a:t>
            </a:r>
            <a:r>
              <a:rPr lang="fr-FR" dirty="0" err="1"/>
              <a:t>when</a:t>
            </a:r>
            <a:r>
              <a:rPr lang="fr-FR" dirty="0"/>
              <a:t> all </a:t>
            </a:r>
            <a:r>
              <a:rPr lang="fr-FR" dirty="0" err="1"/>
              <a:t>we</a:t>
            </a:r>
            <a:r>
              <a:rPr lang="fr-FR" dirty="0"/>
              <a:t> know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random</a:t>
            </a:r>
            <a:r>
              <a:rPr lang="fr-FR" dirty="0"/>
              <a:t> bag triggers the </a:t>
            </a:r>
            <a:r>
              <a:rPr lang="fr-FR" dirty="0" err="1"/>
              <a:t>alarm</a:t>
            </a:r>
            <a:r>
              <a:rPr lang="fr-FR" dirty="0"/>
              <a:t>, </a:t>
            </a:r>
            <a:r>
              <a:rPr lang="fr-FR" dirty="0" err="1"/>
              <a:t>it's</a:t>
            </a:r>
            <a:r>
              <a:rPr lang="fr-FR" dirty="0"/>
              <a:t> </a:t>
            </a:r>
            <a:r>
              <a:rPr lang="fr-FR" dirty="0" err="1"/>
              <a:t>actually</a:t>
            </a:r>
            <a:r>
              <a:rPr lang="fr-FR" dirty="0"/>
              <a:t> more </a:t>
            </a:r>
            <a:r>
              <a:rPr lang="fr-FR" dirty="0" err="1"/>
              <a:t>likely</a:t>
            </a:r>
            <a:r>
              <a:rPr lang="fr-FR" dirty="0"/>
              <a:t> to NOT </a:t>
            </a:r>
            <a:r>
              <a:rPr lang="fr-FR" dirty="0" err="1"/>
              <a:t>contain</a:t>
            </a:r>
            <a:r>
              <a:rPr lang="fr-FR" dirty="0"/>
              <a:t> a </a:t>
            </a:r>
            <a:r>
              <a:rPr lang="fr-FR" dirty="0" err="1"/>
              <a:t>forbidden</a:t>
            </a:r>
            <a:r>
              <a:rPr lang="fr-FR" dirty="0"/>
              <a:t> item.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DE696A-C509-594D-A1DA-51CE88F23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9" y="1067880"/>
            <a:ext cx="4781176" cy="46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86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5CCD1-86E1-874F-8144-DE706313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Practice Case : </a:t>
            </a:r>
            <a:r>
              <a:rPr lang="fr-FR" dirty="0" err="1"/>
              <a:t>Testing</a:t>
            </a:r>
            <a:r>
              <a:rPr lang="fr-FR" dirty="0"/>
              <a:t> for a </a:t>
            </a:r>
            <a:r>
              <a:rPr lang="fr-FR" dirty="0" err="1"/>
              <a:t>Disease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EA2BF-5203-0E42-ADCF-B0BEDEB6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 </a:t>
            </a:r>
            <a:r>
              <a:rPr lang="fr-FR" dirty="0" err="1"/>
              <a:t>hospital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patients for a certain </a:t>
            </a:r>
            <a:r>
              <a:rPr lang="fr-FR" dirty="0" err="1"/>
              <a:t>disease</a:t>
            </a:r>
            <a:r>
              <a:rPr lang="fr-FR" dirty="0"/>
              <a:t>. If a patient has the </a:t>
            </a:r>
            <a:r>
              <a:rPr lang="fr-FR" dirty="0" err="1"/>
              <a:t>disease</a:t>
            </a:r>
            <a:r>
              <a:rPr lang="fr-FR" dirty="0"/>
              <a:t>, the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to return a "positive" </a:t>
            </a:r>
            <a:r>
              <a:rPr lang="fr-FR" dirty="0" err="1"/>
              <a:t>result</a:t>
            </a:r>
            <a:r>
              <a:rPr lang="fr-FR" dirty="0"/>
              <a:t>. If a patient </a:t>
            </a:r>
            <a:r>
              <a:rPr lang="fr-FR" dirty="0" err="1"/>
              <a:t>does</a:t>
            </a:r>
            <a:r>
              <a:rPr lang="fr-FR" dirty="0"/>
              <a:t> not have the </a:t>
            </a:r>
            <a:r>
              <a:rPr lang="fr-FR" dirty="0" err="1"/>
              <a:t>disease</a:t>
            </a:r>
            <a:r>
              <a:rPr lang="fr-FR" dirty="0"/>
              <a:t>, the test </a:t>
            </a:r>
            <a:r>
              <a:rPr lang="fr-FR" dirty="0" err="1"/>
              <a:t>should</a:t>
            </a:r>
            <a:r>
              <a:rPr lang="fr-FR" dirty="0"/>
              <a:t> return a "</a:t>
            </a:r>
            <a:r>
              <a:rPr lang="fr-FR" dirty="0" err="1"/>
              <a:t>negative</a:t>
            </a:r>
            <a:r>
              <a:rPr lang="fr-FR" dirty="0"/>
              <a:t>" </a:t>
            </a:r>
            <a:r>
              <a:rPr lang="fr-FR" dirty="0" err="1"/>
              <a:t>result</a:t>
            </a:r>
            <a:r>
              <a:rPr lang="fr-FR" dirty="0"/>
              <a:t>. No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perfect</a:t>
            </a:r>
            <a:r>
              <a:rPr lang="fr-FR" dirty="0"/>
              <a:t> </a:t>
            </a:r>
            <a:r>
              <a:rPr lang="fr-FR" dirty="0" err="1"/>
              <a:t>though</a:t>
            </a:r>
            <a:r>
              <a:rPr lang="fr-F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99% of patients </a:t>
            </a:r>
            <a:r>
              <a:rPr lang="fr-FR" dirty="0" err="1"/>
              <a:t>who</a:t>
            </a:r>
            <a:r>
              <a:rPr lang="fr-FR" dirty="0"/>
              <a:t> have the </a:t>
            </a:r>
            <a:r>
              <a:rPr lang="fr-FR" dirty="0" err="1"/>
              <a:t>disease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test positive.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5% of patients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don't</a:t>
            </a:r>
            <a:r>
              <a:rPr lang="fr-FR" dirty="0"/>
              <a:t> have the </a:t>
            </a:r>
            <a:r>
              <a:rPr lang="fr-FR" dirty="0" err="1"/>
              <a:t>disease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test positive.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10% of the population in question has the </a:t>
            </a:r>
            <a:r>
              <a:rPr lang="fr-FR" dirty="0" err="1"/>
              <a:t>disease</a:t>
            </a:r>
            <a:r>
              <a:rPr lang="fr-FR" dirty="0"/>
              <a:t>.</a:t>
            </a:r>
          </a:p>
          <a:p>
            <a:r>
              <a:rPr lang="fr-FR" b="1" dirty="0"/>
              <a:t>If a </a:t>
            </a:r>
            <a:r>
              <a:rPr lang="fr-FR" b="1" dirty="0" err="1"/>
              <a:t>random</a:t>
            </a:r>
            <a:r>
              <a:rPr lang="fr-FR" b="1" dirty="0"/>
              <a:t> patient tests positive, </a:t>
            </a:r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the </a:t>
            </a:r>
            <a:r>
              <a:rPr lang="fr-FR" b="1" dirty="0" err="1"/>
              <a:t>probability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they</a:t>
            </a:r>
            <a:r>
              <a:rPr lang="fr-FR" b="1" dirty="0"/>
              <a:t> have the </a:t>
            </a:r>
            <a:r>
              <a:rPr lang="fr-FR" b="1" dirty="0" err="1"/>
              <a:t>disease</a:t>
            </a:r>
            <a:r>
              <a:rPr lang="fr-FR" b="1" dirty="0"/>
              <a:t>?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159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36C1F8-0735-8040-BD1A-8EBFD667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 fontScale="90000"/>
          </a:bodyPr>
          <a:lstStyle/>
          <a:p>
            <a:r>
              <a:rPr lang="fr-FR" dirty="0"/>
              <a:t>Practice Case : </a:t>
            </a:r>
            <a:r>
              <a:rPr lang="fr-FR" dirty="0" err="1"/>
              <a:t>Testing</a:t>
            </a:r>
            <a:r>
              <a:rPr lang="fr-FR" dirty="0"/>
              <a:t> for a </a:t>
            </a:r>
            <a:r>
              <a:rPr lang="fr-FR" dirty="0" err="1"/>
              <a:t>Disease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DFC98F-8FA2-D842-A7A8-EB0B726F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/>
          </a:bodyPr>
          <a:lstStyle/>
          <a:p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5C6129-A124-D44D-980E-AFF72568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9" y="1154919"/>
            <a:ext cx="4781176" cy="443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6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BE558E-DCF5-6D47-98F2-F96F7819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 fontScale="90000"/>
          </a:bodyPr>
          <a:lstStyle/>
          <a:p>
            <a:r>
              <a:rPr lang="fr-FR" dirty="0"/>
              <a:t>Practice Case : </a:t>
            </a:r>
            <a:r>
              <a:rPr lang="fr-FR" dirty="0" err="1"/>
              <a:t>Testing</a:t>
            </a:r>
            <a:r>
              <a:rPr lang="fr-FR" dirty="0"/>
              <a:t> for a </a:t>
            </a:r>
            <a:r>
              <a:rPr lang="fr-FR" dirty="0" err="1"/>
              <a:t>Disease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C8067-CDBA-DC4F-8DE8-399080BA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/>
          </a:bodyPr>
          <a:lstStyle/>
          <a:p>
            <a:r>
              <a:rPr lang="fr-FR" dirty="0" err="1"/>
              <a:t>Since</a:t>
            </a:r>
            <a:r>
              <a:rPr lang="fr-FR" dirty="0"/>
              <a:t> 10% of patients have the </a:t>
            </a:r>
            <a:r>
              <a:rPr lang="fr-FR" dirty="0" err="1"/>
              <a:t>disease</a:t>
            </a:r>
            <a:r>
              <a:rPr lang="fr-FR" dirty="0"/>
              <a:t>, and 99% of </a:t>
            </a:r>
            <a:r>
              <a:rPr lang="fr-FR" dirty="0" err="1"/>
              <a:t>those</a:t>
            </a:r>
            <a:r>
              <a:rPr lang="fr-FR" dirty="0"/>
              <a:t> patients test positive,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multiply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r>
              <a:rPr lang="fr-FR" dirty="0"/>
              <a:t>:</a:t>
            </a:r>
          </a:p>
          <a:p>
            <a:r>
              <a:rPr lang="fr-FR" dirty="0"/>
              <a:t>P(D ∩ +) = 0.10 x 0.99 = 0.099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1F17D1-DC30-3E42-BDA7-405862C5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9" y="1072566"/>
            <a:ext cx="4781176" cy="45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37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3077F5-38D3-CE46-8D82-B053680E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 fontScale="90000"/>
          </a:bodyPr>
          <a:lstStyle/>
          <a:p>
            <a:r>
              <a:rPr lang="fr-FR" dirty="0"/>
              <a:t>Practice Case : </a:t>
            </a:r>
            <a:r>
              <a:rPr lang="fr-FR" dirty="0" err="1"/>
              <a:t>Testing</a:t>
            </a:r>
            <a:r>
              <a:rPr lang="fr-FR" dirty="0"/>
              <a:t> for a </a:t>
            </a:r>
            <a:r>
              <a:rPr lang="fr-FR" dirty="0" err="1"/>
              <a:t>Disease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F5AE61-1366-094B-9A0A-4EBA158D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There are </a:t>
            </a:r>
            <a:r>
              <a:rPr lang="fr-FR" dirty="0" err="1"/>
              <a:t>two</a:t>
            </a:r>
            <a:r>
              <a:rPr lang="fr-FR" dirty="0"/>
              <a:t> situations </a:t>
            </a:r>
            <a:r>
              <a:rPr lang="fr-FR" dirty="0" err="1"/>
              <a:t>where</a:t>
            </a:r>
            <a:r>
              <a:rPr lang="fr-FR" dirty="0"/>
              <a:t> patients </a:t>
            </a:r>
            <a:r>
              <a:rPr lang="fr-FR" dirty="0" err="1"/>
              <a:t>can</a:t>
            </a:r>
            <a:r>
              <a:rPr lang="fr-FR" dirty="0"/>
              <a:t> test positive,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:</a:t>
            </a:r>
          </a:p>
          <a:p>
            <a:r>
              <a:rPr lang="fr-FR" dirty="0"/>
              <a:t>P(+)​ = P(D ∩ +) + P(N ∩ +)      </a:t>
            </a:r>
          </a:p>
          <a:p>
            <a:r>
              <a:rPr lang="fr-FR" dirty="0"/>
              <a:t>        =0.099 + 0.045 </a:t>
            </a:r>
          </a:p>
          <a:p>
            <a:r>
              <a:rPr lang="fr-FR" dirty="0"/>
              <a:t>        = 0.144​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C92B74-A84A-E44B-8799-CE2A0B06E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9" y="951542"/>
            <a:ext cx="4781176" cy="48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61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52704-6FE5-F341-94EC-BC9B35D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Practice Case : </a:t>
            </a:r>
            <a:r>
              <a:rPr lang="fr-FR" dirty="0" err="1"/>
              <a:t>Testing</a:t>
            </a:r>
            <a:r>
              <a:rPr lang="fr-FR" dirty="0"/>
              <a:t> for a </a:t>
            </a:r>
            <a:r>
              <a:rPr lang="fr-FR" dirty="0" err="1"/>
              <a:t>Disease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A79FC-D4DE-4949-8C45-C4289C1E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If a </a:t>
            </a:r>
            <a:r>
              <a:rPr lang="fr-FR" b="1" dirty="0" err="1"/>
              <a:t>random</a:t>
            </a:r>
            <a:r>
              <a:rPr lang="fr-FR" b="1" dirty="0"/>
              <a:t> patient tests positive, </a:t>
            </a:r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the </a:t>
            </a:r>
            <a:r>
              <a:rPr lang="fr-FR" b="1" dirty="0" err="1"/>
              <a:t>probability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they</a:t>
            </a:r>
            <a:r>
              <a:rPr lang="fr-FR" b="1" dirty="0"/>
              <a:t> have the </a:t>
            </a:r>
            <a:r>
              <a:rPr lang="fr-FR" b="1" dirty="0" err="1"/>
              <a:t>disease</a:t>
            </a:r>
            <a:r>
              <a:rPr lang="fr-FR" b="1" dirty="0"/>
              <a:t>?</a:t>
            </a:r>
          </a:p>
          <a:p>
            <a:r>
              <a:rPr lang="fr-FR" dirty="0"/>
              <a:t>P(D ∣ +)​ = P(+) P(D∩ +)​</a:t>
            </a:r>
          </a:p>
          <a:p>
            <a:r>
              <a:rPr lang="fr-FR" dirty="0"/>
              <a:t>               = 0.099 / (0.099 + 0.045​)</a:t>
            </a:r>
          </a:p>
          <a:p>
            <a:r>
              <a:rPr lang="fr-FR" dirty="0"/>
              <a:t>	 = 0.099 / 0.144​</a:t>
            </a:r>
          </a:p>
          <a:p>
            <a:r>
              <a:rPr lang="fr-FR" dirty="0"/>
              <a:t>	 = 0.6875​</a:t>
            </a:r>
          </a:p>
        </p:txBody>
      </p:sp>
    </p:spTree>
    <p:extLst>
      <p:ext uri="{BB962C8B-B14F-4D97-AF65-F5344CB8AC3E}">
        <p14:creationId xmlns:p14="http://schemas.microsoft.com/office/powerpoint/2010/main" val="238970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239BF1-FD9F-094B-9994-DAD931D0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fr-FR" dirty="0"/>
              <a:t>Independent Events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7C05F-41FA-B045-B338-364B513A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chemeClr val="bg1"/>
                </a:solidFill>
              </a:rPr>
              <a:t>We can represent this concept with a tree diagram :</a:t>
            </a:r>
          </a:p>
          <a:p>
            <a:endParaRPr lang="fr-FR" sz="1800">
              <a:solidFill>
                <a:schemeClr val="bg1"/>
              </a:solidFill>
            </a:endParaRPr>
          </a:p>
          <a:p>
            <a:endParaRPr lang="fr-FR" sz="180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5C1A55-9716-7A43-A8BB-D9D41AB3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453278"/>
            <a:ext cx="5126898" cy="38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7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6CA5E-7510-2B4B-9856-1C6E8307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Independent Events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82712-1890-6D4D-A2BD-6DC4D1E8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multiply</a:t>
            </a:r>
            <a:r>
              <a:rPr lang="fr-FR" dirty="0"/>
              <a:t> the </a:t>
            </a:r>
            <a:r>
              <a:rPr lang="fr-FR" dirty="0" err="1"/>
              <a:t>probabilities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branches 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of one </a:t>
            </a:r>
            <a:r>
              <a:rPr lang="fr-FR" dirty="0" err="1"/>
              <a:t>event</a:t>
            </a:r>
            <a:r>
              <a:rPr lang="fr-FR" dirty="0"/>
              <a:t> AND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occurring</a:t>
            </a:r>
            <a:r>
              <a:rPr lang="fr-F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the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dirty="0" err="1"/>
              <a:t>getting</a:t>
            </a:r>
            <a:r>
              <a:rPr lang="fr-FR" dirty="0"/>
              <a:t> 2 "</a:t>
            </a:r>
            <a:r>
              <a:rPr lang="fr-FR" dirty="0" err="1"/>
              <a:t>tails</a:t>
            </a:r>
            <a:r>
              <a:rPr lang="fr-FR" dirty="0"/>
              <a:t>" in a </a:t>
            </a:r>
            <a:r>
              <a:rPr lang="fr-FR" dirty="0" err="1"/>
              <a:t>row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P(</a:t>
            </a:r>
            <a:r>
              <a:rPr lang="fr-FR" dirty="0" err="1"/>
              <a:t>T</a:t>
            </a:r>
            <a:r>
              <a:rPr lang="fr-FR" dirty="0"/>
              <a:t> and </a:t>
            </a:r>
            <a:r>
              <a:rPr lang="fr-FR" dirty="0" err="1"/>
              <a:t>T</a:t>
            </a:r>
            <a:r>
              <a:rPr lang="fr-FR" dirty="0"/>
              <a:t>) = ½ . ½ = 1/4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984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33CAC-A5A0-3C41-AF6F-FD4785D5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</a:t>
            </a:r>
            <a:r>
              <a:rPr lang="fr-FR" dirty="0" err="1"/>
              <a:t>Problem</a:t>
            </a:r>
            <a:r>
              <a:rPr lang="fr-FR" dirty="0"/>
              <a:t>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7B4E4-FB67-8941-87FB-884BFBDE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Suppose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roll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fair</a:t>
            </a:r>
            <a:r>
              <a:rPr lang="fr-FR" dirty="0"/>
              <a:t> 6-sided </a:t>
            </a:r>
            <a:r>
              <a:rPr lang="fr-FR" dirty="0" err="1"/>
              <a:t>dice</a:t>
            </a:r>
            <a:r>
              <a:rPr lang="fr-F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dice</a:t>
            </a:r>
            <a:r>
              <a:rPr lang="fr-FR" dirty="0"/>
              <a:t> show a 3. </a:t>
            </a:r>
          </a:p>
        </p:txBody>
      </p:sp>
    </p:spTree>
    <p:extLst>
      <p:ext uri="{BB962C8B-B14F-4D97-AF65-F5344CB8AC3E}">
        <p14:creationId xmlns:p14="http://schemas.microsoft.com/office/powerpoint/2010/main" val="311089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2AE0C-169C-004C-9F47-385A095A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</a:t>
            </a:r>
            <a:r>
              <a:rPr lang="fr-FR" dirty="0" err="1"/>
              <a:t>Problem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EF1DC8-9530-3E4B-BAF0-F101D40D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On a multiple </a:t>
            </a:r>
            <a:r>
              <a:rPr lang="fr-FR" dirty="0" err="1"/>
              <a:t>choice</a:t>
            </a:r>
            <a:r>
              <a:rPr lang="fr-FR" dirty="0"/>
              <a:t> test, </a:t>
            </a:r>
            <a:r>
              <a:rPr lang="fr-FR" dirty="0" err="1"/>
              <a:t>problem</a:t>
            </a:r>
            <a:r>
              <a:rPr lang="fr-FR" dirty="0"/>
              <a:t> 1 has 4 </a:t>
            </a:r>
            <a:r>
              <a:rPr lang="fr-FR" dirty="0" err="1"/>
              <a:t>choices</a:t>
            </a:r>
            <a:r>
              <a:rPr lang="fr-FR" dirty="0"/>
              <a:t> and </a:t>
            </a:r>
            <a:r>
              <a:rPr lang="fr-FR" dirty="0" err="1"/>
              <a:t>problem</a:t>
            </a:r>
            <a:r>
              <a:rPr lang="fr-FR" dirty="0"/>
              <a:t> 2 has 3 </a:t>
            </a:r>
            <a:r>
              <a:rPr lang="fr-FR" dirty="0" err="1"/>
              <a:t>choices</a:t>
            </a:r>
            <a:r>
              <a:rPr lang="fr-FR" dirty="0"/>
              <a:t>. 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has </a:t>
            </a:r>
            <a:r>
              <a:rPr lang="fr-FR" dirty="0" err="1"/>
              <a:t>only</a:t>
            </a:r>
            <a:r>
              <a:rPr lang="fr-FR" dirty="0"/>
              <a:t> 1 correct </a:t>
            </a:r>
            <a:r>
              <a:rPr lang="fr-FR" dirty="0" err="1"/>
              <a:t>answer</a:t>
            </a:r>
            <a:r>
              <a:rPr lang="fr-FR" dirty="0"/>
              <a:t>. 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probabilty</a:t>
            </a:r>
            <a:r>
              <a:rPr lang="fr-FR" dirty="0"/>
              <a:t> of </a:t>
            </a:r>
            <a:r>
              <a:rPr lang="fr-FR" dirty="0" err="1"/>
              <a:t>randomly</a:t>
            </a:r>
            <a:r>
              <a:rPr lang="fr-FR" dirty="0"/>
              <a:t> </a:t>
            </a:r>
            <a:r>
              <a:rPr lang="fr-FR" dirty="0" err="1"/>
              <a:t>guessing</a:t>
            </a:r>
            <a:r>
              <a:rPr lang="fr-FR" dirty="0"/>
              <a:t> the correct </a:t>
            </a:r>
            <a:r>
              <a:rPr lang="fr-FR" dirty="0" err="1"/>
              <a:t>answer</a:t>
            </a:r>
            <a:r>
              <a:rPr lang="fr-FR" dirty="0"/>
              <a:t> to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12158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2F044-AD6F-1D49-8580-9E57CAC4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/>
              <a:t>Dependent</a:t>
            </a:r>
            <a:r>
              <a:rPr lang="fr-FR" b="1" dirty="0"/>
              <a:t> </a:t>
            </a:r>
            <a:r>
              <a:rPr lang="fr-FR" b="1" dirty="0" err="1"/>
              <a:t>events</a:t>
            </a:r>
            <a:r>
              <a:rPr lang="fr-FR" b="1" dirty="0"/>
              <a:t>: </a:t>
            </a:r>
            <a:r>
              <a:rPr lang="fr-FR" b="1" dirty="0" err="1"/>
              <a:t>Drawing</a:t>
            </a:r>
            <a:r>
              <a:rPr lang="fr-FR" b="1" dirty="0"/>
              <a:t> </a:t>
            </a:r>
            <a:r>
              <a:rPr lang="fr-FR" b="1" dirty="0" err="1"/>
              <a:t>cards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AC0B0D-6DAE-884B-861E-97175795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use a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dependent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cards</a:t>
            </a:r>
            <a:r>
              <a:rPr lang="fr-FR" dirty="0"/>
              <a:t>, </a:t>
            </a:r>
            <a:r>
              <a:rPr lang="fr-FR" dirty="0" err="1"/>
              <a:t>without</a:t>
            </a:r>
            <a:r>
              <a:rPr lang="fr-FR" dirty="0"/>
              <a:t> replacement, </a:t>
            </a:r>
            <a:r>
              <a:rPr lang="fr-FR" dirty="0" err="1"/>
              <a:t>from</a:t>
            </a:r>
            <a:r>
              <a:rPr lang="fr-FR" dirty="0"/>
              <a:t> a standard </a:t>
            </a:r>
            <a:r>
              <a:rPr lang="fr-FR" dirty="0" err="1"/>
              <a:t>deck</a:t>
            </a:r>
            <a:r>
              <a:rPr lang="fr-FR" dirty="0"/>
              <a:t> of 52 </a:t>
            </a:r>
            <a:r>
              <a:rPr lang="fr-FR" dirty="0" err="1"/>
              <a:t>cards</a:t>
            </a:r>
            <a:r>
              <a:rPr lang="fr-FR" dirty="0"/>
              <a:t>. That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drawing</a:t>
            </a:r>
            <a:r>
              <a:rPr lang="fr-FR" dirty="0"/>
              <a:t> the first </a:t>
            </a:r>
            <a:r>
              <a:rPr lang="fr-FR" dirty="0" err="1"/>
              <a:t>card</a:t>
            </a:r>
            <a:r>
              <a:rPr lang="fr-FR" dirty="0"/>
              <a:t>, </a:t>
            </a:r>
            <a:r>
              <a:rPr lang="fr-FR" dirty="0" err="1"/>
              <a:t>leaving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out,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drawing</a:t>
            </a:r>
            <a:r>
              <a:rPr lang="fr-FR" dirty="0"/>
              <a:t> the second </a:t>
            </a:r>
            <a:r>
              <a:rPr lang="fr-FR" dirty="0" err="1"/>
              <a:t>card</a:t>
            </a:r>
            <a:r>
              <a:rPr lang="fr-F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cards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are black?</a:t>
            </a:r>
          </a:p>
        </p:txBody>
      </p:sp>
    </p:spTree>
    <p:extLst>
      <p:ext uri="{BB962C8B-B14F-4D97-AF65-F5344CB8AC3E}">
        <p14:creationId xmlns:p14="http://schemas.microsoft.com/office/powerpoint/2010/main" val="223789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584D5-B376-9F41-830D-3860CB6C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Dependent</a:t>
            </a:r>
            <a:r>
              <a:rPr lang="fr-FR" b="1" dirty="0"/>
              <a:t> </a:t>
            </a:r>
            <a:r>
              <a:rPr lang="fr-FR" b="1" dirty="0" err="1"/>
              <a:t>events</a:t>
            </a:r>
            <a:r>
              <a:rPr lang="fr-FR" b="1" dirty="0"/>
              <a:t>: </a:t>
            </a:r>
            <a:r>
              <a:rPr lang="fr-FR" b="1" dirty="0" err="1"/>
              <a:t>Drawing</a:t>
            </a:r>
            <a:r>
              <a:rPr lang="fr-FR" b="1" dirty="0"/>
              <a:t> </a:t>
            </a:r>
            <a:r>
              <a:rPr lang="fr-FR" b="1" dirty="0" err="1"/>
              <a:t>cards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301987-4049-4049-B65D-59D4DBA1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Half of the 52 </a:t>
            </a:r>
            <a:r>
              <a:rPr lang="fr-FR" dirty="0" err="1"/>
              <a:t>cards</a:t>
            </a:r>
            <a:r>
              <a:rPr lang="fr-FR" dirty="0"/>
              <a:t> are black, </a:t>
            </a:r>
            <a:r>
              <a:rPr lang="fr-FR" dirty="0" err="1"/>
              <a:t>so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first </a:t>
            </a:r>
            <a:r>
              <a:rPr lang="fr-FR" dirty="0" err="1"/>
              <a:t>card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black </a:t>
            </a:r>
            <a:r>
              <a:rPr lang="fr-FR" dirty="0" err="1"/>
              <a:t>is</a:t>
            </a:r>
            <a:r>
              <a:rPr lang="fr-FR" dirty="0"/>
              <a:t> 26/52.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But the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dirty="0" err="1"/>
              <a:t>getting</a:t>
            </a:r>
            <a:r>
              <a:rPr lang="fr-FR" dirty="0"/>
              <a:t> a black </a:t>
            </a:r>
            <a:r>
              <a:rPr lang="fr-FR" dirty="0" err="1"/>
              <a:t>card</a:t>
            </a:r>
            <a:r>
              <a:rPr lang="fr-FR" dirty="0"/>
              <a:t> changes on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draw</a:t>
            </a:r>
            <a:r>
              <a:rPr lang="fr-FR" dirty="0"/>
              <a:t>, </a:t>
            </a:r>
            <a:r>
              <a:rPr lang="fr-FR" dirty="0" err="1"/>
              <a:t>since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black </a:t>
            </a:r>
            <a:r>
              <a:rPr lang="fr-FR" dirty="0" err="1"/>
              <a:t>cards</a:t>
            </a:r>
            <a:r>
              <a:rPr lang="fr-FR" dirty="0"/>
              <a:t> and the total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cards</a:t>
            </a:r>
            <a:r>
              <a:rPr lang="fr-FR" dirty="0"/>
              <a:t> have </a:t>
            </a:r>
            <a:r>
              <a:rPr lang="fr-FR" dirty="0" err="1"/>
              <a:t>both</a:t>
            </a:r>
            <a:r>
              <a:rPr lang="fr-FR" dirty="0"/>
              <a:t> been </a:t>
            </a:r>
            <a:r>
              <a:rPr lang="fr-FR" dirty="0" err="1"/>
              <a:t>decreased</a:t>
            </a:r>
            <a:r>
              <a:rPr lang="fr-FR" dirty="0"/>
              <a:t> by 1.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334059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1966</Words>
  <Application>Microsoft Macintosh PowerPoint</Application>
  <PresentationFormat>Grand écran</PresentationFormat>
  <Paragraphs>158</Paragraphs>
  <Slides>36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Arial</vt:lpstr>
      <vt:lpstr>Avenir Next LT Pro</vt:lpstr>
      <vt:lpstr>Bahnschrift</vt:lpstr>
      <vt:lpstr>Calibri</vt:lpstr>
      <vt:lpstr>Cambria Math</vt:lpstr>
      <vt:lpstr>MatrixVTI</vt:lpstr>
      <vt:lpstr>Independence  + Joint, Marginal and Conditional Probability</vt:lpstr>
      <vt:lpstr>The General Multiplication Rule (a.k.a. the Chain Rule)</vt:lpstr>
      <vt:lpstr>Independent Events: Flipping a coin twice</vt:lpstr>
      <vt:lpstr>Independent Events</vt:lpstr>
      <vt:lpstr>Independent Events</vt:lpstr>
      <vt:lpstr>Practice Problem 1</vt:lpstr>
      <vt:lpstr>Practice Problem 2</vt:lpstr>
      <vt:lpstr>Dependent events: Drawing cards</vt:lpstr>
      <vt:lpstr>Dependent events: Drawing cards</vt:lpstr>
      <vt:lpstr>Dependent events: Drawing cards</vt:lpstr>
      <vt:lpstr>Dependent events: Drawing cards</vt:lpstr>
      <vt:lpstr>Practice Problem 1</vt:lpstr>
      <vt:lpstr>Practice Problem 2</vt:lpstr>
      <vt:lpstr>Independence with regard to Conditional Probability</vt:lpstr>
      <vt:lpstr>General Definition</vt:lpstr>
      <vt:lpstr>Conditional Probability with Venn Diagrams</vt:lpstr>
      <vt:lpstr>NLP example </vt:lpstr>
      <vt:lpstr>NLP example </vt:lpstr>
      <vt:lpstr>Marginal Probability</vt:lpstr>
      <vt:lpstr>Marginal Probability</vt:lpstr>
      <vt:lpstr>Marginal Probability</vt:lpstr>
      <vt:lpstr>Marginal Probability</vt:lpstr>
      <vt:lpstr>Practice Case: Airport Bags</vt:lpstr>
      <vt:lpstr>Practice Case: Airport Bags</vt:lpstr>
      <vt:lpstr>Practice Case: Airport Bags</vt:lpstr>
      <vt:lpstr>Practice Case: Airport Bags</vt:lpstr>
      <vt:lpstr>Practice Case: Airport Bags</vt:lpstr>
      <vt:lpstr>Practice Case: Airport Bags</vt:lpstr>
      <vt:lpstr>Practice Case: Airport Bags</vt:lpstr>
      <vt:lpstr>Practice Case: Airport Bags</vt:lpstr>
      <vt:lpstr>Practice Case: Airport Bags</vt:lpstr>
      <vt:lpstr>Practice Case : Testing for a Disease</vt:lpstr>
      <vt:lpstr>Practice Case : Testing for a Disease</vt:lpstr>
      <vt:lpstr>Practice Case : Testing for a Disease</vt:lpstr>
      <vt:lpstr>Practice Case : Testing for a Disease</vt:lpstr>
      <vt:lpstr>Practice Case : Testing for a Disease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  + Joint, Marginal and Conditional Probability</dc:title>
  <dc:creator>Florence STRICKER-CESARI</dc:creator>
  <cp:lastModifiedBy>Florence STRICKER-CESARI</cp:lastModifiedBy>
  <cp:revision>2</cp:revision>
  <dcterms:created xsi:type="dcterms:W3CDTF">2021-11-07T16:26:27Z</dcterms:created>
  <dcterms:modified xsi:type="dcterms:W3CDTF">2021-11-08T20:41:29Z</dcterms:modified>
</cp:coreProperties>
</file>