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422"/>
  </p:normalViewPr>
  <p:slideViewPr>
    <p:cSldViewPr snapToGrid="0" snapToObjects="1">
      <p:cViewPr varScale="1">
        <p:scale>
          <a:sx n="120" d="100"/>
          <a:sy n="12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7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4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16" r:id="rId7"/>
    <p:sldLayoutId id="2147483817" r:id="rId8"/>
    <p:sldLayoutId id="2147483818" r:id="rId9"/>
    <p:sldLayoutId id="2147483819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7B73-3EE8-C140-9EEF-00A9D4C6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fr-FR" sz="5000" dirty="0">
                <a:solidFill>
                  <a:schemeClr val="bg1"/>
                </a:solidFill>
              </a:rPr>
              <a:t>The </a:t>
            </a:r>
            <a:r>
              <a:rPr lang="fr-FR" sz="5000" dirty="0" err="1">
                <a:solidFill>
                  <a:schemeClr val="bg1"/>
                </a:solidFill>
              </a:rPr>
              <a:t>Language</a:t>
            </a:r>
            <a:r>
              <a:rPr lang="fr-FR" sz="5000" dirty="0">
                <a:solidFill>
                  <a:schemeClr val="bg1"/>
                </a:solidFill>
              </a:rPr>
              <a:t> </a:t>
            </a:r>
            <a:r>
              <a:rPr lang="fr-FR" sz="5000" dirty="0" err="1">
                <a:solidFill>
                  <a:schemeClr val="bg1"/>
                </a:solidFill>
              </a:rPr>
              <a:t>Modeling</a:t>
            </a:r>
            <a:r>
              <a:rPr lang="fr-FR" sz="5000" dirty="0">
                <a:solidFill>
                  <a:schemeClr val="bg1"/>
                </a:solidFill>
              </a:rPr>
              <a:t> </a:t>
            </a:r>
            <a:r>
              <a:rPr lang="fr-FR" sz="5000" dirty="0" err="1">
                <a:solidFill>
                  <a:schemeClr val="bg1"/>
                </a:solidFill>
              </a:rPr>
              <a:t>Problem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DEDEA-C261-3849-9440-4A72FC6CF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ACEE3A0D-F0F1-4C5F-8EF9-3C510451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747" r="20329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3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4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0FBE54-CFD0-8546-A08F-2EC8438F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fr-FR" sz="3400" dirty="0" err="1"/>
              <a:t>Language</a:t>
            </a:r>
            <a:r>
              <a:rPr lang="fr-FR" sz="3400" dirty="0"/>
              <a:t> </a:t>
            </a:r>
            <a:r>
              <a:rPr lang="fr-FR" sz="3400" dirty="0" err="1"/>
              <a:t>modeling</a:t>
            </a:r>
            <a:r>
              <a:rPr lang="fr-FR" sz="3400" dirty="0"/>
              <a:t> for Speech Recognition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ound FX &amp;gt;&amp;gt; People &amp;gt;&amp;gt; Talking: Your battery power is low - Flash Kit">
            <a:extLst>
              <a:ext uri="{FF2B5EF4-FFF2-40B4-BE49-F238E27FC236}">
                <a16:creationId xmlns:a16="http://schemas.microsoft.com/office/drawing/2014/main" id="{DC6E0115-9E0F-0F4A-8B00-6149D0AC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9669"/>
          <a:stretch/>
        </p:blipFill>
        <p:spPr bwMode="auto">
          <a:xfrm>
            <a:off x="479888" y="656711"/>
            <a:ext cx="5600170" cy="560017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80CB8-A6C4-394C-9B99-F47FB464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185" y="3093377"/>
            <a:ext cx="3698060" cy="2841805"/>
          </a:xfrm>
        </p:spPr>
        <p:txBody>
          <a:bodyPr anchor="t">
            <a:normAutofit/>
          </a:bodyPr>
          <a:lstStyle/>
          <a:p>
            <a:r>
              <a:rPr lang="fr-FR" sz="1800" dirty="0"/>
              <a:t>Quick sketch : </a:t>
            </a:r>
          </a:p>
          <a:p>
            <a:pPr lvl="1"/>
            <a:r>
              <a:rPr lang="fr-FR" sz="1800" dirty="0"/>
              <a:t>Input =&gt; an </a:t>
            </a:r>
            <a:r>
              <a:rPr lang="fr-FR" sz="1800" dirty="0" err="1"/>
              <a:t>acoustic</a:t>
            </a:r>
            <a:r>
              <a:rPr lang="fr-FR" sz="1800" dirty="0"/>
              <a:t> </a:t>
            </a:r>
            <a:r>
              <a:rPr lang="fr-FR" sz="1800" dirty="0" err="1"/>
              <a:t>recording</a:t>
            </a:r>
            <a:endParaRPr lang="fr-FR" sz="1800" dirty="0"/>
          </a:p>
          <a:p>
            <a:pPr lvl="1"/>
            <a:endParaRPr lang="fr-FR" sz="1800" dirty="0"/>
          </a:p>
          <a:p>
            <a:pPr lvl="1"/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map</a:t>
            </a:r>
            <a:r>
              <a:rPr lang="fr-FR" sz="1800" dirty="0"/>
              <a:t> </a:t>
            </a:r>
            <a:r>
              <a:rPr lang="fr-FR" sz="1800" dirty="0" err="1"/>
              <a:t>this</a:t>
            </a:r>
            <a:r>
              <a:rPr lang="fr-FR" sz="1800" dirty="0"/>
              <a:t> input to the </a:t>
            </a:r>
            <a:r>
              <a:rPr lang="fr-FR" sz="1800" dirty="0" err="1"/>
              <a:t>words</a:t>
            </a:r>
            <a:r>
              <a:rPr lang="fr-FR" sz="1800" dirty="0"/>
              <a:t> </a:t>
            </a:r>
            <a:r>
              <a:rPr lang="fr-FR" sz="1800" dirty="0" err="1"/>
              <a:t>which</a:t>
            </a:r>
            <a:r>
              <a:rPr lang="fr-FR" sz="1800" dirty="0"/>
              <a:t> are </a:t>
            </a:r>
            <a:r>
              <a:rPr lang="fr-FR" sz="1800" dirty="0" err="1"/>
              <a:t>actually</a:t>
            </a:r>
            <a:r>
              <a:rPr lang="fr-FR" sz="1800" dirty="0"/>
              <a:t> </a:t>
            </a:r>
            <a:r>
              <a:rPr lang="fr-FR" sz="1800" dirty="0" err="1"/>
              <a:t>spoken</a:t>
            </a:r>
            <a:endParaRPr lang="fr-FR" sz="1800" dirty="0"/>
          </a:p>
          <a:p>
            <a:pPr lvl="1"/>
            <a:endParaRPr lang="fr-FR" sz="1800" dirty="0"/>
          </a:p>
        </p:txBody>
      </p:sp>
      <p:sp>
        <p:nvSpPr>
          <p:cNvPr id="7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1CCE1-1E81-ED4C-A136-C7DF7BC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for Speech Recognition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87A10-AF08-314C-BF9D-DC97F3D3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Imagine the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says</a:t>
            </a:r>
            <a:r>
              <a:rPr lang="fr-FR" dirty="0"/>
              <a:t> « </a:t>
            </a:r>
            <a:r>
              <a:rPr lang="fr-FR" dirty="0" err="1"/>
              <a:t>recognize</a:t>
            </a:r>
            <a:r>
              <a:rPr lang="fr-FR" dirty="0"/>
              <a:t> speech »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alternative sentences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been </a:t>
            </a:r>
            <a:r>
              <a:rPr lang="fr-FR" dirty="0" err="1"/>
              <a:t>spoken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wreck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beach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….</a:t>
            </a:r>
          </a:p>
          <a:p>
            <a:pPr lvl="1"/>
            <a:r>
              <a:rPr lang="fr-FR" dirty="0"/>
              <a:t>….</a:t>
            </a:r>
          </a:p>
          <a:p>
            <a:endParaRPr lang="fr-FR" dirty="0"/>
          </a:p>
          <a:p>
            <a:r>
              <a:rPr lang="fr-FR" dirty="0" err="1"/>
              <a:t>Similar</a:t>
            </a:r>
            <a:r>
              <a:rPr lang="fr-FR" dirty="0"/>
              <a:t> sentences </a:t>
            </a:r>
            <a:r>
              <a:rPr lang="fr-FR" dirty="0" err="1"/>
              <a:t>from</a:t>
            </a:r>
            <a:r>
              <a:rPr lang="fr-FR" dirty="0"/>
              <a:t> an </a:t>
            </a:r>
            <a:r>
              <a:rPr lang="fr-FR" dirty="0" err="1"/>
              <a:t>acoustic</a:t>
            </a:r>
            <a:r>
              <a:rPr lang="fr-FR" dirty="0"/>
              <a:t> point of </a:t>
            </a:r>
            <a:r>
              <a:rPr lang="fr-FR" dirty="0" err="1"/>
              <a:t>view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77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1C774-BA03-254C-9228-C5CEAC79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for Speech Recognition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7878-C0E1-4D46-8B47-AF6CB800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language</a:t>
            </a:r>
            <a:r>
              <a:rPr lang="fr-FR" dirty="0"/>
              <a:t> model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produce</a:t>
            </a:r>
            <a:r>
              <a:rPr lang="fr-FR" dirty="0"/>
              <a:t> a </a:t>
            </a:r>
            <a:r>
              <a:rPr lang="fr-FR" dirty="0" err="1"/>
              <a:t>probability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sentence and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« </a:t>
            </a:r>
            <a:r>
              <a:rPr lang="fr-FR" dirty="0" err="1"/>
              <a:t>recognize</a:t>
            </a:r>
            <a:r>
              <a:rPr lang="fr-FR" dirty="0"/>
              <a:t> speech » </a:t>
            </a:r>
            <a:r>
              <a:rPr lang="fr-FR" dirty="0" err="1"/>
              <a:t>is</a:t>
            </a:r>
            <a:r>
              <a:rPr lang="fr-FR" dirty="0"/>
              <a:t> more probable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option.</a:t>
            </a:r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Adds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info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cunfusions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29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09EEF-E603-654D-8229-78C249AB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A8B358-EFE5-7143-9B29-DCF81B980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We have N sentences</a:t>
                </a:r>
              </a:p>
              <a:p>
                <a:r>
                  <a:rPr lang="fr-FR" dirty="0"/>
                  <a:t>For </a:t>
                </a:r>
                <a:r>
                  <a:rPr lang="fr-FR" dirty="0" err="1"/>
                  <a:t>any</a:t>
                </a:r>
                <a:r>
                  <a:rPr lang="fr-FR" dirty="0"/>
                  <a:t> sentence or </a:t>
                </a:r>
                <a:r>
                  <a:rPr lang="fr-FR" dirty="0" err="1"/>
                  <a:t>sequence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 err="1"/>
                  <a:t>is</a:t>
                </a:r>
                <a:r>
                  <a:rPr lang="fr-FR" dirty="0"/>
                  <a:t> the </a:t>
                </a:r>
                <a:r>
                  <a:rPr lang="fr-FR" dirty="0" err="1"/>
                  <a:t>number</a:t>
                </a:r>
                <a:r>
                  <a:rPr lang="fr-FR" dirty="0"/>
                  <a:t> of times the sentence </a:t>
                </a:r>
                <a:r>
                  <a:rPr lang="fr-FR" dirty="0" err="1"/>
                  <a:t>was</a:t>
                </a:r>
                <a:r>
                  <a:rPr lang="fr-FR" dirty="0"/>
                  <a:t> </a:t>
                </a:r>
                <a:r>
                  <a:rPr lang="fr-FR" dirty="0" err="1"/>
                  <a:t>seen</a:t>
                </a:r>
                <a:r>
                  <a:rPr lang="fr-FR" dirty="0"/>
                  <a:t> in </a:t>
                </a:r>
                <a:r>
                  <a:rPr lang="fr-FR" dirty="0" err="1"/>
                  <a:t>our</a:t>
                </a:r>
                <a:r>
                  <a:rPr lang="fr-FR" dirty="0"/>
                  <a:t> training data.</a:t>
                </a:r>
              </a:p>
              <a:p>
                <a:endParaRPr lang="fr-FR" dirty="0"/>
              </a:p>
              <a:p>
                <a:r>
                  <a:rPr lang="fr-FR" dirty="0"/>
                  <a:t>A </a:t>
                </a:r>
                <a:r>
                  <a:rPr lang="fr-FR" dirty="0" err="1"/>
                  <a:t>naive</a:t>
                </a:r>
                <a:r>
                  <a:rPr lang="fr-FR" dirty="0"/>
                  <a:t> </a:t>
                </a:r>
                <a:r>
                  <a:rPr lang="fr-FR" dirty="0" err="1"/>
                  <a:t>estimate</a:t>
                </a:r>
                <a:r>
                  <a:rPr lang="fr-FR" dirty="0"/>
                  <a:t> :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A8B358-EFE5-7143-9B29-DCF81B980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0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E5C51-948A-C24F-AF04-16855CF4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4BF08-C5BB-AD46-94C7-138518E1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deficiencies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well-formed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model:</a:t>
            </a:r>
          </a:p>
          <a:p>
            <a:endParaRPr lang="fr-FR" dirty="0"/>
          </a:p>
          <a:p>
            <a:r>
              <a:rPr lang="fr-FR" dirty="0" err="1"/>
              <a:t>Mainly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assigns</a:t>
            </a:r>
            <a:r>
              <a:rPr lang="fr-FR" dirty="0"/>
              <a:t> </a:t>
            </a:r>
            <a:r>
              <a:rPr lang="fr-FR" dirty="0" err="1"/>
              <a:t>proba</a:t>
            </a:r>
            <a:r>
              <a:rPr lang="fr-FR" dirty="0"/>
              <a:t> 0 to </a:t>
            </a:r>
            <a:r>
              <a:rPr lang="fr-FR" dirty="0" err="1"/>
              <a:t>any</a:t>
            </a:r>
            <a:r>
              <a:rPr lang="fr-FR" dirty="0"/>
              <a:t> sentence not </a:t>
            </a:r>
            <a:r>
              <a:rPr lang="fr-FR" dirty="0" err="1"/>
              <a:t>seen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training </a:t>
            </a:r>
            <a:r>
              <a:rPr lang="fr-FR" dirty="0" err="1"/>
              <a:t>sample</a:t>
            </a:r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 to new sentences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10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91C6-4831-C749-983E-D497509F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Trigram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D5878-9728-2643-B7DE-C7DD08ED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Widely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</a:t>
            </a:r>
          </a:p>
          <a:p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heavily</a:t>
            </a:r>
            <a:r>
              <a:rPr lang="fr-FR" dirty="0"/>
              <a:t> on the </a:t>
            </a:r>
            <a:r>
              <a:rPr lang="fr-FR" dirty="0" err="1"/>
              <a:t>idea</a:t>
            </a:r>
            <a:r>
              <a:rPr lang="fr-FR" dirty="0"/>
              <a:t> of Markov </a:t>
            </a:r>
            <a:r>
              <a:rPr lang="fr-FR" dirty="0" err="1"/>
              <a:t>processes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95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3629B-DE48-5842-9E13-D5055F7A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Markov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A55C1-149C-DF44-8768-C35173D2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Consider</a:t>
            </a:r>
            <a:r>
              <a:rPr lang="fr-FR" dirty="0"/>
              <a:t> a </a:t>
            </a:r>
            <a:r>
              <a:rPr lang="fr-FR" dirty="0" err="1"/>
              <a:t>sequence</a:t>
            </a:r>
            <a:r>
              <a:rPr lang="fr-FR" dirty="0"/>
              <a:t> of </a:t>
            </a:r>
            <a:r>
              <a:rPr lang="fr-FR" dirty="0" err="1"/>
              <a:t>random</a:t>
            </a:r>
            <a:r>
              <a:rPr lang="fr-FR" dirty="0"/>
              <a:t> variables X</a:t>
            </a:r>
            <a:r>
              <a:rPr lang="fr-FR" baseline="-25000" dirty="0"/>
              <a:t>1</a:t>
            </a:r>
            <a:r>
              <a:rPr lang="fr-FR" dirty="0"/>
              <a:t>,…,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variable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value in a </a:t>
            </a:r>
            <a:r>
              <a:rPr lang="fr-FR" dirty="0" err="1"/>
              <a:t>finite</a:t>
            </a:r>
            <a:r>
              <a:rPr lang="fr-FR" dirty="0"/>
              <a:t> set V (</a:t>
            </a:r>
            <a:r>
              <a:rPr lang="fr-FR" dirty="0" err="1"/>
              <a:t>vocab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assume the </a:t>
            </a:r>
            <a:r>
              <a:rPr lang="fr-FR" dirty="0" err="1"/>
              <a:t>length</a:t>
            </a:r>
            <a:r>
              <a:rPr lang="fr-FR" dirty="0"/>
              <a:t> 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 for </a:t>
            </a:r>
            <a:r>
              <a:rPr lang="fr-FR" dirty="0" err="1"/>
              <a:t>now</a:t>
            </a:r>
            <a:r>
              <a:rPr lang="fr-FR" dirty="0"/>
              <a:t>. (n=100 for ex.)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model the joint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			P (X</a:t>
            </a:r>
            <a:r>
              <a:rPr lang="fr-FR" baseline="-25000" dirty="0"/>
              <a:t>1</a:t>
            </a:r>
            <a:r>
              <a:rPr lang="fr-FR" dirty="0"/>
              <a:t> = x</a:t>
            </a:r>
            <a:r>
              <a:rPr lang="fr-FR" baseline="-25000" dirty="0"/>
              <a:t>1</a:t>
            </a:r>
            <a:r>
              <a:rPr lang="fr-FR" dirty="0"/>
              <a:t>, …,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 = </a:t>
            </a:r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9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809F4-9AF7-6D42-B807-6D977721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Markov </a:t>
            </a:r>
            <a:r>
              <a:rPr lang="fr-FR" dirty="0" err="1"/>
              <a:t>Processes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C6828-A7CC-454F-8F70-2B93E46F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possible values.</a:t>
            </a:r>
          </a:p>
          <a:p>
            <a:endParaRPr lang="fr-FR" dirty="0"/>
          </a:p>
          <a:p>
            <a:r>
              <a:rPr lang="fr-FR" dirty="0"/>
              <a:t>|</a:t>
            </a:r>
            <a:r>
              <a:rPr lang="fr-FR" dirty="0" err="1"/>
              <a:t>V|</a:t>
            </a:r>
            <a:r>
              <a:rPr lang="fr-FR" baseline="30000" dirty="0" err="1"/>
              <a:t>n</a:t>
            </a:r>
            <a:r>
              <a:rPr lang="fr-FR" baseline="30000" dirty="0"/>
              <a:t>  </a:t>
            </a:r>
            <a:r>
              <a:rPr lang="fr-FR" dirty="0"/>
              <a:t>possible </a:t>
            </a:r>
            <a:r>
              <a:rPr lang="fr-FR" dirty="0" err="1"/>
              <a:t>sequences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30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8D0DC-E26A-454E-8162-0B45D3C8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Process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3E4D1FE-A903-2F44-9EDA-F6FCE1655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Going to use </a:t>
                </a:r>
                <a:r>
                  <a:rPr lang="fr-FR" dirty="0" err="1"/>
                  <a:t>chain</a:t>
                </a:r>
                <a:r>
                  <a:rPr lang="fr-FR" dirty="0"/>
                  <a:t> </a:t>
                </a:r>
                <a:r>
                  <a:rPr lang="fr-FR" dirty="0" err="1"/>
                  <a:t>rule</a:t>
                </a:r>
                <a:r>
                  <a:rPr lang="fr-FR" dirty="0"/>
                  <a:t> to </a:t>
                </a:r>
                <a:r>
                  <a:rPr lang="fr-FR" dirty="0" err="1"/>
                  <a:t>decompose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joint </a:t>
                </a:r>
                <a:r>
                  <a:rPr lang="fr-FR" dirty="0" err="1"/>
                  <a:t>proba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Remember</a:t>
                </a:r>
                <a:r>
                  <a:rPr lang="fr-FR" dirty="0"/>
                  <a:t>:  P(A,B) = P(A) x P(B|A)</a:t>
                </a:r>
              </a:p>
              <a:p>
                <a:r>
                  <a:rPr lang="fr-FR" dirty="0"/>
                  <a:t>And </a:t>
                </a:r>
                <a:r>
                  <a:rPr lang="fr-FR" dirty="0" err="1"/>
                  <a:t>therefore</a:t>
                </a:r>
                <a:r>
                  <a:rPr lang="fr-FR" dirty="0"/>
                  <a:t> P(A,B,C) = P(A) x P(B|A) x P(C|A,B)</a:t>
                </a:r>
              </a:p>
              <a:p>
                <a:r>
                  <a:rPr lang="fr-FR" dirty="0"/>
                  <a:t>So :</a:t>
                </a:r>
              </a:p>
              <a:p>
                <a:pPr marL="0" indent="0">
                  <a:buNone/>
                </a:pPr>
                <a:r>
                  <a:rPr lang="fr-FR" dirty="0"/>
                  <a:t>			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0" i="1" dirty="0">
                    <a:latin typeface="Cambria Math" panose="02040503050406030204" pitchFamily="18" charset="0"/>
                  </a:rPr>
                  <a:t>					</a:t>
                </a:r>
                <a:r>
                  <a:rPr lang="fr-FR" b="0" dirty="0">
                    <a:latin typeface="Cambria Math" panose="02040503050406030204" pitchFamily="18" charset="0"/>
                  </a:rPr>
                  <a:t>=</a:t>
                </a: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b="0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3E4D1FE-A903-2F44-9EDA-F6FCE1655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16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8D0DC-E26A-454E-8162-0B45D3C8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Process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3E4D1FE-A903-2F44-9EDA-F6FCE1655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r>
                  <a:rPr lang="fr-FR" b="0" dirty="0">
                    <a:latin typeface="Cambria Math" panose="02040503050406030204" pitchFamily="18" charset="0"/>
                  </a:rPr>
                  <a:t>(exact </a:t>
                </a:r>
                <a:r>
                  <a:rPr lang="fr-FR" b="0" dirty="0" err="1">
                    <a:latin typeface="Cambria Math" panose="02040503050406030204" pitchFamily="18" charset="0"/>
                  </a:rPr>
                  <a:t>equality</a:t>
                </a:r>
                <a:r>
                  <a:rPr lang="fr-FR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r>
                  <a:rPr lang="fr-FR" dirty="0"/>
                  <a:t>(Markov assumption)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3E4D1FE-A903-2F44-9EDA-F6FCE1655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 b="-41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55736-6E94-674D-8CAF-812DC214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D1502-E178-6544-AC44-CD1C77D3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One of the </a:t>
            </a:r>
            <a:r>
              <a:rPr lang="fr-FR" dirty="0" err="1"/>
              <a:t>oldest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</a:t>
            </a:r>
            <a:r>
              <a:rPr lang="fr-FR" dirty="0" err="1"/>
              <a:t>statistical</a:t>
            </a:r>
            <a:r>
              <a:rPr lang="fr-FR" dirty="0"/>
              <a:t> NLP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endParaRPr lang="fr-FR" dirty="0"/>
          </a:p>
          <a:p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many</a:t>
            </a:r>
            <a:r>
              <a:rPr lang="fr-FR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596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D5DAD-0465-C142-8DDE-F4813D7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Process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D4FE95-4EAF-F643-B851-0E83DC420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The 1st </a:t>
                </a:r>
                <a:r>
                  <a:rPr lang="fr-FR" dirty="0" err="1"/>
                  <a:t>order</a:t>
                </a:r>
                <a:r>
                  <a:rPr lang="fr-FR" dirty="0"/>
                  <a:t> Markov </a:t>
                </a:r>
                <a:r>
                  <a:rPr lang="fr-FR" dirty="0" err="1"/>
                  <a:t>asumption</a:t>
                </a:r>
                <a:r>
                  <a:rPr lang="fr-FR" dirty="0"/>
                  <a:t> states </a:t>
                </a:r>
                <a:r>
                  <a:rPr lang="fr-FR" dirty="0" err="1"/>
                  <a:t>that</a:t>
                </a:r>
                <a:endParaRPr lang="fr-FR" dirty="0"/>
              </a:p>
              <a:p>
                <a:endParaRPr lang="fr-F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r>
                  <a:rPr lang="fr-FR" dirty="0"/>
                  <a:t>Is </a:t>
                </a:r>
                <a:r>
                  <a:rPr lang="fr-FR" dirty="0" err="1"/>
                  <a:t>equal</a:t>
                </a:r>
                <a:r>
                  <a:rPr lang="fr-FR" dirty="0"/>
                  <a:t> to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D4FE95-4EAF-F643-B851-0E83DC420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424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89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D9D3B-57D9-3249-A727-107D7248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5BB15-98B1-494F-8C6C-0527A0FB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assumption</a:t>
            </a:r>
            <a:r>
              <a:rPr lang="fr-FR" dirty="0"/>
              <a:t> to state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probabilty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conditioned</a:t>
            </a:r>
            <a:r>
              <a:rPr lang="fr-FR" dirty="0"/>
              <a:t> on the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531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46BDE-24B0-5143-A86D-214939E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Precesses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315E3-1307-CD44-9467-748C346A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model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Condition on </a:t>
            </a:r>
            <a:r>
              <a:rPr lang="fr-FR" dirty="0" err="1"/>
              <a:t>previous</a:t>
            </a:r>
            <a:r>
              <a:rPr lang="fr-FR" dirty="0"/>
              <a:t> 2 </a:t>
            </a:r>
            <a:r>
              <a:rPr lang="fr-FR" dirty="0" err="1"/>
              <a:t>elements</a:t>
            </a:r>
            <a:r>
              <a:rPr lang="fr-FR" dirty="0"/>
              <a:t> vs </a:t>
            </a:r>
            <a:r>
              <a:rPr lang="fr-FR" dirty="0" err="1"/>
              <a:t>only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element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3AD49C2-F875-2545-8854-6F45B6BE46E0}"/>
                  </a:ext>
                </a:extLst>
              </p:cNvPr>
              <p:cNvSpPr txBox="1"/>
              <p:nvPr/>
            </p:nvSpPr>
            <p:spPr>
              <a:xfrm>
                <a:off x="2594344" y="3679907"/>
                <a:ext cx="7732931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3AD49C2-F875-2545-8854-6F45B6BE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44" y="3679907"/>
                <a:ext cx="7732931" cy="1033232"/>
              </a:xfrm>
              <a:prstGeom prst="rect">
                <a:avLst/>
              </a:prstGeom>
              <a:blipFill>
                <a:blip r:embed="rId2"/>
                <a:stretch>
                  <a:fillRect t="-85542" b="-102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F4EC0C2-AA9C-DE4E-BA99-8C342F7DA07D}"/>
                  </a:ext>
                </a:extLst>
              </p:cNvPr>
              <p:cNvSpPr txBox="1"/>
              <p:nvPr/>
            </p:nvSpPr>
            <p:spPr>
              <a:xfrm>
                <a:off x="4359349" y="2531763"/>
                <a:ext cx="3736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F4EC0C2-AA9C-DE4E-BA99-8C342F7D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9" y="2531763"/>
                <a:ext cx="373672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6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D45A8-9233-CC4D-9673-1ACEC01D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Second-</a:t>
            </a:r>
            <a:r>
              <a:rPr lang="fr-FR" dirty="0" err="1"/>
              <a:t>Order</a:t>
            </a:r>
            <a:r>
              <a:rPr lang="fr-FR" dirty="0"/>
              <a:t> Markov </a:t>
            </a:r>
            <a:r>
              <a:rPr lang="fr-FR" dirty="0" err="1"/>
              <a:t>Precesses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F79C7A-DE67-9E4E-A755-CC7786F20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define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to </a:t>
                </a:r>
                <a:r>
                  <a:rPr lang="fr-FR" dirty="0" err="1"/>
                  <a:t>always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equal</a:t>
                </a:r>
                <a:r>
                  <a:rPr lang="fr-FR" dirty="0"/>
                  <a:t> to STOP </a:t>
                </a:r>
                <a:r>
                  <a:rPr lang="fr-FR" dirty="0" err="1"/>
                  <a:t>where</a:t>
                </a:r>
                <a:r>
                  <a:rPr lang="fr-FR" dirty="0"/>
                  <a:t> STOP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special</a:t>
                </a:r>
                <a:r>
                  <a:rPr lang="fr-FR" dirty="0"/>
                  <a:t> </a:t>
                </a:r>
                <a:r>
                  <a:rPr lang="fr-FR" dirty="0" err="1"/>
                  <a:t>symbol</a:t>
                </a:r>
                <a:r>
                  <a:rPr lang="fr-FR" dirty="0"/>
                  <a:t>.</a:t>
                </a:r>
              </a:p>
              <a:p>
                <a:endParaRPr lang="fr-FR" dirty="0"/>
              </a:p>
              <a:p>
                <a:r>
                  <a:rPr lang="fr-FR" dirty="0" err="1"/>
                  <a:t>There’s</a:t>
                </a:r>
                <a:r>
                  <a:rPr lang="fr-FR" dirty="0"/>
                  <a:t> a </a:t>
                </a:r>
                <a:r>
                  <a:rPr lang="fr-FR" dirty="0" err="1"/>
                  <a:t>possibility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the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th </a:t>
                </a:r>
                <a:r>
                  <a:rPr lang="fr-FR" dirty="0" err="1"/>
                  <a:t>random</a:t>
                </a:r>
                <a:r>
                  <a:rPr lang="fr-FR" dirty="0"/>
                  <a:t> var.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STOP </a:t>
                </a:r>
                <a:r>
                  <a:rPr lang="fr-FR" dirty="0" err="1"/>
                  <a:t>which</a:t>
                </a:r>
                <a:r>
                  <a:rPr lang="fr-FR" dirty="0"/>
                  <a:t> marks the end of the </a:t>
                </a:r>
                <a:r>
                  <a:rPr lang="fr-FR" dirty="0" err="1"/>
                  <a:t>sequence</a:t>
                </a:r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F79C7A-DE67-9E4E-A755-CC7786F20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2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82981-54FB-A446-A5D3-A25055D8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Trigram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AFAF2B-B30F-8A49-9EA7-AD5C32890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Given </a:t>
                </a:r>
                <a:r>
                  <a:rPr lang="fr-FR" dirty="0" err="1"/>
                  <a:t>these</a:t>
                </a:r>
                <a:r>
                  <a:rPr lang="fr-FR" dirty="0"/>
                  <a:t> concepts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define</a:t>
                </a:r>
                <a:r>
                  <a:rPr lang="fr-FR" dirty="0"/>
                  <a:t> </a:t>
                </a:r>
                <a:r>
                  <a:rPr lang="fr-FR" dirty="0" err="1"/>
                  <a:t>what</a:t>
                </a:r>
                <a:r>
                  <a:rPr lang="fr-FR" dirty="0"/>
                  <a:t> a </a:t>
                </a:r>
                <a:r>
                  <a:rPr lang="fr-FR" dirty="0" err="1"/>
                  <a:t>trigram</a:t>
                </a:r>
                <a:r>
                  <a:rPr lang="fr-FR" dirty="0"/>
                  <a:t> </a:t>
                </a:r>
                <a:r>
                  <a:rPr lang="fr-FR" dirty="0" err="1"/>
                  <a:t>language</a:t>
                </a:r>
                <a:r>
                  <a:rPr lang="fr-FR" dirty="0"/>
                  <a:t> model,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consists</a:t>
                </a:r>
                <a:r>
                  <a:rPr lang="fr-FR" dirty="0"/>
                  <a:t> of :</a:t>
                </a:r>
              </a:p>
              <a:p>
                <a:endParaRPr lang="fr-FR" dirty="0"/>
              </a:p>
              <a:p>
                <a:r>
                  <a:rPr lang="fr-FR" dirty="0"/>
                  <a:t>A </a:t>
                </a:r>
                <a:r>
                  <a:rPr lang="fr-FR" dirty="0" err="1"/>
                  <a:t>finite</a:t>
                </a:r>
                <a:r>
                  <a:rPr lang="fr-FR" dirty="0"/>
                  <a:t> set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fr-FR" b="0" dirty="0"/>
              </a:p>
              <a:p>
                <a:endParaRPr lang="fr-FR" b="0" dirty="0"/>
              </a:p>
              <a:p>
                <a:r>
                  <a:rPr lang="fr-FR" dirty="0"/>
                  <a:t>A </a:t>
                </a:r>
                <a:r>
                  <a:rPr lang="fr-FR" dirty="0" err="1"/>
                  <a:t>parameter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for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dirty="0" err="1"/>
                  <a:t>trigram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such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∪{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𝑆𝑇𝑂𝑃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 {∗}</m:t>
                    </m:r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special</a:t>
                </a:r>
                <a:r>
                  <a:rPr lang="fr-FR" dirty="0"/>
                  <a:t> </a:t>
                </a:r>
                <a:r>
                  <a:rPr lang="fr-FR" dirty="0" err="1"/>
                  <a:t>start</a:t>
                </a:r>
                <a:r>
                  <a:rPr lang="fr-FR" dirty="0"/>
                  <a:t> </a:t>
                </a:r>
                <a:r>
                  <a:rPr lang="fr-FR" dirty="0" err="1"/>
                  <a:t>symbols</a:t>
                </a:r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AFAF2B-B30F-8A49-9EA7-AD5C32890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82981-54FB-A446-A5D3-A25055D8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Trigram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 </a:t>
            </a:r>
            <a:br>
              <a:rPr lang="fr-FR" dirty="0"/>
            </a:b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AFAF2B-B30F-8A49-9EA7-AD5C32890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For </a:t>
                </a:r>
                <a:r>
                  <a:rPr lang="fr-FR" dirty="0" err="1"/>
                  <a:t>any</a:t>
                </a:r>
                <a:r>
                  <a:rPr lang="fr-FR" dirty="0"/>
                  <a:t>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/>
                  <a:t> 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STOP</a:t>
                </a:r>
              </a:p>
              <a:p>
                <a:r>
                  <a:rPr lang="fr-FR" dirty="0"/>
                  <a:t>The </a:t>
                </a:r>
                <a:r>
                  <a:rPr lang="fr-FR" dirty="0" err="1"/>
                  <a:t>probability</a:t>
                </a:r>
                <a:r>
                  <a:rPr lang="fr-FR" dirty="0"/>
                  <a:t> of the sentence </a:t>
                </a:r>
                <a:r>
                  <a:rPr lang="fr-FR" dirty="0" err="1"/>
                  <a:t>under</a:t>
                </a:r>
                <a:r>
                  <a:rPr lang="fr-FR" dirty="0"/>
                  <a:t> the </a:t>
                </a:r>
                <a:r>
                  <a:rPr lang="fr-FR" dirty="0" err="1"/>
                  <a:t>trigram</a:t>
                </a:r>
                <a:r>
                  <a:rPr lang="fr-FR" dirty="0"/>
                  <a:t> </a:t>
                </a:r>
                <a:r>
                  <a:rPr lang="fr-FR" dirty="0" err="1"/>
                  <a:t>language</a:t>
                </a:r>
                <a:r>
                  <a:rPr lang="fr-FR" dirty="0"/>
                  <a:t> model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Where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define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∗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AFAF2B-B30F-8A49-9EA7-AD5C32890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2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44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4B8D8-66C0-204D-BA6A-8136DBCC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 </a:t>
            </a:r>
            <a:r>
              <a:rPr lang="fr-FR" dirty="0" err="1"/>
              <a:t>example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clearer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BCA4E6-2091-0E49-B47C-3B5FA9BFE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Sentence :          « * * The dog </a:t>
                </a:r>
                <a:r>
                  <a:rPr lang="fr-FR" dirty="0" err="1"/>
                  <a:t>barks</a:t>
                </a:r>
                <a:r>
                  <a:rPr lang="fr-FR" dirty="0"/>
                  <a:t> STOP »</a:t>
                </a:r>
              </a:p>
              <a:p>
                <a:pPr lvl="1"/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𝑑𝑜𝑔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𝑏𝑎𝑟𝑘𝑠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𝑆𝑇𝑂𝑃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∗,∗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𝑏𝑎𝑟𝑘𝑠</m:t>
                        </m:r>
                      </m: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𝑆𝑇𝑂𝑃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𝑏𝑎𝑟𝑘𝑠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>
                    <a:ea typeface="Cambria Math" panose="02040503050406030204" pitchFamily="18" charset="0"/>
                  </a:rPr>
                  <a:t>Product of </a:t>
                </a:r>
                <a:r>
                  <a:rPr lang="fr-FR" dirty="0" err="1">
                    <a:ea typeface="Cambria Math" panose="02040503050406030204" pitchFamily="18" charset="0"/>
                  </a:rPr>
                  <a:t>terms</a:t>
                </a:r>
                <a:r>
                  <a:rPr lang="fr-FR" dirty="0">
                    <a:ea typeface="Cambria Math" panose="02040503050406030204" pitchFamily="18" charset="0"/>
                  </a:rPr>
                  <a:t> to </a:t>
                </a:r>
                <a:r>
                  <a:rPr lang="fr-FR" dirty="0" err="1">
                    <a:ea typeface="Cambria Math" panose="02040503050406030204" pitchFamily="18" charset="0"/>
                  </a:rPr>
                  <a:t>get</a:t>
                </a:r>
                <a:r>
                  <a:rPr lang="fr-FR" dirty="0">
                    <a:ea typeface="Cambria Math" panose="02040503050406030204" pitchFamily="18" charset="0"/>
                  </a:rPr>
                  <a:t> the </a:t>
                </a:r>
                <a:r>
                  <a:rPr lang="fr-FR" dirty="0" err="1">
                    <a:ea typeface="Cambria Math" panose="02040503050406030204" pitchFamily="18" charset="0"/>
                  </a:rPr>
                  <a:t>proba</a:t>
                </a:r>
                <a:r>
                  <a:rPr lang="fr-FR" dirty="0">
                    <a:ea typeface="Cambria Math" panose="02040503050406030204" pitchFamily="18" charset="0"/>
                  </a:rPr>
                  <a:t> of the sentence </a:t>
                </a:r>
                <a:r>
                  <a:rPr lang="fr-FR" dirty="0" err="1">
                    <a:ea typeface="Cambria Math" panose="02040503050406030204" pitchFamily="18" charset="0"/>
                  </a:rPr>
                  <a:t>under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this</a:t>
                </a:r>
                <a:r>
                  <a:rPr lang="fr-FR" dirty="0">
                    <a:ea typeface="Cambria Math" panose="02040503050406030204" pitchFamily="18" charset="0"/>
                  </a:rPr>
                  <a:t> type of </a:t>
                </a:r>
                <a:r>
                  <a:rPr lang="fr-FR" dirty="0" err="1">
                    <a:ea typeface="Cambria Math" panose="02040503050406030204" pitchFamily="18" charset="0"/>
                  </a:rPr>
                  <a:t>language</a:t>
                </a:r>
                <a:r>
                  <a:rPr lang="fr-FR" dirty="0">
                    <a:ea typeface="Cambria Math" panose="02040503050406030204" pitchFamily="18" charset="0"/>
                  </a:rPr>
                  <a:t> model</a:t>
                </a:r>
              </a:p>
              <a:p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 err="1">
                    <a:ea typeface="Cambria Math" panose="02040503050406030204" pitchFamily="18" charset="0"/>
                  </a:rPr>
                  <a:t>We’re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treating</a:t>
                </a:r>
                <a:r>
                  <a:rPr lang="fr-FR" dirty="0">
                    <a:ea typeface="Cambria Math" panose="02040503050406030204" pitchFamily="18" charset="0"/>
                  </a:rPr>
                  <a:t> sentences as </a:t>
                </a:r>
                <a:r>
                  <a:rPr lang="fr-FR" dirty="0" err="1">
                    <a:ea typeface="Cambria Math" panose="02040503050406030204" pitchFamily="18" charset="0"/>
                  </a:rPr>
                  <a:t>being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generated</a:t>
                </a:r>
                <a:r>
                  <a:rPr lang="fr-FR" dirty="0">
                    <a:ea typeface="Cambria Math" panose="02040503050406030204" pitchFamily="18" charset="0"/>
                  </a:rPr>
                  <a:t> by a second </a:t>
                </a:r>
                <a:r>
                  <a:rPr lang="fr-FR" dirty="0" err="1">
                    <a:ea typeface="Cambria Math" panose="02040503050406030204" pitchFamily="18" charset="0"/>
                  </a:rPr>
                  <a:t>order</a:t>
                </a:r>
                <a:r>
                  <a:rPr lang="fr-FR" dirty="0">
                    <a:ea typeface="Cambria Math" panose="02040503050406030204" pitchFamily="18" charset="0"/>
                  </a:rPr>
                  <a:t> Markov </a:t>
                </a:r>
                <a:r>
                  <a:rPr lang="fr-FR" dirty="0" err="1">
                    <a:ea typeface="Cambria Math" panose="02040503050406030204" pitchFamily="18" charset="0"/>
                  </a:rPr>
                  <a:t>process</a:t>
                </a:r>
                <a:r>
                  <a:rPr lang="fr-FR" dirty="0">
                    <a:ea typeface="Cambria Math" panose="02040503050406030204" pitchFamily="18" charset="0"/>
                  </a:rPr>
                  <a:t>, </a:t>
                </a:r>
                <a:r>
                  <a:rPr lang="fr-FR" dirty="0" err="1">
                    <a:ea typeface="Cambria Math" panose="02040503050406030204" pitchFamily="18" charset="0"/>
                  </a:rPr>
                  <a:t>where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each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word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generated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is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dependent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purely</a:t>
                </a:r>
                <a:r>
                  <a:rPr lang="fr-FR" dirty="0">
                    <a:ea typeface="Cambria Math" panose="02040503050406030204" pitchFamily="18" charset="0"/>
                  </a:rPr>
                  <a:t> on the 2 </a:t>
                </a:r>
                <a:r>
                  <a:rPr lang="fr-FR" dirty="0" err="1">
                    <a:ea typeface="Cambria Math" panose="02040503050406030204" pitchFamily="18" charset="0"/>
                  </a:rPr>
                  <a:t>previous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err="1">
                    <a:ea typeface="Cambria Math" panose="02040503050406030204" pitchFamily="18" charset="0"/>
                  </a:rPr>
                  <a:t>words</a:t>
                </a:r>
                <a:r>
                  <a:rPr lang="fr-FR" dirty="0">
                    <a:ea typeface="Cambria Math" panose="02040503050406030204" pitchFamily="18" charset="0"/>
                  </a:rPr>
                  <a:t>.</a:t>
                </a:r>
              </a:p>
              <a:p>
                <a:pPr marL="3200400" lvl="7" indent="0">
                  <a:buNone/>
                </a:pPr>
                <a:r>
                  <a:rPr lang="fr-FR" dirty="0"/>
                  <a:t>		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BCA4E6-2091-0E49-B47C-3B5FA9BFE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7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04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15958-1358-BF47-A6CA-185732A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Trigram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6AB56-EE75-5F48-8D9F-0F9275B0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Advantages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Simple, </a:t>
            </a:r>
            <a:r>
              <a:rPr lang="fr-FR" dirty="0" err="1"/>
              <a:t>easy</a:t>
            </a:r>
            <a:r>
              <a:rPr lang="fr-FR" dirty="0"/>
              <a:t> and cheap</a:t>
            </a:r>
          </a:p>
          <a:p>
            <a:pPr lvl="1"/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many</a:t>
            </a:r>
            <a:r>
              <a:rPr lang="fr-FR" dirty="0"/>
              <a:t> applications</a:t>
            </a:r>
          </a:p>
          <a:p>
            <a:pPr lvl="1"/>
            <a:r>
              <a:rPr lang="fr-FR" dirty="0" err="1"/>
              <a:t>availablity</a:t>
            </a:r>
            <a:r>
              <a:rPr lang="fr-FR" dirty="0"/>
              <a:t> of </a:t>
            </a:r>
            <a:r>
              <a:rPr lang="fr-FR" dirty="0" err="1"/>
              <a:t>statistics</a:t>
            </a:r>
            <a:r>
              <a:rPr lang="fr-FR" dirty="0"/>
              <a:t> over the internet</a:t>
            </a:r>
          </a:p>
          <a:p>
            <a:pPr lvl="1"/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math</a:t>
            </a:r>
          </a:p>
          <a:p>
            <a:pPr lvl="1"/>
            <a:endParaRPr lang="fr-FR" dirty="0"/>
          </a:p>
          <a:p>
            <a:r>
              <a:rPr lang="fr-FR" dirty="0" err="1"/>
              <a:t>Disadvantages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Language</a:t>
            </a:r>
            <a:r>
              <a:rPr lang="fr-FR" dirty="0"/>
              <a:t>: </a:t>
            </a:r>
            <a:r>
              <a:rPr lang="fr-FR" dirty="0" err="1"/>
              <a:t>they</a:t>
            </a:r>
            <a:r>
              <a:rPr lang="fr-FR" dirty="0"/>
              <a:t> do not capture non-local </a:t>
            </a:r>
            <a:r>
              <a:rPr lang="fr-FR" dirty="0" err="1"/>
              <a:t>dependencies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705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4D54-210F-B44F-A861-69865334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parameters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3EBEC7-F273-004A-94C5-1731E7582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So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need</a:t>
                </a:r>
                <a:r>
                  <a:rPr lang="fr-FR" dirty="0"/>
                  <a:t> to </a:t>
                </a:r>
                <a:r>
                  <a:rPr lang="fr-FR" dirty="0" err="1"/>
                  <a:t>estimate</a:t>
                </a:r>
                <a:r>
                  <a:rPr lang="fr-FR" dirty="0"/>
                  <a:t>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Remember</a:t>
                </a:r>
                <a:r>
                  <a:rPr lang="fr-FR" dirty="0"/>
                  <a:t>, if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:r>
                  <a:rPr lang="fr-FR" dirty="0" err="1"/>
                  <a:t>two</a:t>
                </a:r>
                <a:r>
                  <a:rPr lang="fr-FR" dirty="0"/>
                  <a:t> </a:t>
                </a:r>
                <a:r>
                  <a:rPr lang="fr-FR" dirty="0" err="1"/>
                  <a:t>dependent</a:t>
                </a:r>
                <a:r>
                  <a:rPr lang="fr-FR" dirty="0"/>
                  <a:t> </a:t>
                </a:r>
                <a:r>
                  <a:rPr lang="fr-FR" dirty="0" err="1"/>
                  <a:t>events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equivalent</a:t>
                </a:r>
                <a:r>
                  <a:rPr lang="fr-FR" dirty="0"/>
                  <a:t> to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b="0" dirty="0" err="1">
                    <a:latin typeface="Cambria Math" panose="02040503050406030204" pitchFamily="18" charset="0"/>
                  </a:rPr>
                  <a:t>Which</a:t>
                </a:r>
                <a:r>
                  <a:rPr lang="fr-FR" b="0" dirty="0">
                    <a:latin typeface="Cambria Math" panose="02040503050406030204" pitchFamily="18" charset="0"/>
                  </a:rPr>
                  <a:t> </a:t>
                </a:r>
                <a:r>
                  <a:rPr lang="fr-FR" b="0" dirty="0" err="1">
                    <a:latin typeface="Cambria Math" panose="02040503050406030204" pitchFamily="18" charset="0"/>
                  </a:rPr>
                  <a:t>can</a:t>
                </a:r>
                <a:r>
                  <a:rPr lang="fr-FR" b="0" dirty="0">
                    <a:latin typeface="Cambria Math" panose="02040503050406030204" pitchFamily="18" charset="0"/>
                  </a:rPr>
                  <a:t> </a:t>
                </a:r>
                <a:r>
                  <a:rPr lang="fr-FR" b="0" dirty="0" err="1">
                    <a:latin typeface="Cambria Math" panose="02040503050406030204" pitchFamily="18" charset="0"/>
                  </a:rPr>
                  <a:t>be</a:t>
                </a:r>
                <a:r>
                  <a:rPr lang="fr-FR" b="0" dirty="0">
                    <a:latin typeface="Cambria Math" panose="02040503050406030204" pitchFamily="18" charset="0"/>
                  </a:rPr>
                  <a:t> </a:t>
                </a:r>
                <a:r>
                  <a:rPr lang="fr-FR" b="0" dirty="0" err="1">
                    <a:latin typeface="Cambria Math" panose="02040503050406030204" pitchFamily="18" charset="0"/>
                  </a:rPr>
                  <a:t>generalized</a:t>
                </a:r>
                <a:r>
                  <a:rPr lang="fr-FR" b="0" dirty="0">
                    <a:latin typeface="Cambria Math" panose="02040503050406030204" pitchFamily="18" charset="0"/>
                  </a:rPr>
                  <a:t> to 3 </a:t>
                </a:r>
                <a:r>
                  <a:rPr lang="fr-FR" b="0" dirty="0" err="1">
                    <a:latin typeface="Cambria Math" panose="02040503050406030204" pitchFamily="18" charset="0"/>
                  </a:rPr>
                  <a:t>events</a:t>
                </a:r>
                <a:endParaRPr lang="fr-F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3EBEC7-F273-004A-94C5-1731E7582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93045-3C89-704A-995B-A58800BA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parameters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5A8A5F2-6A6D-FD48-A7B2-BB8814B58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A </a:t>
                </a:r>
                <a:r>
                  <a:rPr lang="fr-FR" dirty="0" err="1"/>
                  <a:t>natural</a:t>
                </a:r>
                <a:r>
                  <a:rPr lang="fr-FR" dirty="0"/>
                  <a:t> </a:t>
                </a:r>
                <a:r>
                  <a:rPr lang="fr-FR" dirty="0" err="1"/>
                  <a:t>estimate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therefore</a:t>
                </a:r>
                <a:r>
                  <a:rPr lang="fr-FR" dirty="0"/>
                  <a:t> : </a:t>
                </a:r>
              </a:p>
              <a:p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dirty="0"/>
                  <a:t>So for </a:t>
                </a:r>
                <a:r>
                  <a:rPr lang="fr-FR" dirty="0" err="1"/>
                  <a:t>example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𝑙𝑎𝑢𝑔h𝑠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𝑙𝑎𝑢𝑔h𝑠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5A8A5F2-6A6D-FD48-A7B2-BB8814B58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5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DC061-356E-DC4B-85F1-AB71AD02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1012D7-B38D-CB4A-82BE-997172644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finite</a:t>
                </a:r>
                <a:r>
                  <a:rPr lang="fr-FR" dirty="0"/>
                  <a:t> </a:t>
                </a:r>
                <a:r>
                  <a:rPr lang="fr-FR" dirty="0" err="1"/>
                  <a:t>vacabulary</a:t>
                </a:r>
                <a:r>
                  <a:rPr lang="fr-FR" dirty="0"/>
                  <a:t>, </a:t>
                </a:r>
                <a:r>
                  <a:rPr lang="fr-FR" dirty="0" err="1"/>
                  <a:t>say</a:t>
                </a:r>
                <a:r>
                  <a:rPr lang="fr-FR" dirty="0"/>
                  <a:t> V = {the, a , man, </a:t>
                </a:r>
                <a:r>
                  <a:rPr lang="fr-FR" dirty="0" err="1"/>
                  <a:t>telescope</a:t>
                </a:r>
                <a:r>
                  <a:rPr lang="fr-FR" dirty="0"/>
                  <a:t>, Beckham, </a:t>
                </a:r>
                <a:r>
                  <a:rPr lang="fr-FR" dirty="0" err="1"/>
                  <a:t>two</a:t>
                </a:r>
                <a:r>
                  <a:rPr lang="fr-FR" dirty="0"/>
                  <a:t>, …} =&gt;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quite</a:t>
                </a:r>
                <a:r>
                  <a:rPr lang="fr-FR" dirty="0"/>
                  <a:t> large </a:t>
                </a:r>
              </a:p>
              <a:p>
                <a:endParaRPr lang="fr-FR" dirty="0"/>
              </a:p>
              <a:p>
                <a:r>
                  <a:rPr lang="fr-FR" dirty="0" err="1"/>
                  <a:t>We</a:t>
                </a:r>
                <a:r>
                  <a:rPr lang="fr-FR" dirty="0"/>
                  <a:t> have an (</a:t>
                </a:r>
                <a:r>
                  <a:rPr lang="fr-FR" dirty="0" err="1"/>
                  <a:t>infinite</a:t>
                </a:r>
                <a:r>
                  <a:rPr lang="fr-FR" dirty="0"/>
                  <a:t>) set of strings,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/>
                      <m:t>V</m:t>
                    </m:r>
                  </m:oMath>
                </a14:m>
                <a:r>
                  <a:rPr lang="fr-FR" baseline="30000" dirty="0"/>
                  <a:t>†</a:t>
                </a:r>
                <a:r>
                  <a:rPr lang="fr-FR" dirty="0"/>
                  <a:t> </a:t>
                </a:r>
                <a:r>
                  <a:rPr lang="fr-FR" baseline="30000" dirty="0"/>
                  <a:t> </a:t>
                </a:r>
                <a:r>
                  <a:rPr lang="fr-FR" dirty="0"/>
                  <a:t>=&gt; set of all possible sentences in </a:t>
                </a:r>
                <a:r>
                  <a:rPr lang="fr-FR" dirty="0" err="1"/>
                  <a:t>this</a:t>
                </a:r>
                <a:r>
                  <a:rPr lang="fr-FR" dirty="0"/>
                  <a:t> </a:t>
                </a:r>
                <a:r>
                  <a:rPr lang="fr-FR" dirty="0" err="1"/>
                  <a:t>language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 sentence must have 0 or more </a:t>
                </a:r>
                <a:r>
                  <a:rPr lang="fr-FR" dirty="0" err="1"/>
                  <a:t>words</a:t>
                </a:r>
                <a:r>
                  <a:rPr lang="fr-FR" dirty="0"/>
                  <a:t> and </a:t>
                </a:r>
                <a:r>
                  <a:rPr lang="fr-FR" dirty="0" err="1"/>
                  <a:t>each</a:t>
                </a:r>
                <a:r>
                  <a:rPr lang="fr-FR" dirty="0"/>
                  <a:t> </a:t>
                </a:r>
                <a:r>
                  <a:rPr lang="fr-FR" dirty="0" err="1"/>
                  <a:t>word</a:t>
                </a:r>
                <a:r>
                  <a:rPr lang="fr-FR" dirty="0"/>
                  <a:t> must come </a:t>
                </a:r>
                <a:r>
                  <a:rPr lang="fr-FR" dirty="0" err="1"/>
                  <a:t>from</a:t>
                </a:r>
                <a:r>
                  <a:rPr lang="fr-FR" dirty="0"/>
                  <a:t> V, but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</a:t>
                </a:r>
                <a:r>
                  <a:rPr lang="fr-FR" dirty="0" err="1"/>
                  <a:t>sequence</a:t>
                </a:r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1012D7-B38D-CB4A-82BE-997172644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r="-3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93045-3C89-704A-995B-A58800BA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toy</a:t>
            </a:r>
            <a:r>
              <a:rPr lang="fr-FR" dirty="0"/>
              <a:t>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8A5F2-6A6D-FD48-A7B2-BB8814B5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An </a:t>
            </a:r>
            <a:r>
              <a:rPr lang="fr-FR" dirty="0" err="1"/>
              <a:t>example</a:t>
            </a:r>
            <a:r>
              <a:rPr lang="fr-FR" dirty="0"/>
              <a:t> corpus: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1. the cat </a:t>
            </a:r>
            <a:r>
              <a:rPr lang="fr-FR" dirty="0" err="1"/>
              <a:t>saw</a:t>
            </a:r>
            <a:r>
              <a:rPr lang="fr-FR" dirty="0"/>
              <a:t> the mouse.</a:t>
            </a:r>
            <a:br>
              <a:rPr lang="fr-FR" dirty="0"/>
            </a:br>
            <a:r>
              <a:rPr lang="fr-FR" dirty="0"/>
              <a:t>2. the cat </a:t>
            </a:r>
            <a:r>
              <a:rPr lang="fr-FR" dirty="0" err="1"/>
              <a:t>heard</a:t>
            </a:r>
            <a:r>
              <a:rPr lang="fr-FR" dirty="0"/>
              <a:t> a mouse.</a:t>
            </a:r>
            <a:br>
              <a:rPr lang="fr-FR" dirty="0"/>
            </a:br>
            <a:r>
              <a:rPr lang="fr-FR" dirty="0"/>
              <a:t>3. the mouse </a:t>
            </a:r>
            <a:r>
              <a:rPr lang="fr-FR" dirty="0" err="1"/>
              <a:t>heard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4. a mouse </a:t>
            </a:r>
            <a:r>
              <a:rPr lang="fr-FR" dirty="0" err="1"/>
              <a:t>saw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5. a cat </a:t>
            </a:r>
            <a:r>
              <a:rPr lang="fr-FR" dirty="0" err="1"/>
              <a:t>saw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6. a cat </a:t>
            </a:r>
            <a:r>
              <a:rPr lang="fr-FR" dirty="0" err="1"/>
              <a:t>heard</a:t>
            </a:r>
            <a:r>
              <a:rPr lang="fr-FR" dirty="0"/>
              <a:t> the mouse.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Using</a:t>
            </a:r>
            <a:r>
              <a:rPr lang="fr-FR" dirty="0"/>
              <a:t> the corpus,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estimates</a:t>
            </a:r>
            <a:r>
              <a:rPr lang="fr-FR" dirty="0"/>
              <a:t> for :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bigram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trigram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</a:t>
            </a:r>
          </a:p>
          <a:p>
            <a:pPr marL="457200" lvl="1" indent="0">
              <a:buNone/>
            </a:pPr>
            <a:r>
              <a:rPr lang="fr-FR" dirty="0"/>
              <a:t>(the </a:t>
            </a:r>
            <a:r>
              <a:rPr lang="fr-FR" dirty="0" err="1"/>
              <a:t>parameters</a:t>
            </a:r>
            <a:r>
              <a:rPr lang="fr-FR" dirty="0"/>
              <a:t> for the first 2 sentences are </a:t>
            </a:r>
            <a:r>
              <a:rPr lang="fr-FR" dirty="0" err="1"/>
              <a:t>enough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10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93045-3C89-704A-995B-A58800BA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parameters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9F0B736-5319-D541-BA09-05C5ADE4B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362183"/>
              </p:ext>
            </p:extLst>
          </p:nvPr>
        </p:nvGraphicFramePr>
        <p:xfrm>
          <a:off x="838200" y="1825624"/>
          <a:ext cx="10447870" cy="4329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9574">
                  <a:extLst>
                    <a:ext uri="{9D8B030D-6E8A-4147-A177-3AD203B41FA5}">
                      <a16:colId xmlns:a16="http://schemas.microsoft.com/office/drawing/2014/main" val="3992398745"/>
                    </a:ext>
                  </a:extLst>
                </a:gridCol>
                <a:gridCol w="2089574">
                  <a:extLst>
                    <a:ext uri="{9D8B030D-6E8A-4147-A177-3AD203B41FA5}">
                      <a16:colId xmlns:a16="http://schemas.microsoft.com/office/drawing/2014/main" val="607106847"/>
                    </a:ext>
                  </a:extLst>
                </a:gridCol>
                <a:gridCol w="2089574">
                  <a:extLst>
                    <a:ext uri="{9D8B030D-6E8A-4147-A177-3AD203B41FA5}">
                      <a16:colId xmlns:a16="http://schemas.microsoft.com/office/drawing/2014/main" val="3704830772"/>
                    </a:ext>
                  </a:extLst>
                </a:gridCol>
                <a:gridCol w="2089574">
                  <a:extLst>
                    <a:ext uri="{9D8B030D-6E8A-4147-A177-3AD203B41FA5}">
                      <a16:colId xmlns:a16="http://schemas.microsoft.com/office/drawing/2014/main" val="3378134070"/>
                    </a:ext>
                  </a:extLst>
                </a:gridCol>
                <a:gridCol w="2089574">
                  <a:extLst>
                    <a:ext uri="{9D8B030D-6E8A-4147-A177-3AD203B41FA5}">
                      <a16:colId xmlns:a16="http://schemas.microsoft.com/office/drawing/2014/main" val="288286238"/>
                    </a:ext>
                  </a:extLst>
                </a:gridCol>
              </a:tblGrid>
              <a:tr h="636776">
                <a:tc>
                  <a:txBody>
                    <a:bodyPr/>
                    <a:lstStyle/>
                    <a:p>
                      <a:r>
                        <a:rPr lang="fr-FR" dirty="0" err="1"/>
                        <a:t>Bigram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Unigram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Relative </a:t>
                      </a:r>
                      <a:r>
                        <a:rPr lang="fr-FR" dirty="0" err="1"/>
                        <a:t>frequency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23934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 the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18909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2035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saw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24969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saw</a:t>
                      </a:r>
                      <a:r>
                        <a:rPr lang="fr-FR" dirty="0"/>
                        <a:t>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saw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6881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79037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mouse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79788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heard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20130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heard</a:t>
                      </a:r>
                      <a:r>
                        <a:rPr lang="fr-FR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6966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41939"/>
                  </a:ext>
                </a:extLst>
              </a:tr>
              <a:tr h="3689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1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3E4C5-A698-C44F-B7A8-189D6444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Estimating</a:t>
            </a:r>
            <a:r>
              <a:rPr lang="fr-FR" dirty="0"/>
              <a:t> the </a:t>
            </a:r>
            <a:r>
              <a:rPr lang="fr-FR" dirty="0" err="1"/>
              <a:t>parameters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BCCCAAF-0AF7-FB4F-BB5A-563F5DC86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59712"/>
              </p:ext>
            </p:extLst>
          </p:nvPr>
        </p:nvGraphicFramePr>
        <p:xfrm>
          <a:off x="838200" y="1825625"/>
          <a:ext cx="10515600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88871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7577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833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3127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235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Trigrams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Bigram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Relative </a:t>
                      </a:r>
                      <a:r>
                        <a:rPr lang="fr-FR" dirty="0" err="1"/>
                        <a:t>frequency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3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 *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 the 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*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8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cat </a:t>
                      </a:r>
                      <a:r>
                        <a:rPr lang="fr-FR" dirty="0" err="1"/>
                        <a:t>saw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2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saw</a:t>
                      </a:r>
                      <a:r>
                        <a:rPr lang="fr-FR" dirty="0"/>
                        <a:t>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saw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3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saw</a:t>
                      </a:r>
                      <a:r>
                        <a:rPr lang="fr-FR" dirty="0"/>
                        <a:t> the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saw</a:t>
                      </a:r>
                      <a:r>
                        <a:rPr lang="fr-FR" dirty="0"/>
                        <a:t>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9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mouse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4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cat </a:t>
                      </a:r>
                      <a:r>
                        <a:rPr lang="fr-FR" dirty="0" err="1"/>
                        <a:t>heard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heard</a:t>
                      </a:r>
                      <a:r>
                        <a:rPr lang="fr-FR" dirty="0"/>
                        <a:t>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 </a:t>
                      </a:r>
                      <a:r>
                        <a:rPr lang="fr-FR" dirty="0" err="1"/>
                        <a:t>heard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heard</a:t>
                      </a:r>
                      <a:r>
                        <a:rPr lang="fr-FR" dirty="0"/>
                        <a:t> a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heard</a:t>
                      </a:r>
                      <a:r>
                        <a:rPr lang="fr-FR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mouse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5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9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2C6DD-F660-CD4D-9234-BC73188A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8F8CD-F2F9-C64C-A618-1035884C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Possible sentences :</a:t>
            </a:r>
          </a:p>
          <a:p>
            <a:pPr lvl="1"/>
            <a:r>
              <a:rPr lang="fr-FR" dirty="0"/>
              <a:t>The STOP</a:t>
            </a:r>
          </a:p>
          <a:p>
            <a:pPr lvl="1"/>
            <a:r>
              <a:rPr lang="fr-FR" dirty="0"/>
              <a:t>A STOP</a:t>
            </a:r>
          </a:p>
          <a:p>
            <a:pPr lvl="1"/>
            <a:r>
              <a:rPr lang="fr-FR" dirty="0"/>
              <a:t>The fan STOP</a:t>
            </a:r>
          </a:p>
          <a:p>
            <a:pPr lvl="1"/>
            <a:r>
              <a:rPr lang="fr-FR" dirty="0"/>
              <a:t>The fan </a:t>
            </a:r>
            <a:r>
              <a:rPr lang="fr-FR" dirty="0" err="1"/>
              <a:t>saw</a:t>
            </a:r>
            <a:r>
              <a:rPr lang="fr-FR" dirty="0"/>
              <a:t> Beckham STOP</a:t>
            </a:r>
          </a:p>
          <a:p>
            <a:pPr lvl="1"/>
            <a:r>
              <a:rPr lang="fr-FR" dirty="0"/>
              <a:t>The fan </a:t>
            </a:r>
            <a:r>
              <a:rPr lang="fr-FR" dirty="0" err="1"/>
              <a:t>saw</a:t>
            </a:r>
            <a:r>
              <a:rPr lang="fr-FR" dirty="0"/>
              <a:t> </a:t>
            </a:r>
            <a:r>
              <a:rPr lang="fr-FR" dirty="0" err="1"/>
              <a:t>saw</a:t>
            </a:r>
            <a:r>
              <a:rPr lang="fr-FR" dirty="0"/>
              <a:t> STOP</a:t>
            </a:r>
          </a:p>
          <a:p>
            <a:pPr lvl="1"/>
            <a:r>
              <a:rPr lang="fr-FR" dirty="0"/>
              <a:t>The the the STOP</a:t>
            </a:r>
          </a:p>
          <a:p>
            <a:pPr lvl="1"/>
            <a:r>
              <a:rPr lang="fr-FR" dirty="0"/>
              <a:t>STOP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99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E4B4F-563F-E241-BE1A-94D0D42C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416B-8822-4B41-96DC-617E7847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We</a:t>
            </a:r>
            <a:r>
              <a:rPr lang="fr-FR" dirty="0"/>
              <a:t> have a </a:t>
            </a:r>
            <a:r>
              <a:rPr lang="fr-FR" i="1" dirty="0"/>
              <a:t>training </a:t>
            </a:r>
            <a:r>
              <a:rPr lang="fr-FR" dirty="0" err="1"/>
              <a:t>s</a:t>
            </a:r>
            <a:r>
              <a:rPr lang="fr-FR" i="1" dirty="0" err="1"/>
              <a:t>ample</a:t>
            </a:r>
            <a:r>
              <a:rPr lang="fr-FR" i="1" dirty="0"/>
              <a:t> </a:t>
            </a:r>
            <a:r>
              <a:rPr lang="fr-FR" dirty="0"/>
              <a:t>of </a:t>
            </a:r>
            <a:r>
              <a:rPr lang="fr-FR" dirty="0" err="1"/>
              <a:t>example</a:t>
            </a:r>
            <a:r>
              <a:rPr lang="fr-FR" dirty="0"/>
              <a:t> sentences in English</a:t>
            </a:r>
          </a:p>
          <a:p>
            <a:endParaRPr lang="fr-FR" dirty="0"/>
          </a:p>
          <a:p>
            <a:r>
              <a:rPr lang="fr-FR" dirty="0"/>
              <a:t>Collection of sentences </a:t>
            </a:r>
            <a:r>
              <a:rPr lang="fr-FR" dirty="0" err="1"/>
              <a:t>from</a:t>
            </a:r>
            <a:r>
              <a:rPr lang="fr-FR" dirty="0"/>
              <a:t> the New York Times </a:t>
            </a:r>
            <a:r>
              <a:rPr lang="fr-FR" dirty="0" err="1"/>
              <a:t>during</a:t>
            </a:r>
            <a:r>
              <a:rPr lang="fr-FR" dirty="0"/>
              <a:t> the last </a:t>
            </a:r>
            <a:r>
              <a:rPr lang="fr-FR" dirty="0" err="1"/>
              <a:t>ten</a:t>
            </a:r>
            <a:r>
              <a:rPr lang="fr-FR" dirty="0"/>
              <a:t> </a:t>
            </a:r>
            <a:r>
              <a:rPr lang="fr-FR" dirty="0" err="1"/>
              <a:t>years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, </a:t>
            </a:r>
          </a:p>
          <a:p>
            <a:r>
              <a:rPr lang="fr-FR" dirty="0"/>
              <a:t>or large </a:t>
            </a:r>
            <a:r>
              <a:rPr lang="fr-FR" dirty="0" err="1"/>
              <a:t>sample</a:t>
            </a:r>
            <a:r>
              <a:rPr lang="fr-FR" dirty="0"/>
              <a:t> of sentences </a:t>
            </a:r>
            <a:r>
              <a:rPr lang="fr-FR" dirty="0" err="1"/>
              <a:t>from</a:t>
            </a:r>
            <a:r>
              <a:rPr lang="fr-FR" dirty="0"/>
              <a:t> the web</a:t>
            </a:r>
          </a:p>
          <a:p>
            <a:endParaRPr lang="fr-FR" dirty="0"/>
          </a:p>
          <a:p>
            <a:r>
              <a:rPr lang="fr-FR" dirty="0"/>
              <a:t> 90s =&gt; 20 million </a:t>
            </a:r>
            <a:r>
              <a:rPr lang="fr-FR" dirty="0" err="1"/>
              <a:t>words</a:t>
            </a:r>
            <a:endParaRPr lang="fr-FR" dirty="0"/>
          </a:p>
          <a:p>
            <a:r>
              <a:rPr lang="fr-FR" dirty="0"/>
              <a:t>2000s =&gt; 1 billion </a:t>
            </a:r>
            <a:r>
              <a:rPr lang="fr-FR" dirty="0" err="1"/>
              <a:t>words</a:t>
            </a:r>
            <a:endParaRPr lang="fr-FR" dirty="0"/>
          </a:p>
          <a:p>
            <a:r>
              <a:rPr lang="fr-FR" dirty="0" err="1"/>
              <a:t>Nowadays</a:t>
            </a:r>
            <a:r>
              <a:rPr lang="fr-FR" dirty="0"/>
              <a:t> =&gt; 100s billions </a:t>
            </a:r>
            <a:r>
              <a:rPr lang="fr-FR" dirty="0" err="1"/>
              <a:t>words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7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9B071-C995-4248-95B9-FB26A5B8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96A129D-3AA4-F048-90C1-89E19B795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Our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to « </a:t>
                </a:r>
                <a:r>
                  <a:rPr lang="fr-FR" dirty="0" err="1"/>
                  <a:t>learn</a:t>
                </a:r>
                <a:r>
                  <a:rPr lang="fr-FR" dirty="0"/>
                  <a:t> » a </a:t>
                </a:r>
                <a:r>
                  <a:rPr lang="fr-FR" dirty="0" err="1"/>
                  <a:t>probability</a:t>
                </a:r>
                <a:r>
                  <a:rPr lang="fr-FR" dirty="0"/>
                  <a:t> distribution </a:t>
                </a:r>
                <a:r>
                  <a:rPr lang="fr-FR" i="1" dirty="0"/>
                  <a:t>p</a:t>
                </a:r>
                <a:r>
                  <a:rPr lang="fr-FR" dirty="0"/>
                  <a:t> over the sentences in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language</a:t>
                </a:r>
                <a:r>
                  <a:rPr lang="fr-FR" dirty="0"/>
                  <a:t>.</a:t>
                </a:r>
              </a:p>
              <a:p>
                <a:r>
                  <a:rPr lang="fr-FR" dirty="0"/>
                  <a:t>2 conditions :</a:t>
                </a:r>
              </a:p>
              <a:p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≥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0 ∀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1"/>
                      <m:t>∈</m:t>
                    </m:r>
                    <m:r>
                      <m:rPr>
                        <m:nor/>
                      </m:rPr>
                      <a:rPr lang="fr-FR" b="1" i="0" smtClean="0"/>
                      <m:t> </m:t>
                    </m:r>
                    <m:r>
                      <m:rPr>
                        <m:nor/>
                      </m:rPr>
                      <a:rPr lang="fr-FR" b="0" i="0" smtClean="0"/>
                      <m:t>V</m:t>
                    </m:r>
                  </m:oMath>
                </a14:m>
                <a:r>
                  <a:rPr lang="fr-FR" baseline="30000" dirty="0"/>
                  <a:t>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i="0" smtClean="0"/>
                      <m:t> </m:t>
                    </m:r>
                    <m:r>
                      <m:rPr>
                        <m:nor/>
                      </m:rPr>
                      <a:rPr lang="fr-FR" b="0" i="0" smtClean="0"/>
                      <m:t>=&gt;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any</a:t>
                </a:r>
                <a:r>
                  <a:rPr lang="fr-FR" dirty="0"/>
                  <a:t> sentence x, the </a:t>
                </a:r>
                <a:r>
                  <a:rPr lang="fr-FR" dirty="0" err="1"/>
                  <a:t>probability</a:t>
                </a:r>
                <a:r>
                  <a:rPr lang="fr-FR" dirty="0"/>
                  <a:t> of </a:t>
                </a:r>
                <a:r>
                  <a:rPr lang="fr-FR" dirty="0" err="1"/>
                  <a:t>that</a:t>
                </a:r>
                <a:r>
                  <a:rPr lang="fr-FR" dirty="0"/>
                  <a:t> 					sentence must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greater</a:t>
                </a:r>
                <a:r>
                  <a:rPr lang="fr-FR" dirty="0"/>
                  <a:t> or </a:t>
                </a:r>
                <a:r>
                  <a:rPr lang="fr-FR" dirty="0" err="1"/>
                  <a:t>equal</a:t>
                </a:r>
                <a:r>
                  <a:rPr lang="fr-FR" dirty="0"/>
                  <a:t> to 0</a:t>
                </a:r>
              </a:p>
              <a:p>
                <a:pPr lvl="1"/>
                <a:endParaRPr lang="fr-FR" i="1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=&gt; 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sum</a:t>
                </a:r>
                <a:r>
                  <a:rPr lang="fr-FR" dirty="0"/>
                  <a:t> over all of the </a:t>
                </a:r>
                <a:r>
                  <a:rPr lang="fr-FR" dirty="0" err="1"/>
                  <a:t>probabilities</a:t>
                </a:r>
                <a:r>
                  <a:rPr lang="fr-FR" dirty="0"/>
                  <a:t> of the 					sentences in the </a:t>
                </a:r>
                <a:r>
                  <a:rPr lang="fr-FR" dirty="0" err="1"/>
                  <a:t>language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obtain</a:t>
                </a:r>
                <a:r>
                  <a:rPr lang="fr-FR" dirty="0"/>
                  <a:t> 1, 					</a:t>
                </a:r>
                <a:r>
                  <a:rPr lang="fr-FR" dirty="0" err="1"/>
                  <a:t>meaning</a:t>
                </a:r>
                <a:r>
                  <a:rPr lang="fr-FR" dirty="0"/>
                  <a:t> </a:t>
                </a:r>
                <a:r>
                  <a:rPr lang="fr-FR" i="1" dirty="0"/>
                  <a:t>p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well-formed</a:t>
                </a:r>
                <a:r>
                  <a:rPr lang="fr-FR" dirty="0"/>
                  <a:t> distribution.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96A129D-3AA4-F048-90C1-89E19B795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9C553-00F2-D541-9141-3F3A5A7F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74C4B-EEA0-EB4C-9D8E-3FB6DB13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for a </a:t>
            </a:r>
            <a:r>
              <a:rPr lang="fr-FR" dirty="0" err="1"/>
              <a:t>sequence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</a:t>
            </a:r>
          </a:p>
          <a:p>
            <a:endParaRPr lang="fr-FR" i="1" dirty="0"/>
          </a:p>
          <a:p>
            <a:r>
              <a:rPr lang="fr-FR" i="1" dirty="0"/>
              <a:t>P </a:t>
            </a:r>
            <a:r>
              <a:rPr lang="fr-FR" dirty="0"/>
              <a:t>(the STOP) = 10</a:t>
            </a:r>
            <a:r>
              <a:rPr lang="fr-FR" baseline="30000" dirty="0"/>
              <a:t>-12</a:t>
            </a:r>
          </a:p>
          <a:p>
            <a:r>
              <a:rPr lang="fr-FR" i="1" dirty="0"/>
              <a:t>P </a:t>
            </a:r>
            <a:r>
              <a:rPr lang="fr-FR" dirty="0"/>
              <a:t>(the fan STOP)</a:t>
            </a:r>
            <a:r>
              <a:rPr lang="fr-FR" i="1" dirty="0"/>
              <a:t> </a:t>
            </a:r>
            <a:r>
              <a:rPr lang="fr-FR" dirty="0"/>
              <a:t>= 10</a:t>
            </a:r>
            <a:r>
              <a:rPr lang="fr-FR" baseline="30000" dirty="0"/>
              <a:t>-8</a:t>
            </a:r>
          </a:p>
          <a:p>
            <a:r>
              <a:rPr lang="fr-FR" i="1" dirty="0"/>
              <a:t>P </a:t>
            </a:r>
            <a:r>
              <a:rPr lang="fr-FR" dirty="0"/>
              <a:t>(the fan </a:t>
            </a:r>
            <a:r>
              <a:rPr lang="fr-FR" dirty="0" err="1"/>
              <a:t>saw</a:t>
            </a:r>
            <a:r>
              <a:rPr lang="fr-FR" dirty="0"/>
              <a:t> Beckham STOP) = 2 x 10</a:t>
            </a:r>
            <a:r>
              <a:rPr lang="fr-FR" baseline="30000" dirty="0"/>
              <a:t>-8</a:t>
            </a:r>
          </a:p>
          <a:p>
            <a:r>
              <a:rPr lang="fr-FR" i="1" dirty="0"/>
              <a:t>P </a:t>
            </a:r>
            <a:r>
              <a:rPr lang="fr-FR" dirty="0"/>
              <a:t>(the fan </a:t>
            </a:r>
            <a:r>
              <a:rPr lang="fr-FR" dirty="0" err="1"/>
              <a:t>saw</a:t>
            </a:r>
            <a:r>
              <a:rPr lang="fr-FR" dirty="0"/>
              <a:t> </a:t>
            </a:r>
            <a:r>
              <a:rPr lang="fr-FR" dirty="0" err="1"/>
              <a:t>saw</a:t>
            </a:r>
            <a:r>
              <a:rPr lang="fr-FR" dirty="0"/>
              <a:t>) = 10</a:t>
            </a:r>
            <a:r>
              <a:rPr lang="fr-FR" baseline="30000" dirty="0"/>
              <a:t>-15</a:t>
            </a:r>
          </a:p>
          <a:p>
            <a:r>
              <a:rPr lang="fr-FR" i="1" dirty="0"/>
              <a:t>… </a:t>
            </a:r>
            <a:r>
              <a:rPr lang="fr-FR" dirty="0" err="1"/>
              <a:t>assign</a:t>
            </a:r>
            <a:r>
              <a:rPr lang="fr-FR" dirty="0"/>
              <a:t> a </a:t>
            </a:r>
            <a:r>
              <a:rPr lang="fr-FR" dirty="0" err="1"/>
              <a:t>probability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in the </a:t>
            </a:r>
            <a:r>
              <a:rPr lang="fr-FR" dirty="0" err="1"/>
              <a:t>language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050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1C950-8E0E-E04C-BD66-F3730679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5715B-FB24-0142-9646-6F64FC2F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try</a:t>
            </a:r>
            <a:r>
              <a:rPr lang="fr-FR" dirty="0"/>
              <a:t> and </a:t>
            </a:r>
            <a:r>
              <a:rPr lang="fr-FR" dirty="0" err="1"/>
              <a:t>assign</a:t>
            </a:r>
            <a:r>
              <a:rPr lang="fr-FR" dirty="0"/>
              <a:t> a high </a:t>
            </a:r>
            <a:r>
              <a:rPr lang="fr-FR" dirty="0" err="1"/>
              <a:t>probability</a:t>
            </a:r>
            <a:r>
              <a:rPr lang="fr-FR" dirty="0"/>
              <a:t> to </a:t>
            </a:r>
            <a:r>
              <a:rPr lang="fr-FR" dirty="0" err="1"/>
              <a:t>likely</a:t>
            </a:r>
            <a:r>
              <a:rPr lang="fr-FR" dirty="0"/>
              <a:t> sentences in English and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proba</a:t>
            </a:r>
            <a:r>
              <a:rPr lang="fr-FR" dirty="0"/>
              <a:t> to </a:t>
            </a:r>
            <a:r>
              <a:rPr lang="fr-FR" dirty="0" err="1"/>
              <a:t>unlikely</a:t>
            </a:r>
            <a:r>
              <a:rPr lang="fr-FR" dirty="0"/>
              <a:t> sentences in English</a:t>
            </a:r>
          </a:p>
        </p:txBody>
      </p:sp>
    </p:spTree>
    <p:extLst>
      <p:ext uri="{BB962C8B-B14F-4D97-AF65-F5344CB8AC3E}">
        <p14:creationId xmlns:p14="http://schemas.microsoft.com/office/powerpoint/2010/main" val="196876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5F96B-69E7-474A-9EDF-4A148364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do </a:t>
            </a:r>
            <a:r>
              <a:rPr lang="fr-FR" dirty="0" err="1"/>
              <a:t>this</a:t>
            </a:r>
            <a:r>
              <a:rPr lang="fr-FR" dirty="0"/>
              <a:t> ?!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5BB7F-45D6-AB44-B01C-568CA388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are </a:t>
            </a:r>
            <a:r>
              <a:rPr lang="fr-FR" dirty="0" err="1"/>
              <a:t>useful</a:t>
            </a:r>
            <a:r>
              <a:rPr lang="fr-FR" dirty="0"/>
              <a:t> in </a:t>
            </a:r>
            <a:r>
              <a:rPr lang="fr-FR" dirty="0" err="1"/>
              <a:t>many</a:t>
            </a:r>
            <a:r>
              <a:rPr lang="fr-FR" dirty="0"/>
              <a:t> applications: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Speech recognition: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are </a:t>
            </a:r>
            <a:r>
              <a:rPr lang="fr-FR" dirty="0" err="1"/>
              <a:t>criticla</a:t>
            </a:r>
            <a:r>
              <a:rPr lang="fr-FR" dirty="0"/>
              <a:t> for modern speech </a:t>
            </a:r>
            <a:r>
              <a:rPr lang="fr-FR" dirty="0" err="1"/>
              <a:t>recognizers</a:t>
            </a:r>
            <a:r>
              <a:rPr lang="fr-FR" dirty="0"/>
              <a:t> (</a:t>
            </a:r>
            <a:r>
              <a:rPr lang="fr-FR" dirty="0" err="1"/>
              <a:t>handwriting</a:t>
            </a:r>
            <a:r>
              <a:rPr lang="fr-FR" dirty="0"/>
              <a:t> recognition </a:t>
            </a:r>
            <a:r>
              <a:rPr lang="fr-FR" dirty="0" err="1"/>
              <a:t>also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estimaiton</a:t>
            </a:r>
            <a:r>
              <a:rPr lang="fr-FR" dirty="0"/>
              <a:t> techniques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are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other</a:t>
            </a:r>
            <a:r>
              <a:rPr lang="fr-FR" dirty="0"/>
              <a:t> NLP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POS </a:t>
            </a:r>
            <a:r>
              <a:rPr lang="fr-FR" dirty="0" err="1"/>
              <a:t>tagging</a:t>
            </a:r>
            <a:r>
              <a:rPr lang="fr-FR" dirty="0"/>
              <a:t> or </a:t>
            </a:r>
            <a:r>
              <a:rPr lang="fr-FR" dirty="0" err="1"/>
              <a:t>automatic</a:t>
            </a:r>
            <a:r>
              <a:rPr lang="fr-FR" dirty="0"/>
              <a:t> translation.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991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1529</Words>
  <Application>Microsoft Macintosh PowerPoint</Application>
  <PresentationFormat>Grand écran</PresentationFormat>
  <Paragraphs>322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Univers</vt:lpstr>
      <vt:lpstr>GradientVTI</vt:lpstr>
      <vt:lpstr>The Language Modeling Problem</vt:lpstr>
      <vt:lpstr>The Language Modeling Problem</vt:lpstr>
      <vt:lpstr>The Language Modeling Problem</vt:lpstr>
      <vt:lpstr>The Language Modeling Problem</vt:lpstr>
      <vt:lpstr>The Language Modeling Problem</vt:lpstr>
      <vt:lpstr>The Language Modeling Problem</vt:lpstr>
      <vt:lpstr>The Language Modeling Problem</vt:lpstr>
      <vt:lpstr>The Language Modeling Problem</vt:lpstr>
      <vt:lpstr>Why would we want to do this ?!</vt:lpstr>
      <vt:lpstr>Language modeling for Speech Recognition</vt:lpstr>
      <vt:lpstr>Language modeling for Speech Recognition</vt:lpstr>
      <vt:lpstr>Language modeling for Speech Recognition</vt:lpstr>
      <vt:lpstr>A naive method for Language Modeling </vt:lpstr>
      <vt:lpstr>A naive method for Language Modeling </vt:lpstr>
      <vt:lpstr>Trigram Models</vt:lpstr>
      <vt:lpstr>Markov Processes</vt:lpstr>
      <vt:lpstr>Markov Processes</vt:lpstr>
      <vt:lpstr>First-Order Markov Process</vt:lpstr>
      <vt:lpstr>First-Order Markov Process</vt:lpstr>
      <vt:lpstr>First-Order Markov Process</vt:lpstr>
      <vt:lpstr>First-Order Markov Process</vt:lpstr>
      <vt:lpstr>Second-Order Markov Precesses</vt:lpstr>
      <vt:lpstr>Second-Order Markov Precesses</vt:lpstr>
      <vt:lpstr>Trigram Language Model</vt:lpstr>
      <vt:lpstr>Trigram Language Model  Formal Definition</vt:lpstr>
      <vt:lpstr>An example to make things clearer</vt:lpstr>
      <vt:lpstr>Trigram Language Model </vt:lpstr>
      <vt:lpstr>Estimating the parameters</vt:lpstr>
      <vt:lpstr>Estimating the parameters</vt:lpstr>
      <vt:lpstr>Estimating the parameters from a toy corpus</vt:lpstr>
      <vt:lpstr>Estimating the parameters</vt:lpstr>
      <vt:lpstr>Estimating the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Modeling Problem</dc:title>
  <dc:creator>Florence STRICKER-CESARI</dc:creator>
  <cp:lastModifiedBy>Florence STRICKER-CESARI</cp:lastModifiedBy>
  <cp:revision>7</cp:revision>
  <cp:lastPrinted>2021-11-13T11:20:56Z</cp:lastPrinted>
  <dcterms:created xsi:type="dcterms:W3CDTF">2021-11-12T22:26:54Z</dcterms:created>
  <dcterms:modified xsi:type="dcterms:W3CDTF">2021-11-15T15:54:07Z</dcterms:modified>
</cp:coreProperties>
</file>