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76AFA-2B3B-8744-8B15-A5FE139AC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CF7BDA-ED30-5549-A3AD-65DA3840C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389EB1-1CD1-514A-BA23-EF97DF1B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E2C4-4318-2F4D-97E2-90B0DA4FE353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D5CAB0-2A0A-CF49-9CD0-FC5E97BF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420C5F-16B6-8141-A975-A3624329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5A5E-A3D5-B24F-A6B1-EAEE939F9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11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55643-19D7-C64D-8FF6-094481CA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EA3A09-87BD-0D42-8320-5376FB32B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8736FB-5198-FE45-A7F5-09F89D4C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E2C4-4318-2F4D-97E2-90B0DA4FE353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9D003-990C-E745-893F-8BE91402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BD3434-B41D-0044-94D7-661AA85C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5A5E-A3D5-B24F-A6B1-EAEE939F9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6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55DEEBF-9C57-9F48-BE56-F45390916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0BD341-EBFA-6E4E-A844-D55139584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EB78A6-807C-6442-B7C6-543FB0A4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E2C4-4318-2F4D-97E2-90B0DA4FE353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F9C63-7B9E-6F4D-94F3-310A6A2D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C0FC9C-380D-B242-8456-A3BC6D31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5A5E-A3D5-B24F-A6B1-EAEE939F9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95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56355-A879-A644-8293-31F66283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54AD07-CDBE-F244-A62F-2F26F1E0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0BDBC6-2E30-5A48-A1DA-C9D28983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E2C4-4318-2F4D-97E2-90B0DA4FE353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65F701-3AE0-7D4B-A11B-36E43024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0C4F4-4303-0F44-ABA2-D247C9A6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5A5E-A3D5-B24F-A6B1-EAEE939F9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09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85128-26EC-2E47-AB4B-10F69D8A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47207F-22C2-F742-B9E6-6A4B9A288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FC14F9-8D8A-2549-A6DD-B78928FB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E2C4-4318-2F4D-97E2-90B0DA4FE353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3A868-58BE-DB4C-856A-0B320C80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B6FF23-7292-1844-BDF0-DCC1C398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5A5E-A3D5-B24F-A6B1-EAEE939F9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3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3BA3B-EA75-D344-A0A3-A223C7AD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FD502-9539-8046-ACB8-5919D9089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1AF8B-2064-9F4D-9DDB-A7C14F957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83B941-136F-5A41-B95D-EB0AD64A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E2C4-4318-2F4D-97E2-90B0DA4FE353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88DEF8-BD98-2545-BB2E-5DC61DFB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6990FF-B984-3740-9BDC-0A3051FD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5A5E-A3D5-B24F-A6B1-EAEE939F9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42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5B4E8-93D7-5F47-80CF-639B8F60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40049A-D68D-B64A-9520-03436CAB2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AECA1E-9C5E-8247-9437-F333C2F1B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9D03F2-F033-954C-85BB-D9A736C05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76C9C4-F408-E34A-B0AC-6C1F015D8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7254FC-4D79-B84B-BA91-5FA58C08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E2C4-4318-2F4D-97E2-90B0DA4FE353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8403BC-F770-F14F-85E1-DF5C3DA5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0E81E2-6FDD-FD4A-848B-13427606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5A5E-A3D5-B24F-A6B1-EAEE939F9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50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A362AB-A39E-2146-BAA1-7E5F2B39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AE1C82-B7FB-D841-901E-8328AEF0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E2C4-4318-2F4D-97E2-90B0DA4FE353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0337E8-6E6C-5244-8DE1-7D874D98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5ED376-A0BA-A444-898A-35D46300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5A5E-A3D5-B24F-A6B1-EAEE939F9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59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97AA83-FF3D-7B44-BA33-3834CFE3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E2C4-4318-2F4D-97E2-90B0DA4FE353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BC1774-1764-C54A-8C06-A21CDBBE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900F93-06BA-4541-912E-DE061AAB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5A5E-A3D5-B24F-A6B1-EAEE939F9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99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D7FCD-47DA-9940-93F0-EB70FF13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D9A18-5291-574E-ADEE-BE6F9437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C61F9C-1F5A-564C-B2BA-C9E9910BE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674521-1CDC-794E-B5F1-EC905D18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E2C4-4318-2F4D-97E2-90B0DA4FE353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A2D6F4-62A3-1448-9DAA-1E933008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976284-59A9-824D-A881-94AC0D15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5A5E-A3D5-B24F-A6B1-EAEE939F9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01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1C43C-322E-E041-8104-002DF983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D3031B-66D4-F741-B052-4B9192E75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59A6E1-9C88-5049-9DB3-05D2B3D9F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569ABA-7882-7C4D-AB2E-BA9DEB18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E2C4-4318-2F4D-97E2-90B0DA4FE353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EEA244-F183-8E46-A220-0DF96AD8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1FC233-98EC-6349-9F0A-12D62E99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5A5E-A3D5-B24F-A6B1-EAEE939F9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8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152FE3-20D2-BC4D-81F3-1017D50F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56496A-D8F0-C445-9CA6-00BC2195D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70226A-34CC-EE42-B900-46D0B68B4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8E2C4-4318-2F4D-97E2-90B0DA4FE353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033507-D323-294F-990F-F4C1FF10F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A04332-4CCB-3144-8E52-BCF960A84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05A5E-A3D5-B24F-A6B1-EAEE939F9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01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mandstrickernlp/NLP_Inalc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athproofs.blogspot.com/2006/07/dot-product-and-cosin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18E83-B1E9-8A45-BB0F-6482F9701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Numpy</a:t>
            </a:r>
            <a:r>
              <a:rPr lang="fr-FR" dirty="0"/>
              <a:t> Tutorial and </a:t>
            </a:r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Similarity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739A6F-D113-EE41-99DC-49EBD3E83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985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9E95C-4F48-F24A-AFFF-B12B0722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Term-Frequency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2488F-78EE-6C4F-B3E6-4D39065B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 </a:t>
            </a:r>
            <a:r>
              <a:rPr lang="fr-FR" dirty="0" err="1"/>
              <a:t>representation</a:t>
            </a:r>
            <a:r>
              <a:rPr lang="fr-FR" dirty="0"/>
              <a:t>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9422EF-5C35-5D42-8A6A-179588484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0" y="2470150"/>
            <a:ext cx="7226300" cy="19177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51842AF-84FA-1547-88AE-5A8B6612C75D}"/>
              </a:ext>
            </a:extLst>
          </p:cNvPr>
          <p:cNvSpPr txBox="1"/>
          <p:nvPr/>
        </p:nvSpPr>
        <p:spPr>
          <a:xfrm>
            <a:off x="3499735" y="4384287"/>
            <a:ext cx="620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https://</a:t>
            </a:r>
            <a:r>
              <a:rPr lang="fr-FR" sz="1200" dirty="0" err="1"/>
              <a:t>www.sciencedirect.com</a:t>
            </a:r>
            <a:r>
              <a:rPr lang="fr-FR" sz="1200" dirty="0"/>
              <a:t>/topics/computer-science/</a:t>
            </a:r>
            <a:r>
              <a:rPr lang="fr-FR" sz="1200" dirty="0" err="1"/>
              <a:t>cosine-similarity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2990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499A3-BBC8-7042-B23F-BA1C36D0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0AE8C4-9035-6446-86B1-76744347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These </a:t>
            </a:r>
            <a:r>
              <a:rPr lang="fr-FR" dirty="0" err="1"/>
              <a:t>vectors</a:t>
            </a:r>
            <a:r>
              <a:rPr lang="fr-FR" dirty="0"/>
              <a:t> are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i="1" dirty="0" err="1"/>
              <a:t>sparse</a:t>
            </a:r>
            <a:r>
              <a:rPr lang="fr-FR" i="1" dirty="0"/>
              <a:t> 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They</a:t>
            </a:r>
            <a:r>
              <a:rPr lang="fr-FR" dirty="0"/>
              <a:t> are full of </a:t>
            </a:r>
            <a:r>
              <a:rPr lang="fr-FR" dirty="0" err="1"/>
              <a:t>zeros</a:t>
            </a:r>
            <a:r>
              <a:rPr lang="fr-FR" dirty="0"/>
              <a:t> !</a:t>
            </a:r>
          </a:p>
          <a:p>
            <a:pPr lvl="1"/>
            <a:r>
              <a:rPr lang="fr-FR" dirty="0"/>
              <a:t>And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long</a:t>
            </a:r>
          </a:p>
          <a:p>
            <a:pPr lvl="1"/>
            <a:endParaRPr lang="fr-FR" dirty="0"/>
          </a:p>
          <a:p>
            <a:r>
              <a:rPr lang="fr-FR" dirty="0"/>
              <a:t>In </a:t>
            </a:r>
            <a:r>
              <a:rPr lang="fr-FR" dirty="0" err="1"/>
              <a:t>order</a:t>
            </a:r>
            <a:r>
              <a:rPr lang="fr-FR" dirty="0"/>
              <a:t> for the dot </a:t>
            </a:r>
            <a:r>
              <a:rPr lang="fr-FR" dirty="0" err="1"/>
              <a:t>product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, the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representations</a:t>
            </a:r>
            <a:r>
              <a:rPr lang="fr-FR" dirty="0"/>
              <a:t> must have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dimensions,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typically</a:t>
            </a:r>
            <a:r>
              <a:rPr lang="fr-FR" dirty="0"/>
              <a:t> </a:t>
            </a:r>
            <a:r>
              <a:rPr lang="fr-FR" dirty="0" err="1"/>
              <a:t>equals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in the </a:t>
            </a:r>
            <a:r>
              <a:rPr lang="fr-FR" dirty="0" err="1"/>
              <a:t>vocab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…</a:t>
            </a:r>
          </a:p>
          <a:p>
            <a:endParaRPr lang="fr-FR" b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5A8E0D-E3E9-6247-AE9D-4657AA8A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362" y="4304162"/>
            <a:ext cx="1854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0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51F46-C840-DD4E-8340-F7761312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Calculating</a:t>
            </a:r>
            <a:r>
              <a:rPr lang="fr-FR" dirty="0"/>
              <a:t> the </a:t>
            </a:r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similarity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</a:t>
            </a:r>
            <a:r>
              <a:rPr lang="fr-FR" dirty="0" err="1"/>
              <a:t>term-frequency</a:t>
            </a:r>
            <a:r>
              <a:rPr lang="fr-FR" dirty="0"/>
              <a:t> </a:t>
            </a:r>
            <a:r>
              <a:rPr lang="fr-FR" dirty="0" err="1"/>
              <a:t>vectors</a:t>
            </a:r>
            <a:r>
              <a:rPr lang="fr-FR" dirty="0"/>
              <a:t> by hand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2E47E8D-2C16-B44B-A21A-FCCF56608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:endParaRPr lang="fr-F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b="1" dirty="0"/>
              </a:p>
              <a:p>
                <a:endParaRPr lang="fr-FR" dirty="0"/>
              </a:p>
              <a:p>
                <a:r>
                  <a:rPr lang="fr-FR" dirty="0"/>
                  <a:t>How </a:t>
                </a:r>
                <a:r>
                  <a:rPr lang="fr-FR" dirty="0" err="1"/>
                  <a:t>similar</a:t>
                </a:r>
                <a:r>
                  <a:rPr lang="fr-FR" dirty="0"/>
                  <a:t> are the </a:t>
                </a:r>
                <a:r>
                  <a:rPr lang="fr-FR" dirty="0" err="1"/>
                  <a:t>vectors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FR" b="1" dirty="0"/>
                  <a:t> </a:t>
                </a:r>
                <a:r>
                  <a:rPr lang="fr-FR" dirty="0"/>
                  <a:t>?</a:t>
                </a:r>
                <a:endParaRPr lang="fr-FR" b="1" dirty="0"/>
              </a:p>
              <a:p>
                <a:endParaRPr lang="fr-FR" b="1" dirty="0"/>
              </a:p>
              <a:p>
                <a:endParaRPr lang="fr-FR" b="1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2E47E8D-2C16-B44B-A21A-FCCF56608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7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42D9D-F4EA-5A40-803D-BE6B7615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Implementing</a:t>
            </a:r>
            <a:r>
              <a:rPr lang="fr-FR" dirty="0"/>
              <a:t> </a:t>
            </a:r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similarity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4A269-1508-D944-AFD6-95046B32D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See</a:t>
            </a:r>
            <a:r>
              <a:rPr lang="fr-FR" dirty="0"/>
              <a:t> the </a:t>
            </a:r>
            <a:r>
              <a:rPr lang="fr-FR" dirty="0" err="1">
                <a:hlinkClick r:id="rId2"/>
              </a:rPr>
              <a:t>github</a:t>
            </a:r>
            <a:r>
              <a:rPr lang="fr-FR" dirty="0">
                <a:hlinkClick r:id="rId2"/>
              </a:rPr>
              <a:t> repo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144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9B0CB-4619-EF46-82E4-DCF23B99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73940A-D0E1-B847-8A45-360387193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Open notebook in </a:t>
            </a:r>
            <a:r>
              <a:rPr lang="fr-FR" dirty="0" err="1"/>
              <a:t>github</a:t>
            </a:r>
            <a:r>
              <a:rPr lang="fr-FR" dirty="0"/>
              <a:t> repo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google</a:t>
            </a:r>
            <a:r>
              <a:rPr lang="fr-FR" dirty="0"/>
              <a:t> </a:t>
            </a:r>
            <a:r>
              <a:rPr lang="fr-FR" dirty="0" err="1"/>
              <a:t>colab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Go to file ‘import notebook’ and </a:t>
            </a:r>
            <a:r>
              <a:rPr lang="fr-FR" dirty="0" err="1"/>
              <a:t>pass</a:t>
            </a:r>
            <a:r>
              <a:rPr lang="fr-FR" dirty="0"/>
              <a:t> in the </a:t>
            </a:r>
            <a:r>
              <a:rPr lang="fr-FR" dirty="0" err="1"/>
              <a:t>github</a:t>
            </a:r>
            <a:r>
              <a:rPr lang="fr-FR" dirty="0"/>
              <a:t> repo url</a:t>
            </a:r>
          </a:p>
          <a:p>
            <a:r>
              <a:rPr lang="fr-FR" dirty="0"/>
              <a:t>Or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virtual</a:t>
            </a:r>
            <a:r>
              <a:rPr lang="fr-FR" dirty="0"/>
              <a:t> </a:t>
            </a:r>
            <a:r>
              <a:rPr lang="fr-FR" dirty="0" err="1"/>
              <a:t>env</a:t>
            </a:r>
            <a:r>
              <a:rPr lang="fr-FR" dirty="0"/>
              <a:t> in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jupyter</a:t>
            </a:r>
            <a:r>
              <a:rPr lang="fr-FR" dirty="0"/>
              <a:t> and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Python3 –m </a:t>
            </a:r>
            <a:r>
              <a:rPr lang="fr-FR" dirty="0" err="1"/>
              <a:t>venv</a:t>
            </a:r>
            <a:r>
              <a:rPr lang="fr-FR" dirty="0"/>
              <a:t> __</a:t>
            </a:r>
            <a:r>
              <a:rPr lang="fr-FR" dirty="0" err="1"/>
              <a:t>name</a:t>
            </a:r>
            <a:r>
              <a:rPr lang="fr-FR" dirty="0"/>
              <a:t>__</a:t>
            </a:r>
          </a:p>
          <a:p>
            <a:pPr lvl="1"/>
            <a:r>
              <a:rPr lang="fr-FR" dirty="0"/>
              <a:t>Source __</a:t>
            </a:r>
            <a:r>
              <a:rPr lang="fr-FR" dirty="0" err="1"/>
              <a:t>name</a:t>
            </a:r>
            <a:r>
              <a:rPr lang="fr-FR" dirty="0"/>
              <a:t>__/bin/</a:t>
            </a:r>
            <a:r>
              <a:rPr lang="fr-FR" dirty="0" err="1"/>
              <a:t>activate</a:t>
            </a:r>
            <a:endParaRPr lang="fr-FR" dirty="0"/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jupyter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Deactivate</a:t>
            </a:r>
            <a:r>
              <a:rPr lang="fr-FR" dirty="0"/>
              <a:t> (to </a:t>
            </a:r>
            <a:r>
              <a:rPr lang="fr-FR" dirty="0" err="1"/>
              <a:t>leave</a:t>
            </a:r>
            <a:r>
              <a:rPr lang="fr-FR" dirty="0"/>
              <a:t> </a:t>
            </a:r>
            <a:r>
              <a:rPr lang="fr-FR" dirty="0" err="1"/>
              <a:t>env</a:t>
            </a:r>
            <a:r>
              <a:rPr lang="fr-FR" dirty="0"/>
              <a:t>)</a:t>
            </a:r>
          </a:p>
          <a:p>
            <a:r>
              <a:rPr lang="fr-FR" dirty="0"/>
              <a:t>You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the </a:t>
            </a:r>
            <a:r>
              <a:rPr lang="fr-FR" dirty="0" err="1"/>
              <a:t>conda</a:t>
            </a:r>
            <a:r>
              <a:rPr lang="fr-FR" dirty="0"/>
              <a:t> command but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miniconda</a:t>
            </a:r>
            <a:r>
              <a:rPr lang="fr-FR" dirty="0"/>
              <a:t> first</a:t>
            </a:r>
          </a:p>
          <a:p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do :</a:t>
            </a:r>
          </a:p>
          <a:p>
            <a:pPr lvl="1"/>
            <a:r>
              <a:rPr lang="fr-FR" dirty="0" err="1"/>
              <a:t>Conda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--</a:t>
            </a:r>
            <a:r>
              <a:rPr lang="fr-FR" dirty="0" err="1"/>
              <a:t>name</a:t>
            </a:r>
            <a:r>
              <a:rPr lang="fr-FR" dirty="0"/>
              <a:t> __</a:t>
            </a:r>
            <a:r>
              <a:rPr lang="fr-FR" dirty="0" err="1"/>
              <a:t>name</a:t>
            </a:r>
            <a:r>
              <a:rPr lang="fr-FR" dirty="0"/>
              <a:t>__ python=3.9</a:t>
            </a:r>
          </a:p>
          <a:p>
            <a:pPr lvl="1"/>
            <a:r>
              <a:rPr lang="fr-FR" dirty="0" err="1"/>
              <a:t>Conda</a:t>
            </a:r>
            <a:r>
              <a:rPr lang="fr-FR" dirty="0"/>
              <a:t> </a:t>
            </a:r>
            <a:r>
              <a:rPr lang="fr-FR" dirty="0" err="1"/>
              <a:t>activate</a:t>
            </a:r>
            <a:r>
              <a:rPr lang="fr-FR" dirty="0"/>
              <a:t> __</a:t>
            </a:r>
            <a:r>
              <a:rPr lang="fr-FR" dirty="0" err="1"/>
              <a:t>name</a:t>
            </a:r>
            <a:r>
              <a:rPr lang="fr-FR" dirty="0"/>
              <a:t>__</a:t>
            </a:r>
          </a:p>
          <a:p>
            <a:pPr lvl="1"/>
            <a:r>
              <a:rPr lang="fr-FR" dirty="0" err="1"/>
              <a:t>Conda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jupyter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conda</a:t>
            </a:r>
            <a:r>
              <a:rPr lang="fr-FR" dirty="0"/>
              <a:t> </a:t>
            </a:r>
            <a:r>
              <a:rPr lang="fr-FR" dirty="0" err="1"/>
              <a:t>deactivate</a:t>
            </a:r>
            <a:r>
              <a:rPr lang="fr-FR" dirty="0"/>
              <a:t> (to </a:t>
            </a:r>
            <a:r>
              <a:rPr lang="fr-FR" dirty="0" err="1"/>
              <a:t>leave</a:t>
            </a:r>
            <a:r>
              <a:rPr lang="fr-FR" dirty="0"/>
              <a:t> </a:t>
            </a:r>
            <a:r>
              <a:rPr lang="fr-FR" dirty="0" err="1"/>
              <a:t>env</a:t>
            </a:r>
            <a:r>
              <a:rPr lang="fr-FR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73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C8685-4167-B44F-AAB8-411AF22C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Norm</a:t>
            </a:r>
            <a:r>
              <a:rPr lang="fr-FR" dirty="0"/>
              <a:t> – </a:t>
            </a:r>
            <a:r>
              <a:rPr lang="fr-FR" dirty="0" err="1"/>
              <a:t>Euclidian</a:t>
            </a:r>
            <a:r>
              <a:rPr lang="fr-FR" dirty="0"/>
              <a:t> </a:t>
            </a:r>
            <a:r>
              <a:rPr lang="fr-FR" dirty="0" err="1"/>
              <a:t>Norm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E75DF72-3682-BD4F-8993-3786ADAA36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How </a:t>
                </a:r>
                <a:r>
                  <a:rPr lang="fr-FR" dirty="0" err="1"/>
                  <a:t>can</a:t>
                </a:r>
                <a:r>
                  <a:rPr lang="fr-FR" dirty="0"/>
                  <a:t>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calculate</a:t>
                </a:r>
                <a:r>
                  <a:rPr lang="fr-FR" dirty="0"/>
                  <a:t> the </a:t>
                </a:r>
                <a:r>
                  <a:rPr lang="fr-FR" dirty="0" err="1"/>
                  <a:t>length</a:t>
                </a:r>
                <a:r>
                  <a:rPr lang="fr-FR" dirty="0"/>
                  <a:t> of a </a:t>
                </a:r>
                <a:r>
                  <a:rPr lang="fr-FR" dirty="0" err="1"/>
                  <a:t>vector</a:t>
                </a:r>
                <a:r>
                  <a:rPr lang="fr-FR" dirty="0"/>
                  <a:t> ?</a:t>
                </a:r>
              </a:p>
              <a:p>
                <a:endParaRPr lang="fr-FR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fr-FR" dirty="0"/>
                  <a:t>  </a:t>
                </a:r>
              </a:p>
              <a:p>
                <a:endParaRPr lang="fr-FR" dirty="0"/>
              </a:p>
              <a:p>
                <a:r>
                  <a:rPr lang="fr-FR" dirty="0" err="1"/>
                  <a:t>Euclidian</a:t>
                </a:r>
                <a:r>
                  <a:rPr lang="fr-FR" dirty="0"/>
                  <a:t> </a:t>
                </a:r>
                <a:r>
                  <a:rPr lang="fr-FR" dirty="0" err="1"/>
                  <a:t>norm</a:t>
                </a:r>
                <a:r>
                  <a:rPr lang="fr-FR" dirty="0"/>
                  <a:t> or L</a:t>
                </a:r>
                <a:r>
                  <a:rPr lang="fr-FR" baseline="30000" dirty="0"/>
                  <a:t>2</a:t>
                </a:r>
                <a:r>
                  <a:rPr lang="fr-FR" dirty="0"/>
                  <a:t> </a:t>
                </a:r>
                <a:r>
                  <a:rPr lang="fr-FR" dirty="0" err="1"/>
                  <a:t>norm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Measures</a:t>
                </a:r>
                <a:r>
                  <a:rPr lang="fr-FR" dirty="0"/>
                  <a:t> the </a:t>
                </a:r>
                <a:r>
                  <a:rPr lang="fr-FR" dirty="0" err="1"/>
                  <a:t>shortest</a:t>
                </a:r>
                <a:r>
                  <a:rPr lang="fr-FR" dirty="0"/>
                  <a:t> distance rom the </a:t>
                </a:r>
                <a:r>
                  <a:rPr lang="fr-FR" dirty="0" err="1"/>
                  <a:t>origin</a:t>
                </a:r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E75DF72-3682-BD4F-8993-3786ADAA3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BE6985B8-6133-6D47-AD92-F4E617922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100" y="1938025"/>
            <a:ext cx="34417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6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B876D-851B-EC47-8EEA-E459D1EE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Manhattan </a:t>
            </a:r>
            <a:r>
              <a:rPr lang="fr-FR" dirty="0" err="1"/>
              <a:t>Norm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4C4CB-3C8C-CE4D-903F-6DB8F3768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+…+|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L</a:t>
                </a:r>
                <a:r>
                  <a:rPr lang="fr-FR" baseline="-25000" dirty="0"/>
                  <a:t>1 </a:t>
                </a:r>
                <a:r>
                  <a:rPr lang="fr-FR" dirty="0" err="1"/>
                  <a:t>norm</a:t>
                </a:r>
                <a:r>
                  <a:rPr lang="fr-FR" dirty="0"/>
                  <a:t> or Manhattan </a:t>
                </a:r>
                <a:r>
                  <a:rPr lang="fr-FR" dirty="0" err="1"/>
                  <a:t>norm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Sum</a:t>
                </a:r>
                <a:r>
                  <a:rPr lang="fr-FR" dirty="0"/>
                  <a:t> of the </a:t>
                </a:r>
                <a:r>
                  <a:rPr lang="fr-FR" dirty="0" err="1"/>
                  <a:t>absolute</a:t>
                </a:r>
                <a:r>
                  <a:rPr lang="fr-FR" dirty="0"/>
                  <a:t> values of the components of the </a:t>
                </a:r>
                <a:r>
                  <a:rPr lang="fr-FR" dirty="0" err="1"/>
                  <a:t>vector</a:t>
                </a:r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4C4CB-3C8C-CE4D-903F-6DB8F3768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4198145F-A03B-F74A-A1C1-845173131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998" y="1826305"/>
            <a:ext cx="38481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D3B2A-5E14-6746-91A0-8CBA22A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Law of </a:t>
            </a:r>
            <a:r>
              <a:rPr lang="fr-FR" dirty="0" err="1"/>
              <a:t>Cosines</a:t>
            </a:r>
            <a:r>
              <a:rPr lang="fr-FR" dirty="0"/>
              <a:t> and the Dot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A85EC56-415D-A645-BC78-2C57C763E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Now </a:t>
                </a:r>
                <a:r>
                  <a:rPr lang="fr-FR" dirty="0" err="1"/>
                  <a:t>you</a:t>
                </a:r>
                <a:r>
                  <a:rPr lang="fr-FR" dirty="0"/>
                  <a:t> know about </a:t>
                </a:r>
                <a:r>
                  <a:rPr lang="fr-FR" dirty="0" err="1"/>
                  <a:t>vector</a:t>
                </a:r>
                <a:r>
                  <a:rPr lang="fr-FR" dirty="0"/>
                  <a:t> </a:t>
                </a:r>
                <a:r>
                  <a:rPr lang="fr-FR" dirty="0" err="1"/>
                  <a:t>norms</a:t>
                </a:r>
                <a:r>
                  <a:rPr lang="fr-FR" dirty="0"/>
                  <a:t>, </a:t>
                </a:r>
                <a:r>
                  <a:rPr lang="fr-FR" dirty="0" err="1"/>
                  <a:t>another</a:t>
                </a:r>
                <a:r>
                  <a:rPr lang="fr-FR" dirty="0"/>
                  <a:t> </a:t>
                </a:r>
                <a:r>
                  <a:rPr lang="fr-FR" dirty="0" err="1"/>
                  <a:t>way</a:t>
                </a:r>
                <a:r>
                  <a:rPr lang="fr-FR" dirty="0"/>
                  <a:t> of </a:t>
                </a:r>
                <a:r>
                  <a:rPr lang="fr-FR" dirty="0" err="1"/>
                  <a:t>expressing</a:t>
                </a:r>
                <a:r>
                  <a:rPr lang="fr-FR" dirty="0"/>
                  <a:t> the dot </a:t>
                </a:r>
                <a:r>
                  <a:rPr lang="fr-FR" dirty="0" err="1"/>
                  <a:t>product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haven’t</a:t>
                </a:r>
                <a:r>
                  <a:rPr lang="fr-FR" dirty="0"/>
                  <a:t> </a:t>
                </a:r>
                <a:r>
                  <a:rPr lang="fr-FR" dirty="0" err="1"/>
                  <a:t>seen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:</a:t>
                </a:r>
              </a:p>
              <a:p>
                <a:pPr lvl="1"/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dirty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m:rPr>
                          <m:sty m:val="p"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  <a:p>
                <a:r>
                  <a:rPr lang="fr-FR" dirty="0"/>
                  <a:t>This </a:t>
                </a:r>
                <a:r>
                  <a:rPr lang="fr-FR" dirty="0" err="1"/>
                  <a:t>comes</a:t>
                </a:r>
                <a:r>
                  <a:rPr lang="fr-FR" dirty="0"/>
                  <a:t> </a:t>
                </a:r>
                <a:r>
                  <a:rPr lang="fr-FR" dirty="0" err="1"/>
                  <a:t>from</a:t>
                </a:r>
                <a:r>
                  <a:rPr lang="fr-FR" dirty="0"/>
                  <a:t> the </a:t>
                </a:r>
                <a:r>
                  <a:rPr lang="fr-FR" dirty="0" err="1"/>
                  <a:t>law</a:t>
                </a:r>
                <a:r>
                  <a:rPr lang="fr-FR" dirty="0"/>
                  <a:t> of </a:t>
                </a:r>
                <a:r>
                  <a:rPr lang="fr-FR" dirty="0" err="1"/>
                  <a:t>cosines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See</a:t>
                </a:r>
                <a:r>
                  <a:rPr lang="fr-FR" dirty="0"/>
                  <a:t> </a:t>
                </a:r>
                <a:r>
                  <a:rPr lang="fr-FR" dirty="0">
                    <a:hlinkClick r:id="rId2"/>
                  </a:rPr>
                  <a:t>here</a:t>
                </a:r>
                <a:r>
                  <a:rPr lang="fr-FR" dirty="0"/>
                  <a:t> for proof !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A85EC56-415D-A645-BC78-2C57C763E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18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42B88-90F1-1442-AF34-873B13E2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New intuition about the dot </a:t>
            </a:r>
            <a:r>
              <a:rPr lang="fr-FR" dirty="0" err="1"/>
              <a:t>product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113DC-964E-1549-8DDD-CEFF911A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result</a:t>
            </a:r>
            <a:r>
              <a:rPr lang="fr-FR" dirty="0"/>
              <a:t> of the dot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therefore</a:t>
            </a:r>
            <a:r>
              <a:rPr lang="fr-FR" dirty="0"/>
              <a:t> </a:t>
            </a:r>
            <a:r>
              <a:rPr lang="fr-FR" dirty="0" err="1"/>
              <a:t>impacted</a:t>
            </a:r>
            <a:r>
              <a:rPr lang="fr-FR" dirty="0"/>
              <a:t> by </a:t>
            </a:r>
          </a:p>
          <a:p>
            <a:endParaRPr lang="fr-FR" dirty="0"/>
          </a:p>
          <a:p>
            <a:pPr lvl="1"/>
            <a:r>
              <a:rPr lang="fr-FR" dirty="0"/>
              <a:t>the </a:t>
            </a:r>
            <a:r>
              <a:rPr lang="fr-FR" dirty="0" err="1"/>
              <a:t>vectors</a:t>
            </a:r>
            <a:r>
              <a:rPr lang="fr-FR" dirty="0"/>
              <a:t>’ magnitude </a:t>
            </a:r>
          </a:p>
          <a:p>
            <a:pPr lvl="1"/>
            <a:r>
              <a:rPr lang="fr-FR" dirty="0" err="1"/>
              <a:t>their</a:t>
            </a:r>
            <a:r>
              <a:rPr lang="fr-FR" dirty="0"/>
              <a:t> direction/the angle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them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θ</a:t>
            </a:r>
            <a:r>
              <a:rPr lang="fr-FR" dirty="0"/>
              <a:t> &lt; 90°  		dot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positive</a:t>
            </a:r>
          </a:p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θ</a:t>
            </a:r>
            <a:r>
              <a:rPr lang="fr-FR" dirty="0"/>
              <a:t> = 90°		dot </a:t>
            </a:r>
            <a:r>
              <a:rPr lang="fr-FR" dirty="0" err="1"/>
              <a:t>product</a:t>
            </a:r>
            <a:r>
              <a:rPr lang="fr-FR" dirty="0"/>
              <a:t> = 0</a:t>
            </a:r>
          </a:p>
          <a:p>
            <a:r>
              <a:rPr lang="fr-FR" dirty="0" err="1"/>
              <a:t>When</a:t>
            </a:r>
            <a:r>
              <a:rPr lang="fr-FR" dirty="0"/>
              <a:t> 90° &lt; </a:t>
            </a:r>
            <a:r>
              <a:rPr lang="fr-FR" dirty="0" err="1"/>
              <a:t>θ</a:t>
            </a:r>
            <a:r>
              <a:rPr lang="fr-FR" dirty="0"/>
              <a:t> &lt; 180°	dot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negative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425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CE170-42B3-0249-B96E-DD3A5728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3070CC-4573-514C-B223-64B9A8856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similarity</a:t>
            </a:r>
            <a:r>
              <a:rPr lang="fr-FR" dirty="0"/>
              <a:t> </a:t>
            </a:r>
            <a:r>
              <a:rPr lang="fr-FR" dirty="0" err="1"/>
              <a:t>measures</a:t>
            </a:r>
            <a:r>
              <a:rPr lang="fr-FR" dirty="0"/>
              <a:t> the </a:t>
            </a:r>
            <a:r>
              <a:rPr lang="fr-FR" dirty="0" err="1"/>
              <a:t>similarity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vectors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 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measured</a:t>
            </a:r>
            <a:r>
              <a:rPr lang="fr-FR" dirty="0"/>
              <a:t> by the </a:t>
            </a:r>
            <a:r>
              <a:rPr lang="fr-FR" dirty="0" err="1"/>
              <a:t>cosine</a:t>
            </a:r>
            <a:r>
              <a:rPr lang="fr-FR" dirty="0"/>
              <a:t> of the angle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vectors</a:t>
            </a:r>
            <a:r>
              <a:rPr lang="fr-FR" dirty="0"/>
              <a:t> and </a:t>
            </a:r>
            <a:r>
              <a:rPr lang="fr-FR" dirty="0" err="1"/>
              <a:t>determines</a:t>
            </a:r>
            <a:r>
              <a:rPr lang="fr-FR" dirty="0"/>
              <a:t> </a:t>
            </a:r>
            <a:r>
              <a:rPr lang="fr-FR" dirty="0" err="1"/>
              <a:t>whether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vectors</a:t>
            </a:r>
            <a:r>
              <a:rPr lang="fr-FR" dirty="0"/>
              <a:t> are </a:t>
            </a:r>
            <a:r>
              <a:rPr lang="fr-FR" dirty="0" err="1"/>
              <a:t>pointing</a:t>
            </a:r>
            <a:r>
              <a:rPr lang="fr-FR" dirty="0"/>
              <a:t> in </a:t>
            </a:r>
            <a:r>
              <a:rPr lang="fr-FR" dirty="0" err="1"/>
              <a:t>roughly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direction. </a:t>
            </a:r>
          </a:p>
          <a:p>
            <a:endParaRPr lang="fr-FR" dirty="0"/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measure</a:t>
            </a:r>
            <a:r>
              <a:rPr lang="fr-FR" dirty="0"/>
              <a:t> document </a:t>
            </a:r>
            <a:r>
              <a:rPr lang="fr-FR" dirty="0" err="1"/>
              <a:t>similarity</a:t>
            </a:r>
            <a:r>
              <a:rPr lang="fr-FR" dirty="0"/>
              <a:t> in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</a:t>
            </a:r>
            <a:r>
              <a:rPr lang="fr-FR" dirty="0" err="1"/>
              <a:t>www.sciencedirect.com</a:t>
            </a:r>
            <a:r>
              <a:rPr lang="fr-FR" dirty="0"/>
              <a:t>/topics/computer-science/</a:t>
            </a:r>
            <a:r>
              <a:rPr lang="fr-FR" dirty="0" err="1"/>
              <a:t>cosine-similarity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489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89201-4679-534E-950B-ACE13EA0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Similarity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AE8D8D7-1721-954A-9546-3A745AFB67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b="1" i="1" dirty="0">
                              <a:latin typeface="Cambria Math" panose="02040503050406030204" pitchFamily="18" charset="0"/>
                            </a:rPr>
                            <m:t> ⋅</m:t>
                          </m:r>
                          <m:r>
                            <a:rPr lang="fr-FR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r>
                            <a:rPr lang="fr-FR" b="1" i="1" dirty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fr-FR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b="1" i="1" dirty="0">
                              <a:latin typeface="Cambria Math" panose="02040503050406030204" pitchFamily="18" charset="0"/>
                            </a:rPr>
                            <m:t>‖‖</m:t>
                          </m:r>
                          <m:r>
                            <a:rPr lang="fr-FR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fr-FR" b="1" i="1" dirty="0"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</m:oMath>
                  </m:oMathPara>
                </a14:m>
                <a:endParaRPr lang="fr-FR" b="1" dirty="0"/>
              </a:p>
              <a:p>
                <a:pPr marL="0" indent="0">
                  <a:buNone/>
                </a:pPr>
                <a:endParaRPr lang="fr-FR" b="1" dirty="0"/>
              </a:p>
              <a:p>
                <a:r>
                  <a:rPr lang="fr-FR" dirty="0" err="1"/>
                  <a:t>Remember</a:t>
                </a:r>
                <a:r>
                  <a:rPr lang="fr-FR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dirty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FR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F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m:rPr>
                          <m:sty m:val="p"/>
                        </m:rPr>
                        <a:rPr lang="fr-FR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AE8D8D7-1721-954A-9546-3A745AFB6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23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F3904-1198-C443-92A3-3AA90A3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Transfroming</a:t>
            </a:r>
            <a:r>
              <a:rPr lang="fr-FR" dirty="0"/>
              <a:t> sentences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vectors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581E4-7390-D741-B4E7-EE03390F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we’ve</a:t>
            </a:r>
            <a:r>
              <a:rPr lang="fr-FR" dirty="0"/>
              <a:t> </a:t>
            </a:r>
            <a:r>
              <a:rPr lang="fr-FR" dirty="0" err="1"/>
              <a:t>seen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fancy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use </a:t>
            </a:r>
            <a:r>
              <a:rPr lang="fr-FR" dirty="0" err="1"/>
              <a:t>them</a:t>
            </a:r>
            <a:r>
              <a:rPr lang="fr-FR" dirty="0"/>
              <a:t> !</a:t>
            </a:r>
          </a:p>
          <a:p>
            <a:endParaRPr lang="fr-FR" dirty="0"/>
          </a:p>
          <a:p>
            <a:r>
              <a:rPr lang="fr-FR" dirty="0"/>
              <a:t>But how de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transform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numerical</a:t>
            </a:r>
            <a:r>
              <a:rPr lang="fr-FR" dirty="0"/>
              <a:t> data…?</a:t>
            </a:r>
          </a:p>
          <a:p>
            <a:endParaRPr lang="fr-FR" dirty="0"/>
          </a:p>
          <a:p>
            <a:r>
              <a:rPr lang="fr-FR" dirty="0"/>
              <a:t>One of the </a:t>
            </a:r>
            <a:r>
              <a:rPr lang="fr-FR" dirty="0" err="1"/>
              <a:t>easiest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to do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represent</a:t>
            </a:r>
            <a:r>
              <a:rPr lang="fr-FR" dirty="0"/>
              <a:t> a sentence or document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 (or </a:t>
            </a:r>
            <a:r>
              <a:rPr lang="fr-FR" dirty="0" err="1"/>
              <a:t>vector</a:t>
            </a:r>
            <a:r>
              <a:rPr lang="fr-FR" dirty="0"/>
              <a:t> dimensions) </a:t>
            </a:r>
            <a:r>
              <a:rPr lang="fr-FR" dirty="0" err="1"/>
              <a:t>which</a:t>
            </a:r>
            <a:r>
              <a:rPr lang="fr-FR" dirty="0"/>
              <a:t> record the </a:t>
            </a:r>
            <a:r>
              <a:rPr lang="fr-FR" dirty="0" err="1"/>
              <a:t>frequency</a:t>
            </a:r>
            <a:r>
              <a:rPr lang="fr-FR" dirty="0"/>
              <a:t> of the </a:t>
            </a: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appear</a:t>
            </a:r>
            <a:r>
              <a:rPr lang="fr-FR" dirty="0"/>
              <a:t> in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particular</a:t>
            </a:r>
            <a:r>
              <a:rPr lang="fr-FR" dirty="0"/>
              <a:t> sentence/doc !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Each</a:t>
            </a:r>
            <a:r>
              <a:rPr lang="fr-FR" dirty="0"/>
              <a:t> document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represented</a:t>
            </a:r>
            <a:r>
              <a:rPr lang="fr-FR" dirty="0"/>
              <a:t> by an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a </a:t>
            </a:r>
            <a:r>
              <a:rPr lang="fr-FR" b="1" dirty="0" err="1"/>
              <a:t>term-frequency</a:t>
            </a:r>
            <a:r>
              <a:rPr lang="fr-FR" dirty="0"/>
              <a:t> </a:t>
            </a:r>
            <a:r>
              <a:rPr lang="fr-FR" b="1" dirty="0" err="1"/>
              <a:t>vector</a:t>
            </a:r>
            <a:r>
              <a:rPr lang="fr-FR" b="1" dirty="0"/>
              <a:t>.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49771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546</Words>
  <Application>Microsoft Macintosh PowerPoint</Application>
  <PresentationFormat>Grand écran</PresentationFormat>
  <Paragraphs>97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Thème Office</vt:lpstr>
      <vt:lpstr>Numpy Tutorial and Cosine Similarity</vt:lpstr>
      <vt:lpstr>Numpy</vt:lpstr>
      <vt:lpstr>Vector Norm – Euclidian Norm</vt:lpstr>
      <vt:lpstr>Manhattan Norm</vt:lpstr>
      <vt:lpstr>Law of Cosines and the Dot Product</vt:lpstr>
      <vt:lpstr>New intuition about the dot product</vt:lpstr>
      <vt:lpstr>Cosine Similarity</vt:lpstr>
      <vt:lpstr>Cosine Similarity</vt:lpstr>
      <vt:lpstr>Transfroming sentences into vectors</vt:lpstr>
      <vt:lpstr>Term-Frequency Vector Example</vt:lpstr>
      <vt:lpstr>Présentation PowerPoint</vt:lpstr>
      <vt:lpstr>Calculating the cosine similarity between 2 term-frequency vectors by hand</vt:lpstr>
      <vt:lpstr>Implementing cosine similarity with numpy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Florence STRICKER-CESARI</dc:creator>
  <cp:lastModifiedBy>Florence STRICKER-CESARI</cp:lastModifiedBy>
  <cp:revision>3</cp:revision>
  <dcterms:created xsi:type="dcterms:W3CDTF">2022-02-10T11:56:13Z</dcterms:created>
  <dcterms:modified xsi:type="dcterms:W3CDTF">2022-02-13T16:48:33Z</dcterms:modified>
</cp:coreProperties>
</file>