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09"/>
  </p:normalViewPr>
  <p:slideViewPr>
    <p:cSldViewPr snapToGrid="0" snapToObjects="1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C0DD3-B257-A944-92A7-FF0FDAE2B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6C16D0-CB97-0F47-AB21-68A156367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6A702-105D-344B-AF4A-9C4A1FD9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92BC7D-84C5-034E-A75D-80B16B9B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8999D8-5739-814E-B616-4892E65E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0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CA4AF-BD65-D04D-BCD6-0B97A380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748669-DEE0-2A43-9687-F1DBD574F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4534D-222A-FF43-B442-C08DBFC8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6338AA-01CA-0F45-A882-D05C5941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1D37B-2AC6-884C-85FB-9542BAAC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37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95E705-FD45-E545-800C-960089DE0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B29EC1-D836-D248-ABBA-C81877226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1A0A5F-607F-3040-9364-3F3E09E7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6A5F50-6EEB-6841-A03D-3D01370D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AA8D5-EB3A-6D4C-8493-70CD6CEB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03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DDF79-CB2B-C243-840B-05263080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4A99F-C59D-BE42-97D2-3E96B5B3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45707-BF1B-B340-89DF-65356019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D5988-6489-4340-8BC8-9B26860B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01BBA-DA31-D745-A055-EEED32C3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38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EAD2F-66A3-9048-921E-01D8389A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70404-6F5A-6E4B-95F9-714A0C27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DCB397-90BB-5F41-8EE9-21CB42C8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C55EFE-7F59-C849-97A7-47757815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0D60B4-348B-AA4E-BD2C-63B4B7BD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06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F4A76-94AF-F04D-B3E6-76F6D405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13D74-E2B5-164A-AF77-A2614DA27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83D819-8369-E141-9132-8028327C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0255F2-4FBC-A345-BBF7-61DF1F36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FEF8F8-1B8E-6444-9E0B-2630396C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58B28-9839-6F45-B291-9D025103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92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DDB60-0974-2B49-A9BD-897BA8C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EA213-4D78-1A4F-9995-095E90D9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850EDF-8BCD-4149-95CE-EF3038A1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FC59DA-8A76-9543-898E-E9754F421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5E6FAE-5587-2644-9EF9-D0CEF242D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69186E-C00B-FA4C-B713-4954BA82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3410CE-390D-0F4A-92D3-78D6CFEB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2DE8A1-7808-4E47-A20C-E96904F1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3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69C09-2FCD-8247-A00A-17AB9C27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FBE784-0C2E-E84F-B871-400E7F30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C60DD5-958F-AB46-B86D-7BBE5F3D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B651FD-62DF-934B-92F5-B56AC9E1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60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0D4005-F577-7845-90F2-90BA283C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BA7B23-0837-8949-AED7-DE40C29D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8255F-1906-8942-B873-887BB9E3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78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F094F-2C8A-4541-ADC6-980D92F7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4B832-5AC9-134B-82DF-40BB61096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958F8D-CDBE-974D-9336-686F683B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3C6B88-3C4A-F245-8E94-175CDA7B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77645D-ED74-9743-994F-8AE812A7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F67D7-E0F1-5B42-910A-AEA1CFA5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5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84408-7979-7146-B534-0B95303A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AAA270-DE58-F447-AE5B-52E1B6A9E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022615-7580-5244-BE65-84AF573D7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D245EB-DB4A-5D42-A7E0-93A36E6E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655F66-0A32-9046-A4DE-23FA1765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8F194E-B160-B046-95D3-CF6D65B7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5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292690-FCE8-6E47-93DB-DFCCAFBB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13968-570D-2547-A3E0-A4079D15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E1883-E426-064E-950B-8936F125A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A93A-6B80-FE4E-8A98-6FD8989DF1A9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A6D36-10AB-7943-B9EF-1057C5FC8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20AA2-E2B9-5446-942C-D5A5E857C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1F3F-FE57-E34D-84CD-07323CCF8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74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opoLzvh5jY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oi.org/10.1093/mind/LIX.236.43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E5F02-C017-7049-8240-2FCCAB0B8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Machine Learning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A0C641-482E-524F-A4B8-BB98F34A2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B9EB4C-2B4B-E446-8D62-73BCBC243E3F}"/>
              </a:ext>
            </a:extLst>
          </p:cNvPr>
          <p:cNvSpPr txBox="1"/>
          <p:nvPr/>
        </p:nvSpPr>
        <p:spPr>
          <a:xfrm>
            <a:off x="3343644" y="6186488"/>
            <a:ext cx="550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Slides </a:t>
            </a:r>
            <a:r>
              <a:rPr lang="fr-FR" dirty="0" err="1"/>
              <a:t>inspired</a:t>
            </a:r>
            <a:r>
              <a:rPr lang="fr-FR" dirty="0"/>
              <a:t> by </a:t>
            </a:r>
            <a:r>
              <a:rPr lang="fr-FR" dirty="0" err="1"/>
              <a:t>Sebastian</a:t>
            </a:r>
            <a:r>
              <a:rPr lang="fr-FR" dirty="0"/>
              <a:t> </a:t>
            </a:r>
            <a:r>
              <a:rPr lang="fr-FR" dirty="0" err="1"/>
              <a:t>Raschka</a:t>
            </a:r>
            <a:r>
              <a:rPr lang="fr-FR" dirty="0"/>
              <a:t> STAT451 Intro to ML</a:t>
            </a:r>
          </a:p>
        </p:txBody>
      </p:sp>
    </p:spTree>
    <p:extLst>
      <p:ext uri="{BB962C8B-B14F-4D97-AF65-F5344CB8AC3E}">
        <p14:creationId xmlns:p14="http://schemas.microsoft.com/office/powerpoint/2010/main" val="11722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92AD18-E523-2A41-9551-EB26ED11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fr-FR" sz="3600" dirty="0"/>
              <a:t>Learning Machines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7CE1C-D3E5-9640-88F8-2CD22FAB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r>
              <a:rPr lang="fr-FR" sz="2000" dirty="0"/>
              <a:t>If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want</a:t>
            </a:r>
            <a:r>
              <a:rPr lang="fr-FR" sz="2000" dirty="0"/>
              <a:t> to </a:t>
            </a:r>
            <a:r>
              <a:rPr lang="fr-FR" sz="2000" dirty="0" err="1"/>
              <a:t>imitate</a:t>
            </a:r>
            <a:r>
              <a:rPr lang="fr-FR" sz="2000" dirty="0"/>
              <a:t> an </a:t>
            </a:r>
            <a:r>
              <a:rPr lang="fr-FR" sz="2000" dirty="0" err="1"/>
              <a:t>adult</a:t>
            </a:r>
            <a:r>
              <a:rPr lang="fr-FR" sz="2000" dirty="0"/>
              <a:t> </a:t>
            </a:r>
            <a:r>
              <a:rPr lang="fr-FR" sz="2000" dirty="0" err="1"/>
              <a:t>human</a:t>
            </a:r>
            <a:r>
              <a:rPr lang="fr-FR" sz="2000" dirty="0"/>
              <a:t> </a:t>
            </a:r>
            <a:r>
              <a:rPr lang="fr-FR" sz="2000" dirty="0" err="1"/>
              <a:t>mind</a:t>
            </a:r>
            <a:r>
              <a:rPr lang="fr-FR" sz="2000" dirty="0"/>
              <a:t>,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somehow</a:t>
            </a:r>
            <a:r>
              <a:rPr lang="fr-FR" sz="2000" dirty="0"/>
              <a:t> </a:t>
            </a:r>
            <a:r>
              <a:rPr lang="fr-FR" sz="2000" b="1" dirty="0" err="1"/>
              <a:t>replicate</a:t>
            </a:r>
            <a:r>
              <a:rPr lang="fr-FR" sz="2000" b="1" dirty="0"/>
              <a:t> the </a:t>
            </a:r>
            <a:r>
              <a:rPr lang="fr-FR" sz="2000" b="1" dirty="0" err="1"/>
              <a:t>process</a:t>
            </a:r>
            <a:r>
              <a:rPr lang="fr-FR" sz="2000" b="1" dirty="0"/>
              <a:t> </a:t>
            </a:r>
            <a:r>
              <a:rPr lang="fr-FR" sz="2000" b="1" dirty="0" err="1"/>
              <a:t>that</a:t>
            </a:r>
            <a:r>
              <a:rPr lang="fr-FR" sz="2000" b="1" dirty="0"/>
              <a:t> has </a:t>
            </a:r>
            <a:r>
              <a:rPr lang="fr-FR" sz="2000" b="1" dirty="0" err="1"/>
              <a:t>taken</a:t>
            </a:r>
            <a:r>
              <a:rPr lang="fr-FR" sz="2000" b="1" dirty="0"/>
              <a:t> place in </a:t>
            </a:r>
            <a:r>
              <a:rPr lang="fr-FR" sz="2000" b="1" dirty="0" err="1"/>
              <a:t>such</a:t>
            </a:r>
            <a:r>
              <a:rPr lang="fr-FR" sz="2000" b="1" dirty="0"/>
              <a:t> a </a:t>
            </a:r>
            <a:r>
              <a:rPr lang="fr-FR" sz="2000" b="1" dirty="0" err="1"/>
              <a:t>mind</a:t>
            </a:r>
            <a:r>
              <a:rPr lang="fr-FR" sz="2000" dirty="0"/>
              <a:t>,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he</a:t>
            </a:r>
            <a:r>
              <a:rPr lang="fr-FR" sz="2000" dirty="0"/>
              <a:t> </a:t>
            </a:r>
            <a:r>
              <a:rPr lang="fr-FR" sz="2000" dirty="0" err="1"/>
              <a:t>says</a:t>
            </a:r>
            <a:r>
              <a:rPr lang="fr-FR" sz="2000" dirty="0"/>
              <a:t>, </a:t>
            </a:r>
            <a:r>
              <a:rPr lang="fr-FR" sz="2000" dirty="0" err="1"/>
              <a:t>is</a:t>
            </a:r>
            <a:r>
              <a:rPr lang="fr-FR" sz="2000" dirty="0"/>
              <a:t> made up of </a:t>
            </a:r>
            <a:r>
              <a:rPr lang="fr-FR" sz="2000" dirty="0" err="1"/>
              <a:t>three</a:t>
            </a:r>
            <a:r>
              <a:rPr lang="fr-FR" sz="2000" dirty="0"/>
              <a:t> components:</a:t>
            </a:r>
          </a:p>
          <a:p>
            <a:pPr lvl="1"/>
            <a:r>
              <a:rPr lang="fr-FR" sz="2000" dirty="0"/>
              <a:t>The initial state of the </a:t>
            </a:r>
            <a:r>
              <a:rPr lang="fr-FR" sz="2000" dirty="0" err="1"/>
              <a:t>mind</a:t>
            </a:r>
            <a:r>
              <a:rPr lang="fr-FR" sz="2000" dirty="0"/>
              <a:t>, at </a:t>
            </a:r>
            <a:r>
              <a:rPr lang="fr-FR" sz="2000" dirty="0" err="1"/>
              <a:t>birth</a:t>
            </a:r>
            <a:r>
              <a:rPr lang="fr-FR" sz="2000" dirty="0"/>
              <a:t>.</a:t>
            </a:r>
          </a:p>
          <a:p>
            <a:pPr lvl="1"/>
            <a:r>
              <a:rPr lang="fr-FR" sz="2000" dirty="0"/>
              <a:t>The </a:t>
            </a:r>
            <a:r>
              <a:rPr lang="fr-FR" sz="2000" dirty="0" err="1"/>
              <a:t>education</a:t>
            </a:r>
            <a:r>
              <a:rPr lang="fr-FR" sz="2000" dirty="0"/>
              <a:t> to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mind</a:t>
            </a:r>
            <a:r>
              <a:rPr lang="fr-FR" sz="2000" dirty="0"/>
              <a:t> has been </a:t>
            </a:r>
            <a:r>
              <a:rPr lang="fr-FR" sz="2000" dirty="0" err="1"/>
              <a:t>subjected</a:t>
            </a:r>
            <a:r>
              <a:rPr lang="fr-FR" sz="2000" dirty="0"/>
              <a:t>.</a:t>
            </a:r>
          </a:p>
          <a:p>
            <a:pPr lvl="1"/>
            <a:r>
              <a:rPr lang="fr-FR" sz="2000" dirty="0"/>
              <a:t>The </a:t>
            </a:r>
            <a:r>
              <a:rPr lang="fr-FR" sz="2000" dirty="0" err="1"/>
              <a:t>experience</a:t>
            </a:r>
            <a:r>
              <a:rPr lang="fr-FR" sz="2000" dirty="0"/>
              <a:t> (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education</a:t>
            </a:r>
            <a:r>
              <a:rPr lang="fr-FR" sz="2000" dirty="0"/>
              <a:t>, as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coming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environment</a:t>
            </a:r>
            <a:r>
              <a:rPr lang="fr-FR" sz="2000" dirty="0"/>
              <a:t>) to </a:t>
            </a:r>
            <a:r>
              <a:rPr lang="fr-FR" sz="2000" dirty="0" err="1"/>
              <a:t>which</a:t>
            </a:r>
            <a:r>
              <a:rPr lang="fr-FR" sz="2000" dirty="0"/>
              <a:t> the </a:t>
            </a:r>
            <a:r>
              <a:rPr lang="fr-FR" sz="2000" dirty="0" err="1"/>
              <a:t>mind</a:t>
            </a:r>
            <a:r>
              <a:rPr lang="fr-FR" sz="2000" dirty="0"/>
              <a:t> has been </a:t>
            </a:r>
            <a:r>
              <a:rPr lang="fr-FR" sz="2000" dirty="0" err="1"/>
              <a:t>exposed</a:t>
            </a:r>
            <a:r>
              <a:rPr lang="fr-FR" sz="2000" dirty="0"/>
              <a:t>.</a:t>
            </a:r>
          </a:p>
          <a:p>
            <a:r>
              <a:rPr lang="fr-FR" sz="2400" dirty="0"/>
              <a:t>The goal </a:t>
            </a:r>
            <a:r>
              <a:rPr lang="fr-FR" sz="2400" dirty="0" err="1"/>
              <a:t>here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to </a:t>
            </a:r>
            <a:r>
              <a:rPr lang="fr-FR" sz="2400" dirty="0" err="1"/>
              <a:t>create</a:t>
            </a:r>
            <a:r>
              <a:rPr lang="fr-FR" sz="2400" dirty="0"/>
              <a:t> a program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replicates</a:t>
            </a:r>
            <a:r>
              <a:rPr lang="fr-FR" sz="2400" dirty="0"/>
              <a:t> the </a:t>
            </a:r>
            <a:r>
              <a:rPr lang="fr-FR" sz="2400" dirty="0" err="1"/>
              <a:t>mind</a:t>
            </a:r>
            <a:r>
              <a:rPr lang="fr-FR" sz="2400" dirty="0"/>
              <a:t> of a </a:t>
            </a:r>
            <a:r>
              <a:rPr lang="fr-FR" sz="2400" dirty="0" err="1"/>
              <a:t>child</a:t>
            </a:r>
            <a:r>
              <a:rPr lang="fr-FR" sz="2400" dirty="0"/>
              <a:t>, and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educate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b="1" dirty="0"/>
              <a:t> — </a:t>
            </a:r>
            <a:r>
              <a:rPr lang="fr-FR" sz="2400" b="1" dirty="0" err="1"/>
              <a:t>make</a:t>
            </a:r>
            <a:r>
              <a:rPr lang="fr-FR" sz="2400" b="1" dirty="0"/>
              <a:t> </a:t>
            </a:r>
            <a:r>
              <a:rPr lang="fr-FR" sz="2400" b="1" dirty="0" err="1"/>
              <a:t>it</a:t>
            </a:r>
            <a:r>
              <a:rPr lang="fr-FR" sz="2400" b="1" dirty="0"/>
              <a:t> </a:t>
            </a:r>
            <a:r>
              <a:rPr lang="fr-FR" sz="2400" b="1" dirty="0" err="1"/>
              <a:t>learn</a:t>
            </a:r>
            <a:r>
              <a:rPr lang="fr-FR" sz="2400" b="1" dirty="0"/>
              <a:t> —</a:t>
            </a:r>
            <a:r>
              <a:rPr lang="fr-FR" sz="2400" dirty="0"/>
              <a:t> in </a:t>
            </a:r>
            <a:r>
              <a:rPr lang="fr-FR" sz="2400" dirty="0" err="1"/>
              <a:t>order</a:t>
            </a:r>
            <a:r>
              <a:rPr lang="fr-FR" sz="2400" dirty="0"/>
              <a:t> for </a:t>
            </a:r>
            <a:r>
              <a:rPr lang="fr-FR" sz="2400" dirty="0" err="1"/>
              <a:t>it</a:t>
            </a:r>
            <a:r>
              <a:rPr lang="fr-FR" sz="2400" dirty="0"/>
              <a:t> to </a:t>
            </a:r>
            <a:r>
              <a:rPr lang="fr-FR" sz="2400" dirty="0" err="1"/>
              <a:t>reach</a:t>
            </a:r>
            <a:r>
              <a:rPr lang="fr-FR" sz="2400" dirty="0"/>
              <a:t> the </a:t>
            </a:r>
            <a:r>
              <a:rPr lang="fr-FR" sz="2400" dirty="0" err="1"/>
              <a:t>characteristics</a:t>
            </a:r>
            <a:r>
              <a:rPr lang="fr-FR" sz="2400" dirty="0"/>
              <a:t> of the </a:t>
            </a:r>
            <a:r>
              <a:rPr lang="fr-FR" sz="2400" dirty="0" err="1"/>
              <a:t>adult</a:t>
            </a:r>
            <a:r>
              <a:rPr lang="fr-FR" sz="2400" dirty="0"/>
              <a:t> </a:t>
            </a:r>
            <a:r>
              <a:rPr lang="fr-FR" sz="2400" dirty="0" err="1"/>
              <a:t>brain</a:t>
            </a:r>
            <a:r>
              <a:rPr lang="fr-FR" sz="2400" dirty="0"/>
              <a:t>.</a:t>
            </a:r>
          </a:p>
          <a:p>
            <a:r>
              <a:rPr lang="fr-FR" sz="1500" dirty="0"/>
              <a:t>https://</a:t>
            </a:r>
            <a:r>
              <a:rPr lang="fr-FR" sz="1500" dirty="0" err="1"/>
              <a:t>howtolearnmachinelearning.com</a:t>
            </a:r>
            <a:r>
              <a:rPr lang="fr-FR" sz="1500" dirty="0"/>
              <a:t>/articles/</a:t>
            </a:r>
            <a:r>
              <a:rPr lang="fr-FR" sz="1500" dirty="0" err="1"/>
              <a:t>what</a:t>
            </a:r>
            <a:r>
              <a:rPr lang="fr-FR" sz="1500" dirty="0"/>
              <a:t>-</a:t>
            </a:r>
            <a:r>
              <a:rPr lang="fr-FR" sz="1500" dirty="0" err="1"/>
              <a:t>is</a:t>
            </a:r>
            <a:r>
              <a:rPr lang="fr-FR" sz="1500" dirty="0"/>
              <a:t>-the-</a:t>
            </a:r>
            <a:r>
              <a:rPr lang="fr-FR" sz="1500" dirty="0" err="1"/>
              <a:t>turing</a:t>
            </a:r>
            <a:r>
              <a:rPr lang="fr-FR" sz="1500" dirty="0"/>
              <a:t>-test/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C1F481-BE6E-AB40-B876-EDA4896C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69" y="2606120"/>
            <a:ext cx="3428663" cy="164575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75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DD308-AC0E-3E4D-BF2E-473CA2AB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Machine Learning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8A83A-1C0A-8245-9448-CBE96FD6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Email Spam/Ham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 err="1"/>
              <a:t>Character</a:t>
            </a:r>
            <a:r>
              <a:rPr lang="fr-FR" dirty="0"/>
              <a:t>/Digit recognition</a:t>
            </a:r>
          </a:p>
          <a:p>
            <a:r>
              <a:rPr lang="fr-FR" dirty="0"/>
              <a:t>Face recognition on </a:t>
            </a:r>
            <a:r>
              <a:rPr lang="fr-FR" dirty="0" err="1"/>
              <a:t>your</a:t>
            </a:r>
            <a:r>
              <a:rPr lang="fr-FR" dirty="0"/>
              <a:t> phone/computer for </a:t>
            </a:r>
            <a:r>
              <a:rPr lang="fr-FR" dirty="0" err="1"/>
              <a:t>example</a:t>
            </a:r>
            <a:endParaRPr lang="fr-FR" dirty="0"/>
          </a:p>
          <a:p>
            <a:r>
              <a:rPr lang="fr-FR" dirty="0"/>
              <a:t>Self-</a:t>
            </a:r>
            <a:r>
              <a:rPr lang="fr-FR" dirty="0" err="1"/>
              <a:t>driving</a:t>
            </a:r>
            <a:r>
              <a:rPr lang="fr-FR" dirty="0"/>
              <a:t> cars</a:t>
            </a:r>
          </a:p>
          <a:p>
            <a:r>
              <a:rPr lang="fr-FR" dirty="0"/>
              <a:t>In NLP:</a:t>
            </a:r>
          </a:p>
          <a:p>
            <a:pPr lvl="1"/>
            <a:r>
              <a:rPr lang="fr-FR" dirty="0" err="1"/>
              <a:t>Language</a:t>
            </a:r>
            <a:r>
              <a:rPr lang="fr-FR" dirty="0"/>
              <a:t> Translation</a:t>
            </a:r>
          </a:p>
          <a:p>
            <a:pPr lvl="1"/>
            <a:r>
              <a:rPr lang="fr-FR" dirty="0"/>
              <a:t>Social Media Monitoring</a:t>
            </a:r>
          </a:p>
          <a:p>
            <a:pPr lvl="1"/>
            <a:r>
              <a:rPr lang="fr-FR" dirty="0" err="1"/>
              <a:t>Chatbots</a:t>
            </a:r>
            <a:r>
              <a:rPr lang="fr-FR" dirty="0"/>
              <a:t>/Dialogue Agents</a:t>
            </a:r>
          </a:p>
          <a:p>
            <a:pPr lvl="1"/>
            <a:r>
              <a:rPr lang="fr-FR" dirty="0" err="1"/>
              <a:t>Targeted</a:t>
            </a:r>
            <a:r>
              <a:rPr lang="fr-FR" dirty="0"/>
              <a:t> </a:t>
            </a:r>
            <a:r>
              <a:rPr lang="fr-FR" dirty="0" err="1"/>
              <a:t>advertizing</a:t>
            </a:r>
            <a:endParaRPr lang="fr-FR" dirty="0"/>
          </a:p>
          <a:p>
            <a:pPr lvl="1"/>
            <a:r>
              <a:rPr lang="fr-FR" dirty="0" err="1"/>
              <a:t>Hiring</a:t>
            </a:r>
            <a:r>
              <a:rPr lang="fr-FR" dirty="0"/>
              <a:t> and </a:t>
            </a:r>
            <a:r>
              <a:rPr lang="fr-FR" dirty="0" err="1"/>
              <a:t>Recruitment</a:t>
            </a:r>
            <a:endParaRPr lang="fr-FR" dirty="0"/>
          </a:p>
          <a:p>
            <a:pPr lvl="1"/>
            <a:r>
              <a:rPr lang="fr-FR" dirty="0"/>
              <a:t>Voice assistants</a:t>
            </a:r>
          </a:p>
          <a:p>
            <a:pPr lvl="1"/>
            <a:r>
              <a:rPr lang="fr-FR" dirty="0" err="1"/>
              <a:t>Grammar</a:t>
            </a:r>
            <a:r>
              <a:rPr lang="fr-FR" dirty="0"/>
              <a:t> </a:t>
            </a:r>
            <a:r>
              <a:rPr lang="fr-FR" dirty="0" err="1"/>
              <a:t>Checkers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969C6A-6C7E-4142-B773-A74538D6C4A2}"/>
              </a:ext>
            </a:extLst>
          </p:cNvPr>
          <p:cNvSpPr txBox="1"/>
          <p:nvPr/>
        </p:nvSpPr>
        <p:spPr>
          <a:xfrm>
            <a:off x="528638" y="6176963"/>
            <a:ext cx="1006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www.analyticsvidhya.com</a:t>
            </a:r>
            <a:r>
              <a:rPr lang="fr-FR" dirty="0"/>
              <a:t>/blog/2020/07/top-10-applications-of-natural-language-processing-nlp/</a:t>
            </a:r>
          </a:p>
        </p:txBody>
      </p:sp>
    </p:spTree>
    <p:extLst>
      <p:ext uri="{BB962C8B-B14F-4D97-AF65-F5344CB8AC3E}">
        <p14:creationId xmlns:p14="http://schemas.microsoft.com/office/powerpoint/2010/main" val="14765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01F19-7C20-564E-89A0-D0D6985A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Categories of Machine Learning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D686179-1B00-4545-966C-54B2FB31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066"/>
            <a:ext cx="10515599" cy="40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4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73B7E1-B982-A442-BB7D-B07C8C80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Supervised Learning Sub-category: Classification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4C77FBB-EB74-C547-9106-1819E8FB9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264" y="1675227"/>
            <a:ext cx="4923472" cy="439419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5C3D4E-3D47-0545-93BD-BE6D1C3BEB4B}"/>
              </a:ext>
            </a:extLst>
          </p:cNvPr>
          <p:cNvSpPr txBox="1"/>
          <p:nvPr/>
        </p:nvSpPr>
        <p:spPr>
          <a:xfrm>
            <a:off x="556532" y="6171684"/>
            <a:ext cx="1140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boundary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the class of a new data point, axes are </a:t>
            </a:r>
            <a:r>
              <a:rPr lang="fr-FR" dirty="0" err="1"/>
              <a:t>features</a:t>
            </a:r>
            <a:r>
              <a:rPr lang="fr-FR" dirty="0"/>
              <a:t> : goal for the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draw</a:t>
            </a:r>
            <a:r>
              <a:rPr lang="fr-FR" dirty="0"/>
              <a:t> the </a:t>
            </a:r>
            <a:r>
              <a:rPr lang="fr-FR" dirty="0" err="1"/>
              <a:t>boundary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data points in the correct class.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B4969F-F4F7-D14C-9C5D-1A96BEF7F332}"/>
              </a:ext>
            </a:extLst>
          </p:cNvPr>
          <p:cNvSpPr txBox="1"/>
          <p:nvPr/>
        </p:nvSpPr>
        <p:spPr>
          <a:xfrm>
            <a:off x="8475133" y="2228671"/>
            <a:ext cx="3798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: Sports car vs. Regular car</a:t>
            </a:r>
          </a:p>
          <a:p>
            <a:r>
              <a:rPr lang="fr-FR" dirty="0"/>
              <a:t>	Sentiment</a:t>
            </a:r>
          </a:p>
          <a:p>
            <a:r>
              <a:rPr lang="fr-FR" dirty="0"/>
              <a:t>	English vs.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	Spam vs. Ham…</a:t>
            </a:r>
          </a:p>
        </p:txBody>
      </p:sp>
    </p:spTree>
    <p:extLst>
      <p:ext uri="{BB962C8B-B14F-4D97-AF65-F5344CB8AC3E}">
        <p14:creationId xmlns:p14="http://schemas.microsoft.com/office/powerpoint/2010/main" val="406356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B48064-B2FE-1E45-A1F3-E3B93854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Supervised Learning Sub-class: Regression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7F5DAF-ED4B-B24F-829E-E9D8B222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264" y="1675227"/>
            <a:ext cx="4923472" cy="439419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7938611-EC2E-A544-8205-727328971C19}"/>
              </a:ext>
            </a:extLst>
          </p:cNvPr>
          <p:cNvSpPr txBox="1"/>
          <p:nvPr/>
        </p:nvSpPr>
        <p:spPr>
          <a:xfrm>
            <a:off x="1155994" y="6356350"/>
            <a:ext cx="98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targets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are </a:t>
            </a:r>
            <a:r>
              <a:rPr lang="fr-FR" dirty="0" err="1"/>
              <a:t>continuous</a:t>
            </a:r>
            <a:r>
              <a:rPr lang="fr-FR" dirty="0"/>
              <a:t> values. </a:t>
            </a:r>
            <a:r>
              <a:rPr lang="fr-FR" dirty="0" err="1"/>
              <a:t>Given</a:t>
            </a:r>
            <a:r>
              <a:rPr lang="fr-FR" dirty="0"/>
              <a:t> an input </a:t>
            </a:r>
            <a:r>
              <a:rPr lang="fr-FR" dirty="0" err="1"/>
              <a:t>feature</a:t>
            </a:r>
            <a:r>
              <a:rPr lang="fr-FR" dirty="0"/>
              <a:t> x,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the output y.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BE9175-AD9F-F648-9798-374BBEC45BDB}"/>
              </a:ext>
            </a:extLst>
          </p:cNvPr>
          <p:cNvSpPr txBox="1"/>
          <p:nvPr/>
        </p:nvSpPr>
        <p:spPr>
          <a:xfrm>
            <a:off x="8348134" y="2159001"/>
            <a:ext cx="3164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Examples</a:t>
            </a:r>
            <a:r>
              <a:rPr lang="fr-FR" dirty="0"/>
              <a:t> : </a:t>
            </a:r>
            <a:r>
              <a:rPr lang="fr-FR" dirty="0" err="1"/>
              <a:t>Housing</a:t>
            </a:r>
            <a:endParaRPr lang="fr-FR" dirty="0"/>
          </a:p>
          <a:p>
            <a:r>
              <a:rPr lang="fr-FR" dirty="0"/>
              <a:t>	  </a:t>
            </a:r>
            <a:r>
              <a:rPr lang="fr-FR" dirty="0" err="1"/>
              <a:t>Temperature</a:t>
            </a:r>
            <a:endParaRPr lang="fr-FR" dirty="0"/>
          </a:p>
          <a:p>
            <a:r>
              <a:rPr lang="fr-FR" dirty="0"/>
              <a:t>	  Sentence </a:t>
            </a:r>
            <a:r>
              <a:rPr lang="fr-FR" dirty="0" err="1"/>
              <a:t>Similarity</a:t>
            </a: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732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7A98E-D93C-9A41-B881-9F265659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Categories of Machine Learning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CA7A81B-D28B-0C4B-A3E7-4DAB450D9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481" y="1863801"/>
            <a:ext cx="849903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9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4C0C11-9644-0D40-A340-7D864384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Unsupervised Learning Example : Clustering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215A56A-E403-654A-BD36-8CB24A8DC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527" y="1531535"/>
            <a:ext cx="4724945" cy="43941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C09A80-A1F6-6941-A637-16475B493362}"/>
              </a:ext>
            </a:extLst>
          </p:cNvPr>
          <p:cNvSpPr txBox="1"/>
          <p:nvPr/>
        </p:nvSpPr>
        <p:spPr>
          <a:xfrm>
            <a:off x="2233749" y="5925734"/>
            <a:ext cx="866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Different</a:t>
            </a:r>
            <a:r>
              <a:rPr lang="fr-FR" dirty="0"/>
              <a:t> dots…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grouped</a:t>
            </a:r>
            <a:r>
              <a:rPr lang="fr-FR" dirty="0"/>
              <a:t> </a:t>
            </a:r>
            <a:r>
              <a:rPr lang="fr-FR" dirty="0" err="1"/>
              <a:t>toegether</a:t>
            </a:r>
            <a:r>
              <a:rPr lang="fr-FR" dirty="0"/>
              <a:t> (clusters), </a:t>
            </a:r>
            <a:r>
              <a:rPr lang="fr-FR" dirty="0" err="1"/>
              <a:t>want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to </a:t>
            </a:r>
          </a:p>
          <a:p>
            <a:r>
              <a:rPr lang="fr-FR" dirty="0"/>
              <a:t>« 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sense</a:t>
            </a:r>
            <a:r>
              <a:rPr lang="fr-FR" dirty="0"/>
              <a:t> » of the data, </a:t>
            </a:r>
            <a:r>
              <a:rPr lang="fr-FR" dirty="0" err="1"/>
              <a:t>find</a:t>
            </a:r>
            <a:r>
              <a:rPr lang="fr-FR" dirty="0"/>
              <a:t> patterns in the data,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have </a:t>
            </a:r>
            <a:r>
              <a:rPr lang="fr-FR" dirty="0" err="1"/>
              <a:t>any</a:t>
            </a:r>
            <a:r>
              <a:rPr lang="fr-FR" dirty="0"/>
              <a:t> label info.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54B392-EEA2-004D-805A-CC00C33E5298}"/>
              </a:ext>
            </a:extLst>
          </p:cNvPr>
          <p:cNvSpPr txBox="1"/>
          <p:nvPr/>
        </p:nvSpPr>
        <p:spPr>
          <a:xfrm>
            <a:off x="7781139" y="1667933"/>
            <a:ext cx="4390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Examples</a:t>
            </a:r>
            <a:r>
              <a:rPr lang="fr-FR" dirty="0"/>
              <a:t>: </a:t>
            </a:r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clothes</a:t>
            </a:r>
            <a:r>
              <a:rPr lang="fr-FR" dirty="0"/>
              <a:t> sizes</a:t>
            </a:r>
          </a:p>
          <a:p>
            <a:r>
              <a:rPr lang="fr-FR" dirty="0"/>
              <a:t>	  </a:t>
            </a:r>
            <a:r>
              <a:rPr lang="fr-FR" dirty="0" err="1"/>
              <a:t>word-sense</a:t>
            </a:r>
            <a:r>
              <a:rPr lang="fr-FR" dirty="0"/>
              <a:t> </a:t>
            </a:r>
            <a:r>
              <a:rPr lang="fr-FR" dirty="0" err="1"/>
              <a:t>disambiguiation</a:t>
            </a:r>
            <a:endParaRPr lang="fr-FR" dirty="0"/>
          </a:p>
          <a:p>
            <a:r>
              <a:rPr lang="fr-FR" dirty="0"/>
              <a:t>	  </a:t>
            </a:r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on </a:t>
            </a:r>
            <a:r>
              <a:rPr lang="fr-FR" dirty="0" err="1"/>
              <a:t>youtube</a:t>
            </a: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43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D092-AB1C-8D49-B7CE-BF2F39C1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Categories of Machine Learning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E82A7D5-6EF0-A44B-8BE7-23B26619B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493" y="1863801"/>
            <a:ext cx="6703013" cy="44407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8B15CD-80A3-6E40-98AB-2CD82922D837}"/>
              </a:ext>
            </a:extLst>
          </p:cNvPr>
          <p:cNvSpPr txBox="1"/>
          <p:nvPr/>
        </p:nvSpPr>
        <p:spPr>
          <a:xfrm>
            <a:off x="2147353" y="6300840"/>
            <a:ext cx="789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looks more </a:t>
            </a:r>
            <a:r>
              <a:rPr lang="fr-FR" dirty="0" err="1"/>
              <a:t>like</a:t>
            </a:r>
            <a:r>
              <a:rPr lang="fr-FR" dirty="0"/>
              <a:t> a </a:t>
            </a:r>
            <a:r>
              <a:rPr lang="fr-FR" dirty="0" err="1"/>
              <a:t>process</a:t>
            </a:r>
            <a:r>
              <a:rPr lang="fr-FR" dirty="0"/>
              <a:t>, a </a:t>
            </a:r>
            <a:r>
              <a:rPr lang="fr-FR" dirty="0" err="1"/>
              <a:t>series</a:t>
            </a:r>
            <a:r>
              <a:rPr lang="fr-FR" dirty="0"/>
              <a:t> of actions to </a:t>
            </a:r>
            <a:r>
              <a:rPr lang="fr-FR" dirty="0" err="1"/>
              <a:t>take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23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36186-0DE9-624D-B301-D2609B25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 Paradigm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5E6ABF3-4BA8-534D-BAE8-43D32C27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268" y="1863801"/>
            <a:ext cx="7965463" cy="44407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1BD7143-6CFF-E743-AA24-25E3BCD7997B}"/>
              </a:ext>
            </a:extLst>
          </p:cNvPr>
          <p:cNvSpPr txBox="1"/>
          <p:nvPr/>
        </p:nvSpPr>
        <p:spPr>
          <a:xfrm>
            <a:off x="1894114" y="1494469"/>
            <a:ext cx="760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GridWorld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, </a:t>
            </a:r>
            <a:r>
              <a:rPr lang="fr-FR" dirty="0" err="1"/>
              <a:t>chess</a:t>
            </a:r>
            <a:r>
              <a:rPr lang="fr-FR" dirty="0"/>
              <a:t>,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games</a:t>
            </a:r>
            <a:r>
              <a:rPr lang="fr-FR" dirty="0"/>
              <a:t> (</a:t>
            </a:r>
            <a:r>
              <a:rPr lang="fr-FR" dirty="0" err="1"/>
              <a:t>starcraft</a:t>
            </a:r>
            <a:r>
              <a:rPr lang="fr-FR" dirty="0"/>
              <a:t>, </a:t>
            </a:r>
            <a:r>
              <a:rPr lang="fr-FR" dirty="0" err="1"/>
              <a:t>atari</a:t>
            </a:r>
            <a:r>
              <a:rPr lang="fr-FR" dirty="0"/>
              <a:t> </a:t>
            </a:r>
            <a:r>
              <a:rPr lang="fr-FR" dirty="0" err="1"/>
              <a:t>games</a:t>
            </a:r>
            <a:r>
              <a:rPr lang="fr-FR" dirty="0"/>
              <a:t>…), </a:t>
            </a:r>
            <a:r>
              <a:rPr lang="fr-FR" dirty="0" err="1"/>
              <a:t>robotics</a:t>
            </a:r>
            <a:r>
              <a:rPr lang="fr-FR" dirty="0"/>
              <a:t> etc…</a:t>
            </a:r>
          </a:p>
        </p:txBody>
      </p:sp>
    </p:spTree>
    <p:extLst>
      <p:ext uri="{BB962C8B-B14F-4D97-AF65-F5344CB8AC3E}">
        <p14:creationId xmlns:p14="http://schemas.microsoft.com/office/powerpoint/2010/main" val="398820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D991B-9AA6-984E-8EE0-F170DF4A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RL </a:t>
            </a:r>
            <a:r>
              <a:rPr lang="fr-FR" dirty="0" err="1"/>
              <a:t>Hide</a:t>
            </a:r>
            <a:r>
              <a:rPr lang="fr-FR" dirty="0"/>
              <a:t> and </a:t>
            </a:r>
            <a:r>
              <a:rPr lang="fr-FR" dirty="0" err="1"/>
              <a:t>Seek</a:t>
            </a:r>
            <a:r>
              <a:rPr lang="fr-FR" dirty="0"/>
              <a:t> </a:t>
            </a:r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OpenAI</a:t>
            </a:r>
            <a:endParaRPr lang="fr-FR" dirty="0"/>
          </a:p>
        </p:txBody>
      </p:sp>
      <p:pic>
        <p:nvPicPr>
          <p:cNvPr id="7" name="Média en ligne 6" descr="Multi-Agent Hide and Seek">
            <a:hlinkClick r:id="" action="ppaction://media"/>
            <a:extLst>
              <a:ext uri="{FF2B5EF4-FFF2-40B4-BE49-F238E27FC236}">
                <a16:creationId xmlns:a16="http://schemas.microsoft.com/office/drawing/2014/main" id="{F8A0F001-C1A8-1540-B0B0-005200D67C9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4AB5C2-B30A-AC44-9BB2-E7CB9F42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Comments and Definitions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7ADBB0-7A05-9A48-96F1-A85CC3DE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FR" sz="2000"/>
              <a:t>"A breakthrough in machine learning would be worth ten Microsofts"</a:t>
            </a:r>
            <a:br>
              <a:rPr lang="fr-FR" sz="2000"/>
            </a:br>
            <a:r>
              <a:rPr lang="fr-FR" sz="2000"/>
              <a:t> —Bill Gates, Microsoft Co-founder</a:t>
            </a:r>
          </a:p>
          <a:p>
            <a:endParaRPr lang="fr-FR" sz="2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Bill Gates">
            <a:extLst>
              <a:ext uri="{FF2B5EF4-FFF2-40B4-BE49-F238E27FC236}">
                <a16:creationId xmlns:a16="http://schemas.microsoft.com/office/drawing/2014/main" id="{2288AAA1-FA60-B94C-914F-AD6459DFF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/>
          <a:stretch/>
        </p:blipFill>
        <p:spPr bwMode="auto">
          <a:xfrm>
            <a:off x="6969486" y="1457471"/>
            <a:ext cx="3175409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089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086D6C-68C9-874C-8D35-6656AEEC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Supervised Learning Workflow Overview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1AA6C81-A9E3-A24F-9A12-5A819FD44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07" y="1675227"/>
            <a:ext cx="78467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86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A2A8DA-A96F-904C-80CA-86D40D27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Supervised Learning Formal Notations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930401F-3021-0E44-BCF7-2DBAE159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67" y="1675227"/>
            <a:ext cx="7650359" cy="45902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7F275FB-4FBE-CC4E-BB67-B91C382B1184}"/>
              </a:ext>
            </a:extLst>
          </p:cNvPr>
          <p:cNvSpPr txBox="1"/>
          <p:nvPr/>
        </p:nvSpPr>
        <p:spPr>
          <a:xfrm>
            <a:off x="1211041" y="5942276"/>
            <a:ext cx="1040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map</a:t>
            </a:r>
            <a:r>
              <a:rPr lang="fr-FR" dirty="0"/>
              <a:t> the input </a:t>
            </a:r>
            <a:r>
              <a:rPr lang="fr-FR" dirty="0" err="1"/>
              <a:t>vectors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 to an output.  The original </a:t>
            </a:r>
            <a:r>
              <a:rPr lang="fr-FR" dirty="0" err="1"/>
              <a:t>mapping</a:t>
            </a:r>
            <a:r>
              <a:rPr lang="fr-FR" dirty="0"/>
              <a:t> or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unknown</a:t>
            </a:r>
            <a:r>
              <a:rPr lang="fr-FR" dirty="0"/>
              <a:t> </a:t>
            </a:r>
          </a:p>
          <a:p>
            <a:r>
              <a:rPr lang="fr-FR" dirty="0"/>
              <a:t>and the </a:t>
            </a:r>
            <a:r>
              <a:rPr lang="fr-FR" dirty="0" err="1"/>
              <a:t>predictive</a:t>
            </a:r>
            <a:r>
              <a:rPr lang="fr-FR" dirty="0"/>
              <a:t> model serves as an </a:t>
            </a:r>
            <a:r>
              <a:rPr lang="fr-FR" dirty="0" err="1"/>
              <a:t>estimate</a:t>
            </a:r>
            <a:r>
              <a:rPr lang="fr-FR" dirty="0"/>
              <a:t> or </a:t>
            </a:r>
            <a:r>
              <a:rPr lang="fr-FR" dirty="0" err="1"/>
              <a:t>hypothesis</a:t>
            </a:r>
            <a:r>
              <a:rPr lang="fr-FR" dirty="0"/>
              <a:t> of </a:t>
            </a:r>
            <a:r>
              <a:rPr lang="fr-FR" dirty="0" err="1"/>
              <a:t>that</a:t>
            </a:r>
            <a:r>
              <a:rPr lang="fr-FR" dirty="0"/>
              <a:t> original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446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E40DC-6C3B-8643-9729-D0D5D893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Representation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46C6474-F70F-494D-A92F-373F358AF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318" y="581891"/>
            <a:ext cx="6457679" cy="55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8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31ADF-8265-994B-8A48-781F90AC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fr-FR" sz="3200" dirty="0"/>
              <a:t>Data </a:t>
            </a:r>
            <a:r>
              <a:rPr lang="fr-FR" sz="3200" dirty="0" err="1"/>
              <a:t>Representation</a:t>
            </a:r>
            <a:endParaRPr lang="fr-FR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F125E-FD5C-7743-918C-F20D3343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fr-FR" sz="1800" dirty="0"/>
              <a:t>Design Matrix, </a:t>
            </a:r>
            <a:r>
              <a:rPr lang="fr-FR" sz="1800" dirty="0" err="1"/>
              <a:t>each</a:t>
            </a:r>
            <a:r>
              <a:rPr lang="fr-FR" sz="1800" dirty="0"/>
              <a:t> </a:t>
            </a:r>
            <a:r>
              <a:rPr lang="fr-FR" sz="1800" dirty="0" err="1"/>
              <a:t>row</a:t>
            </a:r>
            <a:r>
              <a:rPr lang="fr-FR" sz="1800" dirty="0"/>
              <a:t> </a:t>
            </a:r>
            <a:r>
              <a:rPr lang="fr-FR" sz="1800" dirty="0" err="1"/>
              <a:t>represents</a:t>
            </a:r>
            <a:r>
              <a:rPr lang="fr-FR" sz="1800" dirty="0"/>
              <a:t> 1 training </a:t>
            </a:r>
            <a:r>
              <a:rPr lang="fr-FR" sz="1800" dirty="0" err="1"/>
              <a:t>example</a:t>
            </a:r>
            <a:r>
              <a:rPr lang="fr-FR" sz="1800" dirty="0"/>
              <a:t>, </a:t>
            </a:r>
            <a:r>
              <a:rPr lang="fr-FR" sz="1800" dirty="0" err="1"/>
              <a:t>i.e</a:t>
            </a:r>
            <a:r>
              <a:rPr lang="fr-FR" sz="1800" dirty="0"/>
              <a:t> 1 </a:t>
            </a:r>
            <a:r>
              <a:rPr lang="fr-FR" sz="1800" dirty="0" err="1"/>
              <a:t>feature</a:t>
            </a:r>
            <a:r>
              <a:rPr lang="fr-FR" sz="1800" dirty="0"/>
              <a:t> </a:t>
            </a:r>
            <a:r>
              <a:rPr lang="fr-FR" sz="1800" dirty="0" err="1"/>
              <a:t>vector</a:t>
            </a:r>
            <a:r>
              <a:rPr lang="fr-FR" sz="1800" dirty="0"/>
              <a:t> </a:t>
            </a:r>
            <a:r>
              <a:rPr lang="fr-FR" sz="1800" dirty="0" err="1"/>
              <a:t>transposed</a:t>
            </a:r>
            <a:r>
              <a:rPr lang="fr-FR" sz="1800" dirty="0"/>
              <a:t> (</a:t>
            </a:r>
            <a:r>
              <a:rPr lang="fr-FR" sz="1800" dirty="0" err="1"/>
              <a:t>what</a:t>
            </a:r>
            <a:r>
              <a:rPr lang="fr-FR" sz="1800" dirty="0"/>
              <a:t> the </a:t>
            </a:r>
            <a:r>
              <a:rPr lang="fr-FR" sz="1800" dirty="0" err="1"/>
              <a:t>T</a:t>
            </a:r>
            <a:r>
              <a:rPr lang="fr-FR" sz="1800" dirty="0"/>
              <a:t> stands for).  Common </a:t>
            </a:r>
            <a:r>
              <a:rPr lang="fr-FR" sz="1800" dirty="0" err="1"/>
              <a:t>representation</a:t>
            </a:r>
            <a:r>
              <a:rPr lang="fr-FR" sz="1800" dirty="0"/>
              <a:t> for </a:t>
            </a:r>
            <a:r>
              <a:rPr lang="fr-FR" sz="1800" dirty="0" err="1"/>
              <a:t>datasets</a:t>
            </a:r>
            <a:r>
              <a:rPr lang="fr-FR" sz="1800" dirty="0"/>
              <a:t>.</a:t>
            </a:r>
          </a:p>
          <a:p>
            <a:r>
              <a:rPr lang="fr-FR" sz="1800" dirty="0" err="1"/>
              <a:t>Pay</a:t>
            </a:r>
            <a:r>
              <a:rPr lang="fr-FR" sz="1800" dirty="0"/>
              <a:t> attention to the </a:t>
            </a:r>
            <a:r>
              <a:rPr lang="fr-FR" sz="1800" dirty="0" err="1"/>
              <a:t>bold</a:t>
            </a:r>
            <a:r>
              <a:rPr lang="fr-FR" sz="1800" dirty="0"/>
              <a:t> font as </a:t>
            </a:r>
            <a:r>
              <a:rPr lang="fr-FR" sz="1800" dirty="0" err="1"/>
              <a:t>well</a:t>
            </a:r>
            <a:r>
              <a:rPr lang="fr-FR" sz="1800" dirty="0"/>
              <a:t>: </a:t>
            </a:r>
            <a:r>
              <a:rPr lang="fr-FR" sz="1800" dirty="0" err="1"/>
              <a:t>bold</a:t>
            </a:r>
            <a:r>
              <a:rPr lang="fr-FR" sz="1800" dirty="0"/>
              <a:t> =&gt; </a:t>
            </a:r>
            <a:r>
              <a:rPr lang="fr-FR" sz="1800" dirty="0" err="1"/>
              <a:t>vector</a:t>
            </a:r>
            <a:r>
              <a:rPr lang="fr-FR" sz="1800" dirty="0"/>
              <a:t>, </a:t>
            </a:r>
            <a:r>
              <a:rPr lang="fr-FR" sz="1800" dirty="0" err="1"/>
              <a:t>vs.a</a:t>
            </a:r>
            <a:r>
              <a:rPr lang="fr-FR" sz="1800" dirty="0"/>
              <a:t> single value variable </a:t>
            </a:r>
            <a:r>
              <a:rPr lang="fr-FR" sz="1800" dirty="0" err="1"/>
              <a:t>when</a:t>
            </a:r>
            <a:r>
              <a:rPr lang="fr-FR" sz="1800" dirty="0"/>
              <a:t> the font </a:t>
            </a:r>
            <a:r>
              <a:rPr lang="fr-FR" sz="1800" dirty="0" err="1"/>
              <a:t>is</a:t>
            </a:r>
            <a:r>
              <a:rPr lang="fr-FR" sz="1800" dirty="0"/>
              <a:t> normal.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2F7B0D-C340-D44A-9B83-5DF8825F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86" y="2729397"/>
            <a:ext cx="3300502" cy="34838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9623AEA-A2E0-9547-A6B0-9EF09A93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56" y="2729397"/>
            <a:ext cx="432653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26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7CFD0-40C0-FE4F-9541-C3E17130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/>
              <a:t>Data Representation Design Matrix Made Explicit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61580C7-7098-B94A-BB8F-4D966605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85" y="2742397"/>
            <a:ext cx="4088061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F8FBBEB1-5041-CD4B-97FE-A5C888555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8516" y="2873478"/>
            <a:ext cx="4974336" cy="30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E4747F-4C5E-6E49-88C4-1B526A49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Extremely Popular Dataset Example: The Iris Dataset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8B00745-7895-F043-896A-0BB59D36C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97" y="1506568"/>
            <a:ext cx="9226606" cy="53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45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259BA-D071-0D40-A986-6CFE8A24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Representation</a:t>
            </a:r>
            <a:r>
              <a:rPr lang="fr-FR" dirty="0"/>
              <a:t>: Labels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BC2870-C291-A94B-A1B7-FE1989824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850" y="2166144"/>
            <a:ext cx="3924300" cy="36703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BB73E08-BBA2-D84E-A6AA-F1B0EABEFAD5}"/>
              </a:ext>
            </a:extLst>
          </p:cNvPr>
          <p:cNvSpPr txBox="1"/>
          <p:nvPr/>
        </p:nvSpPr>
        <p:spPr>
          <a:xfrm>
            <a:off x="4133850" y="5942568"/>
            <a:ext cx="39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 </a:t>
            </a:r>
            <a:r>
              <a:rPr lang="fr-FR" dirty="0" err="1"/>
              <a:t>also</a:t>
            </a:r>
            <a:r>
              <a:rPr lang="fr-FR" dirty="0"/>
              <a:t> use a </a:t>
            </a:r>
            <a:r>
              <a:rPr lang="fr-FR" dirty="0" err="1"/>
              <a:t>vector</a:t>
            </a:r>
            <a:r>
              <a:rPr lang="fr-FR" dirty="0"/>
              <a:t> to </a:t>
            </a:r>
            <a:r>
              <a:rPr lang="fr-FR" dirty="0" err="1"/>
              <a:t>represent</a:t>
            </a:r>
            <a:r>
              <a:rPr lang="fr-FR" dirty="0"/>
              <a:t> labels</a:t>
            </a:r>
          </a:p>
        </p:txBody>
      </p:sp>
    </p:spTree>
    <p:extLst>
      <p:ext uri="{BB962C8B-B14F-4D97-AF65-F5344CB8AC3E}">
        <p14:creationId xmlns:p14="http://schemas.microsoft.com/office/powerpoint/2010/main" val="2364673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EBA1-3315-A847-B178-88B9367F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 </a:t>
            </a:r>
            <a:r>
              <a:rPr lang="fr-FR" dirty="0" err="1"/>
              <a:t>Terminology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14ADE-41D5-5940-8EA6-41F1956C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Training </a:t>
            </a:r>
            <a:r>
              <a:rPr lang="fr-FR" b="1" dirty="0" err="1"/>
              <a:t>example</a:t>
            </a:r>
            <a:r>
              <a:rPr lang="fr-FR" dirty="0"/>
              <a:t>: A </a:t>
            </a:r>
            <a:r>
              <a:rPr lang="fr-FR" dirty="0" err="1"/>
              <a:t>row</a:t>
            </a:r>
            <a:r>
              <a:rPr lang="fr-FR" dirty="0"/>
              <a:t> in the table </a:t>
            </a:r>
            <a:r>
              <a:rPr lang="fr-FR" dirty="0" err="1"/>
              <a:t>representing</a:t>
            </a:r>
            <a:r>
              <a:rPr lang="fr-FR" dirty="0"/>
              <a:t> the </a:t>
            </a:r>
            <a:r>
              <a:rPr lang="fr-FR" dirty="0" err="1"/>
              <a:t>dataset</a:t>
            </a:r>
            <a:r>
              <a:rPr lang="fr-FR" dirty="0"/>
              <a:t>. </a:t>
            </a:r>
            <a:r>
              <a:rPr lang="fr-FR" dirty="0" err="1"/>
              <a:t>Synonymous</a:t>
            </a:r>
            <a:r>
              <a:rPr lang="fr-FR" dirty="0"/>
              <a:t> to an observation, training record, training instance, training </a:t>
            </a:r>
            <a:r>
              <a:rPr lang="fr-FR" dirty="0" err="1"/>
              <a:t>sample</a:t>
            </a:r>
            <a:r>
              <a:rPr lang="fr-FR" dirty="0"/>
              <a:t> (in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,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refers</a:t>
            </a:r>
            <a:r>
              <a:rPr lang="fr-FR" dirty="0"/>
              <a:t> to a collection of training </a:t>
            </a:r>
            <a:r>
              <a:rPr lang="fr-FR" dirty="0" err="1"/>
              <a:t>examples</a:t>
            </a:r>
            <a:r>
              <a:rPr lang="fr-FR" dirty="0"/>
              <a:t>).</a:t>
            </a:r>
          </a:p>
          <a:p>
            <a:r>
              <a:rPr lang="fr-FR" b="1" dirty="0" err="1"/>
              <a:t>Feature</a:t>
            </a:r>
            <a:r>
              <a:rPr lang="fr-FR" dirty="0"/>
              <a:t>: a </a:t>
            </a:r>
            <a:r>
              <a:rPr lang="fr-FR" dirty="0" err="1"/>
              <a:t>column</a:t>
            </a:r>
            <a:r>
              <a:rPr lang="fr-FR" dirty="0"/>
              <a:t> in the table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a </a:t>
            </a:r>
            <a:r>
              <a:rPr lang="fr-FR" dirty="0" err="1"/>
              <a:t>particular</a:t>
            </a:r>
            <a:r>
              <a:rPr lang="fr-FR" dirty="0"/>
              <a:t> aspect of the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r>
              <a:rPr lang="fr-FR" b="1" dirty="0" err="1"/>
              <a:t>Targets</a:t>
            </a:r>
            <a:r>
              <a:rPr lang="fr-FR" dirty="0"/>
              <a:t>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.</a:t>
            </a:r>
          </a:p>
          <a:p>
            <a:r>
              <a:rPr lang="fr-FR" b="1" dirty="0"/>
              <a:t>Output / </a:t>
            </a:r>
            <a:r>
              <a:rPr lang="fr-FR" b="1" dirty="0" err="1"/>
              <a:t>prediction</a:t>
            </a:r>
            <a:r>
              <a:rPr lang="fr-FR" dirty="0"/>
              <a:t>: use </a:t>
            </a:r>
            <a:r>
              <a:rPr lang="fr-FR" dirty="0" err="1"/>
              <a:t>this</a:t>
            </a:r>
            <a:r>
              <a:rPr lang="fr-FR" dirty="0"/>
              <a:t> to </a:t>
            </a:r>
            <a:r>
              <a:rPr lang="fr-FR" dirty="0" err="1"/>
              <a:t>distinguish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targets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 err="1"/>
              <a:t>here</a:t>
            </a:r>
            <a:r>
              <a:rPr lang="fr-FR" dirty="0"/>
              <a:t>, </a:t>
            </a:r>
            <a:r>
              <a:rPr lang="fr-FR" dirty="0" err="1"/>
              <a:t>means</a:t>
            </a:r>
            <a:r>
              <a:rPr lang="fr-FR" dirty="0"/>
              <a:t> output </a:t>
            </a:r>
            <a:r>
              <a:rPr lang="fr-FR" dirty="0" err="1"/>
              <a:t>from</a:t>
            </a:r>
            <a:r>
              <a:rPr lang="fr-FR" dirty="0"/>
              <a:t> the model.</a:t>
            </a:r>
          </a:p>
        </p:txBody>
      </p:sp>
    </p:spTree>
    <p:extLst>
      <p:ext uri="{BB962C8B-B14F-4D97-AF65-F5344CB8AC3E}">
        <p14:creationId xmlns:p14="http://schemas.microsoft.com/office/powerpoint/2010/main" val="3095458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7E549-5927-8C43-B528-E4E38808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of Machine Learning </a:t>
            </a:r>
            <a:r>
              <a:rPr lang="fr-FR" dirty="0" err="1"/>
              <a:t>Algorithms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CFD3DE-BA2E-1545-8325-1D2526BC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Generalized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(</a:t>
            </a:r>
            <a:r>
              <a:rPr lang="fr-FR" dirty="0" err="1"/>
              <a:t>e.g</a:t>
            </a:r>
            <a:r>
              <a:rPr lang="fr-FR" dirty="0"/>
              <a:t>.,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)</a:t>
            </a:r>
          </a:p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 (</a:t>
            </a:r>
            <a:r>
              <a:rPr lang="fr-FR" dirty="0" err="1"/>
              <a:t>e.g</a:t>
            </a:r>
            <a:r>
              <a:rPr lang="fr-FR" dirty="0"/>
              <a:t>., </a:t>
            </a:r>
            <a:r>
              <a:rPr lang="fr-FR" dirty="0" err="1"/>
              <a:t>linear</a:t>
            </a:r>
            <a:r>
              <a:rPr lang="fr-FR" dirty="0"/>
              <a:t> SVM)</a:t>
            </a:r>
          </a:p>
          <a:p>
            <a:r>
              <a:rPr lang="fr-FR" dirty="0" err="1"/>
              <a:t>Artificial</a:t>
            </a:r>
            <a:r>
              <a:rPr lang="fr-FR" dirty="0"/>
              <a:t> neural networks (</a:t>
            </a:r>
            <a:r>
              <a:rPr lang="fr-FR" dirty="0" err="1"/>
              <a:t>e.g</a:t>
            </a:r>
            <a:r>
              <a:rPr lang="fr-FR" dirty="0"/>
              <a:t>., </a:t>
            </a:r>
            <a:r>
              <a:rPr lang="fr-FR" dirty="0" err="1"/>
              <a:t>multilayer</a:t>
            </a:r>
            <a:r>
              <a:rPr lang="fr-FR" dirty="0"/>
              <a:t> perceptron)</a:t>
            </a:r>
          </a:p>
          <a:p>
            <a:r>
              <a:rPr lang="fr-FR" dirty="0" err="1"/>
              <a:t>Tree</a:t>
            </a:r>
            <a:r>
              <a:rPr lang="fr-FR" dirty="0"/>
              <a:t>- or </a:t>
            </a:r>
            <a:r>
              <a:rPr lang="fr-FR" dirty="0" err="1"/>
              <a:t>rule-based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(</a:t>
            </a:r>
            <a:r>
              <a:rPr lang="fr-FR" dirty="0" err="1"/>
              <a:t>e.g</a:t>
            </a:r>
            <a:r>
              <a:rPr lang="fr-FR" dirty="0"/>
              <a:t>.,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trees</a:t>
            </a:r>
            <a:r>
              <a:rPr lang="fr-FR" dirty="0"/>
              <a:t>)</a:t>
            </a:r>
          </a:p>
          <a:p>
            <a:r>
              <a:rPr lang="fr-FR" dirty="0"/>
              <a:t>Ensembles (</a:t>
            </a:r>
            <a:r>
              <a:rPr lang="fr-FR" dirty="0" err="1"/>
              <a:t>e.g</a:t>
            </a:r>
            <a:r>
              <a:rPr lang="fr-FR" dirty="0"/>
              <a:t>., </a:t>
            </a:r>
            <a:r>
              <a:rPr lang="fr-FR" dirty="0" err="1"/>
              <a:t>Random</a:t>
            </a:r>
            <a:r>
              <a:rPr lang="fr-FR" dirty="0"/>
              <a:t> Forest)</a:t>
            </a:r>
          </a:p>
          <a:p>
            <a:r>
              <a:rPr lang="fr-FR" dirty="0"/>
              <a:t>Instance-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learners</a:t>
            </a:r>
            <a:r>
              <a:rPr lang="fr-FR" dirty="0"/>
              <a:t> (</a:t>
            </a:r>
            <a:r>
              <a:rPr lang="fr-FR" dirty="0" err="1"/>
              <a:t>e.g</a:t>
            </a:r>
            <a:r>
              <a:rPr lang="fr-FR" dirty="0"/>
              <a:t>., k-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neighbors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75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L&amp;#39;apprentissage automatique, ou comment les ordinateurs apprennent à partir  des données">
            <a:extLst>
              <a:ext uri="{FF2B5EF4-FFF2-40B4-BE49-F238E27FC236}">
                <a16:creationId xmlns:a16="http://schemas.microsoft.com/office/drawing/2014/main" id="{34529150-45DB-F043-BB42-0A531A2CE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89C255-08BA-2F43-9356-D72DF2DE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6B9F73-E523-F343-A4A4-1B3EC3A0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r>
              <a:rPr lang="fr-FR" sz="2400"/>
              <a:t>Machine learning is the field of study that gives computers the ability to learn without being explicitly programmed”</a:t>
            </a:r>
            <a:br>
              <a:rPr lang="fr-FR" sz="2400"/>
            </a:br>
            <a:r>
              <a:rPr lang="fr-FR" sz="2400"/>
              <a:t>— Arthur L. Samuel, AI pioneer, 1959</a:t>
            </a:r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1742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B21D05-E3F9-9C4D-A926-2871E894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traditional Programming Paradigm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05F175A-FE7A-F540-A081-0C2FEF1AE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54779"/>
            <a:ext cx="10905066" cy="343509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4FEDF4-9683-A745-A249-984F865C6189}"/>
              </a:ext>
            </a:extLst>
          </p:cNvPr>
          <p:cNvSpPr txBox="1"/>
          <p:nvPr/>
        </p:nvSpPr>
        <p:spPr>
          <a:xfrm>
            <a:off x="914399" y="1665320"/>
            <a:ext cx="4229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Spam </a:t>
            </a:r>
            <a:r>
              <a:rPr lang="fr-FR" sz="2200" dirty="0" err="1"/>
              <a:t>Filter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rules</a:t>
            </a:r>
            <a:r>
              <a:rPr lang="fr-FR" sz="2200" dirty="0"/>
              <a:t> </a:t>
            </a:r>
            <a:r>
              <a:rPr lang="fr-FR" sz="2200" dirty="0" err="1"/>
              <a:t>example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08389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7E51BFF-98AB-A245-B282-C142FEDAD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06760"/>
            <a:ext cx="10905066" cy="2644478"/>
          </a:xfrm>
          <a:prstGeom prst="rect">
            <a:avLst/>
          </a:prstGeom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A9C291-7323-7A41-9F20-86009C9DB840}"/>
              </a:ext>
            </a:extLst>
          </p:cNvPr>
          <p:cNvSpPr txBox="1"/>
          <p:nvPr/>
        </p:nvSpPr>
        <p:spPr>
          <a:xfrm>
            <a:off x="1443038" y="1071564"/>
            <a:ext cx="860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 machine </a:t>
            </a:r>
            <a:r>
              <a:rPr lang="fr-FR" dirty="0" err="1"/>
              <a:t>learning</a:t>
            </a:r>
            <a:r>
              <a:rPr lang="fr-FR" dirty="0"/>
              <a:t>, the programmer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develop</a:t>
            </a:r>
            <a:r>
              <a:rPr lang="fr-FR" dirty="0"/>
              <a:t> the </a:t>
            </a:r>
            <a:r>
              <a:rPr lang="fr-FR" dirty="0" err="1"/>
              <a:t>filter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let the computer figure </a:t>
            </a:r>
            <a:r>
              <a:rPr lang="fr-FR" dirty="0" err="1"/>
              <a:t>it</a:t>
            </a:r>
            <a:r>
              <a:rPr lang="fr-FR" dirty="0"/>
              <a:t> out.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A29209-02CC-284D-90EA-4721ED566764}"/>
              </a:ext>
            </a:extLst>
          </p:cNvPr>
          <p:cNvSpPr txBox="1"/>
          <p:nvPr/>
        </p:nvSpPr>
        <p:spPr>
          <a:xfrm>
            <a:off x="2043113" y="4972050"/>
            <a:ext cx="780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outputs are on the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the computer has </a:t>
            </a:r>
            <a:r>
              <a:rPr lang="fr-FR" dirty="0" err="1"/>
              <a:t>examples</a:t>
            </a:r>
            <a:r>
              <a:rPr lang="fr-FR" dirty="0"/>
              <a:t> of </a:t>
            </a:r>
            <a:r>
              <a:rPr lang="fr-FR" dirty="0" err="1"/>
              <a:t>labeled</a:t>
            </a:r>
            <a:r>
              <a:rPr lang="fr-FR" dirty="0"/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357537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E7DA2-6B2A-2D49-B4CD-F79ABEC1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FC8F8-631E-0A4B-BD96-57C3DC89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“A computer program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said</a:t>
            </a:r>
            <a:r>
              <a:rPr lang="fr-FR" dirty="0"/>
              <a:t> to </a:t>
            </a:r>
            <a:r>
              <a:rPr lang="fr-FR" b="1" dirty="0" err="1"/>
              <a:t>learn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E </a:t>
            </a:r>
            <a:r>
              <a:rPr lang="fr-FR" dirty="0" err="1"/>
              <a:t>with</a:t>
            </a:r>
            <a:r>
              <a:rPr lang="fr-FR" dirty="0"/>
              <a:t> respect to </a:t>
            </a:r>
            <a:r>
              <a:rPr lang="fr-FR" dirty="0" err="1"/>
              <a:t>some</a:t>
            </a:r>
            <a:r>
              <a:rPr lang="fr-FR" dirty="0"/>
              <a:t> class of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 and performance </a:t>
            </a:r>
            <a:r>
              <a:rPr lang="fr-FR" dirty="0" err="1"/>
              <a:t>measure</a:t>
            </a:r>
            <a:r>
              <a:rPr lang="fr-FR" dirty="0"/>
              <a:t> P , if </a:t>
            </a:r>
            <a:r>
              <a:rPr lang="fr-FR" dirty="0" err="1"/>
              <a:t>its</a:t>
            </a:r>
            <a:r>
              <a:rPr lang="fr-FR" dirty="0"/>
              <a:t> performance at </a:t>
            </a:r>
            <a:r>
              <a:rPr lang="fr-FR" dirty="0" err="1"/>
              <a:t>tasks</a:t>
            </a:r>
            <a:r>
              <a:rPr lang="fr-FR" dirty="0"/>
              <a:t> in </a:t>
            </a:r>
            <a:r>
              <a:rPr lang="fr-FR" dirty="0" err="1"/>
              <a:t>T</a:t>
            </a:r>
            <a:r>
              <a:rPr lang="fr-FR" dirty="0"/>
              <a:t> , as </a:t>
            </a:r>
            <a:r>
              <a:rPr lang="fr-FR" dirty="0" err="1"/>
              <a:t>measured</a:t>
            </a:r>
            <a:r>
              <a:rPr lang="fr-FR" dirty="0"/>
              <a:t> by P , </a:t>
            </a:r>
            <a:r>
              <a:rPr lang="fr-FR" dirty="0" err="1"/>
              <a:t>improves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E.”</a:t>
            </a:r>
            <a:br>
              <a:rPr lang="fr-FR" dirty="0"/>
            </a:br>
            <a:r>
              <a:rPr lang="fr-FR" dirty="0"/>
              <a:t>— Tom Mitchell, Professor at Carnegie Mellon </a:t>
            </a:r>
            <a:r>
              <a:rPr lang="fr-FR" dirty="0" err="1"/>
              <a:t>University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77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4487E-89BB-EF49-AAAD-F041D843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C1B0C-5B72-5540-AB64-54EB77F8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 : ?</a:t>
            </a:r>
          </a:p>
          <a:p>
            <a:r>
              <a:rPr lang="fr-FR" dirty="0"/>
              <a:t>Performance </a:t>
            </a:r>
            <a:r>
              <a:rPr lang="fr-FR" dirty="0" err="1"/>
              <a:t>Measure</a:t>
            </a:r>
            <a:r>
              <a:rPr lang="fr-FR" dirty="0"/>
              <a:t> P : ?</a:t>
            </a:r>
          </a:p>
          <a:p>
            <a:r>
              <a:rPr lang="fr-FR" dirty="0"/>
              <a:t>Training </a:t>
            </a:r>
            <a:r>
              <a:rPr lang="fr-FR" dirty="0" err="1"/>
              <a:t>Experience</a:t>
            </a:r>
            <a:r>
              <a:rPr lang="fr-FR" dirty="0"/>
              <a:t> E :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D9CD1F-9A26-3D4C-9E99-2A8828F4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94" y="3491095"/>
            <a:ext cx="9297987" cy="26858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22DD71D-8B54-8349-896F-55CE50E6C191}"/>
              </a:ext>
            </a:extLst>
          </p:cNvPr>
          <p:cNvSpPr txBox="1"/>
          <p:nvPr/>
        </p:nvSpPr>
        <p:spPr>
          <a:xfrm>
            <a:off x="3514726" y="3816628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MNIST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50K </a:t>
            </a:r>
            <a:r>
              <a:rPr lang="fr-FR" dirty="0" err="1"/>
              <a:t>examples</a:t>
            </a:r>
            <a:r>
              <a:rPr lang="fr-FR" dirty="0"/>
              <a:t> of </a:t>
            </a:r>
            <a:r>
              <a:rPr lang="fr-FR" dirty="0" err="1"/>
              <a:t>handwritten</a:t>
            </a:r>
            <a:r>
              <a:rPr lang="fr-FR" dirty="0"/>
              <a:t> digits, </a:t>
            </a:r>
            <a:r>
              <a:rPr lang="fr-FR" dirty="0" err="1"/>
              <a:t>labeled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43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2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43F1D-7BB0-F248-B361-0E36850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r-FR" sz="4000" dirty="0"/>
              <a:t>Alan Turing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98D589-5BC2-AB45-B1B4-20294818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fr-FR" sz="2000" i="1" dirty="0"/>
              <a:t>Can machines </a:t>
            </a:r>
            <a:r>
              <a:rPr lang="fr-FR" sz="2000" i="1" dirty="0" err="1"/>
              <a:t>think</a:t>
            </a:r>
            <a:r>
              <a:rPr lang="fr-FR" sz="2000" i="1" dirty="0"/>
              <a:t> ? </a:t>
            </a:r>
            <a:r>
              <a:rPr lang="fr-FR" sz="2000" dirty="0"/>
              <a:t>— Alan Turing (1912–1954)</a:t>
            </a:r>
          </a:p>
          <a:p>
            <a:r>
              <a:rPr lang="fr-FR" sz="2000" dirty="0"/>
              <a:t>« Can a machine do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as </a:t>
            </a:r>
            <a:r>
              <a:rPr lang="fr-FR" sz="2000" dirty="0" err="1"/>
              <a:t>thinking</a:t>
            </a:r>
            <a:r>
              <a:rPr lang="fr-FR" sz="2000" dirty="0"/>
              <a:t> </a:t>
            </a:r>
            <a:r>
              <a:rPr lang="fr-FR" sz="2000" dirty="0" err="1"/>
              <a:t>entities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do?</a:t>
            </a:r>
          </a:p>
          <a:p>
            <a:r>
              <a:rPr lang="fr-FR" sz="2000" dirty="0"/>
              <a:t>In </a:t>
            </a: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words</a:t>
            </a:r>
            <a:r>
              <a:rPr lang="fr-FR" sz="2000" dirty="0"/>
              <a:t>, </a:t>
            </a:r>
            <a:r>
              <a:rPr lang="fr-FR" sz="2000" i="1" dirty="0" err="1"/>
              <a:t>can</a:t>
            </a:r>
            <a:r>
              <a:rPr lang="fr-FR" sz="2000" i="1" dirty="0"/>
              <a:t> a machine </a:t>
            </a:r>
            <a:r>
              <a:rPr lang="fr-FR" sz="2000" i="1" dirty="0" err="1"/>
              <a:t>mimic</a:t>
            </a:r>
            <a:r>
              <a:rPr lang="fr-FR" sz="2000" i="1" dirty="0"/>
              <a:t> or </a:t>
            </a:r>
            <a:r>
              <a:rPr lang="fr-FR" sz="2000" i="1" dirty="0" err="1"/>
              <a:t>imitate</a:t>
            </a:r>
            <a:r>
              <a:rPr lang="fr-FR" sz="2000" i="1" dirty="0"/>
              <a:t> a </a:t>
            </a:r>
            <a:r>
              <a:rPr lang="fr-FR" sz="2000" i="1" dirty="0" err="1"/>
              <a:t>person</a:t>
            </a:r>
            <a:r>
              <a:rPr lang="fr-FR" sz="2000" dirty="0"/>
              <a:t>? The </a:t>
            </a:r>
            <a:r>
              <a:rPr lang="fr-FR" sz="2000" dirty="0" err="1"/>
              <a:t>answer</a:t>
            </a:r>
            <a:r>
              <a:rPr lang="fr-FR" sz="2000" dirty="0"/>
              <a:t> to </a:t>
            </a:r>
            <a:r>
              <a:rPr lang="fr-FR" sz="2000" dirty="0" err="1"/>
              <a:t>this</a:t>
            </a:r>
            <a:r>
              <a:rPr lang="fr-FR" sz="2000" dirty="0"/>
              <a:t> question lies </a:t>
            </a:r>
            <a:r>
              <a:rPr lang="fr-FR" sz="2000" dirty="0" err="1"/>
              <a:t>within</a:t>
            </a:r>
            <a:r>
              <a:rPr lang="fr-FR" sz="2000" dirty="0"/>
              <a:t> </a:t>
            </a:r>
            <a:r>
              <a:rPr lang="fr-FR" sz="2000" b="1" i="1" dirty="0"/>
              <a:t>The Imitation Game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1500" dirty="0"/>
              <a:t>A. M. TURING, I.—COMPUTING MACHINERY AND INTELLIGENCE, </a:t>
            </a:r>
            <a:r>
              <a:rPr lang="fr-FR" sz="1500" i="1" dirty="0" err="1"/>
              <a:t>Mind</a:t>
            </a:r>
            <a:r>
              <a:rPr lang="fr-FR" sz="1500" dirty="0"/>
              <a:t>, Volume LIX, Issue 236, </a:t>
            </a:r>
            <a:r>
              <a:rPr lang="fr-FR" sz="1500" dirty="0" err="1"/>
              <a:t>October</a:t>
            </a:r>
            <a:r>
              <a:rPr lang="fr-FR" sz="1500" dirty="0"/>
              <a:t> 1950, Pages 433–460, </a:t>
            </a:r>
            <a:r>
              <a:rPr lang="fr-FR" sz="1500" dirty="0">
                <a:hlinkClick r:id="rId2"/>
              </a:rPr>
              <a:t>https://doi.org/10.1093/mind/LIX.236.433</a:t>
            </a:r>
            <a:endParaRPr lang="fr-FR" sz="1500" dirty="0"/>
          </a:p>
          <a:p>
            <a:endParaRPr lang="fr-FR" sz="2000" dirty="0"/>
          </a:p>
        </p:txBody>
      </p:sp>
      <p:pic>
        <p:nvPicPr>
          <p:cNvPr id="3076" name="Picture 4" descr="Alan Turing — Wikipédia">
            <a:extLst>
              <a:ext uri="{FF2B5EF4-FFF2-40B4-BE49-F238E27FC236}">
                <a16:creationId xmlns:a16="http://schemas.microsoft.com/office/drawing/2014/main" id="{F7433DD2-69C7-B040-BA1D-E0C4BBC3B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8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232F04-998B-EA43-A91F-FC999611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The Imitation Game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38C564-16C9-C148-9A32-D5B44E83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5228612" cy="4836096"/>
          </a:xfrm>
        </p:spPr>
        <p:txBody>
          <a:bodyPr>
            <a:normAutofit fontScale="92500" lnSpcReduction="10000"/>
          </a:bodyPr>
          <a:lstStyle/>
          <a:p>
            <a:r>
              <a:rPr lang="fr-FR" sz="1900" dirty="0"/>
              <a:t>Man (A), </a:t>
            </a:r>
            <a:r>
              <a:rPr lang="fr-FR" sz="1900" dirty="0" err="1"/>
              <a:t>Woman</a:t>
            </a:r>
            <a:r>
              <a:rPr lang="fr-FR" sz="1900" dirty="0"/>
              <a:t> (B), </a:t>
            </a:r>
            <a:r>
              <a:rPr lang="fr-FR" sz="1900" dirty="0" err="1"/>
              <a:t>Interrogator</a:t>
            </a:r>
            <a:r>
              <a:rPr lang="fr-FR" sz="1900" dirty="0"/>
              <a:t> (C)</a:t>
            </a:r>
          </a:p>
          <a:p>
            <a:r>
              <a:rPr lang="fr-FR" sz="1900" dirty="0"/>
              <a:t>=&gt; </a:t>
            </a:r>
            <a:r>
              <a:rPr lang="fr-FR" sz="1900" dirty="0" err="1"/>
              <a:t>can</a:t>
            </a:r>
            <a:r>
              <a:rPr lang="fr-FR" sz="1900" dirty="0"/>
              <a:t> </a:t>
            </a:r>
            <a:r>
              <a:rPr lang="fr-FR" sz="1900" dirty="0" err="1"/>
              <a:t>only</a:t>
            </a:r>
            <a:r>
              <a:rPr lang="fr-FR" sz="1900" dirty="0"/>
              <a:t> </a:t>
            </a:r>
            <a:r>
              <a:rPr lang="fr-FR" sz="1900" dirty="0" err="1"/>
              <a:t>communicate</a:t>
            </a:r>
            <a:r>
              <a:rPr lang="fr-FR" sz="1900" dirty="0"/>
              <a:t> </a:t>
            </a:r>
            <a:r>
              <a:rPr lang="fr-FR" sz="1900" dirty="0" err="1"/>
              <a:t>using</a:t>
            </a:r>
            <a:r>
              <a:rPr lang="fr-FR" sz="1900" dirty="0"/>
              <a:t> </a:t>
            </a:r>
            <a:r>
              <a:rPr lang="fr-FR" sz="1900" dirty="0" err="1"/>
              <a:t>their</a:t>
            </a:r>
            <a:r>
              <a:rPr lang="fr-FR" sz="1900" dirty="0"/>
              <a:t> computer</a:t>
            </a:r>
          </a:p>
          <a:p>
            <a:r>
              <a:rPr lang="fr-FR" sz="2000" dirty="0"/>
              <a:t>The goal of the </a:t>
            </a:r>
            <a:r>
              <a:rPr lang="fr-FR" sz="2000" dirty="0" err="1"/>
              <a:t>game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for C to </a:t>
            </a:r>
            <a:r>
              <a:rPr lang="fr-FR" sz="2000" dirty="0" err="1"/>
              <a:t>discover</a:t>
            </a:r>
            <a:r>
              <a:rPr lang="fr-FR" sz="2000" dirty="0"/>
              <a:t> </a:t>
            </a:r>
            <a:r>
              <a:rPr lang="fr-FR" sz="2000" dirty="0" err="1"/>
              <a:t>who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male and </a:t>
            </a:r>
            <a:r>
              <a:rPr lang="fr-FR" sz="2000" dirty="0" err="1"/>
              <a:t>who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female</a:t>
            </a:r>
            <a:r>
              <a:rPr lang="fr-FR" sz="2000" dirty="0"/>
              <a:t>.</a:t>
            </a:r>
          </a:p>
          <a:p>
            <a:r>
              <a:rPr lang="fr-FR" sz="2000" dirty="0"/>
              <a:t>The goal of A, in </a:t>
            </a:r>
            <a:r>
              <a:rPr lang="fr-FR" sz="2000" dirty="0" err="1"/>
              <a:t>this</a:t>
            </a:r>
            <a:r>
              <a:rPr lang="fr-FR" sz="2000" dirty="0"/>
              <a:t> case, </a:t>
            </a:r>
            <a:r>
              <a:rPr lang="fr-FR" sz="2000" dirty="0" err="1"/>
              <a:t>is</a:t>
            </a:r>
            <a:r>
              <a:rPr lang="fr-FR" sz="2000" dirty="0"/>
              <a:t> to </a:t>
            </a:r>
            <a:r>
              <a:rPr lang="fr-FR" sz="2000" dirty="0" err="1"/>
              <a:t>make</a:t>
            </a:r>
            <a:r>
              <a:rPr lang="fr-FR" sz="2000" dirty="0"/>
              <a:t> C </a:t>
            </a:r>
            <a:r>
              <a:rPr lang="fr-FR" sz="2000" dirty="0" err="1"/>
              <a:t>fail</a:t>
            </a:r>
            <a:r>
              <a:rPr lang="fr-FR" sz="2000" dirty="0"/>
              <a:t> =&gt; </a:t>
            </a:r>
            <a:r>
              <a:rPr lang="fr-FR" sz="2000" dirty="0" err="1"/>
              <a:t>fool</a:t>
            </a:r>
            <a:r>
              <a:rPr lang="fr-FR" sz="2000" dirty="0"/>
              <a:t> </a:t>
            </a:r>
            <a:r>
              <a:rPr lang="fr-FR" sz="2000" dirty="0" err="1"/>
              <a:t>him</a:t>
            </a:r>
            <a:r>
              <a:rPr lang="fr-FR" sz="2000" dirty="0"/>
              <a:t> </a:t>
            </a:r>
            <a:r>
              <a:rPr lang="fr-FR" sz="2000" dirty="0" err="1"/>
              <a:t>into</a:t>
            </a:r>
            <a:r>
              <a:rPr lang="fr-FR" sz="2000" dirty="0"/>
              <a:t> </a:t>
            </a:r>
            <a:r>
              <a:rPr lang="fr-FR" sz="2000" dirty="0" err="1"/>
              <a:t>thinking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he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female</a:t>
            </a:r>
            <a:r>
              <a:rPr lang="fr-FR" sz="2000" dirty="0"/>
              <a:t>.</a:t>
            </a:r>
          </a:p>
          <a:p>
            <a:r>
              <a:rPr lang="fr-FR" sz="2000" b="1" i="1" dirty="0" err="1"/>
              <a:t>what</a:t>
            </a:r>
            <a:r>
              <a:rPr lang="fr-FR" sz="2000" b="1" i="1" dirty="0"/>
              <a:t> </a:t>
            </a:r>
            <a:r>
              <a:rPr lang="fr-FR" sz="2000" b="1" i="1" dirty="0" err="1"/>
              <a:t>will</a:t>
            </a:r>
            <a:r>
              <a:rPr lang="fr-FR" sz="2000" b="1" i="1" dirty="0"/>
              <a:t> </a:t>
            </a:r>
            <a:r>
              <a:rPr lang="fr-FR" sz="2000" b="1" i="1" dirty="0" err="1"/>
              <a:t>happen</a:t>
            </a:r>
            <a:r>
              <a:rPr lang="fr-FR" sz="2000" b="1" i="1" dirty="0"/>
              <a:t> </a:t>
            </a:r>
            <a:r>
              <a:rPr lang="fr-FR" sz="2000" b="1" i="1" dirty="0" err="1"/>
              <a:t>when</a:t>
            </a:r>
            <a:r>
              <a:rPr lang="fr-FR" sz="2000" b="1" i="1" dirty="0"/>
              <a:t> a machine </a:t>
            </a:r>
            <a:r>
              <a:rPr lang="fr-FR" sz="2000" b="1" i="1" dirty="0" err="1"/>
              <a:t>takes</a:t>
            </a:r>
            <a:r>
              <a:rPr lang="fr-FR" sz="2000" b="1" i="1" dirty="0"/>
              <a:t> the </a:t>
            </a:r>
            <a:r>
              <a:rPr lang="fr-FR" sz="2000" b="1" i="1" dirty="0" err="1"/>
              <a:t>role</a:t>
            </a:r>
            <a:r>
              <a:rPr lang="fr-FR" sz="2000" b="1" i="1" dirty="0"/>
              <a:t> of A in </a:t>
            </a:r>
            <a:r>
              <a:rPr lang="fr-FR" sz="2000" b="1" i="1" dirty="0" err="1"/>
              <a:t>this</a:t>
            </a:r>
            <a:r>
              <a:rPr lang="fr-FR" sz="2000" b="1" i="1" dirty="0"/>
              <a:t> </a:t>
            </a:r>
            <a:r>
              <a:rPr lang="fr-FR" sz="2000" b="1" i="1" dirty="0" err="1"/>
              <a:t>game</a:t>
            </a:r>
            <a:r>
              <a:rPr lang="fr-FR" sz="2000" b="1" i="1" dirty="0"/>
              <a:t>?</a:t>
            </a:r>
          </a:p>
          <a:p>
            <a:r>
              <a:rPr lang="fr-FR" sz="2000" b="1" dirty="0"/>
              <a:t>This </a:t>
            </a:r>
            <a:r>
              <a:rPr lang="fr-FR" sz="2000" b="1" dirty="0" err="1"/>
              <a:t>is</a:t>
            </a:r>
            <a:r>
              <a:rPr lang="fr-FR" sz="2000" b="1" dirty="0"/>
              <a:t> the essence of the Turing Test: </a:t>
            </a:r>
            <a:r>
              <a:rPr lang="fr-FR" sz="2000" dirty="0"/>
              <a:t>an </a:t>
            </a:r>
            <a:r>
              <a:rPr lang="fr-FR" sz="2000" dirty="0" err="1"/>
              <a:t>interrogator</a:t>
            </a:r>
            <a:r>
              <a:rPr lang="fr-FR" sz="2000" dirty="0"/>
              <a:t> has a conversation </a:t>
            </a:r>
            <a:r>
              <a:rPr lang="fr-FR" sz="2000" dirty="0" err="1"/>
              <a:t>with</a:t>
            </a:r>
            <a:r>
              <a:rPr lang="fr-FR" sz="2000" dirty="0"/>
              <a:t> a certain </a:t>
            </a:r>
            <a:r>
              <a:rPr lang="fr-FR" sz="2000" dirty="0" err="1"/>
              <a:t>entity</a:t>
            </a:r>
            <a:r>
              <a:rPr lang="fr-FR" sz="2000" dirty="0"/>
              <a:t>,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either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a </a:t>
            </a:r>
            <a:r>
              <a:rPr lang="fr-FR" sz="2000" dirty="0" err="1"/>
              <a:t>human</a:t>
            </a:r>
            <a:r>
              <a:rPr lang="fr-FR" sz="2000" dirty="0"/>
              <a:t> or a machine.</a:t>
            </a:r>
          </a:p>
          <a:p>
            <a:r>
              <a:rPr lang="fr-FR" sz="2000" dirty="0"/>
              <a:t>If the </a:t>
            </a:r>
            <a:r>
              <a:rPr lang="fr-FR" sz="2000" dirty="0" err="1"/>
              <a:t>interrogator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not able to tell if the </a:t>
            </a:r>
            <a:r>
              <a:rPr lang="fr-FR" sz="2000" dirty="0" err="1"/>
              <a:t>entity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</a:t>
            </a:r>
            <a:r>
              <a:rPr lang="fr-FR" sz="2000" dirty="0" err="1"/>
              <a:t>interacting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machine or a </a:t>
            </a:r>
            <a:r>
              <a:rPr lang="fr-FR" sz="2000" dirty="0" err="1"/>
              <a:t>human</a:t>
            </a:r>
            <a:r>
              <a:rPr lang="fr-FR" sz="2000" dirty="0"/>
              <a:t>, </a:t>
            </a:r>
            <a:r>
              <a:rPr lang="fr-FR" sz="2000" b="1" dirty="0" err="1"/>
              <a:t>then</a:t>
            </a:r>
            <a:r>
              <a:rPr lang="fr-FR" sz="2000" b="1" dirty="0"/>
              <a:t> </a:t>
            </a:r>
            <a:r>
              <a:rPr lang="fr-FR" sz="2000" b="1" dirty="0" err="1"/>
              <a:t>this</a:t>
            </a:r>
            <a:r>
              <a:rPr lang="fr-FR" sz="2000" b="1" dirty="0"/>
              <a:t> machine </a:t>
            </a:r>
            <a:r>
              <a:rPr lang="fr-FR" sz="2000" b="1" dirty="0" err="1"/>
              <a:t>is</a:t>
            </a:r>
            <a:r>
              <a:rPr lang="fr-FR" sz="2000" b="1" dirty="0"/>
              <a:t> </a:t>
            </a:r>
            <a:r>
              <a:rPr lang="fr-FR" sz="2000" b="1" dirty="0" err="1"/>
              <a:t>said</a:t>
            </a:r>
            <a:r>
              <a:rPr lang="fr-FR" sz="2000" b="1" dirty="0"/>
              <a:t> to have </a:t>
            </a:r>
            <a:r>
              <a:rPr lang="fr-FR" sz="2000" b="1" dirty="0" err="1"/>
              <a:t>passed</a:t>
            </a:r>
            <a:r>
              <a:rPr lang="fr-FR" sz="2000" b="1" dirty="0"/>
              <a:t> the Turing Test.</a:t>
            </a:r>
            <a:endParaRPr lang="fr-FR" sz="19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 descr="Une image contenant carré&#10;&#10;Description générée automatiquement">
            <a:extLst>
              <a:ext uri="{FF2B5EF4-FFF2-40B4-BE49-F238E27FC236}">
                <a16:creationId xmlns:a16="http://schemas.microsoft.com/office/drawing/2014/main" id="{FDAFAEB9-EEA7-7242-9A1F-300ADBA64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082" y="1883743"/>
            <a:ext cx="6253212" cy="433034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76025281-12C1-AC47-9A06-096CB43D2CDA}"/>
              </a:ext>
            </a:extLst>
          </p:cNvPr>
          <p:cNvSpPr txBox="1"/>
          <p:nvPr/>
        </p:nvSpPr>
        <p:spPr>
          <a:xfrm>
            <a:off x="3223607" y="6397860"/>
            <a:ext cx="5929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/>
              <a:t>https://</a:t>
            </a:r>
            <a:r>
              <a:rPr lang="fr-FR" sz="1500" dirty="0" err="1"/>
              <a:t>howtolearnmachinelearning.com</a:t>
            </a:r>
            <a:r>
              <a:rPr lang="fr-FR" sz="1500" dirty="0"/>
              <a:t>/articles/</a:t>
            </a:r>
            <a:r>
              <a:rPr lang="fr-FR" sz="1500" dirty="0" err="1"/>
              <a:t>what</a:t>
            </a:r>
            <a:r>
              <a:rPr lang="fr-FR" sz="1500" dirty="0"/>
              <a:t>-</a:t>
            </a:r>
            <a:r>
              <a:rPr lang="fr-FR" sz="1500" dirty="0" err="1"/>
              <a:t>is</a:t>
            </a:r>
            <a:r>
              <a:rPr lang="fr-FR" sz="1500" dirty="0"/>
              <a:t>-the-</a:t>
            </a:r>
            <a:r>
              <a:rPr lang="fr-FR" sz="1500" dirty="0" err="1"/>
              <a:t>turing</a:t>
            </a:r>
            <a:r>
              <a:rPr lang="fr-FR" sz="1500" dirty="0"/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3524637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1116</Words>
  <Application>Microsoft Macintosh PowerPoint</Application>
  <PresentationFormat>Grand écran</PresentationFormat>
  <Paragraphs>101</Paragraphs>
  <Slides>28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What is Machine Learning ?</vt:lpstr>
      <vt:lpstr>Comments and Definitions</vt:lpstr>
      <vt:lpstr>Présentation PowerPoint</vt:lpstr>
      <vt:lpstr>The traditional Programming Paradigm </vt:lpstr>
      <vt:lpstr>Présentation PowerPoint</vt:lpstr>
      <vt:lpstr>Présentation PowerPoint</vt:lpstr>
      <vt:lpstr>Example</vt:lpstr>
      <vt:lpstr>Alan Turing</vt:lpstr>
      <vt:lpstr>The Imitation Game</vt:lpstr>
      <vt:lpstr>Learning Machines</vt:lpstr>
      <vt:lpstr>Some Machine Learning Applications</vt:lpstr>
      <vt:lpstr>Categories of Machine Learning</vt:lpstr>
      <vt:lpstr>Supervised Learning Sub-category: Classification</vt:lpstr>
      <vt:lpstr>Supervised Learning Sub-class: Regression</vt:lpstr>
      <vt:lpstr>Categories of Machine Learning</vt:lpstr>
      <vt:lpstr>Unsupervised Learning Example : Clustering</vt:lpstr>
      <vt:lpstr>Categories of Machine Learning</vt:lpstr>
      <vt:lpstr>Reinforcement Learning Paradigm</vt:lpstr>
      <vt:lpstr>RL Hide and Seek Demo OpenAI</vt:lpstr>
      <vt:lpstr>Supervised Learning Workflow Overview</vt:lpstr>
      <vt:lpstr>Supervised Learning Formal Notations</vt:lpstr>
      <vt:lpstr>Data Representation</vt:lpstr>
      <vt:lpstr>Data Representation</vt:lpstr>
      <vt:lpstr>Data Representation Design Matrix Made Explicit</vt:lpstr>
      <vt:lpstr>Extremely Popular Dataset Example: The Iris Dataset</vt:lpstr>
      <vt:lpstr>Data Representation: Labels</vt:lpstr>
      <vt:lpstr>ML Terminology</vt:lpstr>
      <vt:lpstr>Classes of Machine Learning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 ?</dc:title>
  <dc:creator>Florence STRICKER-CESARI</dc:creator>
  <cp:lastModifiedBy>Florence STRICKER-CESARI</cp:lastModifiedBy>
  <cp:revision>5</cp:revision>
  <dcterms:created xsi:type="dcterms:W3CDTF">2022-01-23T08:46:23Z</dcterms:created>
  <dcterms:modified xsi:type="dcterms:W3CDTF">2022-01-24T11:59:05Z</dcterms:modified>
</cp:coreProperties>
</file>