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715000" type="screen16x10"/>
  <p:notesSz cx="6858000" cy="9144000"/>
  <p:embeddedFontLst>
    <p:embeddedFont>
      <p:font typeface="Lato" panose="020F0502020204030203" pitchFamily="34" charset="0"/>
      <p:regular r:id="rId41"/>
      <p:bold r:id="rId42"/>
      <p:italic r:id="rId43"/>
      <p:boldItalic r:id="rId44"/>
    </p:embeddedFont>
    <p:embeddedFont>
      <p:font typeface="Montserrat" panose="00000500000000000000" pitchFamily="2" charset="0"/>
      <p:regular r:id="rId45"/>
      <p:bold r:id="rId46"/>
      <p:italic r:id="rId47"/>
      <p:boldItalic r:id="rId48"/>
    </p:embeddedFont>
    <p:embeddedFont>
      <p:font typeface="Montserrat ExtraBold" panose="00000900000000000000" pitchFamily="2" charset="0"/>
      <p:bold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hs7daiMWDoUOlTxrh+90VdHVfT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114" y="84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784447cb4_0_3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30784447cb4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Expliquez dès le démarrage que vous devez faire remplir les évaluations de fin de stage un peu avant la fin de la journée le dernier jour. Il faut toujours prévenir les stagiaires.</a:t>
            </a:r>
            <a:endParaRPr/>
          </a:p>
        </p:txBody>
      </p:sp>
      <p:sp>
        <p:nvSpPr>
          <p:cNvPr id="117" name="Google Shape;117;g30784447cb4_0_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ed57810c0_0_2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2aed57810c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Ici j’explique aux stagiaires comment va se dérouler ma formation et comment j’ai structuré ma formation, ensuite je tiens ma formation en respectant la structure énoncée. C’est très important de montrer aux stagiaires ce qui les attend durant la formation et vous montrerez ainsi que vous avez bien préparé votre formation en bon formateur.</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124" name="Google Shape;124;g2aed57810c0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ed57810c0_0_9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2aed57810c0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2aed57810c0_0_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ed57810c0_0_2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aed57810c0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Expliquez à vos stagiaires qu’après la formation ils pourront rejouer cette formation ou revoir certains point grâce à la cohérence de vos contenus. Grâce à la table des matière ils pourront revenir directement sur  les chapitres qui les interessent, et ils auront les mêmes repairs sur votre github parce que vous avez pensé à versionner à chaque chapitre et que le nom de chaque version est exactement le même que le titre donné à chaque chapitre. Vous donnerez ainsi l’impression aux stagiaires que vous avez produits des efforts de préparation et d’organisation pour leur apporter une formation de meilleure qualité. Vous pourrez aussi utiliser votre github et les heures de chaque comit pour savoir si le timing que vous aviez imaginé en préparant votre formation est conforme à la réalité ou si au contraire vous devez revoir votre timing sur la prochaine session. Vous serez également en mesure de justifier le temps passé sur chaque notion grâce à l’heure des comit ou des upload sur un Drive.</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138" name="Google Shape;138;g2aed57810c0_0_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ed57810c0_0_3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2aed57810c0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ce slide vous permet de ne pas oublier, rappelez vous que les centres de formations ont l’obligation de présenter lors d’un audit Qualiopi les supports de cours et énoncés des TP de validation des acquis, n’oubliez pas de faire de nous faire  parvenir ces éléments quelques jours avant le début de votre formation ; En mettant vos énoncés de TP sur votre support de cours, vous serez ainsi certain de les avoir fourni à Boomerang Consulting en plus de votre support de cours. Vous devez nous envoyer votre support de cours avant la formation pour qu’on puisse le transmettre au client, le mettre à disposition des stagiaires en début de formation sur Teams et sur Github (ou Drive). Boomerang Consulting et les stagiaires y auront ainsi toujours accès y compris après votre formation.</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145" name="Google Shape;145;g2aed57810c0_0_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ed57810c0_0_3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aed57810c0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Ce slide vous permet de ne pas oublier de mentionner les google forms. Les google forms vous permettent d’avoir un retour individuel des stagiaires sans qu’ils soient obligés de s’exprimer à haute voix devant tout le groupe. Vous gagnez du temps car plus rapide qu’un tour de table. Vous pourrez communiquer ces google forms en cas de mauvaise évaluation. Ne pas partager avec les stagiaires les réponses apportées sur ces google forms, c’est uniquement pour le formateur, si vous les partagez les stagiaires ne seront pas sincères. Vous permet de verrouiller à chaque demi journée les évaluations formateur de fin de session. Vous permet d’adapter vos cours à chaque demi journée pour le rythme et l’équilibre théorie/pratique ou savoir si vous devez revenir sur des notions en fonction des réponses apportées par les stagiaires.</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Vous montrerez ainsi aux stagiaires que vous avez mis en place un outil quotidien et qu’en bon formateur vous vous souciez de leurs ressentis durant toute la formation pour vous adapter.</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endParaRPr sz="1800">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152" name="Google Shape;152;g2aed57810c0_0_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aed57810c0_0_22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aed57810c0_0_2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Cette table des matières est importante, elle montre d’une part que vous avez respecté le plan de cours en listant chacune des notions. D’autre part, vous facilitez le travail du stagiaire qui souhaite revenir plus tard sur un chapitre en particulier. Enfin, quand un stagiaire décroche pour quelques secondes d'inattentions, vous pourrez lui indiquer facilement à quel chapitre vous en êtes pour ne pas interrompre le cours.</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159" name="Google Shape;159;g2aed57810c0_0_2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ed57810c0_0_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2aed57810c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946"/>
              <a:buFont typeface="Arial"/>
              <a:buNone/>
            </a:pPr>
            <a:r>
              <a:rPr lang="fr-FR" sz="1682" i="1">
                <a:solidFill>
                  <a:srgbClr val="262626"/>
                </a:solidFill>
                <a:latin typeface="Lato"/>
                <a:ea typeface="Lato"/>
                <a:cs typeface="Lato"/>
                <a:sym typeface="Lato"/>
              </a:rPr>
              <a:t>Laissez ce Slide pour être certain de ne pas oublier. Quand vous arrivez sur ce slide avec les stagiaires, même si l’heure de la pause de 10h30 n’est pas arrivée, vous pouvez demander aux stagiaires d’attendre 30 secondes, le temps pour vous d’envoyer un mail au centre de formation pour leur dire si tout le monde est présent et a les prérequis pour suivre cette formation. Ce mail avant 10h30 est une obligation, cela fait parti des process imposés par Boomerang Consulting et fait parti du métier de formateur.</a:t>
            </a:r>
            <a:endParaRPr sz="1682" i="1">
              <a:solidFill>
                <a:srgbClr val="262626"/>
              </a:solidFill>
              <a:latin typeface="Lato"/>
              <a:ea typeface="Lato"/>
              <a:cs typeface="Lato"/>
              <a:sym typeface="Lato"/>
            </a:endParaRPr>
          </a:p>
          <a:p>
            <a:pPr marL="0" lvl="0" indent="0" algn="l" rtl="0">
              <a:spcBef>
                <a:spcPts val="360"/>
              </a:spcBef>
              <a:spcAft>
                <a:spcPts val="0"/>
              </a:spcAft>
              <a:buClr>
                <a:schemeClr val="dk1"/>
              </a:buClr>
              <a:buSzPts val="1946"/>
              <a:buFont typeface="Arial"/>
              <a:buNone/>
            </a:pPr>
            <a:r>
              <a:rPr lang="fr-FR" sz="1682" i="1">
                <a:solidFill>
                  <a:srgbClr val="262626"/>
                </a:solidFill>
                <a:latin typeface="Lato"/>
                <a:ea typeface="Lato"/>
                <a:cs typeface="Lato"/>
                <a:sym typeface="Lato"/>
              </a:rPr>
              <a:t>A mettre dans votre email : </a:t>
            </a:r>
            <a:endParaRPr sz="1682" i="1">
              <a:solidFill>
                <a:srgbClr val="262626"/>
              </a:solidFill>
              <a:latin typeface="Lato"/>
              <a:ea typeface="Lato"/>
              <a:cs typeface="Lato"/>
              <a:sym typeface="Lato"/>
            </a:endParaRPr>
          </a:p>
          <a:p>
            <a:pPr marL="457200" lvl="0" indent="-335481" algn="l" rtl="0">
              <a:spcBef>
                <a:spcPts val="360"/>
              </a:spcBef>
              <a:spcAft>
                <a:spcPts val="0"/>
              </a:spcAft>
              <a:buClr>
                <a:srgbClr val="F1C232"/>
              </a:buClr>
              <a:buSzPts val="1682"/>
              <a:buFont typeface="Lato"/>
              <a:buChar char="●"/>
            </a:pPr>
            <a:r>
              <a:rPr lang="fr-FR" sz="1682" i="1">
                <a:solidFill>
                  <a:srgbClr val="262626"/>
                </a:solidFill>
                <a:latin typeface="Lato"/>
                <a:ea typeface="Lato"/>
                <a:cs typeface="Lato"/>
                <a:sym typeface="Lato"/>
              </a:rPr>
              <a:t>Si tout le monde est présent et si tout le monde a les prérequis (email à envoyer même si tout le monde est présent et a les prérequis).</a:t>
            </a:r>
            <a:endParaRPr sz="1682" i="1">
              <a:solidFill>
                <a:srgbClr val="262626"/>
              </a:solidFill>
              <a:latin typeface="Lato"/>
              <a:ea typeface="Lato"/>
              <a:cs typeface="Lato"/>
              <a:sym typeface="Lato"/>
            </a:endParaRPr>
          </a:p>
          <a:p>
            <a:pPr marL="457200" lvl="0" indent="-335481" algn="l" rtl="0">
              <a:spcBef>
                <a:spcPts val="0"/>
              </a:spcBef>
              <a:spcAft>
                <a:spcPts val="0"/>
              </a:spcAft>
              <a:buClr>
                <a:srgbClr val="F1C232"/>
              </a:buClr>
              <a:buSzPts val="1682"/>
              <a:buFont typeface="Lato"/>
              <a:buChar char="●"/>
            </a:pPr>
            <a:r>
              <a:rPr lang="fr-FR" sz="1682" i="1">
                <a:solidFill>
                  <a:srgbClr val="262626"/>
                </a:solidFill>
                <a:latin typeface="Lato"/>
                <a:ea typeface="Lato"/>
                <a:cs typeface="Lato"/>
                <a:sym typeface="Lato"/>
              </a:rPr>
              <a:t>Numéro de session.</a:t>
            </a:r>
            <a:endParaRPr sz="1682" i="1">
              <a:solidFill>
                <a:srgbClr val="262626"/>
              </a:solidFill>
              <a:latin typeface="Lato"/>
              <a:ea typeface="Lato"/>
              <a:cs typeface="Lato"/>
              <a:sym typeface="Lato"/>
            </a:endParaRPr>
          </a:p>
          <a:p>
            <a:pPr marL="457200" lvl="0" indent="-335481" algn="l" rtl="0">
              <a:spcBef>
                <a:spcPts val="0"/>
              </a:spcBef>
              <a:spcAft>
                <a:spcPts val="0"/>
              </a:spcAft>
              <a:buClr>
                <a:srgbClr val="F1C232"/>
              </a:buClr>
              <a:buSzPts val="1682"/>
              <a:buFont typeface="Lato"/>
              <a:buChar char="●"/>
            </a:pPr>
            <a:r>
              <a:rPr lang="fr-FR" sz="1682" i="1">
                <a:solidFill>
                  <a:srgbClr val="262626"/>
                </a:solidFill>
                <a:latin typeface="Lato"/>
                <a:ea typeface="Lato"/>
                <a:cs typeface="Lato"/>
                <a:sym typeface="Lato"/>
              </a:rPr>
              <a:t>Nom, prénom, email des absents (si absents)</a:t>
            </a:r>
            <a:endParaRPr sz="1682" i="1">
              <a:solidFill>
                <a:srgbClr val="262626"/>
              </a:solidFill>
              <a:latin typeface="Lato"/>
              <a:ea typeface="Lato"/>
              <a:cs typeface="Lato"/>
              <a:sym typeface="Lato"/>
            </a:endParaRPr>
          </a:p>
          <a:p>
            <a:pPr marL="457200" lvl="0" indent="-335481" algn="l" rtl="0">
              <a:spcBef>
                <a:spcPts val="0"/>
              </a:spcBef>
              <a:spcAft>
                <a:spcPts val="0"/>
              </a:spcAft>
              <a:buClr>
                <a:srgbClr val="F1C232"/>
              </a:buClr>
              <a:buSzPts val="1682"/>
              <a:buFont typeface="Lato"/>
              <a:buChar char="●"/>
            </a:pPr>
            <a:r>
              <a:rPr lang="fr-FR" sz="1682" i="1">
                <a:solidFill>
                  <a:srgbClr val="262626"/>
                </a:solidFill>
                <a:latin typeface="Lato"/>
                <a:ea typeface="Lato"/>
                <a:cs typeface="Lato"/>
                <a:sym typeface="Lato"/>
              </a:rPr>
              <a:t>Nom, prénom, email des personnes qui n’ont pas les prérequis ou qui ont plus que les prérequis.</a:t>
            </a:r>
            <a:endParaRPr sz="1682" i="1">
              <a:solidFill>
                <a:srgbClr val="262626"/>
              </a:solidFill>
              <a:latin typeface="Lato"/>
              <a:ea typeface="Lato"/>
              <a:cs typeface="Lato"/>
              <a:sym typeface="Lato"/>
            </a:endParaRPr>
          </a:p>
          <a:p>
            <a:pPr marL="457200" lvl="0" indent="-335481" algn="l" rtl="0">
              <a:spcBef>
                <a:spcPts val="0"/>
              </a:spcBef>
              <a:spcAft>
                <a:spcPts val="0"/>
              </a:spcAft>
              <a:buClr>
                <a:srgbClr val="F1C232"/>
              </a:buClr>
              <a:buSzPts val="1682"/>
              <a:buFont typeface="Lato"/>
              <a:buChar char="●"/>
            </a:pPr>
            <a:r>
              <a:rPr lang="fr-FR" sz="1682" i="1">
                <a:solidFill>
                  <a:srgbClr val="262626"/>
                </a:solidFill>
                <a:latin typeface="Lato"/>
                <a:ea typeface="Lato"/>
                <a:cs typeface="Lato"/>
                <a:sym typeface="Lato"/>
              </a:rPr>
              <a:t>Tout problème détecté avant la pause qui risque de nuire au bon déroulement de la formation.</a:t>
            </a:r>
            <a:endParaRPr sz="1682" i="1">
              <a:solidFill>
                <a:srgbClr val="262626"/>
              </a:solidFill>
              <a:latin typeface="Lato"/>
              <a:ea typeface="Lato"/>
              <a:cs typeface="Lato"/>
              <a:sym typeface="Lato"/>
            </a:endParaRPr>
          </a:p>
          <a:p>
            <a:pPr marL="0" lvl="0" indent="0" algn="l" rtl="0">
              <a:spcBef>
                <a:spcPts val="360"/>
              </a:spcBef>
              <a:spcAft>
                <a:spcPts val="0"/>
              </a:spcAft>
              <a:buClr>
                <a:schemeClr val="dk1"/>
              </a:buClr>
              <a:buSzPts val="1946"/>
              <a:buFont typeface="Arial"/>
              <a:buNone/>
            </a:pPr>
            <a:endParaRPr sz="1800">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166" name="Google Shape;166;g2aed57810c0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ed57810c0_0_15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2aed57810c0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2aed57810c0_0_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ed57810c0_0_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aed57810c0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2aed57810c0_0_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d57810c0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g2aed57810c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500" i="1">
                <a:solidFill>
                  <a:srgbClr val="262626"/>
                </a:solidFill>
                <a:latin typeface="Lato"/>
                <a:ea typeface="Lato"/>
                <a:cs typeface="Lato"/>
                <a:sym typeface="Lato"/>
              </a:rPr>
              <a:t>Pas de logo ni liens ni aucune communication sur votre société dans votre support de cours, vous intervenez et vous présentez comme formateur Boomerang Consulting.</a:t>
            </a:r>
            <a:endParaRPr sz="15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500" i="1">
                <a:solidFill>
                  <a:srgbClr val="262626"/>
                </a:solidFill>
                <a:latin typeface="Lato"/>
                <a:ea typeface="Lato"/>
                <a:cs typeface="Lato"/>
                <a:sym typeface="Lato"/>
              </a:rPr>
              <a:t>La moindre des choses est de commencer votre formation Boomerang Consulting en souhaitant la bienvenue à vos stagiaires. Vous devez refléter une image positive de Boomerang Consulting qui vous emploie pour cette mission.</a:t>
            </a:r>
            <a:endParaRPr sz="15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500" i="1">
                <a:solidFill>
                  <a:srgbClr val="262626"/>
                </a:solidFill>
                <a:latin typeface="Lato"/>
                <a:ea typeface="Lato"/>
                <a:cs typeface="Lato"/>
                <a:sym typeface="Lato"/>
              </a:rPr>
              <a:t>Vous pouvez au mieux mettre sur vos slides vos nom, prénom, résumé de votre parcours de formateur et expériences (très bref) et votre email personnel. Pensez à donner votre numéro de téléphone aux stagiaires et leur demander de vous prévenir en cas de retard.</a:t>
            </a:r>
            <a:endParaRPr sz="15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60" name="Google Shape;60;g2aed57810c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caf421a25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2bcaf421a2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2bcaf421a25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aed57810c0_0_9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aed57810c0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Sur ce slide, je met l’énoncé de cet exercice. Pour des raisons pédagogiques les exercices sont indispensables. Les centres de formations et qualiopi attendent de vous qu’une validation des acquis soit faite autant que possible par des exercices et ou des quiz.</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Pensez à faire la correction de cet exercice et mettez la correction sur github. Les corrections ne sont pas une option. C’est une obligation, ça fait partie du rôle du formateur et c’est un élément pédagogique indispensable pour un stagiaire. Donnez toujours des exercices que vous avez préparé à l’avance.</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195" name="Google Shape;195;g2aed57810c0_0_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ed57810c0_0_5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2aed57810c0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2aed57810c0_0_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ed57810c0_0_5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aed57810c0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Les stagiaires ont des attentes très fortes sur les bonnes pratiques et viennent pour beaucoup d’entre eux valider les bonnes pratiques. C’est le rôle du formateur de penser à délivrer ces bonnes pratiques. Les stagiaires en seront satisfaits et cela se verra dans leurs évaluations de fin de stage.</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09" name="Google Shape;209;g2aed57810c0_0_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ed57810c0_0_6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2aed57810c0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Les stagiaires ont beaucoup d’attentes sur votre retour d’expérience. Ils viennent en formation pour avoir des conseils et tout ce que vous pourrez leur donner pour profiter de votre expérience dans le domaine. Les évaluations seront meilleures si vous faite profiter les stagiaires de votre retour d’expérience sur ce slide.</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16" name="Google Shape;216;g2aed57810c0_0_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aed57810c0_0_6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aed57810c0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2aed57810c0_0_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aed57810c0_0_16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2aed57810c0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2aed57810c0_0_1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aed57810c0_0_12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2aed57810c0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2aed57810c0_0_1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784447cb4_0_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30784447cb4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30784447cb4_0_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ed57810c0_0_2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2aed57810c0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2aed57810c0_0_2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ed57810c0_0_26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2aed57810c0_0_2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22222"/>
                </a:solidFill>
                <a:highlight>
                  <a:schemeClr val="lt1"/>
                </a:highlight>
                <a:latin typeface="Arial"/>
                <a:ea typeface="Arial"/>
                <a:cs typeface="Arial"/>
                <a:sym typeface="Arial"/>
              </a:rPr>
              <a:t>Sans vous transformer en commercial, prendre 2mn pour présenter ce slide et le slide précédent contribue en tant que formateur à présenter une image positive et valorisante de Boomerang Consulting. Vous n’avez pas à argumenter sur ces slides, vous pouvez les lire rapidement et suggérer aux stagiaires d’aller sur le site web pour en savoir plus</a:t>
            </a:r>
            <a:endParaRPr sz="1400" i="1">
              <a:solidFill>
                <a:srgbClr val="222222"/>
              </a:solidFill>
              <a:highlight>
                <a:schemeClr val="lt1"/>
              </a:highlight>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67" name="Google Shape;67;g2aed57810c0_0_2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ed57810c0_0_21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2aed57810c0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Personnellement je propose toujours aux stagiaires de les faire en pair programming entre stagiaires. Ca change un peu, ca crée une synergie entre les stagiaires et ça facilite la montée en compétence des plus faibles. Mettre la correction sur github. Les TP pour la validation des acquis et les corrections sont à la fois une obligation qualiopi, une étape indispensable du métier de formateur et un élément pédagogique indispensable.</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56" name="Google Shape;256;g2aed57810c0_0_2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aed57810c0_0_22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2aed57810c0_0_2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g2aed57810c0_0_2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aed57810c0_0_24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2aed57810c0_0_2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Personnellement je laisse toujours ce slide et j’en profite toujours pour faire des cadeaux aux stagiaires juste avant de les mettre sur les évaluations. En plus d’avoir délivré une bonne formation bien préparée et structurée, j’offre aux stagiaires des ressources qui pourront leur servir et ils apprécient d’autant plus la formation.</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Ici je liste les petits cadeaux du formateur (noel avant noel), pour ma part : </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0" name="Google Shape;270;g2aed57810c0_0_2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aed57810c0_0_23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g2aed57810c0_0_2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Ce slide le dernier jour de la formation au retour de la pause déjeuner permet de ne rien oublier. Boomerang Consulting doit transmettre les évaluations à son client avant 15h.</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Pensez à vous connecter à votre espace formateur pour vous assurer que les évaluations de chaque stagiaires ont bien été remplies.</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Pensez à vérifier qu’aucune signature ne manque pour vous et les stagiaires, pensez aussi aux émargements supplémentaires en cas de certifications.</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7" name="Google Shape;277;g2aed57810c0_0_2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aed57810c0_0_24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2aed57810c0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Ce slide est important, vous n’oubliez pas de tenir votre promesse de répondre aux questions hors plan de cours en fin de session après les évaluations.</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Vous avez idéalement durant la semaine, le soir, préparé vos réponses avec un petit exemple de code sur un stack blitz et quelques liens vers des ressources externes.</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Même si vous n’avez plus beaucoup de temps, vous pourrez ainsi donner votre stack blitz et les ressources aux stagiaires concernés. Les stagiaires vous seront reconnaissants d’avoir pris la peine chaque soir de préparer un exemple de code et chercher quelques ressources, même si vos réponses à leurs questions sont brèves faute de temps restant en fin de formation. Le centre de formation verra sur votre support que vous avez un slide prévu pour cela ce qui consolidera sa confiance en vous.</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Les questions hors plan de cours doivent toujours être vues après les évaluations. Vous n’avez pas contractuellement à être évalué sur des questions hors plan de cours, et vous devez surtout en priorité terminer le plan de cours et avoir terminé les évaluations, avoir vérifié les signatures, avoir terminé  les certifications quand il y en a et avoir saisi votre bilan de fin de formation avant de répondre aux questions hors plan de cours.</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84" name="Google Shape;284;g2aed57810c0_0_2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aed57810c0_0_8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2aed57810c0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0" algn="l" rtl="0">
              <a:spcBef>
                <a:spcPts val="360"/>
              </a:spcBef>
              <a:spcAft>
                <a:spcPts val="0"/>
              </a:spcAft>
              <a:buClr>
                <a:schemeClr val="dk1"/>
              </a:buClr>
              <a:buSzPts val="5538"/>
              <a:buFont typeface="Arial"/>
              <a:buNone/>
            </a:pPr>
            <a:r>
              <a:rPr lang="fr-FR" sz="1500" i="1">
                <a:solidFill>
                  <a:srgbClr val="262626"/>
                </a:solidFill>
                <a:latin typeface="Lato"/>
                <a:ea typeface="Lato"/>
                <a:cs typeface="Lato"/>
                <a:sym typeface="Lato"/>
              </a:rPr>
              <a:t>Prenez 10 mn pour passer en revue les notions fortes de cette formation et expliquez leurs du point du vue du développeur pourquoi ces notions sont importantes et pourquoi ils ont intérêt à suivre cette formations.</a:t>
            </a:r>
            <a:endParaRPr sz="1500" i="1">
              <a:solidFill>
                <a:srgbClr val="262626"/>
              </a:solidFill>
              <a:latin typeface="Lato"/>
              <a:ea typeface="Lato"/>
              <a:cs typeface="Lato"/>
              <a:sym typeface="Lato"/>
            </a:endParaRPr>
          </a:p>
          <a:p>
            <a:pPr marL="457200" lvl="0" indent="0" algn="l" rtl="0">
              <a:spcBef>
                <a:spcPts val="360"/>
              </a:spcBef>
              <a:spcAft>
                <a:spcPts val="0"/>
              </a:spcAft>
              <a:buClr>
                <a:schemeClr val="dk1"/>
              </a:buClr>
              <a:buSzPts val="5538"/>
              <a:buFont typeface="Arial"/>
              <a:buNone/>
            </a:pPr>
            <a:r>
              <a:rPr lang="fr-FR" sz="3500" i="1">
                <a:solidFill>
                  <a:srgbClr val="262626"/>
                </a:solidFill>
                <a:latin typeface="Lato"/>
                <a:ea typeface="Lato"/>
                <a:cs typeface="Lato"/>
                <a:sym typeface="Lato"/>
              </a:rPr>
              <a:t>Recommandez aux stagiaires de s’inscrire s’ils le souhaitent dans 2, 6 mois (à vous de voir le délais acceptable pour bien valider les notions apprises durant votre formation avant de s’inscrire sur la formation avancée que vous leur présentez.</a:t>
            </a:r>
            <a:endParaRPr sz="3500" i="1">
              <a:solidFill>
                <a:srgbClr val="262626"/>
              </a:solidFill>
              <a:latin typeface="Lato"/>
              <a:ea typeface="Lato"/>
              <a:cs typeface="Lato"/>
              <a:sym typeface="Lato"/>
            </a:endParaRPr>
          </a:p>
          <a:p>
            <a:pPr marL="457200" lvl="0" indent="0" algn="l" rtl="0">
              <a:spcBef>
                <a:spcPts val="360"/>
              </a:spcBef>
              <a:spcAft>
                <a:spcPts val="0"/>
              </a:spcAft>
              <a:buClr>
                <a:schemeClr val="dk1"/>
              </a:buClr>
              <a:buSzPts val="5538"/>
              <a:buFont typeface="Arial"/>
              <a:buNone/>
            </a:pPr>
            <a:r>
              <a:rPr lang="fr-FR" sz="3500" i="1">
                <a:solidFill>
                  <a:srgbClr val="262626"/>
                </a:solidFill>
                <a:latin typeface="Lato"/>
                <a:ea typeface="Lato"/>
                <a:cs typeface="Lato"/>
                <a:sym typeface="Lato"/>
              </a:rPr>
              <a:t>Expliquez aux stagiaires que s’ils font la formation avancée avec vous, ils auront la vraie continuité de cette formation initiation (personnellement en initiation je fait un crm avec les stagiaires, sur l’avancé, je fais télécharger depuis mon github cette application et j’aborde toutes les notions de la formation avancée en améliorant, modifiant le crm, en ajoutant des fonctionnalités, et je l’explique aux stagiaires). A terme vous serez davantage sollicité pour faire des formations avancé.</a:t>
            </a:r>
            <a:endParaRPr sz="3500" i="1">
              <a:solidFill>
                <a:srgbClr val="262626"/>
              </a:solidFill>
              <a:latin typeface="Lato"/>
              <a:ea typeface="Lato"/>
              <a:cs typeface="Lato"/>
              <a:sym typeface="Lato"/>
            </a:endParaRPr>
          </a:p>
          <a:p>
            <a:pPr marL="457200" lvl="0" indent="0" algn="l" rtl="0">
              <a:spcBef>
                <a:spcPts val="360"/>
              </a:spcBef>
              <a:spcAft>
                <a:spcPts val="0"/>
              </a:spcAft>
              <a:buClr>
                <a:schemeClr val="dk1"/>
              </a:buClr>
              <a:buSzPts val="5538"/>
              <a:buFont typeface="Arial"/>
              <a:buNone/>
            </a:pPr>
            <a:r>
              <a:rPr lang="fr-FR" sz="3500" i="1">
                <a:solidFill>
                  <a:srgbClr val="262626"/>
                </a:solidFill>
                <a:latin typeface="Lato"/>
                <a:ea typeface="Lato"/>
                <a:cs typeface="Lato"/>
                <a:sym typeface="Lato"/>
              </a:rPr>
              <a:t>N’oubliez pas que ces supports de cours sont remis au centre de formation, il verra donc que vous faites en fin de formation la promotion d’une nouvelle formation avancée. Trop peu de formateurs le font.</a:t>
            </a:r>
            <a:endParaRPr sz="3500" i="1">
              <a:solidFill>
                <a:srgbClr val="262626"/>
              </a:solidFill>
              <a:latin typeface="Lato"/>
              <a:ea typeface="Lato"/>
              <a:cs typeface="Lato"/>
              <a:sym typeface="Lato"/>
            </a:endParaRPr>
          </a:p>
          <a:p>
            <a:pPr marL="457200" lvl="0" indent="0" algn="l" rtl="0">
              <a:spcBef>
                <a:spcPts val="360"/>
              </a:spcBef>
              <a:spcAft>
                <a:spcPts val="0"/>
              </a:spcAft>
              <a:buClr>
                <a:schemeClr val="dk1"/>
              </a:buClr>
              <a:buSzPts val="5538"/>
              <a:buFont typeface="Arial"/>
              <a:buNone/>
            </a:pPr>
            <a:r>
              <a:rPr lang="fr-FR" sz="3500" i="1">
                <a:solidFill>
                  <a:srgbClr val="262626"/>
                </a:solidFill>
                <a:latin typeface="Lato"/>
                <a:ea typeface="Lato"/>
                <a:cs typeface="Lato"/>
                <a:sym typeface="Lato"/>
              </a:rPr>
              <a:t>En le faisant, non seulement vous nous aidez à tenir nos engagements auprès du centre mais en plus vous vous ferez remarquer très positivement à titre personnel par le centre de formation qui ne manquera pas de vous solliciter de plus en plus parce que vous l’aidez à vendre d’autres formations en fin de chaque session que vous faites. Les commerciaux en particuliers vous sollicitons davantage.</a:t>
            </a:r>
            <a:endParaRPr sz="3500" i="1">
              <a:solidFill>
                <a:srgbClr val="262626"/>
              </a:solidFill>
              <a:latin typeface="Lato"/>
              <a:ea typeface="Lato"/>
              <a:cs typeface="Lato"/>
              <a:sym typeface="Lato"/>
            </a:endParaRPr>
          </a:p>
          <a:p>
            <a:pPr marL="457200" lvl="0" indent="0" algn="l" rtl="0">
              <a:spcBef>
                <a:spcPts val="360"/>
              </a:spcBef>
              <a:spcAft>
                <a:spcPts val="0"/>
              </a:spcAft>
              <a:buClr>
                <a:schemeClr val="dk1"/>
              </a:buClr>
              <a:buSzPts val="5538"/>
              <a:buFont typeface="Arial"/>
              <a:buNone/>
            </a:pPr>
            <a:r>
              <a:rPr lang="fr-FR" sz="3500" i="1">
                <a:solidFill>
                  <a:srgbClr val="262626"/>
                </a:solidFill>
                <a:latin typeface="Lato"/>
                <a:ea typeface="Lato"/>
                <a:cs typeface="Lato"/>
                <a:sym typeface="Lato"/>
              </a:rPr>
              <a:t>Récupérez les nom, prénom, email des stagiaires intéressés par la formation avancée que vous venez de promouvoir ainsi que la période à laquelle ils souhaiteraient suivre cette formation (dans 2,6,12 mois….)</a:t>
            </a:r>
            <a:endParaRPr sz="35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91" name="Google Shape;291;g2aed57810c0_0_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aed57810c0_0_25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2aed57810c0_0_2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aed57810c0_0_2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aed57810c0_0_8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2aed57810c0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91" i="1">
                <a:solidFill>
                  <a:srgbClr val="262626"/>
                </a:solidFill>
                <a:latin typeface="Lato"/>
                <a:ea typeface="Lato"/>
                <a:cs typeface="Lato"/>
                <a:sym typeface="Lato"/>
              </a:rPr>
              <a:t>Bilan formation à remplir obligatoirement (qualiopi), Cela fait parti de vos obligations contractuelles. Dans tous les cas , laissez ce slide pour ne pas oublier.</a:t>
            </a:r>
            <a:endParaRPr sz="1491"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endParaRPr sz="1491"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91" i="1">
                <a:solidFill>
                  <a:srgbClr val="262626"/>
                </a:solidFill>
                <a:latin typeface="Lato"/>
                <a:ea typeface="Lato"/>
                <a:cs typeface="Lato"/>
                <a:sym typeface="Lato"/>
              </a:rPr>
              <a:t>Envoyez un bilan formation par mail  en expliquant que vous avez promu la formation suivante (préciser laquelle) et que les stagiaires suivants sont intéressés (nom, prénom, email). Nous transmettons ensuite au centre de formation qui vous sollicitera pour cette prochaine formation en priorité. </a:t>
            </a:r>
            <a:endParaRPr sz="1491"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304" name="Google Shape;304;g2aed57810c0_0_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aed57810c0_0_26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2aed57810c0_0_2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946"/>
              <a:buFont typeface="Arial"/>
              <a:buNone/>
            </a:pPr>
            <a:r>
              <a:rPr lang="fr-FR" sz="1682" i="1">
                <a:solidFill>
                  <a:srgbClr val="262626"/>
                </a:solidFill>
                <a:latin typeface="Lato"/>
                <a:ea typeface="Lato"/>
                <a:cs typeface="Lato"/>
                <a:sym typeface="Lato"/>
              </a:rPr>
              <a:t>Attention, pas de logo ou lien vers votre site web, vous ne devez pas promouvoir votre société quand vous intervenez pour un centre, c’est une faute grave.</a:t>
            </a:r>
            <a:endParaRPr sz="1682"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311" name="Google Shape;311;g2aed57810c0_0_2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38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ed57810c0_0_27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g2aed57810c0_0_2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g2aed57810c0_0_2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0784447cb4_0_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30784447cb4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g30784447cb4_0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ed57810c0_0_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g2aed57810c0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Vérifier les horaires et temps de pause est la première chose à faire avec vos stagiaires que vous devez considérer comme vos clients (se sont d’ailleurs les clients finaux). Cela fait parti du process. En laissant ce slide à votre présentation vous n’oublierez pas et n’aurez pas à vous en souvenir. Pensez à tout de suite vérifier s’il y a des passages de certifications en fin de session et assurez vous qu’il n’y a pas de stagiaires oubliés. Si c’est le cas prévenez nous avant 10h30.</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89" name="Google Shape;89;g2aed57810c0_0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129edb4e6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30129edb4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Pour penser à vérifier les prérequis des stagiaires afin de signaler le plus tot possible (au plus tard à 10h30) le moindre problème.</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Le but est d’afficher les prérequis aux stagiaires afin qu’ils confirment avoir ces prérequis lors de leurs présentations.</a:t>
            </a:r>
            <a:endParaRPr sz="1400" i="1">
              <a:solidFill>
                <a:srgbClr val="262626"/>
              </a:solidFill>
              <a:latin typeface="Lato"/>
              <a:ea typeface="Lato"/>
              <a:cs typeface="Lato"/>
              <a:sym typeface="Lato"/>
            </a:endParaRPr>
          </a:p>
          <a:p>
            <a:pPr marL="0" lvl="0" indent="0" algn="l" rtl="0">
              <a:spcBef>
                <a:spcPts val="360"/>
              </a:spcBef>
              <a:spcAft>
                <a:spcPts val="0"/>
              </a:spcAft>
              <a:buClr>
                <a:schemeClr val="dk1"/>
              </a:buClr>
              <a:buSzPts val="1800"/>
              <a:buFont typeface="Arial"/>
              <a:buNone/>
            </a:pPr>
            <a:r>
              <a:rPr lang="fr-FR" sz="1400" i="1">
                <a:solidFill>
                  <a:srgbClr val="262626"/>
                </a:solidFill>
                <a:latin typeface="Lato"/>
                <a:ea typeface="Lato"/>
                <a:cs typeface="Lato"/>
                <a:sym typeface="Lato"/>
              </a:rPr>
              <a:t>Ne pas oublier de demander aux stagiaires leurs attentes.</a:t>
            </a:r>
            <a:endParaRPr sz="1400" i="1">
              <a:solidFill>
                <a:srgbClr val="262626"/>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96" name="Google Shape;96;g30129edb4e6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784447cb4_0_2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30784447cb4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30784447cb4_0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784447cb4_0_3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30784447cb4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30784447cb4_0_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14"/>
        <p:cNvGrpSpPr/>
        <p:nvPr/>
      </p:nvGrpSpPr>
      <p:grpSpPr>
        <a:xfrm>
          <a:off x="0" y="0"/>
          <a:ext cx="0" cy="0"/>
          <a:chOff x="0" y="0"/>
          <a:chExt cx="0" cy="0"/>
        </a:xfrm>
      </p:grpSpPr>
      <p:sp>
        <p:nvSpPr>
          <p:cNvPr id="15" name="Google Shape;15;p3"/>
          <p:cNvSpPr/>
          <p:nvPr/>
        </p:nvSpPr>
        <p:spPr>
          <a:xfrm>
            <a:off x="1224359" y="0"/>
            <a:ext cx="7919641" cy="5715000"/>
          </a:xfrm>
          <a:prstGeom prst="rect">
            <a:avLst/>
          </a:prstGeom>
          <a:solidFill>
            <a:srgbClr val="EAEE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1C1D3B"/>
              </a:solidFill>
              <a:latin typeface="Calibri"/>
              <a:ea typeface="Calibri"/>
              <a:cs typeface="Calibri"/>
              <a:sym typeface="Calibri"/>
            </a:endParaRPr>
          </a:p>
        </p:txBody>
      </p:sp>
      <p:cxnSp>
        <p:nvCxnSpPr>
          <p:cNvPr id="16" name="Google Shape;16;p3"/>
          <p:cNvCxnSpPr/>
          <p:nvPr/>
        </p:nvCxnSpPr>
        <p:spPr>
          <a:xfrm>
            <a:off x="5334183" y="3142654"/>
            <a:ext cx="3263434" cy="0"/>
          </a:xfrm>
          <a:prstGeom prst="straightConnector1">
            <a:avLst/>
          </a:prstGeom>
          <a:noFill/>
          <a:ln w="12700" cap="flat" cmpd="sng">
            <a:solidFill>
              <a:srgbClr val="577089"/>
            </a:solidFill>
            <a:prstDash val="solid"/>
            <a:round/>
            <a:headEnd type="none" w="sm" len="sm"/>
            <a:tailEnd type="none" w="sm" len="sm"/>
          </a:ln>
        </p:spPr>
      </p:cxnSp>
      <p:sp>
        <p:nvSpPr>
          <p:cNvPr id="17" name="Google Shape;17;p3"/>
          <p:cNvSpPr txBox="1"/>
          <p:nvPr/>
        </p:nvSpPr>
        <p:spPr>
          <a:xfrm>
            <a:off x="5110309" y="2050508"/>
            <a:ext cx="3624193" cy="101566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4000"/>
              <a:buFont typeface="Arial"/>
              <a:buNone/>
            </a:pPr>
            <a:r>
              <a:rPr lang="fr-FR" sz="4000" b="0" i="0" u="none" strike="noStrike" cap="none">
                <a:solidFill>
                  <a:srgbClr val="F1C232"/>
                </a:solidFill>
                <a:latin typeface="Montserrat ExtraBold"/>
                <a:ea typeface="Montserrat ExtraBold"/>
                <a:cs typeface="Montserrat ExtraBold"/>
                <a:sym typeface="Montserrat ExtraBold"/>
              </a:rPr>
              <a:t>FORMATION</a:t>
            </a:r>
            <a:br>
              <a:rPr lang="fr-FR" sz="2000" b="1" i="0" u="none" strike="noStrike" cap="none">
                <a:solidFill>
                  <a:srgbClr val="577089"/>
                </a:solidFill>
                <a:latin typeface="Montserrat"/>
                <a:ea typeface="Montserrat"/>
                <a:cs typeface="Montserrat"/>
                <a:sym typeface="Montserrat"/>
              </a:rPr>
            </a:br>
            <a:r>
              <a:rPr lang="fr-FR" sz="2000" b="0" i="0" u="none" strike="noStrike" cap="none">
                <a:solidFill>
                  <a:srgbClr val="577089"/>
                </a:solidFill>
                <a:latin typeface="Montserrat"/>
                <a:ea typeface="Montserrat"/>
                <a:cs typeface="Montserrat"/>
                <a:sym typeface="Montserrat"/>
              </a:rPr>
              <a:t>IT - Digital - Management</a:t>
            </a:r>
            <a:endParaRPr sz="1400" b="0" i="0" u="none" strike="noStrike" cap="none">
              <a:solidFill>
                <a:srgbClr val="577089"/>
              </a:solidFill>
              <a:latin typeface="Arial"/>
              <a:ea typeface="Arial"/>
              <a:cs typeface="Arial"/>
              <a:sym typeface="Arial"/>
            </a:endParaRPr>
          </a:p>
        </p:txBody>
      </p:sp>
      <p:sp>
        <p:nvSpPr>
          <p:cNvPr id="18" name="Google Shape;18;p3"/>
          <p:cNvSpPr txBox="1"/>
          <p:nvPr/>
        </p:nvSpPr>
        <p:spPr>
          <a:xfrm>
            <a:off x="5262709" y="3219138"/>
            <a:ext cx="3624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rgbClr val="577089"/>
                </a:solidFill>
                <a:latin typeface="Montserrat"/>
                <a:ea typeface="Montserrat"/>
                <a:cs typeface="Montserrat"/>
                <a:sym typeface="Montserrat"/>
              </a:rPr>
              <a:t>24/03/2024</a:t>
            </a:r>
            <a:endParaRPr sz="1800" b="0" i="0" u="none" strike="noStrike" cap="none">
              <a:solidFill>
                <a:srgbClr val="577089"/>
              </a:solidFill>
              <a:latin typeface="Montserrat"/>
              <a:ea typeface="Montserrat"/>
              <a:cs typeface="Montserrat"/>
              <a:sym typeface="Montserrat"/>
            </a:endParaRPr>
          </a:p>
        </p:txBody>
      </p:sp>
      <p:sp>
        <p:nvSpPr>
          <p:cNvPr id="19" name="Google Shape;19;p3"/>
          <p:cNvSpPr txBox="1"/>
          <p:nvPr/>
        </p:nvSpPr>
        <p:spPr>
          <a:xfrm>
            <a:off x="5044777" y="5033866"/>
            <a:ext cx="3687167" cy="27699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fr-FR" sz="1200" b="1">
                <a:solidFill>
                  <a:srgbClr val="577089"/>
                </a:solidFill>
                <a:latin typeface="Lato"/>
                <a:ea typeface="Lato"/>
                <a:cs typeface="Lato"/>
                <a:sym typeface="Lato"/>
              </a:rPr>
              <a:t>boomerang-consulting.com</a:t>
            </a:r>
            <a:endParaRPr sz="1400" b="0" i="0" u="none" strike="noStrike" cap="none">
              <a:solidFill>
                <a:srgbClr val="577089"/>
              </a:solidFill>
              <a:latin typeface="Arial"/>
              <a:ea typeface="Arial"/>
              <a:cs typeface="Arial"/>
              <a:sym typeface="Arial"/>
            </a:endParaRPr>
          </a:p>
        </p:txBody>
      </p:sp>
      <p:pic>
        <p:nvPicPr>
          <p:cNvPr id="20" name="Google Shape;20;p3"/>
          <p:cNvPicPr preferRelativeResize="0"/>
          <p:nvPr/>
        </p:nvPicPr>
        <p:blipFill>
          <a:blip r:embed="rId2">
            <a:alphaModFix/>
          </a:blip>
          <a:stretch>
            <a:fillRect/>
          </a:stretch>
        </p:blipFill>
        <p:spPr>
          <a:xfrm>
            <a:off x="586550" y="447825"/>
            <a:ext cx="3624300" cy="64260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bg>
      <p:bgPr>
        <a:solidFill>
          <a:schemeClr val="lt1"/>
        </a:solid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1C232"/>
              </a:buClr>
              <a:buSzPts val="2400"/>
              <a:buFont typeface="Montserrat ExtraBold"/>
              <a:buNone/>
              <a:defRPr sz="2400">
                <a:solidFill>
                  <a:srgbClr val="F1C23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304412" y="946598"/>
            <a:ext cx="8535175" cy="428451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Lato"/>
              <a:buNone/>
              <a:defRPr/>
            </a:lvl1pPr>
            <a:lvl2pPr marL="914400" lvl="1" indent="-330200" algn="l">
              <a:lnSpc>
                <a:spcPct val="100000"/>
              </a:lnSpc>
              <a:spcBef>
                <a:spcPts val="320"/>
              </a:spcBef>
              <a:spcAft>
                <a:spcPts val="0"/>
              </a:spcAft>
              <a:buSzPts val="16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tête de section">
  <p:cSld name="En-tête de section">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a:spLocks noGrp="1"/>
          </p:cNvSpPr>
          <p:nvPr>
            <p:ph type="pic" idx="2"/>
          </p:nvPr>
        </p:nvSpPr>
        <p:spPr>
          <a:xfrm>
            <a:off x="5683517" y="0"/>
            <a:ext cx="3460483" cy="5715000"/>
          </a:xfrm>
          <a:prstGeom prst="rect">
            <a:avLst/>
          </a:prstGeom>
          <a:noFill/>
          <a:ln>
            <a:noFill/>
          </a:ln>
        </p:spPr>
      </p:sp>
      <p:sp>
        <p:nvSpPr>
          <p:cNvPr id="26" name="Google Shape;26;p4"/>
          <p:cNvSpPr/>
          <p:nvPr/>
        </p:nvSpPr>
        <p:spPr>
          <a:xfrm>
            <a:off x="878177" y="1502229"/>
            <a:ext cx="7369629" cy="2699658"/>
          </a:xfrm>
          <a:prstGeom prst="rect">
            <a:avLst/>
          </a:prstGeom>
          <a:solidFill>
            <a:srgbClr val="F1C2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27" name="Google Shape;27;p4"/>
          <p:cNvSpPr txBox="1">
            <a:spLocks noGrp="1"/>
          </p:cNvSpPr>
          <p:nvPr>
            <p:ph type="title"/>
          </p:nvPr>
        </p:nvSpPr>
        <p:spPr>
          <a:xfrm>
            <a:off x="1371530" y="2726654"/>
            <a:ext cx="6382921" cy="541673"/>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lt1"/>
              </a:buClr>
              <a:buSzPts val="2800"/>
              <a:buFont typeface="Montserrat ExtraBold"/>
              <a:buNone/>
              <a:defRPr sz="2800" b="1" cap="none">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p:nvPr/>
        </p:nvSpPr>
        <p:spPr>
          <a:xfrm>
            <a:off x="5149158" y="5240873"/>
            <a:ext cx="3687300" cy="276900"/>
          </a:xfrm>
          <a:prstGeom prst="rect">
            <a:avLst/>
          </a:prstGeom>
          <a:noFill/>
          <a:ln>
            <a:noFill/>
          </a:ln>
        </p:spPr>
        <p:txBody>
          <a:bodyPr spcFirstLastPara="1" wrap="square" lIns="91425" tIns="45700" rIns="91425" bIns="45700" anchor="t" anchorCtr="0">
            <a:spAutoFit/>
          </a:bodyPr>
          <a:lstStyle/>
          <a:p>
            <a:pPr marL="0" lvl="0" indent="0" algn="r" rtl="0">
              <a:spcBef>
                <a:spcPts val="0"/>
              </a:spcBef>
              <a:spcAft>
                <a:spcPts val="0"/>
              </a:spcAft>
              <a:buClr>
                <a:schemeClr val="dk1"/>
              </a:buClr>
              <a:buSzPts val="1200"/>
              <a:buFont typeface="Arial"/>
              <a:buNone/>
            </a:pPr>
            <a:r>
              <a:rPr lang="fr-FR" sz="1200" b="1">
                <a:solidFill>
                  <a:srgbClr val="0B5394"/>
                </a:solidFill>
                <a:latin typeface="Lato"/>
                <a:ea typeface="Lato"/>
                <a:cs typeface="Lato"/>
                <a:sym typeface="Lato"/>
              </a:rPr>
              <a:t>boomerang-consulting.com</a:t>
            </a:r>
            <a:endParaRPr sz="900" b="1">
              <a:solidFill>
                <a:schemeClr val="lt1"/>
              </a:solidFill>
              <a:latin typeface="Lato"/>
              <a:ea typeface="Lato"/>
              <a:cs typeface="Lato"/>
              <a:sym typeface="Lato"/>
            </a:endParaRPr>
          </a:p>
        </p:txBody>
      </p:sp>
      <p:pic>
        <p:nvPicPr>
          <p:cNvPr id="29" name="Google Shape;29;p4"/>
          <p:cNvPicPr preferRelativeResize="0"/>
          <p:nvPr/>
        </p:nvPicPr>
        <p:blipFill>
          <a:blip r:embed="rId2">
            <a:alphaModFix/>
          </a:blip>
          <a:stretch>
            <a:fillRect/>
          </a:stretch>
        </p:blipFill>
        <p:spPr>
          <a:xfrm>
            <a:off x="312325" y="309951"/>
            <a:ext cx="2381700" cy="422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er">
  <p:cSld name="der">
    <p:bg>
      <p:bgPr>
        <a:solidFill>
          <a:schemeClr val="lt1"/>
        </a:solidFill>
        <a:effectLst/>
      </p:bgPr>
    </p:bg>
    <p:spTree>
      <p:nvGrpSpPr>
        <p:cNvPr id="1" name="Shape 30"/>
        <p:cNvGrpSpPr/>
        <p:nvPr/>
      </p:nvGrpSpPr>
      <p:grpSpPr>
        <a:xfrm>
          <a:off x="0" y="0"/>
          <a:ext cx="0" cy="0"/>
          <a:chOff x="0" y="0"/>
          <a:chExt cx="0" cy="0"/>
        </a:xfrm>
      </p:grpSpPr>
      <p:sp>
        <p:nvSpPr>
          <p:cNvPr id="31" name="Google Shape;31;p11"/>
          <p:cNvSpPr/>
          <p:nvPr/>
        </p:nvSpPr>
        <p:spPr>
          <a:xfrm>
            <a:off x="1224359" y="0"/>
            <a:ext cx="7919641" cy="4688041"/>
          </a:xfrm>
          <a:prstGeom prst="rect">
            <a:avLst/>
          </a:prstGeom>
          <a:solidFill>
            <a:srgbClr val="EAEE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1C1D3B"/>
              </a:solidFill>
              <a:latin typeface="Calibri"/>
              <a:ea typeface="Calibri"/>
              <a:cs typeface="Calibri"/>
              <a:sym typeface="Calibri"/>
            </a:endParaRPr>
          </a:p>
        </p:txBody>
      </p:sp>
      <p:sp>
        <p:nvSpPr>
          <p:cNvPr id="32" name="Google Shape;32;p11"/>
          <p:cNvSpPr txBox="1">
            <a:spLocks noGrp="1"/>
          </p:cNvSpPr>
          <p:nvPr>
            <p:ph type="title"/>
          </p:nvPr>
        </p:nvSpPr>
        <p:spPr>
          <a:xfrm>
            <a:off x="2516895" y="1810025"/>
            <a:ext cx="6127651" cy="479404"/>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2400"/>
              <a:buFont typeface="Montserrat ExtraBold"/>
              <a:buNone/>
              <a:defRPr>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3" name="Google Shape;33;p11"/>
          <p:cNvCxnSpPr/>
          <p:nvPr/>
        </p:nvCxnSpPr>
        <p:spPr>
          <a:xfrm>
            <a:off x="7974715" y="2596888"/>
            <a:ext cx="609601" cy="0"/>
          </a:xfrm>
          <a:prstGeom prst="straightConnector1">
            <a:avLst/>
          </a:prstGeom>
          <a:noFill/>
          <a:ln w="12700" cap="flat" cmpd="sng">
            <a:solidFill>
              <a:srgbClr val="577089"/>
            </a:solidFill>
            <a:prstDash val="solid"/>
            <a:round/>
            <a:headEnd type="none" w="sm" len="sm"/>
            <a:tailEnd type="none" w="sm" len="sm"/>
          </a:ln>
        </p:spPr>
      </p:cxnSp>
      <p:sp>
        <p:nvSpPr>
          <p:cNvPr id="34" name="Google Shape;34;p11"/>
          <p:cNvSpPr txBox="1"/>
          <p:nvPr/>
        </p:nvSpPr>
        <p:spPr>
          <a:xfrm>
            <a:off x="4954821" y="4833090"/>
            <a:ext cx="3687300" cy="276900"/>
          </a:xfrm>
          <a:prstGeom prst="rect">
            <a:avLst/>
          </a:prstGeom>
          <a:noFill/>
          <a:ln>
            <a:noFill/>
          </a:ln>
        </p:spPr>
        <p:txBody>
          <a:bodyPr spcFirstLastPara="1" wrap="square" lIns="91425" tIns="45700" rIns="91425" bIns="45700" anchor="t" anchorCtr="0">
            <a:spAutoFit/>
          </a:bodyPr>
          <a:lstStyle/>
          <a:p>
            <a:pPr marL="0" lvl="0" indent="0" algn="r" rtl="0">
              <a:spcBef>
                <a:spcPts val="0"/>
              </a:spcBef>
              <a:spcAft>
                <a:spcPts val="0"/>
              </a:spcAft>
              <a:buClr>
                <a:schemeClr val="dk1"/>
              </a:buClr>
              <a:buSzPts val="1200"/>
              <a:buFont typeface="Arial"/>
              <a:buNone/>
            </a:pPr>
            <a:r>
              <a:rPr lang="fr-FR" sz="1200" b="1">
                <a:solidFill>
                  <a:srgbClr val="577089"/>
                </a:solidFill>
                <a:latin typeface="Lato"/>
                <a:ea typeface="Lato"/>
                <a:cs typeface="Lato"/>
                <a:sym typeface="Lato"/>
              </a:rPr>
              <a:t>boomerang-consulting.com</a:t>
            </a:r>
            <a:endParaRPr sz="1200" b="1">
              <a:solidFill>
                <a:schemeClr val="dk1"/>
              </a:solidFill>
              <a:latin typeface="Lato"/>
              <a:ea typeface="Lato"/>
              <a:cs typeface="Lato"/>
              <a:sym typeface="Lato"/>
            </a:endParaRPr>
          </a:p>
        </p:txBody>
      </p:sp>
      <p:pic>
        <p:nvPicPr>
          <p:cNvPr id="35" name="Google Shape;35;p11"/>
          <p:cNvPicPr preferRelativeResize="0"/>
          <p:nvPr/>
        </p:nvPicPr>
        <p:blipFill>
          <a:blip r:embed="rId2">
            <a:alphaModFix/>
          </a:blip>
          <a:stretch>
            <a:fillRect/>
          </a:stretch>
        </p:blipFill>
        <p:spPr>
          <a:xfrm>
            <a:off x="578133" y="447825"/>
            <a:ext cx="3624300" cy="642608"/>
          </a:xfrm>
          <a:prstGeom prst="rect">
            <a:avLst/>
          </a:prstGeom>
          <a:noFill/>
          <a:ln>
            <a:noFill/>
          </a:ln>
        </p:spPr>
      </p:pic>
      <p:pic>
        <p:nvPicPr>
          <p:cNvPr id="36" name="Google Shape;36;p11"/>
          <p:cNvPicPr preferRelativeResize="0"/>
          <p:nvPr/>
        </p:nvPicPr>
        <p:blipFill>
          <a:blip r:embed="rId3">
            <a:alphaModFix/>
          </a:blip>
          <a:stretch>
            <a:fillRect/>
          </a:stretch>
        </p:blipFill>
        <p:spPr>
          <a:xfrm>
            <a:off x="529600" y="3804400"/>
            <a:ext cx="2983001" cy="1491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ide">
  <p:cSld name="Vide">
    <p:bg>
      <p:bgPr>
        <a:solidFill>
          <a:schemeClr val="lt1"/>
        </a:solidFill>
        <a:effectLst/>
      </p:bgPr>
    </p:bg>
    <p:spTree>
      <p:nvGrpSpPr>
        <p:cNvPr id="1" name="Shape 37"/>
        <p:cNvGrpSpPr/>
        <p:nvPr/>
      </p:nvGrpSpPr>
      <p:grpSpPr>
        <a:xfrm>
          <a:off x="0" y="0"/>
          <a:ext cx="0" cy="0"/>
          <a:chOff x="0" y="0"/>
          <a:chExt cx="0" cy="0"/>
        </a:xfrm>
      </p:grpSpPr>
      <p:sp>
        <p:nvSpPr>
          <p:cNvPr id="38" name="Google Shape;38;p5"/>
          <p:cNvSpPr>
            <a:spLocks noGrp="1"/>
          </p:cNvSpPr>
          <p:nvPr>
            <p:ph type="pic" idx="2"/>
          </p:nvPr>
        </p:nvSpPr>
        <p:spPr>
          <a:xfrm>
            <a:off x="5793550" y="16825"/>
            <a:ext cx="3350400" cy="5715000"/>
          </a:xfrm>
          <a:prstGeom prst="rect">
            <a:avLst/>
          </a:prstGeom>
          <a:noFill/>
          <a:ln>
            <a:noFill/>
          </a:ln>
        </p:spPr>
      </p:sp>
      <p:sp>
        <p:nvSpPr>
          <p:cNvPr id="39" name="Google Shape;39;p5"/>
          <p:cNvSpPr txBox="1">
            <a:spLocks noGrp="1"/>
          </p:cNvSpPr>
          <p:nvPr>
            <p:ph type="body" idx="1"/>
          </p:nvPr>
        </p:nvSpPr>
        <p:spPr>
          <a:xfrm>
            <a:off x="290640" y="1341480"/>
            <a:ext cx="5255990" cy="68443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2800"/>
              <a:buFont typeface="Montserrat ExtraBold"/>
              <a:buNone/>
              <a:defRPr sz="2800" b="1">
                <a:latin typeface="Montserrat ExtraBold"/>
                <a:ea typeface="Montserrat ExtraBold"/>
                <a:cs typeface="Montserrat ExtraBold"/>
                <a:sym typeface="Montserrat ExtraBold"/>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Clr>
                <a:srgbClr val="262626"/>
              </a:buClr>
              <a:buSzPts val="1800"/>
              <a:buNone/>
              <a:defRPr sz="1800" b="1"/>
            </a:lvl3pPr>
            <a:lvl4pPr marL="1828800" lvl="3" indent="-228600" algn="l">
              <a:lnSpc>
                <a:spcPct val="100000"/>
              </a:lnSpc>
              <a:spcBef>
                <a:spcPts val="320"/>
              </a:spcBef>
              <a:spcAft>
                <a:spcPts val="0"/>
              </a:spcAft>
              <a:buClr>
                <a:srgbClr val="262626"/>
              </a:buClr>
              <a:buSzPts val="1600"/>
              <a:buNone/>
              <a:defRPr sz="1600" b="1"/>
            </a:lvl4pPr>
            <a:lvl5pPr marL="2286000" lvl="4" indent="-228600" algn="l">
              <a:lnSpc>
                <a:spcPct val="100000"/>
              </a:lnSpc>
              <a:spcBef>
                <a:spcPts val="320"/>
              </a:spcBef>
              <a:spcAft>
                <a:spcPts val="0"/>
              </a:spcAft>
              <a:buClr>
                <a:srgbClr val="262626"/>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0" name="Google Shape;40;p5"/>
          <p:cNvSpPr txBox="1">
            <a:spLocks noGrp="1"/>
          </p:cNvSpPr>
          <p:nvPr>
            <p:ph type="body" idx="3"/>
          </p:nvPr>
        </p:nvSpPr>
        <p:spPr>
          <a:xfrm>
            <a:off x="1423617" y="2184704"/>
            <a:ext cx="4123012" cy="30388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SzPts val="2400"/>
              <a:buFont typeface="Lato"/>
              <a:buNone/>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cxnSp>
        <p:nvCxnSpPr>
          <p:cNvPr id="41" name="Google Shape;41;p5"/>
          <p:cNvCxnSpPr/>
          <p:nvPr/>
        </p:nvCxnSpPr>
        <p:spPr>
          <a:xfrm>
            <a:off x="1056761" y="2693920"/>
            <a:ext cx="0" cy="2058769"/>
          </a:xfrm>
          <a:prstGeom prst="straightConnector1">
            <a:avLst/>
          </a:prstGeom>
          <a:noFill/>
          <a:ln w="12700" cap="flat" cmpd="sng">
            <a:solidFill>
              <a:schemeClr val="dk1"/>
            </a:solidFill>
            <a:prstDash val="solid"/>
            <a:round/>
            <a:headEnd type="none" w="sm" len="sm"/>
            <a:tailEnd type="none" w="sm" len="sm"/>
          </a:ln>
        </p:spPr>
      </p:cxnSp>
      <p:sp>
        <p:nvSpPr>
          <p:cNvPr id="42" name="Google Shape;42;p5"/>
          <p:cNvSpPr txBox="1"/>
          <p:nvPr/>
        </p:nvSpPr>
        <p:spPr>
          <a:xfrm>
            <a:off x="5149158" y="5240873"/>
            <a:ext cx="3687300" cy="276900"/>
          </a:xfrm>
          <a:prstGeom prst="rect">
            <a:avLst/>
          </a:prstGeom>
          <a:noFill/>
          <a:ln>
            <a:noFill/>
          </a:ln>
        </p:spPr>
        <p:txBody>
          <a:bodyPr spcFirstLastPara="1" wrap="square" lIns="91425" tIns="45700" rIns="91425" bIns="45700" anchor="t" anchorCtr="0">
            <a:spAutoFit/>
          </a:bodyPr>
          <a:lstStyle/>
          <a:p>
            <a:pPr marL="0" lvl="0" indent="0" algn="r" rtl="0">
              <a:spcBef>
                <a:spcPts val="0"/>
              </a:spcBef>
              <a:spcAft>
                <a:spcPts val="0"/>
              </a:spcAft>
              <a:buClr>
                <a:schemeClr val="dk1"/>
              </a:buClr>
              <a:buSzPts val="1200"/>
              <a:buFont typeface="Arial"/>
              <a:buNone/>
            </a:pPr>
            <a:r>
              <a:rPr lang="fr-FR" sz="1200" b="1">
                <a:solidFill>
                  <a:schemeClr val="lt1"/>
                </a:solidFill>
                <a:latin typeface="Lato"/>
                <a:ea typeface="Lato"/>
                <a:cs typeface="Lato"/>
                <a:sym typeface="Lato"/>
              </a:rPr>
              <a:t>boomerang-consulting.com</a:t>
            </a:r>
            <a:endParaRPr sz="900" b="1">
              <a:solidFill>
                <a:schemeClr val="lt1"/>
              </a:solidFill>
              <a:latin typeface="Lato"/>
              <a:ea typeface="Lato"/>
              <a:cs typeface="Lato"/>
              <a:sym typeface="La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ux contenus">
  <p:cSld name="Deux contenus">
    <p:bg>
      <p:bgPr>
        <a:solidFill>
          <a:schemeClr val="lt1"/>
        </a:solidFill>
        <a:effectLst/>
      </p:bgPr>
    </p:bg>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3914947" y="338840"/>
            <a:ext cx="4932939" cy="486034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60"/>
              </a:spcBef>
              <a:spcAft>
                <a:spcPts val="0"/>
              </a:spcAft>
              <a:buSzPts val="2000"/>
              <a:buFont typeface="Lato"/>
              <a:buNone/>
              <a:defRPr sz="20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45" name="Google Shape;45;p7"/>
          <p:cNvSpPr txBox="1">
            <a:spLocks noGrp="1"/>
          </p:cNvSpPr>
          <p:nvPr>
            <p:ph type="title"/>
          </p:nvPr>
        </p:nvSpPr>
        <p:spPr>
          <a:xfrm>
            <a:off x="290640" y="338840"/>
            <a:ext cx="3295780" cy="486034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3000"/>
              <a:buFont typeface="Montserrat ExtraBold"/>
              <a:buNone/>
              <a:defRPr sz="3000">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6" name="Google Shape;46;p7"/>
          <p:cNvCxnSpPr/>
          <p:nvPr/>
        </p:nvCxnSpPr>
        <p:spPr>
          <a:xfrm>
            <a:off x="3750683" y="1272303"/>
            <a:ext cx="0" cy="3022448"/>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bg>
      <p:bgPr>
        <a:solidFill>
          <a:schemeClr val="lt1"/>
        </a:solidFill>
        <a:effectLst/>
      </p:bgPr>
    </p:bg>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393174" y="510650"/>
            <a:ext cx="4885500" cy="472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400"/>
              <a:buFont typeface="Montserrat ExtraBold"/>
              <a:buNone/>
              <a:defRPr sz="2400" b="1">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a:spLocks noGrp="1"/>
          </p:cNvSpPr>
          <p:nvPr>
            <p:ph type="pic" idx="2"/>
          </p:nvPr>
        </p:nvSpPr>
        <p:spPr>
          <a:xfrm>
            <a:off x="1792288" y="1653646"/>
            <a:ext cx="5486400" cy="3429000"/>
          </a:xfrm>
          <a:prstGeom prst="rect">
            <a:avLst/>
          </a:prstGeom>
          <a:noFill/>
          <a:ln>
            <a:noFill/>
          </a:ln>
        </p:spPr>
      </p:sp>
      <p:sp>
        <p:nvSpPr>
          <p:cNvPr id="50" name="Google Shape;50;p9"/>
          <p:cNvSpPr txBox="1">
            <a:spLocks noGrp="1"/>
          </p:cNvSpPr>
          <p:nvPr>
            <p:ph type="body" idx="1"/>
          </p:nvPr>
        </p:nvSpPr>
        <p:spPr>
          <a:xfrm>
            <a:off x="1792288" y="982928"/>
            <a:ext cx="5486400" cy="67071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SzPts val="1400"/>
              <a:buFont typeface="Lato"/>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Clr>
                <a:srgbClr val="262626"/>
              </a:buClr>
              <a:buSzPts val="1000"/>
              <a:buNone/>
              <a:defRPr sz="1000"/>
            </a:lvl3pPr>
            <a:lvl4pPr marL="1828800" lvl="3" indent="-228600" algn="l">
              <a:lnSpc>
                <a:spcPct val="100000"/>
              </a:lnSpc>
              <a:spcBef>
                <a:spcPts val="180"/>
              </a:spcBef>
              <a:spcAft>
                <a:spcPts val="0"/>
              </a:spcAft>
              <a:buClr>
                <a:srgbClr val="262626"/>
              </a:buClr>
              <a:buSzPts val="900"/>
              <a:buNone/>
              <a:defRPr sz="900"/>
            </a:lvl4pPr>
            <a:lvl5pPr marL="2286000" lvl="4" indent="-228600" algn="l">
              <a:lnSpc>
                <a:spcPct val="100000"/>
              </a:lnSpc>
              <a:spcBef>
                <a:spcPts val="180"/>
              </a:spcBef>
              <a:spcAft>
                <a:spcPts val="0"/>
              </a:spcAft>
              <a:buClr>
                <a:srgbClr val="262626"/>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seul">
  <p:cSld name="Titre seul">
    <p:bg>
      <p:bgPr>
        <a:solidFill>
          <a:schemeClr val="lt1"/>
        </a:solidFill>
        <a:effectLst/>
      </p:bgPr>
    </p:bg>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2460500" y="276025"/>
            <a:ext cx="6382500" cy="479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2400"/>
              <a:buFont typeface="Montserrat ExtraBold"/>
              <a:buNone/>
              <a:defRPr sz="2400">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561500" y="276025"/>
            <a:ext cx="6221100" cy="4794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F1C232"/>
              </a:buClr>
              <a:buSzPts val="2400"/>
              <a:buFont typeface="Montserrat ExtraBold"/>
              <a:buNone/>
              <a:defRPr sz="2400" b="0" i="0" u="none" strike="noStrike" cap="none">
                <a:solidFill>
                  <a:srgbClr val="F1C23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307675" y="946598"/>
            <a:ext cx="8474944" cy="423421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D90011"/>
              </a:buClr>
              <a:buSzPts val="1800"/>
              <a:buFont typeface="Lato"/>
              <a:buNone/>
              <a:defRPr sz="1800" b="0" i="0" u="none" strike="noStrike" cap="none">
                <a:solidFill>
                  <a:srgbClr val="262626"/>
                </a:solidFill>
                <a:latin typeface="Lato"/>
                <a:ea typeface="Lato"/>
                <a:cs typeface="Lato"/>
                <a:sym typeface="Lato"/>
              </a:defRPr>
            </a:lvl1pPr>
            <a:lvl2pPr marL="914400" marR="0" lvl="1" indent="-330200" algn="l" rtl="0">
              <a:lnSpc>
                <a:spcPct val="100000"/>
              </a:lnSpc>
              <a:spcBef>
                <a:spcPts val="320"/>
              </a:spcBef>
              <a:spcAft>
                <a:spcPts val="0"/>
              </a:spcAft>
              <a:buClr>
                <a:srgbClr val="F1C232"/>
              </a:buClr>
              <a:buSzPts val="1600"/>
              <a:buFont typeface="Arial"/>
              <a:buChar char="•"/>
              <a:defRPr sz="1600" b="0" i="0" u="none" strike="noStrike" cap="none">
                <a:solidFill>
                  <a:srgbClr val="262626"/>
                </a:solidFill>
                <a:latin typeface="Calibri"/>
                <a:ea typeface="Calibri"/>
                <a:cs typeface="Calibri"/>
                <a:sym typeface="Calibri"/>
              </a:defRPr>
            </a:lvl2pPr>
            <a:lvl3pPr marL="1371600" marR="0" lvl="2" indent="-317500" algn="l" rtl="0">
              <a:lnSpc>
                <a:spcPct val="100000"/>
              </a:lnSpc>
              <a:spcBef>
                <a:spcPts val="280"/>
              </a:spcBef>
              <a:spcAft>
                <a:spcPts val="0"/>
              </a:spcAft>
              <a:buClr>
                <a:srgbClr val="F1C232"/>
              </a:buClr>
              <a:buSzPts val="1400"/>
              <a:buFont typeface="Merriweather Sans"/>
              <a:buChar char="-"/>
              <a:defRPr sz="1400" b="0" i="0" u="none" strike="noStrike" cap="none">
                <a:solidFill>
                  <a:srgbClr val="262626"/>
                </a:solidFill>
                <a:latin typeface="Calibri"/>
                <a:ea typeface="Calibri"/>
                <a:cs typeface="Calibri"/>
                <a:sym typeface="Calibri"/>
              </a:defRPr>
            </a:lvl3pPr>
            <a:lvl4pPr marL="1828800" marR="0" lvl="3" indent="-355600" algn="l" rtl="0">
              <a:lnSpc>
                <a:spcPct val="100000"/>
              </a:lnSpc>
              <a:spcBef>
                <a:spcPts val="400"/>
              </a:spcBef>
              <a:spcAft>
                <a:spcPts val="0"/>
              </a:spcAft>
              <a:buClr>
                <a:srgbClr val="F1C232"/>
              </a:buClr>
              <a:buSzPts val="2000"/>
              <a:buFont typeface="Arial"/>
              <a:buChar char="–"/>
              <a:defRPr sz="2000" b="0" i="0" u="none" strike="noStrike" cap="none">
                <a:solidFill>
                  <a:srgbClr val="262626"/>
                </a:solidFill>
                <a:latin typeface="Calibri"/>
                <a:ea typeface="Calibri"/>
                <a:cs typeface="Calibri"/>
                <a:sym typeface="Calibri"/>
              </a:defRPr>
            </a:lvl4pPr>
            <a:lvl5pPr marL="2286000" marR="0" lvl="4" indent="-355600" algn="l" rtl="0">
              <a:lnSpc>
                <a:spcPct val="100000"/>
              </a:lnSpc>
              <a:spcBef>
                <a:spcPts val="400"/>
              </a:spcBef>
              <a:spcAft>
                <a:spcPts val="0"/>
              </a:spcAft>
              <a:buClr>
                <a:srgbClr val="F1C232"/>
              </a:buClr>
              <a:buSzPts val="2000"/>
              <a:buFont typeface="Arial"/>
              <a:buChar char="»"/>
              <a:defRPr sz="2000" b="0" i="0" u="none" strike="noStrike" cap="none">
                <a:solidFill>
                  <a:srgbClr val="262626"/>
                </a:solidFill>
                <a:latin typeface="Calibri"/>
                <a:ea typeface="Calibri"/>
                <a:cs typeface="Calibri"/>
                <a:sym typeface="Calibri"/>
              </a:defRPr>
            </a:lvl5pPr>
            <a:lvl6pPr marL="2743200" marR="0" lvl="5" indent="-355600" algn="l" rtl="0">
              <a:lnSpc>
                <a:spcPct val="100000"/>
              </a:lnSpc>
              <a:spcBef>
                <a:spcPts val="400"/>
              </a:spcBef>
              <a:spcAft>
                <a:spcPts val="0"/>
              </a:spcAft>
              <a:buClr>
                <a:srgbClr val="F1C232"/>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rgbClr val="F1C232"/>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rgbClr val="F1C232"/>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rgbClr val="F1C232"/>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p:nvPr/>
        </p:nvSpPr>
        <p:spPr>
          <a:xfrm>
            <a:off x="5149158" y="5240873"/>
            <a:ext cx="3687300" cy="276900"/>
          </a:xfrm>
          <a:prstGeom prst="rect">
            <a:avLst/>
          </a:prstGeom>
          <a:noFill/>
          <a:ln>
            <a:noFill/>
          </a:ln>
        </p:spPr>
        <p:txBody>
          <a:bodyPr spcFirstLastPara="1" wrap="square" lIns="91425" tIns="45700" rIns="91425" bIns="45700" anchor="t" anchorCtr="0">
            <a:spAutoFit/>
          </a:bodyPr>
          <a:lstStyle/>
          <a:p>
            <a:pPr marL="0" lvl="0" indent="0" algn="r" rtl="0">
              <a:spcBef>
                <a:spcPts val="0"/>
              </a:spcBef>
              <a:spcAft>
                <a:spcPts val="0"/>
              </a:spcAft>
              <a:buClr>
                <a:schemeClr val="dk1"/>
              </a:buClr>
              <a:buSzPts val="1200"/>
              <a:buFont typeface="Arial"/>
              <a:buNone/>
            </a:pPr>
            <a:r>
              <a:rPr lang="fr-FR" sz="1200" b="1">
                <a:solidFill>
                  <a:srgbClr val="577089"/>
                </a:solidFill>
                <a:latin typeface="Lato"/>
                <a:ea typeface="Lato"/>
                <a:cs typeface="Lato"/>
                <a:sym typeface="Lato"/>
              </a:rPr>
              <a:t>boomerang-consulting.com</a:t>
            </a:r>
            <a:endParaRPr sz="900" b="1">
              <a:solidFill>
                <a:srgbClr val="577089"/>
              </a:solidFill>
              <a:latin typeface="Lato"/>
              <a:ea typeface="Lato"/>
              <a:cs typeface="Lato"/>
              <a:sym typeface="Lato"/>
            </a:endParaRPr>
          </a:p>
        </p:txBody>
      </p:sp>
      <p:pic>
        <p:nvPicPr>
          <p:cNvPr id="13" name="Google Shape;13;p2"/>
          <p:cNvPicPr preferRelativeResize="0"/>
          <p:nvPr/>
        </p:nvPicPr>
        <p:blipFill>
          <a:blip r:embed="rId10">
            <a:alphaModFix/>
          </a:blip>
          <a:stretch>
            <a:fillRect/>
          </a:stretch>
        </p:blipFill>
        <p:spPr>
          <a:xfrm>
            <a:off x="307675" y="316831"/>
            <a:ext cx="2060775" cy="365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30784447cb4_0_38"/>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667"/>
              <a:buNone/>
            </a:pPr>
            <a:r>
              <a:rPr lang="fr-FR"/>
              <a:t>Les évaluations de fin de stage</a:t>
            </a:r>
            <a:endParaRPr/>
          </a:p>
        </p:txBody>
      </p:sp>
      <p:sp>
        <p:nvSpPr>
          <p:cNvPr id="120" name="Google Shape;120;g30784447cb4_0_38"/>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Clr>
                <a:srgbClr val="F1C232"/>
              </a:buClr>
              <a:buSzPts val="1800"/>
              <a:buChar char="●"/>
            </a:pPr>
            <a:r>
              <a:rPr lang="fr-FR" dirty="0"/>
              <a:t>Dernier jour de la formation : le centre de formation à l’obligation contractuelle de fournir vos évaluations à votre entreprise avant 15h, donc au retour de la pause déjeuner, 2 ou 3 h avant la fin de la formation, je vous ferai remplir les évaluations formateur.</a:t>
            </a:r>
            <a:endParaRPr dirty="0"/>
          </a:p>
          <a:p>
            <a:pPr marL="0" lvl="0" indent="0" algn="l" rtl="0">
              <a:lnSpc>
                <a:spcPct val="100000"/>
              </a:lnSpc>
              <a:spcBef>
                <a:spcPts val="360"/>
              </a:spcBef>
              <a:spcAft>
                <a:spcPts val="0"/>
              </a:spcAft>
              <a:buSzPts val="1800"/>
              <a:buNone/>
            </a:pPr>
            <a:endParaRPr sz="1400"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aed57810c0_0_20"/>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667"/>
              <a:buNone/>
            </a:pPr>
            <a:r>
              <a:rPr lang="fr-FR"/>
              <a:t>Déroulé et structure de la formation </a:t>
            </a:r>
            <a:endParaRPr/>
          </a:p>
        </p:txBody>
      </p:sp>
      <p:sp>
        <p:nvSpPr>
          <p:cNvPr id="127" name="Google Shape;127;g2aed57810c0_0_20"/>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Clr>
                <a:srgbClr val="F1C232"/>
              </a:buClr>
              <a:buSzPts val="1800"/>
              <a:buChar char="●"/>
            </a:pPr>
            <a:r>
              <a:rPr lang="fr-FR"/>
              <a:t>Équilibre théorie / pratique en pourcentage</a:t>
            </a:r>
            <a:endParaRPr/>
          </a:p>
          <a:p>
            <a:pPr marL="457200" lvl="0" indent="-342900" algn="l" rtl="0">
              <a:lnSpc>
                <a:spcPct val="100000"/>
              </a:lnSpc>
              <a:spcBef>
                <a:spcPts val="0"/>
              </a:spcBef>
              <a:spcAft>
                <a:spcPts val="0"/>
              </a:spcAft>
              <a:buClr>
                <a:srgbClr val="F1C232"/>
              </a:buClr>
              <a:buSzPts val="1800"/>
              <a:buChar char="●"/>
            </a:pPr>
            <a:r>
              <a:rPr lang="fr-FR"/>
              <a:t>Préciser la structure de votre cours. exemple : Présentation d’une notion théorique et documentation, suivi de la pratique en réalisant ensemble une application pas à pas, chaque notion est suivi d’un exercice individuel pour valider les notions au fur et à mesure. Après quelques notions vous aurez un TP de validation des acquis à faire en pair programming.</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sz="14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aed57810c0_0_92"/>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100000"/>
              <a:buNone/>
            </a:pPr>
            <a:r>
              <a:rPr lang="fr-FR"/>
              <a:t>L’application et les TP de la formation</a:t>
            </a:r>
            <a:endParaRPr/>
          </a:p>
        </p:txBody>
      </p:sp>
      <p:sp>
        <p:nvSpPr>
          <p:cNvPr id="134" name="Google Shape;134;g2aed57810c0_0_92"/>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fr-FR" sz="1400" i="1"/>
              <a:t>Ce slide est important. Les stagiaires sauront ainsi exactement ce qu’ils feront durant la formation. Pour favoriser l’effort d’apprentissage chez les stagiaires et leur donner envie d’apprendre et de s’intéresser à votre formation, vous devez dès le début de la formation leur montrer l’application et les tp que vous allez réaliser avec eux. Bien évidemment ces tp et applications doivent s’approcher au plus de ce qu’ils ont l’habitude de faire en entreprise (on retient et on apprend beaucoup plus les choses qui nous intéressent et que l’on peut mettre en application en entreprise). En faisant une démo ou en présentant des captures d’écran de vos tp et applications, vous donnez dès le départ l’envie aux stagiaires de suivre votre formation, vous montrez que vous avez préparé votre formation. Les stagiaires seront captivés beaucoup plu tôt et plus attentifs.</a:t>
            </a:r>
            <a:endParaRPr sz="14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aed57810c0_0_26"/>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Versioning ou Drive</a:t>
            </a:r>
            <a:endParaRPr/>
          </a:p>
        </p:txBody>
      </p:sp>
      <p:sp>
        <p:nvSpPr>
          <p:cNvPr id="141" name="Google Shape;141;g2aed57810c0_0_26"/>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dirty="0"/>
              <a:t>Explique la cohérence du support de cours avec votre </a:t>
            </a:r>
            <a:r>
              <a:rPr lang="fr-FR" dirty="0" err="1"/>
              <a:t>github</a:t>
            </a:r>
            <a:r>
              <a:rPr lang="fr-FR" dirty="0"/>
              <a:t> (public)</a:t>
            </a:r>
            <a:endParaRPr dirty="0"/>
          </a:p>
          <a:p>
            <a:pPr marL="457200" lvl="0" indent="-342900" algn="l" rtl="0">
              <a:lnSpc>
                <a:spcPct val="100000"/>
              </a:lnSpc>
              <a:spcBef>
                <a:spcPts val="0"/>
              </a:spcBef>
              <a:spcAft>
                <a:spcPts val="0"/>
              </a:spcAft>
              <a:buClr>
                <a:srgbClr val="F1C232"/>
              </a:buClr>
              <a:buSzPts val="1800"/>
              <a:buChar char="●"/>
            </a:pPr>
            <a:r>
              <a:rPr lang="fr-FR" dirty="0"/>
              <a:t>Ici  le lien vers le </a:t>
            </a:r>
            <a:r>
              <a:rPr lang="fr-FR" dirty="0" err="1"/>
              <a:t>github</a:t>
            </a:r>
            <a:r>
              <a:rPr lang="fr-FR" dirty="0"/>
              <a:t> de la formation ou lien de partage du Drive.</a:t>
            </a:r>
            <a:endParaRPr dirty="0"/>
          </a:p>
          <a:p>
            <a:pPr marL="457200" lvl="0" indent="-342900" algn="l" rtl="0">
              <a:lnSpc>
                <a:spcPct val="100000"/>
              </a:lnSpc>
              <a:spcBef>
                <a:spcPts val="0"/>
              </a:spcBef>
              <a:spcAft>
                <a:spcPts val="0"/>
              </a:spcAft>
              <a:buClr>
                <a:srgbClr val="F1C232"/>
              </a:buClr>
              <a:buSzPts val="1800"/>
              <a:buChar char="●"/>
            </a:pPr>
            <a:r>
              <a:rPr lang="fr-FR" dirty="0"/>
              <a:t>1 notion = 1 chapitre = 1 </a:t>
            </a:r>
            <a:r>
              <a:rPr lang="fr-FR" dirty="0" err="1"/>
              <a:t>comit</a:t>
            </a:r>
            <a:r>
              <a:rPr lang="fr-FR" dirty="0"/>
              <a:t> </a:t>
            </a:r>
            <a:r>
              <a:rPr lang="fr-FR" dirty="0" err="1"/>
              <a:t>Github</a:t>
            </a:r>
            <a:endParaRPr dirty="0"/>
          </a:p>
          <a:p>
            <a:pPr marL="0" lvl="0" indent="0" algn="l" rtl="0">
              <a:lnSpc>
                <a:spcPct val="100000"/>
              </a:lnSpc>
              <a:spcBef>
                <a:spcPts val="360"/>
              </a:spcBef>
              <a:spcAft>
                <a:spcPts val="0"/>
              </a:spcAft>
              <a:buSzPts val="1800"/>
              <a:buNone/>
            </a:pPr>
            <a:endParaRPr dirty="0"/>
          </a:p>
          <a:p>
            <a:pPr marL="0" lvl="0" indent="0" algn="l" rtl="0">
              <a:lnSpc>
                <a:spcPct val="100000"/>
              </a:lnSpc>
              <a:spcBef>
                <a:spcPts val="360"/>
              </a:spcBef>
              <a:spcAft>
                <a:spcPts val="0"/>
              </a:spcAft>
              <a:buSzPts val="1800"/>
              <a:buNone/>
            </a:pPr>
            <a:endParaRPr sz="14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aed57810c0_0_32"/>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100000"/>
              <a:buNone/>
            </a:pPr>
            <a:r>
              <a:rPr lang="fr-FR"/>
              <a:t>Support de cours et outils pédagogiques</a:t>
            </a:r>
            <a:endParaRPr/>
          </a:p>
        </p:txBody>
      </p:sp>
      <p:sp>
        <p:nvSpPr>
          <p:cNvPr id="148" name="Google Shape;148;g2aed57810c0_0_32"/>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Clr>
                <a:srgbClr val="F1C232"/>
              </a:buClr>
              <a:buSzPts val="1800"/>
              <a:buChar char="●"/>
            </a:pPr>
            <a:r>
              <a:rPr lang="fr-FR" dirty="0" err="1"/>
              <a:t>Qualiopi</a:t>
            </a:r>
            <a:r>
              <a:rPr lang="fr-FR" dirty="0"/>
              <a:t> : fournir le support de cours et les énoncés des </a:t>
            </a:r>
            <a:r>
              <a:rPr lang="fr-FR" dirty="0" err="1"/>
              <a:t>tp</a:t>
            </a:r>
            <a:r>
              <a:rPr lang="fr-FR" dirty="0"/>
              <a:t> de validation des acquis. </a:t>
            </a:r>
            <a:endParaRPr dirty="0"/>
          </a:p>
          <a:p>
            <a:pPr marL="457200" lvl="0" indent="-342900" algn="l" rtl="0">
              <a:lnSpc>
                <a:spcPct val="100000"/>
              </a:lnSpc>
              <a:spcBef>
                <a:spcPts val="0"/>
              </a:spcBef>
              <a:spcAft>
                <a:spcPts val="0"/>
              </a:spcAft>
              <a:buClr>
                <a:srgbClr val="F1C232"/>
              </a:buClr>
              <a:buSzPts val="1800"/>
              <a:buChar char="●"/>
            </a:pPr>
            <a:r>
              <a:rPr lang="fr-FR" dirty="0"/>
              <a:t>Les énoncés des TP de validation des acquis sont présent sur ces slides.</a:t>
            </a:r>
            <a:endParaRPr dirty="0"/>
          </a:p>
          <a:p>
            <a:pPr marL="457200" lvl="0" indent="-342900" algn="l" rtl="0">
              <a:lnSpc>
                <a:spcPct val="100000"/>
              </a:lnSpc>
              <a:spcBef>
                <a:spcPts val="0"/>
              </a:spcBef>
              <a:spcAft>
                <a:spcPts val="0"/>
              </a:spcAft>
              <a:buClr>
                <a:srgbClr val="F1C232"/>
              </a:buClr>
              <a:buSzPts val="1800"/>
              <a:buChar char="●"/>
            </a:pPr>
            <a:r>
              <a:rPr lang="fr-FR" dirty="0"/>
              <a:t>Les corrigés seront sur </a:t>
            </a:r>
            <a:r>
              <a:rPr lang="fr-FR" dirty="0" err="1"/>
              <a:t>Github</a:t>
            </a:r>
            <a:r>
              <a:rPr lang="fr-FR" dirty="0"/>
              <a:t> ou sur un Drive et accessibles en fin de formation.</a:t>
            </a:r>
            <a:endParaRPr dirty="0"/>
          </a:p>
          <a:p>
            <a:pPr marL="0" lvl="0" indent="0" algn="l" rtl="0">
              <a:lnSpc>
                <a:spcPct val="100000"/>
              </a:lnSpc>
              <a:spcBef>
                <a:spcPts val="360"/>
              </a:spcBef>
              <a:spcAft>
                <a:spcPts val="0"/>
              </a:spcAft>
              <a:buSzPts val="1800"/>
              <a:buNone/>
            </a:pPr>
            <a:endParaRPr sz="14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aed57810c0_0_38"/>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Suivi quotidien et adaptabilité</a:t>
            </a:r>
            <a:endParaRPr/>
          </a:p>
        </p:txBody>
      </p:sp>
      <p:sp>
        <p:nvSpPr>
          <p:cNvPr id="155" name="Google Shape;155;g2aed57810c0_0_38"/>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a:t>Google Forms de demi-journée pour la validation des acquis et l'adaptabilité.</a:t>
            </a:r>
            <a:endParaRPr/>
          </a:p>
          <a:p>
            <a:pPr marL="457200" lvl="0" indent="-342900" algn="l" rtl="0">
              <a:lnSpc>
                <a:spcPct val="100000"/>
              </a:lnSpc>
              <a:spcBef>
                <a:spcPts val="0"/>
              </a:spcBef>
              <a:spcAft>
                <a:spcPts val="0"/>
              </a:spcAft>
              <a:buClr>
                <a:srgbClr val="F1C232"/>
              </a:buClr>
              <a:buSzPts val="1800"/>
              <a:buChar char="●"/>
            </a:pPr>
            <a:r>
              <a:rPr lang="fr-FR"/>
              <a:t>Lien pour répondre au Google Form ici</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r>
              <a:rPr lang="fr-FR"/>
              <a:t>A chaque fin de demi journée, les stagiaires devront répondre aux questions suivantes par l’intermédiaire d’un Google Form : </a:t>
            </a:r>
            <a:endParaRPr/>
          </a:p>
          <a:p>
            <a:pPr marL="457200" lvl="0" indent="0" algn="l" rtl="0">
              <a:lnSpc>
                <a:spcPct val="100000"/>
              </a:lnSpc>
              <a:spcBef>
                <a:spcPts val="0"/>
              </a:spcBef>
              <a:spcAft>
                <a:spcPts val="0"/>
              </a:spcAft>
              <a:buNone/>
            </a:pPr>
            <a:endParaRPr/>
          </a:p>
          <a:p>
            <a:pPr marL="457200" lvl="0" indent="-342900" algn="l" rtl="0">
              <a:lnSpc>
                <a:spcPct val="100000"/>
              </a:lnSpc>
              <a:spcBef>
                <a:spcPts val="0"/>
              </a:spcBef>
              <a:spcAft>
                <a:spcPts val="0"/>
              </a:spcAft>
              <a:buClr>
                <a:srgbClr val="F1C232"/>
              </a:buClr>
              <a:buSzPts val="1800"/>
              <a:buChar char="●"/>
            </a:pPr>
            <a:r>
              <a:rPr lang="fr-FR"/>
              <a:t>Le rythme vous convient il ?</a:t>
            </a:r>
            <a:endParaRPr/>
          </a:p>
          <a:p>
            <a:pPr marL="457200" lvl="0" indent="-342900" algn="l" rtl="0">
              <a:lnSpc>
                <a:spcPct val="100000"/>
              </a:lnSpc>
              <a:spcBef>
                <a:spcPts val="0"/>
              </a:spcBef>
              <a:spcAft>
                <a:spcPts val="0"/>
              </a:spcAft>
              <a:buClr>
                <a:srgbClr val="F1C232"/>
              </a:buClr>
              <a:buSzPts val="1800"/>
              <a:buChar char="●"/>
            </a:pPr>
            <a:r>
              <a:rPr lang="fr-FR"/>
              <a:t>L’équilibre théorie pratique vous convient il ?</a:t>
            </a:r>
            <a:endParaRPr/>
          </a:p>
          <a:p>
            <a:pPr marL="457200" lvl="0" indent="-342900" algn="l" rtl="0">
              <a:lnSpc>
                <a:spcPct val="100000"/>
              </a:lnSpc>
              <a:spcBef>
                <a:spcPts val="0"/>
              </a:spcBef>
              <a:spcAft>
                <a:spcPts val="0"/>
              </a:spcAft>
              <a:buClr>
                <a:srgbClr val="F1C232"/>
              </a:buClr>
              <a:buSzPts val="1800"/>
              <a:buChar char="●"/>
            </a:pPr>
            <a:r>
              <a:rPr lang="fr-FR"/>
              <a:t>Les notions abordées jusque là sont elles acquises ?</a:t>
            </a:r>
            <a:endParaRPr/>
          </a:p>
          <a:p>
            <a:pPr marL="457200" lvl="0" indent="-342900" algn="l" rtl="0">
              <a:lnSpc>
                <a:spcPct val="100000"/>
              </a:lnSpc>
              <a:spcBef>
                <a:spcPts val="0"/>
              </a:spcBef>
              <a:spcAft>
                <a:spcPts val="0"/>
              </a:spcAft>
              <a:buClr>
                <a:srgbClr val="F1C232"/>
              </a:buClr>
              <a:buSzPts val="1800"/>
              <a:buChar char="●"/>
            </a:pPr>
            <a:r>
              <a:rPr lang="fr-FR"/>
              <a:t>Y a t’il des notions sur lesquelles revenir avant de poursuivre le cours ?</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aed57810c0_0_229"/>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Table des matières</a:t>
            </a:r>
            <a:endParaRPr/>
          </a:p>
        </p:txBody>
      </p:sp>
      <p:sp>
        <p:nvSpPr>
          <p:cNvPr id="162" name="Google Shape;162;g2aed57810c0_0_229"/>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rgbClr val="F1C232"/>
              </a:buClr>
              <a:buSzPts val="1800"/>
              <a:buChar char="●"/>
            </a:pPr>
            <a:r>
              <a:rPr lang="fr-FR"/>
              <a:t>Chapitre 1 : Les variables</a:t>
            </a:r>
            <a:endParaRPr/>
          </a:p>
          <a:p>
            <a:pPr marL="457200" lvl="0" indent="-342900" algn="l" rtl="0">
              <a:lnSpc>
                <a:spcPct val="100000"/>
              </a:lnSpc>
              <a:spcBef>
                <a:spcPts val="0"/>
              </a:spcBef>
              <a:spcAft>
                <a:spcPts val="0"/>
              </a:spcAft>
              <a:buClr>
                <a:srgbClr val="F1C232"/>
              </a:buClr>
              <a:buSzPts val="1800"/>
              <a:buChar char="●"/>
            </a:pPr>
            <a:r>
              <a:rPr lang="fr-FR"/>
              <a:t>Chapitre 2 : Les tableaux</a:t>
            </a:r>
            <a:endParaRPr/>
          </a:p>
          <a:p>
            <a:pPr marL="457200" lvl="0" indent="-342900" algn="l" rtl="0">
              <a:lnSpc>
                <a:spcPct val="100000"/>
              </a:lnSpc>
              <a:spcBef>
                <a:spcPts val="0"/>
              </a:spcBef>
              <a:spcAft>
                <a:spcPts val="0"/>
              </a:spcAft>
              <a:buClr>
                <a:srgbClr val="F1C232"/>
              </a:buClr>
              <a:buSzPts val="1800"/>
              <a:buChar char="●"/>
            </a:pPr>
            <a:r>
              <a:rPr lang="fr-FR"/>
              <a:t>Chapitre 3 : Les fonctions</a:t>
            </a:r>
            <a:endParaRPr/>
          </a:p>
          <a:p>
            <a:pPr marL="457200" lvl="0" indent="-342900" algn="l" rtl="0">
              <a:lnSpc>
                <a:spcPct val="100000"/>
              </a:lnSpc>
              <a:spcBef>
                <a:spcPts val="0"/>
              </a:spcBef>
              <a:spcAft>
                <a:spcPts val="0"/>
              </a:spcAft>
              <a:buClr>
                <a:srgbClr val="F1C232"/>
              </a:buClr>
              <a:buSzPts val="1800"/>
              <a:buChar char="●"/>
            </a:pPr>
            <a:r>
              <a:rPr lang="fr-FR"/>
              <a:t>TP de validation des acquis</a:t>
            </a:r>
            <a:endParaRPr/>
          </a:p>
          <a:p>
            <a:pPr marL="457200" lvl="0" indent="-342900" algn="l" rtl="0">
              <a:lnSpc>
                <a:spcPct val="100000"/>
              </a:lnSpc>
              <a:spcBef>
                <a:spcPts val="0"/>
              </a:spcBef>
              <a:spcAft>
                <a:spcPts val="0"/>
              </a:spcAft>
              <a:buClr>
                <a:srgbClr val="F1C232"/>
              </a:buClr>
              <a:buSzPts val="1800"/>
              <a:buChar char="●"/>
            </a:pPr>
            <a:r>
              <a:rPr lang="fr-FR"/>
              <a:t>Chapitre 4 : …</a:t>
            </a:r>
            <a:endParaRPr/>
          </a:p>
          <a:p>
            <a:pPr marL="457200" lvl="0" indent="-342900" algn="l" rtl="0">
              <a:lnSpc>
                <a:spcPct val="100000"/>
              </a:lnSpc>
              <a:spcBef>
                <a:spcPts val="0"/>
              </a:spcBef>
              <a:spcAft>
                <a:spcPts val="0"/>
              </a:spcAft>
              <a:buClr>
                <a:srgbClr val="F1C232"/>
              </a:buClr>
              <a:buSzPts val="1800"/>
              <a:buChar char="●"/>
            </a:pPr>
            <a:r>
              <a:rPr lang="fr-FR"/>
              <a:t>Chapitre 5 : …</a:t>
            </a:r>
            <a:endParaRPr/>
          </a:p>
          <a:p>
            <a:pPr marL="457200" lvl="0" indent="-342900" algn="l" rtl="0">
              <a:lnSpc>
                <a:spcPct val="100000"/>
              </a:lnSpc>
              <a:spcBef>
                <a:spcPts val="0"/>
              </a:spcBef>
              <a:spcAft>
                <a:spcPts val="0"/>
              </a:spcAft>
              <a:buClr>
                <a:srgbClr val="F1C232"/>
              </a:buClr>
              <a:buSzPts val="1800"/>
              <a:buChar char="●"/>
            </a:pPr>
            <a:r>
              <a:rPr lang="fr-FR"/>
              <a:t>Chapitre 6 : …</a:t>
            </a:r>
            <a:endParaRPr/>
          </a:p>
          <a:p>
            <a:pPr marL="457200" lvl="0" indent="-342900" algn="l" rtl="0">
              <a:lnSpc>
                <a:spcPct val="100000"/>
              </a:lnSpc>
              <a:spcBef>
                <a:spcPts val="0"/>
              </a:spcBef>
              <a:spcAft>
                <a:spcPts val="0"/>
              </a:spcAft>
              <a:buClr>
                <a:srgbClr val="F1C232"/>
              </a:buClr>
              <a:buSzPts val="1800"/>
              <a:buChar char="●"/>
            </a:pPr>
            <a:r>
              <a:rPr lang="fr-FR"/>
              <a:t>TP de validation des acquis</a:t>
            </a:r>
            <a:endParaRPr/>
          </a:p>
          <a:p>
            <a:pPr marL="0" lvl="0" indent="0" algn="l" rtl="0">
              <a:lnSpc>
                <a:spcPct val="100000"/>
              </a:lnSpc>
              <a:spcBef>
                <a:spcPts val="360"/>
              </a:spcBef>
              <a:spcAft>
                <a:spcPts val="0"/>
              </a:spcAft>
              <a:buSzPts val="1800"/>
              <a:buNone/>
            </a:pPr>
            <a:r>
              <a:rPr lang="fr-FR"/>
              <a:t>….</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sz="1400"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aed57810c0_0_8"/>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Valider le démarrage de la formation</a:t>
            </a:r>
            <a:endParaRPr/>
          </a:p>
        </p:txBody>
      </p:sp>
      <p:sp>
        <p:nvSpPr>
          <p:cNvPr id="169" name="Google Shape;169;g2aed57810c0_0_8"/>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9250" algn="l" rtl="0">
              <a:lnSpc>
                <a:spcPct val="100000"/>
              </a:lnSpc>
              <a:spcBef>
                <a:spcPts val="360"/>
              </a:spcBef>
              <a:spcAft>
                <a:spcPts val="0"/>
              </a:spcAft>
              <a:buClr>
                <a:srgbClr val="F1C232"/>
              </a:buClr>
              <a:buSzPts val="1900"/>
              <a:buChar char="●"/>
            </a:pPr>
            <a:r>
              <a:rPr lang="fr-FR" sz="1900"/>
              <a:t>Confirmer le démarrage de la formation </a:t>
            </a:r>
            <a:endParaRPr sz="1900"/>
          </a:p>
          <a:p>
            <a:pPr marL="457200" lvl="0" indent="-349250" algn="l" rtl="0">
              <a:lnSpc>
                <a:spcPct val="100000"/>
              </a:lnSpc>
              <a:spcBef>
                <a:spcPts val="0"/>
              </a:spcBef>
              <a:spcAft>
                <a:spcPts val="0"/>
              </a:spcAft>
              <a:buClr>
                <a:srgbClr val="F1C232"/>
              </a:buClr>
              <a:buSzPts val="1900"/>
              <a:buChar char="●"/>
            </a:pPr>
            <a:r>
              <a:rPr lang="fr-FR" sz="1900"/>
              <a:t>Mail à envoyer le premier jour de la formation au plus tard à 10h30.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aed57810c0_0_153"/>
          <p:cNvSpPr txBox="1">
            <a:spLocks noGrp="1"/>
          </p:cNvSpPr>
          <p:nvPr>
            <p:ph type="title"/>
          </p:nvPr>
        </p:nvSpPr>
        <p:spPr>
          <a:xfrm>
            <a:off x="1371530" y="2726654"/>
            <a:ext cx="6382800" cy="5418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2800"/>
              <a:buNone/>
            </a:pPr>
            <a:r>
              <a:rPr lang="fr-FR"/>
              <a:t>Chapitre 1 : Les variables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aed57810c0_0_44"/>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Chapitre 1 : les variables</a:t>
            </a:r>
            <a:endParaRPr/>
          </a:p>
        </p:txBody>
      </p:sp>
      <p:sp>
        <p:nvSpPr>
          <p:cNvPr id="182" name="Google Shape;182;g2aed57810c0_0_44"/>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r>
              <a:rPr lang="fr-FR"/>
              <a:t>Début des cours avec mes slides, penser à respecter quelques règles élémentaires pour avoir un support de cours bien fait : </a:t>
            </a:r>
            <a:endParaRPr/>
          </a:p>
          <a:p>
            <a:pPr marL="0" lvl="0" indent="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Clr>
                <a:srgbClr val="F1C232"/>
              </a:buClr>
              <a:buSzPts val="1800"/>
              <a:buChar char="●"/>
            </a:pPr>
            <a:r>
              <a:rPr lang="fr-FR"/>
              <a:t>Peu de texte</a:t>
            </a:r>
            <a:endParaRPr/>
          </a:p>
          <a:p>
            <a:pPr marL="457200" lvl="0" indent="-342900" algn="l" rtl="0">
              <a:lnSpc>
                <a:spcPct val="100000"/>
              </a:lnSpc>
              <a:spcBef>
                <a:spcPts val="0"/>
              </a:spcBef>
              <a:spcAft>
                <a:spcPts val="0"/>
              </a:spcAft>
              <a:buClr>
                <a:srgbClr val="F1C232"/>
              </a:buClr>
              <a:buSzPts val="1800"/>
              <a:buChar char="●"/>
            </a:pPr>
            <a:r>
              <a:rPr lang="fr-FR"/>
              <a:t>Police de caractère assez grande</a:t>
            </a:r>
            <a:endParaRPr/>
          </a:p>
          <a:p>
            <a:pPr marL="457200" lvl="0" indent="-342900" algn="l" rtl="0">
              <a:lnSpc>
                <a:spcPct val="100000"/>
              </a:lnSpc>
              <a:spcBef>
                <a:spcPts val="0"/>
              </a:spcBef>
              <a:spcAft>
                <a:spcPts val="0"/>
              </a:spcAft>
              <a:buClr>
                <a:srgbClr val="F1C232"/>
              </a:buClr>
              <a:buSzPts val="1800"/>
              <a:buChar char="●"/>
            </a:pPr>
            <a:r>
              <a:rPr lang="fr-FR"/>
              <a:t>Doit contenir des logos, images et schémas</a:t>
            </a:r>
            <a:endParaRPr/>
          </a:p>
          <a:p>
            <a:pPr marL="457200" lvl="0" indent="-342900" algn="l" rtl="0">
              <a:lnSpc>
                <a:spcPct val="100000"/>
              </a:lnSpc>
              <a:spcBef>
                <a:spcPts val="0"/>
              </a:spcBef>
              <a:spcAft>
                <a:spcPts val="0"/>
              </a:spcAft>
              <a:buClr>
                <a:srgbClr val="F1C232"/>
              </a:buClr>
              <a:buSzPts val="1800"/>
              <a:buChar char="●"/>
            </a:pPr>
            <a:r>
              <a:rPr lang="fr-FR"/>
              <a:t>Doit contenir des liens vers la documentation et/ou des ressources externes</a:t>
            </a:r>
            <a:endParaRPr/>
          </a:p>
          <a:p>
            <a:pPr marL="0" lvl="0" indent="0" algn="l" rtl="0">
              <a:lnSpc>
                <a:spcPct val="100000"/>
              </a:lnSpc>
              <a:spcBef>
                <a:spcPts val="36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aed57810c0_0_0"/>
          <p:cNvSpPr txBox="1">
            <a:spLocks noGrp="1"/>
          </p:cNvSpPr>
          <p:nvPr>
            <p:ph type="title"/>
          </p:nvPr>
        </p:nvSpPr>
        <p:spPr>
          <a:xfrm>
            <a:off x="261800" y="1078975"/>
            <a:ext cx="6247800" cy="479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100000"/>
              <a:buNone/>
            </a:pPr>
            <a:r>
              <a:rPr lang="fr-FR"/>
              <a:t>Bienvenue sur cette formation Boomerang Consulting</a:t>
            </a:r>
            <a:endParaRPr/>
          </a:p>
        </p:txBody>
      </p:sp>
      <p:sp>
        <p:nvSpPr>
          <p:cNvPr id="63" name="Google Shape;63;g2aed57810c0_0_0"/>
          <p:cNvSpPr txBox="1">
            <a:spLocks noGrp="1"/>
          </p:cNvSpPr>
          <p:nvPr>
            <p:ph type="body" idx="1"/>
          </p:nvPr>
        </p:nvSpPr>
        <p:spPr>
          <a:xfrm>
            <a:off x="304400" y="1688400"/>
            <a:ext cx="8535300" cy="35427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dirty="0"/>
              <a:t>Formateur : Timothée Demares</a:t>
            </a:r>
          </a:p>
          <a:p>
            <a:pPr marL="457200" lvl="0" indent="-342900" algn="l" rtl="0">
              <a:lnSpc>
                <a:spcPct val="100000"/>
              </a:lnSpc>
              <a:spcBef>
                <a:spcPts val="360"/>
              </a:spcBef>
              <a:spcAft>
                <a:spcPts val="0"/>
              </a:spcAft>
              <a:buClr>
                <a:srgbClr val="F1C232"/>
              </a:buClr>
              <a:buSzPts val="1800"/>
              <a:buChar char="●"/>
            </a:pPr>
            <a:r>
              <a:rPr lang="fr-FR" dirty="0"/>
              <a:t>Développeur et formateur python depuis 3 ans</a:t>
            </a:r>
            <a:endParaRPr dirty="0"/>
          </a:p>
          <a:p>
            <a:pPr marL="457200" lvl="0" indent="-342900" algn="l" rtl="0">
              <a:lnSpc>
                <a:spcPct val="100000"/>
              </a:lnSpc>
              <a:spcBef>
                <a:spcPts val="360"/>
              </a:spcBef>
              <a:spcAft>
                <a:spcPts val="0"/>
              </a:spcAft>
              <a:buClr>
                <a:srgbClr val="F1C232"/>
              </a:buClr>
              <a:buSzPts val="1800"/>
              <a:buChar char="●"/>
            </a:pPr>
            <a:r>
              <a:rPr lang="fr-FR" dirty="0"/>
              <a:t>Téléphone : 0762457593</a:t>
            </a:r>
          </a:p>
          <a:p>
            <a:pPr marL="457200" lvl="0" indent="-342900" algn="l" rtl="0">
              <a:lnSpc>
                <a:spcPct val="100000"/>
              </a:lnSpc>
              <a:spcBef>
                <a:spcPts val="360"/>
              </a:spcBef>
              <a:spcAft>
                <a:spcPts val="0"/>
              </a:spcAft>
              <a:buClr>
                <a:srgbClr val="F1C232"/>
              </a:buClr>
              <a:buSzPts val="1800"/>
              <a:buChar char="●"/>
            </a:pPr>
            <a:r>
              <a:rPr lang="fr-FR" dirty="0"/>
              <a:t>Email : timothee.demares@gmail.com</a:t>
            </a:r>
            <a:endParaRPr dirty="0"/>
          </a:p>
          <a:p>
            <a:pPr marL="457200" lvl="0" indent="-342900" algn="l" rtl="0">
              <a:lnSpc>
                <a:spcPct val="100000"/>
              </a:lnSpc>
              <a:spcBef>
                <a:spcPts val="360"/>
              </a:spcBef>
              <a:spcAft>
                <a:spcPts val="0"/>
              </a:spcAft>
              <a:buClr>
                <a:srgbClr val="F1C232"/>
              </a:buClr>
              <a:buSzPts val="1800"/>
              <a:buChar char="●"/>
            </a:pPr>
            <a:r>
              <a:rPr lang="fr-FR" dirty="0"/>
              <a:t>Certification 2Ai Concept Expert Trainer</a:t>
            </a:r>
            <a:endParaRPr sz="15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bcaf421a25_0_0"/>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Les variables en PHP</a:t>
            </a:r>
            <a:endParaRPr/>
          </a:p>
        </p:txBody>
      </p:sp>
      <p:sp>
        <p:nvSpPr>
          <p:cNvPr id="189" name="Google Shape;189;g2bcaf421a25_0_0"/>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r>
              <a:rPr lang="fr-FR"/>
              <a:t>String : ex : christophe</a:t>
            </a:r>
            <a:endParaRPr/>
          </a:p>
          <a:p>
            <a:pPr marL="0" lvl="0" indent="0" algn="l" rtl="0">
              <a:lnSpc>
                <a:spcPct val="100000"/>
              </a:lnSpc>
              <a:spcBef>
                <a:spcPts val="360"/>
              </a:spcBef>
              <a:spcAft>
                <a:spcPts val="0"/>
              </a:spcAft>
              <a:buSzPts val="1800"/>
              <a:buNone/>
            </a:pPr>
            <a:r>
              <a:rPr lang="fr-FR"/>
              <a:t>Number : ex : 1223</a:t>
            </a:r>
            <a:endParaRPr/>
          </a:p>
          <a:p>
            <a:pPr marL="0" lvl="0" indent="0" algn="l" rtl="0">
              <a:lnSpc>
                <a:spcPct val="100000"/>
              </a:lnSpc>
              <a:spcBef>
                <a:spcPts val="360"/>
              </a:spcBef>
              <a:spcAft>
                <a:spcPts val="0"/>
              </a:spcAft>
              <a:buSzPts val="1800"/>
              <a:buNone/>
            </a:pPr>
            <a:r>
              <a:rPr lang="fr-FR"/>
              <a:t>Boolean : ex 1 ou 0 / true ou false</a:t>
            </a:r>
            <a:endParaRPr/>
          </a:p>
          <a:p>
            <a:pPr marL="0" lvl="0" indent="0" algn="l" rtl="0">
              <a:lnSpc>
                <a:spcPct val="100000"/>
              </a:lnSpc>
              <a:spcBef>
                <a:spcPts val="360"/>
              </a:spcBef>
              <a:spcAft>
                <a:spcPts val="0"/>
              </a:spcAft>
              <a:buSzPts val="1800"/>
              <a:buNone/>
            </a:pPr>
            <a:r>
              <a:rPr lang="fr-FR"/>
              <a:t>Float : 1.33333</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fr-FR"/>
              <a:t>lien vers la documentation php </a:t>
            </a:r>
            <a:endParaRPr/>
          </a:p>
          <a:p>
            <a:pPr marL="0" lvl="0" indent="0" algn="l" rtl="0">
              <a:lnSpc>
                <a:spcPct val="100000"/>
              </a:lnSpc>
              <a:spcBef>
                <a:spcPts val="360"/>
              </a:spcBef>
              <a:spcAft>
                <a:spcPts val="0"/>
              </a:spcAft>
              <a:buSzPts val="1800"/>
              <a:buNone/>
            </a:pPr>
            <a:endParaRPr/>
          </a:p>
        </p:txBody>
      </p:sp>
      <p:sp>
        <p:nvSpPr>
          <p:cNvPr id="190" name="Google Shape;190;g2bcaf421a25_0_0"/>
          <p:cNvSpPr/>
          <p:nvPr/>
        </p:nvSpPr>
        <p:spPr>
          <a:xfrm>
            <a:off x="1640900" y="3433150"/>
            <a:ext cx="1157400" cy="59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Lato"/>
                <a:ea typeface="Lato"/>
                <a:cs typeface="Lato"/>
                <a:sym typeface="Lato"/>
              </a:rPr>
              <a:t>ref</a:t>
            </a:r>
            <a:endParaRPr sz="1400" b="0" i="0" u="none" strike="noStrike" cap="none">
              <a:solidFill>
                <a:srgbClr val="000000"/>
              </a:solidFill>
              <a:latin typeface="Lato"/>
              <a:ea typeface="Lato"/>
              <a:cs typeface="Lato"/>
              <a:sym typeface="Lato"/>
            </a:endParaRPr>
          </a:p>
        </p:txBody>
      </p:sp>
      <p:sp>
        <p:nvSpPr>
          <p:cNvPr id="191" name="Google Shape;191;g2bcaf421a25_0_0"/>
          <p:cNvSpPr/>
          <p:nvPr/>
        </p:nvSpPr>
        <p:spPr>
          <a:xfrm>
            <a:off x="2798300" y="3433150"/>
            <a:ext cx="1157400" cy="59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Lato"/>
                <a:ea typeface="Lato"/>
                <a:cs typeface="Lato"/>
                <a:sym typeface="Lato"/>
              </a:rPr>
              <a:t>val</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aed57810c0_0_98"/>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Variables : exercice</a:t>
            </a:r>
            <a:endParaRPr/>
          </a:p>
        </p:txBody>
      </p:sp>
      <p:sp>
        <p:nvSpPr>
          <p:cNvPr id="198" name="Google Shape;198;g2aed57810c0_0_98"/>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rgbClr val="F1C232"/>
              </a:buClr>
              <a:buSzPts val="1800"/>
              <a:buChar char="●"/>
            </a:pPr>
            <a:r>
              <a:rPr lang="fr-FR"/>
              <a:t>Pour terminer ce chapitre et valider les acquis, je donne un exercice très court à faire individuellement. Ici je met l’énoncé de cet exercice ou quiz.</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sz="1400"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aed57810c0_0_50"/>
          <p:cNvSpPr txBox="1">
            <a:spLocks noGrp="1"/>
          </p:cNvSpPr>
          <p:nvPr>
            <p:ph type="title"/>
          </p:nvPr>
        </p:nvSpPr>
        <p:spPr>
          <a:xfrm>
            <a:off x="290640" y="338840"/>
            <a:ext cx="3295800" cy="48603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Variables : ce qu’il faut retenir</a:t>
            </a:r>
            <a:endParaRPr/>
          </a:p>
        </p:txBody>
      </p:sp>
      <p:sp>
        <p:nvSpPr>
          <p:cNvPr id="205" name="Google Shape;205;g2aed57810c0_0_50"/>
          <p:cNvSpPr txBox="1">
            <a:spLocks noGrp="1"/>
          </p:cNvSpPr>
          <p:nvPr>
            <p:ph type="body" idx="1"/>
          </p:nvPr>
        </p:nvSpPr>
        <p:spPr>
          <a:xfrm>
            <a:off x="3914947" y="338840"/>
            <a:ext cx="4932900" cy="48603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a:t>Lister les points important à retenir sur ce chapitre (notion).</a:t>
            </a:r>
            <a:endParaRPr/>
          </a:p>
          <a:p>
            <a:pPr marL="457200" lvl="0" indent="-355600" algn="l" rtl="0">
              <a:lnSpc>
                <a:spcPct val="100000"/>
              </a:lnSpc>
              <a:spcBef>
                <a:spcPts val="360"/>
              </a:spcBef>
              <a:spcAft>
                <a:spcPts val="0"/>
              </a:spcAft>
              <a:buClr>
                <a:srgbClr val="F1C232"/>
              </a:buClr>
              <a:buSzPts val="2000"/>
              <a:buChar char="●"/>
            </a:pPr>
            <a:r>
              <a:rPr lang="fr-FR"/>
              <a:t>…</a:t>
            </a:r>
            <a:endParaRPr/>
          </a:p>
          <a:p>
            <a:pPr marL="457200" lvl="0" indent="-355600" algn="l" rtl="0">
              <a:lnSpc>
                <a:spcPct val="100000"/>
              </a:lnSpc>
              <a:spcBef>
                <a:spcPts val="360"/>
              </a:spcBef>
              <a:spcAft>
                <a:spcPts val="0"/>
              </a:spcAft>
              <a:buClr>
                <a:srgbClr val="F1C232"/>
              </a:buClr>
              <a:buSzPts val="2000"/>
              <a:buChar char="●"/>
            </a:pPr>
            <a:r>
              <a:rPr lang="fr-FR"/>
              <a:t>…</a:t>
            </a:r>
            <a:endParaRPr/>
          </a:p>
          <a:p>
            <a:pPr marL="0" lvl="0" indent="0" algn="l" rtl="0">
              <a:lnSpc>
                <a:spcPct val="100000"/>
              </a:lnSpc>
              <a:spcBef>
                <a:spcPts val="360"/>
              </a:spcBef>
              <a:spcAft>
                <a:spcPts val="0"/>
              </a:spcAft>
              <a:buSzPts val="1800"/>
              <a:buNone/>
            </a:pPr>
            <a:endParaRPr sz="1400"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2aed57810c0_0_56"/>
          <p:cNvSpPr txBox="1">
            <a:spLocks noGrp="1"/>
          </p:cNvSpPr>
          <p:nvPr>
            <p:ph type="title"/>
          </p:nvPr>
        </p:nvSpPr>
        <p:spPr>
          <a:xfrm>
            <a:off x="290640" y="338840"/>
            <a:ext cx="3295800" cy="48603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Variables : bonnes pratiques</a:t>
            </a:r>
            <a:endParaRPr/>
          </a:p>
        </p:txBody>
      </p:sp>
      <p:sp>
        <p:nvSpPr>
          <p:cNvPr id="212" name="Google Shape;212;g2aed57810c0_0_56"/>
          <p:cNvSpPr txBox="1">
            <a:spLocks noGrp="1"/>
          </p:cNvSpPr>
          <p:nvPr>
            <p:ph type="body" idx="1"/>
          </p:nvPr>
        </p:nvSpPr>
        <p:spPr>
          <a:xfrm>
            <a:off x="3914947" y="338840"/>
            <a:ext cx="4932900" cy="48603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a:t>Lister les bonnes pratiques de développement, </a:t>
            </a:r>
            <a:endParaRPr/>
          </a:p>
          <a:p>
            <a:pPr marL="457200" lvl="0" indent="-342900" algn="l" rtl="0">
              <a:lnSpc>
                <a:spcPct val="100000"/>
              </a:lnSpc>
              <a:spcBef>
                <a:spcPts val="360"/>
              </a:spcBef>
              <a:spcAft>
                <a:spcPts val="0"/>
              </a:spcAft>
              <a:buClr>
                <a:srgbClr val="F1C232"/>
              </a:buClr>
              <a:buSzPts val="1800"/>
              <a:buChar char="●"/>
            </a:pPr>
            <a:r>
              <a:rPr lang="fr-FR"/>
              <a:t>les règles de nommage, </a:t>
            </a:r>
            <a:endParaRPr/>
          </a:p>
          <a:p>
            <a:pPr marL="457200" lvl="0" indent="-342900" algn="l" rtl="0">
              <a:lnSpc>
                <a:spcPct val="100000"/>
              </a:lnSpc>
              <a:spcBef>
                <a:spcPts val="360"/>
              </a:spcBef>
              <a:spcAft>
                <a:spcPts val="0"/>
              </a:spcAft>
              <a:buClr>
                <a:srgbClr val="F1C232"/>
              </a:buClr>
              <a:buSzPts val="1800"/>
              <a:buChar char="●"/>
            </a:pPr>
            <a:r>
              <a:rPr lang="fr-FR"/>
              <a:t>les impact sur la mémoire ou les performances …</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sz="1400" i="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aed57810c0_0_62"/>
          <p:cNvSpPr txBox="1">
            <a:spLocks noGrp="1"/>
          </p:cNvSpPr>
          <p:nvPr>
            <p:ph type="title"/>
          </p:nvPr>
        </p:nvSpPr>
        <p:spPr>
          <a:xfrm>
            <a:off x="290640" y="338840"/>
            <a:ext cx="3295800" cy="48603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Variables : les conseils du formateur</a:t>
            </a:r>
            <a:endParaRPr/>
          </a:p>
        </p:txBody>
      </p:sp>
      <p:sp>
        <p:nvSpPr>
          <p:cNvPr id="219" name="Google Shape;219;g2aed57810c0_0_62"/>
          <p:cNvSpPr txBox="1">
            <a:spLocks noGrp="1"/>
          </p:cNvSpPr>
          <p:nvPr>
            <p:ph type="body" idx="1"/>
          </p:nvPr>
        </p:nvSpPr>
        <p:spPr>
          <a:xfrm>
            <a:off x="3914947" y="338840"/>
            <a:ext cx="4932900" cy="48603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a:t>Listez ici vos conseils concernant la notion abordée sur ce chapitre.</a:t>
            </a:r>
            <a:endParaRPr/>
          </a:p>
          <a:p>
            <a:pPr marL="457200" lvl="0" indent="-355600" algn="l" rtl="0">
              <a:lnSpc>
                <a:spcPct val="100000"/>
              </a:lnSpc>
              <a:spcBef>
                <a:spcPts val="360"/>
              </a:spcBef>
              <a:spcAft>
                <a:spcPts val="0"/>
              </a:spcAft>
              <a:buClr>
                <a:srgbClr val="F1C232"/>
              </a:buClr>
              <a:buSzPts val="2000"/>
              <a:buChar char="●"/>
            </a:pPr>
            <a:r>
              <a:rPr lang="fr-FR"/>
              <a:t>…</a:t>
            </a:r>
            <a:endParaRPr/>
          </a:p>
          <a:p>
            <a:pPr marL="457200" lvl="0" indent="-355600" algn="l" rtl="0">
              <a:lnSpc>
                <a:spcPct val="100000"/>
              </a:lnSpc>
              <a:spcBef>
                <a:spcPts val="360"/>
              </a:spcBef>
              <a:spcAft>
                <a:spcPts val="0"/>
              </a:spcAft>
              <a:buClr>
                <a:srgbClr val="F1C232"/>
              </a:buClr>
              <a:buSzPts val="2000"/>
              <a:buChar char="●"/>
            </a:pPr>
            <a:r>
              <a:rPr lang="fr-FR"/>
              <a:t>…</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sz="1400"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aed57810c0_0_68"/>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Comit chapitre 1 variables</a:t>
            </a:r>
            <a:endParaRPr/>
          </a:p>
        </p:txBody>
      </p:sp>
      <p:sp>
        <p:nvSpPr>
          <p:cNvPr id="226" name="Google Shape;226;g2aed57810c0_0_68"/>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360"/>
              </a:spcBef>
              <a:spcAft>
                <a:spcPts val="0"/>
              </a:spcAft>
              <a:buNone/>
            </a:pPr>
            <a:r>
              <a:rPr lang="fr-FR"/>
              <a:t>C’est le moment de versionner : </a:t>
            </a:r>
            <a:endParaRPr/>
          </a:p>
          <a:p>
            <a:pPr marL="0" lvl="0" indent="0" algn="l" rtl="0">
              <a:lnSpc>
                <a:spcPct val="100000"/>
              </a:lnSpc>
              <a:spcBef>
                <a:spcPts val="360"/>
              </a:spcBef>
              <a:spcAft>
                <a:spcPts val="0"/>
              </a:spcAft>
              <a:buNone/>
            </a:pPr>
            <a:endParaRPr/>
          </a:p>
          <a:p>
            <a:pPr marL="457200" lvl="0" indent="-342900" algn="l" rtl="0">
              <a:lnSpc>
                <a:spcPct val="100000"/>
              </a:lnSpc>
              <a:spcBef>
                <a:spcPts val="360"/>
              </a:spcBef>
              <a:spcAft>
                <a:spcPts val="0"/>
              </a:spcAft>
              <a:buClr>
                <a:srgbClr val="F1C232"/>
              </a:buClr>
              <a:buSzPts val="1800"/>
              <a:buChar char="●"/>
            </a:pPr>
            <a:r>
              <a:rPr lang="fr-FR"/>
              <a:t>Lien vers mon github </a:t>
            </a:r>
            <a:endParaRPr/>
          </a:p>
          <a:p>
            <a:pPr marL="457200" lvl="0" indent="-342900" algn="l" rtl="0">
              <a:lnSpc>
                <a:spcPct val="100000"/>
              </a:lnSpc>
              <a:spcBef>
                <a:spcPts val="0"/>
              </a:spcBef>
              <a:spcAft>
                <a:spcPts val="0"/>
              </a:spcAft>
              <a:buClr>
                <a:srgbClr val="F1C232"/>
              </a:buClr>
              <a:buSzPts val="1800"/>
              <a:buChar char="●"/>
            </a:pPr>
            <a:r>
              <a:rPr lang="fr-FR"/>
              <a:t>Le commentaire du commit est “chapitre 1 Variables”</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sz="1400"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aed57810c0_0_160"/>
          <p:cNvSpPr txBox="1">
            <a:spLocks noGrp="1"/>
          </p:cNvSpPr>
          <p:nvPr>
            <p:ph type="title"/>
          </p:nvPr>
        </p:nvSpPr>
        <p:spPr>
          <a:xfrm>
            <a:off x="1371530" y="2726654"/>
            <a:ext cx="6382800" cy="5418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2800"/>
              <a:buNone/>
            </a:pPr>
            <a:r>
              <a:rPr lang="fr-FR"/>
              <a:t>Chapitre 2 : Les tableaux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aed57810c0_0_122"/>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Chapitre 2 : les tableaux</a:t>
            </a:r>
            <a:endParaRPr/>
          </a:p>
        </p:txBody>
      </p:sp>
      <p:sp>
        <p:nvSpPr>
          <p:cNvPr id="239" name="Google Shape;239;g2aed57810c0_0_122"/>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r>
              <a:rPr lang="fr-FR"/>
              <a:t>Poursuivre la formation avec des slides en prenant exemple sur le chapitre 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30784447cb4_0_44"/>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Quelques chapitres après</a:t>
            </a:r>
            <a:endParaRPr/>
          </a:p>
        </p:txBody>
      </p:sp>
      <p:sp>
        <p:nvSpPr>
          <p:cNvPr id="246" name="Google Shape;246;g30784447cb4_0_44"/>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r>
              <a:rPr lang="fr-FR"/>
              <a:t>Moment du tp de validation des acquis…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2aed57810c0_0_210"/>
          <p:cNvSpPr txBox="1">
            <a:spLocks noGrp="1"/>
          </p:cNvSpPr>
          <p:nvPr>
            <p:ph type="title"/>
          </p:nvPr>
        </p:nvSpPr>
        <p:spPr>
          <a:xfrm>
            <a:off x="2516895" y="1810025"/>
            <a:ext cx="6127800" cy="47940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100000"/>
              </a:lnSpc>
              <a:spcBef>
                <a:spcPts val="0"/>
              </a:spcBef>
              <a:spcAft>
                <a:spcPts val="0"/>
              </a:spcAft>
              <a:buSzPct val="111111"/>
              <a:buNone/>
            </a:pPr>
            <a:r>
              <a:rPr lang="fr-FR"/>
              <a:t>TP de validation des acquis</a:t>
            </a:r>
            <a:endParaRPr/>
          </a:p>
          <a:p>
            <a:pPr marL="0" lvl="0" indent="0" algn="r" rtl="0">
              <a:lnSpc>
                <a:spcPct val="100000"/>
              </a:lnSpc>
              <a:spcBef>
                <a:spcPts val="0"/>
              </a:spcBef>
              <a:spcAft>
                <a:spcPts val="0"/>
              </a:spcAft>
              <a:buSzPct val="111111"/>
              <a:buNone/>
            </a:pPr>
            <a:r>
              <a:rPr lang="fr-FR"/>
              <a:t>Variables, Tableaux et Fonctions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2aed57810c0_0_266"/>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Boomerang Consulting</a:t>
            </a:r>
            <a:endParaRPr/>
          </a:p>
        </p:txBody>
      </p:sp>
      <p:sp>
        <p:nvSpPr>
          <p:cNvPr id="70" name="Google Shape;70;g2aed57810c0_0_266"/>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fr-FR"/>
              <a:t>Fort de 20 années d’expertises dans la formation professionnelle continue, notamment en informatique, Boomerang Consulting est un organisme qui cherche à vous offrir la qualité optimum pour vos formations avec : </a:t>
            </a:r>
            <a:endParaRPr/>
          </a:p>
          <a:p>
            <a:pPr marL="0" lvl="0" indent="0" algn="l" rtl="0">
              <a:lnSpc>
                <a:spcPct val="100000"/>
              </a:lnSpc>
              <a:spcBef>
                <a:spcPts val="360"/>
              </a:spcBef>
              <a:spcAft>
                <a:spcPts val="0"/>
              </a:spcAft>
              <a:buSzPts val="1800"/>
              <a:buNone/>
            </a:pPr>
            <a:endParaRPr/>
          </a:p>
          <a:p>
            <a:pPr marL="457200" lvl="0" indent="-342900" algn="l" rtl="0">
              <a:lnSpc>
                <a:spcPct val="115000"/>
              </a:lnSpc>
              <a:spcBef>
                <a:spcPts val="0"/>
              </a:spcBef>
              <a:spcAft>
                <a:spcPts val="0"/>
              </a:spcAft>
              <a:buClr>
                <a:srgbClr val="F1C132"/>
              </a:buClr>
              <a:buSzPts val="1800"/>
              <a:buFont typeface="Arial"/>
              <a:buChar char="●"/>
            </a:pPr>
            <a:r>
              <a:rPr lang="fr-FR">
                <a:solidFill>
                  <a:schemeClr val="dk1"/>
                </a:solidFill>
                <a:latin typeface="Arial"/>
                <a:ea typeface="Arial"/>
                <a:cs typeface="Arial"/>
                <a:sym typeface="Arial"/>
              </a:rPr>
              <a:t>Un accueil de qualité et de proximité,</a:t>
            </a:r>
            <a:endParaRPr>
              <a:solidFill>
                <a:schemeClr val="dk1"/>
              </a:solidFill>
              <a:latin typeface="Arial"/>
              <a:ea typeface="Arial"/>
              <a:cs typeface="Arial"/>
              <a:sym typeface="Arial"/>
            </a:endParaRPr>
          </a:p>
          <a:p>
            <a:pPr marL="457200" lvl="0" indent="-342900" algn="l" rtl="0">
              <a:lnSpc>
                <a:spcPct val="115000"/>
              </a:lnSpc>
              <a:spcBef>
                <a:spcPts val="0"/>
              </a:spcBef>
              <a:spcAft>
                <a:spcPts val="0"/>
              </a:spcAft>
              <a:buClr>
                <a:srgbClr val="F1C132"/>
              </a:buClr>
              <a:buSzPts val="1800"/>
              <a:buFont typeface="Arial"/>
              <a:buChar char="●"/>
            </a:pPr>
            <a:r>
              <a:rPr lang="fr-FR">
                <a:solidFill>
                  <a:schemeClr val="dk1"/>
                </a:solidFill>
                <a:latin typeface="Arial"/>
                <a:ea typeface="Arial"/>
                <a:cs typeface="Arial"/>
                <a:sym typeface="Arial"/>
              </a:rPr>
              <a:t>Un service commercial, administratif et pédagogique à votre disposition,</a:t>
            </a:r>
            <a:endParaRPr>
              <a:solidFill>
                <a:schemeClr val="dk1"/>
              </a:solidFill>
              <a:latin typeface="Arial"/>
              <a:ea typeface="Arial"/>
              <a:cs typeface="Arial"/>
              <a:sym typeface="Arial"/>
            </a:endParaRPr>
          </a:p>
          <a:p>
            <a:pPr marL="457200" lvl="0" indent="-342900" algn="l" rtl="0">
              <a:lnSpc>
                <a:spcPct val="115000"/>
              </a:lnSpc>
              <a:spcBef>
                <a:spcPts val="0"/>
              </a:spcBef>
              <a:spcAft>
                <a:spcPts val="0"/>
              </a:spcAft>
              <a:buClr>
                <a:srgbClr val="F1C132"/>
              </a:buClr>
              <a:buSzPts val="1800"/>
              <a:buFont typeface="Arial"/>
              <a:buChar char="●"/>
            </a:pPr>
            <a:r>
              <a:rPr lang="fr-FR">
                <a:solidFill>
                  <a:schemeClr val="dk1"/>
                </a:solidFill>
                <a:latin typeface="Arial"/>
                <a:ea typeface="Arial"/>
                <a:cs typeface="Arial"/>
                <a:sym typeface="Arial"/>
              </a:rPr>
              <a:t>Un positionnement technologique étendu avec des formateurs experts, qualifiés et certifiés pour certains,</a:t>
            </a:r>
            <a:endParaRPr>
              <a:solidFill>
                <a:schemeClr val="dk1"/>
              </a:solidFill>
              <a:latin typeface="Arial"/>
              <a:ea typeface="Arial"/>
              <a:cs typeface="Arial"/>
              <a:sym typeface="Arial"/>
            </a:endParaRPr>
          </a:p>
          <a:p>
            <a:pPr marL="457200" lvl="0" indent="-342900" algn="l" rtl="0">
              <a:lnSpc>
                <a:spcPct val="115000"/>
              </a:lnSpc>
              <a:spcBef>
                <a:spcPts val="0"/>
              </a:spcBef>
              <a:spcAft>
                <a:spcPts val="0"/>
              </a:spcAft>
              <a:buClr>
                <a:srgbClr val="F1C132"/>
              </a:buClr>
              <a:buSzPts val="1800"/>
              <a:buFont typeface="Arial"/>
              <a:buChar char="●"/>
            </a:pPr>
            <a:r>
              <a:rPr lang="fr-FR">
                <a:solidFill>
                  <a:schemeClr val="dk1"/>
                </a:solidFill>
                <a:latin typeface="Arial"/>
                <a:ea typeface="Arial"/>
                <a:cs typeface="Arial"/>
                <a:sym typeface="Arial"/>
              </a:rPr>
              <a:t>Une qualité de services et une réponse à vos besoins grâce aux contenus pédagogiques </a:t>
            </a:r>
            <a:r>
              <a:rPr lang="fr-FR" b="1">
                <a:solidFill>
                  <a:schemeClr val="dk1"/>
                </a:solidFill>
                <a:latin typeface="Arial"/>
                <a:ea typeface="Arial"/>
                <a:cs typeface="Arial"/>
                <a:sym typeface="Arial"/>
              </a:rPr>
              <a:t>SUR-MESURE</a:t>
            </a:r>
            <a:r>
              <a:rPr lang="fr-FR">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marL="457200" lvl="0" indent="0" algn="l" rtl="0">
              <a:lnSpc>
                <a:spcPct val="100000"/>
              </a:lnSpc>
              <a:spcBef>
                <a:spcPts val="36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aed57810c0_0_217"/>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TP de validation des acquis</a:t>
            </a:r>
            <a:endParaRPr/>
          </a:p>
        </p:txBody>
      </p:sp>
      <p:sp>
        <p:nvSpPr>
          <p:cNvPr id="259" name="Google Shape;259;g2aed57810c0_0_217"/>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rgbClr val="F1C232"/>
              </a:buClr>
              <a:buSzPts val="1800"/>
              <a:buChar char="●"/>
            </a:pPr>
            <a:r>
              <a:rPr lang="fr-FR"/>
              <a:t>Enoncé du TP de validation des acquis portant sur les 3 ou 4 dernières notions abordées.</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2aed57810c0_0_223"/>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100000"/>
              <a:buNone/>
            </a:pPr>
            <a:r>
              <a:rPr lang="fr-FR"/>
              <a:t>Suite de la formations et chapitres suivants</a:t>
            </a:r>
            <a:endParaRPr/>
          </a:p>
        </p:txBody>
      </p:sp>
      <p:sp>
        <p:nvSpPr>
          <p:cNvPr id="266" name="Google Shape;266;g2aed57810c0_0_223"/>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r>
              <a:rPr lang="fr-FR"/>
              <a:t>…….</a:t>
            </a:r>
            <a:endParaRPr/>
          </a:p>
          <a:p>
            <a:pPr marL="0" lvl="0" indent="0" algn="l" rtl="0">
              <a:lnSpc>
                <a:spcPct val="100000"/>
              </a:lnSpc>
              <a:spcBef>
                <a:spcPts val="360"/>
              </a:spcBef>
              <a:spcAft>
                <a:spcPts val="0"/>
              </a:spcAft>
              <a:buSzPts val="1800"/>
              <a:buNone/>
            </a:pPr>
            <a:r>
              <a:rPr lang="fr-FR"/>
              <a:t>Gardez la même structure de slides pour toutes les notions abordées et pensez au TP de validation des acquis après avoir vu 3 ou 4 notions.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aed57810c0_0_241"/>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Les bonus du formateur</a:t>
            </a:r>
            <a:endParaRPr/>
          </a:p>
        </p:txBody>
      </p:sp>
      <p:sp>
        <p:nvSpPr>
          <p:cNvPr id="273" name="Google Shape;273;g2aed57810c0_0_241"/>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None/>
            </a:pPr>
            <a:r>
              <a:rPr lang="fr-FR"/>
              <a:t>Le dernier jour de la formation au retour de la pause déjeuner avant les évaluations.</a:t>
            </a:r>
            <a:endParaRPr/>
          </a:p>
          <a:p>
            <a:pPr marL="0" lvl="0" indent="0" algn="l" rtl="0">
              <a:lnSpc>
                <a:spcPct val="100000"/>
              </a:lnSpc>
              <a:spcBef>
                <a:spcPts val="360"/>
              </a:spcBef>
              <a:spcAft>
                <a:spcPts val="0"/>
              </a:spcAft>
              <a:buNone/>
            </a:pPr>
            <a:endParaRPr/>
          </a:p>
          <a:p>
            <a:pPr marL="457200" lvl="0" indent="-342900" algn="l" rtl="0">
              <a:lnSpc>
                <a:spcPct val="100000"/>
              </a:lnSpc>
              <a:spcBef>
                <a:spcPts val="360"/>
              </a:spcBef>
              <a:spcAft>
                <a:spcPts val="0"/>
              </a:spcAft>
              <a:buClr>
                <a:srgbClr val="F1C232"/>
              </a:buClr>
              <a:buSzPts val="1800"/>
              <a:buChar char="●"/>
            </a:pPr>
            <a:r>
              <a:rPr lang="fr-FR"/>
              <a:t>Je partage plusieurs livres numériques sur des technos et langages informatiques (lien ici vers mon drive)</a:t>
            </a:r>
            <a:endParaRPr/>
          </a:p>
          <a:p>
            <a:pPr marL="457200" lvl="0" indent="-342900" algn="l" rtl="0">
              <a:lnSpc>
                <a:spcPct val="100000"/>
              </a:lnSpc>
              <a:spcBef>
                <a:spcPts val="0"/>
              </a:spcBef>
              <a:spcAft>
                <a:spcPts val="0"/>
              </a:spcAft>
              <a:buClr>
                <a:srgbClr val="F1C232"/>
              </a:buClr>
              <a:buSzPts val="1800"/>
              <a:buChar char="●"/>
            </a:pPr>
            <a:r>
              <a:rPr lang="fr-FR"/>
              <a:t>Je met sur ce slide une liste de ressources qui pourraient aider les stagiaires à monter en compétence après cette formation</a:t>
            </a:r>
            <a:endParaRPr/>
          </a:p>
          <a:p>
            <a:pPr marL="457200" lvl="0" indent="-342900" algn="l" rtl="0">
              <a:lnSpc>
                <a:spcPct val="100000"/>
              </a:lnSpc>
              <a:spcBef>
                <a:spcPts val="0"/>
              </a:spcBef>
              <a:spcAft>
                <a:spcPts val="0"/>
              </a:spcAft>
              <a:buClr>
                <a:srgbClr val="F1C232"/>
              </a:buClr>
              <a:buSzPts val="1800"/>
              <a:buChar char="●"/>
            </a:pPr>
            <a:r>
              <a:rPr lang="fr-FR"/>
              <a:t>je donne aux stagiaires un ensemble d’exemples de code sur angular que j’ai mis sur un stack blitz</a:t>
            </a:r>
            <a:endParaRPr/>
          </a:p>
          <a:p>
            <a:pPr marL="457200" lvl="0" indent="-342900" algn="l" rtl="0">
              <a:lnSpc>
                <a:spcPct val="100000"/>
              </a:lnSpc>
              <a:spcBef>
                <a:spcPts val="0"/>
              </a:spcBef>
              <a:spcAft>
                <a:spcPts val="0"/>
              </a:spcAft>
              <a:buClr>
                <a:srgbClr val="F1C232"/>
              </a:buClr>
              <a:buSzPts val="1800"/>
              <a:buChar char="●"/>
            </a:pPr>
            <a:r>
              <a:rPr lang="fr-FR"/>
              <a:t>Je donne aux stagiaires une version du crm avec d’avantage de tests unitaires que ce que l’on a pu écrire en formation</a:t>
            </a:r>
            <a:endParaRPr/>
          </a:p>
          <a:p>
            <a:pPr marL="457200" lvl="0" indent="-342900" algn="l" rtl="0">
              <a:lnSpc>
                <a:spcPct val="100000"/>
              </a:lnSpc>
              <a:spcBef>
                <a:spcPts val="0"/>
              </a:spcBef>
              <a:spcAft>
                <a:spcPts val="0"/>
              </a:spcAft>
              <a:buClr>
                <a:srgbClr val="F1C232"/>
              </a:buClr>
              <a:buSzPts val="1800"/>
              <a:buChar char="●"/>
            </a:pPr>
            <a:r>
              <a:rPr lang="fr-FR"/>
              <a:t>Je donne aux stagiaires une liste avec les liens vers des IA que j’ai testé et qui peuvent présenter un réel intérêt pour eux.</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aed57810c0_0_235"/>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Dossier pédagogique</a:t>
            </a:r>
            <a:endParaRPr/>
          </a:p>
        </p:txBody>
      </p:sp>
      <p:sp>
        <p:nvSpPr>
          <p:cNvPr id="280" name="Google Shape;280;g2aed57810c0_0_235"/>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a:t>Feuilles d’émargement signées pour chaque journée.</a:t>
            </a:r>
            <a:endParaRPr/>
          </a:p>
          <a:p>
            <a:pPr marL="457200" lvl="0" indent="-342900" algn="l" rtl="0">
              <a:lnSpc>
                <a:spcPct val="100000"/>
              </a:lnSpc>
              <a:spcBef>
                <a:spcPts val="0"/>
              </a:spcBef>
              <a:spcAft>
                <a:spcPts val="0"/>
              </a:spcAft>
              <a:buClr>
                <a:srgbClr val="F1C232"/>
              </a:buClr>
              <a:buSzPts val="1800"/>
              <a:buChar char="●"/>
            </a:pPr>
            <a:r>
              <a:rPr lang="fr-FR"/>
              <a:t>Feuilles d’émargement signées pour les passages de certifications (si certifications)</a:t>
            </a:r>
            <a:endParaRPr/>
          </a:p>
          <a:p>
            <a:pPr marL="457200" lvl="0" indent="-342900" algn="l" rtl="0">
              <a:lnSpc>
                <a:spcPct val="100000"/>
              </a:lnSpc>
              <a:spcBef>
                <a:spcPts val="0"/>
              </a:spcBef>
              <a:spcAft>
                <a:spcPts val="0"/>
              </a:spcAft>
              <a:buClr>
                <a:srgbClr val="F1C232"/>
              </a:buClr>
              <a:buSzPts val="1800"/>
              <a:buChar char="●"/>
            </a:pPr>
            <a:r>
              <a:rPr lang="fr-FR"/>
              <a:t>Évaluations formateur</a:t>
            </a:r>
            <a:endParaRPr/>
          </a:p>
          <a:p>
            <a:pPr marL="457200" lvl="0" indent="0" algn="l" rtl="0">
              <a:lnSpc>
                <a:spcPct val="100000"/>
              </a:lnSpc>
              <a:spcBef>
                <a:spcPts val="36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2aed57810c0_0_247"/>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Questions / réponses</a:t>
            </a:r>
            <a:endParaRPr/>
          </a:p>
        </p:txBody>
      </p:sp>
      <p:sp>
        <p:nvSpPr>
          <p:cNvPr id="287" name="Google Shape;287;g2aed57810c0_0_247"/>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a:t>Revenons sur les questions hors plan de cours que vous m’avez posé durant la formation pour y répondre</a:t>
            </a:r>
            <a:endParaRPr/>
          </a:p>
          <a:p>
            <a:pPr marL="45720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sz="1400" i="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aed57810c0_0_80"/>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Formation suivante</a:t>
            </a:r>
            <a:endParaRPr/>
          </a:p>
        </p:txBody>
      </p:sp>
      <p:sp>
        <p:nvSpPr>
          <p:cNvPr id="294" name="Google Shape;294;g2aed57810c0_0_80"/>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457200" lvl="0" indent="-355668" algn="l" rtl="0">
              <a:lnSpc>
                <a:spcPct val="100000"/>
              </a:lnSpc>
              <a:spcBef>
                <a:spcPts val="360"/>
              </a:spcBef>
              <a:spcAft>
                <a:spcPts val="0"/>
              </a:spcAft>
              <a:buClr>
                <a:srgbClr val="F1C232"/>
              </a:buClr>
              <a:buSzPts val="2000"/>
              <a:buChar char="●"/>
            </a:pPr>
            <a:r>
              <a:rPr lang="fr-FR" sz="2000"/>
              <a:t>Lien vers la formation suivante que vous recommandez aux stagiaires (par ex angular avancé si vous avez donné la formation angular initiation)</a:t>
            </a:r>
            <a:endParaRPr sz="2000"/>
          </a:p>
          <a:p>
            <a:pPr marL="457200" lvl="0" indent="-355657" algn="l" rtl="0">
              <a:lnSpc>
                <a:spcPct val="100000"/>
              </a:lnSpc>
              <a:spcBef>
                <a:spcPts val="0"/>
              </a:spcBef>
              <a:spcAft>
                <a:spcPts val="0"/>
              </a:spcAft>
              <a:buClr>
                <a:srgbClr val="F1C232"/>
              </a:buClr>
              <a:buSzPts val="2000"/>
              <a:buChar char="●"/>
            </a:pPr>
            <a:r>
              <a:rPr lang="fr-FR" sz="2000"/>
              <a:t>La formation angular avancée, pourquoi ?  </a:t>
            </a:r>
            <a:endParaRPr sz="2000"/>
          </a:p>
          <a:p>
            <a:pPr marL="457200" lvl="0" indent="0" algn="l" rtl="0">
              <a:lnSpc>
                <a:spcPct val="100000"/>
              </a:lnSpc>
              <a:spcBef>
                <a:spcPts val="360"/>
              </a:spcBef>
              <a:spcAft>
                <a:spcPts val="0"/>
              </a:spcAft>
              <a:buSzPts val="5538"/>
              <a:buNone/>
            </a:pPr>
            <a:endParaRPr sz="2541"/>
          </a:p>
          <a:p>
            <a:pPr marL="0" lvl="0" indent="0" algn="l" rtl="0">
              <a:lnSpc>
                <a:spcPct val="100000"/>
              </a:lnSpc>
              <a:spcBef>
                <a:spcPts val="360"/>
              </a:spcBef>
              <a:spcAft>
                <a:spcPts val="0"/>
              </a:spcAft>
              <a:buSzPts val="5538"/>
              <a:buNone/>
            </a:pPr>
            <a:endParaRPr sz="3500" i="1"/>
          </a:p>
          <a:p>
            <a:pPr marL="0" lvl="0" indent="0" algn="l" rtl="0">
              <a:lnSpc>
                <a:spcPct val="100000"/>
              </a:lnSpc>
              <a:spcBef>
                <a:spcPts val="360"/>
              </a:spcBef>
              <a:spcAft>
                <a:spcPts val="0"/>
              </a:spcAft>
              <a:buSzPts val="5538"/>
              <a:buNone/>
            </a:pPr>
            <a:endParaRPr/>
          </a:p>
          <a:p>
            <a:pPr marL="0" lvl="0" indent="0" algn="l" rtl="0">
              <a:lnSpc>
                <a:spcPct val="100000"/>
              </a:lnSpc>
              <a:spcBef>
                <a:spcPts val="360"/>
              </a:spcBef>
              <a:spcAft>
                <a:spcPts val="0"/>
              </a:spcAft>
              <a:buSzPts val="5538"/>
              <a:buNone/>
            </a:pPr>
            <a:endParaRPr/>
          </a:p>
          <a:p>
            <a:pPr marL="0" lvl="0" indent="0" algn="l" rtl="0">
              <a:lnSpc>
                <a:spcPct val="100000"/>
              </a:lnSpc>
              <a:spcBef>
                <a:spcPts val="360"/>
              </a:spcBef>
              <a:spcAft>
                <a:spcPts val="0"/>
              </a:spcAft>
              <a:buSzPts val="5538"/>
              <a:buNone/>
            </a:pPr>
            <a:endParaRPr/>
          </a:p>
          <a:p>
            <a:pPr marL="0" lvl="0" indent="0" algn="l" rtl="0">
              <a:lnSpc>
                <a:spcPct val="100000"/>
              </a:lnSpc>
              <a:spcBef>
                <a:spcPts val="360"/>
              </a:spcBef>
              <a:spcAft>
                <a:spcPts val="0"/>
              </a:spcAft>
              <a:buSzPts val="5538"/>
              <a:buNone/>
            </a:pPr>
            <a:endParaRPr/>
          </a:p>
          <a:p>
            <a:pPr marL="0" lvl="0" indent="0" algn="l" rtl="0">
              <a:lnSpc>
                <a:spcPct val="100000"/>
              </a:lnSpc>
              <a:spcBef>
                <a:spcPts val="360"/>
              </a:spcBef>
              <a:spcAft>
                <a:spcPts val="0"/>
              </a:spcAft>
              <a:buSzPts val="5538"/>
              <a:buNone/>
            </a:pPr>
            <a:endParaRPr/>
          </a:p>
          <a:p>
            <a:pPr marL="0" lvl="0" indent="0" algn="l" rtl="0">
              <a:lnSpc>
                <a:spcPct val="100000"/>
              </a:lnSpc>
              <a:spcBef>
                <a:spcPts val="360"/>
              </a:spcBef>
              <a:spcAft>
                <a:spcPts val="0"/>
              </a:spcAft>
              <a:buSzPts val="5538"/>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aed57810c0_0_253"/>
          <p:cNvSpPr txBox="1">
            <a:spLocks noGrp="1"/>
          </p:cNvSpPr>
          <p:nvPr>
            <p:ph type="title"/>
          </p:nvPr>
        </p:nvSpPr>
        <p:spPr>
          <a:xfrm>
            <a:off x="973275" y="2360900"/>
            <a:ext cx="7228200" cy="853800"/>
          </a:xfrm>
          <a:prstGeom prst="rect">
            <a:avLst/>
          </a:prstGeom>
          <a:noFill/>
          <a:ln>
            <a:noFill/>
          </a:ln>
        </p:spPr>
        <p:txBody>
          <a:bodyPr spcFirstLastPara="1" wrap="square" lIns="91425" tIns="45700" rIns="91425" bIns="45700" anchor="t" anchorCtr="0">
            <a:normAutofit fontScale="90000"/>
          </a:bodyPr>
          <a:lstStyle/>
          <a:p>
            <a:pPr marL="0" lvl="0" indent="0" algn="r" rtl="0">
              <a:lnSpc>
                <a:spcPct val="100000"/>
              </a:lnSpc>
              <a:spcBef>
                <a:spcPts val="0"/>
              </a:spcBef>
              <a:spcAft>
                <a:spcPts val="0"/>
              </a:spcAft>
              <a:buSzPct val="111111"/>
              <a:buNone/>
            </a:pPr>
            <a:r>
              <a:rPr lang="fr-FR"/>
              <a:t>Merci d’avoir suivi cette formation Boomerang Consulting et à très bientôt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2aed57810c0_0_86"/>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Bilan formation et remerciements</a:t>
            </a:r>
            <a:endParaRPr/>
          </a:p>
        </p:txBody>
      </p:sp>
      <p:sp>
        <p:nvSpPr>
          <p:cNvPr id="307" name="Google Shape;307;g2aed57810c0_0_86"/>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a:t>Merci d’avoir participé à cette formation Boomerang Consulting.</a:t>
            </a:r>
            <a:endParaRPr/>
          </a:p>
          <a:p>
            <a:pPr marL="457200" lvl="0" indent="-342900" algn="l" rtl="0">
              <a:lnSpc>
                <a:spcPct val="100000"/>
              </a:lnSpc>
              <a:spcBef>
                <a:spcPts val="0"/>
              </a:spcBef>
              <a:spcAft>
                <a:spcPts val="0"/>
              </a:spcAft>
              <a:buClr>
                <a:srgbClr val="F1C232"/>
              </a:buClr>
              <a:buSzPts val="1800"/>
              <a:buChar char="●"/>
            </a:pPr>
            <a:r>
              <a:rPr lang="fr-FR"/>
              <a:t>Envoie du Bilan formation.</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sz="1491" i="1"/>
          </a:p>
          <a:p>
            <a:pPr marL="0" lvl="0" indent="0" algn="l" rtl="0">
              <a:lnSpc>
                <a:spcPct val="100000"/>
              </a:lnSpc>
              <a:spcBef>
                <a:spcPts val="360"/>
              </a:spcBef>
              <a:spcAft>
                <a:spcPts val="0"/>
              </a:spcAft>
              <a:buSzPts val="1800"/>
              <a:buNone/>
            </a:pPr>
            <a:endParaRPr sz="1491" i="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aed57810c0_0_260"/>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Votre formateur </a:t>
            </a:r>
            <a:endParaRPr/>
          </a:p>
        </p:txBody>
      </p:sp>
      <p:sp>
        <p:nvSpPr>
          <p:cNvPr id="314" name="Google Shape;314;g2aed57810c0_0_260"/>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946"/>
              <a:buNone/>
            </a:pPr>
            <a:r>
              <a:rPr lang="fr-FR"/>
              <a:t>Prénom, nom</a:t>
            </a:r>
            <a:endParaRPr/>
          </a:p>
          <a:p>
            <a:pPr marL="0" lvl="0" indent="0" algn="l" rtl="0">
              <a:lnSpc>
                <a:spcPct val="100000"/>
              </a:lnSpc>
              <a:spcBef>
                <a:spcPts val="360"/>
              </a:spcBef>
              <a:spcAft>
                <a:spcPts val="0"/>
              </a:spcAft>
              <a:buSzPts val="1946"/>
              <a:buNone/>
            </a:pPr>
            <a:r>
              <a:rPr lang="fr-FR"/>
              <a:t>Formateur externe M2I</a:t>
            </a:r>
            <a:endParaRPr/>
          </a:p>
          <a:p>
            <a:pPr marL="0" lvl="0" indent="0" algn="l" rtl="0">
              <a:lnSpc>
                <a:spcPct val="100000"/>
              </a:lnSpc>
              <a:spcBef>
                <a:spcPts val="360"/>
              </a:spcBef>
              <a:spcAft>
                <a:spcPts val="0"/>
              </a:spcAft>
              <a:buSzPts val="1946"/>
              <a:buNone/>
            </a:pPr>
            <a:r>
              <a:rPr lang="fr-FR"/>
              <a:t>Email </a:t>
            </a:r>
            <a:endParaRPr/>
          </a:p>
          <a:p>
            <a:pPr marL="0" lvl="0" indent="0" algn="l" rtl="0">
              <a:lnSpc>
                <a:spcPct val="100000"/>
              </a:lnSpc>
              <a:spcBef>
                <a:spcPts val="360"/>
              </a:spcBef>
              <a:spcAft>
                <a:spcPts val="0"/>
              </a:spcAft>
              <a:buSzPts val="1946"/>
              <a:buNone/>
            </a:pPr>
            <a:r>
              <a:rPr lang="fr-FR"/>
              <a:t>Linkedin</a:t>
            </a:r>
            <a:endParaRPr/>
          </a:p>
          <a:p>
            <a:pPr marL="0" lvl="0" indent="0" algn="l" rtl="0">
              <a:lnSpc>
                <a:spcPct val="100000"/>
              </a:lnSpc>
              <a:spcBef>
                <a:spcPts val="360"/>
              </a:spcBef>
              <a:spcAft>
                <a:spcPts val="0"/>
              </a:spcAft>
              <a:buSzPts val="1946"/>
              <a:buNone/>
            </a:pPr>
            <a:endParaRPr/>
          </a:p>
          <a:p>
            <a:pPr marL="0" lvl="0" indent="0" algn="l" rtl="0">
              <a:lnSpc>
                <a:spcPct val="100000"/>
              </a:lnSpc>
              <a:spcBef>
                <a:spcPts val="360"/>
              </a:spcBef>
              <a:spcAft>
                <a:spcPts val="0"/>
              </a:spcAft>
              <a:buSzPts val="1946"/>
              <a:buNone/>
            </a:pPr>
            <a:r>
              <a:rPr lang="fr-FR"/>
              <a:t>Et encore merci !</a:t>
            </a:r>
            <a:endParaRPr/>
          </a:p>
          <a:p>
            <a:pPr marL="0" lvl="0" indent="0" algn="l" rtl="0">
              <a:lnSpc>
                <a:spcPct val="100000"/>
              </a:lnSpc>
              <a:spcBef>
                <a:spcPts val="360"/>
              </a:spcBef>
              <a:spcAft>
                <a:spcPts val="0"/>
              </a:spcAft>
              <a:buSzPts val="1946"/>
              <a:buNone/>
            </a:pPr>
            <a:endParaRPr/>
          </a:p>
          <a:p>
            <a:pPr marL="0" lvl="0" indent="0" algn="l" rtl="0">
              <a:lnSpc>
                <a:spcPct val="100000"/>
              </a:lnSpc>
              <a:spcBef>
                <a:spcPts val="360"/>
              </a:spcBef>
              <a:spcAft>
                <a:spcPts val="0"/>
              </a:spcAft>
              <a:buSzPts val="1946"/>
              <a:buNone/>
            </a:pPr>
            <a:endParaRPr sz="1682"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2aed57810c0_0_273"/>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Centre de formation certifié</a:t>
            </a:r>
            <a:endParaRPr/>
          </a:p>
        </p:txBody>
      </p:sp>
      <p:sp>
        <p:nvSpPr>
          <p:cNvPr id="77" name="Google Shape;77;g2aed57810c0_0_273"/>
          <p:cNvSpPr txBox="1">
            <a:spLocks noGrp="1"/>
          </p:cNvSpPr>
          <p:nvPr>
            <p:ph type="body" idx="1"/>
          </p:nvPr>
        </p:nvSpPr>
        <p:spPr>
          <a:xfrm>
            <a:off x="304400" y="3344124"/>
            <a:ext cx="8535300" cy="1887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None/>
            </a:pPr>
            <a:endParaRPr>
              <a:solidFill>
                <a:srgbClr val="222222"/>
              </a:solidFill>
              <a:highlight>
                <a:srgbClr val="FFFFFF"/>
              </a:highlight>
              <a:latin typeface="Arial"/>
              <a:ea typeface="Arial"/>
              <a:cs typeface="Arial"/>
              <a:sym typeface="Arial"/>
            </a:endParaRPr>
          </a:p>
          <a:p>
            <a:pPr marL="457200" lvl="0" indent="-342900" algn="l" rtl="0">
              <a:lnSpc>
                <a:spcPct val="100000"/>
              </a:lnSpc>
              <a:spcBef>
                <a:spcPts val="0"/>
              </a:spcBef>
              <a:spcAft>
                <a:spcPts val="0"/>
              </a:spcAft>
              <a:buClr>
                <a:srgbClr val="F1C232"/>
              </a:buClr>
              <a:buSzPts val="1800"/>
              <a:buFont typeface="Arial"/>
              <a:buChar char="●"/>
            </a:pPr>
            <a:r>
              <a:rPr lang="fr-FR">
                <a:solidFill>
                  <a:srgbClr val="222222"/>
                </a:solidFill>
                <a:highlight>
                  <a:srgbClr val="FFFFFF"/>
                </a:highlight>
                <a:latin typeface="Arial"/>
                <a:ea typeface="Arial"/>
                <a:cs typeface="Arial"/>
                <a:sym typeface="Arial"/>
              </a:rPr>
              <a:t>L’engagement pour la qualité en étant certifié Qualiopi.</a:t>
            </a:r>
            <a:endParaRPr>
              <a:solidFill>
                <a:srgbClr val="222222"/>
              </a:solidFill>
              <a:highlight>
                <a:srgbClr val="FFFFFF"/>
              </a:highlight>
              <a:latin typeface="Arial"/>
              <a:ea typeface="Arial"/>
              <a:cs typeface="Arial"/>
              <a:sym typeface="Arial"/>
            </a:endParaRPr>
          </a:p>
          <a:p>
            <a:pPr marL="457200" lvl="0" indent="-342900" algn="l" rtl="0">
              <a:lnSpc>
                <a:spcPct val="100000"/>
              </a:lnSpc>
              <a:spcBef>
                <a:spcPts val="0"/>
              </a:spcBef>
              <a:spcAft>
                <a:spcPts val="0"/>
              </a:spcAft>
              <a:buClr>
                <a:srgbClr val="F1C232"/>
              </a:buClr>
              <a:buSzPts val="1800"/>
              <a:buFont typeface="Arial"/>
              <a:buChar char="●"/>
            </a:pPr>
            <a:r>
              <a:rPr lang="fr-FR">
                <a:solidFill>
                  <a:srgbClr val="222222"/>
                </a:solidFill>
                <a:highlight>
                  <a:srgbClr val="FFFFFF"/>
                </a:highlight>
                <a:latin typeface="Arial"/>
                <a:ea typeface="Arial"/>
                <a:cs typeface="Arial"/>
                <a:sym typeface="Arial"/>
              </a:rPr>
              <a:t>Centre de formation spécialisé dans les domaines de l’IT, Ressources humaines et développement personnel.</a:t>
            </a:r>
            <a:endParaRPr>
              <a:solidFill>
                <a:srgbClr val="222222"/>
              </a:solidFill>
              <a:highlight>
                <a:srgbClr val="FFFFFF"/>
              </a:highlight>
              <a:latin typeface="Arial"/>
              <a:ea typeface="Arial"/>
              <a:cs typeface="Arial"/>
              <a:sym typeface="Arial"/>
            </a:endParaRPr>
          </a:p>
          <a:p>
            <a:pPr marL="0" lvl="0" indent="0" algn="l" rtl="0">
              <a:lnSpc>
                <a:spcPct val="100000"/>
              </a:lnSpc>
              <a:spcBef>
                <a:spcPts val="360"/>
              </a:spcBef>
              <a:spcAft>
                <a:spcPts val="0"/>
              </a:spcAft>
              <a:buSzPts val="1800"/>
              <a:buNone/>
            </a:pPr>
            <a:endParaRPr sz="1400" i="1">
              <a:solidFill>
                <a:srgbClr val="222222"/>
              </a:solidFill>
              <a:highlight>
                <a:srgbClr val="FFFFFF"/>
              </a:highlight>
              <a:latin typeface="Arial"/>
              <a:ea typeface="Arial"/>
              <a:cs typeface="Arial"/>
              <a:sym typeface="Arial"/>
            </a:endParaRPr>
          </a:p>
        </p:txBody>
      </p:sp>
      <p:pic>
        <p:nvPicPr>
          <p:cNvPr id="78" name="Google Shape;78;g2aed57810c0_0_273"/>
          <p:cNvPicPr preferRelativeResize="0"/>
          <p:nvPr/>
        </p:nvPicPr>
        <p:blipFill>
          <a:blip r:embed="rId3">
            <a:alphaModFix/>
          </a:blip>
          <a:stretch>
            <a:fillRect/>
          </a:stretch>
        </p:blipFill>
        <p:spPr>
          <a:xfrm>
            <a:off x="3228525" y="1400175"/>
            <a:ext cx="2133600" cy="130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30784447cb4_0_14"/>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Qualité et satisfaction</a:t>
            </a:r>
            <a:endParaRPr/>
          </a:p>
        </p:txBody>
      </p:sp>
      <p:sp>
        <p:nvSpPr>
          <p:cNvPr id="85" name="Google Shape;85;g30784447cb4_0_14"/>
          <p:cNvSpPr txBox="1">
            <a:spLocks noGrp="1"/>
          </p:cNvSpPr>
          <p:nvPr>
            <p:ph type="body" idx="1"/>
          </p:nvPr>
        </p:nvSpPr>
        <p:spPr>
          <a:xfrm>
            <a:off x="304400" y="1634976"/>
            <a:ext cx="8535300" cy="359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None/>
            </a:pPr>
            <a:endParaRPr>
              <a:solidFill>
                <a:srgbClr val="222222"/>
              </a:solidFill>
              <a:highlight>
                <a:srgbClr val="FFFFFF"/>
              </a:highlight>
              <a:latin typeface="Arial"/>
              <a:ea typeface="Arial"/>
              <a:cs typeface="Arial"/>
              <a:sym typeface="Arial"/>
            </a:endParaRPr>
          </a:p>
          <a:p>
            <a:pPr marL="457200" lvl="0" indent="-342900" algn="l" rtl="0">
              <a:lnSpc>
                <a:spcPct val="100000"/>
              </a:lnSpc>
              <a:spcBef>
                <a:spcPts val="0"/>
              </a:spcBef>
              <a:spcAft>
                <a:spcPts val="0"/>
              </a:spcAft>
              <a:buClr>
                <a:srgbClr val="F1C232"/>
              </a:buClr>
              <a:buSzPts val="1800"/>
              <a:buFont typeface="Arial"/>
              <a:buChar char="●"/>
            </a:pPr>
            <a:r>
              <a:rPr lang="fr-FR">
                <a:solidFill>
                  <a:srgbClr val="222222"/>
                </a:solidFill>
                <a:highlight>
                  <a:srgbClr val="FFFFFF"/>
                </a:highlight>
                <a:latin typeface="Arial"/>
                <a:ea typeface="Arial"/>
                <a:cs typeface="Arial"/>
                <a:sym typeface="Arial"/>
              </a:rPr>
              <a:t>Des formateurs certifiés et expérimentés.</a:t>
            </a:r>
            <a:endParaRPr>
              <a:solidFill>
                <a:srgbClr val="222222"/>
              </a:solidFill>
              <a:highlight>
                <a:srgbClr val="FFFFFF"/>
              </a:highlight>
              <a:latin typeface="Arial"/>
              <a:ea typeface="Arial"/>
              <a:cs typeface="Arial"/>
              <a:sym typeface="Arial"/>
            </a:endParaRPr>
          </a:p>
          <a:p>
            <a:pPr marL="457200" lvl="0" indent="-342900" algn="l" rtl="0">
              <a:lnSpc>
                <a:spcPct val="100000"/>
              </a:lnSpc>
              <a:spcBef>
                <a:spcPts val="0"/>
              </a:spcBef>
              <a:spcAft>
                <a:spcPts val="0"/>
              </a:spcAft>
              <a:buClr>
                <a:srgbClr val="F1C232"/>
              </a:buClr>
              <a:buSzPts val="1800"/>
              <a:buFont typeface="Arial"/>
              <a:buChar char="●"/>
            </a:pPr>
            <a:r>
              <a:rPr lang="fr-FR">
                <a:solidFill>
                  <a:srgbClr val="222222"/>
                </a:solidFill>
                <a:highlight>
                  <a:srgbClr val="FFFFFF"/>
                </a:highlight>
                <a:latin typeface="Arial"/>
                <a:ea typeface="Arial"/>
                <a:cs typeface="Arial"/>
                <a:sym typeface="Arial"/>
              </a:rPr>
              <a:t>Un taux de satisfaction client supérieur à 93% suite aux évaluations de fin de stage.</a:t>
            </a:r>
            <a:endParaRPr>
              <a:solidFill>
                <a:srgbClr val="222222"/>
              </a:solidFill>
              <a:highlight>
                <a:srgbClr val="FFFFFF"/>
              </a:highlight>
              <a:latin typeface="Arial"/>
              <a:ea typeface="Arial"/>
              <a:cs typeface="Arial"/>
              <a:sym typeface="Arial"/>
            </a:endParaRPr>
          </a:p>
          <a:p>
            <a:pPr marL="0" lvl="0" indent="0" algn="l" rtl="0">
              <a:lnSpc>
                <a:spcPct val="100000"/>
              </a:lnSpc>
              <a:spcBef>
                <a:spcPts val="360"/>
              </a:spcBef>
              <a:spcAft>
                <a:spcPts val="0"/>
              </a:spcAft>
              <a:buSzPts val="1800"/>
              <a:buNone/>
            </a:pPr>
            <a:endParaRPr sz="1400" i="1">
              <a:solidFill>
                <a:srgbClr val="2222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2aed57810c0_0_14"/>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Horaire et convocations</a:t>
            </a:r>
            <a:endParaRPr/>
          </a:p>
        </p:txBody>
      </p:sp>
      <p:sp>
        <p:nvSpPr>
          <p:cNvPr id="92" name="Google Shape;92;g2aed57810c0_0_14"/>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dirty="0"/>
              <a:t>9h - 17h </a:t>
            </a:r>
            <a:endParaRPr dirty="0"/>
          </a:p>
          <a:p>
            <a:pPr marL="457200" lvl="0" indent="-342900" algn="l" rtl="0">
              <a:lnSpc>
                <a:spcPct val="100000"/>
              </a:lnSpc>
              <a:spcBef>
                <a:spcPts val="0"/>
              </a:spcBef>
              <a:spcAft>
                <a:spcPts val="0"/>
              </a:spcAft>
              <a:buClr>
                <a:srgbClr val="F1C232"/>
              </a:buClr>
              <a:buSzPts val="1800"/>
              <a:buChar char="●"/>
            </a:pPr>
            <a:r>
              <a:rPr lang="fr-FR" dirty="0"/>
              <a:t>15 mn de pause le matin </a:t>
            </a:r>
            <a:endParaRPr dirty="0"/>
          </a:p>
          <a:p>
            <a:pPr marL="457200" lvl="0" indent="-342900" algn="l" rtl="0">
              <a:lnSpc>
                <a:spcPct val="100000"/>
              </a:lnSpc>
              <a:spcBef>
                <a:spcPts val="0"/>
              </a:spcBef>
              <a:spcAft>
                <a:spcPts val="0"/>
              </a:spcAft>
              <a:buClr>
                <a:srgbClr val="F1C232"/>
              </a:buClr>
              <a:buSzPts val="1800"/>
              <a:buChar char="●"/>
            </a:pPr>
            <a:r>
              <a:rPr lang="fr-FR" dirty="0"/>
              <a:t>1h de pause déjeuner </a:t>
            </a:r>
            <a:endParaRPr dirty="0"/>
          </a:p>
          <a:p>
            <a:pPr marL="457200" lvl="0" indent="-342900" algn="l" rtl="0">
              <a:lnSpc>
                <a:spcPct val="100000"/>
              </a:lnSpc>
              <a:spcBef>
                <a:spcPts val="0"/>
              </a:spcBef>
              <a:spcAft>
                <a:spcPts val="0"/>
              </a:spcAft>
              <a:buClr>
                <a:srgbClr val="F1C232"/>
              </a:buClr>
              <a:buSzPts val="1800"/>
              <a:buChar char="●"/>
            </a:pPr>
            <a:r>
              <a:rPr lang="fr-FR" dirty="0"/>
              <a:t>15 mn de pause l’après midi </a:t>
            </a:r>
            <a:endParaRPr dirty="0"/>
          </a:p>
          <a:p>
            <a:pPr marL="457200" lvl="0" indent="-342900" algn="l" rtl="0">
              <a:lnSpc>
                <a:spcPct val="100000"/>
              </a:lnSpc>
              <a:spcBef>
                <a:spcPts val="0"/>
              </a:spcBef>
              <a:spcAft>
                <a:spcPts val="0"/>
              </a:spcAft>
              <a:buClr>
                <a:srgbClr val="F1C232"/>
              </a:buClr>
              <a:buSzPts val="1800"/>
              <a:buChar char="●"/>
            </a:pPr>
            <a:r>
              <a:rPr lang="fr-FR" dirty="0"/>
              <a:t>Dernier jour à 16h30 (si le plan de cours est terminé uniquement)</a:t>
            </a:r>
          </a:p>
          <a:p>
            <a:pPr marL="0" lvl="0" indent="0" algn="l" rtl="0">
              <a:lnSpc>
                <a:spcPct val="100000"/>
              </a:lnSpc>
              <a:spcBef>
                <a:spcPts val="360"/>
              </a:spcBef>
              <a:spcAft>
                <a:spcPts val="0"/>
              </a:spcAft>
              <a:buSzPts val="1800"/>
              <a:buNone/>
            </a:pPr>
            <a:endParaRPr lang="fr-FR" dirty="0"/>
          </a:p>
          <a:p>
            <a:pPr marL="0" lvl="0" indent="0" algn="l" rtl="0">
              <a:lnSpc>
                <a:spcPct val="100000"/>
              </a:lnSpc>
              <a:spcBef>
                <a:spcPts val="360"/>
              </a:spcBef>
              <a:spcAft>
                <a:spcPts val="0"/>
              </a:spcAft>
              <a:buSzPts val="1800"/>
              <a:buNone/>
            </a:pPr>
            <a:endParaRPr sz="14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30129edb4e6_0_0"/>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Présentations et prérequis</a:t>
            </a:r>
            <a:endParaRPr/>
          </a:p>
        </p:txBody>
      </p:sp>
      <p:sp>
        <p:nvSpPr>
          <p:cNvPr id="99" name="Google Shape;99;g30129edb4e6_0_0"/>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Clr>
                <a:srgbClr val="F1C232"/>
              </a:buClr>
              <a:buSzPts val="1800"/>
              <a:buChar char="●"/>
            </a:pPr>
            <a:r>
              <a:rPr lang="fr-FR" dirty="0"/>
              <a:t>Base Python</a:t>
            </a:r>
            <a:endParaRPr dirty="0"/>
          </a:p>
          <a:p>
            <a:pPr marL="457200" lvl="0" indent="-342900" algn="l" rtl="0">
              <a:lnSpc>
                <a:spcPct val="100000"/>
              </a:lnSpc>
              <a:spcBef>
                <a:spcPts val="0"/>
              </a:spcBef>
              <a:spcAft>
                <a:spcPts val="0"/>
              </a:spcAft>
              <a:buClr>
                <a:srgbClr val="F1C232"/>
              </a:buClr>
              <a:buSzPts val="1800"/>
              <a:buChar char="●"/>
            </a:pPr>
            <a:r>
              <a:rPr lang="fr-FR" dirty="0"/>
              <a:t>POO</a:t>
            </a:r>
          </a:p>
          <a:p>
            <a:pPr marL="457200" lvl="0" indent="-342900" algn="l" rtl="0">
              <a:lnSpc>
                <a:spcPct val="100000"/>
              </a:lnSpc>
              <a:spcBef>
                <a:spcPts val="0"/>
              </a:spcBef>
              <a:spcAft>
                <a:spcPts val="0"/>
              </a:spcAft>
              <a:buClr>
                <a:srgbClr val="F1C232"/>
              </a:buClr>
              <a:buSzPts val="1800"/>
              <a:buChar char="●"/>
            </a:pPr>
            <a:r>
              <a:rPr lang="fr-FR" dirty="0"/>
              <a:t>Bases html</a:t>
            </a:r>
            <a:endParaRPr dirty="0"/>
          </a:p>
          <a:p>
            <a:pPr marL="457200" lvl="0" indent="-342900" algn="l" rtl="0">
              <a:lnSpc>
                <a:spcPct val="100000"/>
              </a:lnSpc>
              <a:spcBef>
                <a:spcPts val="0"/>
              </a:spcBef>
              <a:spcAft>
                <a:spcPts val="0"/>
              </a:spcAft>
              <a:buClr>
                <a:srgbClr val="F1C232"/>
              </a:buClr>
              <a:buSzPts val="1800"/>
              <a:buChar char="●"/>
            </a:pPr>
            <a:r>
              <a:rPr lang="fr-FR" dirty="0"/>
              <a:t>Bases </a:t>
            </a:r>
            <a:r>
              <a:rPr lang="fr-FR" dirty="0" err="1"/>
              <a:t>css</a:t>
            </a:r>
            <a:endParaRPr dirty="0"/>
          </a:p>
          <a:p>
            <a:pPr marL="457200" lvl="0" indent="-342900" algn="l" rtl="0">
              <a:lnSpc>
                <a:spcPct val="100000"/>
              </a:lnSpc>
              <a:spcBef>
                <a:spcPts val="0"/>
              </a:spcBef>
              <a:spcAft>
                <a:spcPts val="0"/>
              </a:spcAft>
              <a:buClr>
                <a:srgbClr val="F1C232"/>
              </a:buClr>
              <a:buSzPts val="1800"/>
              <a:buChar char="●"/>
            </a:pPr>
            <a:r>
              <a:rPr lang="fr-FR" dirty="0"/>
              <a:t>Droit admin</a:t>
            </a:r>
            <a:endParaRPr dirty="0"/>
          </a:p>
          <a:p>
            <a:pPr marL="457200" lvl="0" indent="-342900" algn="l" rtl="0">
              <a:lnSpc>
                <a:spcPct val="100000"/>
              </a:lnSpc>
              <a:spcBef>
                <a:spcPts val="0"/>
              </a:spcBef>
              <a:spcAft>
                <a:spcPts val="0"/>
              </a:spcAft>
              <a:buClr>
                <a:srgbClr val="F1C232"/>
              </a:buClr>
              <a:buSzPts val="1800"/>
              <a:buChar char="●"/>
            </a:pPr>
            <a:r>
              <a:rPr lang="fr-FR" dirty="0"/>
              <a:t>Sur quels IDE avez-vous l’habitude de travailler ?</a:t>
            </a:r>
            <a:endParaRPr dirty="0"/>
          </a:p>
          <a:p>
            <a:pPr marL="457200" lvl="0" indent="-342900" algn="l" rtl="0">
              <a:lnSpc>
                <a:spcPct val="100000"/>
              </a:lnSpc>
              <a:spcBef>
                <a:spcPts val="0"/>
              </a:spcBef>
              <a:spcAft>
                <a:spcPts val="0"/>
              </a:spcAft>
              <a:buClr>
                <a:srgbClr val="F1C232"/>
              </a:buClr>
              <a:buSzPts val="1800"/>
              <a:buChar char="●"/>
            </a:pPr>
            <a:r>
              <a:rPr lang="fr-FR" dirty="0"/>
              <a:t>Quelles versions de python pouvez vous utiliser ?</a:t>
            </a:r>
          </a:p>
          <a:p>
            <a:pPr marL="457200" lvl="0" indent="-342900" algn="l" rtl="0">
              <a:lnSpc>
                <a:spcPct val="100000"/>
              </a:lnSpc>
              <a:spcBef>
                <a:spcPts val="0"/>
              </a:spcBef>
              <a:spcAft>
                <a:spcPts val="0"/>
              </a:spcAft>
              <a:buClr>
                <a:srgbClr val="F1C232"/>
              </a:buClr>
              <a:buSzPts val="1800"/>
              <a:buChar char="●"/>
            </a:pPr>
            <a:r>
              <a:rPr lang="fr-FR" dirty="0"/>
              <a:t>Est-ce vous connaissez le design pattern MVC ou MVP ?</a:t>
            </a:r>
          </a:p>
          <a:p>
            <a:pPr marL="457200" lvl="0" indent="-342900" algn="l" rtl="0">
              <a:lnSpc>
                <a:spcPct val="100000"/>
              </a:lnSpc>
              <a:spcBef>
                <a:spcPts val="0"/>
              </a:spcBef>
              <a:spcAft>
                <a:spcPts val="0"/>
              </a:spcAft>
              <a:buClr>
                <a:srgbClr val="F1C232"/>
              </a:buClr>
              <a:buSzPts val="1800"/>
              <a:buChar char="●"/>
            </a:pPr>
            <a:r>
              <a:rPr lang="fr-FR" dirty="0"/>
              <a:t>Avez-vous l’habitude d’utiliser l’IA dans votre quotidien de développeur ?</a:t>
            </a:r>
            <a:endParaRPr dirty="0"/>
          </a:p>
          <a:p>
            <a:pPr marL="457200" lvl="0" indent="-342900" algn="l" rtl="0">
              <a:lnSpc>
                <a:spcPct val="100000"/>
              </a:lnSpc>
              <a:spcBef>
                <a:spcPts val="0"/>
              </a:spcBef>
              <a:spcAft>
                <a:spcPts val="0"/>
              </a:spcAft>
              <a:buClr>
                <a:srgbClr val="F1C232"/>
              </a:buClr>
              <a:buSzPts val="1800"/>
              <a:buChar char="●"/>
            </a:pPr>
            <a:r>
              <a:rPr lang="fr-FR" dirty="0"/>
              <a:t>Quelles sont vos attentes à l’issue de cette formation ?</a:t>
            </a:r>
            <a:endParaRPr dirty="0"/>
          </a:p>
          <a:p>
            <a:pPr marL="0" lvl="0" indent="0" algn="l" rtl="0">
              <a:lnSpc>
                <a:spcPct val="100000"/>
              </a:lnSpc>
              <a:spcBef>
                <a:spcPts val="360"/>
              </a:spcBef>
              <a:spcAft>
                <a:spcPts val="0"/>
              </a:spcAft>
              <a:buSzPts val="1800"/>
              <a:buNone/>
            </a:pPr>
            <a:endParaRPr sz="14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30784447cb4_0_21"/>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Objectifs pédagogiques</a:t>
            </a:r>
            <a:endParaRPr/>
          </a:p>
        </p:txBody>
      </p:sp>
      <p:sp>
        <p:nvSpPr>
          <p:cNvPr id="106" name="Google Shape;106;g30784447cb4_0_21"/>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0" lvl="0" indent="0" algn="l" rtl="0">
              <a:spcBef>
                <a:spcPts val="360"/>
              </a:spcBef>
              <a:spcAft>
                <a:spcPts val="0"/>
              </a:spcAft>
              <a:buClr>
                <a:schemeClr val="dk1"/>
              </a:buClr>
              <a:buSzPts val="1100"/>
              <a:buFont typeface="Arial"/>
              <a:buNone/>
            </a:pPr>
            <a:r>
              <a:rPr lang="fr-FR" dirty="0"/>
              <a:t>A l'issue de cette formation, vous serez capable de :</a:t>
            </a:r>
            <a:endParaRPr dirty="0"/>
          </a:p>
          <a:p>
            <a:pPr marL="0" lvl="0" indent="0" algn="l" rtl="0">
              <a:spcBef>
                <a:spcPts val="360"/>
              </a:spcBef>
              <a:spcAft>
                <a:spcPts val="0"/>
              </a:spcAft>
              <a:buClr>
                <a:schemeClr val="dk1"/>
              </a:buClr>
              <a:buSzPts val="1100"/>
              <a:buFont typeface="Arial"/>
              <a:buNone/>
            </a:pPr>
            <a:endParaRPr dirty="0"/>
          </a:p>
          <a:p>
            <a:pPr marL="457200" lvl="0" indent="-342900" algn="l" rtl="0">
              <a:spcBef>
                <a:spcPts val="360"/>
              </a:spcBef>
              <a:spcAft>
                <a:spcPts val="0"/>
              </a:spcAft>
              <a:buClr>
                <a:srgbClr val="F1C232"/>
              </a:buClr>
              <a:buSzPts val="1800"/>
              <a:buChar char="●"/>
            </a:pPr>
            <a:r>
              <a:rPr lang="fr-FR" dirty="0"/>
              <a:t>Créer une application python avec PyQt6</a:t>
            </a:r>
            <a:endParaRPr dirty="0"/>
          </a:p>
          <a:p>
            <a:pPr marL="457200" lvl="0" indent="-342900" algn="l" rtl="0">
              <a:spcBef>
                <a:spcPts val="0"/>
              </a:spcBef>
              <a:spcAft>
                <a:spcPts val="0"/>
              </a:spcAft>
              <a:buClr>
                <a:srgbClr val="F1C232"/>
              </a:buClr>
              <a:buSzPts val="1800"/>
              <a:buChar char="●"/>
            </a:pPr>
            <a:r>
              <a:rPr lang="fr-FR" dirty="0"/>
              <a:t>Intégrer html et </a:t>
            </a:r>
            <a:r>
              <a:rPr lang="fr-FR" dirty="0" err="1"/>
              <a:t>css</a:t>
            </a:r>
            <a:r>
              <a:rPr lang="fr-FR" dirty="0"/>
              <a:t> dans une application Qt</a:t>
            </a:r>
            <a:endParaRPr dirty="0"/>
          </a:p>
          <a:p>
            <a:pPr marL="457200" lvl="0" indent="-342900" algn="l" rtl="0">
              <a:spcBef>
                <a:spcPts val="0"/>
              </a:spcBef>
              <a:spcAft>
                <a:spcPts val="0"/>
              </a:spcAft>
              <a:buClr>
                <a:srgbClr val="F1C232"/>
              </a:buClr>
              <a:buSzPts val="1800"/>
              <a:buChar char="●"/>
            </a:pPr>
            <a:r>
              <a:rPr lang="fr-FR" dirty="0"/>
              <a:t>Créer, positionner des composants Qt et les rendre interactif</a:t>
            </a:r>
          </a:p>
          <a:p>
            <a:pPr marL="457200" lvl="0" indent="-342900" algn="l" rtl="0">
              <a:spcBef>
                <a:spcPts val="0"/>
              </a:spcBef>
              <a:spcAft>
                <a:spcPts val="0"/>
              </a:spcAft>
              <a:buClr>
                <a:srgbClr val="F1C232"/>
              </a:buClr>
              <a:buSzPts val="1800"/>
              <a:buChar char="●"/>
            </a:pPr>
            <a:r>
              <a:rPr lang="fr-FR" dirty="0"/>
              <a:t>Mettre en œuvre une architecture logicielle adaptée à Qt</a:t>
            </a:r>
          </a:p>
          <a:p>
            <a:pPr marL="457200" lvl="0" indent="-342900" algn="l" rtl="0">
              <a:spcBef>
                <a:spcPts val="0"/>
              </a:spcBef>
              <a:spcAft>
                <a:spcPts val="0"/>
              </a:spcAft>
              <a:buClr>
                <a:srgbClr val="F1C232"/>
              </a:buClr>
              <a:buSzPts val="1800"/>
              <a:buChar char="●"/>
            </a:pPr>
            <a:r>
              <a:rPr lang="fr-FR" dirty="0"/>
              <a:t>Utiliser Qt Designer</a:t>
            </a:r>
          </a:p>
          <a:p>
            <a:pPr marL="457200" lvl="0" indent="-342900" algn="l" rtl="0">
              <a:spcBef>
                <a:spcPts val="0"/>
              </a:spcBef>
              <a:spcAft>
                <a:spcPts val="0"/>
              </a:spcAft>
              <a:buClr>
                <a:srgbClr val="F1C232"/>
              </a:buClr>
              <a:buSzPts val="1800"/>
              <a:buChar char="●"/>
            </a:pPr>
            <a:endParaRPr dirty="0"/>
          </a:p>
          <a:p>
            <a:pPr marL="0" lvl="0" indent="0" algn="l" rtl="0">
              <a:spcBef>
                <a:spcPts val="360"/>
              </a:spcBef>
              <a:spcAft>
                <a:spcPts val="0"/>
              </a:spcAft>
              <a:buClr>
                <a:schemeClr val="dk1"/>
              </a:buClr>
              <a:buSzPts val="1100"/>
              <a:buFont typeface="Arial"/>
              <a:buNone/>
            </a:pPr>
            <a:endParaRPr dirty="0"/>
          </a:p>
          <a:p>
            <a:pPr marL="0" lvl="0" indent="0" algn="l" rtl="0">
              <a:lnSpc>
                <a:spcPct val="100000"/>
              </a:lnSpc>
              <a:spcBef>
                <a:spcPts val="360"/>
              </a:spcBef>
              <a:spcAft>
                <a:spcPts val="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30784447cb4_0_32"/>
          <p:cNvSpPr txBox="1">
            <a:spLocks noGrp="1"/>
          </p:cNvSpPr>
          <p:nvPr>
            <p:ph type="title"/>
          </p:nvPr>
        </p:nvSpPr>
        <p:spPr>
          <a:xfrm>
            <a:off x="2595175" y="276025"/>
            <a:ext cx="6247800" cy="479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fr-FR"/>
              <a:t>Les feuilles d’émargement</a:t>
            </a:r>
            <a:endParaRPr/>
          </a:p>
        </p:txBody>
      </p:sp>
      <p:sp>
        <p:nvSpPr>
          <p:cNvPr id="113" name="Google Shape;113;g30784447cb4_0_32"/>
          <p:cNvSpPr txBox="1">
            <a:spLocks noGrp="1"/>
          </p:cNvSpPr>
          <p:nvPr>
            <p:ph type="body" idx="1"/>
          </p:nvPr>
        </p:nvSpPr>
        <p:spPr>
          <a:xfrm>
            <a:off x="304412" y="946598"/>
            <a:ext cx="8535300" cy="4284600"/>
          </a:xfrm>
          <a:prstGeom prst="rect">
            <a:avLst/>
          </a:prstGeom>
          <a:noFill/>
          <a:ln>
            <a:noFill/>
          </a:ln>
        </p:spPr>
        <p:txBody>
          <a:bodyPr spcFirstLastPara="1" wrap="square" lIns="91425" tIns="45700" rIns="91425" bIns="45700" anchor="ctr" anchorCtr="0">
            <a:normAutofit/>
          </a:bodyPr>
          <a:lstStyle/>
          <a:p>
            <a:pPr marL="0" lvl="0" indent="0" algn="l" rtl="0">
              <a:spcBef>
                <a:spcPts val="360"/>
              </a:spcBef>
              <a:spcAft>
                <a:spcPts val="0"/>
              </a:spcAft>
              <a:buSzPts val="1100"/>
              <a:buNone/>
            </a:pPr>
            <a:r>
              <a:rPr lang="fr-FR"/>
              <a:t>Matin et après midi</a:t>
            </a:r>
            <a:endParaRPr/>
          </a:p>
          <a:p>
            <a:pPr marL="0" lvl="0" indent="0" algn="l" rtl="0">
              <a:spcBef>
                <a:spcPts val="360"/>
              </a:spcBef>
              <a:spcAft>
                <a:spcPts val="0"/>
              </a:spcAft>
              <a:buSzPts val="1100"/>
              <a:buNone/>
            </a:pPr>
            <a:endParaRPr/>
          </a:p>
          <a:p>
            <a:pPr marL="457200" lvl="0" indent="-342900" algn="l" rtl="0">
              <a:spcBef>
                <a:spcPts val="360"/>
              </a:spcBef>
              <a:spcAft>
                <a:spcPts val="0"/>
              </a:spcAft>
              <a:buClr>
                <a:srgbClr val="F1C232"/>
              </a:buClr>
              <a:buSzPts val="1800"/>
              <a:buChar char="●"/>
            </a:pPr>
            <a:r>
              <a:rPr lang="fr-FR"/>
              <a:t>Première chose à faire : signer les feuilles d’émargement. Merci de bien vouloir faire des signatures conformes.</a:t>
            </a:r>
            <a:endParaRPr/>
          </a:p>
          <a:p>
            <a:pPr marL="457200" lvl="0" indent="-342900" algn="l" rtl="0">
              <a:spcBef>
                <a:spcPts val="360"/>
              </a:spcBef>
              <a:spcAft>
                <a:spcPts val="0"/>
              </a:spcAft>
              <a:buClr>
                <a:srgbClr val="F1C232"/>
              </a:buClr>
              <a:buSzPts val="1800"/>
              <a:buChar char="●"/>
            </a:pPr>
            <a:r>
              <a:rPr lang="fr-FR"/>
              <a:t>Les croix et initiales ne sont pas autorisées.</a:t>
            </a:r>
            <a:endParaRPr/>
          </a:p>
          <a:p>
            <a:pPr marL="0" lvl="0" indent="0" algn="l" rtl="0">
              <a:spcBef>
                <a:spcPts val="360"/>
              </a:spcBef>
              <a:spcAft>
                <a:spcPts val="0"/>
              </a:spcAft>
              <a:buNone/>
            </a:pPr>
            <a:endParaRPr/>
          </a:p>
          <a:p>
            <a:pPr marL="0" lvl="0" indent="0" algn="l" rtl="0">
              <a:lnSpc>
                <a:spcPct val="100000"/>
              </a:lnSpc>
              <a:spcBef>
                <a:spcPts val="360"/>
              </a:spcBef>
              <a:spcAft>
                <a:spcPts val="0"/>
              </a:spcAft>
              <a:buSzPts val="1800"/>
              <a:buNone/>
            </a:pPr>
            <a:endParaRPr/>
          </a:p>
        </p:txBody>
      </p:sp>
    </p:spTree>
  </p:cSld>
  <p:clrMapOvr>
    <a:masterClrMapping/>
  </p:clrMapOvr>
</p:sld>
</file>

<file path=ppt/theme/theme1.xml><?xml version="1.0" encoding="utf-8"?>
<a:theme xmlns:a="http://schemas.openxmlformats.org/drawingml/2006/main"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3704</Words>
  <Application>Microsoft Office PowerPoint</Application>
  <PresentationFormat>Affichage à l'écran (16:10)</PresentationFormat>
  <Paragraphs>260</Paragraphs>
  <Slides>38</Slides>
  <Notes>38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38</vt:i4>
      </vt:variant>
    </vt:vector>
  </HeadingPairs>
  <TitlesOfParts>
    <vt:vector size="44" baseType="lpstr">
      <vt:lpstr>Lato</vt:lpstr>
      <vt:lpstr>Montserrat ExtraBold</vt:lpstr>
      <vt:lpstr>Montserrat</vt:lpstr>
      <vt:lpstr>Arial</vt:lpstr>
      <vt:lpstr>Calibri</vt:lpstr>
      <vt:lpstr>Thème Office</vt:lpstr>
      <vt:lpstr>Présentation PowerPoint</vt:lpstr>
      <vt:lpstr>Bienvenue sur cette formation Boomerang Consulting</vt:lpstr>
      <vt:lpstr>Boomerang Consulting</vt:lpstr>
      <vt:lpstr>Centre de formation certifié</vt:lpstr>
      <vt:lpstr>Qualité et satisfaction</vt:lpstr>
      <vt:lpstr>Horaire et convocations</vt:lpstr>
      <vt:lpstr>Présentations et prérequis</vt:lpstr>
      <vt:lpstr>Objectifs pédagogiques</vt:lpstr>
      <vt:lpstr>Les feuilles d’émargement</vt:lpstr>
      <vt:lpstr>Les évaluations de fin de stage</vt:lpstr>
      <vt:lpstr>Déroulé et structure de la formation </vt:lpstr>
      <vt:lpstr>L’application et les TP de la formation</vt:lpstr>
      <vt:lpstr>Versioning ou Drive</vt:lpstr>
      <vt:lpstr>Support de cours et outils pédagogiques</vt:lpstr>
      <vt:lpstr>Suivi quotidien et adaptabilité</vt:lpstr>
      <vt:lpstr>Table des matières</vt:lpstr>
      <vt:lpstr>Valider le démarrage de la formation</vt:lpstr>
      <vt:lpstr>Chapitre 1 : Les variables</vt:lpstr>
      <vt:lpstr>Chapitre 1 : les variables</vt:lpstr>
      <vt:lpstr>Les variables en PHP</vt:lpstr>
      <vt:lpstr>Variables : exercice</vt:lpstr>
      <vt:lpstr>Variables : ce qu’il faut retenir</vt:lpstr>
      <vt:lpstr>Variables : bonnes pratiques</vt:lpstr>
      <vt:lpstr>Variables : les conseils du formateur</vt:lpstr>
      <vt:lpstr>Comit chapitre 1 variables</vt:lpstr>
      <vt:lpstr>Chapitre 2 : Les tableaux</vt:lpstr>
      <vt:lpstr>Chapitre 2 : les tableaux</vt:lpstr>
      <vt:lpstr>Quelques chapitres après</vt:lpstr>
      <vt:lpstr>TP de validation des acquis Variables, Tableaux et Fonctions</vt:lpstr>
      <vt:lpstr>TP de validation des acquis</vt:lpstr>
      <vt:lpstr>Suite de la formations et chapitres suivants</vt:lpstr>
      <vt:lpstr>Les bonus du formateur</vt:lpstr>
      <vt:lpstr>Dossier pédagogique</vt:lpstr>
      <vt:lpstr>Questions / réponses</vt:lpstr>
      <vt:lpstr>Formation suivante</vt:lpstr>
      <vt:lpstr>Merci d’avoir suivi cette formation Boomerang Consulting et à très bientôt !</vt:lpstr>
      <vt:lpstr>Bilan formation et remerciements</vt:lpstr>
      <vt:lpstr>Votre formateur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Diane diane</dc:creator>
  <cp:lastModifiedBy>timothee demares</cp:lastModifiedBy>
  <cp:revision>3</cp:revision>
  <dcterms:created xsi:type="dcterms:W3CDTF">2016-12-19T13:50:22Z</dcterms:created>
  <dcterms:modified xsi:type="dcterms:W3CDTF">2025-08-19T19:48:10Z</dcterms:modified>
</cp:coreProperties>
</file>