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7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1D2062-035A-48A7-9CF4-4FAC5EA25311}">
          <p14:sldIdLst>
            <p14:sldId id="256"/>
            <p14:sldId id="264"/>
            <p14:sldId id="265"/>
            <p14:sldId id="266"/>
            <p14:sldId id="267"/>
            <p14:sldId id="268"/>
            <p14:sldId id="269"/>
            <p14:sldId id="270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7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7xnzbp.com2.z0.glb.qiniucdn.com/wp-content%2Fuploads%2F2016%2F03%2FOpenStack-neutron-share-figure-1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Neutron</a:t>
            </a:r>
            <a:r>
              <a:rPr lang="zh-CN" altLang="en-US" dirty="0" smtClean="0"/>
              <a:t>组件介绍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15331065</a:t>
            </a:r>
            <a:r>
              <a:rPr lang="zh-CN" altLang="en-US" dirty="0" smtClean="0"/>
              <a:t>邓振飞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91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 rot="10800000" flipH="1" flipV="1">
            <a:off x="8027041" y="1345233"/>
            <a:ext cx="31269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create_port_db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功能：</a:t>
            </a:r>
          </a:p>
          <a:p>
            <a:r>
              <a:rPr lang="en-US" altLang="zh-CN" dirty="0"/>
              <a:t>nova</a:t>
            </a:r>
            <a:r>
              <a:rPr lang="zh-CN" altLang="en-US" dirty="0"/>
              <a:t>传入的</a:t>
            </a:r>
            <a:r>
              <a:rPr lang="en-US" altLang="zh-CN" dirty="0"/>
              <a:t>port</a:t>
            </a:r>
            <a:r>
              <a:rPr lang="zh-CN" altLang="en-US" dirty="0"/>
              <a:t>信息</a:t>
            </a:r>
          </a:p>
          <a:p>
            <a:r>
              <a:rPr lang="zh-CN" altLang="en-US" dirty="0"/>
              <a:t>生成</a:t>
            </a:r>
            <a:r>
              <a:rPr lang="en-US" altLang="zh-CN" dirty="0"/>
              <a:t>port</a:t>
            </a:r>
            <a:r>
              <a:rPr lang="zh-CN" altLang="en-US" dirty="0"/>
              <a:t>的</a:t>
            </a:r>
            <a:r>
              <a:rPr lang="en-US" altLang="zh-CN" dirty="0" err="1"/>
              <a:t>uuid</a:t>
            </a:r>
            <a:endParaRPr lang="en-US" altLang="zh-CN" dirty="0"/>
          </a:p>
          <a:p>
            <a:r>
              <a:rPr lang="zh-CN" altLang="en-US" dirty="0"/>
              <a:t>获取租户并判断是否合法</a:t>
            </a:r>
          </a:p>
          <a:p>
            <a:r>
              <a:rPr lang="zh-CN" altLang="en-US" dirty="0"/>
              <a:t>构造</a:t>
            </a:r>
            <a:r>
              <a:rPr lang="en-US" altLang="zh-CN" dirty="0"/>
              <a:t>port</a:t>
            </a:r>
            <a:r>
              <a:rPr lang="zh-CN" altLang="en-US" dirty="0"/>
              <a:t>数据字典</a:t>
            </a:r>
          </a:p>
          <a:p>
            <a:r>
              <a:rPr lang="zh-CN" altLang="en-US" dirty="0"/>
              <a:t>判断是否制定</a:t>
            </a:r>
            <a:r>
              <a:rPr lang="en-US" altLang="zh-CN" dirty="0"/>
              <a:t>mac</a:t>
            </a:r>
            <a:r>
              <a:rPr lang="zh-CN" altLang="en-US" dirty="0"/>
              <a:t>地址，指定了</a:t>
            </a:r>
            <a:r>
              <a:rPr lang="en-US" altLang="zh-CN" dirty="0"/>
              <a:t>mac</a:t>
            </a:r>
            <a:r>
              <a:rPr lang="zh-CN" altLang="en-US" dirty="0"/>
              <a:t>则用该</a:t>
            </a:r>
            <a:r>
              <a:rPr lang="en-US" altLang="zh-CN" dirty="0"/>
              <a:t>mac</a:t>
            </a:r>
            <a:r>
              <a:rPr lang="zh-CN" altLang="en-US" dirty="0"/>
              <a:t>创建</a:t>
            </a:r>
            <a:r>
              <a:rPr lang="en-US" altLang="zh-CN" dirty="0"/>
              <a:t>port</a:t>
            </a:r>
            <a:r>
              <a:rPr lang="zh-CN" altLang="en-US" dirty="0"/>
              <a:t>，没有则先生成再创建</a:t>
            </a:r>
            <a:r>
              <a:rPr lang="en-US" altLang="zh-CN" dirty="0"/>
              <a:t>port</a:t>
            </a:r>
          </a:p>
          <a:p>
            <a:r>
              <a:rPr lang="zh-CN" altLang="en-US" dirty="0"/>
              <a:t>创建</a:t>
            </a:r>
            <a:r>
              <a:rPr lang="en-US" altLang="zh-CN" dirty="0"/>
              <a:t>port</a:t>
            </a:r>
            <a:r>
              <a:rPr lang="zh-CN" altLang="en-US" dirty="0"/>
              <a:t>数据结构</a:t>
            </a:r>
          </a:p>
          <a:p>
            <a:r>
              <a:rPr lang="en-US" altLang="zh-CN" dirty="0" err="1"/>
              <a:t>create_db_port_obj</a:t>
            </a:r>
            <a:r>
              <a:rPr lang="zh-CN" altLang="en-US" dirty="0"/>
              <a:t>函数中生成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  <a:p>
            <a:r>
              <a:rPr lang="zh-CN" altLang="en-US" dirty="0"/>
              <a:t> </a:t>
            </a:r>
            <a:r>
              <a:rPr lang="en-US" altLang="zh-CN" dirty="0" err="1"/>
              <a:t>allocate_ips_for_port_and_store</a:t>
            </a:r>
            <a:r>
              <a:rPr lang="zh-CN" altLang="en-US" dirty="0"/>
              <a:t>函数中生成</a:t>
            </a:r>
            <a:r>
              <a:rPr lang="en-US" altLang="zh-CN" dirty="0" err="1"/>
              <a:t>ip</a:t>
            </a:r>
            <a:r>
              <a:rPr lang="zh-CN" altLang="en-US" dirty="0"/>
              <a:t>地址填充</a:t>
            </a:r>
            <a:r>
              <a:rPr lang="en-US" altLang="zh-CN" dirty="0"/>
              <a:t>port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8194" name="Picture 2" descr="https://images2018.cnblogs.com/blog/1060878/201712/1060878-20171203165259179-7960389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83" y="1260389"/>
            <a:ext cx="6179084" cy="551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3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ttps://images2018.cnblogs.com/blog/1060878/201712/1060878-20171203165315429-6560618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548" y="1682707"/>
            <a:ext cx="762000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5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 rot="10800000" flipH="1" flipV="1">
            <a:off x="8488360" y="2005298"/>
            <a:ext cx="3126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create_db_port_obj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功能：</a:t>
            </a:r>
          </a:p>
          <a:p>
            <a:r>
              <a:rPr lang="zh-CN" altLang="en-US" dirty="0"/>
              <a:t>判断</a:t>
            </a:r>
            <a:r>
              <a:rPr lang="en-US" altLang="zh-CN" dirty="0"/>
              <a:t>mac</a:t>
            </a:r>
            <a:r>
              <a:rPr lang="zh-CN" altLang="en-US" dirty="0"/>
              <a:t>地址是否为空</a:t>
            </a:r>
          </a:p>
          <a:p>
            <a:r>
              <a:rPr lang="en-US" altLang="zh-CN" dirty="0"/>
              <a:t>mac</a:t>
            </a:r>
            <a:r>
              <a:rPr lang="zh-CN" altLang="en-US" dirty="0"/>
              <a:t>地址不为空，判断</a:t>
            </a:r>
            <a:r>
              <a:rPr lang="en-US" altLang="zh-CN" dirty="0"/>
              <a:t>mac</a:t>
            </a:r>
            <a:r>
              <a:rPr lang="zh-CN" altLang="en-US" dirty="0"/>
              <a:t>地址是否在使用当中</a:t>
            </a:r>
          </a:p>
          <a:p>
            <a:r>
              <a:rPr lang="en-US" altLang="zh-CN" dirty="0"/>
              <a:t>mac</a:t>
            </a:r>
            <a:r>
              <a:rPr lang="zh-CN" altLang="en-US" dirty="0"/>
              <a:t>地址为空则调用</a:t>
            </a:r>
            <a:r>
              <a:rPr lang="en-US" altLang="zh-CN" dirty="0" err="1"/>
              <a:t>generate_mac</a:t>
            </a:r>
            <a:r>
              <a:rPr lang="en-US" altLang="zh-CN" dirty="0"/>
              <a:t>()</a:t>
            </a:r>
            <a:r>
              <a:rPr lang="zh-CN" altLang="en-US" dirty="0"/>
              <a:t>函数生成</a:t>
            </a:r>
            <a:r>
              <a:rPr lang="en-US" altLang="zh-CN" dirty="0"/>
              <a:t>mac</a:t>
            </a:r>
          </a:p>
        </p:txBody>
      </p:sp>
      <p:sp>
        <p:nvSpPr>
          <p:cNvPr id="3" name="矩形 2"/>
          <p:cNvSpPr/>
          <p:nvPr/>
        </p:nvSpPr>
        <p:spPr>
          <a:xfrm>
            <a:off x="1696995" y="72149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端口配置完成，开始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地址创建</a:t>
            </a:r>
            <a:endParaRPr lang="en-US" altLang="zh-CN" sz="28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 descr="https://images2018.cnblogs.com/blog/1060878/201712/1060878-20171203165339304-5602720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38" y="1740543"/>
            <a:ext cx="762952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68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 rot="10800000" flipH="1" flipV="1">
            <a:off x="1863443" y="4262465"/>
            <a:ext cx="8583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generate_mac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功能：</a:t>
            </a:r>
          </a:p>
          <a:p>
            <a:r>
              <a:rPr lang="zh-CN" altLang="en-US" dirty="0"/>
              <a:t>返回</a:t>
            </a:r>
            <a:r>
              <a:rPr lang="en-US" altLang="zh-CN" dirty="0" err="1"/>
              <a:t>get_random_mac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  <a:p>
            <a:r>
              <a:rPr lang="en-US" altLang="zh-CN" dirty="0" err="1"/>
              <a:t>get_random_mac</a:t>
            </a:r>
            <a:r>
              <a:rPr lang="en-US" altLang="zh-CN" dirty="0"/>
              <a:t>()</a:t>
            </a:r>
            <a:r>
              <a:rPr lang="zh-CN" altLang="en-US" dirty="0"/>
              <a:t>函数生成</a:t>
            </a:r>
            <a:r>
              <a:rPr lang="en-US" altLang="zh-CN" dirty="0"/>
              <a:t>mac</a:t>
            </a:r>
            <a:r>
              <a:rPr lang="zh-CN" altLang="en-US" dirty="0"/>
              <a:t>地址。</a:t>
            </a:r>
          </a:p>
          <a:p>
            <a:r>
              <a:rPr lang="en-US" altLang="zh-CN" dirty="0"/>
              <a:t>mac</a:t>
            </a:r>
            <a:r>
              <a:rPr lang="zh-CN" altLang="en-US" dirty="0"/>
              <a:t>地址生成分析：</a:t>
            </a:r>
          </a:p>
          <a:p>
            <a:r>
              <a:rPr lang="zh-CN" altLang="en-US" dirty="0"/>
              <a:t>首先读取配置文件中的</a:t>
            </a:r>
            <a:r>
              <a:rPr lang="en-US" altLang="zh-CN" dirty="0"/>
              <a:t>mac</a:t>
            </a:r>
            <a:r>
              <a:rPr lang="zh-CN" altLang="en-US" dirty="0"/>
              <a:t>地址，前六位都是固定的。然后生成后六位，使用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random</a:t>
            </a:r>
            <a:r>
              <a:rPr lang="zh-CN" altLang="en-US" dirty="0"/>
              <a:t>函数生成随机数。最后将数据组装起来。</a:t>
            </a:r>
          </a:p>
          <a:p>
            <a:r>
              <a:rPr lang="zh-CN" altLang="en-US" dirty="0"/>
              <a:t>形成一个完成</a:t>
            </a:r>
            <a:r>
              <a:rPr lang="en-US" altLang="zh-CN" dirty="0"/>
              <a:t>mac</a:t>
            </a:r>
            <a:r>
              <a:rPr lang="zh-CN" altLang="en-US" dirty="0"/>
              <a:t>地址。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45" y="1156800"/>
            <a:ext cx="78200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3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 rot="10800000" flipH="1" flipV="1">
            <a:off x="8488360" y="2005298"/>
            <a:ext cx="3126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allocate_ips_for_port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功能：</a:t>
            </a:r>
          </a:p>
          <a:p>
            <a:r>
              <a:rPr lang="zh-CN" altLang="en-US" dirty="0"/>
              <a:t>调用函数</a:t>
            </a:r>
            <a:r>
              <a:rPr lang="en-US" altLang="zh-CN" dirty="0" err="1"/>
              <a:t>allocate_ips_for_port</a:t>
            </a:r>
            <a:r>
              <a:rPr lang="zh-CN" altLang="en-US" dirty="0"/>
              <a:t>函数分配</a:t>
            </a:r>
            <a:r>
              <a:rPr lang="en-US" altLang="zh-CN" dirty="0" err="1"/>
              <a:t>ip</a:t>
            </a:r>
            <a:endParaRPr lang="en-US" altLang="zh-CN" dirty="0"/>
          </a:p>
          <a:p>
            <a:r>
              <a:rPr lang="zh-CN" altLang="en-US" dirty="0"/>
              <a:t>将所有分配的</a:t>
            </a:r>
            <a:r>
              <a:rPr lang="en-US" altLang="zh-CN" dirty="0" err="1"/>
              <a:t>ip</a:t>
            </a:r>
            <a:r>
              <a:rPr lang="zh-CN" altLang="en-US" dirty="0"/>
              <a:t>地址写入到</a:t>
            </a:r>
            <a:r>
              <a:rPr lang="en-US" altLang="zh-CN" dirty="0"/>
              <a:t>neutron</a:t>
            </a:r>
            <a:r>
              <a:rPr lang="zh-CN" altLang="en-US" dirty="0"/>
              <a:t>数据</a:t>
            </a:r>
            <a:r>
              <a:rPr lang="en-US" altLang="zh-CN" dirty="0" err="1"/>
              <a:t>ipallocations</a:t>
            </a:r>
            <a:r>
              <a:rPr lang="zh-CN" altLang="en-US" dirty="0"/>
              <a:t>表中。</a:t>
            </a:r>
          </a:p>
        </p:txBody>
      </p:sp>
      <p:sp>
        <p:nvSpPr>
          <p:cNvPr id="3" name="矩形 2"/>
          <p:cNvSpPr/>
          <p:nvPr/>
        </p:nvSpPr>
        <p:spPr>
          <a:xfrm>
            <a:off x="1696995" y="72149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创建成功，开始创建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8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 descr="https://images2018.cnblogs.com/blog/1060878/201712/1060878-20171203165512444-19221947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95" y="1351806"/>
            <a:ext cx="5639649" cy="538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491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 rot="10800000" flipH="1" flipV="1">
            <a:off x="8027041" y="2314729"/>
            <a:ext cx="3126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allocate_ips_for_port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功能：</a:t>
            </a:r>
          </a:p>
          <a:p>
            <a:r>
              <a:rPr lang="zh-CN" altLang="en-US" dirty="0"/>
              <a:t>判断用户是否指定了</a:t>
            </a:r>
            <a:r>
              <a:rPr lang="en-US" altLang="zh-CN" dirty="0" err="1"/>
              <a:t>ip</a:t>
            </a:r>
            <a:r>
              <a:rPr lang="zh-CN" altLang="en-US" dirty="0"/>
              <a:t>地址</a:t>
            </a:r>
          </a:p>
          <a:p>
            <a:r>
              <a:rPr lang="zh-CN" altLang="en-US" dirty="0"/>
              <a:t>如果指定</a:t>
            </a:r>
            <a:r>
              <a:rPr lang="en-US" altLang="zh-CN" dirty="0" err="1"/>
              <a:t>ip</a:t>
            </a:r>
            <a:r>
              <a:rPr lang="zh-CN" altLang="en-US" dirty="0"/>
              <a:t>地址，调用</a:t>
            </a:r>
            <a:r>
              <a:rPr lang="en-US" altLang="zh-CN" dirty="0"/>
              <a:t>-</a:t>
            </a:r>
            <a:r>
              <a:rPr lang="en-US" altLang="zh-CN" dirty="0" err="1"/>
              <a:t>test_fixed_ips_for_port</a:t>
            </a:r>
            <a:r>
              <a:rPr lang="en-US" altLang="zh-CN" dirty="0"/>
              <a:t>()</a:t>
            </a:r>
            <a:r>
              <a:rPr lang="zh-CN" altLang="en-US" dirty="0"/>
              <a:t>函数验证其合法性</a:t>
            </a:r>
          </a:p>
          <a:p>
            <a:r>
              <a:rPr lang="zh-CN" altLang="en-US" dirty="0"/>
              <a:t>如果没有指定，则调用</a:t>
            </a:r>
            <a:r>
              <a:rPr lang="en-US" altLang="zh-CN" dirty="0" err="1"/>
              <a:t>ip</a:t>
            </a:r>
            <a:r>
              <a:rPr lang="zh-CN" altLang="en-US" dirty="0"/>
              <a:t>地址管理驱动</a:t>
            </a:r>
            <a:r>
              <a:rPr lang="en-US" altLang="zh-CN" dirty="0" err="1"/>
              <a:t>ipam_allocate_ips</a:t>
            </a:r>
            <a:r>
              <a:rPr lang="en-US" altLang="zh-CN" dirty="0"/>
              <a:t>()</a:t>
            </a:r>
            <a:r>
              <a:rPr lang="zh-CN" altLang="en-US" dirty="0"/>
              <a:t>函数分配</a:t>
            </a:r>
            <a:r>
              <a:rPr lang="en-US" altLang="zh-CN" dirty="0" err="1"/>
              <a:t>ip</a:t>
            </a:r>
            <a:r>
              <a:rPr lang="zh-CN" altLang="en-US" dirty="0"/>
              <a:t>地址</a:t>
            </a:r>
          </a:p>
          <a:p>
            <a:r>
              <a:rPr lang="zh-CN" altLang="en-US" dirty="0"/>
              <a:t> </a:t>
            </a:r>
          </a:p>
        </p:txBody>
      </p:sp>
      <p:pic>
        <p:nvPicPr>
          <p:cNvPr id="13314" name="Picture 2" descr="https://images2017.cnblogs.com/blog/1060878/201712/1060878-20171204171636779-7314690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329" y="1021491"/>
            <a:ext cx="5028113" cy="543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75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 rot="10800000" flipH="1" flipV="1">
            <a:off x="7928187" y="1342768"/>
            <a:ext cx="3126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ipam_allocate_ips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功能：</a:t>
            </a:r>
          </a:p>
          <a:p>
            <a:r>
              <a:rPr lang="zh-CN" altLang="en-US" dirty="0"/>
              <a:t>加载</a:t>
            </a:r>
            <a:r>
              <a:rPr lang="en-US" altLang="zh-CN" dirty="0" err="1"/>
              <a:t>ipam</a:t>
            </a:r>
            <a:r>
              <a:rPr lang="zh-CN" altLang="en-US" dirty="0"/>
              <a:t>框架，工厂方法等。</a:t>
            </a:r>
          </a:p>
          <a:p>
            <a:r>
              <a:rPr lang="zh-CN" altLang="en-US" dirty="0"/>
              <a:t>调用</a:t>
            </a:r>
            <a:r>
              <a:rPr lang="en-US" altLang="zh-CN" dirty="0" err="1"/>
              <a:t>ipam_driver</a:t>
            </a:r>
            <a:r>
              <a:rPr lang="zh-CN" altLang="en-US" dirty="0"/>
              <a:t>的</a:t>
            </a:r>
            <a:r>
              <a:rPr lang="en-US" altLang="zh-CN" dirty="0"/>
              <a:t>allocate</a:t>
            </a:r>
            <a:r>
              <a:rPr lang="zh-CN" altLang="en-US" dirty="0"/>
              <a:t>（）函数产生</a:t>
            </a:r>
            <a:r>
              <a:rPr lang="en-US" altLang="zh-CN" dirty="0" err="1"/>
              <a:t>ip</a:t>
            </a:r>
            <a:r>
              <a:rPr lang="zh-CN" altLang="en-US" dirty="0"/>
              <a:t>地址</a:t>
            </a:r>
          </a:p>
        </p:txBody>
      </p:sp>
      <p:pic>
        <p:nvPicPr>
          <p:cNvPr id="14338" name="Picture 2" descr="https://images2017.cnblogs.com/blog/1060878/201712/1060878-20171204171729701-5229387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63" y="1342768"/>
            <a:ext cx="5358568" cy="52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979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 rot="10800000" flipH="1" flipV="1">
            <a:off x="8142371" y="1902941"/>
            <a:ext cx="3126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allocate()</a:t>
            </a:r>
          </a:p>
          <a:p>
            <a:r>
              <a:rPr lang="zh-CN" altLang="en-US" dirty="0"/>
              <a:t>功能：</a:t>
            </a:r>
          </a:p>
          <a:p>
            <a:r>
              <a:rPr lang="zh-CN" altLang="en-US" dirty="0"/>
              <a:t>调用</a:t>
            </a:r>
            <a:r>
              <a:rPr lang="en-US" altLang="zh-CN" dirty="0" err="1"/>
              <a:t>generate_ip</a:t>
            </a:r>
            <a:r>
              <a:rPr lang="en-US" altLang="zh-CN" dirty="0"/>
              <a:t>()</a:t>
            </a:r>
            <a:r>
              <a:rPr lang="zh-CN" altLang="en-US" dirty="0"/>
              <a:t>函数生成</a:t>
            </a:r>
            <a:r>
              <a:rPr lang="en-US" altLang="zh-CN" dirty="0" err="1"/>
              <a:t>ip</a:t>
            </a:r>
            <a:r>
              <a:rPr lang="zh-CN" altLang="en-US" dirty="0"/>
              <a:t>地址。</a:t>
            </a:r>
          </a:p>
          <a:p>
            <a:r>
              <a:rPr lang="zh-CN" altLang="en-US" dirty="0"/>
              <a:t> </a:t>
            </a:r>
          </a:p>
        </p:txBody>
      </p:sp>
      <p:pic>
        <p:nvPicPr>
          <p:cNvPr id="15362" name="Picture 2" descr="https://images2017.cnblogs.com/blog/1060878/201712/1060878-20171204171828497-8428446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98" y="1342768"/>
            <a:ext cx="6231562" cy="551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615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 rot="10800000" flipH="1" flipV="1">
            <a:off x="8183560" y="1659919"/>
            <a:ext cx="31269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generate_ip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功能：</a:t>
            </a:r>
          </a:p>
          <a:p>
            <a:r>
              <a:rPr lang="zh-CN" altLang="en-US" dirty="0"/>
              <a:t>该函数是真正生成</a:t>
            </a:r>
            <a:r>
              <a:rPr lang="en-US" altLang="zh-CN" dirty="0" err="1"/>
              <a:t>ip</a:t>
            </a:r>
            <a:r>
              <a:rPr lang="zh-CN" altLang="en-US" dirty="0"/>
              <a:t>地址的函数。原理是从</a:t>
            </a:r>
            <a:r>
              <a:rPr lang="en-US" altLang="zh-CN" dirty="0"/>
              <a:t>neutron</a:t>
            </a:r>
            <a:r>
              <a:rPr lang="zh-CN" altLang="en-US" dirty="0"/>
              <a:t>数据库中的</a:t>
            </a:r>
            <a:r>
              <a:rPr lang="en-US" altLang="zh-CN" dirty="0" err="1"/>
              <a:t>ip</a:t>
            </a:r>
            <a:r>
              <a:rPr lang="zh-CN" altLang="en-US" dirty="0"/>
              <a:t>可用表中选择出多个</a:t>
            </a:r>
            <a:r>
              <a:rPr lang="en-US" altLang="zh-CN" dirty="0" err="1"/>
              <a:t>ip</a:t>
            </a:r>
            <a:r>
              <a:rPr lang="zh-CN" altLang="en-US" dirty="0"/>
              <a:t>地址，将</a:t>
            </a:r>
            <a:r>
              <a:rPr lang="en-US" altLang="zh-CN" dirty="0" err="1"/>
              <a:t>ip</a:t>
            </a:r>
            <a:r>
              <a:rPr lang="zh-CN" altLang="en-US" dirty="0"/>
              <a:t>地址添加到变量</a:t>
            </a:r>
            <a:r>
              <a:rPr lang="en-US" altLang="zh-CN" dirty="0" err="1"/>
              <a:t>ip_allocations</a:t>
            </a:r>
            <a:r>
              <a:rPr lang="zh-CN" altLang="en-US" dirty="0"/>
              <a:t>中，</a:t>
            </a:r>
          </a:p>
          <a:p>
            <a:r>
              <a:rPr lang="zh-CN" altLang="en-US" dirty="0"/>
              <a:t>然后经过一些列的数据转化，从所有候选的</a:t>
            </a:r>
            <a:r>
              <a:rPr lang="en-US" altLang="zh-CN" dirty="0" err="1"/>
              <a:t>ip</a:t>
            </a:r>
            <a:r>
              <a:rPr lang="zh-CN" altLang="en-US" dirty="0"/>
              <a:t>地址中选择第一个</a:t>
            </a:r>
            <a:r>
              <a:rPr lang="en-US" altLang="zh-CN" dirty="0" err="1"/>
              <a:t>ip</a:t>
            </a:r>
            <a:r>
              <a:rPr lang="zh-CN" altLang="en-US" dirty="0"/>
              <a:t>地址做为最总生成的</a:t>
            </a:r>
            <a:r>
              <a:rPr lang="en-US" altLang="zh-CN" dirty="0" err="1"/>
              <a:t>ip</a:t>
            </a:r>
            <a:r>
              <a:rPr lang="zh-CN" altLang="en-US" dirty="0"/>
              <a:t>。，然后将</a:t>
            </a:r>
            <a:r>
              <a:rPr lang="en-US" altLang="zh-CN" dirty="0" err="1"/>
              <a:t>ip</a:t>
            </a:r>
            <a:r>
              <a:rPr lang="zh-CN" altLang="en-US" dirty="0"/>
              <a:t>地址返回。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6386" name="Picture 2" descr="https://images2017.cnblogs.com/blog/1060878/201712/1060878-20171204171910060-16323740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99" y="1370570"/>
            <a:ext cx="76200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200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Neutron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neutron</a:t>
            </a:r>
            <a:r>
              <a:rPr lang="zh-CN" altLang="en-US" dirty="0"/>
              <a:t>包含组件：</a:t>
            </a:r>
          </a:p>
          <a:p>
            <a:r>
              <a:rPr lang="zh-CN" altLang="en-US" dirty="0"/>
              <a:t>    </a:t>
            </a:r>
            <a:r>
              <a:rPr lang="en-US" altLang="zh-CN" dirty="0"/>
              <a:t>neutron-server</a:t>
            </a:r>
          </a:p>
          <a:p>
            <a:r>
              <a:rPr lang="en-US" altLang="zh-CN" dirty="0"/>
              <a:t>    neutron-plugin</a:t>
            </a:r>
          </a:p>
          <a:p>
            <a:r>
              <a:rPr lang="en-US" altLang="zh-CN" dirty="0"/>
              <a:t>    neutron-agent</a:t>
            </a:r>
          </a:p>
          <a:p>
            <a:r>
              <a:rPr lang="en-US" altLang="zh-CN" dirty="0"/>
              <a:t>neutron</a:t>
            </a:r>
            <a:r>
              <a:rPr lang="zh-CN" altLang="en-US" dirty="0"/>
              <a:t>各组件功能介绍：</a:t>
            </a:r>
          </a:p>
          <a:p>
            <a:r>
              <a:rPr lang="zh-CN" altLang="en-US" dirty="0"/>
              <a:t> </a:t>
            </a:r>
          </a:p>
          <a:p>
            <a:r>
              <a:rPr lang="en-US" altLang="zh-CN" dirty="0"/>
              <a:t>1.Neutron-server</a:t>
            </a:r>
            <a:r>
              <a:rPr lang="zh-CN" altLang="en-US" dirty="0"/>
              <a:t>可以理解为一个专门用来接收</a:t>
            </a:r>
            <a:r>
              <a:rPr lang="en-US" altLang="zh-CN" dirty="0"/>
              <a:t>Neutron REST API</a:t>
            </a:r>
            <a:r>
              <a:rPr lang="zh-CN" altLang="en-US" dirty="0"/>
              <a:t>调用的服务器，然后负责将不同的</a:t>
            </a:r>
            <a:r>
              <a:rPr lang="en-US" altLang="zh-CN" dirty="0"/>
              <a:t>rest </a:t>
            </a:r>
            <a:r>
              <a:rPr lang="en-US" altLang="zh-CN" dirty="0" err="1"/>
              <a:t>api</a:t>
            </a:r>
            <a:r>
              <a:rPr lang="zh-CN" altLang="en-US" dirty="0"/>
              <a:t>分发到不同的</a:t>
            </a:r>
            <a:r>
              <a:rPr lang="en-US" altLang="zh-CN" dirty="0"/>
              <a:t>neutron-plugin</a:t>
            </a:r>
            <a:r>
              <a:rPr lang="zh-CN" altLang="en-US" dirty="0"/>
              <a:t>上。</a:t>
            </a:r>
          </a:p>
          <a:p>
            <a:r>
              <a:rPr lang="en-US" altLang="zh-CN" dirty="0"/>
              <a:t>2.Neutron-plugin</a:t>
            </a:r>
            <a:r>
              <a:rPr lang="zh-CN" altLang="en-US" dirty="0"/>
              <a:t>可以理解为不同网络功能实现的入口，各个厂商可以开发自己的</a:t>
            </a:r>
            <a:r>
              <a:rPr lang="en-US" altLang="zh-CN" dirty="0"/>
              <a:t>plugin</a:t>
            </a:r>
            <a:r>
              <a:rPr lang="zh-CN" altLang="en-US" dirty="0"/>
              <a:t>。</a:t>
            </a:r>
            <a:r>
              <a:rPr lang="en-US" altLang="zh-CN" dirty="0"/>
              <a:t>Neutron-plugin</a:t>
            </a:r>
            <a:r>
              <a:rPr lang="zh-CN" altLang="en-US" dirty="0"/>
              <a:t>接收</a:t>
            </a:r>
            <a:r>
              <a:rPr lang="en-US" altLang="zh-CN" dirty="0"/>
              <a:t>neutron-server</a:t>
            </a:r>
            <a:r>
              <a:rPr lang="zh-CN" altLang="en-US" dirty="0"/>
              <a:t>分发过来的</a:t>
            </a:r>
            <a:r>
              <a:rPr lang="en-US" altLang="zh-CN" dirty="0"/>
              <a:t>REST API</a:t>
            </a:r>
            <a:r>
              <a:rPr lang="zh-CN" altLang="en-US" dirty="0"/>
              <a:t>，向</a:t>
            </a:r>
            <a:r>
              <a:rPr lang="en-US" altLang="zh-CN" dirty="0"/>
              <a:t>neutron database</a:t>
            </a:r>
            <a:r>
              <a:rPr lang="zh-CN" altLang="en-US" dirty="0"/>
              <a:t>完成一些信息的注册，然后将具体要执行的业务操作和参数通知给自身对应的</a:t>
            </a:r>
            <a:r>
              <a:rPr lang="en-US" altLang="zh-CN" dirty="0"/>
              <a:t>neutron agent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3.Neutron-agent</a:t>
            </a:r>
            <a:r>
              <a:rPr lang="zh-CN" altLang="en-US" dirty="0"/>
              <a:t>可以直观地理解为</a:t>
            </a:r>
            <a:r>
              <a:rPr lang="en-US" altLang="zh-CN" dirty="0"/>
              <a:t>neutron-plugin</a:t>
            </a:r>
            <a:r>
              <a:rPr lang="zh-CN" altLang="en-US" dirty="0"/>
              <a:t>在设备上的代理，接收相应的</a:t>
            </a:r>
            <a:r>
              <a:rPr lang="en-US" altLang="zh-CN" dirty="0"/>
              <a:t>neutron-plugin</a:t>
            </a:r>
            <a:r>
              <a:rPr lang="zh-CN" altLang="en-US" dirty="0"/>
              <a:t>通知的业务操作和参数，并转换为具体的设备级操作，以指导设备的动作。当设备本地发生问题时，</a:t>
            </a:r>
            <a:r>
              <a:rPr lang="en-US" altLang="zh-CN" dirty="0"/>
              <a:t>neutron-agent</a:t>
            </a:r>
            <a:r>
              <a:rPr lang="zh-CN" altLang="en-US" dirty="0"/>
              <a:t>会将情况通知给</a:t>
            </a:r>
            <a:r>
              <a:rPr lang="en-US" altLang="zh-CN" dirty="0"/>
              <a:t>neutron-plugin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4.Neutron database</a:t>
            </a:r>
            <a:r>
              <a:rPr lang="zh-CN" altLang="en-US" dirty="0"/>
              <a:t>，顾名思义就是</a:t>
            </a:r>
            <a:r>
              <a:rPr lang="en-US" altLang="zh-CN" dirty="0"/>
              <a:t>Neutron</a:t>
            </a:r>
            <a:r>
              <a:rPr lang="zh-CN" altLang="en-US" dirty="0"/>
              <a:t>的数据库，一些业务相关的参数都存在这里。</a:t>
            </a:r>
          </a:p>
          <a:p>
            <a:r>
              <a:rPr lang="en-US" altLang="zh-CN" dirty="0"/>
              <a:t>5.Network provider</a:t>
            </a:r>
            <a:r>
              <a:rPr lang="zh-CN" altLang="en-US" dirty="0"/>
              <a:t>，即为实际执行功能的网络设备，一般为虚拟交换机（</a:t>
            </a:r>
            <a:r>
              <a:rPr lang="en-US" altLang="zh-CN" dirty="0"/>
              <a:t>OVS</a:t>
            </a:r>
            <a:r>
              <a:rPr lang="zh-CN" altLang="en-US" dirty="0"/>
              <a:t>或者</a:t>
            </a:r>
            <a:r>
              <a:rPr lang="en-US" altLang="zh-CN" dirty="0"/>
              <a:t>Linux Bridge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59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历史：三代网络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745572"/>
              </p:ext>
            </p:extLst>
          </p:nvPr>
        </p:nvGraphicFramePr>
        <p:xfrm>
          <a:off x="930877" y="1264555"/>
          <a:ext cx="10272582" cy="541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97">
                  <a:extLst>
                    <a:ext uri="{9D8B030D-6E8A-4147-A177-3AD203B41FA5}">
                      <a16:colId xmlns:a16="http://schemas.microsoft.com/office/drawing/2014/main" val="2923944594"/>
                    </a:ext>
                  </a:extLst>
                </a:gridCol>
                <a:gridCol w="1712097">
                  <a:extLst>
                    <a:ext uri="{9D8B030D-6E8A-4147-A177-3AD203B41FA5}">
                      <a16:colId xmlns:a16="http://schemas.microsoft.com/office/drawing/2014/main" val="937232218"/>
                    </a:ext>
                  </a:extLst>
                </a:gridCol>
                <a:gridCol w="1712097">
                  <a:extLst>
                    <a:ext uri="{9D8B030D-6E8A-4147-A177-3AD203B41FA5}">
                      <a16:colId xmlns:a16="http://schemas.microsoft.com/office/drawing/2014/main" val="3802110266"/>
                    </a:ext>
                  </a:extLst>
                </a:gridCol>
                <a:gridCol w="1712097">
                  <a:extLst>
                    <a:ext uri="{9D8B030D-6E8A-4147-A177-3AD203B41FA5}">
                      <a16:colId xmlns:a16="http://schemas.microsoft.com/office/drawing/2014/main" val="2056103949"/>
                    </a:ext>
                  </a:extLst>
                </a:gridCol>
                <a:gridCol w="1712097">
                  <a:extLst>
                    <a:ext uri="{9D8B030D-6E8A-4147-A177-3AD203B41FA5}">
                      <a16:colId xmlns:a16="http://schemas.microsoft.com/office/drawing/2014/main" val="1035691889"/>
                    </a:ext>
                  </a:extLst>
                </a:gridCol>
                <a:gridCol w="1712097">
                  <a:extLst>
                    <a:ext uri="{9D8B030D-6E8A-4147-A177-3AD203B41FA5}">
                      <a16:colId xmlns:a16="http://schemas.microsoft.com/office/drawing/2014/main" val="2464716658"/>
                    </a:ext>
                  </a:extLst>
                </a:gridCol>
              </a:tblGrid>
              <a:tr h="499888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出现版本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支持组网模式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优点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缺点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适用场景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296524"/>
                  </a:ext>
                </a:extLst>
              </a:tr>
              <a:tr h="1380642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Nova-network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早期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Flat</a:t>
                      </a:r>
                    </a:p>
                    <a:p>
                      <a:r>
                        <a:rPr lang="en-US" altLang="zh-CN" sz="1600" dirty="0" smtClean="0"/>
                        <a:t>Flat </a:t>
                      </a:r>
                      <a:r>
                        <a:rPr lang="en-US" altLang="zh-CN" sz="1600" dirty="0" err="1" smtClean="0"/>
                        <a:t>Dhcp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VLAN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dirty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性能出色</a:t>
                      </a: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dirty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工作稳定</a:t>
                      </a: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dirty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支持</a:t>
                      </a:r>
                      <a:r>
                        <a:rPr lang="en-US" sz="1600" b="0" dirty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multi-host</a:t>
                      </a:r>
                      <a:r>
                        <a:rPr lang="zh-CN" altLang="en-US" sz="1600" b="0" dirty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部署</a:t>
                      </a:r>
                    </a:p>
                    <a:p>
                      <a:pPr algn="l" latinLnBrk="1"/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  <a:latin typeface="open sans"/>
                        </a:rPr>
                        <a:t>以实现</a:t>
                      </a:r>
                      <a:r>
                        <a:rPr lang="en-US" sz="1600" b="0" dirty="0">
                          <a:solidFill>
                            <a:srgbClr val="4F4F4F"/>
                          </a:solidFill>
                          <a:effectLst/>
                          <a:latin typeface="open sans"/>
                        </a:rPr>
                        <a:t>HA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网络管理不独立</a:t>
                      </a: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功能不够灵活</a:t>
                      </a: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组网方式受限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b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对性能和稳定性要求比较高；中小规模网络；网络运维成本有限；私有云环境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548117643"/>
                  </a:ext>
                </a:extLst>
              </a:tr>
              <a:tr h="1380642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Quantum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Folsom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Flat</a:t>
                      </a:r>
                    </a:p>
                    <a:p>
                      <a:r>
                        <a:rPr lang="en-US" altLang="zh-CN" sz="1600" dirty="0" smtClean="0"/>
                        <a:t>Flat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baseline="0" dirty="0" err="1" smtClean="0"/>
                        <a:t>Dhcp</a:t>
                      </a:r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err="1" smtClean="0"/>
                        <a:t>Vlan</a:t>
                      </a:r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smtClean="0"/>
                        <a:t>Overlay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dirty="0" smtClean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独立的网络管理</a:t>
                      </a: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dirty="0" smtClean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支持大二层</a:t>
                      </a: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dirty="0" smtClean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支持多厂商插件</a:t>
                      </a:r>
                    </a:p>
                    <a:p>
                      <a:endParaRPr lang="zh-CN" altLang="en-US" sz="1600" dirty="0"/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dirty="0" smtClean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缺乏</a:t>
                      </a:r>
                      <a:r>
                        <a:rPr lang="en-US" altLang="zh-CN" sz="1600" b="0" dirty="0" smtClean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HA</a:t>
                      </a:r>
                      <a:r>
                        <a:rPr lang="zh-CN" altLang="en-US" sz="1600" b="0" dirty="0" smtClean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机制</a:t>
                      </a: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dirty="0" smtClean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各厂商插件无法</a:t>
                      </a:r>
                    </a:p>
                    <a:p>
                      <a:pPr algn="l" latinLnBrk="1"/>
                      <a:r>
                        <a:rPr lang="zh-CN" altLang="en-US" sz="1600" b="0" dirty="0" smtClean="0">
                          <a:solidFill>
                            <a:srgbClr val="4F4F4F"/>
                          </a:solidFill>
                          <a:effectLst/>
                          <a:latin typeface="open sans"/>
                        </a:rPr>
                        <a:t>共同运行</a:t>
                      </a:r>
                    </a:p>
                    <a:p>
                      <a:endParaRPr lang="zh-CN" altLang="en-US" sz="1600" dirty="0"/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基本上已经都跟进到了</a:t>
                      </a:r>
                      <a:r>
                        <a:rPr lang="en-US" altLang="zh-CN" sz="1600" b="0" dirty="0" smtClean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Neutron</a:t>
                      </a: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endParaRPr lang="zh-CN" altLang="en-US" sz="1600" b="0" dirty="0">
                        <a:solidFill>
                          <a:srgbClr val="555555"/>
                        </a:solidFill>
                        <a:effectLst/>
                        <a:latin typeface="open sans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90732203"/>
                  </a:ext>
                </a:extLst>
              </a:tr>
              <a:tr h="202335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Neutron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Havana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Flat</a:t>
                      </a:r>
                    </a:p>
                    <a:p>
                      <a:r>
                        <a:rPr lang="en-US" altLang="zh-CN" sz="1600" dirty="0" smtClean="0"/>
                        <a:t>Flat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baseline="0" dirty="0" err="1" smtClean="0"/>
                        <a:t>Dhcp</a:t>
                      </a:r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err="1" smtClean="0"/>
                        <a:t>Vlan</a:t>
                      </a:r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smtClean="0"/>
                        <a:t>Overlay</a:t>
                      </a:r>
                      <a:endParaRPr lang="zh-CN" altLang="en-US" sz="1600" dirty="0" smtClean="0"/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dirty="0" smtClean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继承了</a:t>
                      </a:r>
                      <a:r>
                        <a:rPr lang="en-US" altLang="zh-CN" sz="1600" b="0" dirty="0" smtClean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Quantum</a:t>
                      </a:r>
                      <a:r>
                        <a:rPr lang="zh-CN" altLang="en-US" sz="1600" b="0" dirty="0" smtClean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的优点</a:t>
                      </a: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dirty="0" smtClean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功能上更为丰富</a:t>
                      </a: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dirty="0" smtClean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网络兼容性强</a:t>
                      </a: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dirty="0" smtClean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开始引入</a:t>
                      </a:r>
                      <a:r>
                        <a:rPr lang="en-US" altLang="zh-CN" sz="1600" b="0" dirty="0" smtClean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SDN</a:t>
                      </a:r>
                      <a:r>
                        <a:rPr lang="zh-CN" altLang="en-US" sz="1600" b="0" dirty="0" smtClean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的思想</a:t>
                      </a:r>
                    </a:p>
                    <a:p>
                      <a:pPr algn="l" latinLnBrk="1"/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dirty="0" smtClean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代码结构复杂</a:t>
                      </a: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dirty="0" smtClean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工作不够稳定</a:t>
                      </a: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dirty="0" smtClean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HA</a:t>
                      </a:r>
                      <a:r>
                        <a:rPr lang="zh-CN" altLang="en-US" sz="1600" b="0" dirty="0" smtClean="0">
                          <a:solidFill>
                            <a:srgbClr val="555555"/>
                          </a:solidFill>
                          <a:effectLst/>
                          <a:latin typeface="open sans"/>
                        </a:rPr>
                        <a:t>机制仍缺乏大规模商用的检验</a:t>
                      </a: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endParaRPr lang="en-US" sz="1600" b="0" dirty="0">
                        <a:solidFill>
                          <a:srgbClr val="555555"/>
                        </a:solidFill>
                        <a:effectLst/>
                        <a:latin typeface="open sans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对功能要求比较多或希望向</a:t>
                      </a:r>
                      <a:r>
                        <a:rPr lang="en-US" altLang="zh-CN" sz="1600" b="0" dirty="0" smtClean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SDN</a:t>
                      </a:r>
                      <a:r>
                        <a:rPr lang="zh-CN" altLang="en-US" sz="1600" b="0" dirty="0" smtClean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演进；大规模网络或对可扩展性要求高；有专业的网络运维团队；公有云环境</a:t>
                      </a: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endParaRPr lang="zh-CN" altLang="en-US" sz="1600" b="0" dirty="0">
                        <a:solidFill>
                          <a:srgbClr val="555555"/>
                        </a:solidFill>
                        <a:effectLst/>
                        <a:latin typeface="open sans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42474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7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虚拟机架构及</a:t>
            </a:r>
            <a:r>
              <a:rPr lang="en-US" altLang="zh-CN" dirty="0" smtClean="0"/>
              <a:t>Neutron</a:t>
            </a:r>
            <a:r>
              <a:rPr lang="zh-CN" altLang="en-US" dirty="0" smtClean="0"/>
              <a:t>基本结构</a:t>
            </a:r>
            <a:endParaRPr lang="zh-CN" altLang="en-US" dirty="0"/>
          </a:p>
        </p:txBody>
      </p:sp>
      <p:pic>
        <p:nvPicPr>
          <p:cNvPr id="17410" name="Picture 2" descr="https://images2015.cnblogs.com/blog/996591/201609/996591-20160920162014574-113611366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582" y="1664044"/>
            <a:ext cx="5119462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46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组网模型</a:t>
            </a:r>
            <a:r>
              <a:rPr lang="en-US" altLang="zh-CN" dirty="0" smtClean="0"/>
              <a:t>-Flat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6314" y="3447910"/>
            <a:ext cx="3325265" cy="27729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2925" y="1499286"/>
            <a:ext cx="9368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/>
              <a:t>Flat</a:t>
            </a:r>
            <a:r>
              <a:rPr lang="zh-CN" altLang="en-US" dirty="0"/>
              <a:t>模型最为简单，所有的虚拟机共用一个私有</a:t>
            </a:r>
            <a:r>
              <a:rPr lang="en-US" altLang="zh-CN" dirty="0"/>
              <a:t>IP</a:t>
            </a:r>
            <a:r>
              <a:rPr lang="zh-CN" altLang="en-US" dirty="0"/>
              <a:t>网段，</a:t>
            </a:r>
            <a:r>
              <a:rPr lang="en-US" altLang="zh-CN" dirty="0"/>
              <a:t>IP</a:t>
            </a:r>
            <a:r>
              <a:rPr lang="zh-CN" altLang="en-US" dirty="0"/>
              <a:t>地址在虚拟机启动时完成注入，虚拟机间的通信直接通过</a:t>
            </a:r>
            <a:r>
              <a:rPr lang="en-US" altLang="zh-CN" dirty="0" err="1"/>
              <a:t>HyperVisor</a:t>
            </a:r>
            <a:r>
              <a:rPr lang="zh-CN" altLang="en-US" dirty="0"/>
              <a:t>中的网桥转发，公网流量在该网段的网关上进行</a:t>
            </a:r>
            <a:r>
              <a:rPr lang="en-US" altLang="zh-CN" dirty="0"/>
              <a:t>NAT</a:t>
            </a:r>
            <a:r>
              <a:rPr lang="zh-CN" altLang="en-US" dirty="0"/>
              <a:t>（</a:t>
            </a:r>
            <a:r>
              <a:rPr lang="en-US" altLang="zh-CN" dirty="0"/>
              <a:t>Nova-network</a:t>
            </a:r>
            <a:r>
              <a:rPr lang="zh-CN" altLang="en-US" dirty="0"/>
              <a:t>实现为开启</a:t>
            </a:r>
            <a:r>
              <a:rPr lang="en-US" altLang="zh-CN" dirty="0"/>
              <a:t>nova-network</a:t>
            </a:r>
            <a:r>
              <a:rPr lang="zh-CN" altLang="en-US" dirty="0"/>
              <a:t>主机内核的</a:t>
            </a:r>
            <a:r>
              <a:rPr lang="en-US" altLang="zh-CN" dirty="0" err="1"/>
              <a:t>iptables</a:t>
            </a:r>
            <a:r>
              <a:rPr lang="zh-CN" altLang="en-US" dirty="0"/>
              <a:t>，</a:t>
            </a:r>
            <a:r>
              <a:rPr lang="en-US" altLang="zh-CN" dirty="0"/>
              <a:t>Neutron</a:t>
            </a:r>
            <a:r>
              <a:rPr lang="zh-CN" altLang="en-US" dirty="0"/>
              <a:t>实现为网络节点上的</a:t>
            </a:r>
            <a:r>
              <a:rPr lang="en-US" altLang="zh-CN" dirty="0"/>
              <a:t>l3-agent</a:t>
            </a:r>
            <a:r>
              <a:rPr lang="zh-CN" altLang="en-US" dirty="0"/>
              <a:t>）。</a:t>
            </a:r>
            <a:r>
              <a:rPr lang="en-US" altLang="zh-CN" dirty="0"/>
              <a:t>Flat DHCP</a:t>
            </a:r>
            <a:r>
              <a:rPr lang="zh-CN" altLang="en-US" dirty="0"/>
              <a:t>模型与</a:t>
            </a:r>
            <a:r>
              <a:rPr lang="en-US" altLang="zh-CN" dirty="0"/>
              <a:t>Flat</a:t>
            </a:r>
            <a:r>
              <a:rPr lang="zh-CN" altLang="en-US" dirty="0"/>
              <a:t>区别在于网桥中开启了</a:t>
            </a:r>
            <a:r>
              <a:rPr lang="en-US" altLang="zh-CN" dirty="0"/>
              <a:t>DHCP</a:t>
            </a:r>
            <a:r>
              <a:rPr lang="zh-CN" altLang="en-US" dirty="0"/>
              <a:t>进程，虚拟机通过</a:t>
            </a:r>
            <a:r>
              <a:rPr lang="en-US" altLang="zh-CN" dirty="0"/>
              <a:t>DHCP</a:t>
            </a:r>
            <a:r>
              <a:rPr lang="zh-CN" altLang="en-US" dirty="0"/>
              <a:t>消息获得</a:t>
            </a:r>
            <a:r>
              <a:rPr lang="en-US" altLang="zh-CN" dirty="0"/>
              <a:t>IP</a:t>
            </a:r>
            <a:r>
              <a:rPr lang="zh-CN" altLang="en-US" dirty="0"/>
              <a:t>地址（</a:t>
            </a:r>
            <a:r>
              <a:rPr lang="en-US" altLang="zh-CN" dirty="0"/>
              <a:t>Nova-network</a:t>
            </a:r>
            <a:r>
              <a:rPr lang="zh-CN" altLang="en-US" dirty="0"/>
              <a:t>实现为</a:t>
            </a:r>
            <a:r>
              <a:rPr lang="en-US" altLang="zh-CN" dirty="0"/>
              <a:t>nova-network</a:t>
            </a:r>
            <a:r>
              <a:rPr lang="zh-CN" altLang="en-US" dirty="0"/>
              <a:t>主机中的</a:t>
            </a:r>
            <a:r>
              <a:rPr lang="en-US" altLang="zh-CN" dirty="0" err="1"/>
              <a:t>dnsmaq</a:t>
            </a:r>
            <a:r>
              <a:rPr lang="zh-CN" altLang="en-US" dirty="0"/>
              <a:t>，</a:t>
            </a:r>
            <a:r>
              <a:rPr lang="en-US" altLang="zh-CN" dirty="0"/>
              <a:t>Neutron</a:t>
            </a:r>
            <a:r>
              <a:rPr lang="zh-CN" altLang="en-US" dirty="0"/>
              <a:t>实现为网络节点上的</a:t>
            </a:r>
            <a:r>
              <a:rPr lang="en-US" altLang="zh-CN" dirty="0" err="1"/>
              <a:t>dhcp</a:t>
            </a:r>
            <a:r>
              <a:rPr lang="en-US" altLang="zh-CN" dirty="0"/>
              <a:t>-agent</a:t>
            </a:r>
            <a:r>
              <a:rPr lang="zh-CN" altLang="en-US" dirty="0"/>
              <a:t>）。</a:t>
            </a:r>
          </a:p>
          <a:p>
            <a:r>
              <a:rPr lang="zh-CN" altLang="en-US" dirty="0">
                <a:hlinkClick r:id="rId3"/>
              </a:rPr>
              <a:t/>
            </a:r>
            <a:br>
              <a:rPr lang="zh-CN" altLang="en-US" dirty="0">
                <a:hlinkClick r:id="rId3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93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组网模型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Vlan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15762"/>
            <a:ext cx="8915400" cy="2314832"/>
          </a:xfrm>
        </p:spPr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模型引入了多租户机制，虚拟机可以使用不同的私有</a:t>
            </a:r>
            <a:r>
              <a:rPr lang="en-US" altLang="zh-CN" dirty="0"/>
              <a:t>IP</a:t>
            </a:r>
            <a:r>
              <a:rPr lang="zh-CN" altLang="en-US" dirty="0"/>
              <a:t>网段，一个租户可以拥有多个</a:t>
            </a:r>
            <a:r>
              <a:rPr lang="en-US" altLang="zh-CN" dirty="0"/>
              <a:t>IP</a:t>
            </a:r>
            <a:r>
              <a:rPr lang="zh-CN" altLang="en-US" dirty="0"/>
              <a:t>网段。虚拟机</a:t>
            </a:r>
            <a:r>
              <a:rPr lang="en-US" altLang="zh-CN" dirty="0"/>
              <a:t>IP</a:t>
            </a:r>
            <a:r>
              <a:rPr lang="zh-CN" altLang="en-US" dirty="0"/>
              <a:t>通过</a:t>
            </a:r>
            <a:r>
              <a:rPr lang="en-US" altLang="zh-CN" dirty="0"/>
              <a:t>DHCP</a:t>
            </a:r>
            <a:r>
              <a:rPr lang="zh-CN" altLang="en-US" dirty="0"/>
              <a:t>消息获取</a:t>
            </a:r>
            <a:r>
              <a:rPr lang="en-US" altLang="zh-CN" dirty="0"/>
              <a:t>IP</a:t>
            </a:r>
            <a:r>
              <a:rPr lang="zh-CN" altLang="en-US" dirty="0"/>
              <a:t>地址（</a:t>
            </a:r>
            <a:r>
              <a:rPr lang="en-US" altLang="zh-CN" dirty="0"/>
              <a:t>Nova-network</a:t>
            </a:r>
            <a:r>
              <a:rPr lang="zh-CN" altLang="en-US" dirty="0"/>
              <a:t>实现为</a:t>
            </a:r>
            <a:r>
              <a:rPr lang="en-US" altLang="zh-CN" dirty="0"/>
              <a:t>nova-network</a:t>
            </a:r>
            <a:r>
              <a:rPr lang="zh-CN" altLang="en-US" dirty="0"/>
              <a:t>主机中的</a:t>
            </a:r>
            <a:r>
              <a:rPr lang="en-US" altLang="zh-CN" dirty="0" err="1"/>
              <a:t>dnsmaq</a:t>
            </a:r>
            <a:r>
              <a:rPr lang="zh-CN" altLang="en-US" dirty="0"/>
              <a:t>，</a:t>
            </a:r>
            <a:r>
              <a:rPr lang="en-US" altLang="zh-CN" dirty="0"/>
              <a:t>Neutron</a:t>
            </a:r>
            <a:r>
              <a:rPr lang="zh-CN" altLang="en-US" dirty="0"/>
              <a:t>实现为网络节点上的</a:t>
            </a:r>
            <a:r>
              <a:rPr lang="en-US" altLang="zh-CN" dirty="0" err="1"/>
              <a:t>dhcp</a:t>
            </a:r>
            <a:r>
              <a:rPr lang="en-US" altLang="zh-CN" dirty="0"/>
              <a:t>-agent</a:t>
            </a:r>
            <a:r>
              <a:rPr lang="zh-CN" altLang="en-US" dirty="0"/>
              <a:t>）。网段内部虚拟机间的通信直接通过</a:t>
            </a:r>
            <a:r>
              <a:rPr lang="en-US" altLang="zh-CN" dirty="0" err="1"/>
              <a:t>HyperVisor</a:t>
            </a:r>
            <a:r>
              <a:rPr lang="zh-CN" altLang="en-US" dirty="0"/>
              <a:t>中的网桥转发，同一租户跨网段通信通过网关路由，不同租户通过网关上的</a:t>
            </a:r>
            <a:r>
              <a:rPr lang="en-US" altLang="zh-CN" dirty="0"/>
              <a:t>ACL</a:t>
            </a:r>
            <a:r>
              <a:rPr lang="zh-CN" altLang="en-US" dirty="0"/>
              <a:t>进行隔离，公网流量在该网段的网关上进行</a:t>
            </a:r>
            <a:r>
              <a:rPr lang="en-US" altLang="zh-CN" dirty="0"/>
              <a:t>NAT</a:t>
            </a:r>
            <a:r>
              <a:rPr lang="zh-CN" altLang="en-US" dirty="0"/>
              <a:t>（</a:t>
            </a:r>
            <a:r>
              <a:rPr lang="en-US" altLang="zh-CN" dirty="0"/>
              <a:t>Nova-network</a:t>
            </a:r>
            <a:r>
              <a:rPr lang="zh-CN" altLang="en-US" dirty="0"/>
              <a:t>实现为开启</a:t>
            </a:r>
            <a:r>
              <a:rPr lang="en-US" altLang="zh-CN" dirty="0"/>
              <a:t>nova-network</a:t>
            </a:r>
            <a:r>
              <a:rPr lang="zh-CN" altLang="en-US" dirty="0"/>
              <a:t>主机内核的</a:t>
            </a:r>
            <a:r>
              <a:rPr lang="en-US" altLang="zh-CN" dirty="0" err="1"/>
              <a:t>iptables</a:t>
            </a:r>
            <a:r>
              <a:rPr lang="zh-CN" altLang="en-US" dirty="0"/>
              <a:t>，</a:t>
            </a:r>
            <a:r>
              <a:rPr lang="en-US" altLang="zh-CN" dirty="0"/>
              <a:t>Neutron</a:t>
            </a:r>
            <a:r>
              <a:rPr lang="zh-CN" altLang="en-US" dirty="0"/>
              <a:t>实现为网络节点上的</a:t>
            </a:r>
            <a:r>
              <a:rPr lang="en-US" altLang="zh-CN" dirty="0"/>
              <a:t>l3-agent</a:t>
            </a:r>
            <a:r>
              <a:rPr lang="zh-CN" altLang="en-US" dirty="0"/>
              <a:t>）。如果不同租户逻辑上共用一个网关，则无法实现租户间</a:t>
            </a:r>
            <a:r>
              <a:rPr lang="en-US" altLang="zh-CN" dirty="0"/>
              <a:t>IP</a:t>
            </a:r>
            <a:r>
              <a:rPr lang="zh-CN" altLang="en-US" dirty="0"/>
              <a:t>地址的复用。</a:t>
            </a:r>
          </a:p>
          <a:p>
            <a:endParaRPr lang="zh-CN" altLang="en-US" dirty="0"/>
          </a:p>
        </p:txBody>
      </p:sp>
      <p:pic>
        <p:nvPicPr>
          <p:cNvPr id="1026" name="Picture 2" descr="http://7xnzbp.com2.z0.glb.qiniucdn.com/wp-content%2Fuploads%2F2016%2F03%2FOpenStack-neutron-share-figure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480" y="3830594"/>
            <a:ext cx="4867403" cy="284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31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实际</a:t>
            </a:r>
            <a:r>
              <a:rPr lang="zh-CN" altLang="en-US" dirty="0" smtClean="0"/>
              <a:t>生产中一般采用多节点模式，节点主要是三类，</a:t>
            </a:r>
            <a:r>
              <a:rPr lang="zh-CN" altLang="en-US" dirty="0"/>
              <a:t>管理节点：实现镜像、块存储、身份认证、前端等服务，运行</a:t>
            </a:r>
            <a:r>
              <a:rPr lang="en-US" altLang="zh-CN" dirty="0"/>
              <a:t>nova-compute</a:t>
            </a:r>
            <a:r>
              <a:rPr lang="zh-CN" altLang="en-US" dirty="0"/>
              <a:t>的调度模块以及</a:t>
            </a:r>
            <a:r>
              <a:rPr lang="en-US" altLang="zh-CN" dirty="0"/>
              <a:t>nova </a:t>
            </a:r>
            <a:r>
              <a:rPr lang="en-US" altLang="zh-CN" dirty="0" err="1"/>
              <a:t>api</a:t>
            </a:r>
            <a:r>
              <a:rPr lang="en-US" altLang="zh-CN" dirty="0"/>
              <a:t>-server</a:t>
            </a:r>
            <a:r>
              <a:rPr lang="zh-CN" altLang="en-US" dirty="0"/>
              <a:t>；计算节点：实现</a:t>
            </a:r>
            <a:r>
              <a:rPr lang="en-US" altLang="zh-CN" dirty="0"/>
              <a:t>nova-compute</a:t>
            </a:r>
            <a:r>
              <a:rPr lang="zh-CN" altLang="en-US" dirty="0"/>
              <a:t>，以及</a:t>
            </a:r>
            <a:r>
              <a:rPr lang="en-US" altLang="zh-CN" dirty="0"/>
              <a:t>neutron</a:t>
            </a:r>
            <a:r>
              <a:rPr lang="zh-CN" altLang="en-US" dirty="0"/>
              <a:t>的各种</a:t>
            </a:r>
            <a:r>
              <a:rPr lang="en-US" altLang="zh-CN" dirty="0"/>
              <a:t>agent</a:t>
            </a:r>
            <a:r>
              <a:rPr lang="zh-CN" altLang="en-US" dirty="0"/>
              <a:t>（一般不包括</a:t>
            </a:r>
            <a:r>
              <a:rPr lang="en-US" altLang="zh-CN" dirty="0"/>
              <a:t>l3-agent</a:t>
            </a:r>
            <a:r>
              <a:rPr lang="zh-CN" altLang="en-US" dirty="0"/>
              <a:t>，</a:t>
            </a:r>
            <a:r>
              <a:rPr lang="en-US" altLang="zh-CN" dirty="0"/>
              <a:t>DVR</a:t>
            </a:r>
            <a:r>
              <a:rPr lang="zh-CN" altLang="en-US" dirty="0"/>
              <a:t>除外）；网络节点，：实现</a:t>
            </a:r>
            <a:r>
              <a:rPr lang="en-US" altLang="zh-CN" dirty="0"/>
              <a:t>neutron</a:t>
            </a:r>
            <a:r>
              <a:rPr lang="zh-CN" altLang="en-US" dirty="0"/>
              <a:t>各种</a:t>
            </a:r>
            <a:r>
              <a:rPr lang="en-US" altLang="zh-CN" dirty="0"/>
              <a:t>agent</a:t>
            </a:r>
            <a:r>
              <a:rPr lang="zh-CN" altLang="en-US" dirty="0"/>
              <a:t>。注意，由于</a:t>
            </a:r>
            <a:r>
              <a:rPr lang="en-US" altLang="zh-CN" dirty="0"/>
              <a:t>OpenStack</a:t>
            </a:r>
            <a:r>
              <a:rPr lang="zh-CN" altLang="en-US" dirty="0"/>
              <a:t>为分布式架构实现，因此</a:t>
            </a:r>
            <a:r>
              <a:rPr lang="en-US" altLang="zh-CN" dirty="0"/>
              <a:t>neutron-server</a:t>
            </a:r>
            <a:r>
              <a:rPr lang="zh-CN" altLang="en-US" dirty="0"/>
              <a:t>既可以运行在控制节点，也可以运行在网络节点。</a:t>
            </a:r>
          </a:p>
          <a:p>
            <a:r>
              <a:rPr lang="zh-CN" altLang="en-US" dirty="0" smtClean="0"/>
              <a:t>此外，</a:t>
            </a:r>
            <a:r>
              <a:rPr lang="en-US" altLang="zh-CN" dirty="0" smtClean="0"/>
              <a:t>Neutron</a:t>
            </a:r>
            <a:r>
              <a:rPr lang="zh-CN" altLang="en-US" dirty="0" smtClean="0"/>
              <a:t>模式下有三种网络。</a:t>
            </a:r>
            <a:r>
              <a:rPr lang="en-US" altLang="zh-CN" dirty="0" smtClean="0"/>
              <a:t>OpenStack</a:t>
            </a:r>
            <a:r>
              <a:rPr lang="zh-CN" altLang="en-US" dirty="0"/>
              <a:t>内部模块之间的交互发生在管理网络，虚拟机之间的通信发生在数据网络，而</a:t>
            </a:r>
            <a:r>
              <a:rPr lang="en-US" altLang="zh-CN" dirty="0"/>
              <a:t>External Network/API Network</a:t>
            </a:r>
            <a:r>
              <a:rPr lang="zh-CN" altLang="en-US" dirty="0"/>
              <a:t>网络是连接外网的，无论是用户调用</a:t>
            </a:r>
            <a:r>
              <a:rPr lang="en-US" altLang="zh-CN" dirty="0" err="1"/>
              <a:t>Openstack</a:t>
            </a:r>
            <a:r>
              <a:rPr lang="en-US" altLang="zh-CN" dirty="0"/>
              <a:t> API</a:t>
            </a:r>
            <a:r>
              <a:rPr lang="zh-CN" altLang="en-US" dirty="0"/>
              <a:t>，还是虚拟机与外网间的互通都需要经过这个网络。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29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7xnzbp.com2.z0.glb.qiniucdn.com/wp-content%2Fuploads%2F2016%2F03%2FOpenStack-neutron-share-figure-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19" y="1083322"/>
            <a:ext cx="5489652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62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Neutron</a:t>
            </a:r>
            <a:r>
              <a:rPr lang="zh-CN" altLang="en-US" dirty="0" smtClean="0"/>
              <a:t>创建网络的流程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70" y="1905000"/>
            <a:ext cx="5040637" cy="4063973"/>
          </a:xfrm>
          <a:prstGeom prst="rect">
            <a:avLst/>
          </a:prstGeom>
        </p:spPr>
      </p:pic>
      <p:pic>
        <p:nvPicPr>
          <p:cNvPr id="3074" name="Picture 2" descr="https://images2017.cnblogs.com/blog/1060878/201712/1060878-20171204172934341-114244469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81" y="1905000"/>
            <a:ext cx="4952051" cy="43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00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下面从代码角度分析</a:t>
            </a:r>
            <a:endParaRPr lang="zh-CN" altLang="en-US" dirty="0"/>
          </a:p>
        </p:txBody>
      </p:sp>
      <p:pic>
        <p:nvPicPr>
          <p:cNvPr id="6146" name="Picture 2" descr="https://images2018.cnblogs.com/blog/1060878/201712/1060878-20171203164115960-4564016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765" y="1316041"/>
            <a:ext cx="5483543" cy="55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 rot="10800000" flipH="1" flipV="1">
            <a:off x="8076468" y="1820978"/>
            <a:ext cx="3126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 err="1"/>
              <a:t>create_port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功能：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调用</a:t>
            </a:r>
            <a:r>
              <a:rPr lang="en-US" altLang="zh-CN" dirty="0" err="1"/>
              <a:t>create_port_db</a:t>
            </a:r>
            <a:r>
              <a:rPr lang="en-US" altLang="zh-CN" dirty="0"/>
              <a:t>()</a:t>
            </a:r>
            <a:r>
              <a:rPr lang="zh-CN" altLang="en-US" dirty="0"/>
              <a:t>函数产生</a:t>
            </a:r>
            <a:r>
              <a:rPr lang="en-US" altLang="zh-CN" dirty="0"/>
              <a:t>port</a:t>
            </a:r>
            <a:r>
              <a:rPr lang="zh-CN" altLang="en-US" dirty="0"/>
              <a:t>数据。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更新</a:t>
            </a:r>
            <a:r>
              <a:rPr lang="zh-CN" altLang="en-US" dirty="0"/>
              <a:t>安全组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绑定</a:t>
            </a:r>
            <a:r>
              <a:rPr lang="en-US" altLang="zh-CN" dirty="0"/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178189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 rot="10800000" flipH="1" flipV="1">
            <a:off x="8076468" y="1959477"/>
            <a:ext cx="3126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_</a:t>
            </a:r>
            <a:r>
              <a:rPr lang="en-US" altLang="zh-CN" dirty="0" err="1"/>
              <a:t>create_port_db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功能：</a:t>
            </a:r>
          </a:p>
          <a:p>
            <a:r>
              <a:rPr lang="zh-CN" altLang="en-US" dirty="0"/>
              <a:t>获取</a:t>
            </a:r>
            <a:r>
              <a:rPr lang="en-US" altLang="zh-CN" dirty="0" err="1"/>
              <a:t>dhcp</a:t>
            </a:r>
            <a:r>
              <a:rPr lang="zh-CN" altLang="en-US" dirty="0"/>
              <a:t>配置</a:t>
            </a:r>
          </a:p>
          <a:p>
            <a:r>
              <a:rPr lang="zh-CN" altLang="en-US" dirty="0"/>
              <a:t>调用</a:t>
            </a:r>
            <a:r>
              <a:rPr lang="en-US" altLang="zh-CN" dirty="0" err="1"/>
              <a:t>create_port_db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  <a:p>
            <a:r>
              <a:rPr lang="zh-CN" altLang="en-US" dirty="0"/>
              <a:t>转化</a:t>
            </a:r>
            <a:r>
              <a:rPr lang="en-US" altLang="zh-CN" dirty="0" err="1"/>
              <a:t>port_db</a:t>
            </a:r>
            <a:r>
              <a:rPr lang="zh-CN" altLang="en-US" dirty="0"/>
              <a:t>为字典数据形式</a:t>
            </a:r>
          </a:p>
        </p:txBody>
      </p:sp>
      <p:pic>
        <p:nvPicPr>
          <p:cNvPr id="7170" name="Picture 2" descr="https://images2018.cnblogs.com/blog/1060878/201712/1060878-20171203165238226-3982169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056" y="1392193"/>
            <a:ext cx="5868202" cy="500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70912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958</Words>
  <Application>Microsoft Office PowerPoint</Application>
  <PresentationFormat>宽屏</PresentationFormat>
  <Paragraphs>130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open sans</vt:lpstr>
      <vt:lpstr>微软雅黑</vt:lpstr>
      <vt:lpstr>幼圆</vt:lpstr>
      <vt:lpstr>Arial</vt:lpstr>
      <vt:lpstr>Century Gothic</vt:lpstr>
      <vt:lpstr>Wingdings 3</vt:lpstr>
      <vt:lpstr>丝状</vt:lpstr>
      <vt:lpstr>Neutron组件介绍</vt:lpstr>
      <vt:lpstr>历史：三代网络</vt:lpstr>
      <vt:lpstr>组网模型-Flat</vt:lpstr>
      <vt:lpstr>组网模型-Vlan</vt:lpstr>
      <vt:lpstr>整体结构</vt:lpstr>
      <vt:lpstr>PowerPoint 演示文稿</vt:lpstr>
      <vt:lpstr>Neutron创建网络的流程</vt:lpstr>
      <vt:lpstr>下面从代码角度分析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Neutron组件</vt:lpstr>
      <vt:lpstr>虚拟机架构及Neutron基本结构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Neutron组件介绍</dc:title>
  <dc:creator>邓 振飞</dc:creator>
  <cp:lastModifiedBy>邓 振飞</cp:lastModifiedBy>
  <cp:revision>6</cp:revision>
  <dcterms:created xsi:type="dcterms:W3CDTF">2018-07-13T14:00:48Z</dcterms:created>
  <dcterms:modified xsi:type="dcterms:W3CDTF">2018-07-13T14:55:06Z</dcterms:modified>
</cp:coreProperties>
</file>