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תבניות צבעוניות בהמיים">
            <a:extLst>
              <a:ext uri="{FF2B5EF4-FFF2-40B4-BE49-F238E27FC236}">
                <a16:creationId xmlns:a16="http://schemas.microsoft.com/office/drawing/2014/main" id="{352FCD19-86F6-63E2-F96D-81D55DC6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3" b="1102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81AE87-FD6F-77BB-7C2C-A1BD970D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ניתוח המשחק </a:t>
            </a:r>
            <a:r>
              <a:rPr lang="en-US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Legends </a:t>
            </a:r>
            <a:r>
              <a:rPr lang="he-IL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לפי רכיבים דינמיים: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2269C9-19DE-1973-71CE-4FFFFB02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>
            <a:normAutofit/>
          </a:bodyPr>
          <a:lstStyle/>
          <a:p>
            <a:r>
              <a:rPr lang="he-IL"/>
              <a:t>מטלה 8 קורס פיתוח משחקים</a:t>
            </a:r>
          </a:p>
          <a:p>
            <a:r>
              <a:rPr lang="he-IL"/>
              <a:t>אבראהים חוראני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תמונה 5" descr="תמונה שמכילה עיצוב גרפי, טקסט, גרפיקה, לוגו&#10;&#10;התיאור נוצר באופן אוטומטי">
            <a:extLst>
              <a:ext uri="{FF2B5EF4-FFF2-40B4-BE49-F238E27FC236}">
                <a16:creationId xmlns:a16="http://schemas.microsoft.com/office/drawing/2014/main" id="{56AE81C1-4AAA-E8BF-5498-2BC368F0F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99" y="5143366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BEF50B-789D-3DA7-49F2-B86D18D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607" y="299804"/>
            <a:ext cx="10325000" cy="1089122"/>
          </a:xfrm>
        </p:spPr>
        <p:txBody>
          <a:bodyPr/>
          <a:lstStyle/>
          <a:p>
            <a:pPr algn="r"/>
            <a:r>
              <a:rPr lang="he-IL" dirty="0"/>
              <a:t>מאפיינים מספריים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09B069-56BD-2A83-D23D-2FDD0ED3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607" y="1388926"/>
            <a:ext cx="10325000" cy="4622130"/>
          </a:xfrm>
        </p:spPr>
        <p:txBody>
          <a:bodyPr/>
          <a:lstStyle/>
          <a:p>
            <a:pPr marL="0" indent="0" algn="r">
              <a:buNone/>
            </a:pPr>
            <a:r>
              <a:rPr lang="he-IL" b="1" u="sng" dirty="0"/>
              <a:t> דמויות הגיבורים:</a:t>
            </a:r>
            <a:r>
              <a:rPr lang="he-IL" dirty="0"/>
              <a:t> </a:t>
            </a:r>
            <a:r>
              <a:rPr lang="he-IL" b="1" dirty="0"/>
              <a:t>כל גיבור במשחק יש מאפיינים מספריים כמו כוח התקפה, מהירות תנועה, חיים ומאנָה. המספרים נבחרו כדי ליצור איזון בין הגיבורים השונים ולהבטיח שלא יהיה גיבור אחד שהוא חזק מדי.</a:t>
            </a:r>
            <a:endParaRPr lang="en-US" b="1" dirty="0"/>
          </a:p>
          <a:p>
            <a:pPr marL="0" indent="0" algn="r">
              <a:buNone/>
            </a:pPr>
            <a:r>
              <a:rPr lang="he-IL" b="1" u="sng" dirty="0"/>
              <a:t> השפעה על בחירות השחקנים: </a:t>
            </a:r>
            <a:r>
              <a:rPr lang="he-IL" b="1" dirty="0"/>
              <a:t>המספרים הללו משפיעים על בחירת הגיבורים בהתאם לאסטרטגיה של השחקן. לדוגמה, שחקנים שמעדיפים התקפה מהירה יבחרו גיבורים עם מהירות תנועה גבוהה, בעוד ששחקנים שמעדיפים עמידות יבחרו גיבורים עם </a:t>
            </a:r>
            <a:r>
              <a:rPr lang="he-IL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נקודות פגיעה גבוה.</a:t>
            </a:r>
          </a:p>
          <a:p>
            <a:pPr marL="0" indent="0" algn="r">
              <a:buNone/>
            </a:pPr>
            <a:r>
              <a:rPr lang="he-IL" b="1" u="sng" dirty="0"/>
              <a:t>מה אם המספרים היו משתנים?</a:t>
            </a:r>
          </a:p>
          <a:p>
            <a:pPr marL="0" indent="0" algn="r">
              <a:buNone/>
            </a:pPr>
            <a:r>
              <a:rPr lang="he-IL" b="1" dirty="0"/>
              <a:t>שינוי במספרים היה משנה את מטא-המשחק ומשפיע על האיזון בין הדמויות, מה שהיה יכול להוביל לשימוש מוגבר בדמויות מסוימות על פני אחרות.</a:t>
            </a:r>
            <a:r>
              <a:rPr lang="en-US" b="1" u="sng" dirty="0"/>
              <a:t> 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79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906BACC-2D3A-9ABF-DF41-95BF572A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08" y="691293"/>
            <a:ext cx="4927425" cy="864122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מיקומים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2C685F-2B7C-8D73-04F3-F9CB1B17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60" y="1669792"/>
            <a:ext cx="6722601" cy="3383617"/>
          </a:xfrm>
        </p:spPr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he-IL" sz="1700" b="1" u="sng" dirty="0"/>
              <a:t>מגדלי ההגנה</a:t>
            </a:r>
            <a:r>
              <a:rPr lang="he-IL" sz="1700" dirty="0"/>
              <a:t>: </a:t>
            </a:r>
            <a:r>
              <a:rPr lang="he-IL" sz="1700" b="1" dirty="0"/>
              <a:t>מגדלים מוצבים אסטרטגית לאורך המסלולים כדי להגן על הבסיס</a:t>
            </a:r>
            <a:r>
              <a:rPr lang="he-IL" sz="1700" dirty="0"/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700" b="1" u="sng" dirty="0"/>
              <a:t>מדוע נבחר מיקום זה?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700" b="1" dirty="0"/>
              <a:t>המגדלים יוצרים אזורי שליטה ומשפיעים על זרימת המשחק. הם מעודדים שחקנים לעבוד בקבוצות כדי להשמידם.</a:t>
            </a:r>
            <a:endParaRPr lang="en-US" sz="17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he-IL" sz="1700" b="1" u="sng" dirty="0"/>
              <a:t>אם המגדלים היו במקום אחר: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700" b="1" dirty="0"/>
              <a:t>שינוי מיקומם היה משפיע על האיזון והאסטרטגיה במשחק. לדוגמה, מיקום קרוב יותר לבסיס היה מקשה על האויב להשיג יתרון מוקדם</a:t>
            </a:r>
            <a:r>
              <a:rPr lang="he-IL" sz="1700" dirty="0"/>
              <a:t>.</a:t>
            </a:r>
            <a:endParaRPr lang="he-IL" sz="1700" b="1" u="sng" dirty="0"/>
          </a:p>
          <a:p>
            <a:pPr marL="0" indent="0">
              <a:lnSpc>
                <a:spcPct val="100000"/>
              </a:lnSpc>
              <a:buNone/>
            </a:pPr>
            <a:endParaRPr lang="he-IL" sz="1700" b="1" u="sng" dirty="0"/>
          </a:p>
          <a:p>
            <a:pPr marL="0" indent="0">
              <a:lnSpc>
                <a:spcPct val="100000"/>
              </a:lnSpc>
              <a:buNone/>
            </a:pPr>
            <a:endParaRPr lang="he-IL" sz="1700" dirty="0"/>
          </a:p>
        </p:txBody>
      </p:sp>
      <p:pic>
        <p:nvPicPr>
          <p:cNvPr id="5" name="תמונה 4" descr="תמונה שמכילה שרטוט, סרט מצויר, ציור, אומנות&#10;&#10;התיאור נוצר באופן אוטומטי">
            <a:extLst>
              <a:ext uri="{FF2B5EF4-FFF2-40B4-BE49-F238E27FC236}">
                <a16:creationId xmlns:a16="http://schemas.microsoft.com/office/drawing/2014/main" id="{6EF8564A-FB37-CA1F-03CC-8BABA772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r="6068" b="1"/>
          <a:stretch/>
        </p:blipFill>
        <p:spPr>
          <a:xfrm>
            <a:off x="7161637" y="1"/>
            <a:ext cx="5046975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9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1517B3A5-1BB5-4C60-B65A-E4D6CA02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4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445520-D1CB-6B19-B4A5-FDAB3F52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8" y="156336"/>
            <a:ext cx="10611627" cy="1651379"/>
          </a:xfrm>
        </p:spPr>
        <p:txBody>
          <a:bodyPr anchor="ctr">
            <a:normAutofit/>
          </a:bodyPr>
          <a:lstStyle/>
          <a:p>
            <a:pPr algn="r"/>
            <a:r>
              <a:rPr lang="he-IL" dirty="0"/>
              <a:t>התנהגויות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9997F-6268-9D36-71DA-3266FD5F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914058" cy="3242577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he-IL" b="1" u="sng" dirty="0" err="1"/>
              <a:t>מיניון</a:t>
            </a:r>
            <a:r>
              <a:rPr lang="he-IL" b="1" dirty="0"/>
              <a:t>:  </a:t>
            </a:r>
            <a:r>
              <a:rPr lang="he-IL" b="1" dirty="0" err="1"/>
              <a:t>מיניונים</a:t>
            </a:r>
            <a:r>
              <a:rPr lang="he-IL" b="1" dirty="0"/>
              <a:t> הם דמויות אוטומטיות שנעות לאורך המסלולים ותוקפות אויבים ומגדלים</a:t>
            </a:r>
            <a:endParaRPr lang="en-US" b="1" dirty="0"/>
          </a:p>
          <a:p>
            <a:pPr marL="0" indent="0" algn="r">
              <a:buNone/>
            </a:pPr>
            <a:r>
              <a:rPr lang="he-IL" b="1" u="sng" dirty="0" err="1"/>
              <a:t>הכללים:</a:t>
            </a:r>
            <a:r>
              <a:rPr lang="he-IL" b="1" dirty="0" err="1"/>
              <a:t>מיניונים</a:t>
            </a:r>
            <a:r>
              <a:rPr lang="he-IL" b="1" dirty="0"/>
              <a:t> תמיד נעים קדימה ותוקפים את האויב הקרוב ביותר.</a:t>
            </a:r>
            <a:endParaRPr lang="en-US" b="1" dirty="0"/>
          </a:p>
          <a:p>
            <a:pPr marL="0" indent="0" algn="r">
              <a:buNone/>
            </a:pPr>
            <a:r>
              <a:rPr lang="he-IL" b="1" u="sng" dirty="0"/>
              <a:t>השפעה על התנהגות מורכבת:</a:t>
            </a:r>
            <a:endParaRPr lang="en-US" b="1" u="sng" dirty="0"/>
          </a:p>
          <a:p>
            <a:pPr marL="0" indent="0" algn="r">
              <a:buNone/>
            </a:pPr>
            <a:r>
              <a:rPr lang="he-IL" b="1" dirty="0" err="1"/>
              <a:t>מיניונים</a:t>
            </a:r>
            <a:r>
              <a:rPr lang="he-IL" b="1" dirty="0"/>
              <a:t> יוצרים דינמיקה של "פוש" במסלולים ומכריחים שחקנים להחליט אם להישאר להגן או לצאת להתקפה</a:t>
            </a:r>
            <a:r>
              <a:rPr lang="he-IL" dirty="0"/>
              <a:t>.</a:t>
            </a:r>
            <a:endParaRPr lang="he-IL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he-IL" b="1" u="sng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5" name="תמונה 4" descr="תמונה שמכילה משחק מחשב, משחק וידאו אסטרטגי, תוכנת משחקי וידאו, משחק הרפתקאות">
            <a:extLst>
              <a:ext uri="{FF2B5EF4-FFF2-40B4-BE49-F238E27FC236}">
                <a16:creationId xmlns:a16="http://schemas.microsoft.com/office/drawing/2014/main" id="{E9D590E5-305C-FF58-18F7-8D7E6CA86F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9" y="1685886"/>
            <a:ext cx="5412274" cy="33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072662-E8B0-1E93-45D3-F584714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10" y="779489"/>
            <a:ext cx="10325000" cy="895175"/>
          </a:xfrm>
        </p:spPr>
        <p:txBody>
          <a:bodyPr/>
          <a:lstStyle/>
          <a:p>
            <a:pPr algn="r"/>
            <a:r>
              <a:rPr lang="he-IL"/>
              <a:t>כלכלה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956B79-63D0-9387-69C4-C087C388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10" y="1783830"/>
            <a:ext cx="10325000" cy="3626062"/>
          </a:xfrm>
        </p:spPr>
        <p:txBody>
          <a:bodyPr/>
          <a:lstStyle/>
          <a:p>
            <a:pPr marL="0" indent="0" algn="r">
              <a:buNone/>
            </a:pPr>
            <a:r>
              <a:rPr lang="he-IL" b="1" u="sng"/>
              <a:t>מסחר ומטבעות: </a:t>
            </a:r>
            <a:r>
              <a:rPr lang="he-IL" b="1"/>
              <a:t>במשחק אין מסחר בין שחקנים, אבל יש מטבעות וירטואליים שניתן להרוויח במשחק או לרכוש בכסף אמיתי שמאפשרת לשחקן לקנות דברים כדי לשפור את הדמות במשחק.</a:t>
            </a:r>
          </a:p>
          <a:p>
            <a:pPr marL="0" indent="0" algn="r">
              <a:buNone/>
            </a:pPr>
            <a:r>
              <a:rPr lang="he-IL" b="1" u="sng"/>
              <a:t>מודל רווח:</a:t>
            </a:r>
          </a:p>
          <a:p>
            <a:pPr marL="0" indent="0" algn="r">
              <a:buNone/>
            </a:pPr>
            <a:r>
              <a:rPr lang="he-IL" b="1"/>
              <a:t>מפתחי המשחק מרוויחים דרך רכישות במטבעות (סקינים, גיבורים). מחירי הסחורות נקבעים על פי ביקוש שוק וחשיבותם לשחקנים</a:t>
            </a:r>
            <a:r>
              <a:rPr lang="he-IL"/>
              <a:t>.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34131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517B3A5-1BB5-4C60-B65A-E4D6CA02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1B194D-B5B5-B903-821F-CBD69CA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968991"/>
            <a:ext cx="10611627" cy="834478"/>
          </a:xfrm>
        </p:spPr>
        <p:txBody>
          <a:bodyPr anchor="ctr">
            <a:normAutofit/>
          </a:bodyPr>
          <a:lstStyle/>
          <a:p>
            <a:pPr algn="r"/>
            <a:r>
              <a:rPr lang="he-IL" dirty="0"/>
              <a:t>מידע לשחקן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4EF626-E067-7948-69A4-3503EFE4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827" y="1806151"/>
            <a:ext cx="5591431" cy="3248381"/>
          </a:xfrm>
        </p:spPr>
        <p:txBody>
          <a:bodyPr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he-IL" sz="1900" b="1" u="sng" dirty="0"/>
              <a:t>מידע גלוי: </a:t>
            </a:r>
            <a:r>
              <a:rPr lang="he-IL" sz="1900" b="1" dirty="0"/>
              <a:t>מפת המשחק, מצב החיים של השחקן והאויבים, והסטטוס של המגדלים.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900" b="1" u="sng" dirty="0"/>
              <a:t>מידע נסתר</a:t>
            </a:r>
            <a:r>
              <a:rPr lang="he-IL" sz="1900" u="sng" dirty="0"/>
              <a:t>: </a:t>
            </a:r>
            <a:r>
              <a:rPr lang="he-IL" sz="1900" b="1" dirty="0"/>
              <a:t>מיקום אויבים בתוך המשחק לא יכול להראות מקום האיוב רק אם הוא במקום קרוב מהדמות שלך.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900" b="1" u="sng" dirty="0"/>
              <a:t>גילוי מידע חדש: </a:t>
            </a:r>
            <a:r>
              <a:rPr lang="he-IL" sz="1900" b="1" dirty="0"/>
              <a:t>השחקנים חושפים אזורים חדשים על ידי תנועה במפה.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e-IL" sz="1900" b="1" u="sng" dirty="0"/>
              <a:t>נקודת מבט: </a:t>
            </a:r>
            <a:r>
              <a:rPr lang="he-IL" sz="1900" b="1" dirty="0"/>
              <a:t>גוף שלישי. נקודת מבט זו מאפשרת לשחקן לראות את סביבתו ולהגיב בזמן אמת.</a:t>
            </a:r>
          </a:p>
        </p:txBody>
      </p:sp>
      <p:pic>
        <p:nvPicPr>
          <p:cNvPr id="5" name="תמונה 4" descr="תמונה שמכילה משחק מחשב, משחק וידאו אסטרטגי, צילום מסך, תוכנת משחקי וידאו&#10;&#10;התיאור נוצר באופן אוטומטי">
            <a:extLst>
              <a:ext uri="{FF2B5EF4-FFF2-40B4-BE49-F238E27FC236}">
                <a16:creationId xmlns:a16="http://schemas.microsoft.com/office/drawing/2014/main" id="{726CE601-17F4-BE02-B87B-E041A44B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56" y="1845871"/>
            <a:ext cx="4335309" cy="3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8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88890A-DF94-DFFB-18B6-4AF66890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3842"/>
            <a:ext cx="10325000" cy="999181"/>
          </a:xfrm>
        </p:spPr>
        <p:txBody>
          <a:bodyPr/>
          <a:lstStyle/>
          <a:p>
            <a:pPr algn="r"/>
            <a:r>
              <a:rPr lang="he-IL" dirty="0"/>
              <a:t>שליטה על העולם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E95AEC-0582-A49C-566E-29E0D59A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3023"/>
            <a:ext cx="10325000" cy="3564436"/>
          </a:xfrm>
        </p:spPr>
        <p:txBody>
          <a:bodyPr/>
          <a:lstStyle/>
          <a:p>
            <a:pPr marL="0" indent="0" algn="r">
              <a:buNone/>
            </a:pPr>
            <a:r>
              <a:rPr lang="he-IL" b="1" u="sng" dirty="0"/>
              <a:t>שליטה ישירה:</a:t>
            </a:r>
          </a:p>
          <a:p>
            <a:pPr marL="0" indent="0" algn="r">
              <a:buNone/>
            </a:pPr>
            <a:r>
              <a:rPr lang="he-IL" b="1" dirty="0"/>
              <a:t>השחקן שולט בתנועות וביכולות של הגיבור שלו יכול להזיז את הדמות או לתקוף בשלוש אפשריות שונות.</a:t>
            </a:r>
            <a:endParaRPr lang="en-US" b="1" dirty="0"/>
          </a:p>
          <a:p>
            <a:pPr marL="0" indent="0" algn="r">
              <a:buNone/>
            </a:pPr>
            <a:r>
              <a:rPr lang="he-IL" b="1" u="sng" dirty="0"/>
              <a:t>שליטה בזמן אמת: </a:t>
            </a:r>
          </a:p>
          <a:p>
            <a:pPr marL="0" indent="0" algn="r">
              <a:buNone/>
            </a:pPr>
            <a:r>
              <a:rPr lang="he-IL" b="1" dirty="0"/>
              <a:t>המשחק מתנהל בזמן אמת, מה שמכריח את השחקנים לקבל החלטות מהירות ולבצע אסטרטגיות תוך כדי המשחק.</a:t>
            </a:r>
            <a:endParaRPr lang="he-IL" b="1" u="sng" dirty="0"/>
          </a:p>
          <a:p>
            <a:pPr marL="0" indent="0" algn="r">
              <a:buNone/>
            </a:pP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38442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57DD19-B992-B384-F415-264D36C7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59762"/>
            <a:ext cx="10325000" cy="864271"/>
          </a:xfrm>
        </p:spPr>
        <p:txBody>
          <a:bodyPr/>
          <a:lstStyle/>
          <a:p>
            <a:pPr algn="r"/>
            <a:r>
              <a:rPr lang="he-IL" dirty="0"/>
              <a:t>תופעות דינמיות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577240-8396-D53E-B2C2-61982E22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88957"/>
            <a:ext cx="10325000" cy="3940856"/>
          </a:xfrm>
        </p:spPr>
        <p:txBody>
          <a:bodyPr/>
          <a:lstStyle/>
          <a:p>
            <a:pPr marL="0" indent="0" algn="r">
              <a:buNone/>
            </a:pPr>
            <a:r>
              <a:rPr lang="he-IL" b="1" u="sng" dirty="0"/>
              <a:t>תופעות מעניינות:</a:t>
            </a:r>
            <a:endParaRPr lang="en-US" b="1" u="sng" dirty="0"/>
          </a:p>
          <a:p>
            <a:pPr marL="0" indent="0" algn="r">
              <a:buNone/>
            </a:pPr>
            <a:r>
              <a:rPr lang="he-IL" dirty="0"/>
              <a:t>"</a:t>
            </a:r>
            <a:r>
              <a:rPr lang="he-IL" b="1" dirty="0"/>
              <a:t>קאמבקים" – קבוצה יכולה להפוך משחק לרעתה באמצעות אסטרטגיה נכונה בשלב מאוחר.</a:t>
            </a:r>
            <a:endParaRPr lang="en-US" b="1" dirty="0"/>
          </a:p>
          <a:p>
            <a:pPr marL="0" indent="0" algn="r">
              <a:buNone/>
            </a:pPr>
            <a:r>
              <a:rPr lang="he-IL" b="1" dirty="0"/>
              <a:t>טקטיקות גורילה" – שימוש במהלכים לא צפויים כמו תקיפה קבוצתית בנקודות חלשות.</a:t>
            </a:r>
            <a:endParaRPr lang="en-US" b="1" dirty="0"/>
          </a:p>
          <a:p>
            <a:pPr marL="0" indent="0" algn="r">
              <a:buNone/>
            </a:pPr>
            <a:r>
              <a:rPr lang="he-IL" b="1" u="sng" dirty="0"/>
              <a:t>באגים בדינמיקה: </a:t>
            </a:r>
            <a:endParaRPr lang="en-US" b="1" u="sng" dirty="0"/>
          </a:p>
          <a:p>
            <a:pPr marL="0" indent="0" algn="r">
              <a:buNone/>
            </a:pPr>
            <a:r>
              <a:rPr lang="he-IL" b="1" dirty="0"/>
              <a:t>לעיתים קיימת "</a:t>
            </a:r>
            <a:r>
              <a:rPr lang="he-IL" b="1" dirty="0" err="1"/>
              <a:t>מיטא</a:t>
            </a:r>
            <a:r>
              <a:rPr lang="he-IL" b="1" dirty="0"/>
              <a:t>"</a:t>
            </a:r>
            <a:r>
              <a:rPr lang="en-US" b="1" dirty="0"/>
              <a:t> </a:t>
            </a:r>
            <a:r>
              <a:rPr lang="he-IL" b="1" dirty="0"/>
              <a:t>לא מאוזנת", שבה דמות או טקטיקה אחת הופכת חזקה </a:t>
            </a:r>
            <a:r>
              <a:rPr lang="he-IL" b="1" dirty="0" err="1"/>
              <a:t>מדי.למשל</a:t>
            </a:r>
            <a:r>
              <a:rPr lang="he-IL" b="1" dirty="0"/>
              <a:t>, באגים שקשורים ליכולות מסוימות של גיבורים שגורמים להשגת יתרון לא הוגן.</a:t>
            </a:r>
            <a:endParaRPr lang="en-US" b="1" dirty="0"/>
          </a:p>
          <a:p>
            <a:pPr marL="0" indent="0" algn="r">
              <a:buNone/>
            </a:pPr>
            <a:endParaRPr lang="he-IL" b="1" dirty="0"/>
          </a:p>
          <a:p>
            <a:pPr marL="0" indent="0" algn="r">
              <a:buNone/>
            </a:pPr>
            <a:endParaRPr lang="en-US" b="1" u="sng" dirty="0"/>
          </a:p>
          <a:p>
            <a:pPr marL="0" indent="0" algn="r">
              <a:buNone/>
            </a:pPr>
            <a:endParaRPr lang="he-IL" b="1" dirty="0"/>
          </a:p>
          <a:p>
            <a:pPr marL="0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49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9F882D-00D0-9F90-962E-9AC97CF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00" y="419725"/>
            <a:ext cx="10325000" cy="834289"/>
          </a:xfrm>
        </p:spPr>
        <p:txBody>
          <a:bodyPr/>
          <a:lstStyle/>
          <a:p>
            <a:pPr algn="r"/>
            <a:r>
              <a:rPr lang="he-IL" dirty="0"/>
              <a:t>גודל קהילת השחקנים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C2065C-C49A-DC23-DC21-0BF7C086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00" y="1410741"/>
            <a:ext cx="10325000" cy="35644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b="1" u="sng" dirty="0"/>
              <a:t>קהילה גלובלית גדולה: </a:t>
            </a:r>
            <a:r>
              <a:rPr lang="he-IL" b="1" dirty="0"/>
              <a:t>המשחק פופולרי באסיה ובאזורים נוספים.</a:t>
            </a:r>
          </a:p>
          <a:p>
            <a:pPr marL="0" indent="0" algn="r">
              <a:buNone/>
            </a:pPr>
            <a:r>
              <a:rPr lang="he-IL" b="1" u="sng" dirty="0"/>
              <a:t>תופעות תרבותיות:</a:t>
            </a:r>
            <a:endParaRPr lang="en-US" b="1" u="sng" dirty="0"/>
          </a:p>
          <a:p>
            <a:pPr marL="0" indent="0" algn="r">
              <a:buNone/>
            </a:pPr>
            <a:r>
              <a:rPr lang="he-IL" b="1" dirty="0"/>
              <a:t>1.קהילות גדולות בפלטפורמות כמו: </a:t>
            </a:r>
          </a:p>
          <a:p>
            <a:pPr marL="0" indent="0" algn="r">
              <a:buNone/>
            </a:pPr>
            <a:r>
              <a:rPr lang="en-US" b="1" dirty="0"/>
              <a:t>YouTube , Twitch  , Facebook</a:t>
            </a:r>
          </a:p>
          <a:p>
            <a:pPr marL="0" indent="0" algn="r">
              <a:buNone/>
            </a:pPr>
            <a:r>
              <a:rPr lang="he-IL" b="1" dirty="0"/>
              <a:t>שמשתפות אסטרטגיות ומדריכים.</a:t>
            </a:r>
          </a:p>
          <a:p>
            <a:pPr marL="0" indent="0" algn="r">
              <a:buNone/>
            </a:pPr>
            <a:r>
              <a:rPr lang="he-IL" b="1" dirty="0"/>
              <a:t>2.תחרויות עם פרסים גדולים, שמושכות קהל עולמי.</a:t>
            </a:r>
            <a:endParaRPr lang="he-IL" b="1" u="sng" dirty="0"/>
          </a:p>
          <a:p>
            <a:pPr marL="0" indent="0" algn="r">
              <a:buNone/>
            </a:pPr>
            <a:r>
              <a:rPr lang="en-US" b="1" u="sng" dirty="0"/>
              <a:t> 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0125406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519</Words>
  <Application>Microsoft Office PowerPoint</Application>
  <PresentationFormat>מסך רחב</PresentationFormat>
  <Paragraphs>51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ניתוח המשחק Mobile Legends לפי רכיבים דינמיים:</vt:lpstr>
      <vt:lpstr>מאפיינים מספריים</vt:lpstr>
      <vt:lpstr>מיקומים</vt:lpstr>
      <vt:lpstr>התנהגויות</vt:lpstr>
      <vt:lpstr>כלכלה</vt:lpstr>
      <vt:lpstr>מידע לשחקן</vt:lpstr>
      <vt:lpstr>שליטה על העולם</vt:lpstr>
      <vt:lpstr>תופעות דינמיות</vt:lpstr>
      <vt:lpstr>גודל קהילת השחקנים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אבראהים  חוראני</dc:creator>
  <cp:lastModifiedBy>אבראהים  חוראני</cp:lastModifiedBy>
  <cp:revision>3</cp:revision>
  <dcterms:created xsi:type="dcterms:W3CDTF">2025-01-05T15:22:03Z</dcterms:created>
  <dcterms:modified xsi:type="dcterms:W3CDTF">2025-01-05T16:59:24Z</dcterms:modified>
</cp:coreProperties>
</file>