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9" r:id="rId4"/>
    <p:sldId id="263" r:id="rId5"/>
    <p:sldId id="264" r:id="rId6"/>
    <p:sldId id="265" r:id="rId7"/>
    <p:sldId id="266" r:id="rId8"/>
    <p:sldId id="267" r:id="rId9"/>
    <p:sldId id="268" r:id="rId10"/>
    <p:sldId id="258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02" autoAdjust="0"/>
    <p:restoredTop sz="94606" autoAdjust="0"/>
  </p:normalViewPr>
  <p:slideViewPr>
    <p:cSldViewPr snapToGrid="0" snapToObjects="1"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2867-4B84-3044-819A-BDD5809F0F3B}" type="datetimeFigureOut">
              <a:rPr lang="en-US" smtClean="0"/>
              <a:pPr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5241-12CB-C64D-AE38-6540AC6C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06127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2867-4B84-3044-819A-BDD5809F0F3B}" type="datetimeFigureOut">
              <a:rPr lang="en-US" smtClean="0"/>
              <a:pPr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5241-12CB-C64D-AE38-6540AC6C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6635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2867-4B84-3044-819A-BDD5809F0F3B}" type="datetimeFigureOut">
              <a:rPr lang="en-US" smtClean="0"/>
              <a:pPr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5241-12CB-C64D-AE38-6540AC6C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0367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30902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30902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2867-4B84-3044-819A-BDD5809F0F3B}" type="datetimeFigureOut">
              <a:rPr lang="en-US" smtClean="0"/>
              <a:pPr/>
              <a:t>4/30/2017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5241-12CB-C64D-AE38-6540AC6C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87718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72700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72700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2867-4B84-3044-819A-BDD5809F0F3B}" type="datetimeFigureOut">
              <a:rPr lang="en-US" smtClean="0"/>
              <a:pPr/>
              <a:t>4/30/2017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5241-12CB-C64D-AE38-6540AC6C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16378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2867-4B84-3044-819A-BDD5809F0F3B}" type="datetimeFigureOut">
              <a:rPr lang="en-US" smtClean="0"/>
              <a:pPr/>
              <a:t>4/30/2017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5241-12CB-C64D-AE38-6540AC6C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0573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2867-4B84-3044-819A-BDD5809F0F3B}" type="datetimeFigureOut">
              <a:rPr lang="en-US" smtClean="0"/>
              <a:pPr/>
              <a:t>4/30/2017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5241-12CB-C64D-AE38-6540AC6C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64064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62883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46678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2867-4B84-3044-819A-BDD5809F0F3B}" type="datetimeFigureOut">
              <a:rPr lang="en-US" smtClean="0"/>
              <a:pPr/>
              <a:t>4/30/2017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5241-12CB-C64D-AE38-6540AC6C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32141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2867-4B84-3044-819A-BDD5809F0F3B}" type="datetimeFigureOut">
              <a:rPr lang="en-US" smtClean="0"/>
              <a:pPr/>
              <a:t>4/30/2017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5241-12CB-C64D-AE38-6540AC6C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73025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_Leather.jp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301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69880"/>
            <a:ext cx="2133600" cy="2250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72867-4B84-3044-819A-BDD5809F0F3B}" type="datetimeFigureOut">
              <a:rPr lang="en-US" smtClean="0"/>
              <a:pPr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69880"/>
            <a:ext cx="2895600" cy="2250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69880"/>
            <a:ext cx="2133600" cy="2250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A5241-12CB-C64D-AE38-6540AC6C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5957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photo.tamu.edu/" TargetMode="External"/><Relationship Id="rId2" Type="http://schemas.openxmlformats.org/officeDocument/2006/relationships/hyperlink" Target="http://brandguide.tamu.edu/colors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brandguide@tamu.edu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305"/>
            <a:ext cx="7772400" cy="96897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5"/>
                </a:solidFill>
                <a:cs typeface="Arial"/>
              </a:rPr>
              <a:t>Text for Header, 40pt dark gray</a:t>
            </a:r>
            <a:endParaRPr lang="en-US" sz="4000" dirty="0">
              <a:cs typeface="Frutiger LT Std 55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8127" y="1913254"/>
            <a:ext cx="6516334" cy="2534199"/>
          </a:xfrm>
        </p:spPr>
        <p:txBody>
          <a:bodyPr>
            <a:noAutofit/>
          </a:bodyPr>
          <a:lstStyle/>
          <a:p>
            <a:pPr marL="285750" indent="-285750" algn="l">
              <a:lnSpc>
                <a:spcPct val="110000"/>
              </a:lnSpc>
              <a:buFont typeface="Arial" charset="0"/>
              <a:buChar char="•"/>
            </a:pPr>
            <a:r>
              <a:rPr lang="en-US" sz="1400" dirty="0">
                <a:solidFill>
                  <a:schemeClr val="accent5"/>
                </a:solidFill>
                <a:latin typeface="Arial" charset="0"/>
                <a:cs typeface="Arial" charset="0"/>
              </a:rPr>
              <a:t>This is the </a:t>
            </a:r>
            <a:r>
              <a:rPr lang="en-US" sz="1400" dirty="0" smtClean="0">
                <a:solidFill>
                  <a:schemeClr val="accent5"/>
                </a:solidFill>
                <a:latin typeface="Arial" charset="0"/>
                <a:cs typeface="Arial" charset="0"/>
              </a:rPr>
              <a:t>“LEATHER” </a:t>
            </a:r>
            <a:r>
              <a:rPr lang="en-US" sz="1400" dirty="0">
                <a:solidFill>
                  <a:schemeClr val="accent5"/>
                </a:solidFill>
                <a:latin typeface="Arial" charset="0"/>
                <a:cs typeface="Arial" charset="0"/>
              </a:rPr>
              <a:t>PowerPoint Template</a:t>
            </a:r>
          </a:p>
          <a:p>
            <a:pPr marL="285750" indent="-285750" algn="l">
              <a:lnSpc>
                <a:spcPct val="110000"/>
              </a:lnSpc>
              <a:buFont typeface="Arial" charset="0"/>
              <a:buChar char="•"/>
            </a:pPr>
            <a:r>
              <a:rPr lang="en-US" sz="1400" dirty="0">
                <a:solidFill>
                  <a:schemeClr val="accent5"/>
                </a:solidFill>
                <a:latin typeface="Arial" charset="0"/>
                <a:cs typeface="Arial" charset="0"/>
              </a:rPr>
              <a:t>If you add color, reference the TAMU color palette at </a:t>
            </a:r>
            <a:r>
              <a:rPr lang="en-US" sz="1400" dirty="0">
                <a:solidFill>
                  <a:schemeClr val="accent5"/>
                </a:solidFill>
              </a:rPr>
              <a:t> </a:t>
            </a:r>
            <a:r>
              <a:rPr lang="en-US" sz="1400" u="sng" dirty="0">
                <a:solidFill>
                  <a:schemeClr val="accent5"/>
                </a:solidFill>
                <a:hlinkClick r:id="rId2"/>
              </a:rPr>
              <a:t>http://brandguide.tamu.edu/colors</a:t>
            </a:r>
            <a:r>
              <a:rPr lang="en-US" sz="1400" dirty="0">
                <a:solidFill>
                  <a:schemeClr val="accent5"/>
                </a:solidFill>
                <a:hlinkClick r:id="rId2"/>
              </a:rPr>
              <a:t> </a:t>
            </a:r>
            <a:r>
              <a:rPr lang="en-US" sz="1400" dirty="0">
                <a:solidFill>
                  <a:schemeClr val="accent5"/>
                </a:solidFill>
              </a:rPr>
              <a:t>  </a:t>
            </a:r>
            <a:r>
              <a:rPr lang="en-US" sz="1400" dirty="0">
                <a:solidFill>
                  <a:schemeClr val="accent5"/>
                </a:solidFill>
                <a:latin typeface="Arial" charset="0"/>
                <a:cs typeface="Arial" charset="0"/>
              </a:rPr>
              <a:t>(scroll down</a:t>
            </a:r>
            <a:r>
              <a:rPr lang="en-US" sz="1400" dirty="0" smtClean="0">
                <a:solidFill>
                  <a:schemeClr val="accent5"/>
                </a:solidFill>
                <a:latin typeface="Arial" charset="0"/>
                <a:cs typeface="Arial" charset="0"/>
              </a:rPr>
              <a:t>)</a:t>
            </a:r>
            <a:endParaRPr lang="en-US" sz="1400" dirty="0">
              <a:solidFill>
                <a:schemeClr val="accent5"/>
              </a:solidFill>
              <a:latin typeface="Arial" charset="0"/>
              <a:cs typeface="Arial" charset="0"/>
            </a:endParaRPr>
          </a:p>
          <a:p>
            <a:pPr marL="285750" indent="-285750" algn="l">
              <a:lnSpc>
                <a:spcPct val="110000"/>
              </a:lnSpc>
              <a:buFont typeface="Arial" charset="0"/>
              <a:buChar char="•"/>
            </a:pPr>
            <a:r>
              <a:rPr lang="en-US" sz="1400" dirty="0">
                <a:solidFill>
                  <a:schemeClr val="accent5"/>
                </a:solidFill>
                <a:latin typeface="Arial" charset="0"/>
                <a:cs typeface="Arial" charset="0"/>
              </a:rPr>
              <a:t>Use web brand fonts </a:t>
            </a:r>
            <a:r>
              <a:rPr lang="en-US" sz="1400" b="1" dirty="0">
                <a:solidFill>
                  <a:schemeClr val="accent5"/>
                </a:solidFill>
                <a:latin typeface="Arial" charset="0"/>
                <a:cs typeface="Arial" charset="0"/>
              </a:rPr>
              <a:t>Arial </a:t>
            </a:r>
            <a:r>
              <a:rPr lang="en-US" sz="1400" dirty="0">
                <a:solidFill>
                  <a:schemeClr val="accent5"/>
                </a:solidFill>
                <a:latin typeface="Arial" charset="0"/>
                <a:cs typeface="Arial" charset="0"/>
              </a:rPr>
              <a:t>(sans serif) or Times New Roman (serif) to avoid font problems</a:t>
            </a:r>
          </a:p>
          <a:p>
            <a:pPr marL="285750" indent="-285750" algn="l">
              <a:lnSpc>
                <a:spcPct val="110000"/>
              </a:lnSpc>
              <a:buFont typeface="Arial" charset="0"/>
              <a:buChar char="•"/>
            </a:pPr>
            <a:r>
              <a:rPr lang="en-US" sz="1400" dirty="0">
                <a:solidFill>
                  <a:schemeClr val="accent5"/>
                </a:solidFill>
                <a:latin typeface="Arial" charset="0"/>
                <a:cs typeface="Arial" charset="0"/>
              </a:rPr>
              <a:t>To add photos to your presentation, browse </a:t>
            </a:r>
            <a:r>
              <a:rPr lang="en-US" sz="1400" u="sng" dirty="0">
                <a:solidFill>
                  <a:schemeClr val="accent5"/>
                </a:solidFill>
                <a:hlinkClick r:id="rId3"/>
              </a:rPr>
              <a:t>http://photo.tamu.edu/ </a:t>
            </a:r>
            <a:endParaRPr lang="en-US" sz="1400" u="sng" dirty="0">
              <a:solidFill>
                <a:schemeClr val="accent5"/>
              </a:solidFill>
            </a:endParaRPr>
          </a:p>
          <a:p>
            <a:pPr marL="285750" indent="-285750" algn="l">
              <a:lnSpc>
                <a:spcPct val="110000"/>
              </a:lnSpc>
              <a:buFont typeface="Arial" charset="0"/>
              <a:buChar char="•"/>
            </a:pPr>
            <a:r>
              <a:rPr lang="en-US" sz="1400" dirty="0">
                <a:solidFill>
                  <a:schemeClr val="accent5"/>
                </a:solidFill>
                <a:latin typeface="Arial" charset="0"/>
                <a:cs typeface="Arial" charset="0"/>
              </a:rPr>
              <a:t>Questions? Contact Marketing &amp; Communications at: </a:t>
            </a:r>
            <a:r>
              <a:rPr lang="en-US" sz="1400" dirty="0">
                <a:solidFill>
                  <a:schemeClr val="accent5"/>
                </a:solidFill>
                <a:latin typeface="Arial" charset="0"/>
                <a:cs typeface="Arial" charset="0"/>
                <a:hlinkClick r:id="rId4"/>
              </a:rPr>
              <a:t>brandguide@tamu.edu</a:t>
            </a:r>
            <a:r>
              <a:rPr lang="en-US" sz="1400" dirty="0">
                <a:solidFill>
                  <a:schemeClr val="accent5"/>
                </a:solidFill>
                <a:latin typeface="Arial" charset="0"/>
                <a:cs typeface="Arial" charset="0"/>
              </a:rPr>
              <a:t> </a:t>
            </a:r>
          </a:p>
          <a:p>
            <a:pPr marL="285750" indent="-285750" algn="l">
              <a:lnSpc>
                <a:spcPct val="110000"/>
              </a:lnSpc>
              <a:buFont typeface="Arial" charset="0"/>
              <a:buChar char="•"/>
            </a:pPr>
            <a:r>
              <a:rPr lang="en-US" sz="1400" b="1" i="1" dirty="0">
                <a:solidFill>
                  <a:schemeClr val="accent5"/>
                </a:solidFill>
                <a:latin typeface="Arial" charset="0"/>
                <a:cs typeface="Arial" charset="0"/>
              </a:rPr>
              <a:t>Remember to delete this slide!</a:t>
            </a:r>
          </a:p>
        </p:txBody>
      </p:sp>
    </p:spTree>
    <p:extLst>
      <p:ext uri="{BB962C8B-B14F-4D97-AF65-F5344CB8AC3E}">
        <p14:creationId xmlns:p14="http://schemas.microsoft.com/office/powerpoint/2010/main" xmlns="" val="189441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7830" y="585305"/>
            <a:ext cx="5157305" cy="2996460"/>
          </a:xfrm>
        </p:spPr>
        <p:txBody>
          <a:bodyPr>
            <a:normAutofit/>
          </a:bodyPr>
          <a:lstStyle/>
          <a:p>
            <a:r>
              <a:rPr lang="en-US" sz="2800" dirty="0" smtClean="0">
                <a:cs typeface="Frutiger LT Std 55 Roman"/>
              </a:rPr>
              <a:t>Click to add your credits</a:t>
            </a:r>
            <a:endParaRPr lang="en-US" sz="2800" dirty="0">
              <a:cs typeface="Frutiger LT Std 55 Roman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87829" y="3683849"/>
            <a:ext cx="5157306" cy="5365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 smtClean="0">
                <a:solidFill>
                  <a:srgbClr val="000000"/>
                </a:solidFill>
                <a:cs typeface="Frutiger LT Std 55 Roman"/>
              </a:rPr>
              <a:t>Subtitle</a:t>
            </a:r>
            <a:endParaRPr lang="en-US" sz="1600" dirty="0">
              <a:solidFill>
                <a:srgbClr val="000000"/>
              </a:solidFill>
              <a:cs typeface="Frutiger LT Std 55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142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eather_Cov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cs typeface="Frutiger LT Std 55 Roman"/>
              </a:rPr>
              <a:t>Inference on Markov Chains</a:t>
            </a:r>
            <a:endParaRPr lang="en-US" dirty="0">
              <a:solidFill>
                <a:schemeClr val="bg1"/>
              </a:solidFill>
              <a:cs typeface="Frutiger LT Std 55 Roman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5800" y="3857148"/>
            <a:ext cx="7772400" cy="5365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solidFill>
                  <a:schemeClr val="bg1"/>
                </a:solidFill>
                <a:cs typeface="Frutiger LT Std 55 Roman"/>
              </a:rPr>
              <a:t>Subtitle</a:t>
            </a:r>
            <a:endParaRPr lang="en-US" sz="2000" dirty="0">
              <a:solidFill>
                <a:schemeClr val="bg1"/>
              </a:solidFill>
              <a:cs typeface="Frutiger LT Std 55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2062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(To be Removed)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4628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2 slides – Markov</a:t>
            </a:r>
          </a:p>
          <a:p>
            <a:r>
              <a:rPr lang="en-US" dirty="0" smtClean="0"/>
              <a:t>1 slide – HMM</a:t>
            </a:r>
          </a:p>
          <a:p>
            <a:r>
              <a:rPr lang="en-US" dirty="0" smtClean="0"/>
              <a:t>1 slide – Introduction to </a:t>
            </a:r>
            <a:r>
              <a:rPr lang="en-US" dirty="0" err="1" smtClean="0"/>
              <a:t>algos</a:t>
            </a:r>
            <a:endParaRPr lang="en-US" dirty="0" smtClean="0"/>
          </a:p>
          <a:p>
            <a:r>
              <a:rPr lang="en-US" dirty="0" smtClean="0"/>
              <a:t>1 slide – </a:t>
            </a:r>
            <a:r>
              <a:rPr lang="en-US" dirty="0" err="1" smtClean="0"/>
              <a:t>Viterbi</a:t>
            </a:r>
            <a:endParaRPr lang="en-US" dirty="0" smtClean="0"/>
          </a:p>
          <a:p>
            <a:r>
              <a:rPr lang="en-US" dirty="0" smtClean="0"/>
              <a:t>1 slide – Example (</a:t>
            </a:r>
            <a:r>
              <a:rPr lang="en-US" dirty="0" err="1" smtClean="0"/>
              <a:t>Prob</a:t>
            </a:r>
            <a:r>
              <a:rPr lang="en-US" dirty="0" smtClean="0"/>
              <a:t> Stat)</a:t>
            </a:r>
          </a:p>
          <a:p>
            <a:r>
              <a:rPr lang="en-US" dirty="0" smtClean="0"/>
              <a:t>1  slide – Implement</a:t>
            </a:r>
          </a:p>
          <a:p>
            <a:r>
              <a:rPr lang="en-US" dirty="0" smtClean="0"/>
              <a:t>1 slide – Trellis structure</a:t>
            </a:r>
          </a:p>
          <a:p>
            <a:r>
              <a:rPr lang="en-US" dirty="0" smtClean="0"/>
              <a:t>Last  - Inference</a:t>
            </a:r>
          </a:p>
          <a:p>
            <a:r>
              <a:rPr lang="en-US" dirty="0" smtClean="0"/>
              <a:t>References,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9838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Chain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IN" sz="2800" dirty="0" smtClean="0"/>
              <a:t>Sequence of random variables such that for any n, X</a:t>
            </a:r>
            <a:r>
              <a:rPr lang="en-IN" sz="2800" baseline="-25000" dirty="0" smtClean="0"/>
              <a:t>n+1</a:t>
            </a:r>
            <a:r>
              <a:rPr lang="en-IN" sz="2800" dirty="0" smtClean="0"/>
              <a:t> is conditionally independent of X</a:t>
            </a:r>
            <a:r>
              <a:rPr lang="en-IN" sz="2800" baseline="-25000" dirty="0" smtClean="0"/>
              <a:t>0</a:t>
            </a:r>
            <a:r>
              <a:rPr lang="en-IN" sz="2800" dirty="0" smtClean="0"/>
              <a:t>, . . . , X</a:t>
            </a:r>
            <a:r>
              <a:rPr lang="en-IN" sz="2800" baseline="-25000" dirty="0" smtClean="0"/>
              <a:t>n-1 </a:t>
            </a:r>
            <a:r>
              <a:rPr lang="en-IN" sz="2800" dirty="0" smtClean="0"/>
              <a:t>given </a:t>
            </a:r>
            <a:r>
              <a:rPr lang="en-IN" sz="2800" dirty="0" err="1" smtClean="0"/>
              <a:t>X</a:t>
            </a:r>
            <a:r>
              <a:rPr lang="en-IN" sz="2800" baseline="-25000" dirty="0" err="1" smtClean="0"/>
              <a:t>n</a:t>
            </a:r>
            <a:endParaRPr lang="en-IN" sz="2800" baseline="-25000" dirty="0" smtClean="0"/>
          </a:p>
          <a:p>
            <a:pPr algn="just"/>
            <a:endParaRPr lang="en-US" sz="2800" baseline="-25000" dirty="0" smtClean="0"/>
          </a:p>
          <a:p>
            <a:pPr algn="just"/>
            <a:endParaRPr lang="en-IN" sz="2800" baseline="-25000" dirty="0" smtClean="0"/>
          </a:p>
          <a:p>
            <a:pPr algn="just"/>
            <a:r>
              <a:rPr lang="en-US" sz="2800" dirty="0" smtClean="0"/>
              <a:t>The stochastic process </a:t>
            </a:r>
            <a:r>
              <a:rPr lang="en-IN" sz="2800" dirty="0" smtClean="0"/>
              <a:t>X = {</a:t>
            </a:r>
            <a:r>
              <a:rPr lang="en-IN" sz="2800" dirty="0" err="1" smtClean="0"/>
              <a:t>X</a:t>
            </a:r>
            <a:r>
              <a:rPr lang="en-IN" sz="2800" baseline="-25000" dirty="0" err="1" smtClean="0"/>
              <a:t>n</a:t>
            </a:r>
            <a:r>
              <a:rPr lang="en-IN" sz="2800" dirty="0" smtClean="0"/>
              <a:t> ; n ϵ N} is a Markov Chain when,</a:t>
            </a:r>
          </a:p>
          <a:p>
            <a:pPr algn="ctr">
              <a:buNone/>
            </a:pPr>
            <a:r>
              <a:rPr lang="en-IN" sz="2800" dirty="0" smtClean="0"/>
              <a:t>P{X</a:t>
            </a:r>
            <a:r>
              <a:rPr lang="en-IN" sz="2800" baseline="-25000" dirty="0" smtClean="0"/>
              <a:t>n+1</a:t>
            </a:r>
            <a:r>
              <a:rPr lang="en-IN" sz="2800" dirty="0" smtClean="0"/>
              <a:t> = j | X</a:t>
            </a:r>
            <a:r>
              <a:rPr lang="en-IN" sz="2800" baseline="-25000" dirty="0" smtClean="0"/>
              <a:t>0</a:t>
            </a:r>
            <a:r>
              <a:rPr lang="en-IN" sz="2800" dirty="0" smtClean="0"/>
              <a:t>, ....., </a:t>
            </a:r>
            <a:r>
              <a:rPr lang="en-IN" sz="2800" dirty="0" err="1" smtClean="0"/>
              <a:t>X</a:t>
            </a:r>
            <a:r>
              <a:rPr lang="en-IN" sz="2800" baseline="-25000" dirty="0" err="1" smtClean="0"/>
              <a:t>n</a:t>
            </a:r>
            <a:r>
              <a:rPr lang="en-IN" sz="2800" dirty="0" smtClean="0"/>
              <a:t>} = P{X</a:t>
            </a:r>
            <a:r>
              <a:rPr lang="en-IN" sz="2800" baseline="-25000" dirty="0" smtClean="0"/>
              <a:t>n+1</a:t>
            </a:r>
            <a:r>
              <a:rPr lang="en-IN" sz="2800" dirty="0" smtClean="0"/>
              <a:t> = j | </a:t>
            </a:r>
            <a:r>
              <a:rPr lang="en-IN" sz="2800" dirty="0" err="1" smtClean="0"/>
              <a:t>X</a:t>
            </a:r>
            <a:r>
              <a:rPr lang="en-IN" sz="2800" baseline="-25000" dirty="0" err="1" smtClean="0"/>
              <a:t>n</a:t>
            </a:r>
            <a:r>
              <a:rPr lang="en-IN" sz="2800" dirty="0" smtClean="0"/>
              <a:t>} </a:t>
            </a:r>
            <a:endParaRPr lang="en-US" sz="2800" dirty="0" smtClean="0"/>
          </a:p>
          <a:p>
            <a:pPr algn="ctr">
              <a:buNone/>
            </a:pPr>
            <a:endParaRPr lang="en-US" sz="2200" dirty="0" smtClean="0"/>
          </a:p>
          <a:p>
            <a:pPr algn="just">
              <a:buNone/>
            </a:pPr>
            <a:r>
              <a:rPr lang="en-IN" sz="2200" dirty="0" smtClean="0"/>
              <a:t>	</a:t>
            </a:r>
            <a:r>
              <a:rPr lang="en-IN" sz="1700" dirty="0" smtClean="0"/>
              <a:t>∀ </a:t>
            </a:r>
            <a:r>
              <a:rPr lang="en-IN" sz="1700" dirty="0" smtClean="0"/>
              <a:t>j ϵ E and n ϵ N = {0,1,2,3,….}</a:t>
            </a:r>
          </a:p>
          <a:p>
            <a:pPr algn="just">
              <a:buNone/>
            </a:pPr>
            <a:r>
              <a:rPr lang="en-US" sz="1700" dirty="0" smtClean="0"/>
              <a:t>	where, E is a countable set</a:t>
            </a:r>
            <a:r>
              <a:rPr lang="en-US" sz="1900" dirty="0" smtClean="0"/>
              <a:t>	</a:t>
            </a:r>
          </a:p>
          <a:p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Chain 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800" dirty="0" smtClean="0"/>
              <a:t>The </a:t>
            </a:r>
            <a:r>
              <a:rPr lang="en-IN" sz="2800" dirty="0" smtClean="0"/>
              <a:t>“next” state X</a:t>
            </a:r>
            <a:r>
              <a:rPr lang="en-IN" sz="2800" baseline="-25000" dirty="0" smtClean="0"/>
              <a:t>n+1 </a:t>
            </a:r>
            <a:r>
              <a:rPr lang="en-IN" sz="2800" dirty="0" smtClean="0"/>
              <a:t>of the process is independent of the “past” states X</a:t>
            </a:r>
            <a:r>
              <a:rPr lang="en-IN" sz="2800" baseline="-25000" dirty="0" smtClean="0"/>
              <a:t>0</a:t>
            </a:r>
            <a:r>
              <a:rPr lang="en-IN" sz="2800" dirty="0" smtClean="0"/>
              <a:t>, . . . , X</a:t>
            </a:r>
            <a:r>
              <a:rPr lang="en-IN" sz="2800" baseline="-25000" dirty="0" smtClean="0"/>
              <a:t>n-1 </a:t>
            </a:r>
            <a:r>
              <a:rPr lang="en-IN" sz="2800" dirty="0" smtClean="0"/>
              <a:t>provided that the “present” state </a:t>
            </a:r>
            <a:r>
              <a:rPr lang="en-IN" sz="2800" dirty="0" err="1" smtClean="0"/>
              <a:t>X</a:t>
            </a:r>
            <a:r>
              <a:rPr lang="en-IN" sz="2800" baseline="-25000" dirty="0" err="1" smtClean="0"/>
              <a:t>n</a:t>
            </a:r>
            <a:r>
              <a:rPr lang="en-IN" sz="2800" dirty="0" smtClean="0"/>
              <a:t> be known</a:t>
            </a:r>
            <a:r>
              <a:rPr lang="en-IN" sz="2800" dirty="0" smtClean="0"/>
              <a:t>.</a:t>
            </a:r>
          </a:p>
          <a:p>
            <a:pPr algn="just">
              <a:buNone/>
            </a:pPr>
            <a:endParaRPr lang="en-US" sz="2800" dirty="0" smtClean="0"/>
          </a:p>
          <a:p>
            <a:pPr algn="ctr">
              <a:buNone/>
            </a:pPr>
            <a:r>
              <a:rPr lang="en-IN" sz="2800" dirty="0" smtClean="0"/>
              <a:t>P{X</a:t>
            </a:r>
            <a:r>
              <a:rPr lang="en-IN" sz="2800" baseline="-25000" dirty="0" smtClean="0"/>
              <a:t>n+1</a:t>
            </a:r>
            <a:r>
              <a:rPr lang="en-IN" sz="2800" dirty="0" smtClean="0"/>
              <a:t> </a:t>
            </a:r>
            <a:r>
              <a:rPr lang="en-IN" sz="2800" dirty="0" smtClean="0"/>
              <a:t>= j | </a:t>
            </a:r>
            <a:r>
              <a:rPr lang="en-IN" sz="2800" dirty="0" err="1" smtClean="0"/>
              <a:t>X</a:t>
            </a:r>
            <a:r>
              <a:rPr lang="en-IN" sz="2800" baseline="-25000" dirty="0" err="1" smtClean="0"/>
              <a:t>n</a:t>
            </a:r>
            <a:r>
              <a:rPr lang="en-IN" sz="2800" dirty="0" smtClean="0"/>
              <a:t> = </a:t>
            </a:r>
            <a:r>
              <a:rPr lang="en-IN" sz="2800" dirty="0" err="1" smtClean="0"/>
              <a:t>i</a:t>
            </a:r>
            <a:r>
              <a:rPr lang="en-IN" sz="2800" dirty="0" smtClean="0"/>
              <a:t>} = P(</a:t>
            </a:r>
            <a:r>
              <a:rPr lang="en-IN" sz="2800" dirty="0" err="1" smtClean="0"/>
              <a:t>i,j</a:t>
            </a:r>
            <a:r>
              <a:rPr lang="en-IN" sz="2800" dirty="0" smtClean="0"/>
              <a:t>)		</a:t>
            </a:r>
            <a:r>
              <a:rPr lang="en-IN" sz="2800" dirty="0" err="1" smtClean="0"/>
              <a:t>i,j</a:t>
            </a:r>
            <a:r>
              <a:rPr lang="en-IN" sz="2800" dirty="0" smtClean="0"/>
              <a:t> ϵ </a:t>
            </a:r>
            <a:r>
              <a:rPr lang="en-IN" sz="2800" dirty="0" smtClean="0"/>
              <a:t>E</a:t>
            </a:r>
          </a:p>
          <a:p>
            <a:pPr algn="just">
              <a:buNone/>
            </a:pPr>
            <a:endParaRPr lang="en-US" sz="2800" dirty="0" smtClean="0"/>
          </a:p>
          <a:p>
            <a:pPr algn="just"/>
            <a:r>
              <a:rPr lang="en-US" sz="2800" dirty="0" smtClean="0"/>
              <a:t>For example, number of successes (</a:t>
            </a:r>
            <a:r>
              <a:rPr lang="en-IN" sz="2800" dirty="0" err="1" smtClean="0"/>
              <a:t>N</a:t>
            </a:r>
            <a:r>
              <a:rPr lang="en-IN" sz="2800" baseline="-25000" dirty="0" err="1" smtClean="0"/>
              <a:t>n</a:t>
            </a:r>
            <a:r>
              <a:rPr lang="en-US" sz="2800" dirty="0" smtClean="0"/>
              <a:t>) in a Bernoulli process</a:t>
            </a:r>
            <a:endParaRPr lang="en-IN" sz="2800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Transition matrix </a:t>
            </a:r>
            <a:r>
              <a:rPr lang="en-US" dirty="0" smtClean="0"/>
              <a:t>of </a:t>
            </a:r>
            <a:r>
              <a:rPr lang="en-US" dirty="0" smtClean="0"/>
              <a:t>Markov </a:t>
            </a:r>
            <a:r>
              <a:rPr lang="en-US" dirty="0" smtClean="0"/>
              <a:t>chain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       		    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				 P = 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P is said to be the Markov Matrix over E when,</a:t>
            </a:r>
          </a:p>
          <a:p>
            <a:r>
              <a:rPr lang="en-US" sz="2400" dirty="0" smtClean="0"/>
              <a:t>For any </a:t>
            </a:r>
            <a:r>
              <a:rPr lang="en-IN" sz="2400" dirty="0" err="1" smtClean="0"/>
              <a:t>i,j</a:t>
            </a:r>
            <a:r>
              <a:rPr lang="en-IN" sz="2400" dirty="0" smtClean="0"/>
              <a:t> ϵ </a:t>
            </a:r>
            <a:r>
              <a:rPr lang="en-IN" sz="2400" dirty="0" smtClean="0"/>
              <a:t>E, </a:t>
            </a:r>
            <a:r>
              <a:rPr lang="en-IN" sz="2400" dirty="0" smtClean="0"/>
              <a:t>P(</a:t>
            </a:r>
            <a:r>
              <a:rPr lang="en-IN" sz="2400" dirty="0" err="1" smtClean="0"/>
              <a:t>i,j</a:t>
            </a:r>
            <a:r>
              <a:rPr lang="en-IN" sz="2400" dirty="0" smtClean="0"/>
              <a:t>) ≥ 0</a:t>
            </a:r>
          </a:p>
          <a:p>
            <a:r>
              <a:rPr lang="en-US" sz="2400" dirty="0" smtClean="0"/>
              <a:t>For each </a:t>
            </a:r>
            <a:r>
              <a:rPr lang="en-IN" sz="2400" dirty="0" err="1" smtClean="0"/>
              <a:t>i</a:t>
            </a:r>
            <a:r>
              <a:rPr lang="en-IN" sz="2400" dirty="0" smtClean="0"/>
              <a:t> </a:t>
            </a:r>
            <a:r>
              <a:rPr lang="en-IN" sz="2400" dirty="0" smtClean="0"/>
              <a:t>ϵ </a:t>
            </a:r>
            <a:r>
              <a:rPr lang="en-IN" sz="2400" dirty="0" smtClean="0"/>
              <a:t>E, </a:t>
            </a:r>
            <a:endParaRPr lang="en-US" dirty="0" smtClean="0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P =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93128" y="2104664"/>
            <a:ext cx="2767348" cy="1008929"/>
          </a:xfrm>
          <a:prstGeom prst="rect">
            <a:avLst/>
          </a:prstGeom>
          <a:noFill/>
        </p:spPr>
      </p:pic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7417" name="Picture 9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64451" y="4140777"/>
            <a:ext cx="1272021" cy="6433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Markov Model (HMM)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sz="2800" dirty="0" smtClean="0"/>
              <a:t>A statistical Markov model in which the system being modeled is assumed to be a Markov process with unobserved (hidden) states</a:t>
            </a:r>
          </a:p>
          <a:p>
            <a:r>
              <a:rPr lang="en-IN" sz="2800" dirty="0" smtClean="0"/>
              <a:t>Can </a:t>
            </a:r>
            <a:r>
              <a:rPr lang="en-IN" sz="2800" dirty="0" smtClean="0"/>
              <a:t>be presented </a:t>
            </a:r>
            <a:r>
              <a:rPr lang="en-IN" sz="2800" dirty="0" smtClean="0"/>
              <a:t>using a simple </a:t>
            </a:r>
          </a:p>
          <a:p>
            <a:pPr>
              <a:buNone/>
            </a:pPr>
            <a:r>
              <a:rPr lang="en-IN" sz="2800" dirty="0" smtClean="0"/>
              <a:t>	dynamic Bayesian network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IN" sz="2000" i="1" dirty="0" smtClean="0"/>
              <a:t>	X</a:t>
            </a:r>
            <a:r>
              <a:rPr lang="en-IN" sz="2000" dirty="0" smtClean="0"/>
              <a:t> — </a:t>
            </a:r>
            <a:r>
              <a:rPr lang="en-IN" sz="2000" dirty="0" smtClean="0"/>
              <a:t>states (hidden, to be inferred)</a:t>
            </a:r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sz="2000" i="1" dirty="0" smtClean="0"/>
              <a:t>y</a:t>
            </a:r>
            <a:r>
              <a:rPr lang="en-IN" sz="2000" dirty="0" smtClean="0"/>
              <a:t> — </a:t>
            </a:r>
            <a:r>
              <a:rPr lang="en-IN" sz="2000" dirty="0" smtClean="0"/>
              <a:t>observations</a:t>
            </a:r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sz="2000" i="1" dirty="0" err="1" smtClean="0"/>
              <a:t>a</a:t>
            </a:r>
            <a:r>
              <a:rPr lang="en-IN" sz="2000" i="1" baseline="-25000" dirty="0" err="1" smtClean="0"/>
              <a:t>ij</a:t>
            </a:r>
            <a:r>
              <a:rPr lang="en-IN" sz="2000" dirty="0" smtClean="0"/>
              <a:t> — state transition </a:t>
            </a:r>
            <a:r>
              <a:rPr lang="en-IN" sz="2000" dirty="0" smtClean="0"/>
              <a:t>probabilities (probability of </a:t>
            </a:r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dirty="0" smtClean="0"/>
              <a:t>transition from state </a:t>
            </a:r>
            <a:r>
              <a:rPr lang="en-IN" sz="2000" i="1" dirty="0" err="1" smtClean="0"/>
              <a:t>i</a:t>
            </a:r>
            <a:r>
              <a:rPr lang="en-IN" sz="2000" dirty="0" smtClean="0"/>
              <a:t> to state </a:t>
            </a:r>
            <a:r>
              <a:rPr lang="en-IN" sz="2000" i="1" dirty="0" smtClean="0"/>
              <a:t>j</a:t>
            </a:r>
            <a:r>
              <a:rPr lang="en-IN" sz="2000" dirty="0" smtClean="0"/>
              <a:t>)</a:t>
            </a:r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sz="2000" i="1" dirty="0" smtClean="0"/>
              <a:t>b</a:t>
            </a:r>
            <a:r>
              <a:rPr lang="en-IN" sz="2000" i="1" baseline="-25000" dirty="0" smtClean="0"/>
              <a:t>i</a:t>
            </a:r>
            <a:r>
              <a:rPr lang="en-IN" sz="2000" i="1" dirty="0" smtClean="0"/>
              <a:t>(</a:t>
            </a:r>
            <a:r>
              <a:rPr lang="en-IN" sz="2000" i="1" dirty="0" err="1" smtClean="0"/>
              <a:t>y</a:t>
            </a:r>
            <a:r>
              <a:rPr lang="en-IN" sz="2000" i="1" baseline="-25000" dirty="0" err="1" smtClean="0"/>
              <a:t>t</a:t>
            </a:r>
            <a:r>
              <a:rPr lang="en-IN" sz="2000" i="1" dirty="0" smtClean="0"/>
              <a:t>)</a:t>
            </a:r>
            <a:r>
              <a:rPr lang="en-IN" sz="2000" dirty="0" smtClean="0"/>
              <a:t> — </a:t>
            </a:r>
            <a:r>
              <a:rPr lang="en-IN" sz="2000" dirty="0" smtClean="0"/>
              <a:t>emission probabilities (probability of an</a:t>
            </a:r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dirty="0" smtClean="0"/>
              <a:t>observation </a:t>
            </a:r>
            <a:r>
              <a:rPr lang="en-IN" sz="2000" i="1" dirty="0" err="1" smtClean="0"/>
              <a:t>y</a:t>
            </a:r>
            <a:r>
              <a:rPr lang="en-IN" sz="2000" i="1" baseline="-25000" dirty="0" err="1" smtClean="0"/>
              <a:t>t</a:t>
            </a:r>
            <a:r>
              <a:rPr lang="en-IN" sz="2000" i="1" baseline="-25000" dirty="0" smtClean="0"/>
              <a:t> </a:t>
            </a:r>
            <a:r>
              <a:rPr lang="en-IN" sz="2000" dirty="0" smtClean="0"/>
              <a:t>being generated from a state</a:t>
            </a:r>
            <a:r>
              <a:rPr lang="en-IN" sz="2000" i="1" dirty="0" smtClean="0"/>
              <a:t> </a:t>
            </a:r>
            <a:r>
              <a:rPr lang="en-IN" sz="2000" i="1" dirty="0" err="1" smtClean="0"/>
              <a:t>i</a:t>
            </a:r>
            <a:r>
              <a:rPr lang="en-IN" sz="2000" dirty="0" smtClean="0"/>
              <a:t>)</a:t>
            </a: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/>
            </a:r>
            <a:br>
              <a:rPr lang="en-IN" sz="2000" dirty="0" smtClean="0"/>
            </a:br>
            <a:endParaRPr lang="en-IN" sz="2000" dirty="0" smtClean="0"/>
          </a:p>
          <a:p>
            <a:endParaRPr lang="en-IN" sz="2800" dirty="0" smtClean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21427" y="2909888"/>
            <a:ext cx="2665373" cy="2257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Hidden Markov Model 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sz="3600" dirty="0" smtClean="0"/>
              <a:t>Assumptions:</a:t>
            </a:r>
            <a:endParaRPr lang="en-IN" dirty="0" smtClean="0"/>
          </a:p>
          <a:p>
            <a:r>
              <a:rPr lang="en-IN" sz="3100" dirty="0" smtClean="0"/>
              <a:t>The </a:t>
            </a:r>
            <a:r>
              <a:rPr lang="en-IN" sz="3100" dirty="0" smtClean="0"/>
              <a:t>probability of a particular state </a:t>
            </a:r>
            <a:r>
              <a:rPr lang="en-IN" sz="3100" dirty="0" smtClean="0"/>
              <a:t>depends only </a:t>
            </a:r>
            <a:r>
              <a:rPr lang="en-IN" sz="3100" dirty="0" smtClean="0"/>
              <a:t>on the previous </a:t>
            </a:r>
            <a:r>
              <a:rPr lang="en-IN" sz="3100" dirty="0" smtClean="0"/>
              <a:t>state.</a:t>
            </a:r>
            <a:endParaRPr lang="en-IN" sz="3100" dirty="0" smtClean="0"/>
          </a:p>
          <a:p>
            <a:pPr>
              <a:buNone/>
            </a:pPr>
            <a:r>
              <a:rPr lang="en-IN" sz="3100" dirty="0" smtClean="0"/>
              <a:t>	Markov </a:t>
            </a:r>
            <a:r>
              <a:rPr lang="en-IN" sz="3100" dirty="0" smtClean="0"/>
              <a:t>Assumption: </a:t>
            </a:r>
            <a:endParaRPr lang="en-IN" sz="3100" dirty="0" smtClean="0"/>
          </a:p>
          <a:p>
            <a:pPr algn="ctr">
              <a:buNone/>
            </a:pPr>
            <a:r>
              <a:rPr lang="en-IN" sz="3100" dirty="0" smtClean="0"/>
              <a:t>P{X</a:t>
            </a:r>
            <a:r>
              <a:rPr lang="en-IN" sz="3100" baseline="-25000" dirty="0" smtClean="0"/>
              <a:t>i</a:t>
            </a:r>
            <a:r>
              <a:rPr lang="en-IN" sz="3100" dirty="0" smtClean="0"/>
              <a:t> </a:t>
            </a:r>
            <a:r>
              <a:rPr lang="en-IN" sz="3100" dirty="0" smtClean="0"/>
              <a:t>| </a:t>
            </a:r>
            <a:r>
              <a:rPr lang="en-IN" sz="3100" dirty="0" smtClean="0"/>
              <a:t>X</a:t>
            </a:r>
            <a:r>
              <a:rPr lang="en-IN" sz="3100" baseline="-25000" dirty="0" smtClean="0"/>
              <a:t>1</a:t>
            </a:r>
            <a:r>
              <a:rPr lang="en-IN" sz="3100" dirty="0" smtClean="0"/>
              <a:t>, </a:t>
            </a:r>
            <a:r>
              <a:rPr lang="en-IN" sz="3100" dirty="0" smtClean="0"/>
              <a:t>....., </a:t>
            </a:r>
            <a:r>
              <a:rPr lang="en-IN" sz="3100" dirty="0" smtClean="0"/>
              <a:t>X</a:t>
            </a:r>
            <a:r>
              <a:rPr lang="en-IN" sz="3100" baseline="-25000" dirty="0" smtClean="0"/>
              <a:t>i-1</a:t>
            </a:r>
            <a:r>
              <a:rPr lang="en-IN" sz="3100" dirty="0" smtClean="0"/>
              <a:t>} </a:t>
            </a:r>
            <a:r>
              <a:rPr lang="en-IN" sz="3100" dirty="0" smtClean="0"/>
              <a:t>= </a:t>
            </a:r>
            <a:r>
              <a:rPr lang="en-IN" sz="3100" dirty="0" smtClean="0"/>
              <a:t>P{X</a:t>
            </a:r>
            <a:r>
              <a:rPr lang="en-IN" sz="3100" baseline="-25000" dirty="0" smtClean="0"/>
              <a:t>i </a:t>
            </a:r>
            <a:r>
              <a:rPr lang="en-IN" sz="3100" dirty="0" smtClean="0"/>
              <a:t>| X</a:t>
            </a:r>
            <a:r>
              <a:rPr lang="en-IN" sz="3100" baseline="-25000" dirty="0" smtClean="0"/>
              <a:t>i-1</a:t>
            </a:r>
            <a:r>
              <a:rPr lang="en-IN" sz="3100" dirty="0" smtClean="0"/>
              <a:t>} </a:t>
            </a:r>
          </a:p>
          <a:p>
            <a:pPr algn="ctr">
              <a:buNone/>
            </a:pPr>
            <a:endParaRPr lang="en-US" sz="3100" dirty="0" smtClean="0"/>
          </a:p>
          <a:p>
            <a:r>
              <a:rPr lang="en-IN" sz="3100" dirty="0" smtClean="0"/>
              <a:t>The </a:t>
            </a:r>
            <a:r>
              <a:rPr lang="en-IN" sz="3100" dirty="0" smtClean="0"/>
              <a:t>probability of an output observation </a:t>
            </a:r>
            <a:r>
              <a:rPr lang="en-IN" sz="3100" i="1" dirty="0" err="1" smtClean="0"/>
              <a:t>y</a:t>
            </a:r>
            <a:r>
              <a:rPr lang="en-IN" sz="3100" i="1" baseline="-25000" dirty="0" err="1" smtClean="0"/>
              <a:t>t</a:t>
            </a:r>
            <a:r>
              <a:rPr lang="en-IN" sz="3100" i="1" dirty="0" smtClean="0"/>
              <a:t> </a:t>
            </a:r>
            <a:r>
              <a:rPr lang="en-IN" sz="3100" dirty="0" smtClean="0"/>
              <a:t>depends </a:t>
            </a:r>
            <a:r>
              <a:rPr lang="en-IN" sz="3100" dirty="0" smtClean="0"/>
              <a:t>only on the </a:t>
            </a:r>
            <a:r>
              <a:rPr lang="en-IN" sz="3100" dirty="0" smtClean="0"/>
              <a:t>state (</a:t>
            </a:r>
            <a:r>
              <a:rPr lang="en-IN" sz="3100" i="1" dirty="0" smtClean="0"/>
              <a:t>X</a:t>
            </a:r>
            <a:r>
              <a:rPr lang="en-IN" sz="3100" i="1" baseline="-25000" dirty="0" smtClean="0"/>
              <a:t>i</a:t>
            </a:r>
            <a:r>
              <a:rPr lang="en-IN" sz="3100" dirty="0" smtClean="0"/>
              <a:t>) that produced </a:t>
            </a:r>
            <a:r>
              <a:rPr lang="en-IN" sz="3100" dirty="0" smtClean="0"/>
              <a:t>the observation </a:t>
            </a:r>
            <a:r>
              <a:rPr lang="en-IN" sz="3100" dirty="0" smtClean="0"/>
              <a:t>and </a:t>
            </a:r>
            <a:r>
              <a:rPr lang="en-IN" sz="3100" dirty="0" smtClean="0"/>
              <a:t>not on any other states or any other </a:t>
            </a:r>
            <a:r>
              <a:rPr lang="en-IN" sz="3100" dirty="0" smtClean="0"/>
              <a:t>observations.</a:t>
            </a:r>
            <a:endParaRPr lang="en-IN" sz="3100" dirty="0" smtClean="0"/>
          </a:p>
          <a:p>
            <a:pPr>
              <a:buNone/>
            </a:pPr>
            <a:r>
              <a:rPr lang="en-IN" sz="3100" dirty="0" smtClean="0"/>
              <a:t>	Output </a:t>
            </a:r>
            <a:r>
              <a:rPr lang="en-IN" sz="3100" dirty="0" smtClean="0"/>
              <a:t>Independence: </a:t>
            </a:r>
            <a:endParaRPr lang="en-IN" sz="3100" dirty="0" smtClean="0"/>
          </a:p>
          <a:p>
            <a:pPr algn="ctr">
              <a:buNone/>
            </a:pPr>
            <a:r>
              <a:rPr lang="en-IN" sz="3100" dirty="0" smtClean="0"/>
              <a:t>P{</a:t>
            </a:r>
            <a:r>
              <a:rPr lang="en-IN" sz="3100" dirty="0" err="1" smtClean="0"/>
              <a:t>y</a:t>
            </a:r>
            <a:r>
              <a:rPr lang="en-IN" sz="3100" baseline="-25000" dirty="0" err="1" smtClean="0"/>
              <a:t>t</a:t>
            </a:r>
            <a:r>
              <a:rPr lang="en-IN" sz="3100" dirty="0" smtClean="0"/>
              <a:t> </a:t>
            </a:r>
            <a:r>
              <a:rPr lang="en-IN" sz="3100" dirty="0" smtClean="0"/>
              <a:t>| X</a:t>
            </a:r>
            <a:r>
              <a:rPr lang="en-IN" sz="3100" baseline="-25000" dirty="0" smtClean="0"/>
              <a:t>1</a:t>
            </a:r>
            <a:r>
              <a:rPr lang="en-IN" sz="3100" dirty="0" smtClean="0"/>
              <a:t>, X</a:t>
            </a:r>
            <a:r>
              <a:rPr lang="en-IN" sz="3100" baseline="-25000" dirty="0" smtClean="0"/>
              <a:t>2</a:t>
            </a:r>
            <a:r>
              <a:rPr lang="en-IN" sz="3100" dirty="0" smtClean="0"/>
              <a:t>, </a:t>
            </a:r>
            <a:r>
              <a:rPr lang="en-IN" sz="3100" dirty="0" smtClean="0"/>
              <a:t>.., </a:t>
            </a:r>
            <a:r>
              <a:rPr lang="en-IN" sz="3100" dirty="0" smtClean="0"/>
              <a:t>X</a:t>
            </a:r>
            <a:r>
              <a:rPr lang="en-IN" sz="3100" baseline="-25000" dirty="0" smtClean="0"/>
              <a:t>i</a:t>
            </a:r>
            <a:r>
              <a:rPr lang="en-IN" sz="3100" dirty="0" smtClean="0"/>
              <a:t>, </a:t>
            </a:r>
            <a:r>
              <a:rPr lang="en-IN" sz="3100" dirty="0" smtClean="0"/>
              <a:t>.., </a:t>
            </a:r>
            <a:r>
              <a:rPr lang="en-IN" sz="3100" dirty="0" smtClean="0"/>
              <a:t>X</a:t>
            </a:r>
            <a:r>
              <a:rPr lang="en-IN" sz="3100" baseline="-25000" dirty="0" smtClean="0"/>
              <a:t>T</a:t>
            </a:r>
            <a:r>
              <a:rPr lang="en-IN" sz="3100" dirty="0" smtClean="0"/>
              <a:t>, y</a:t>
            </a:r>
            <a:r>
              <a:rPr lang="en-IN" sz="3100" baseline="-25000" dirty="0" smtClean="0"/>
              <a:t>1</a:t>
            </a:r>
            <a:r>
              <a:rPr lang="en-IN" sz="3100" dirty="0" smtClean="0"/>
              <a:t>, y</a:t>
            </a:r>
            <a:r>
              <a:rPr lang="en-IN" sz="3100" baseline="-25000" dirty="0" smtClean="0"/>
              <a:t>2</a:t>
            </a:r>
            <a:r>
              <a:rPr lang="en-IN" sz="3100" dirty="0" smtClean="0"/>
              <a:t>, </a:t>
            </a:r>
            <a:r>
              <a:rPr lang="en-IN" sz="3100" dirty="0" smtClean="0"/>
              <a:t>.., </a:t>
            </a:r>
            <a:r>
              <a:rPr lang="en-IN" sz="3100" dirty="0" err="1" smtClean="0"/>
              <a:t>y</a:t>
            </a:r>
            <a:r>
              <a:rPr lang="en-IN" sz="3100" baseline="-25000" dirty="0" err="1" smtClean="0"/>
              <a:t>t</a:t>
            </a:r>
            <a:r>
              <a:rPr lang="en-IN" sz="3100" dirty="0" smtClean="0"/>
              <a:t>, </a:t>
            </a:r>
            <a:r>
              <a:rPr lang="en-IN" sz="3100" dirty="0" smtClean="0"/>
              <a:t>.., </a:t>
            </a:r>
            <a:r>
              <a:rPr lang="en-IN" sz="3100" dirty="0" err="1" smtClean="0"/>
              <a:t>y</a:t>
            </a:r>
            <a:r>
              <a:rPr lang="en-IN" sz="3100" baseline="-25000" dirty="0" err="1" smtClean="0"/>
              <a:t>T</a:t>
            </a:r>
            <a:r>
              <a:rPr lang="en-IN" sz="3100" dirty="0" smtClean="0"/>
              <a:t>} = P{</a:t>
            </a:r>
            <a:r>
              <a:rPr lang="en-IN" sz="3100" dirty="0" err="1" smtClean="0"/>
              <a:t>y</a:t>
            </a:r>
            <a:r>
              <a:rPr lang="en-IN" sz="3100" baseline="-25000" dirty="0" err="1" smtClean="0"/>
              <a:t>t</a:t>
            </a:r>
            <a:r>
              <a:rPr lang="en-IN" sz="3100" dirty="0" smtClean="0"/>
              <a:t> | X</a:t>
            </a:r>
            <a:r>
              <a:rPr lang="en-IN" sz="3100" baseline="-25000" dirty="0" smtClean="0"/>
              <a:t>i</a:t>
            </a:r>
            <a:r>
              <a:rPr lang="en-IN" sz="3100" dirty="0" smtClean="0"/>
              <a:t>}</a:t>
            </a:r>
          </a:p>
          <a:p>
            <a:pPr>
              <a:buNone/>
            </a:pP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Algorithms associated with HMM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sz="3000" dirty="0" smtClean="0"/>
              <a:t>Forward Algorithm (Likelihood</a:t>
            </a:r>
            <a:r>
              <a:rPr lang="en-IN" sz="3000" dirty="0" smtClean="0"/>
              <a:t>): </a:t>
            </a:r>
            <a:endParaRPr lang="en-IN" sz="3000" dirty="0" smtClean="0"/>
          </a:p>
          <a:p>
            <a:pPr>
              <a:buNone/>
            </a:pPr>
            <a:r>
              <a:rPr lang="en-IN" dirty="0" smtClean="0"/>
              <a:t>	</a:t>
            </a:r>
            <a:r>
              <a:rPr lang="en-IN" sz="2600" dirty="0" smtClean="0"/>
              <a:t>Given </a:t>
            </a:r>
            <a:r>
              <a:rPr lang="en-IN" sz="2600" dirty="0" smtClean="0"/>
              <a:t>an HMM </a:t>
            </a:r>
            <a:r>
              <a:rPr lang="en-IN" sz="2600" i="1" dirty="0" smtClean="0"/>
              <a:t>λ= (A, </a:t>
            </a:r>
            <a:r>
              <a:rPr lang="en-IN" sz="2600" i="1" dirty="0" smtClean="0"/>
              <a:t>B) </a:t>
            </a:r>
            <a:r>
              <a:rPr lang="en-IN" sz="2600" dirty="0" smtClean="0"/>
              <a:t>and </a:t>
            </a:r>
            <a:r>
              <a:rPr lang="en-IN" sz="2600" dirty="0" smtClean="0"/>
              <a:t>an observation </a:t>
            </a:r>
            <a:r>
              <a:rPr lang="en-IN" sz="2600" dirty="0" smtClean="0"/>
              <a:t>sequence Y, the </a:t>
            </a:r>
            <a:r>
              <a:rPr lang="en-IN" sz="2600" dirty="0" smtClean="0"/>
              <a:t>likelihood </a:t>
            </a:r>
            <a:r>
              <a:rPr lang="en-IN" sz="2600" dirty="0" smtClean="0"/>
              <a:t>P(Y | </a:t>
            </a:r>
            <a:r>
              <a:rPr lang="en-IN" sz="2600" i="1" dirty="0" smtClean="0"/>
              <a:t>λ</a:t>
            </a:r>
            <a:r>
              <a:rPr lang="en-IN" sz="2600" dirty="0" smtClean="0"/>
              <a:t>) is determined.</a:t>
            </a:r>
          </a:p>
          <a:p>
            <a:pPr>
              <a:buNone/>
            </a:pPr>
            <a:endParaRPr lang="en-IN" dirty="0" smtClean="0"/>
          </a:p>
          <a:p>
            <a:r>
              <a:rPr lang="en-IN" sz="3000" dirty="0" err="1" smtClean="0"/>
              <a:t>Viterbi</a:t>
            </a:r>
            <a:r>
              <a:rPr lang="en-IN" sz="3000" dirty="0" smtClean="0"/>
              <a:t> Algorithm (Decoding</a:t>
            </a:r>
            <a:r>
              <a:rPr lang="en-IN" sz="3000" dirty="0" smtClean="0"/>
              <a:t>): </a:t>
            </a:r>
            <a:endParaRPr lang="en-IN" sz="3000" dirty="0" smtClean="0"/>
          </a:p>
          <a:p>
            <a:pPr>
              <a:buNone/>
            </a:pPr>
            <a:r>
              <a:rPr lang="en-IN" dirty="0" smtClean="0"/>
              <a:t>	</a:t>
            </a:r>
            <a:r>
              <a:rPr lang="en-IN" sz="2600" dirty="0" smtClean="0"/>
              <a:t>Given </a:t>
            </a:r>
            <a:r>
              <a:rPr lang="en-IN" sz="2600" dirty="0" smtClean="0"/>
              <a:t>an observation sequence </a:t>
            </a:r>
            <a:r>
              <a:rPr lang="en-IN" sz="2600" dirty="0" smtClean="0"/>
              <a:t>Y </a:t>
            </a:r>
            <a:r>
              <a:rPr lang="en-IN" sz="2600" dirty="0" smtClean="0"/>
              <a:t>and an HMM </a:t>
            </a:r>
            <a:r>
              <a:rPr lang="en-IN" sz="2600" i="1" dirty="0" smtClean="0"/>
              <a:t>λ= (A, B</a:t>
            </a:r>
            <a:r>
              <a:rPr lang="en-IN" sz="2600" i="1" dirty="0" smtClean="0"/>
              <a:t>)</a:t>
            </a:r>
            <a:r>
              <a:rPr lang="en-IN" sz="2600" dirty="0" smtClean="0"/>
              <a:t>, the </a:t>
            </a:r>
            <a:r>
              <a:rPr lang="en-IN" sz="2600" dirty="0" smtClean="0"/>
              <a:t>best hidden state sequence X</a:t>
            </a:r>
            <a:r>
              <a:rPr lang="en-IN" sz="2600" dirty="0" smtClean="0"/>
              <a:t> is discovered.</a:t>
            </a:r>
          </a:p>
          <a:p>
            <a:pPr>
              <a:buNone/>
            </a:pPr>
            <a:endParaRPr lang="en-IN" dirty="0" smtClean="0"/>
          </a:p>
          <a:p>
            <a:r>
              <a:rPr lang="en-IN" sz="3000" dirty="0" smtClean="0"/>
              <a:t>Baum-Welch </a:t>
            </a:r>
            <a:r>
              <a:rPr lang="en-IN" sz="3000" dirty="0" smtClean="0"/>
              <a:t>(Learning): </a:t>
            </a:r>
            <a:endParaRPr lang="en-IN" sz="3000" dirty="0" smtClean="0"/>
          </a:p>
          <a:p>
            <a:pPr>
              <a:buNone/>
            </a:pPr>
            <a:r>
              <a:rPr lang="en-IN" dirty="0" smtClean="0"/>
              <a:t>	</a:t>
            </a:r>
            <a:r>
              <a:rPr lang="en-IN" sz="2600" dirty="0" smtClean="0"/>
              <a:t>Given </a:t>
            </a:r>
            <a:r>
              <a:rPr lang="en-IN" sz="2600" dirty="0" smtClean="0"/>
              <a:t>an observation sequence </a:t>
            </a:r>
            <a:r>
              <a:rPr lang="en-IN" sz="2600" dirty="0" smtClean="0"/>
              <a:t>Y </a:t>
            </a:r>
            <a:r>
              <a:rPr lang="en-IN" sz="2600" dirty="0" smtClean="0"/>
              <a:t>and the set of </a:t>
            </a:r>
            <a:r>
              <a:rPr lang="en-IN" sz="2600" dirty="0" smtClean="0"/>
              <a:t>states in </a:t>
            </a:r>
            <a:r>
              <a:rPr lang="en-IN" sz="2600" dirty="0" smtClean="0"/>
              <a:t>the HMM, </a:t>
            </a:r>
            <a:r>
              <a:rPr lang="en-IN" sz="2600" dirty="0" smtClean="0"/>
              <a:t>the </a:t>
            </a:r>
            <a:r>
              <a:rPr lang="en-IN" sz="2600" dirty="0" smtClean="0"/>
              <a:t>HMM parameters A and </a:t>
            </a:r>
            <a:r>
              <a:rPr lang="en-IN" sz="2600" dirty="0" smtClean="0"/>
              <a:t>B are learned.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AMU Palette">
      <a:dk1>
        <a:srgbClr val="332C2C"/>
      </a:dk1>
      <a:lt1>
        <a:sysClr val="window" lastClr="FFFFFF"/>
      </a:lt1>
      <a:dk2>
        <a:srgbClr val="565252"/>
      </a:dk2>
      <a:lt2>
        <a:srgbClr val="D9D9D9"/>
      </a:lt2>
      <a:accent1>
        <a:srgbClr val="500000"/>
      </a:accent1>
      <a:accent2>
        <a:srgbClr val="1D3362"/>
      </a:accent2>
      <a:accent3>
        <a:srgbClr val="FFFFFF"/>
      </a:accent3>
      <a:accent4>
        <a:srgbClr val="D0D0D0"/>
      </a:accent4>
      <a:accent5>
        <a:srgbClr val="444040"/>
      </a:accent5>
      <a:accent6>
        <a:srgbClr val="000000"/>
      </a:accent6>
      <a:hlink>
        <a:srgbClr val="500000"/>
      </a:hlink>
      <a:folHlink>
        <a:srgbClr val="B0AFA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269</Words>
  <Application>Microsoft Macintosh PowerPoint</Application>
  <PresentationFormat>On-screen Show (4:3)</PresentationFormat>
  <Paragraphs>72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Text for Header, 40pt dark gray</vt:lpstr>
      <vt:lpstr>Inference on Markov Chains</vt:lpstr>
      <vt:lpstr>(To be Removed)</vt:lpstr>
      <vt:lpstr>Markov Chain</vt:lpstr>
      <vt:lpstr>Markov Chain (Cont.)</vt:lpstr>
      <vt:lpstr>Transition matrix of Markov chain</vt:lpstr>
      <vt:lpstr>Hidden Markov Model (HMM)</vt:lpstr>
      <vt:lpstr>Hidden Markov Model (Cont.)</vt:lpstr>
      <vt:lpstr>Algorithms associated with HMM</vt:lpstr>
      <vt:lpstr>Click to add your credits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</dc:creator>
  <cp:lastModifiedBy>HP</cp:lastModifiedBy>
  <cp:revision>29</cp:revision>
  <dcterms:created xsi:type="dcterms:W3CDTF">2013-01-30T18:40:09Z</dcterms:created>
  <dcterms:modified xsi:type="dcterms:W3CDTF">2017-05-01T02:25:39Z</dcterms:modified>
</cp:coreProperties>
</file>