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63" r:id="rId4"/>
    <p:sldId id="264" r:id="rId5"/>
    <p:sldId id="265" r:id="rId6"/>
    <p:sldId id="266" r:id="rId7"/>
    <p:sldId id="267" r:id="rId8"/>
    <p:sldId id="268" r:id="rId9"/>
    <p:sldId id="280" r:id="rId10"/>
    <p:sldId id="281" r:id="rId11"/>
    <p:sldId id="278" r:id="rId12"/>
    <p:sldId id="279" r:id="rId13"/>
    <p:sldId id="27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2" r:id="rId22"/>
    <p:sldId id="283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2" autoAdjust="0"/>
    <p:restoredTop sz="94606" autoAdjust="0"/>
  </p:normalViewPr>
  <p:slideViewPr>
    <p:cSldViewPr snapToGrid="0" snapToObjects="1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09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09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270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270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288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4667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Leather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terbi_algorithm" TargetMode="External"/><Relationship Id="rId2" Type="http://schemas.openxmlformats.org/officeDocument/2006/relationships/hyperlink" Target="https://en.wikipedia.org/wiki/Hidden_Markov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jurafsky/slp3/9.pd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ather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Frutiger LT Std 55 Roman"/>
              </a:rPr>
              <a:t>Inference on Markov Chains</a:t>
            </a:r>
            <a:endParaRPr lang="en-US" dirty="0">
              <a:solidFill>
                <a:schemeClr val="bg1"/>
              </a:solidFill>
              <a:cs typeface="Frutiger LT Std 55 Roman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857148"/>
            <a:ext cx="7772400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Subtitle</a:t>
            </a:r>
            <a:endParaRPr lang="en-US" sz="2000" dirty="0">
              <a:solidFill>
                <a:schemeClr val="bg1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0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For a given state </a:t>
            </a:r>
            <a:r>
              <a:rPr lang="en-IN" sz="2400" i="1" dirty="0" err="1" smtClean="0"/>
              <a:t>x</a:t>
            </a:r>
            <a:r>
              <a:rPr lang="en-IN" sz="2400" i="1" baseline="-25000" dirty="0" err="1" smtClean="0"/>
              <a:t>j</a:t>
            </a:r>
            <a:r>
              <a:rPr lang="en-IN" sz="2400" dirty="0" smtClean="0"/>
              <a:t> at time </a:t>
            </a:r>
            <a:r>
              <a:rPr lang="en-IN" sz="2400" i="1" dirty="0" smtClean="0"/>
              <a:t>t</a:t>
            </a:r>
            <a:r>
              <a:rPr lang="en-IN" sz="2400" dirty="0" smtClean="0"/>
              <a:t>, the value </a:t>
            </a:r>
            <a:r>
              <a:rPr lang="en-IN" sz="2400" i="1" dirty="0" err="1" smtClean="0"/>
              <a:t>v</a:t>
            </a:r>
            <a:r>
              <a:rPr lang="en-IN" sz="2400" i="1" baseline="-25000" dirty="0" err="1" smtClean="0"/>
              <a:t>t</a:t>
            </a:r>
            <a:r>
              <a:rPr lang="en-IN" sz="2400" i="1" dirty="0" smtClean="0"/>
              <a:t>(j)</a:t>
            </a:r>
            <a:r>
              <a:rPr lang="en-IN" sz="2400" dirty="0" smtClean="0"/>
              <a:t> is computed as,</a:t>
            </a:r>
          </a:p>
          <a:p>
            <a:pPr algn="just">
              <a:buNone/>
            </a:pPr>
            <a:r>
              <a:rPr lang="en-IN" sz="2400" i="1" dirty="0" smtClean="0"/>
              <a:t>						</a:t>
            </a:r>
            <a:r>
              <a:rPr lang="en-IN" sz="2400" i="1" dirty="0" err="1" smtClean="0"/>
              <a:t>v</a:t>
            </a:r>
            <a:r>
              <a:rPr lang="en-IN" sz="2400" i="1" baseline="-25000" dirty="0" err="1" smtClean="0"/>
              <a:t>t</a:t>
            </a:r>
            <a:r>
              <a:rPr lang="en-IN" sz="2400" i="1" dirty="0" smtClean="0"/>
              <a:t>(j)</a:t>
            </a:r>
            <a:r>
              <a:rPr lang="en-IN" sz="2400" dirty="0" smtClean="0"/>
              <a:t> </a:t>
            </a:r>
            <a:r>
              <a:rPr lang="en-IN" sz="2400" dirty="0" smtClean="0"/>
              <a:t>=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v</a:t>
            </a:r>
            <a:r>
              <a:rPr lang="en-IN" sz="2000" baseline="-25000" dirty="0" smtClean="0"/>
              <a:t>t-1</a:t>
            </a:r>
            <a:r>
              <a:rPr lang="en-IN" sz="2000" dirty="0" smtClean="0"/>
              <a:t>(</a:t>
            </a:r>
            <a:r>
              <a:rPr lang="en-IN" sz="2000" dirty="0" err="1" smtClean="0"/>
              <a:t>i</a:t>
            </a:r>
            <a:r>
              <a:rPr lang="en-IN" sz="2000" dirty="0" smtClean="0"/>
              <a:t>) is </a:t>
            </a:r>
            <a:r>
              <a:rPr lang="en-IN" sz="2000" dirty="0" smtClean="0"/>
              <a:t>the previous </a:t>
            </a:r>
            <a:r>
              <a:rPr lang="en-IN" sz="2000" dirty="0" err="1" smtClean="0"/>
              <a:t>Viterbi</a:t>
            </a:r>
            <a:r>
              <a:rPr lang="en-IN" sz="2000" dirty="0" smtClean="0"/>
              <a:t> path probability from </a:t>
            </a:r>
            <a:r>
              <a:rPr lang="en-IN" sz="2000" dirty="0" smtClean="0"/>
              <a:t>the previous time </a:t>
            </a:r>
            <a:r>
              <a:rPr lang="en-IN" sz="2000" dirty="0" smtClean="0"/>
              <a:t>step</a:t>
            </a:r>
          </a:p>
          <a:p>
            <a:pPr algn="just">
              <a:buNone/>
            </a:pPr>
            <a:r>
              <a:rPr lang="en-IN" sz="2000" dirty="0" err="1" smtClean="0"/>
              <a:t>a</a:t>
            </a:r>
            <a:r>
              <a:rPr lang="en-IN" sz="2000" baseline="-25000" dirty="0" err="1" smtClean="0"/>
              <a:t>ij</a:t>
            </a:r>
            <a:r>
              <a:rPr lang="en-IN" sz="2000" dirty="0" smtClean="0"/>
              <a:t> is the </a:t>
            </a:r>
            <a:r>
              <a:rPr lang="en-IN" sz="2000" dirty="0" smtClean="0"/>
              <a:t>transition probability from previous state </a:t>
            </a:r>
            <a:r>
              <a:rPr lang="en-IN" sz="2000" i="1" dirty="0" smtClean="0"/>
              <a:t>x</a:t>
            </a:r>
            <a:r>
              <a:rPr lang="en-IN" sz="2000" i="1" baseline="-25000" dirty="0" smtClean="0"/>
              <a:t>i</a:t>
            </a:r>
            <a:r>
              <a:rPr lang="en-IN" sz="2000" dirty="0" smtClean="0"/>
              <a:t> </a:t>
            </a:r>
            <a:r>
              <a:rPr lang="en-IN" sz="2000" dirty="0" smtClean="0"/>
              <a:t>to current state </a:t>
            </a:r>
            <a:r>
              <a:rPr lang="en-IN" sz="2000" i="1" dirty="0" err="1" smtClean="0"/>
              <a:t>x</a:t>
            </a:r>
            <a:r>
              <a:rPr lang="en-IN" sz="2000" i="1" baseline="-25000" dirty="0" err="1" smtClean="0"/>
              <a:t>j</a:t>
            </a:r>
            <a:endParaRPr lang="en-IN" sz="2000" i="1" baseline="-25000" dirty="0" smtClean="0"/>
          </a:p>
          <a:p>
            <a:pPr algn="just">
              <a:buNone/>
            </a:pPr>
            <a:r>
              <a:rPr lang="en-IN" sz="2000" dirty="0" err="1" smtClean="0"/>
              <a:t>b</a:t>
            </a:r>
            <a:r>
              <a:rPr lang="en-IN" sz="2000" baseline="-25000" dirty="0" err="1" smtClean="0"/>
              <a:t>j</a:t>
            </a:r>
            <a:r>
              <a:rPr lang="en-IN" sz="2000" dirty="0" smtClean="0"/>
              <a:t>(</a:t>
            </a:r>
            <a:r>
              <a:rPr lang="en-IN" sz="2000" dirty="0" err="1" smtClean="0"/>
              <a:t>y</a:t>
            </a:r>
            <a:r>
              <a:rPr lang="en-IN" sz="2000" baseline="-25000" dirty="0" err="1" smtClean="0"/>
              <a:t>t</a:t>
            </a:r>
            <a:r>
              <a:rPr lang="en-IN" sz="2000" dirty="0" smtClean="0"/>
              <a:t>) is </a:t>
            </a:r>
            <a:r>
              <a:rPr lang="en-IN" sz="2000" dirty="0" smtClean="0"/>
              <a:t>the state observation likelihood of the observation symbol </a:t>
            </a:r>
            <a:r>
              <a:rPr lang="en-IN" sz="2000" i="1" dirty="0" err="1" smtClean="0"/>
              <a:t>y</a:t>
            </a:r>
            <a:r>
              <a:rPr lang="en-IN" sz="2000" i="1" baseline="-25000" dirty="0" err="1" smtClean="0"/>
              <a:t>t</a:t>
            </a:r>
            <a:endParaRPr lang="en-IN" sz="2000" i="1" baseline="-25000" dirty="0" smtClean="0"/>
          </a:p>
          <a:p>
            <a:pPr algn="just">
              <a:buNone/>
            </a:pPr>
            <a:r>
              <a:rPr lang="en-IN" sz="2000" dirty="0" smtClean="0"/>
              <a:t>g</a:t>
            </a:r>
            <a:r>
              <a:rPr lang="en-IN" sz="2000" dirty="0" smtClean="0"/>
              <a:t>iven the </a:t>
            </a:r>
            <a:r>
              <a:rPr lang="en-IN" sz="2000" dirty="0" smtClean="0"/>
              <a:t>current state </a:t>
            </a:r>
            <a:r>
              <a:rPr lang="en-IN" sz="2000" i="1" dirty="0" smtClean="0"/>
              <a:t>j</a:t>
            </a:r>
            <a:endParaRPr lang="en-IN" sz="2000" i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5308" y="2478138"/>
            <a:ext cx="2050474" cy="3891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600" dirty="0" smtClean="0"/>
              <a:t>Consider a village where all villagers are either </a:t>
            </a:r>
            <a:r>
              <a:rPr lang="en-IN" sz="2600" dirty="0" smtClean="0"/>
              <a:t>“healthy” </a:t>
            </a:r>
            <a:r>
              <a:rPr lang="en-IN" sz="2600" dirty="0" smtClean="0"/>
              <a:t>or have a </a:t>
            </a:r>
            <a:r>
              <a:rPr lang="en-IN" sz="2600" dirty="0" smtClean="0"/>
              <a:t>“fever” </a:t>
            </a:r>
            <a:r>
              <a:rPr lang="en-IN" sz="2600" dirty="0" smtClean="0"/>
              <a:t>and only the village doctor can determine whether each has a fever. The doctor diagnoses fever by asking patients how they feel. The villagers may only answer that they feel </a:t>
            </a:r>
            <a:r>
              <a:rPr lang="en-IN" sz="2600" dirty="0" smtClean="0"/>
              <a:t>‘normal’, ‘dizzy’, </a:t>
            </a:r>
            <a:r>
              <a:rPr lang="en-IN" sz="2600" dirty="0" smtClean="0"/>
              <a:t>or </a:t>
            </a:r>
            <a:r>
              <a:rPr lang="en-IN" sz="2600" dirty="0" smtClean="0"/>
              <a:t>‘cold’.</a:t>
            </a:r>
            <a:endParaRPr lang="en-IN" sz="2600" dirty="0" smtClean="0"/>
          </a:p>
          <a:p>
            <a:pPr algn="just"/>
            <a:r>
              <a:rPr lang="en-IN" sz="2600" dirty="0" smtClean="0"/>
              <a:t>A patient visits three days in a row and the doctor discovers that on the first day she feels normal, on the second day she feels cold, on the third day she feels dizzy. </a:t>
            </a:r>
          </a:p>
          <a:p>
            <a:pPr algn="just"/>
            <a:r>
              <a:rPr lang="en-IN" sz="3000" dirty="0" smtClean="0"/>
              <a:t>What is the most likely sequence of health conditions of the patient that would explain these observations?</a:t>
            </a:r>
            <a:r>
              <a:rPr lang="en-IN" sz="3500" dirty="0" smtClean="0"/>
              <a:t> </a:t>
            </a:r>
            <a:endParaRPr lang="en-I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HMM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300" dirty="0" smtClean="0"/>
              <a:t>Hidden States:</a:t>
            </a:r>
            <a:r>
              <a:rPr lang="en-IN" sz="3300" dirty="0" smtClean="0"/>
              <a:t> Healthy (H) and Fever (F)</a:t>
            </a:r>
          </a:p>
          <a:p>
            <a:r>
              <a:rPr lang="en-US" sz="3300" dirty="0" smtClean="0"/>
              <a:t>Observations: Normal (N), Cold (C) and Dizzy (D)</a:t>
            </a:r>
          </a:p>
          <a:p>
            <a:r>
              <a:rPr lang="en-US" sz="3300" dirty="0" smtClean="0"/>
              <a:t>Start Probability: The </a:t>
            </a:r>
            <a:r>
              <a:rPr lang="en-IN" sz="3300" dirty="0" smtClean="0"/>
              <a:t>doctor's </a:t>
            </a:r>
            <a:r>
              <a:rPr lang="en-IN" sz="3300" dirty="0" smtClean="0"/>
              <a:t>belief about which state the HMM is in when the patient first </a:t>
            </a:r>
            <a:r>
              <a:rPr lang="en-IN" sz="3300" dirty="0" smtClean="0"/>
              <a:t>visits</a:t>
            </a:r>
          </a:p>
          <a:p>
            <a:r>
              <a:rPr lang="en-US" sz="3300" dirty="0" smtClean="0"/>
              <a:t>Transition Probability: </a:t>
            </a:r>
            <a:r>
              <a:rPr lang="en-IN" sz="3300" dirty="0" smtClean="0"/>
              <a:t>The </a:t>
            </a:r>
            <a:r>
              <a:rPr lang="en-IN" sz="3300" dirty="0" smtClean="0"/>
              <a:t>change of the health condition in the underlying Markov </a:t>
            </a:r>
            <a:r>
              <a:rPr lang="en-IN" sz="3300" dirty="0" smtClean="0"/>
              <a:t>chain</a:t>
            </a:r>
          </a:p>
          <a:p>
            <a:r>
              <a:rPr lang="en-US" sz="3300" dirty="0" smtClean="0"/>
              <a:t>Emission Probability: </a:t>
            </a:r>
            <a:r>
              <a:rPr lang="en-IN" sz="3300" dirty="0" smtClean="0"/>
              <a:t>How </a:t>
            </a:r>
            <a:r>
              <a:rPr lang="en-IN" sz="3300" dirty="0" smtClean="0"/>
              <a:t>likely the patient is to feel on each day</a:t>
            </a:r>
            <a:endParaRPr lang="en-US" sz="33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smtClean="0"/>
              <a:t>HMM (Cont.)</a:t>
            </a:r>
            <a:endParaRPr lang="en-IN" dirty="0"/>
          </a:p>
        </p:txBody>
      </p:sp>
      <p:pic>
        <p:nvPicPr>
          <p:cNvPr id="32770" name="Picture 2" descr="https://upload.wikimedia.org/wikipedia/commons/0/0c/An_example_of_HMM.png"/>
          <p:cNvPicPr>
            <a:picLocks noChangeAspect="1" noChangeArrowheads="1"/>
          </p:cNvPicPr>
          <p:nvPr/>
        </p:nvPicPr>
        <p:blipFill>
          <a:blip r:embed="rId2"/>
          <a:srcRect t="4159" b="4008"/>
          <a:stretch>
            <a:fillRect/>
          </a:stretch>
        </p:blipFill>
        <p:spPr bwMode="auto">
          <a:xfrm>
            <a:off x="2604654" y="1773382"/>
            <a:ext cx="3726873" cy="361420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889779" y="5638800"/>
            <a:ext cx="534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Graphical Representation for the given HMM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Trellis Structure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37310" y="3228109"/>
            <a:ext cx="858982" cy="554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09600" y="3334387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61851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646216" y="477990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764753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817931" y="4849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28" name="TextBox 27"/>
          <p:cNvSpPr txBox="1"/>
          <p:nvPr/>
        </p:nvSpPr>
        <p:spPr>
          <a:xfrm rot="18939469">
            <a:off x="1108108" y="238117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 X 0.5 = 0.3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 rot="2859853">
            <a:off x="1033439" y="4362892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 X 0.1 = 0.04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457199" y="3047995"/>
            <a:ext cx="1233055" cy="9421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 rot="18939469">
            <a:off x="1370931" y="2637150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H|Start</a:t>
            </a:r>
            <a:r>
              <a:rPr lang="en-US" sz="1400" dirty="0" smtClean="0"/>
              <a:t>)*P(N|H)</a:t>
            </a:r>
            <a:endParaRPr lang="en-IN" sz="1600" dirty="0"/>
          </a:p>
        </p:txBody>
      </p:sp>
      <p:sp>
        <p:nvSpPr>
          <p:cNvPr id="40" name="TextBox 39"/>
          <p:cNvSpPr txBox="1"/>
          <p:nvPr/>
        </p:nvSpPr>
        <p:spPr>
          <a:xfrm rot="2859853">
            <a:off x="1416676" y="4213549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F|Start</a:t>
            </a:r>
            <a:r>
              <a:rPr lang="en-US" sz="1400" dirty="0" smtClean="0"/>
              <a:t>)*P(F|N)</a:t>
            </a:r>
            <a:endParaRPr lang="en-IN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514433" y="1816011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the person being Healthy on Day 1</a:t>
            </a:r>
          </a:p>
          <a:p>
            <a:r>
              <a:rPr lang="en-US" dirty="0" smtClean="0"/>
              <a:t>= 1 X 0.3 = 0.3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514433" y="4768470"/>
            <a:ext cx="505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the person having Fever on Day 1</a:t>
            </a:r>
          </a:p>
          <a:p>
            <a:r>
              <a:rPr lang="en-US" dirty="0" smtClean="0"/>
              <a:t>= 1 X 0.04 = 0.04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888834" y="5800495"/>
            <a:ext cx="585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Day 1 Observation: Person is feeling “Normal”</a:t>
            </a:r>
            <a:endParaRPr lang="en-IN" sz="2000" b="1" dirty="0"/>
          </a:p>
        </p:txBody>
      </p:sp>
      <p:cxnSp>
        <p:nvCxnSpPr>
          <p:cNvPr id="45" name="Straight Arrow Connector 44"/>
          <p:cNvCxnSpPr>
            <a:stCxn id="38" idx="7"/>
          </p:cNvCxnSpPr>
          <p:nvPr/>
        </p:nvCxnSpPr>
        <p:spPr>
          <a:xfrm rot="5400000" flipH="1" flipV="1">
            <a:off x="1533124" y="2100579"/>
            <a:ext cx="1061938" cy="11088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5"/>
            <a:endCxn id="7" idx="2"/>
          </p:cNvCxnSpPr>
          <p:nvPr/>
        </p:nvCxnSpPr>
        <p:spPr>
          <a:xfrm rot="16200000" flipH="1">
            <a:off x="1458196" y="3903616"/>
            <a:ext cx="1239500" cy="1136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Trellis Structure (Cont.)</a:t>
            </a:r>
            <a:endParaRPr lang="en-IN" dirty="0"/>
          </a:p>
        </p:txBody>
      </p:sp>
      <p:sp>
        <p:nvSpPr>
          <p:cNvPr id="73" name="Oval 72"/>
          <p:cNvSpPr/>
          <p:nvPr/>
        </p:nvSpPr>
        <p:spPr>
          <a:xfrm>
            <a:off x="457199" y="3047995"/>
            <a:ext cx="1233055" cy="9421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637310" y="3228109"/>
            <a:ext cx="858982" cy="554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609600" y="3334387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76" name="Oval 75"/>
          <p:cNvSpPr/>
          <p:nvPr/>
        </p:nvSpPr>
        <p:spPr>
          <a:xfrm>
            <a:off x="261851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/>
          <p:cNvSpPr/>
          <p:nvPr/>
        </p:nvSpPr>
        <p:spPr>
          <a:xfrm>
            <a:off x="2646216" y="477990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/>
          <p:cNvSpPr/>
          <p:nvPr/>
        </p:nvSpPr>
        <p:spPr>
          <a:xfrm>
            <a:off x="4946136" y="479375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4946136" y="180107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/>
          <p:cNvSpPr txBox="1"/>
          <p:nvPr/>
        </p:nvSpPr>
        <p:spPr>
          <a:xfrm>
            <a:off x="2764753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5089529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2817931" y="4849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5110507" y="485648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84" name="TextBox 83"/>
          <p:cNvSpPr txBox="1"/>
          <p:nvPr/>
        </p:nvSpPr>
        <p:spPr>
          <a:xfrm rot="18939469">
            <a:off x="1692164" y="2367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 rot="2859853">
            <a:off x="1626550" y="437674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0.04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3211819" y="178504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 X 0.4 = 0.28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3220637" y="5078063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 X 0.3 = 0.18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 rot="18338008">
            <a:off x="2617860" y="3924652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 X 0.4 = 0.16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 rot="3204911">
            <a:off x="2963269" y="2833651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 X 0.3 = 0.09</a:t>
            </a:r>
            <a:endParaRPr lang="en-IN" dirty="0"/>
          </a:p>
        </p:txBody>
      </p:sp>
      <p:cxnSp>
        <p:nvCxnSpPr>
          <p:cNvPr id="90" name="Straight Arrow Connector 89"/>
          <p:cNvCxnSpPr>
            <a:stCxn id="73" idx="5"/>
            <a:endCxn id="77" idx="2"/>
          </p:cNvCxnSpPr>
          <p:nvPr/>
        </p:nvCxnSpPr>
        <p:spPr>
          <a:xfrm rot="16200000" flipH="1">
            <a:off x="1458196" y="3903616"/>
            <a:ext cx="1239500" cy="11365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3" idx="7"/>
            <a:endCxn id="76" idx="2"/>
          </p:cNvCxnSpPr>
          <p:nvPr/>
        </p:nvCxnSpPr>
        <p:spPr>
          <a:xfrm rot="5400000" flipH="1" flipV="1">
            <a:off x="1527520" y="2094973"/>
            <a:ext cx="1073148" cy="11088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9" idx="2"/>
          </p:cNvCxnSpPr>
          <p:nvPr/>
        </p:nvCxnSpPr>
        <p:spPr>
          <a:xfrm flipV="1">
            <a:off x="3297383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7" idx="6"/>
            <a:endCxn id="78" idx="2"/>
          </p:cNvCxnSpPr>
          <p:nvPr/>
        </p:nvCxnSpPr>
        <p:spPr>
          <a:xfrm>
            <a:off x="3325088" y="5091636"/>
            <a:ext cx="1621048" cy="138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7"/>
            <a:endCxn id="79" idx="3"/>
          </p:cNvCxnSpPr>
          <p:nvPr/>
        </p:nvCxnSpPr>
        <p:spPr>
          <a:xfrm rot="5400000" flipH="1" flipV="1">
            <a:off x="2866621" y="2692275"/>
            <a:ext cx="2537982" cy="181988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8" idx="1"/>
          </p:cNvCxnSpPr>
          <p:nvPr/>
        </p:nvCxnSpPr>
        <p:spPr>
          <a:xfrm rot="16200000" flipH="1">
            <a:off x="2845851" y="2685354"/>
            <a:ext cx="2551817" cy="18475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889779" y="5638800"/>
            <a:ext cx="534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Day </a:t>
            </a:r>
            <a:r>
              <a:rPr lang="en-US" b="1" dirty="0" smtClean="0"/>
              <a:t>2 </a:t>
            </a:r>
            <a:r>
              <a:rPr lang="en-US" b="1" dirty="0" smtClean="0"/>
              <a:t>Observation: Person is feeling </a:t>
            </a:r>
            <a:r>
              <a:rPr lang="en-US" b="1" dirty="0" smtClean="0"/>
              <a:t>“Cold”</a:t>
            </a:r>
            <a:endParaRPr lang="en-IN" b="1" dirty="0"/>
          </a:p>
        </p:txBody>
      </p:sp>
      <p:sp>
        <p:nvSpPr>
          <p:cNvPr id="97" name="Rectangle 96"/>
          <p:cNvSpPr/>
          <p:nvPr/>
        </p:nvSpPr>
        <p:spPr>
          <a:xfrm>
            <a:off x="5625008" y="178504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Probability of the person being </a:t>
            </a:r>
            <a:endParaRPr lang="en-US" dirty="0" smtClean="0"/>
          </a:p>
          <a:p>
            <a:r>
              <a:rPr lang="en-US" dirty="0" smtClean="0"/>
              <a:t>Healthy </a:t>
            </a:r>
            <a:r>
              <a:rPr lang="en-US" dirty="0" smtClean="0"/>
              <a:t>on Day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= </a:t>
            </a:r>
            <a:r>
              <a:rPr lang="en-US" dirty="0" smtClean="0"/>
              <a:t>max(0.3*0.28, 0.04*0.16)</a:t>
            </a:r>
          </a:p>
          <a:p>
            <a:r>
              <a:rPr lang="en-US" dirty="0" smtClean="0"/>
              <a:t>= max(0.084, 0.0064)</a:t>
            </a:r>
          </a:p>
          <a:p>
            <a:r>
              <a:rPr lang="en-US" dirty="0" smtClean="0"/>
              <a:t>= 0.084</a:t>
            </a:r>
            <a:endParaRPr lang="en-IN" dirty="0"/>
          </a:p>
        </p:txBody>
      </p:sp>
      <p:sp>
        <p:nvSpPr>
          <p:cNvPr id="98" name="Rectangle 97"/>
          <p:cNvSpPr/>
          <p:nvPr/>
        </p:nvSpPr>
        <p:spPr>
          <a:xfrm>
            <a:off x="5625008" y="393988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Probability of the </a:t>
            </a:r>
            <a:r>
              <a:rPr lang="en-US" dirty="0" smtClean="0"/>
              <a:t>having Fever</a:t>
            </a:r>
          </a:p>
          <a:p>
            <a:r>
              <a:rPr lang="en-US" dirty="0" smtClean="0"/>
              <a:t>on </a:t>
            </a:r>
            <a:r>
              <a:rPr lang="en-US" dirty="0" smtClean="0"/>
              <a:t>Day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= </a:t>
            </a:r>
            <a:r>
              <a:rPr lang="en-US" dirty="0" smtClean="0"/>
              <a:t>max(0.3*0.09, 0.04*0.18)</a:t>
            </a:r>
          </a:p>
          <a:p>
            <a:r>
              <a:rPr lang="en-US" dirty="0" smtClean="0"/>
              <a:t>= max(0.027, 0.0072)</a:t>
            </a:r>
          </a:p>
          <a:p>
            <a:r>
              <a:rPr lang="en-US" dirty="0" smtClean="0"/>
              <a:t>= 0.027</a:t>
            </a:r>
            <a:endParaRPr lang="en-IN" dirty="0"/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1889779" y="2459693"/>
            <a:ext cx="602882" cy="588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 flipH="1">
            <a:off x="1871439" y="4008445"/>
            <a:ext cx="577009" cy="5403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764832" y="240044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48266" y="454205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8337499">
            <a:off x="3113579" y="418653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P(H|F)*P(C|H)</a:t>
            </a:r>
            <a:endParaRPr lang="en-IN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501541" y="2112801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P(H|H)*P(C|H)</a:t>
            </a:r>
            <a:endParaRPr lang="en-IN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501541" y="4821471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P(F|F)*P(C|F)</a:t>
            </a:r>
            <a:endParaRPr lang="en-IN" sz="1600" dirty="0"/>
          </a:p>
        </p:txBody>
      </p:sp>
      <p:sp>
        <p:nvSpPr>
          <p:cNvPr id="117" name="TextBox 116"/>
          <p:cNvSpPr txBox="1"/>
          <p:nvPr/>
        </p:nvSpPr>
        <p:spPr>
          <a:xfrm rot="3252542">
            <a:off x="2877470" y="2896415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P(F|H)*P(C|F)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Trellis </a:t>
            </a:r>
            <a:r>
              <a:rPr lang="en-US" dirty="0" smtClean="0"/>
              <a:t>Structure (Cont.)</a:t>
            </a:r>
            <a:endParaRPr lang="en-IN" dirty="0"/>
          </a:p>
        </p:txBody>
      </p:sp>
      <p:sp>
        <p:nvSpPr>
          <p:cNvPr id="73" name="Oval 72"/>
          <p:cNvSpPr/>
          <p:nvPr/>
        </p:nvSpPr>
        <p:spPr>
          <a:xfrm>
            <a:off x="457199" y="3047995"/>
            <a:ext cx="1233055" cy="9421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637310" y="3228109"/>
            <a:ext cx="858982" cy="554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609600" y="3334387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76" name="Oval 75"/>
          <p:cNvSpPr/>
          <p:nvPr/>
        </p:nvSpPr>
        <p:spPr>
          <a:xfrm>
            <a:off x="261851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/>
          <p:cNvSpPr/>
          <p:nvPr/>
        </p:nvSpPr>
        <p:spPr>
          <a:xfrm>
            <a:off x="2646216" y="477990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/>
          <p:cNvSpPr/>
          <p:nvPr/>
        </p:nvSpPr>
        <p:spPr>
          <a:xfrm>
            <a:off x="4946136" y="479375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4946136" y="180107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/>
          <p:cNvSpPr txBox="1"/>
          <p:nvPr/>
        </p:nvSpPr>
        <p:spPr>
          <a:xfrm>
            <a:off x="2764753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5089529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2817931" y="4849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5110507" y="485648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84" name="TextBox 83"/>
          <p:cNvSpPr txBox="1"/>
          <p:nvPr/>
        </p:nvSpPr>
        <p:spPr>
          <a:xfrm rot="18939469">
            <a:off x="1692164" y="2367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3823856" y="180108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0.28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 rot="3204911">
            <a:off x="3869536" y="324684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0.09</a:t>
            </a:r>
            <a:endParaRPr lang="en-IN" dirty="0"/>
          </a:p>
        </p:txBody>
      </p:sp>
      <p:cxnSp>
        <p:nvCxnSpPr>
          <p:cNvPr id="91" name="Straight Arrow Connector 90"/>
          <p:cNvCxnSpPr>
            <a:stCxn id="73" idx="7"/>
            <a:endCxn id="76" idx="2"/>
          </p:cNvCxnSpPr>
          <p:nvPr/>
        </p:nvCxnSpPr>
        <p:spPr>
          <a:xfrm rot="5400000" flipH="1" flipV="1">
            <a:off x="1527520" y="2094973"/>
            <a:ext cx="1073148" cy="11088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9" idx="2"/>
          </p:cNvCxnSpPr>
          <p:nvPr/>
        </p:nvCxnSpPr>
        <p:spPr>
          <a:xfrm flipV="1">
            <a:off x="3297383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8" idx="1"/>
          </p:cNvCxnSpPr>
          <p:nvPr/>
        </p:nvCxnSpPr>
        <p:spPr>
          <a:xfrm rot="16200000" flipH="1">
            <a:off x="2845851" y="2685354"/>
            <a:ext cx="2551817" cy="18475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889779" y="5638800"/>
            <a:ext cx="534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Day </a:t>
            </a:r>
            <a:r>
              <a:rPr lang="en-US" b="1" dirty="0" smtClean="0"/>
              <a:t>2 </a:t>
            </a:r>
            <a:r>
              <a:rPr lang="en-US" b="1" dirty="0" smtClean="0"/>
              <a:t>Observation: Person is feeling </a:t>
            </a:r>
            <a:r>
              <a:rPr lang="en-US" b="1" dirty="0" smtClean="0"/>
              <a:t>“Cold”</a:t>
            </a:r>
            <a:endParaRPr lang="en-IN" b="1" dirty="0"/>
          </a:p>
        </p:txBody>
      </p:sp>
      <p:sp>
        <p:nvSpPr>
          <p:cNvPr id="97" name="Rectangle 96"/>
          <p:cNvSpPr/>
          <p:nvPr/>
        </p:nvSpPr>
        <p:spPr>
          <a:xfrm>
            <a:off x="5625008" y="178504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Probability of the person being </a:t>
            </a:r>
            <a:endParaRPr lang="en-US" dirty="0" smtClean="0"/>
          </a:p>
          <a:p>
            <a:r>
              <a:rPr lang="en-US" dirty="0" smtClean="0"/>
              <a:t>Healthy </a:t>
            </a:r>
            <a:r>
              <a:rPr lang="en-US" dirty="0" smtClean="0"/>
              <a:t>on Day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= </a:t>
            </a:r>
            <a:r>
              <a:rPr lang="en-US" dirty="0" smtClean="0"/>
              <a:t>max(0.3*0.28, 0.04*0.16)</a:t>
            </a:r>
          </a:p>
          <a:p>
            <a:r>
              <a:rPr lang="en-US" dirty="0" smtClean="0"/>
              <a:t>= max(0.084, 0.0064)</a:t>
            </a:r>
          </a:p>
          <a:p>
            <a:r>
              <a:rPr lang="en-US" dirty="0" smtClean="0"/>
              <a:t>= 0.084</a:t>
            </a:r>
            <a:endParaRPr lang="en-IN" dirty="0"/>
          </a:p>
        </p:txBody>
      </p:sp>
      <p:sp>
        <p:nvSpPr>
          <p:cNvPr id="98" name="Rectangle 97"/>
          <p:cNvSpPr/>
          <p:nvPr/>
        </p:nvSpPr>
        <p:spPr>
          <a:xfrm>
            <a:off x="5625008" y="393988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Probability of the </a:t>
            </a:r>
            <a:r>
              <a:rPr lang="en-US" dirty="0" smtClean="0"/>
              <a:t>having Fever</a:t>
            </a:r>
          </a:p>
          <a:p>
            <a:r>
              <a:rPr lang="en-US" dirty="0" smtClean="0"/>
              <a:t>on </a:t>
            </a:r>
            <a:r>
              <a:rPr lang="en-US" dirty="0" smtClean="0"/>
              <a:t>Day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= </a:t>
            </a:r>
            <a:r>
              <a:rPr lang="en-US" dirty="0" smtClean="0"/>
              <a:t>max(0.3*0.09, 0.04*0.18)</a:t>
            </a:r>
          </a:p>
          <a:p>
            <a:r>
              <a:rPr lang="en-US" dirty="0" smtClean="0"/>
              <a:t>= max(0.027, 0.0072)</a:t>
            </a:r>
          </a:p>
          <a:p>
            <a:r>
              <a:rPr lang="en-US" dirty="0" smtClean="0"/>
              <a:t>= 0.027</a:t>
            </a:r>
            <a:endParaRPr lang="en-IN" dirty="0"/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1889779" y="2459693"/>
            <a:ext cx="602882" cy="588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68436" y="2243330"/>
            <a:ext cx="79527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3444628" y="3209341"/>
            <a:ext cx="891893" cy="678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832" y="240044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86816" y="454205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1539" y="240237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0.084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61661" y="454140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0.027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Trellis </a:t>
            </a:r>
            <a:r>
              <a:rPr lang="en-US" dirty="0" smtClean="0"/>
              <a:t>Structure (Cont.)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457199" y="3047995"/>
            <a:ext cx="1233055" cy="9421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637310" y="3228109"/>
            <a:ext cx="858982" cy="554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609600" y="3334387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261851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2646216" y="477990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946136" y="479375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7273776" y="479375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4946136" y="180107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727376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2764753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089529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7430348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817931" y="4849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5110507" y="485648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458924" y="485647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59" name="TextBox 58"/>
          <p:cNvSpPr txBox="1"/>
          <p:nvPr/>
        </p:nvSpPr>
        <p:spPr>
          <a:xfrm rot="18939469">
            <a:off x="1692165" y="2367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3741045" y="17421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0.28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5539612" y="508526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 X 0.6 = 0.36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5555464" y="178631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 X 0.1 = 0.07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 rot="18338008">
            <a:off x="4966545" y="394199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 X 0.1 = 0.04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 rot="3204911">
            <a:off x="3873131" y="322773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0.09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 rot="3262030">
            <a:off x="5321020" y="285624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 X 0.6 = 0.18</a:t>
            </a:r>
            <a:endParaRPr lang="en-IN" dirty="0"/>
          </a:p>
        </p:txBody>
      </p:sp>
      <p:cxnSp>
        <p:nvCxnSpPr>
          <p:cNvPr id="77" name="Straight Arrow Connector 76"/>
          <p:cNvCxnSpPr>
            <a:stCxn id="21" idx="7"/>
            <a:endCxn id="24" idx="2"/>
          </p:cNvCxnSpPr>
          <p:nvPr/>
        </p:nvCxnSpPr>
        <p:spPr>
          <a:xfrm rot="5400000" flipH="1" flipV="1">
            <a:off x="1527520" y="2094973"/>
            <a:ext cx="1073148" cy="11088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6"/>
            <a:endCxn id="28" idx="2"/>
          </p:cNvCxnSpPr>
          <p:nvPr/>
        </p:nvCxnSpPr>
        <p:spPr>
          <a:xfrm flipV="1">
            <a:off x="3297383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6" idx="6"/>
          </p:cNvCxnSpPr>
          <p:nvPr/>
        </p:nvCxnSpPr>
        <p:spPr>
          <a:xfrm flipV="1">
            <a:off x="5625008" y="5091636"/>
            <a:ext cx="1648753" cy="138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6" idx="7"/>
            <a:endCxn id="29" idx="3"/>
          </p:cNvCxnSpPr>
          <p:nvPr/>
        </p:nvCxnSpPr>
        <p:spPr>
          <a:xfrm rot="5400000" flipH="1" flipV="1">
            <a:off x="5173476" y="2685356"/>
            <a:ext cx="2551817" cy="18475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8" idx="5"/>
          </p:cNvCxnSpPr>
          <p:nvPr/>
        </p:nvCxnSpPr>
        <p:spPr>
          <a:xfrm rot="16200000" flipH="1">
            <a:off x="5202052" y="2656763"/>
            <a:ext cx="2551833" cy="19047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4" idx="5"/>
            <a:endCxn id="26" idx="1"/>
          </p:cNvCxnSpPr>
          <p:nvPr/>
        </p:nvCxnSpPr>
        <p:spPr>
          <a:xfrm rot="16200000" flipH="1">
            <a:off x="2845851" y="2685354"/>
            <a:ext cx="2551817" cy="18475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8" idx="6"/>
            <a:endCxn id="29" idx="2"/>
          </p:cNvCxnSpPr>
          <p:nvPr/>
        </p:nvCxnSpPr>
        <p:spPr>
          <a:xfrm>
            <a:off x="5625008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527758" y="3320181"/>
            <a:ext cx="891893" cy="678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889779" y="2459693"/>
            <a:ext cx="602882" cy="588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26871" y="2243330"/>
            <a:ext cx="79527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4832" y="240044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51539" y="240237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0.084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50821" y="447212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0.027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89779" y="5638800"/>
            <a:ext cx="534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Day </a:t>
            </a:r>
            <a:r>
              <a:rPr lang="en-US" b="1" dirty="0" smtClean="0"/>
              <a:t>3 </a:t>
            </a:r>
            <a:r>
              <a:rPr lang="en-US" b="1" dirty="0" smtClean="0"/>
              <a:t>Observation: Person is feeling </a:t>
            </a:r>
            <a:r>
              <a:rPr lang="en-US" b="1" dirty="0" smtClean="0"/>
              <a:t>“Dizzy”</a:t>
            </a:r>
            <a:endParaRPr lang="en-IN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86816" y="454205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15326" y="2112801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P(H|H)*P(D|H)</a:t>
            </a:r>
            <a:endParaRPr lang="en-IN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801471" y="4821471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P(F|F)*P(D|F)</a:t>
            </a:r>
            <a:endParaRPr lang="en-IN" sz="1600" dirty="0"/>
          </a:p>
        </p:txBody>
      </p:sp>
      <p:sp>
        <p:nvSpPr>
          <p:cNvPr id="55" name="TextBox 54"/>
          <p:cNvSpPr txBox="1"/>
          <p:nvPr/>
        </p:nvSpPr>
        <p:spPr>
          <a:xfrm rot="3252542">
            <a:off x="5246678" y="2894888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P(F|H)*P(D|F)</a:t>
            </a:r>
            <a:endParaRPr lang="en-IN" sz="1600" dirty="0"/>
          </a:p>
        </p:txBody>
      </p:sp>
      <p:sp>
        <p:nvSpPr>
          <p:cNvPr id="57" name="TextBox 56"/>
          <p:cNvSpPr txBox="1"/>
          <p:nvPr/>
        </p:nvSpPr>
        <p:spPr>
          <a:xfrm rot="18337499">
            <a:off x="5404337" y="420088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P(H|F)*P(D|H)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Trellis </a:t>
            </a:r>
            <a:r>
              <a:rPr lang="en-US" dirty="0" smtClean="0"/>
              <a:t>Structure (Cont.)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504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sz="2400" dirty="0" smtClean="0"/>
              <a:t>Probability of the person being </a:t>
            </a:r>
            <a:r>
              <a:rPr lang="en-US" sz="2400" dirty="0" smtClean="0"/>
              <a:t>Healthy on Day 3 </a:t>
            </a:r>
          </a:p>
          <a:p>
            <a:pPr algn="just">
              <a:buNone/>
            </a:pPr>
            <a:r>
              <a:rPr lang="en-US" sz="2400" dirty="0" smtClean="0"/>
              <a:t>= max(0.084*0.07, 0.027*0.04)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= </a:t>
            </a:r>
            <a:r>
              <a:rPr lang="en-US" sz="2400" dirty="0" smtClean="0"/>
              <a:t>max(0.00588, 0.00108)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= </a:t>
            </a:r>
            <a:r>
              <a:rPr lang="en-US" sz="2400" dirty="0" smtClean="0"/>
              <a:t>0.00588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Probability of the having </a:t>
            </a:r>
            <a:r>
              <a:rPr lang="en-US" sz="2400" dirty="0" smtClean="0"/>
              <a:t>Fever on </a:t>
            </a:r>
            <a:r>
              <a:rPr lang="en-US" sz="2400" dirty="0" smtClean="0"/>
              <a:t>Day </a:t>
            </a:r>
            <a:r>
              <a:rPr lang="en-US" sz="2400" dirty="0" smtClean="0"/>
              <a:t>3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= </a:t>
            </a:r>
            <a:r>
              <a:rPr lang="en-US" sz="2400" dirty="0" smtClean="0"/>
              <a:t>max(0.084*0.18, 0.027*0.36)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= </a:t>
            </a:r>
            <a:r>
              <a:rPr lang="en-US" sz="2400" dirty="0" smtClean="0"/>
              <a:t>max(0.01512, 0.00972)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= </a:t>
            </a:r>
            <a:r>
              <a:rPr lang="en-US" sz="2400" dirty="0" smtClean="0"/>
              <a:t>0.01512</a:t>
            </a:r>
            <a:endParaRPr lang="en-IN" sz="2400" dirty="0" smtClean="0"/>
          </a:p>
          <a:p>
            <a:pPr algn="just"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Trellis </a:t>
            </a:r>
            <a:r>
              <a:rPr lang="en-US" dirty="0" smtClean="0"/>
              <a:t>Structure (Cont.)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37310" y="3228109"/>
            <a:ext cx="858982" cy="554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09600" y="3334387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61851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646216" y="477990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946136" y="479375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273776" y="479375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946136" y="180107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27376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764753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89529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30348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7931" y="4849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10507" y="485648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58924" y="485647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 rot="18939469">
            <a:off x="1692165" y="2367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741045" y="17421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0.28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15781" y="17421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0.07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 rot="3262030">
            <a:off x="6244495" y="33181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0.18</a:t>
            </a:r>
            <a:endParaRPr lang="en-IN" dirty="0"/>
          </a:p>
        </p:txBody>
      </p:sp>
      <p:cxnSp>
        <p:nvCxnSpPr>
          <p:cNvPr id="25" name="Straight Arrow Connector 24"/>
          <p:cNvCxnSpPr>
            <a:endCxn id="6" idx="2"/>
          </p:cNvCxnSpPr>
          <p:nvPr/>
        </p:nvCxnSpPr>
        <p:spPr>
          <a:xfrm rot="5400000" flipH="1" flipV="1">
            <a:off x="1527520" y="2094973"/>
            <a:ext cx="1073148" cy="11088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0" idx="2"/>
          </p:cNvCxnSpPr>
          <p:nvPr/>
        </p:nvCxnSpPr>
        <p:spPr>
          <a:xfrm flipV="1">
            <a:off x="3297383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5"/>
          </p:cNvCxnSpPr>
          <p:nvPr/>
        </p:nvCxnSpPr>
        <p:spPr>
          <a:xfrm rot="16200000" flipH="1">
            <a:off x="5202052" y="2656763"/>
            <a:ext cx="2551833" cy="19047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6"/>
            <a:endCxn id="11" idx="2"/>
          </p:cNvCxnSpPr>
          <p:nvPr/>
        </p:nvCxnSpPr>
        <p:spPr>
          <a:xfrm>
            <a:off x="5625008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889779" y="2459693"/>
            <a:ext cx="602882" cy="588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26871" y="2243330"/>
            <a:ext cx="79527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64832" y="240044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1539" y="240237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0.084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5936194" y="3417748"/>
            <a:ext cx="891893" cy="678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15781" y="2244918"/>
            <a:ext cx="79527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51454" y="245969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0.00588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51469" y="541721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0.01512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89779" y="5638800"/>
            <a:ext cx="534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Day </a:t>
            </a:r>
            <a:r>
              <a:rPr lang="en-US" b="1" dirty="0" smtClean="0"/>
              <a:t>3 </a:t>
            </a:r>
            <a:r>
              <a:rPr lang="en-US" b="1" dirty="0" smtClean="0"/>
              <a:t>Observation: Person is feeling </a:t>
            </a:r>
            <a:r>
              <a:rPr lang="en-US" b="1" dirty="0" smtClean="0"/>
              <a:t>“Dizzy”</a:t>
            </a:r>
            <a:endParaRPr lang="en-IN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686816" y="454205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51539" y="452754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0.027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D</a:t>
            </a:r>
            <a:r>
              <a:rPr lang="en-IN" sz="2400" dirty="0" smtClean="0"/>
              <a:t>escription </a:t>
            </a:r>
            <a:r>
              <a:rPr lang="en-IN" sz="2400" dirty="0" smtClean="0"/>
              <a:t>of the movement of an object over </a:t>
            </a:r>
            <a:r>
              <a:rPr lang="en-IN" sz="2400" dirty="0" smtClean="0"/>
              <a:t>time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A </a:t>
            </a:r>
            <a:r>
              <a:rPr lang="en-IN" sz="2400" dirty="0" smtClean="0"/>
              <a:t>collection of random variables </a:t>
            </a:r>
            <a:endParaRPr lang="en-IN" sz="2400" dirty="0" smtClean="0"/>
          </a:p>
          <a:p>
            <a:pPr algn="ctr">
              <a:buNone/>
            </a:pPr>
            <a:r>
              <a:rPr lang="en-IN" sz="2400" dirty="0" smtClean="0"/>
              <a:t>X</a:t>
            </a:r>
            <a:r>
              <a:rPr lang="en-IN" sz="2400" dirty="0" smtClean="0"/>
              <a:t>={</a:t>
            </a:r>
            <a:r>
              <a:rPr lang="en-IN" sz="2400" dirty="0" err="1" smtClean="0"/>
              <a:t>X</a:t>
            </a:r>
            <a:r>
              <a:rPr lang="en-IN" sz="2400" baseline="-25000" dirty="0" err="1" smtClean="0"/>
              <a:t>t</a:t>
            </a:r>
            <a:r>
              <a:rPr lang="en-IN" sz="2400" baseline="-25000" dirty="0" smtClean="0"/>
              <a:t> </a:t>
            </a:r>
            <a:r>
              <a:rPr lang="en-IN" sz="2400" dirty="0" smtClean="0"/>
              <a:t>: </a:t>
            </a:r>
            <a:r>
              <a:rPr lang="en-IN" sz="2400" dirty="0" err="1" smtClean="0"/>
              <a:t>t</a:t>
            </a:r>
            <a:r>
              <a:rPr lang="en-IN" sz="2400" dirty="0" err="1" smtClean="0"/>
              <a:t>∈</a:t>
            </a:r>
            <a:r>
              <a:rPr lang="en-IN" sz="2400" dirty="0" err="1" smtClean="0"/>
              <a:t>T</a:t>
            </a:r>
            <a:r>
              <a:rPr lang="en-IN" sz="2400" dirty="0" smtClean="0"/>
              <a:t>}</a:t>
            </a:r>
            <a:r>
              <a:rPr lang="en-IN" sz="2400" dirty="0" smtClean="0"/>
              <a:t> </a:t>
            </a: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	defined </a:t>
            </a:r>
            <a:r>
              <a:rPr lang="en-IN" sz="2400" dirty="0" smtClean="0"/>
              <a:t>on a common probability space, taking values in a common set </a:t>
            </a:r>
            <a:r>
              <a:rPr lang="en-IN" sz="2400" i="1" dirty="0" smtClean="0"/>
              <a:t>S</a:t>
            </a:r>
            <a:r>
              <a:rPr lang="en-IN" sz="2400" dirty="0" smtClean="0"/>
              <a:t> (the </a:t>
            </a:r>
            <a:r>
              <a:rPr lang="en-IN" sz="2400" i="1" dirty="0" smtClean="0"/>
              <a:t>state space</a:t>
            </a:r>
            <a:r>
              <a:rPr lang="en-IN" sz="2400" dirty="0" smtClean="0"/>
              <a:t>), and indexed by a set </a:t>
            </a:r>
            <a:r>
              <a:rPr lang="en-IN" sz="2400" i="1" dirty="0" smtClean="0"/>
              <a:t>T</a:t>
            </a:r>
            <a:r>
              <a:rPr lang="en-IN" sz="2400" dirty="0" smtClean="0"/>
              <a:t>, often either </a:t>
            </a:r>
            <a:r>
              <a:rPr lang="en-IN" sz="2400" i="1" dirty="0" smtClean="0"/>
              <a:t>N</a:t>
            </a:r>
            <a:r>
              <a:rPr lang="en-IN" sz="2400" dirty="0" smtClean="0"/>
              <a:t> or [0,</a:t>
            </a:r>
            <a:r>
              <a:rPr lang="en-IN" sz="2400" dirty="0" smtClean="0"/>
              <a:t>∞)</a:t>
            </a:r>
            <a:r>
              <a:rPr lang="en-IN" sz="2400" dirty="0" smtClean="0"/>
              <a:t> and thought of as </a:t>
            </a:r>
            <a:r>
              <a:rPr lang="en-IN" sz="2400" i="1" dirty="0" smtClean="0"/>
              <a:t>time</a:t>
            </a:r>
            <a:r>
              <a:rPr lang="en-IN" sz="2400" dirty="0" smtClean="0"/>
              <a:t> (discrete or continuous respectively</a:t>
            </a:r>
            <a:r>
              <a:rPr lang="en-IN" sz="2400" dirty="0" smtClean="0"/>
              <a:t>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For example, Bernoulli process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Trellis </a:t>
            </a:r>
            <a:r>
              <a:rPr lang="en-US" dirty="0" smtClean="0"/>
              <a:t>Structure (Cont.)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37310" y="3228109"/>
            <a:ext cx="858982" cy="554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09600" y="3334387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61851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646216" y="477990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946136" y="479375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273776" y="479375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946136" y="180107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27376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764753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89529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30348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7931" y="4849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10507" y="485648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58924" y="485647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 rot="18939469">
            <a:off x="1692165" y="2367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741045" y="17421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0.28</a:t>
            </a:r>
            <a:endParaRPr lang="en-IN" dirty="0"/>
          </a:p>
        </p:txBody>
      </p:sp>
      <p:cxnSp>
        <p:nvCxnSpPr>
          <p:cNvPr id="25" name="Straight Arrow Connector 24"/>
          <p:cNvCxnSpPr>
            <a:endCxn id="6" idx="2"/>
          </p:cNvCxnSpPr>
          <p:nvPr/>
        </p:nvCxnSpPr>
        <p:spPr>
          <a:xfrm rot="5400000" flipH="1" flipV="1">
            <a:off x="1527520" y="2094973"/>
            <a:ext cx="1073148" cy="11088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0" idx="2"/>
          </p:cNvCxnSpPr>
          <p:nvPr/>
        </p:nvCxnSpPr>
        <p:spPr>
          <a:xfrm flipV="1">
            <a:off x="3297383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5"/>
          </p:cNvCxnSpPr>
          <p:nvPr/>
        </p:nvCxnSpPr>
        <p:spPr>
          <a:xfrm rot="16200000" flipH="1">
            <a:off x="5202052" y="2656763"/>
            <a:ext cx="2551833" cy="19047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889779" y="2459693"/>
            <a:ext cx="602882" cy="588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26871" y="2243330"/>
            <a:ext cx="79527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64832" y="240044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1539" y="240237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0.084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5857940" y="3292473"/>
            <a:ext cx="891893" cy="678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51454" y="245969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0.00588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51469" y="541721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0.01512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89779" y="5638800"/>
            <a:ext cx="534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Day </a:t>
            </a:r>
            <a:r>
              <a:rPr lang="en-US" b="1" dirty="0" smtClean="0"/>
              <a:t>3 </a:t>
            </a:r>
            <a:r>
              <a:rPr lang="en-US" b="1" dirty="0" smtClean="0"/>
              <a:t>Observation: Person is feeling </a:t>
            </a:r>
            <a:r>
              <a:rPr lang="en-US" b="1" dirty="0" smtClean="0"/>
              <a:t>“Dizzy”</a:t>
            </a:r>
            <a:endParaRPr lang="en-IN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686816" y="454205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51539" y="452754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0.027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3262030">
            <a:off x="6244495" y="33181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/>
              <a:t>The process of discovering the sequence of hidden states, given the sequence </a:t>
            </a:r>
            <a:r>
              <a:rPr lang="en-IN" sz="2800" dirty="0" smtClean="0"/>
              <a:t>of observations</a:t>
            </a:r>
            <a:r>
              <a:rPr lang="en-IN" sz="2800" dirty="0" smtClean="0"/>
              <a:t>, is known as decoding or </a:t>
            </a:r>
            <a:r>
              <a:rPr lang="en-IN" sz="2800" dirty="0" smtClean="0"/>
              <a:t>inference</a:t>
            </a:r>
          </a:p>
          <a:p>
            <a:pPr algn="just"/>
            <a:endParaRPr lang="en-IN" sz="28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 to Stochastic Processes by E. </a:t>
            </a:r>
            <a:r>
              <a:rPr lang="en-US" sz="2400" dirty="0" err="1" smtClean="0"/>
              <a:t>Cinlar</a:t>
            </a:r>
            <a:endParaRPr lang="en-US" sz="2400" dirty="0" smtClean="0"/>
          </a:p>
          <a:p>
            <a:r>
              <a:rPr lang="en-IN" sz="2400" dirty="0" smtClean="0">
                <a:hlinkClick r:id="rId2"/>
              </a:rPr>
              <a:t>https://</a:t>
            </a:r>
            <a:r>
              <a:rPr lang="en-IN" sz="2400" dirty="0" smtClean="0">
                <a:hlinkClick r:id="rId2"/>
              </a:rPr>
              <a:t>en.wikipedia.org/wiki/Hidden_Markov_model</a:t>
            </a:r>
            <a:endParaRPr lang="en-IN" sz="2400" dirty="0" smtClean="0"/>
          </a:p>
          <a:p>
            <a:r>
              <a:rPr lang="en-IN" sz="2400" dirty="0" smtClean="0">
                <a:hlinkClick r:id="rId3"/>
              </a:rPr>
              <a:t>https://</a:t>
            </a:r>
            <a:r>
              <a:rPr lang="en-IN" sz="2400" dirty="0" smtClean="0">
                <a:hlinkClick r:id="rId3"/>
              </a:rPr>
              <a:t>en.wikipedia.org/wiki/Viterbi_algorithm</a:t>
            </a:r>
            <a:endParaRPr lang="en-IN" sz="2400" dirty="0" smtClean="0"/>
          </a:p>
          <a:p>
            <a:r>
              <a:rPr lang="en-IN" sz="2400" dirty="0" smtClean="0">
                <a:hlinkClick r:id="rId4"/>
              </a:rPr>
              <a:t>https://web.stanford.edu/~</a:t>
            </a:r>
            <a:r>
              <a:rPr lang="en-IN" sz="2400" dirty="0" smtClean="0">
                <a:hlinkClick r:id="rId4"/>
              </a:rPr>
              <a:t>jurafsky/slp3/9.pdf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0" y="585305"/>
            <a:ext cx="5157305" cy="29964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Frutiger LT Std 55 Roman"/>
              </a:rPr>
              <a:t>Thank you!</a:t>
            </a:r>
            <a:endParaRPr lang="en-US" sz="2800" dirty="0">
              <a:cs typeface="Frutiger LT Std 55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7829" y="3683849"/>
            <a:ext cx="5157306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000000"/>
                </a:solidFill>
                <a:cs typeface="Frutiger LT Std 55 Roman"/>
              </a:rPr>
              <a:t>Subtitle</a:t>
            </a:r>
            <a:endParaRPr lang="en-US" sz="1600" dirty="0">
              <a:solidFill>
                <a:srgbClr val="000000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4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2800" dirty="0" smtClean="0"/>
              <a:t>Sequence of random variables such that for any n, X</a:t>
            </a:r>
            <a:r>
              <a:rPr lang="en-IN" sz="2800" baseline="-25000" dirty="0" smtClean="0"/>
              <a:t>n+1</a:t>
            </a:r>
            <a:r>
              <a:rPr lang="en-IN" sz="2800" dirty="0" smtClean="0"/>
              <a:t> is conditionally independent of X</a:t>
            </a:r>
            <a:r>
              <a:rPr lang="en-IN" sz="2800" baseline="-25000" dirty="0" smtClean="0"/>
              <a:t>0</a:t>
            </a:r>
            <a:r>
              <a:rPr lang="en-IN" sz="2800" dirty="0" smtClean="0"/>
              <a:t>, . . . , X</a:t>
            </a:r>
            <a:r>
              <a:rPr lang="en-IN" sz="2800" baseline="-25000" dirty="0" smtClean="0"/>
              <a:t>n-1 </a:t>
            </a:r>
            <a:r>
              <a:rPr lang="en-IN" sz="2800" dirty="0" smtClean="0"/>
              <a:t>given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endParaRPr lang="en-IN" sz="2800" baseline="-25000" dirty="0" smtClean="0"/>
          </a:p>
          <a:p>
            <a:pPr algn="just"/>
            <a:endParaRPr lang="en-US" sz="2800" baseline="-25000" dirty="0" smtClean="0"/>
          </a:p>
          <a:p>
            <a:pPr algn="just"/>
            <a:endParaRPr lang="en-IN" sz="2800" baseline="-25000" dirty="0" smtClean="0"/>
          </a:p>
          <a:p>
            <a:pPr algn="just"/>
            <a:r>
              <a:rPr lang="en-US" sz="2800" dirty="0" smtClean="0"/>
              <a:t>The stochastic process </a:t>
            </a:r>
            <a:r>
              <a:rPr lang="en-IN" sz="2800" dirty="0" smtClean="0"/>
              <a:t>X = {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; n ϵ N} is a Markov Chain when,</a:t>
            </a:r>
          </a:p>
          <a:p>
            <a:pPr algn="ctr">
              <a:buNone/>
            </a:pPr>
            <a:r>
              <a:rPr lang="en-IN" sz="2800" dirty="0" smtClean="0"/>
              <a:t>P{X</a:t>
            </a:r>
            <a:r>
              <a:rPr lang="en-IN" sz="2800" baseline="-25000" dirty="0" smtClean="0"/>
              <a:t>n+1</a:t>
            </a:r>
            <a:r>
              <a:rPr lang="en-IN" sz="2800" dirty="0" smtClean="0"/>
              <a:t> = j | X</a:t>
            </a:r>
            <a:r>
              <a:rPr lang="en-IN" sz="2800" baseline="-25000" dirty="0" smtClean="0"/>
              <a:t>0</a:t>
            </a:r>
            <a:r>
              <a:rPr lang="en-IN" sz="2800" dirty="0" smtClean="0"/>
              <a:t>, .....,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} = P{X</a:t>
            </a:r>
            <a:r>
              <a:rPr lang="en-IN" sz="2800" baseline="-25000" dirty="0" smtClean="0"/>
              <a:t>n+1</a:t>
            </a:r>
            <a:r>
              <a:rPr lang="en-IN" sz="2800" dirty="0" smtClean="0"/>
              <a:t> = j |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} </a:t>
            </a:r>
            <a:endParaRPr lang="en-US" sz="2800" dirty="0" smtClean="0"/>
          </a:p>
          <a:p>
            <a:pPr algn="ctr">
              <a:buNone/>
            </a:pPr>
            <a:endParaRPr lang="en-US" sz="2200" dirty="0" smtClean="0"/>
          </a:p>
          <a:p>
            <a:pPr algn="just">
              <a:buNone/>
            </a:pPr>
            <a:r>
              <a:rPr lang="en-IN" sz="2200" dirty="0" smtClean="0"/>
              <a:t>	</a:t>
            </a:r>
            <a:r>
              <a:rPr lang="en-IN" sz="1700" dirty="0" smtClean="0"/>
              <a:t>∀ </a:t>
            </a:r>
            <a:r>
              <a:rPr lang="en-IN" sz="1700" dirty="0" smtClean="0"/>
              <a:t>j ϵ E and n ϵ N = {0,1,2,3,….}</a:t>
            </a:r>
          </a:p>
          <a:p>
            <a:pPr algn="just">
              <a:buNone/>
            </a:pPr>
            <a:r>
              <a:rPr lang="en-US" sz="1700" dirty="0" smtClean="0"/>
              <a:t>	where, E is a countable set</a:t>
            </a:r>
            <a:r>
              <a:rPr lang="en-US" sz="1900" dirty="0" smtClean="0"/>
              <a:t>	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The </a:t>
            </a:r>
            <a:r>
              <a:rPr lang="en-IN" sz="2800" dirty="0" smtClean="0"/>
              <a:t>“next” state X</a:t>
            </a:r>
            <a:r>
              <a:rPr lang="en-IN" sz="2800" baseline="-25000" dirty="0" smtClean="0"/>
              <a:t>n+1 </a:t>
            </a:r>
            <a:r>
              <a:rPr lang="en-IN" sz="2800" dirty="0" smtClean="0"/>
              <a:t>of the process is independent of the “past” states X</a:t>
            </a:r>
            <a:r>
              <a:rPr lang="en-IN" sz="2800" baseline="-25000" dirty="0" smtClean="0"/>
              <a:t>0</a:t>
            </a:r>
            <a:r>
              <a:rPr lang="en-IN" sz="2800" dirty="0" smtClean="0"/>
              <a:t>, . . . , X</a:t>
            </a:r>
            <a:r>
              <a:rPr lang="en-IN" sz="2800" baseline="-25000" dirty="0" smtClean="0"/>
              <a:t>n-1 </a:t>
            </a:r>
            <a:r>
              <a:rPr lang="en-IN" sz="2800" dirty="0" smtClean="0"/>
              <a:t>provided that the “present” state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be known</a:t>
            </a:r>
            <a:r>
              <a:rPr lang="en-IN" sz="2800" dirty="0" smtClean="0"/>
              <a:t>.</a:t>
            </a:r>
          </a:p>
          <a:p>
            <a:pPr algn="just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IN" sz="2800" dirty="0" smtClean="0"/>
              <a:t>P{X</a:t>
            </a:r>
            <a:r>
              <a:rPr lang="en-IN" sz="2800" baseline="-25000" dirty="0" smtClean="0"/>
              <a:t>n+1</a:t>
            </a:r>
            <a:r>
              <a:rPr lang="en-IN" sz="2800" dirty="0" smtClean="0"/>
              <a:t> </a:t>
            </a:r>
            <a:r>
              <a:rPr lang="en-IN" sz="2800" dirty="0" smtClean="0"/>
              <a:t>= j |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= </a:t>
            </a:r>
            <a:r>
              <a:rPr lang="en-IN" sz="2800" dirty="0" err="1" smtClean="0"/>
              <a:t>i</a:t>
            </a:r>
            <a:r>
              <a:rPr lang="en-IN" sz="2800" dirty="0" smtClean="0"/>
              <a:t>} = P(</a:t>
            </a:r>
            <a:r>
              <a:rPr lang="en-IN" sz="2800" dirty="0" err="1" smtClean="0"/>
              <a:t>i,j</a:t>
            </a:r>
            <a:r>
              <a:rPr lang="en-IN" sz="2800" dirty="0" smtClean="0"/>
              <a:t>)		</a:t>
            </a:r>
            <a:r>
              <a:rPr lang="en-IN" sz="2800" dirty="0" err="1" smtClean="0"/>
              <a:t>i,j</a:t>
            </a:r>
            <a:r>
              <a:rPr lang="en-IN" sz="2800" dirty="0" smtClean="0"/>
              <a:t> ϵ </a:t>
            </a:r>
            <a:r>
              <a:rPr lang="en-IN" sz="2800" dirty="0" smtClean="0"/>
              <a:t>E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For example, number of successes (</a:t>
            </a:r>
            <a:r>
              <a:rPr lang="en-IN" sz="2800" dirty="0" err="1" smtClean="0"/>
              <a:t>N</a:t>
            </a:r>
            <a:r>
              <a:rPr lang="en-IN" sz="2800" baseline="-25000" dirty="0" err="1" smtClean="0"/>
              <a:t>n</a:t>
            </a:r>
            <a:r>
              <a:rPr lang="en-US" sz="2800" dirty="0" smtClean="0"/>
              <a:t>) in a Bernoulli process</a:t>
            </a:r>
            <a:endParaRPr lang="en-IN" sz="28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Transition matrix </a:t>
            </a:r>
            <a:r>
              <a:rPr lang="en-US" dirty="0" smtClean="0"/>
              <a:t>of </a:t>
            </a:r>
            <a:r>
              <a:rPr lang="en-US" dirty="0" smtClean="0"/>
              <a:t>Markov </a:t>
            </a:r>
            <a:r>
              <a:rPr lang="en-US" dirty="0" smtClean="0"/>
              <a:t>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						 P =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 is said to be the Markov Matrix over E when,</a:t>
            </a:r>
          </a:p>
          <a:p>
            <a:r>
              <a:rPr lang="en-US" sz="2400" dirty="0" smtClean="0"/>
              <a:t>For any </a:t>
            </a:r>
            <a:r>
              <a:rPr lang="en-IN" sz="2400" dirty="0" err="1" smtClean="0"/>
              <a:t>i,j</a:t>
            </a:r>
            <a:r>
              <a:rPr lang="en-IN" sz="2400" dirty="0" smtClean="0"/>
              <a:t> ϵ </a:t>
            </a:r>
            <a:r>
              <a:rPr lang="en-IN" sz="2400" dirty="0" smtClean="0"/>
              <a:t>E, </a:t>
            </a:r>
            <a:r>
              <a:rPr lang="en-IN" sz="2400" dirty="0" smtClean="0"/>
              <a:t>P(</a:t>
            </a:r>
            <a:r>
              <a:rPr lang="en-IN" sz="2400" dirty="0" err="1" smtClean="0"/>
              <a:t>i,j</a:t>
            </a:r>
            <a:r>
              <a:rPr lang="en-IN" sz="2400" dirty="0" smtClean="0"/>
              <a:t>) ≥ 0</a:t>
            </a:r>
          </a:p>
          <a:p>
            <a:r>
              <a:rPr lang="en-US" sz="2400" dirty="0" smtClean="0"/>
              <a:t>For each </a:t>
            </a:r>
            <a:r>
              <a:rPr lang="en-IN" sz="2400" dirty="0" err="1" smtClean="0"/>
              <a:t>i</a:t>
            </a:r>
            <a:r>
              <a:rPr lang="en-IN" sz="2400" dirty="0" smtClean="0"/>
              <a:t> </a:t>
            </a:r>
            <a:r>
              <a:rPr lang="en-IN" sz="2400" dirty="0" smtClean="0"/>
              <a:t>ϵ </a:t>
            </a:r>
            <a:r>
              <a:rPr lang="en-IN" sz="2400" dirty="0" smtClean="0"/>
              <a:t>E, </a:t>
            </a:r>
          </a:p>
          <a:p>
            <a:endParaRPr lang="en-US" sz="2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(To be removed??)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 =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99164" y="1417637"/>
            <a:ext cx="3445820" cy="1256289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0753" y="3947463"/>
            <a:ext cx="1093211" cy="55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 (HMM)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A statistical Markov model in which the system being modeled is assumed to be a Markov process with unobserved (hidden) states</a:t>
            </a:r>
          </a:p>
          <a:p>
            <a:r>
              <a:rPr lang="en-IN" sz="2800" dirty="0" smtClean="0"/>
              <a:t>Can </a:t>
            </a:r>
            <a:r>
              <a:rPr lang="en-IN" sz="2800" dirty="0" smtClean="0"/>
              <a:t>be presented </a:t>
            </a:r>
            <a:r>
              <a:rPr lang="en-IN" sz="2800" dirty="0" smtClean="0"/>
              <a:t>using a simple </a:t>
            </a:r>
          </a:p>
          <a:p>
            <a:pPr>
              <a:buNone/>
            </a:pPr>
            <a:r>
              <a:rPr lang="en-IN" sz="2800" dirty="0" smtClean="0"/>
              <a:t>	dynamic Bayesian network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IN" sz="2000" i="1" dirty="0" smtClean="0"/>
              <a:t>	X</a:t>
            </a:r>
            <a:r>
              <a:rPr lang="en-IN" sz="2000" dirty="0" smtClean="0"/>
              <a:t> — </a:t>
            </a:r>
            <a:r>
              <a:rPr lang="en-IN" sz="2000" dirty="0" smtClean="0"/>
              <a:t>states (hidden, to be inferred)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i="1" dirty="0" smtClean="0"/>
              <a:t>y</a:t>
            </a:r>
            <a:r>
              <a:rPr lang="en-IN" sz="2000" dirty="0" smtClean="0"/>
              <a:t> — </a:t>
            </a:r>
            <a:r>
              <a:rPr lang="en-IN" sz="2000" dirty="0" smtClean="0"/>
              <a:t>observations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i="1" dirty="0" err="1" smtClean="0"/>
              <a:t>a</a:t>
            </a:r>
            <a:r>
              <a:rPr lang="en-IN" sz="2000" i="1" baseline="-25000" dirty="0" err="1" smtClean="0"/>
              <a:t>ij</a:t>
            </a:r>
            <a:r>
              <a:rPr lang="en-IN" sz="2000" dirty="0" smtClean="0"/>
              <a:t> — state transition </a:t>
            </a:r>
            <a:r>
              <a:rPr lang="en-IN" sz="2000" dirty="0" smtClean="0"/>
              <a:t>probabilities (probability of 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transition from state </a:t>
            </a:r>
            <a:r>
              <a:rPr lang="en-IN" sz="2000" i="1" dirty="0" err="1" smtClean="0"/>
              <a:t>i</a:t>
            </a:r>
            <a:r>
              <a:rPr lang="en-IN" sz="2000" dirty="0" smtClean="0"/>
              <a:t> to state </a:t>
            </a:r>
            <a:r>
              <a:rPr lang="en-IN" sz="2000" i="1" dirty="0" smtClean="0"/>
              <a:t>j</a:t>
            </a:r>
            <a:r>
              <a:rPr lang="en-IN" sz="2000" dirty="0" smtClean="0"/>
              <a:t>)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i="1" dirty="0" smtClean="0"/>
              <a:t>b</a:t>
            </a:r>
            <a:r>
              <a:rPr lang="en-IN" sz="2000" i="1" baseline="-25000" dirty="0" smtClean="0"/>
              <a:t>i</a:t>
            </a:r>
            <a:r>
              <a:rPr lang="en-IN" sz="2000" i="1" dirty="0" smtClean="0"/>
              <a:t>(</a:t>
            </a:r>
            <a:r>
              <a:rPr lang="en-IN" sz="2000" i="1" dirty="0" err="1" smtClean="0"/>
              <a:t>y</a:t>
            </a:r>
            <a:r>
              <a:rPr lang="en-IN" sz="2000" i="1" baseline="-25000" dirty="0" err="1" smtClean="0"/>
              <a:t>t</a:t>
            </a:r>
            <a:r>
              <a:rPr lang="en-IN" sz="2000" i="1" dirty="0" smtClean="0"/>
              <a:t>)</a:t>
            </a:r>
            <a:r>
              <a:rPr lang="en-IN" sz="2000" dirty="0" smtClean="0"/>
              <a:t> — </a:t>
            </a:r>
            <a:r>
              <a:rPr lang="en-IN" sz="2000" dirty="0" smtClean="0"/>
              <a:t>emission probabilities (probability of an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observation </a:t>
            </a:r>
            <a:r>
              <a:rPr lang="en-IN" sz="2000" i="1" dirty="0" err="1" smtClean="0"/>
              <a:t>y</a:t>
            </a:r>
            <a:r>
              <a:rPr lang="en-IN" sz="2000" i="1" baseline="-25000" dirty="0" err="1" smtClean="0"/>
              <a:t>t</a:t>
            </a:r>
            <a:r>
              <a:rPr lang="en-IN" sz="2000" i="1" baseline="-25000" dirty="0" smtClean="0"/>
              <a:t> </a:t>
            </a:r>
            <a:r>
              <a:rPr lang="en-IN" sz="2000" dirty="0" smtClean="0"/>
              <a:t>being generated from a state</a:t>
            </a:r>
            <a:r>
              <a:rPr lang="en-IN" sz="2000" i="1" dirty="0" smtClean="0"/>
              <a:t> </a:t>
            </a:r>
            <a:r>
              <a:rPr lang="en-IN" sz="2000" i="1" dirty="0" err="1" smtClean="0"/>
              <a:t>i</a:t>
            </a:r>
            <a:r>
              <a:rPr lang="en-IN" sz="2000" dirty="0" smtClean="0"/>
              <a:t>)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  <a:p>
            <a:endParaRPr lang="en-IN" sz="2800" dirty="0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1427" y="2909888"/>
            <a:ext cx="2665373" cy="225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Hidden Markov Model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3600" dirty="0" smtClean="0"/>
              <a:t>Assumptions:</a:t>
            </a:r>
            <a:endParaRPr lang="en-IN" dirty="0" smtClean="0"/>
          </a:p>
          <a:p>
            <a:r>
              <a:rPr lang="en-IN" sz="3100" dirty="0" smtClean="0"/>
              <a:t>The </a:t>
            </a:r>
            <a:r>
              <a:rPr lang="en-IN" sz="3100" dirty="0" smtClean="0"/>
              <a:t>probability of a particular state </a:t>
            </a:r>
            <a:r>
              <a:rPr lang="en-IN" sz="3100" dirty="0" smtClean="0"/>
              <a:t>depends only </a:t>
            </a:r>
            <a:r>
              <a:rPr lang="en-IN" sz="3100" dirty="0" smtClean="0"/>
              <a:t>on the previous </a:t>
            </a:r>
            <a:r>
              <a:rPr lang="en-IN" sz="3100" dirty="0" smtClean="0"/>
              <a:t>state.</a:t>
            </a:r>
            <a:endParaRPr lang="en-IN" sz="3100" dirty="0" smtClean="0"/>
          </a:p>
          <a:p>
            <a:pPr>
              <a:buNone/>
            </a:pPr>
            <a:r>
              <a:rPr lang="en-IN" sz="3100" dirty="0" smtClean="0"/>
              <a:t>	Markov </a:t>
            </a:r>
            <a:r>
              <a:rPr lang="en-IN" sz="3100" dirty="0" smtClean="0"/>
              <a:t>Assumption: </a:t>
            </a:r>
            <a:endParaRPr lang="en-IN" sz="3100" dirty="0" smtClean="0"/>
          </a:p>
          <a:p>
            <a:pPr algn="ctr">
              <a:buNone/>
            </a:pPr>
            <a:r>
              <a:rPr lang="en-IN" sz="3100" dirty="0" smtClean="0"/>
              <a:t>P{X</a:t>
            </a:r>
            <a:r>
              <a:rPr lang="en-IN" sz="3100" baseline="-25000" dirty="0" smtClean="0"/>
              <a:t>i</a:t>
            </a:r>
            <a:r>
              <a:rPr lang="en-IN" sz="3100" dirty="0" smtClean="0"/>
              <a:t> </a:t>
            </a:r>
            <a:r>
              <a:rPr lang="en-IN" sz="3100" dirty="0" smtClean="0"/>
              <a:t>| </a:t>
            </a:r>
            <a:r>
              <a:rPr lang="en-IN" sz="3100" dirty="0" smtClean="0"/>
              <a:t>X</a:t>
            </a:r>
            <a:r>
              <a:rPr lang="en-IN" sz="3100" baseline="-25000" dirty="0" smtClean="0"/>
              <a:t>1</a:t>
            </a:r>
            <a:r>
              <a:rPr lang="en-IN" sz="3100" dirty="0" smtClean="0"/>
              <a:t>, </a:t>
            </a:r>
            <a:r>
              <a:rPr lang="en-IN" sz="3100" dirty="0" smtClean="0"/>
              <a:t>....., </a:t>
            </a:r>
            <a:r>
              <a:rPr lang="en-IN" sz="3100" dirty="0" smtClean="0"/>
              <a:t>X</a:t>
            </a:r>
            <a:r>
              <a:rPr lang="en-IN" sz="3100" baseline="-25000" dirty="0" smtClean="0"/>
              <a:t>i-1</a:t>
            </a:r>
            <a:r>
              <a:rPr lang="en-IN" sz="3100" dirty="0" smtClean="0"/>
              <a:t>} </a:t>
            </a:r>
            <a:r>
              <a:rPr lang="en-IN" sz="3100" dirty="0" smtClean="0"/>
              <a:t>= </a:t>
            </a:r>
            <a:r>
              <a:rPr lang="en-IN" sz="3100" dirty="0" smtClean="0"/>
              <a:t>P{X</a:t>
            </a:r>
            <a:r>
              <a:rPr lang="en-IN" sz="3100" baseline="-25000" dirty="0" smtClean="0"/>
              <a:t>i </a:t>
            </a:r>
            <a:r>
              <a:rPr lang="en-IN" sz="3100" dirty="0" smtClean="0"/>
              <a:t>| X</a:t>
            </a:r>
            <a:r>
              <a:rPr lang="en-IN" sz="3100" baseline="-25000" dirty="0" smtClean="0"/>
              <a:t>i-1</a:t>
            </a:r>
            <a:r>
              <a:rPr lang="en-IN" sz="3100" dirty="0" smtClean="0"/>
              <a:t>} </a:t>
            </a:r>
          </a:p>
          <a:p>
            <a:pPr algn="ctr">
              <a:buNone/>
            </a:pPr>
            <a:endParaRPr lang="en-US" sz="3100" dirty="0" smtClean="0"/>
          </a:p>
          <a:p>
            <a:r>
              <a:rPr lang="en-IN" sz="3100" dirty="0" smtClean="0"/>
              <a:t>The </a:t>
            </a:r>
            <a:r>
              <a:rPr lang="en-IN" sz="3100" dirty="0" smtClean="0"/>
              <a:t>probability of an output observation </a:t>
            </a:r>
            <a:r>
              <a:rPr lang="en-IN" sz="3100" i="1" dirty="0" err="1" smtClean="0"/>
              <a:t>y</a:t>
            </a:r>
            <a:r>
              <a:rPr lang="en-IN" sz="3100" i="1" baseline="-25000" dirty="0" err="1" smtClean="0"/>
              <a:t>t</a:t>
            </a:r>
            <a:r>
              <a:rPr lang="en-IN" sz="3100" i="1" dirty="0" smtClean="0"/>
              <a:t> </a:t>
            </a:r>
            <a:r>
              <a:rPr lang="en-IN" sz="3100" dirty="0" smtClean="0"/>
              <a:t>depends </a:t>
            </a:r>
            <a:r>
              <a:rPr lang="en-IN" sz="3100" dirty="0" smtClean="0"/>
              <a:t>only on the </a:t>
            </a:r>
            <a:r>
              <a:rPr lang="en-IN" sz="3100" dirty="0" smtClean="0"/>
              <a:t>state (</a:t>
            </a:r>
            <a:r>
              <a:rPr lang="en-IN" sz="3100" i="1" dirty="0" smtClean="0"/>
              <a:t>X</a:t>
            </a:r>
            <a:r>
              <a:rPr lang="en-IN" sz="3100" i="1" baseline="-25000" dirty="0" smtClean="0"/>
              <a:t>i</a:t>
            </a:r>
            <a:r>
              <a:rPr lang="en-IN" sz="3100" dirty="0" smtClean="0"/>
              <a:t>) that produced </a:t>
            </a:r>
            <a:r>
              <a:rPr lang="en-IN" sz="3100" dirty="0" smtClean="0"/>
              <a:t>the observation </a:t>
            </a:r>
            <a:r>
              <a:rPr lang="en-IN" sz="3100" dirty="0" smtClean="0"/>
              <a:t>and </a:t>
            </a:r>
            <a:r>
              <a:rPr lang="en-IN" sz="3100" dirty="0" smtClean="0"/>
              <a:t>not on any other states or any other </a:t>
            </a:r>
            <a:r>
              <a:rPr lang="en-IN" sz="3100" dirty="0" smtClean="0"/>
              <a:t>observations.</a:t>
            </a:r>
            <a:endParaRPr lang="en-IN" sz="3100" dirty="0" smtClean="0"/>
          </a:p>
          <a:p>
            <a:pPr>
              <a:buNone/>
            </a:pPr>
            <a:r>
              <a:rPr lang="en-IN" sz="3100" dirty="0" smtClean="0"/>
              <a:t>	Output </a:t>
            </a:r>
            <a:r>
              <a:rPr lang="en-IN" sz="3100" dirty="0" smtClean="0"/>
              <a:t>Independence: </a:t>
            </a:r>
            <a:endParaRPr lang="en-IN" sz="3100" dirty="0" smtClean="0"/>
          </a:p>
          <a:p>
            <a:pPr algn="ctr">
              <a:buNone/>
            </a:pPr>
            <a:r>
              <a:rPr lang="en-IN" sz="3100" dirty="0" smtClean="0"/>
              <a:t>P{</a:t>
            </a:r>
            <a:r>
              <a:rPr lang="en-IN" sz="3100" dirty="0" err="1" smtClean="0"/>
              <a:t>y</a:t>
            </a:r>
            <a:r>
              <a:rPr lang="en-IN" sz="3100" baseline="-25000" dirty="0" err="1" smtClean="0"/>
              <a:t>t</a:t>
            </a:r>
            <a:r>
              <a:rPr lang="en-IN" sz="3100" dirty="0" smtClean="0"/>
              <a:t> </a:t>
            </a:r>
            <a:r>
              <a:rPr lang="en-IN" sz="3100" dirty="0" smtClean="0"/>
              <a:t>| X</a:t>
            </a:r>
            <a:r>
              <a:rPr lang="en-IN" sz="3100" baseline="-25000" dirty="0" smtClean="0"/>
              <a:t>1</a:t>
            </a:r>
            <a:r>
              <a:rPr lang="en-IN" sz="3100" dirty="0" smtClean="0"/>
              <a:t>, X</a:t>
            </a:r>
            <a:r>
              <a:rPr lang="en-IN" sz="3100" baseline="-25000" dirty="0" smtClean="0"/>
              <a:t>2</a:t>
            </a:r>
            <a:r>
              <a:rPr lang="en-IN" sz="3100" dirty="0" smtClean="0"/>
              <a:t>, </a:t>
            </a:r>
            <a:r>
              <a:rPr lang="en-IN" sz="3100" dirty="0" smtClean="0"/>
              <a:t>.., </a:t>
            </a:r>
            <a:r>
              <a:rPr lang="en-IN" sz="3100" dirty="0" smtClean="0"/>
              <a:t>X</a:t>
            </a:r>
            <a:r>
              <a:rPr lang="en-IN" sz="3100" baseline="-25000" dirty="0" smtClean="0"/>
              <a:t>i</a:t>
            </a:r>
            <a:r>
              <a:rPr lang="en-IN" sz="3100" dirty="0" smtClean="0"/>
              <a:t>, </a:t>
            </a:r>
            <a:r>
              <a:rPr lang="en-IN" sz="3100" dirty="0" smtClean="0"/>
              <a:t>.., </a:t>
            </a:r>
            <a:r>
              <a:rPr lang="en-IN" sz="3100" dirty="0" smtClean="0"/>
              <a:t>X</a:t>
            </a:r>
            <a:r>
              <a:rPr lang="en-IN" sz="3100" baseline="-25000" dirty="0" smtClean="0"/>
              <a:t>T</a:t>
            </a:r>
            <a:r>
              <a:rPr lang="en-IN" sz="3100" dirty="0" smtClean="0"/>
              <a:t>, y</a:t>
            </a:r>
            <a:r>
              <a:rPr lang="en-IN" sz="3100" baseline="-25000" dirty="0" smtClean="0"/>
              <a:t>1</a:t>
            </a:r>
            <a:r>
              <a:rPr lang="en-IN" sz="3100" dirty="0" smtClean="0"/>
              <a:t>, y</a:t>
            </a:r>
            <a:r>
              <a:rPr lang="en-IN" sz="3100" baseline="-25000" dirty="0" smtClean="0"/>
              <a:t>2</a:t>
            </a:r>
            <a:r>
              <a:rPr lang="en-IN" sz="3100" dirty="0" smtClean="0"/>
              <a:t>, </a:t>
            </a:r>
            <a:r>
              <a:rPr lang="en-IN" sz="3100" dirty="0" smtClean="0"/>
              <a:t>.., </a:t>
            </a:r>
            <a:r>
              <a:rPr lang="en-IN" sz="3100" dirty="0" err="1" smtClean="0"/>
              <a:t>y</a:t>
            </a:r>
            <a:r>
              <a:rPr lang="en-IN" sz="3100" baseline="-25000" dirty="0" err="1" smtClean="0"/>
              <a:t>t</a:t>
            </a:r>
            <a:r>
              <a:rPr lang="en-IN" sz="3100" dirty="0" smtClean="0"/>
              <a:t>, </a:t>
            </a:r>
            <a:r>
              <a:rPr lang="en-IN" sz="3100" dirty="0" smtClean="0"/>
              <a:t>.., </a:t>
            </a:r>
            <a:r>
              <a:rPr lang="en-IN" sz="3100" dirty="0" err="1" smtClean="0"/>
              <a:t>y</a:t>
            </a:r>
            <a:r>
              <a:rPr lang="en-IN" sz="3100" baseline="-25000" dirty="0" err="1" smtClean="0"/>
              <a:t>T</a:t>
            </a:r>
            <a:r>
              <a:rPr lang="en-IN" sz="3100" dirty="0" smtClean="0"/>
              <a:t>} = P{</a:t>
            </a:r>
            <a:r>
              <a:rPr lang="en-IN" sz="3100" dirty="0" err="1" smtClean="0"/>
              <a:t>y</a:t>
            </a:r>
            <a:r>
              <a:rPr lang="en-IN" sz="3100" baseline="-25000" dirty="0" err="1" smtClean="0"/>
              <a:t>t</a:t>
            </a:r>
            <a:r>
              <a:rPr lang="en-IN" sz="3100" dirty="0" smtClean="0"/>
              <a:t> | X</a:t>
            </a:r>
            <a:r>
              <a:rPr lang="en-IN" sz="3100" baseline="-25000" dirty="0" smtClean="0"/>
              <a:t>i</a:t>
            </a:r>
            <a:r>
              <a:rPr lang="en-IN" sz="3100" dirty="0" smtClean="0"/>
              <a:t>}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Algorithms associated with HMM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000" dirty="0" smtClean="0"/>
              <a:t>Forward Algorithm (Likelihood</a:t>
            </a:r>
            <a:r>
              <a:rPr lang="en-IN" sz="3000" dirty="0" smtClean="0"/>
              <a:t>): </a:t>
            </a:r>
            <a:endParaRPr lang="en-IN" sz="3000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600" dirty="0" smtClean="0"/>
              <a:t>Given </a:t>
            </a:r>
            <a:r>
              <a:rPr lang="en-IN" sz="2600" dirty="0" smtClean="0"/>
              <a:t>an HMM </a:t>
            </a:r>
            <a:r>
              <a:rPr lang="en-IN" sz="2600" i="1" dirty="0" smtClean="0"/>
              <a:t>λ= (A, </a:t>
            </a:r>
            <a:r>
              <a:rPr lang="en-IN" sz="2600" i="1" dirty="0" smtClean="0"/>
              <a:t>B) </a:t>
            </a:r>
            <a:r>
              <a:rPr lang="en-IN" sz="2600" dirty="0" smtClean="0"/>
              <a:t>and </a:t>
            </a:r>
            <a:r>
              <a:rPr lang="en-IN" sz="2600" dirty="0" smtClean="0"/>
              <a:t>an observation </a:t>
            </a:r>
            <a:r>
              <a:rPr lang="en-IN" sz="2600" dirty="0" smtClean="0"/>
              <a:t>sequence Y, the </a:t>
            </a:r>
            <a:r>
              <a:rPr lang="en-IN" sz="2600" dirty="0" smtClean="0"/>
              <a:t>likelihood </a:t>
            </a:r>
            <a:r>
              <a:rPr lang="en-IN" sz="2600" dirty="0" smtClean="0"/>
              <a:t>P(Y | </a:t>
            </a:r>
            <a:r>
              <a:rPr lang="en-IN" sz="2600" i="1" dirty="0" smtClean="0"/>
              <a:t>λ</a:t>
            </a:r>
            <a:r>
              <a:rPr lang="en-IN" sz="2600" dirty="0" smtClean="0"/>
              <a:t>) is determined.</a:t>
            </a:r>
          </a:p>
          <a:p>
            <a:pPr>
              <a:buNone/>
            </a:pPr>
            <a:endParaRPr lang="en-IN" dirty="0" smtClean="0"/>
          </a:p>
          <a:p>
            <a:r>
              <a:rPr lang="en-IN" sz="3000" dirty="0" err="1" smtClean="0"/>
              <a:t>Viterbi</a:t>
            </a:r>
            <a:r>
              <a:rPr lang="en-IN" sz="3000" dirty="0" smtClean="0"/>
              <a:t> Algorithm (Decoding</a:t>
            </a:r>
            <a:r>
              <a:rPr lang="en-IN" sz="3000" dirty="0" smtClean="0"/>
              <a:t>): </a:t>
            </a:r>
            <a:endParaRPr lang="en-IN" sz="3000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600" dirty="0" smtClean="0"/>
              <a:t>Given </a:t>
            </a:r>
            <a:r>
              <a:rPr lang="en-IN" sz="2600" dirty="0" smtClean="0"/>
              <a:t>an observation sequence </a:t>
            </a:r>
            <a:r>
              <a:rPr lang="en-IN" sz="2600" dirty="0" smtClean="0"/>
              <a:t>Y </a:t>
            </a:r>
            <a:r>
              <a:rPr lang="en-IN" sz="2600" dirty="0" smtClean="0"/>
              <a:t>and an HMM </a:t>
            </a:r>
            <a:r>
              <a:rPr lang="en-IN" sz="2600" i="1" dirty="0" smtClean="0"/>
              <a:t>λ= (A, B</a:t>
            </a:r>
            <a:r>
              <a:rPr lang="en-IN" sz="2600" i="1" dirty="0" smtClean="0"/>
              <a:t>)</a:t>
            </a:r>
            <a:r>
              <a:rPr lang="en-IN" sz="2600" dirty="0" smtClean="0"/>
              <a:t>, the </a:t>
            </a:r>
            <a:r>
              <a:rPr lang="en-IN" sz="2600" dirty="0" smtClean="0"/>
              <a:t>best hidden state sequence X</a:t>
            </a:r>
            <a:r>
              <a:rPr lang="en-IN" sz="2600" dirty="0" smtClean="0"/>
              <a:t> is discovered.</a:t>
            </a:r>
          </a:p>
          <a:p>
            <a:pPr>
              <a:buNone/>
            </a:pPr>
            <a:endParaRPr lang="en-IN" dirty="0" smtClean="0"/>
          </a:p>
          <a:p>
            <a:r>
              <a:rPr lang="en-IN" sz="3000" dirty="0" smtClean="0"/>
              <a:t>Baum-Welch </a:t>
            </a:r>
            <a:r>
              <a:rPr lang="en-IN" sz="3000" dirty="0" smtClean="0"/>
              <a:t>(Learning): </a:t>
            </a:r>
            <a:endParaRPr lang="en-IN" sz="3000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600" dirty="0" smtClean="0"/>
              <a:t>Given </a:t>
            </a:r>
            <a:r>
              <a:rPr lang="en-IN" sz="2600" dirty="0" smtClean="0"/>
              <a:t>an observation sequence </a:t>
            </a:r>
            <a:r>
              <a:rPr lang="en-IN" sz="2600" dirty="0" smtClean="0"/>
              <a:t>Y </a:t>
            </a:r>
            <a:r>
              <a:rPr lang="en-IN" sz="2600" dirty="0" smtClean="0"/>
              <a:t>and the set of </a:t>
            </a:r>
            <a:r>
              <a:rPr lang="en-IN" sz="2600" dirty="0" smtClean="0"/>
              <a:t>states in </a:t>
            </a:r>
            <a:r>
              <a:rPr lang="en-IN" sz="2600" dirty="0" smtClean="0"/>
              <a:t>the HMM, </a:t>
            </a:r>
            <a:r>
              <a:rPr lang="en-IN" sz="2600" dirty="0" smtClean="0"/>
              <a:t>the </a:t>
            </a:r>
            <a:r>
              <a:rPr lang="en-IN" sz="2600" dirty="0" smtClean="0"/>
              <a:t>HMM parameters A and </a:t>
            </a:r>
            <a:r>
              <a:rPr lang="en-IN" sz="2600" dirty="0" smtClean="0"/>
              <a:t>B are learned.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Determining which </a:t>
            </a:r>
            <a:r>
              <a:rPr lang="en-IN" sz="2400" dirty="0" smtClean="0"/>
              <a:t>sequence of variables is the underlying source of </a:t>
            </a:r>
            <a:r>
              <a:rPr lang="en-IN" sz="2400" dirty="0" smtClean="0"/>
              <a:t>some sequence of decoding observations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Most </a:t>
            </a:r>
            <a:r>
              <a:rPr lang="en-IN" sz="2400" dirty="0" smtClean="0"/>
              <a:t>common decoding </a:t>
            </a:r>
            <a:r>
              <a:rPr lang="en-IN" sz="2400" dirty="0" smtClean="0"/>
              <a:t>algorithm </a:t>
            </a:r>
            <a:r>
              <a:rPr lang="en-IN" sz="2400" dirty="0" smtClean="0"/>
              <a:t>for </a:t>
            </a:r>
            <a:r>
              <a:rPr lang="en-IN" sz="2400" dirty="0" smtClean="0"/>
              <a:t>HMM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Dynamic programming algorithm that makes </a:t>
            </a:r>
            <a:r>
              <a:rPr lang="en-IN" sz="2400" dirty="0" smtClean="0"/>
              <a:t>uses of a dynamic programming </a:t>
            </a:r>
            <a:r>
              <a:rPr lang="en-IN" sz="2400" dirty="0" smtClean="0"/>
              <a:t>trellis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931</Words>
  <Application>Microsoft Macintosh PowerPoint</Application>
  <PresentationFormat>On-screen Show (4:3)</PresentationFormat>
  <Paragraphs>235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Inference on Markov Chains</vt:lpstr>
      <vt:lpstr>Stochastic Process</vt:lpstr>
      <vt:lpstr>Markov Chain</vt:lpstr>
      <vt:lpstr>Markov Chain (Cont.)</vt:lpstr>
      <vt:lpstr>Transition matrix of Markov chain</vt:lpstr>
      <vt:lpstr>Hidden Markov Model (HMM)</vt:lpstr>
      <vt:lpstr>Hidden Markov Model (Cont.)</vt:lpstr>
      <vt:lpstr>Algorithms associated with HMM</vt:lpstr>
      <vt:lpstr>Viterbi Algorithm</vt:lpstr>
      <vt:lpstr>Viterbi Algorithm (Cont.)</vt:lpstr>
      <vt:lpstr>Example</vt:lpstr>
      <vt:lpstr>Example: HMM</vt:lpstr>
      <vt:lpstr>Example: HMM (Cont.)</vt:lpstr>
      <vt:lpstr>Example: Trellis Structure</vt:lpstr>
      <vt:lpstr>Example: Trellis Structure (Cont.)</vt:lpstr>
      <vt:lpstr>Example: Trellis Structure (Cont.)</vt:lpstr>
      <vt:lpstr>Example: Trellis Structure (Cont.)</vt:lpstr>
      <vt:lpstr>Example: Trellis Structure (Cont.)</vt:lpstr>
      <vt:lpstr>Example: Trellis Structure (Cont.)</vt:lpstr>
      <vt:lpstr>Example: Trellis Structure (Cont.)</vt:lpstr>
      <vt:lpstr>Inference</vt:lpstr>
      <vt:lpstr>Suggested Readings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HP</cp:lastModifiedBy>
  <cp:revision>56</cp:revision>
  <dcterms:created xsi:type="dcterms:W3CDTF">2013-01-30T18:40:09Z</dcterms:created>
  <dcterms:modified xsi:type="dcterms:W3CDTF">2017-05-01T07:58:13Z</dcterms:modified>
</cp:coreProperties>
</file>