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80" r:id="rId9"/>
    <p:sldId id="281" r:id="rId10"/>
    <p:sldId id="278" r:id="rId11"/>
    <p:sldId id="279" r:id="rId12"/>
    <p:sldId id="277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82" r:id="rId21"/>
    <p:sldId id="283" r:id="rId22"/>
    <p:sldId id="258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02" autoAdjust="0"/>
    <p:restoredTop sz="94606" autoAdjust="0"/>
  </p:normalViewPr>
  <p:slideViewPr>
    <p:cSldViewPr snapToGrid="0" snapToObjects="1"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2867-4B84-3044-819A-BDD5809F0F3B}" type="datetimeFigureOut">
              <a:rPr lang="en-US" smtClean="0"/>
              <a:pPr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612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2867-4B84-3044-819A-BDD5809F0F3B}" type="datetimeFigureOut">
              <a:rPr lang="en-US" smtClean="0"/>
              <a:pPr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635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2867-4B84-3044-819A-BDD5809F0F3B}" type="datetimeFigureOut">
              <a:rPr lang="en-US" smtClean="0"/>
              <a:pPr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036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30902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30902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2867-4B84-3044-819A-BDD5809F0F3B}" type="datetimeFigureOut">
              <a:rPr lang="en-US" smtClean="0"/>
              <a:pPr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7718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7270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7270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2867-4B84-3044-819A-BDD5809F0F3B}" type="datetimeFigureOut">
              <a:rPr lang="en-US" smtClean="0"/>
              <a:pPr/>
              <a:t>4/30/2017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637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2867-4B84-3044-819A-BDD5809F0F3B}" type="datetimeFigureOut">
              <a:rPr lang="en-US" smtClean="0"/>
              <a:pPr/>
              <a:t>4/30/2017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057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2867-4B84-3044-819A-BDD5809F0F3B}" type="datetimeFigureOut">
              <a:rPr lang="en-US" smtClean="0"/>
              <a:pPr/>
              <a:t>4/30/2017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6406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62883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46678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2867-4B84-3044-819A-BDD5809F0F3B}" type="datetimeFigureOut">
              <a:rPr lang="en-US" smtClean="0"/>
              <a:pPr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2141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2867-4B84-3044-819A-BDD5809F0F3B}" type="datetimeFigureOut">
              <a:rPr lang="en-US" smtClean="0"/>
              <a:pPr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302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_Leather.jp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301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69880"/>
            <a:ext cx="2133600" cy="2250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72867-4B84-3044-819A-BDD5809F0F3B}" type="datetimeFigureOut">
              <a:rPr lang="en-US" smtClean="0"/>
              <a:pPr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69880"/>
            <a:ext cx="2895600" cy="2250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69880"/>
            <a:ext cx="2133600" cy="2250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595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iterbi_algorithm" TargetMode="External"/><Relationship Id="rId2" Type="http://schemas.openxmlformats.org/officeDocument/2006/relationships/hyperlink" Target="https://en.wikipedia.org/wiki/Hidden_Markov_mode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.stanford.edu/~jurafsky/slp3/9.pdf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eather_Cov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cs typeface="Frutiger LT Std 55 Roman"/>
              </a:rPr>
              <a:t>Inference on Markov Chains</a:t>
            </a:r>
            <a:endParaRPr lang="en-US" dirty="0">
              <a:solidFill>
                <a:schemeClr val="bg1"/>
              </a:solidFill>
              <a:cs typeface="Frutiger LT Std 55 Roman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3857148"/>
            <a:ext cx="7772400" cy="536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chemeClr val="bg1"/>
                </a:solidFill>
                <a:cs typeface="Frutiger LT Std 55 Roman"/>
              </a:rPr>
              <a:t>Subtitle</a:t>
            </a:r>
            <a:endParaRPr lang="en-US" sz="2000" dirty="0">
              <a:solidFill>
                <a:schemeClr val="bg1"/>
              </a:solidFill>
              <a:cs typeface="Frutiger LT Std 55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062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IN" sz="2600" dirty="0" smtClean="0"/>
              <a:t>Consider a village where all villagers are either </a:t>
            </a:r>
            <a:r>
              <a:rPr lang="en-IN" sz="2600" dirty="0" smtClean="0"/>
              <a:t>“healthy” </a:t>
            </a:r>
            <a:r>
              <a:rPr lang="en-IN" sz="2600" dirty="0" smtClean="0"/>
              <a:t>or have a </a:t>
            </a:r>
            <a:r>
              <a:rPr lang="en-IN" sz="2600" dirty="0" smtClean="0"/>
              <a:t>“fever” </a:t>
            </a:r>
            <a:r>
              <a:rPr lang="en-IN" sz="2600" dirty="0" smtClean="0"/>
              <a:t>and only the village doctor can determine whether each has a fever. The doctor diagnoses fever by asking patients how they feel. The villagers may only answer that they feel </a:t>
            </a:r>
            <a:r>
              <a:rPr lang="en-IN" sz="2600" dirty="0" smtClean="0"/>
              <a:t>‘normal’, ‘dizzy’, </a:t>
            </a:r>
            <a:r>
              <a:rPr lang="en-IN" sz="2600" dirty="0" smtClean="0"/>
              <a:t>or </a:t>
            </a:r>
            <a:r>
              <a:rPr lang="en-IN" sz="2600" dirty="0" smtClean="0"/>
              <a:t>‘cold’.</a:t>
            </a:r>
            <a:endParaRPr lang="en-IN" sz="2600" dirty="0" smtClean="0"/>
          </a:p>
          <a:p>
            <a:pPr algn="just"/>
            <a:r>
              <a:rPr lang="en-IN" sz="2600" dirty="0" smtClean="0"/>
              <a:t>A patient visits three days in a row and the doctor discovers that on the first day she feels normal, on the second day she feels cold, on the third day she feels dizzy. </a:t>
            </a:r>
          </a:p>
          <a:p>
            <a:pPr algn="just"/>
            <a:r>
              <a:rPr lang="en-IN" sz="3000" dirty="0" smtClean="0"/>
              <a:t>What is the most likely sequence of health conditions of the patient that would explain these observations?</a:t>
            </a:r>
            <a:r>
              <a:rPr lang="en-IN" sz="3500" dirty="0" smtClean="0"/>
              <a:t> </a:t>
            </a:r>
            <a:endParaRPr lang="en-IN" sz="3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HMM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300" dirty="0" smtClean="0"/>
              <a:t>Hidden States:</a:t>
            </a:r>
            <a:r>
              <a:rPr lang="en-IN" sz="3300" dirty="0" smtClean="0"/>
              <a:t> Healthy (H) and Fever (F)</a:t>
            </a:r>
          </a:p>
          <a:p>
            <a:r>
              <a:rPr lang="en-US" sz="3300" dirty="0" smtClean="0"/>
              <a:t>Observations: Normal (N), Cold (C) and Dizzy (D)</a:t>
            </a:r>
          </a:p>
          <a:p>
            <a:r>
              <a:rPr lang="en-US" sz="3300" dirty="0" smtClean="0"/>
              <a:t>Start Probability: The </a:t>
            </a:r>
            <a:r>
              <a:rPr lang="en-IN" sz="3300" dirty="0" smtClean="0"/>
              <a:t>doctor's </a:t>
            </a:r>
            <a:r>
              <a:rPr lang="en-IN" sz="3300" dirty="0" smtClean="0"/>
              <a:t>belief about which state the HMM is in when the patient first </a:t>
            </a:r>
            <a:r>
              <a:rPr lang="en-IN" sz="3300" dirty="0" smtClean="0"/>
              <a:t>visits</a:t>
            </a:r>
          </a:p>
          <a:p>
            <a:r>
              <a:rPr lang="en-US" sz="3300" dirty="0" smtClean="0"/>
              <a:t>Transition Probability: </a:t>
            </a:r>
            <a:r>
              <a:rPr lang="en-IN" sz="3300" dirty="0" smtClean="0"/>
              <a:t>The </a:t>
            </a:r>
            <a:r>
              <a:rPr lang="en-IN" sz="3300" dirty="0" smtClean="0"/>
              <a:t>change of the health condition in the underlying Markov </a:t>
            </a:r>
            <a:r>
              <a:rPr lang="en-IN" sz="3300" dirty="0" smtClean="0"/>
              <a:t>chain</a:t>
            </a:r>
          </a:p>
          <a:p>
            <a:r>
              <a:rPr lang="en-US" sz="3300" dirty="0" smtClean="0"/>
              <a:t>Emission Probability: </a:t>
            </a:r>
            <a:r>
              <a:rPr lang="en-IN" sz="3300" dirty="0" smtClean="0"/>
              <a:t>How </a:t>
            </a:r>
            <a:r>
              <a:rPr lang="en-IN" sz="3300" dirty="0" smtClean="0"/>
              <a:t>likely the patient is to feel on each day</a:t>
            </a:r>
            <a:endParaRPr lang="en-US" sz="3300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</a:t>
            </a:r>
            <a:r>
              <a:rPr lang="en-US" dirty="0" smtClean="0"/>
              <a:t>HMM (Cont.)</a:t>
            </a:r>
            <a:endParaRPr lang="en-IN" dirty="0"/>
          </a:p>
        </p:txBody>
      </p:sp>
      <p:pic>
        <p:nvPicPr>
          <p:cNvPr id="32770" name="Picture 2" descr="https://upload.wikimedia.org/wikipedia/commons/0/0c/An_example_of_HMM.png"/>
          <p:cNvPicPr>
            <a:picLocks noChangeAspect="1" noChangeArrowheads="1"/>
          </p:cNvPicPr>
          <p:nvPr/>
        </p:nvPicPr>
        <p:blipFill>
          <a:blip r:embed="rId2"/>
          <a:srcRect t="4159" b="4008"/>
          <a:stretch>
            <a:fillRect/>
          </a:stretch>
        </p:blipFill>
        <p:spPr bwMode="auto">
          <a:xfrm>
            <a:off x="2604654" y="1773382"/>
            <a:ext cx="3726873" cy="361420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889779" y="5638800"/>
            <a:ext cx="53478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Graphical Representation for the given HMM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Trellis Structure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637310" y="3228109"/>
            <a:ext cx="858982" cy="55418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609600" y="3334387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2618511" y="1801086"/>
            <a:ext cx="678872" cy="62345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2646216" y="4779906"/>
            <a:ext cx="678872" cy="62345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/>
          <p:cNvSpPr txBox="1"/>
          <p:nvPr/>
        </p:nvSpPr>
        <p:spPr>
          <a:xfrm>
            <a:off x="2764753" y="1885286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</a:t>
            </a:r>
            <a:endParaRPr lang="en-IN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2817931" y="4849833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endParaRPr lang="en-IN" sz="2400" dirty="0"/>
          </a:p>
        </p:txBody>
      </p:sp>
      <p:sp>
        <p:nvSpPr>
          <p:cNvPr id="28" name="TextBox 27"/>
          <p:cNvSpPr txBox="1"/>
          <p:nvPr/>
        </p:nvSpPr>
        <p:spPr>
          <a:xfrm rot="18939469">
            <a:off x="1108108" y="2381179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0.6 X 0.5 = 0.3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 rot="2859853">
            <a:off x="1033439" y="4362892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 X 0.1 = 0.04</a:t>
            </a:r>
            <a:endParaRPr lang="en-IN" dirty="0"/>
          </a:p>
        </p:txBody>
      </p:sp>
      <p:sp>
        <p:nvSpPr>
          <p:cNvPr id="38" name="Oval 37"/>
          <p:cNvSpPr/>
          <p:nvPr/>
        </p:nvSpPr>
        <p:spPr>
          <a:xfrm>
            <a:off x="457199" y="3047995"/>
            <a:ext cx="1233055" cy="94211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/>
          <p:cNvSpPr txBox="1"/>
          <p:nvPr/>
        </p:nvSpPr>
        <p:spPr>
          <a:xfrm rot="18939469">
            <a:off x="1370931" y="2637150"/>
            <a:ext cx="1593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P(</a:t>
            </a:r>
            <a:r>
              <a:rPr lang="en-US" sz="1400" dirty="0" err="1" smtClean="0"/>
              <a:t>H|Start</a:t>
            </a:r>
            <a:r>
              <a:rPr lang="en-US" sz="1400" dirty="0" smtClean="0"/>
              <a:t>)*P(N|H)</a:t>
            </a:r>
            <a:endParaRPr lang="en-IN" sz="1600" dirty="0"/>
          </a:p>
        </p:txBody>
      </p:sp>
      <p:sp>
        <p:nvSpPr>
          <p:cNvPr id="40" name="TextBox 39"/>
          <p:cNvSpPr txBox="1"/>
          <p:nvPr/>
        </p:nvSpPr>
        <p:spPr>
          <a:xfrm rot="2859853">
            <a:off x="1416676" y="4213549"/>
            <a:ext cx="1552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P(</a:t>
            </a:r>
            <a:r>
              <a:rPr lang="en-US" sz="1400" dirty="0" err="1" smtClean="0"/>
              <a:t>F|Start</a:t>
            </a:r>
            <a:r>
              <a:rPr lang="en-US" sz="1400" dirty="0" smtClean="0"/>
              <a:t>)*P(F|N)</a:t>
            </a:r>
            <a:endParaRPr lang="en-IN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3514433" y="1816011"/>
            <a:ext cx="5134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Probability of the person being Healthy on Day 1</a:t>
            </a:r>
          </a:p>
          <a:p>
            <a:r>
              <a:rPr lang="en-US" dirty="0" smtClean="0"/>
              <a:t>= 1 X 0.3 = 0.3</a:t>
            </a:r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3514433" y="4768470"/>
            <a:ext cx="5057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Probability of the person having Fever on Day 1</a:t>
            </a:r>
          </a:p>
          <a:p>
            <a:r>
              <a:rPr lang="en-US" dirty="0" smtClean="0"/>
              <a:t>= 1 X 0.04 = 0.04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1888834" y="5800495"/>
            <a:ext cx="5851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Day 1 Observation: Person is feeling “Normal”</a:t>
            </a:r>
            <a:endParaRPr lang="en-IN" sz="2000" b="1" dirty="0"/>
          </a:p>
        </p:txBody>
      </p:sp>
      <p:cxnSp>
        <p:nvCxnSpPr>
          <p:cNvPr id="45" name="Straight Arrow Connector 44"/>
          <p:cNvCxnSpPr>
            <a:stCxn id="38" idx="7"/>
          </p:cNvCxnSpPr>
          <p:nvPr/>
        </p:nvCxnSpPr>
        <p:spPr>
          <a:xfrm rot="5400000" flipH="1" flipV="1">
            <a:off x="1533124" y="2100579"/>
            <a:ext cx="1061938" cy="110883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5"/>
            <a:endCxn id="7" idx="2"/>
          </p:cNvCxnSpPr>
          <p:nvPr/>
        </p:nvCxnSpPr>
        <p:spPr>
          <a:xfrm rot="16200000" flipH="1">
            <a:off x="1458196" y="3903616"/>
            <a:ext cx="1239500" cy="11365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Trellis Structure (Cont.)</a:t>
            </a:r>
            <a:endParaRPr lang="en-IN" dirty="0"/>
          </a:p>
        </p:txBody>
      </p:sp>
      <p:sp>
        <p:nvSpPr>
          <p:cNvPr id="73" name="Oval 72"/>
          <p:cNvSpPr/>
          <p:nvPr/>
        </p:nvSpPr>
        <p:spPr>
          <a:xfrm>
            <a:off x="457199" y="3047995"/>
            <a:ext cx="1233055" cy="94211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Oval 73"/>
          <p:cNvSpPr/>
          <p:nvPr/>
        </p:nvSpPr>
        <p:spPr>
          <a:xfrm>
            <a:off x="637310" y="3228109"/>
            <a:ext cx="858982" cy="55418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TextBox 74"/>
          <p:cNvSpPr txBox="1"/>
          <p:nvPr/>
        </p:nvSpPr>
        <p:spPr>
          <a:xfrm>
            <a:off x="609600" y="3334387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IN" dirty="0"/>
          </a:p>
        </p:txBody>
      </p:sp>
      <p:sp>
        <p:nvSpPr>
          <p:cNvPr id="76" name="Oval 75"/>
          <p:cNvSpPr/>
          <p:nvPr/>
        </p:nvSpPr>
        <p:spPr>
          <a:xfrm>
            <a:off x="2618511" y="1801086"/>
            <a:ext cx="678872" cy="62345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Oval 76"/>
          <p:cNvSpPr/>
          <p:nvPr/>
        </p:nvSpPr>
        <p:spPr>
          <a:xfrm>
            <a:off x="2646216" y="4779906"/>
            <a:ext cx="678872" cy="62345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Oval 77"/>
          <p:cNvSpPr/>
          <p:nvPr/>
        </p:nvSpPr>
        <p:spPr>
          <a:xfrm>
            <a:off x="4946136" y="4793756"/>
            <a:ext cx="678872" cy="62345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Oval 78"/>
          <p:cNvSpPr/>
          <p:nvPr/>
        </p:nvSpPr>
        <p:spPr>
          <a:xfrm>
            <a:off x="4946136" y="1801071"/>
            <a:ext cx="678872" cy="62345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TextBox 79"/>
          <p:cNvSpPr txBox="1"/>
          <p:nvPr/>
        </p:nvSpPr>
        <p:spPr>
          <a:xfrm>
            <a:off x="2764753" y="1885286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</a:t>
            </a:r>
            <a:endParaRPr lang="en-IN" sz="2400" dirty="0"/>
          </a:p>
        </p:txBody>
      </p:sp>
      <p:sp>
        <p:nvSpPr>
          <p:cNvPr id="81" name="TextBox 80"/>
          <p:cNvSpPr txBox="1"/>
          <p:nvPr/>
        </p:nvSpPr>
        <p:spPr>
          <a:xfrm>
            <a:off x="5089529" y="1885286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</a:t>
            </a:r>
            <a:endParaRPr lang="en-IN" sz="2400" dirty="0"/>
          </a:p>
        </p:txBody>
      </p:sp>
      <p:sp>
        <p:nvSpPr>
          <p:cNvPr id="82" name="TextBox 81"/>
          <p:cNvSpPr txBox="1"/>
          <p:nvPr/>
        </p:nvSpPr>
        <p:spPr>
          <a:xfrm>
            <a:off x="2817931" y="4849833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endParaRPr lang="en-IN" sz="2400" dirty="0"/>
          </a:p>
        </p:txBody>
      </p:sp>
      <p:sp>
        <p:nvSpPr>
          <p:cNvPr id="83" name="TextBox 82"/>
          <p:cNvSpPr txBox="1"/>
          <p:nvPr/>
        </p:nvSpPr>
        <p:spPr>
          <a:xfrm>
            <a:off x="5110507" y="4856484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endParaRPr lang="en-IN" sz="2400" dirty="0"/>
          </a:p>
        </p:txBody>
      </p:sp>
      <p:sp>
        <p:nvSpPr>
          <p:cNvPr id="84" name="TextBox 83"/>
          <p:cNvSpPr txBox="1"/>
          <p:nvPr/>
        </p:nvSpPr>
        <p:spPr>
          <a:xfrm rot="18939469">
            <a:off x="1692164" y="236731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0.3</a:t>
            </a:r>
            <a:endParaRPr lang="en-IN" dirty="0"/>
          </a:p>
        </p:txBody>
      </p:sp>
      <p:sp>
        <p:nvSpPr>
          <p:cNvPr id="85" name="TextBox 84"/>
          <p:cNvSpPr txBox="1"/>
          <p:nvPr/>
        </p:nvSpPr>
        <p:spPr>
          <a:xfrm rot="2859853">
            <a:off x="1626550" y="437674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0.04</a:t>
            </a:r>
            <a:endParaRPr lang="en-IN" dirty="0"/>
          </a:p>
        </p:txBody>
      </p:sp>
      <p:sp>
        <p:nvSpPr>
          <p:cNvPr id="86" name="TextBox 85"/>
          <p:cNvSpPr txBox="1"/>
          <p:nvPr/>
        </p:nvSpPr>
        <p:spPr>
          <a:xfrm>
            <a:off x="3211819" y="1785049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0.7 X 0.4 = 0.28</a:t>
            </a:r>
            <a:endParaRPr lang="en-IN" dirty="0"/>
          </a:p>
        </p:txBody>
      </p:sp>
      <p:sp>
        <p:nvSpPr>
          <p:cNvPr id="87" name="TextBox 86"/>
          <p:cNvSpPr txBox="1"/>
          <p:nvPr/>
        </p:nvSpPr>
        <p:spPr>
          <a:xfrm>
            <a:off x="3220637" y="5078063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0.6 X 0.3 = 0.18</a:t>
            </a:r>
            <a:endParaRPr lang="en-IN" dirty="0"/>
          </a:p>
        </p:txBody>
      </p:sp>
      <p:sp>
        <p:nvSpPr>
          <p:cNvPr id="88" name="TextBox 87"/>
          <p:cNvSpPr txBox="1"/>
          <p:nvPr/>
        </p:nvSpPr>
        <p:spPr>
          <a:xfrm rot="18338008">
            <a:off x="2617860" y="3924652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 X 0.4 = 0.16</a:t>
            </a:r>
            <a:endParaRPr lang="en-IN" dirty="0"/>
          </a:p>
        </p:txBody>
      </p:sp>
      <p:sp>
        <p:nvSpPr>
          <p:cNvPr id="89" name="TextBox 88"/>
          <p:cNvSpPr txBox="1"/>
          <p:nvPr/>
        </p:nvSpPr>
        <p:spPr>
          <a:xfrm rot="3204911">
            <a:off x="2963269" y="2833651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0.3 X 0.3 = 0.09</a:t>
            </a:r>
            <a:endParaRPr lang="en-IN" dirty="0"/>
          </a:p>
        </p:txBody>
      </p:sp>
      <p:cxnSp>
        <p:nvCxnSpPr>
          <p:cNvPr id="90" name="Straight Arrow Connector 89"/>
          <p:cNvCxnSpPr>
            <a:stCxn id="73" idx="5"/>
            <a:endCxn id="77" idx="2"/>
          </p:cNvCxnSpPr>
          <p:nvPr/>
        </p:nvCxnSpPr>
        <p:spPr>
          <a:xfrm rot="16200000" flipH="1">
            <a:off x="1458196" y="3903616"/>
            <a:ext cx="1239500" cy="113653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3" idx="7"/>
            <a:endCxn id="76" idx="2"/>
          </p:cNvCxnSpPr>
          <p:nvPr/>
        </p:nvCxnSpPr>
        <p:spPr>
          <a:xfrm rot="5400000" flipH="1" flipV="1">
            <a:off x="1527520" y="2094973"/>
            <a:ext cx="1073148" cy="110883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6" idx="6"/>
            <a:endCxn id="79" idx="2"/>
          </p:cNvCxnSpPr>
          <p:nvPr/>
        </p:nvCxnSpPr>
        <p:spPr>
          <a:xfrm flipV="1">
            <a:off x="3297383" y="2112801"/>
            <a:ext cx="1648753" cy="1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7" idx="6"/>
            <a:endCxn id="78" idx="2"/>
          </p:cNvCxnSpPr>
          <p:nvPr/>
        </p:nvCxnSpPr>
        <p:spPr>
          <a:xfrm>
            <a:off x="3325088" y="5091636"/>
            <a:ext cx="1621048" cy="1385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77" idx="7"/>
            <a:endCxn id="79" idx="3"/>
          </p:cNvCxnSpPr>
          <p:nvPr/>
        </p:nvCxnSpPr>
        <p:spPr>
          <a:xfrm rot="5400000" flipH="1" flipV="1">
            <a:off x="2866621" y="2692275"/>
            <a:ext cx="2537982" cy="181988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6" idx="5"/>
            <a:endCxn id="78" idx="1"/>
          </p:cNvCxnSpPr>
          <p:nvPr/>
        </p:nvCxnSpPr>
        <p:spPr>
          <a:xfrm rot="16200000" flipH="1">
            <a:off x="2845851" y="2685354"/>
            <a:ext cx="2551817" cy="184759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1889779" y="5638800"/>
            <a:ext cx="53478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Day </a:t>
            </a:r>
            <a:r>
              <a:rPr lang="en-US" b="1" dirty="0" smtClean="0"/>
              <a:t>2 </a:t>
            </a:r>
            <a:r>
              <a:rPr lang="en-US" b="1" dirty="0" smtClean="0"/>
              <a:t>Observation: Person is feeling </a:t>
            </a:r>
            <a:r>
              <a:rPr lang="en-US" b="1" dirty="0" smtClean="0"/>
              <a:t>“Cold”</a:t>
            </a:r>
            <a:endParaRPr lang="en-IN" b="1" dirty="0"/>
          </a:p>
        </p:txBody>
      </p:sp>
      <p:sp>
        <p:nvSpPr>
          <p:cNvPr id="97" name="Rectangle 96"/>
          <p:cNvSpPr/>
          <p:nvPr/>
        </p:nvSpPr>
        <p:spPr>
          <a:xfrm>
            <a:off x="5625008" y="1785049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Probability of the person being </a:t>
            </a:r>
            <a:endParaRPr lang="en-US" dirty="0" smtClean="0"/>
          </a:p>
          <a:p>
            <a:r>
              <a:rPr lang="en-US" dirty="0" smtClean="0"/>
              <a:t>Healthy </a:t>
            </a:r>
            <a:r>
              <a:rPr lang="en-US" dirty="0" smtClean="0"/>
              <a:t>on Day </a:t>
            </a:r>
            <a:r>
              <a:rPr lang="en-US" dirty="0" smtClean="0"/>
              <a:t>2</a:t>
            </a:r>
            <a:endParaRPr lang="en-US" dirty="0" smtClean="0"/>
          </a:p>
          <a:p>
            <a:r>
              <a:rPr lang="en-US" dirty="0" smtClean="0"/>
              <a:t>= </a:t>
            </a:r>
            <a:r>
              <a:rPr lang="en-US" dirty="0" smtClean="0"/>
              <a:t>max(0.3*0.28, 0.04*0.16)</a:t>
            </a:r>
          </a:p>
          <a:p>
            <a:r>
              <a:rPr lang="en-US" dirty="0" smtClean="0"/>
              <a:t>= max(0.084, 0.0064)</a:t>
            </a:r>
          </a:p>
          <a:p>
            <a:r>
              <a:rPr lang="en-US" dirty="0" smtClean="0"/>
              <a:t>= 0.084</a:t>
            </a:r>
            <a:endParaRPr lang="en-IN" dirty="0"/>
          </a:p>
        </p:txBody>
      </p:sp>
      <p:sp>
        <p:nvSpPr>
          <p:cNvPr id="98" name="Rectangle 97"/>
          <p:cNvSpPr/>
          <p:nvPr/>
        </p:nvSpPr>
        <p:spPr>
          <a:xfrm>
            <a:off x="5625008" y="3939887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Probability of the </a:t>
            </a:r>
            <a:r>
              <a:rPr lang="en-US" dirty="0" smtClean="0"/>
              <a:t>having Fever</a:t>
            </a:r>
          </a:p>
          <a:p>
            <a:r>
              <a:rPr lang="en-US" dirty="0" smtClean="0"/>
              <a:t>on </a:t>
            </a:r>
            <a:r>
              <a:rPr lang="en-US" dirty="0" smtClean="0"/>
              <a:t>Day </a:t>
            </a:r>
            <a:r>
              <a:rPr lang="en-US" dirty="0" smtClean="0"/>
              <a:t>2</a:t>
            </a:r>
            <a:endParaRPr lang="en-US" dirty="0" smtClean="0"/>
          </a:p>
          <a:p>
            <a:r>
              <a:rPr lang="en-US" dirty="0" smtClean="0"/>
              <a:t>= </a:t>
            </a:r>
            <a:r>
              <a:rPr lang="en-US" dirty="0" smtClean="0"/>
              <a:t>max(0.3*0.09, 0.04*0.18)</a:t>
            </a:r>
          </a:p>
          <a:p>
            <a:r>
              <a:rPr lang="en-US" dirty="0" smtClean="0"/>
              <a:t>= max(0.027, 0.0072)</a:t>
            </a:r>
          </a:p>
          <a:p>
            <a:r>
              <a:rPr lang="en-US" dirty="0" smtClean="0"/>
              <a:t>= 0.027</a:t>
            </a:r>
            <a:endParaRPr lang="en-IN" dirty="0"/>
          </a:p>
        </p:txBody>
      </p:sp>
      <p:cxnSp>
        <p:nvCxnSpPr>
          <p:cNvPr id="103" name="Straight Arrow Connector 102"/>
          <p:cNvCxnSpPr/>
          <p:nvPr/>
        </p:nvCxnSpPr>
        <p:spPr>
          <a:xfrm flipV="1">
            <a:off x="1889779" y="2459693"/>
            <a:ext cx="602882" cy="5883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rot="16200000" flipH="1">
            <a:off x="1871439" y="4008445"/>
            <a:ext cx="577009" cy="5403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2764832" y="2400440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0.3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548266" y="454205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0.04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8337499">
            <a:off x="3113579" y="4186537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P(H|F)*P(C|H)</a:t>
            </a:r>
            <a:endParaRPr lang="en-IN" sz="1600" dirty="0"/>
          </a:p>
        </p:txBody>
      </p:sp>
      <p:sp>
        <p:nvSpPr>
          <p:cNvPr id="115" name="TextBox 114"/>
          <p:cNvSpPr txBox="1"/>
          <p:nvPr/>
        </p:nvSpPr>
        <p:spPr>
          <a:xfrm>
            <a:off x="3501541" y="2112801"/>
            <a:ext cx="1345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P(H|H)*P(C|H)</a:t>
            </a:r>
            <a:endParaRPr lang="en-IN" sz="1600" dirty="0"/>
          </a:p>
        </p:txBody>
      </p:sp>
      <p:sp>
        <p:nvSpPr>
          <p:cNvPr id="116" name="TextBox 115"/>
          <p:cNvSpPr txBox="1"/>
          <p:nvPr/>
        </p:nvSpPr>
        <p:spPr>
          <a:xfrm>
            <a:off x="3501541" y="4821471"/>
            <a:ext cx="1282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P(F|F)*P(C|F)</a:t>
            </a:r>
            <a:endParaRPr lang="en-IN" sz="1600" dirty="0"/>
          </a:p>
        </p:txBody>
      </p:sp>
      <p:sp>
        <p:nvSpPr>
          <p:cNvPr id="117" name="TextBox 116"/>
          <p:cNvSpPr txBox="1"/>
          <p:nvPr/>
        </p:nvSpPr>
        <p:spPr>
          <a:xfrm rot="3252542">
            <a:off x="2877470" y="2896415"/>
            <a:ext cx="1303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P(F|H)*P(C|F)</a:t>
            </a:r>
            <a:endParaRPr lang="en-I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Trellis </a:t>
            </a:r>
            <a:r>
              <a:rPr lang="en-US" dirty="0" smtClean="0"/>
              <a:t>Structure (Cont.)</a:t>
            </a:r>
            <a:endParaRPr lang="en-IN" dirty="0"/>
          </a:p>
        </p:txBody>
      </p:sp>
      <p:sp>
        <p:nvSpPr>
          <p:cNvPr id="73" name="Oval 72"/>
          <p:cNvSpPr/>
          <p:nvPr/>
        </p:nvSpPr>
        <p:spPr>
          <a:xfrm>
            <a:off x="457199" y="3047995"/>
            <a:ext cx="1233055" cy="94211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Oval 73"/>
          <p:cNvSpPr/>
          <p:nvPr/>
        </p:nvSpPr>
        <p:spPr>
          <a:xfrm>
            <a:off x="637310" y="3228109"/>
            <a:ext cx="858982" cy="55418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TextBox 74"/>
          <p:cNvSpPr txBox="1"/>
          <p:nvPr/>
        </p:nvSpPr>
        <p:spPr>
          <a:xfrm>
            <a:off x="609600" y="3334387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IN" dirty="0"/>
          </a:p>
        </p:txBody>
      </p:sp>
      <p:sp>
        <p:nvSpPr>
          <p:cNvPr id="76" name="Oval 75"/>
          <p:cNvSpPr/>
          <p:nvPr/>
        </p:nvSpPr>
        <p:spPr>
          <a:xfrm>
            <a:off x="2618511" y="1801086"/>
            <a:ext cx="678872" cy="62345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Oval 76"/>
          <p:cNvSpPr/>
          <p:nvPr/>
        </p:nvSpPr>
        <p:spPr>
          <a:xfrm>
            <a:off x="2646216" y="4779906"/>
            <a:ext cx="678872" cy="62345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Oval 77"/>
          <p:cNvSpPr/>
          <p:nvPr/>
        </p:nvSpPr>
        <p:spPr>
          <a:xfrm>
            <a:off x="4946136" y="4793756"/>
            <a:ext cx="678872" cy="62345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Oval 78"/>
          <p:cNvSpPr/>
          <p:nvPr/>
        </p:nvSpPr>
        <p:spPr>
          <a:xfrm>
            <a:off x="4946136" y="1801071"/>
            <a:ext cx="678872" cy="62345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TextBox 79"/>
          <p:cNvSpPr txBox="1"/>
          <p:nvPr/>
        </p:nvSpPr>
        <p:spPr>
          <a:xfrm>
            <a:off x="2764753" y="1885286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</a:t>
            </a:r>
            <a:endParaRPr lang="en-IN" sz="2400" dirty="0"/>
          </a:p>
        </p:txBody>
      </p:sp>
      <p:sp>
        <p:nvSpPr>
          <p:cNvPr id="81" name="TextBox 80"/>
          <p:cNvSpPr txBox="1"/>
          <p:nvPr/>
        </p:nvSpPr>
        <p:spPr>
          <a:xfrm>
            <a:off x="5089529" y="1885286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</a:t>
            </a:r>
            <a:endParaRPr lang="en-IN" sz="2400" dirty="0"/>
          </a:p>
        </p:txBody>
      </p:sp>
      <p:sp>
        <p:nvSpPr>
          <p:cNvPr id="82" name="TextBox 81"/>
          <p:cNvSpPr txBox="1"/>
          <p:nvPr/>
        </p:nvSpPr>
        <p:spPr>
          <a:xfrm>
            <a:off x="2817931" y="4849833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endParaRPr lang="en-IN" sz="2400" dirty="0"/>
          </a:p>
        </p:txBody>
      </p:sp>
      <p:sp>
        <p:nvSpPr>
          <p:cNvPr id="83" name="TextBox 82"/>
          <p:cNvSpPr txBox="1"/>
          <p:nvPr/>
        </p:nvSpPr>
        <p:spPr>
          <a:xfrm>
            <a:off x="5110507" y="4856484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endParaRPr lang="en-IN" sz="2400" dirty="0"/>
          </a:p>
        </p:txBody>
      </p:sp>
      <p:sp>
        <p:nvSpPr>
          <p:cNvPr id="84" name="TextBox 83"/>
          <p:cNvSpPr txBox="1"/>
          <p:nvPr/>
        </p:nvSpPr>
        <p:spPr>
          <a:xfrm rot="18939469">
            <a:off x="1692164" y="236731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0.3</a:t>
            </a:r>
            <a:endParaRPr lang="en-IN" dirty="0"/>
          </a:p>
        </p:txBody>
      </p:sp>
      <p:sp>
        <p:nvSpPr>
          <p:cNvPr id="86" name="TextBox 85"/>
          <p:cNvSpPr txBox="1"/>
          <p:nvPr/>
        </p:nvSpPr>
        <p:spPr>
          <a:xfrm>
            <a:off x="3823856" y="180108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0.28</a:t>
            </a:r>
            <a:endParaRPr lang="en-IN" dirty="0"/>
          </a:p>
        </p:txBody>
      </p:sp>
      <p:sp>
        <p:nvSpPr>
          <p:cNvPr id="89" name="TextBox 88"/>
          <p:cNvSpPr txBox="1"/>
          <p:nvPr/>
        </p:nvSpPr>
        <p:spPr>
          <a:xfrm rot="3204911">
            <a:off x="3869536" y="324684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0.09</a:t>
            </a:r>
            <a:endParaRPr lang="en-IN" dirty="0"/>
          </a:p>
        </p:txBody>
      </p:sp>
      <p:cxnSp>
        <p:nvCxnSpPr>
          <p:cNvPr id="91" name="Straight Arrow Connector 90"/>
          <p:cNvCxnSpPr>
            <a:stCxn id="73" idx="7"/>
            <a:endCxn id="76" idx="2"/>
          </p:cNvCxnSpPr>
          <p:nvPr/>
        </p:nvCxnSpPr>
        <p:spPr>
          <a:xfrm rot="5400000" flipH="1" flipV="1">
            <a:off x="1527520" y="2094973"/>
            <a:ext cx="1073148" cy="110883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6" idx="6"/>
            <a:endCxn id="79" idx="2"/>
          </p:cNvCxnSpPr>
          <p:nvPr/>
        </p:nvCxnSpPr>
        <p:spPr>
          <a:xfrm flipV="1">
            <a:off x="3297383" y="2112801"/>
            <a:ext cx="1648753" cy="1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6" idx="5"/>
            <a:endCxn id="78" idx="1"/>
          </p:cNvCxnSpPr>
          <p:nvPr/>
        </p:nvCxnSpPr>
        <p:spPr>
          <a:xfrm rot="16200000" flipH="1">
            <a:off x="2845851" y="2685354"/>
            <a:ext cx="2551817" cy="184759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1889779" y="5638800"/>
            <a:ext cx="53478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Day </a:t>
            </a:r>
            <a:r>
              <a:rPr lang="en-US" b="1" dirty="0" smtClean="0"/>
              <a:t>2 </a:t>
            </a:r>
            <a:r>
              <a:rPr lang="en-US" b="1" dirty="0" smtClean="0"/>
              <a:t>Observation: Person is feeling </a:t>
            </a:r>
            <a:r>
              <a:rPr lang="en-US" b="1" dirty="0" smtClean="0"/>
              <a:t>“Cold”</a:t>
            </a:r>
            <a:endParaRPr lang="en-IN" b="1" dirty="0"/>
          </a:p>
        </p:txBody>
      </p:sp>
      <p:sp>
        <p:nvSpPr>
          <p:cNvPr id="97" name="Rectangle 96"/>
          <p:cNvSpPr/>
          <p:nvPr/>
        </p:nvSpPr>
        <p:spPr>
          <a:xfrm>
            <a:off x="5625008" y="1785049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Probability of the person being </a:t>
            </a:r>
            <a:endParaRPr lang="en-US" dirty="0" smtClean="0"/>
          </a:p>
          <a:p>
            <a:r>
              <a:rPr lang="en-US" dirty="0" smtClean="0"/>
              <a:t>Healthy </a:t>
            </a:r>
            <a:r>
              <a:rPr lang="en-US" dirty="0" smtClean="0"/>
              <a:t>on Day </a:t>
            </a:r>
            <a:r>
              <a:rPr lang="en-US" dirty="0" smtClean="0"/>
              <a:t>2</a:t>
            </a:r>
            <a:endParaRPr lang="en-US" dirty="0" smtClean="0"/>
          </a:p>
          <a:p>
            <a:r>
              <a:rPr lang="en-US" dirty="0" smtClean="0"/>
              <a:t>= </a:t>
            </a:r>
            <a:r>
              <a:rPr lang="en-US" dirty="0" smtClean="0"/>
              <a:t>max(0.3*0.28, 0.04*0.16)</a:t>
            </a:r>
          </a:p>
          <a:p>
            <a:r>
              <a:rPr lang="en-US" dirty="0" smtClean="0"/>
              <a:t>= max(0.084, 0.0064)</a:t>
            </a:r>
          </a:p>
          <a:p>
            <a:r>
              <a:rPr lang="en-US" dirty="0" smtClean="0"/>
              <a:t>= 0.084</a:t>
            </a:r>
            <a:endParaRPr lang="en-IN" dirty="0"/>
          </a:p>
        </p:txBody>
      </p:sp>
      <p:sp>
        <p:nvSpPr>
          <p:cNvPr id="98" name="Rectangle 97"/>
          <p:cNvSpPr/>
          <p:nvPr/>
        </p:nvSpPr>
        <p:spPr>
          <a:xfrm>
            <a:off x="5625008" y="3939887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Probability of the </a:t>
            </a:r>
            <a:r>
              <a:rPr lang="en-US" dirty="0" smtClean="0"/>
              <a:t>having Fever</a:t>
            </a:r>
          </a:p>
          <a:p>
            <a:r>
              <a:rPr lang="en-US" dirty="0" smtClean="0"/>
              <a:t>on </a:t>
            </a:r>
            <a:r>
              <a:rPr lang="en-US" dirty="0" smtClean="0"/>
              <a:t>Day </a:t>
            </a:r>
            <a:r>
              <a:rPr lang="en-US" dirty="0" smtClean="0"/>
              <a:t>2</a:t>
            </a:r>
            <a:endParaRPr lang="en-US" dirty="0" smtClean="0"/>
          </a:p>
          <a:p>
            <a:r>
              <a:rPr lang="en-US" dirty="0" smtClean="0"/>
              <a:t>= </a:t>
            </a:r>
            <a:r>
              <a:rPr lang="en-US" dirty="0" smtClean="0"/>
              <a:t>max(0.3*0.09, 0.04*0.18)</a:t>
            </a:r>
          </a:p>
          <a:p>
            <a:r>
              <a:rPr lang="en-US" dirty="0" smtClean="0"/>
              <a:t>= max(0.027, 0.0072)</a:t>
            </a:r>
          </a:p>
          <a:p>
            <a:r>
              <a:rPr lang="en-US" dirty="0" smtClean="0"/>
              <a:t>= 0.027</a:t>
            </a:r>
            <a:endParaRPr lang="en-IN" dirty="0"/>
          </a:p>
        </p:txBody>
      </p:sp>
      <p:cxnSp>
        <p:nvCxnSpPr>
          <p:cNvPr id="103" name="Straight Arrow Connector 102"/>
          <p:cNvCxnSpPr/>
          <p:nvPr/>
        </p:nvCxnSpPr>
        <p:spPr>
          <a:xfrm flipV="1">
            <a:off x="1889779" y="2459693"/>
            <a:ext cx="602882" cy="5883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768436" y="2243330"/>
            <a:ext cx="795271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6200000" flipH="1">
            <a:off x="3444628" y="3209341"/>
            <a:ext cx="891893" cy="6788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764832" y="2400440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0.3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686816" y="454205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0.04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51539" y="2402371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0.084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961661" y="4541404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0.027</a:t>
            </a:r>
            <a:endParaRPr lang="en-IN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Trellis </a:t>
            </a:r>
            <a:r>
              <a:rPr lang="en-US" dirty="0" smtClean="0"/>
              <a:t>Structure (Cont.)</a:t>
            </a:r>
            <a:endParaRPr lang="en-IN" dirty="0"/>
          </a:p>
        </p:txBody>
      </p:sp>
      <p:sp>
        <p:nvSpPr>
          <p:cNvPr id="21" name="Oval 20"/>
          <p:cNvSpPr/>
          <p:nvPr/>
        </p:nvSpPr>
        <p:spPr>
          <a:xfrm>
            <a:off x="457199" y="3047995"/>
            <a:ext cx="1233055" cy="94211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/>
          <p:cNvSpPr/>
          <p:nvPr/>
        </p:nvSpPr>
        <p:spPr>
          <a:xfrm>
            <a:off x="637310" y="3228109"/>
            <a:ext cx="858982" cy="55418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/>
          <p:cNvSpPr txBox="1"/>
          <p:nvPr/>
        </p:nvSpPr>
        <p:spPr>
          <a:xfrm>
            <a:off x="609600" y="3334387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IN" dirty="0"/>
          </a:p>
        </p:txBody>
      </p:sp>
      <p:sp>
        <p:nvSpPr>
          <p:cNvPr id="24" name="Oval 23"/>
          <p:cNvSpPr/>
          <p:nvPr/>
        </p:nvSpPr>
        <p:spPr>
          <a:xfrm>
            <a:off x="2618511" y="1801086"/>
            <a:ext cx="678872" cy="62345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/>
          <p:cNvSpPr/>
          <p:nvPr/>
        </p:nvSpPr>
        <p:spPr>
          <a:xfrm>
            <a:off x="2646216" y="4779906"/>
            <a:ext cx="678872" cy="62345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/>
          <p:cNvSpPr/>
          <p:nvPr/>
        </p:nvSpPr>
        <p:spPr>
          <a:xfrm>
            <a:off x="4946136" y="4793756"/>
            <a:ext cx="678872" cy="62345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/>
          <p:cNvSpPr/>
          <p:nvPr/>
        </p:nvSpPr>
        <p:spPr>
          <a:xfrm>
            <a:off x="7273776" y="4793751"/>
            <a:ext cx="678872" cy="62345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/>
          <p:cNvSpPr/>
          <p:nvPr/>
        </p:nvSpPr>
        <p:spPr>
          <a:xfrm>
            <a:off x="4946136" y="1801071"/>
            <a:ext cx="678872" cy="62345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/>
          <p:cNvSpPr/>
          <p:nvPr/>
        </p:nvSpPr>
        <p:spPr>
          <a:xfrm>
            <a:off x="7273761" y="1801086"/>
            <a:ext cx="678872" cy="62345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TextBox 49"/>
          <p:cNvSpPr txBox="1"/>
          <p:nvPr/>
        </p:nvSpPr>
        <p:spPr>
          <a:xfrm>
            <a:off x="2764753" y="1885286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</a:t>
            </a:r>
            <a:endParaRPr lang="en-IN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5089529" y="1885286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</a:t>
            </a:r>
            <a:endParaRPr lang="en-IN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7430348" y="1885286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</a:t>
            </a:r>
            <a:endParaRPr lang="en-IN" sz="2400" dirty="0"/>
          </a:p>
        </p:txBody>
      </p:sp>
      <p:sp>
        <p:nvSpPr>
          <p:cNvPr id="53" name="TextBox 52"/>
          <p:cNvSpPr txBox="1"/>
          <p:nvPr/>
        </p:nvSpPr>
        <p:spPr>
          <a:xfrm>
            <a:off x="2817931" y="4849833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endParaRPr lang="en-IN" sz="2400" dirty="0"/>
          </a:p>
        </p:txBody>
      </p:sp>
      <p:sp>
        <p:nvSpPr>
          <p:cNvPr id="54" name="TextBox 53"/>
          <p:cNvSpPr txBox="1"/>
          <p:nvPr/>
        </p:nvSpPr>
        <p:spPr>
          <a:xfrm>
            <a:off x="5110507" y="4856484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endParaRPr lang="en-IN" sz="2400" dirty="0"/>
          </a:p>
        </p:txBody>
      </p:sp>
      <p:sp>
        <p:nvSpPr>
          <p:cNvPr id="56" name="TextBox 55"/>
          <p:cNvSpPr txBox="1"/>
          <p:nvPr/>
        </p:nvSpPr>
        <p:spPr>
          <a:xfrm>
            <a:off x="7458924" y="4856478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endParaRPr lang="en-IN" sz="2400" dirty="0"/>
          </a:p>
        </p:txBody>
      </p:sp>
      <p:sp>
        <p:nvSpPr>
          <p:cNvPr id="59" name="TextBox 58"/>
          <p:cNvSpPr txBox="1"/>
          <p:nvPr/>
        </p:nvSpPr>
        <p:spPr>
          <a:xfrm rot="18939469">
            <a:off x="1692165" y="236731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0.3</a:t>
            </a:r>
            <a:endParaRPr lang="en-IN" dirty="0"/>
          </a:p>
        </p:txBody>
      </p:sp>
      <p:sp>
        <p:nvSpPr>
          <p:cNvPr id="61" name="TextBox 60"/>
          <p:cNvSpPr txBox="1"/>
          <p:nvPr/>
        </p:nvSpPr>
        <p:spPr>
          <a:xfrm>
            <a:off x="3741045" y="174218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0.28</a:t>
            </a:r>
            <a:endParaRPr lang="en-IN" dirty="0"/>
          </a:p>
        </p:txBody>
      </p:sp>
      <p:sp>
        <p:nvSpPr>
          <p:cNvPr id="63" name="TextBox 62"/>
          <p:cNvSpPr txBox="1"/>
          <p:nvPr/>
        </p:nvSpPr>
        <p:spPr>
          <a:xfrm>
            <a:off x="5539612" y="5085267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0.6 X 0.6 = 0.36</a:t>
            </a:r>
            <a:endParaRPr lang="en-IN" dirty="0"/>
          </a:p>
        </p:txBody>
      </p:sp>
      <p:sp>
        <p:nvSpPr>
          <p:cNvPr id="64" name="TextBox 63"/>
          <p:cNvSpPr txBox="1"/>
          <p:nvPr/>
        </p:nvSpPr>
        <p:spPr>
          <a:xfrm>
            <a:off x="5555464" y="1786318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0.7 X 0.1 = 0.07</a:t>
            </a:r>
            <a:endParaRPr lang="en-IN" dirty="0"/>
          </a:p>
        </p:txBody>
      </p:sp>
      <p:sp>
        <p:nvSpPr>
          <p:cNvPr id="66" name="TextBox 65"/>
          <p:cNvSpPr txBox="1"/>
          <p:nvPr/>
        </p:nvSpPr>
        <p:spPr>
          <a:xfrm rot="18338008">
            <a:off x="4966545" y="3941994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 X 0.1 = 0.04</a:t>
            </a:r>
            <a:endParaRPr lang="en-IN" dirty="0"/>
          </a:p>
        </p:txBody>
      </p:sp>
      <p:sp>
        <p:nvSpPr>
          <p:cNvPr id="67" name="TextBox 66"/>
          <p:cNvSpPr txBox="1"/>
          <p:nvPr/>
        </p:nvSpPr>
        <p:spPr>
          <a:xfrm rot="3204911">
            <a:off x="3873131" y="322773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0.09</a:t>
            </a:r>
            <a:endParaRPr lang="en-IN" dirty="0"/>
          </a:p>
        </p:txBody>
      </p:sp>
      <p:sp>
        <p:nvSpPr>
          <p:cNvPr id="68" name="TextBox 67"/>
          <p:cNvSpPr txBox="1"/>
          <p:nvPr/>
        </p:nvSpPr>
        <p:spPr>
          <a:xfrm rot="3262030">
            <a:off x="5321020" y="2856249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0.3 X 0.6 = 0.18</a:t>
            </a:r>
            <a:endParaRPr lang="en-IN" dirty="0"/>
          </a:p>
        </p:txBody>
      </p:sp>
      <p:cxnSp>
        <p:nvCxnSpPr>
          <p:cNvPr id="77" name="Straight Arrow Connector 76"/>
          <p:cNvCxnSpPr>
            <a:stCxn id="21" idx="7"/>
            <a:endCxn id="24" idx="2"/>
          </p:cNvCxnSpPr>
          <p:nvPr/>
        </p:nvCxnSpPr>
        <p:spPr>
          <a:xfrm rot="5400000" flipH="1" flipV="1">
            <a:off x="1527520" y="2094973"/>
            <a:ext cx="1073148" cy="110883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24" idx="6"/>
            <a:endCxn id="28" idx="2"/>
          </p:cNvCxnSpPr>
          <p:nvPr/>
        </p:nvCxnSpPr>
        <p:spPr>
          <a:xfrm flipV="1">
            <a:off x="3297383" y="2112801"/>
            <a:ext cx="1648753" cy="1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26" idx="6"/>
          </p:cNvCxnSpPr>
          <p:nvPr/>
        </p:nvCxnSpPr>
        <p:spPr>
          <a:xfrm flipV="1">
            <a:off x="5625008" y="5091636"/>
            <a:ext cx="1648753" cy="1385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26" idx="7"/>
            <a:endCxn id="29" idx="3"/>
          </p:cNvCxnSpPr>
          <p:nvPr/>
        </p:nvCxnSpPr>
        <p:spPr>
          <a:xfrm rot="5400000" flipH="1" flipV="1">
            <a:off x="5173476" y="2685356"/>
            <a:ext cx="2551817" cy="184759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28" idx="5"/>
          </p:cNvCxnSpPr>
          <p:nvPr/>
        </p:nvCxnSpPr>
        <p:spPr>
          <a:xfrm rot="16200000" flipH="1">
            <a:off x="5202052" y="2656763"/>
            <a:ext cx="2551833" cy="190475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24" idx="5"/>
            <a:endCxn id="26" idx="1"/>
          </p:cNvCxnSpPr>
          <p:nvPr/>
        </p:nvCxnSpPr>
        <p:spPr>
          <a:xfrm rot="16200000" flipH="1">
            <a:off x="2845851" y="2685354"/>
            <a:ext cx="2551817" cy="184759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28" idx="6"/>
            <a:endCxn id="29" idx="2"/>
          </p:cNvCxnSpPr>
          <p:nvPr/>
        </p:nvCxnSpPr>
        <p:spPr>
          <a:xfrm>
            <a:off x="5625008" y="2112801"/>
            <a:ext cx="1648753" cy="1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6200000" flipH="1">
            <a:off x="3527758" y="3320181"/>
            <a:ext cx="891893" cy="6788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1889779" y="2459693"/>
            <a:ext cx="602882" cy="5883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726871" y="2243330"/>
            <a:ext cx="795271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764832" y="2400440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0.3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951539" y="2402371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0.084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850821" y="4472129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0.027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889779" y="5638800"/>
            <a:ext cx="53478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Day </a:t>
            </a:r>
            <a:r>
              <a:rPr lang="en-US" b="1" dirty="0" smtClean="0"/>
              <a:t>3 </a:t>
            </a:r>
            <a:r>
              <a:rPr lang="en-US" b="1" dirty="0" smtClean="0"/>
              <a:t>Observation: Person is feeling </a:t>
            </a:r>
            <a:r>
              <a:rPr lang="en-US" b="1" dirty="0" smtClean="0"/>
              <a:t>“Dizzy”</a:t>
            </a:r>
            <a:endParaRPr lang="en-IN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686816" y="454205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0.04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815326" y="2112801"/>
            <a:ext cx="1345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P(H|H)*P(D|H)</a:t>
            </a:r>
            <a:endParaRPr lang="en-IN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5801471" y="4821471"/>
            <a:ext cx="1282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P(F|F)*P(D|F)</a:t>
            </a:r>
            <a:endParaRPr lang="en-IN" sz="1600" dirty="0"/>
          </a:p>
        </p:txBody>
      </p:sp>
      <p:sp>
        <p:nvSpPr>
          <p:cNvPr id="55" name="TextBox 54"/>
          <p:cNvSpPr txBox="1"/>
          <p:nvPr/>
        </p:nvSpPr>
        <p:spPr>
          <a:xfrm rot="3252542">
            <a:off x="5246678" y="2894888"/>
            <a:ext cx="1303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P(F|H)*P(D|F)</a:t>
            </a:r>
            <a:endParaRPr lang="en-IN" sz="1600" dirty="0"/>
          </a:p>
        </p:txBody>
      </p:sp>
      <p:sp>
        <p:nvSpPr>
          <p:cNvPr id="57" name="TextBox 56"/>
          <p:cNvSpPr txBox="1"/>
          <p:nvPr/>
        </p:nvSpPr>
        <p:spPr>
          <a:xfrm rot="18337499">
            <a:off x="5404337" y="4200888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P(H|F)*P(D|H)</a:t>
            </a:r>
            <a:endParaRPr lang="en-I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Trellis </a:t>
            </a:r>
            <a:r>
              <a:rPr lang="en-US" dirty="0" smtClean="0"/>
              <a:t>Structure (Cont.)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5044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buNone/>
            </a:pPr>
            <a:r>
              <a:rPr lang="en-US" sz="2400" dirty="0" smtClean="0"/>
              <a:t>Probability of the person being </a:t>
            </a:r>
            <a:r>
              <a:rPr lang="en-US" sz="2400" dirty="0" smtClean="0"/>
              <a:t>Healthy on Day 3 </a:t>
            </a:r>
          </a:p>
          <a:p>
            <a:pPr algn="just">
              <a:buNone/>
            </a:pPr>
            <a:r>
              <a:rPr lang="en-US" sz="2400" dirty="0" smtClean="0"/>
              <a:t>= max(0.084*0.07, 0.027*0.04)</a:t>
            </a:r>
            <a:endParaRPr lang="en-US" sz="2400" dirty="0" smtClean="0"/>
          </a:p>
          <a:p>
            <a:pPr algn="just">
              <a:buNone/>
            </a:pPr>
            <a:r>
              <a:rPr lang="en-US" sz="2400" dirty="0" smtClean="0"/>
              <a:t>= </a:t>
            </a:r>
            <a:r>
              <a:rPr lang="en-US" sz="2400" dirty="0" smtClean="0"/>
              <a:t>max(0.00588, 0.00108)</a:t>
            </a:r>
            <a:endParaRPr lang="en-US" sz="2400" dirty="0" smtClean="0"/>
          </a:p>
          <a:p>
            <a:pPr algn="just">
              <a:buNone/>
            </a:pPr>
            <a:r>
              <a:rPr lang="en-US" sz="2400" dirty="0" smtClean="0"/>
              <a:t>= </a:t>
            </a:r>
            <a:r>
              <a:rPr lang="en-US" sz="2400" dirty="0" smtClean="0"/>
              <a:t>0.00588</a:t>
            </a:r>
          </a:p>
          <a:p>
            <a:pPr algn="just">
              <a:buNone/>
            </a:pPr>
            <a:endParaRPr lang="en-US" sz="2400" dirty="0" smtClean="0"/>
          </a:p>
          <a:p>
            <a:pPr algn="just">
              <a:buNone/>
            </a:pPr>
            <a:r>
              <a:rPr lang="en-US" sz="2400" dirty="0" smtClean="0"/>
              <a:t>Probability of the having </a:t>
            </a:r>
            <a:r>
              <a:rPr lang="en-US" sz="2400" dirty="0" smtClean="0"/>
              <a:t>Fever on </a:t>
            </a:r>
            <a:r>
              <a:rPr lang="en-US" sz="2400" dirty="0" smtClean="0"/>
              <a:t>Day </a:t>
            </a:r>
            <a:r>
              <a:rPr lang="en-US" sz="2400" dirty="0" smtClean="0"/>
              <a:t>3</a:t>
            </a:r>
            <a:endParaRPr lang="en-US" sz="2400" dirty="0" smtClean="0"/>
          </a:p>
          <a:p>
            <a:pPr algn="just">
              <a:buNone/>
            </a:pPr>
            <a:r>
              <a:rPr lang="en-US" sz="2400" dirty="0" smtClean="0"/>
              <a:t>= </a:t>
            </a:r>
            <a:r>
              <a:rPr lang="en-US" sz="2400" dirty="0" smtClean="0"/>
              <a:t>max(0.084*0.18, 0.027*0.36)</a:t>
            </a:r>
            <a:endParaRPr lang="en-US" sz="2400" dirty="0" smtClean="0"/>
          </a:p>
          <a:p>
            <a:pPr algn="just">
              <a:buNone/>
            </a:pPr>
            <a:r>
              <a:rPr lang="en-US" sz="2400" dirty="0" smtClean="0"/>
              <a:t>= </a:t>
            </a:r>
            <a:r>
              <a:rPr lang="en-US" sz="2400" dirty="0" smtClean="0"/>
              <a:t>max(0.01512, 0.00972)</a:t>
            </a:r>
            <a:endParaRPr lang="en-US" sz="2400" dirty="0" smtClean="0"/>
          </a:p>
          <a:p>
            <a:pPr algn="just">
              <a:buNone/>
            </a:pPr>
            <a:r>
              <a:rPr lang="en-US" sz="2400" dirty="0" smtClean="0"/>
              <a:t>= </a:t>
            </a:r>
            <a:r>
              <a:rPr lang="en-US" sz="2400" dirty="0" smtClean="0"/>
              <a:t>0.01512</a:t>
            </a:r>
            <a:endParaRPr lang="en-IN" sz="2400" dirty="0" smtClean="0"/>
          </a:p>
          <a:p>
            <a:pPr algn="just">
              <a:buNone/>
            </a:pP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Trellis </a:t>
            </a:r>
            <a:r>
              <a:rPr lang="en-US" dirty="0" smtClean="0"/>
              <a:t>Structure (Cont.)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637310" y="3228109"/>
            <a:ext cx="858982" cy="55418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609600" y="3334387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2618511" y="1801086"/>
            <a:ext cx="678872" cy="62345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2646216" y="4779906"/>
            <a:ext cx="678872" cy="62345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4946136" y="4793756"/>
            <a:ext cx="678872" cy="62345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7273776" y="4793751"/>
            <a:ext cx="678872" cy="62345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4946136" y="1801071"/>
            <a:ext cx="678872" cy="62345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7273761" y="1801086"/>
            <a:ext cx="678872" cy="62345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2764753" y="1885286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</a:t>
            </a:r>
            <a:endParaRPr lang="en-IN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089529" y="1885286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</a:t>
            </a:r>
            <a:endParaRPr lang="en-IN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7430348" y="1885286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</a:t>
            </a:r>
            <a:endParaRPr lang="en-IN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817931" y="4849833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endParaRPr lang="en-IN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5110507" y="4856484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endParaRPr lang="en-IN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7458924" y="4856478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endParaRPr lang="en-IN" sz="2400" dirty="0"/>
          </a:p>
        </p:txBody>
      </p:sp>
      <p:sp>
        <p:nvSpPr>
          <p:cNvPr id="18" name="TextBox 17"/>
          <p:cNvSpPr txBox="1"/>
          <p:nvPr/>
        </p:nvSpPr>
        <p:spPr>
          <a:xfrm rot="18939469">
            <a:off x="1692165" y="236731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0.3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3741045" y="174218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0.28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6115781" y="174218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0.07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 rot="3262030">
            <a:off x="6244495" y="331819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0.18</a:t>
            </a:r>
            <a:endParaRPr lang="en-IN" dirty="0"/>
          </a:p>
        </p:txBody>
      </p:sp>
      <p:cxnSp>
        <p:nvCxnSpPr>
          <p:cNvPr id="25" name="Straight Arrow Connector 24"/>
          <p:cNvCxnSpPr>
            <a:endCxn id="6" idx="2"/>
          </p:cNvCxnSpPr>
          <p:nvPr/>
        </p:nvCxnSpPr>
        <p:spPr>
          <a:xfrm rot="5400000" flipH="1" flipV="1">
            <a:off x="1527520" y="2094973"/>
            <a:ext cx="1073148" cy="110883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6"/>
            <a:endCxn id="10" idx="2"/>
          </p:cNvCxnSpPr>
          <p:nvPr/>
        </p:nvCxnSpPr>
        <p:spPr>
          <a:xfrm flipV="1">
            <a:off x="3297383" y="2112801"/>
            <a:ext cx="1648753" cy="1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5"/>
          </p:cNvCxnSpPr>
          <p:nvPr/>
        </p:nvCxnSpPr>
        <p:spPr>
          <a:xfrm rot="16200000" flipH="1">
            <a:off x="5202052" y="2656763"/>
            <a:ext cx="2551833" cy="190475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6"/>
            <a:endCxn id="11" idx="2"/>
          </p:cNvCxnSpPr>
          <p:nvPr/>
        </p:nvCxnSpPr>
        <p:spPr>
          <a:xfrm>
            <a:off x="5625008" y="2112801"/>
            <a:ext cx="1648753" cy="1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1889779" y="2459693"/>
            <a:ext cx="602882" cy="5883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726871" y="2243330"/>
            <a:ext cx="795271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64832" y="2400440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0.3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51539" y="2402371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0.084</a:t>
            </a:r>
            <a:endParaRPr lang="en-IN" sz="1400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rot="16200000" flipH="1">
            <a:off x="5936194" y="3417748"/>
            <a:ext cx="891893" cy="6788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115781" y="2244918"/>
            <a:ext cx="795271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251454" y="2459693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0.00588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251469" y="5417215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0.01512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889779" y="5638800"/>
            <a:ext cx="53478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Day </a:t>
            </a:r>
            <a:r>
              <a:rPr lang="en-US" b="1" dirty="0" smtClean="0"/>
              <a:t>3 </a:t>
            </a:r>
            <a:r>
              <a:rPr lang="en-US" b="1" dirty="0" smtClean="0"/>
              <a:t>Observation: Person is feeling </a:t>
            </a:r>
            <a:r>
              <a:rPr lang="en-US" b="1" dirty="0" smtClean="0"/>
              <a:t>“Dizzy”</a:t>
            </a:r>
            <a:endParaRPr lang="en-IN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2686816" y="454205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0.04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951539" y="4527549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0.027</a:t>
            </a:r>
            <a:endParaRPr lang="en-IN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Trellis </a:t>
            </a:r>
            <a:r>
              <a:rPr lang="en-US" dirty="0" smtClean="0"/>
              <a:t>Structure (Cont.)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637310" y="3228109"/>
            <a:ext cx="858982" cy="55418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609600" y="3334387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2618511" y="1801086"/>
            <a:ext cx="678872" cy="62345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2646216" y="4779906"/>
            <a:ext cx="678872" cy="62345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4946136" y="4793756"/>
            <a:ext cx="678872" cy="62345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7273776" y="4793751"/>
            <a:ext cx="678872" cy="62345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4946136" y="1801071"/>
            <a:ext cx="678872" cy="62345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7273761" y="1801086"/>
            <a:ext cx="678872" cy="62345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2764753" y="1885286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</a:t>
            </a:r>
            <a:endParaRPr lang="en-IN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089529" y="1885286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</a:t>
            </a:r>
            <a:endParaRPr lang="en-IN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7430348" y="1885286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</a:t>
            </a:r>
            <a:endParaRPr lang="en-IN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817931" y="4849833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endParaRPr lang="en-IN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5110507" y="4856484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endParaRPr lang="en-IN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7458924" y="4856478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endParaRPr lang="en-IN" sz="2400" dirty="0"/>
          </a:p>
        </p:txBody>
      </p:sp>
      <p:sp>
        <p:nvSpPr>
          <p:cNvPr id="18" name="TextBox 17"/>
          <p:cNvSpPr txBox="1"/>
          <p:nvPr/>
        </p:nvSpPr>
        <p:spPr>
          <a:xfrm rot="18939469">
            <a:off x="1692165" y="236731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0.3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3741045" y="174218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0.28</a:t>
            </a:r>
            <a:endParaRPr lang="en-IN" dirty="0"/>
          </a:p>
        </p:txBody>
      </p:sp>
      <p:cxnSp>
        <p:nvCxnSpPr>
          <p:cNvPr id="25" name="Straight Arrow Connector 24"/>
          <p:cNvCxnSpPr>
            <a:endCxn id="6" idx="2"/>
          </p:cNvCxnSpPr>
          <p:nvPr/>
        </p:nvCxnSpPr>
        <p:spPr>
          <a:xfrm rot="5400000" flipH="1" flipV="1">
            <a:off x="1527520" y="2094973"/>
            <a:ext cx="1073148" cy="110883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6"/>
            <a:endCxn id="10" idx="2"/>
          </p:cNvCxnSpPr>
          <p:nvPr/>
        </p:nvCxnSpPr>
        <p:spPr>
          <a:xfrm flipV="1">
            <a:off x="3297383" y="2112801"/>
            <a:ext cx="1648753" cy="1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5"/>
          </p:cNvCxnSpPr>
          <p:nvPr/>
        </p:nvCxnSpPr>
        <p:spPr>
          <a:xfrm rot="16200000" flipH="1">
            <a:off x="5202052" y="2656763"/>
            <a:ext cx="2551833" cy="190475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1889779" y="2459693"/>
            <a:ext cx="602882" cy="5883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726871" y="2243330"/>
            <a:ext cx="795271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64832" y="2400440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0.3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51539" y="2402371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0.084</a:t>
            </a:r>
            <a:endParaRPr lang="en-IN" sz="1400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rot="16200000" flipH="1">
            <a:off x="5857940" y="3292473"/>
            <a:ext cx="891893" cy="6788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251454" y="2459693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0.00588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251469" y="5417215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0.01512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889779" y="5638800"/>
            <a:ext cx="53478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Day </a:t>
            </a:r>
            <a:r>
              <a:rPr lang="en-US" b="1" dirty="0" smtClean="0"/>
              <a:t>3 </a:t>
            </a:r>
            <a:r>
              <a:rPr lang="en-US" b="1" dirty="0" smtClean="0"/>
              <a:t>Observation: Person is feeling </a:t>
            </a:r>
            <a:r>
              <a:rPr lang="en-US" b="1" dirty="0" smtClean="0"/>
              <a:t>“Dizzy”</a:t>
            </a:r>
            <a:endParaRPr lang="en-IN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686816" y="454205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0.04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951539" y="4527549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0.027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 rot="3262030">
            <a:off x="6244495" y="331819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0.18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Chain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sz="2800" dirty="0" smtClean="0"/>
              <a:t>Sequence of random variables such that for any n, X</a:t>
            </a:r>
            <a:r>
              <a:rPr lang="en-IN" sz="2800" baseline="-25000" dirty="0" smtClean="0"/>
              <a:t>n+1</a:t>
            </a:r>
            <a:r>
              <a:rPr lang="en-IN" sz="2800" dirty="0" smtClean="0"/>
              <a:t> is conditionally independent of X</a:t>
            </a:r>
            <a:r>
              <a:rPr lang="en-IN" sz="2800" baseline="-25000" dirty="0" smtClean="0"/>
              <a:t>0</a:t>
            </a:r>
            <a:r>
              <a:rPr lang="en-IN" sz="2800" dirty="0" smtClean="0"/>
              <a:t>, . . . , X</a:t>
            </a:r>
            <a:r>
              <a:rPr lang="en-IN" sz="2800" baseline="-25000" dirty="0" smtClean="0"/>
              <a:t>n-1 </a:t>
            </a:r>
            <a:r>
              <a:rPr lang="en-IN" sz="2800" dirty="0" smtClean="0"/>
              <a:t>given </a:t>
            </a:r>
            <a:r>
              <a:rPr lang="en-IN" sz="2800" dirty="0" err="1" smtClean="0"/>
              <a:t>X</a:t>
            </a:r>
            <a:r>
              <a:rPr lang="en-IN" sz="2800" baseline="-25000" dirty="0" err="1" smtClean="0"/>
              <a:t>n</a:t>
            </a:r>
            <a:endParaRPr lang="en-IN" sz="2800" baseline="-25000" dirty="0" smtClean="0"/>
          </a:p>
          <a:p>
            <a:pPr algn="just"/>
            <a:endParaRPr lang="en-US" sz="2800" baseline="-25000" dirty="0" smtClean="0"/>
          </a:p>
          <a:p>
            <a:pPr algn="just"/>
            <a:endParaRPr lang="en-IN" sz="2800" baseline="-25000" dirty="0" smtClean="0"/>
          </a:p>
          <a:p>
            <a:pPr algn="just"/>
            <a:r>
              <a:rPr lang="en-US" sz="2800" dirty="0" smtClean="0"/>
              <a:t>The stochastic process </a:t>
            </a:r>
            <a:r>
              <a:rPr lang="en-IN" sz="2800" dirty="0" smtClean="0"/>
              <a:t>X = {</a:t>
            </a:r>
            <a:r>
              <a:rPr lang="en-IN" sz="2800" dirty="0" err="1" smtClean="0"/>
              <a:t>X</a:t>
            </a:r>
            <a:r>
              <a:rPr lang="en-IN" sz="2800" baseline="-25000" dirty="0" err="1" smtClean="0"/>
              <a:t>n</a:t>
            </a:r>
            <a:r>
              <a:rPr lang="en-IN" sz="2800" dirty="0" smtClean="0"/>
              <a:t> ; n ϵ N} is a Markov Chain when,</a:t>
            </a:r>
          </a:p>
          <a:p>
            <a:pPr algn="ctr">
              <a:buNone/>
            </a:pPr>
            <a:r>
              <a:rPr lang="en-IN" sz="2800" dirty="0" smtClean="0"/>
              <a:t>P{X</a:t>
            </a:r>
            <a:r>
              <a:rPr lang="en-IN" sz="2800" baseline="-25000" dirty="0" smtClean="0"/>
              <a:t>n+1</a:t>
            </a:r>
            <a:r>
              <a:rPr lang="en-IN" sz="2800" dirty="0" smtClean="0"/>
              <a:t> = j | X</a:t>
            </a:r>
            <a:r>
              <a:rPr lang="en-IN" sz="2800" baseline="-25000" dirty="0" smtClean="0"/>
              <a:t>0</a:t>
            </a:r>
            <a:r>
              <a:rPr lang="en-IN" sz="2800" dirty="0" smtClean="0"/>
              <a:t>, ....., </a:t>
            </a:r>
            <a:r>
              <a:rPr lang="en-IN" sz="2800" dirty="0" err="1" smtClean="0"/>
              <a:t>X</a:t>
            </a:r>
            <a:r>
              <a:rPr lang="en-IN" sz="2800" baseline="-25000" dirty="0" err="1" smtClean="0"/>
              <a:t>n</a:t>
            </a:r>
            <a:r>
              <a:rPr lang="en-IN" sz="2800" dirty="0" smtClean="0"/>
              <a:t>} = P{X</a:t>
            </a:r>
            <a:r>
              <a:rPr lang="en-IN" sz="2800" baseline="-25000" dirty="0" smtClean="0"/>
              <a:t>n+1</a:t>
            </a:r>
            <a:r>
              <a:rPr lang="en-IN" sz="2800" dirty="0" smtClean="0"/>
              <a:t> = j | </a:t>
            </a:r>
            <a:r>
              <a:rPr lang="en-IN" sz="2800" dirty="0" err="1" smtClean="0"/>
              <a:t>X</a:t>
            </a:r>
            <a:r>
              <a:rPr lang="en-IN" sz="2800" baseline="-25000" dirty="0" err="1" smtClean="0"/>
              <a:t>n</a:t>
            </a:r>
            <a:r>
              <a:rPr lang="en-IN" sz="2800" dirty="0" smtClean="0"/>
              <a:t>} </a:t>
            </a:r>
            <a:endParaRPr lang="en-US" sz="2800" dirty="0" smtClean="0"/>
          </a:p>
          <a:p>
            <a:pPr algn="ctr">
              <a:buNone/>
            </a:pPr>
            <a:endParaRPr lang="en-US" sz="2200" dirty="0" smtClean="0"/>
          </a:p>
          <a:p>
            <a:pPr algn="just">
              <a:buNone/>
            </a:pPr>
            <a:r>
              <a:rPr lang="en-IN" sz="2200" dirty="0" smtClean="0"/>
              <a:t>	</a:t>
            </a:r>
            <a:r>
              <a:rPr lang="en-IN" sz="1700" dirty="0" smtClean="0"/>
              <a:t>∀ </a:t>
            </a:r>
            <a:r>
              <a:rPr lang="en-IN" sz="1700" dirty="0" smtClean="0"/>
              <a:t>j ϵ E and n ϵ N = {0,1,2,3,….}</a:t>
            </a:r>
          </a:p>
          <a:p>
            <a:pPr algn="just">
              <a:buNone/>
            </a:pPr>
            <a:r>
              <a:rPr lang="en-US" sz="1700" dirty="0" smtClean="0"/>
              <a:t>	where, E is a countable set</a:t>
            </a:r>
            <a:r>
              <a:rPr lang="en-US" sz="1900" dirty="0" smtClean="0"/>
              <a:t>	</a:t>
            </a:r>
          </a:p>
          <a:p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800" dirty="0" smtClean="0"/>
              <a:t>The process of discovering the sequence of hidden states, given the sequence </a:t>
            </a:r>
            <a:r>
              <a:rPr lang="en-IN" sz="2800" dirty="0" smtClean="0"/>
              <a:t>of observations</a:t>
            </a:r>
            <a:r>
              <a:rPr lang="en-IN" sz="2800" dirty="0" smtClean="0"/>
              <a:t>, is known as decoding or </a:t>
            </a:r>
            <a:r>
              <a:rPr lang="en-IN" sz="2800" dirty="0" smtClean="0"/>
              <a:t>inference</a:t>
            </a:r>
          </a:p>
          <a:p>
            <a:pPr algn="just"/>
            <a:endParaRPr lang="en-IN" sz="2800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Readings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Introduction to Stochastic Processes by E. </a:t>
            </a:r>
            <a:r>
              <a:rPr lang="en-US" sz="2400" dirty="0" err="1" smtClean="0"/>
              <a:t>Cinlar</a:t>
            </a:r>
            <a:endParaRPr lang="en-US" sz="2400" dirty="0" smtClean="0"/>
          </a:p>
          <a:p>
            <a:r>
              <a:rPr lang="en-IN" sz="2400" dirty="0" smtClean="0">
                <a:hlinkClick r:id="rId2"/>
              </a:rPr>
              <a:t>https://</a:t>
            </a:r>
            <a:r>
              <a:rPr lang="en-IN" sz="2400" dirty="0" smtClean="0">
                <a:hlinkClick r:id="rId2"/>
              </a:rPr>
              <a:t>en.wikipedia.org/wiki/Hidden_Markov_model</a:t>
            </a:r>
            <a:endParaRPr lang="en-IN" sz="2400" dirty="0" smtClean="0"/>
          </a:p>
          <a:p>
            <a:r>
              <a:rPr lang="en-IN" sz="2400" dirty="0" smtClean="0">
                <a:hlinkClick r:id="rId3"/>
              </a:rPr>
              <a:t>https://</a:t>
            </a:r>
            <a:r>
              <a:rPr lang="en-IN" sz="2400" dirty="0" smtClean="0">
                <a:hlinkClick r:id="rId3"/>
              </a:rPr>
              <a:t>en.wikipedia.org/wiki/Viterbi_algorithm</a:t>
            </a:r>
            <a:endParaRPr lang="en-IN" sz="2400" dirty="0" smtClean="0"/>
          </a:p>
          <a:p>
            <a:r>
              <a:rPr lang="en-IN" sz="2400" dirty="0" smtClean="0">
                <a:hlinkClick r:id="rId4"/>
              </a:rPr>
              <a:t>https://web.stanford.edu/~</a:t>
            </a:r>
            <a:r>
              <a:rPr lang="en-IN" sz="2400" dirty="0" smtClean="0">
                <a:hlinkClick r:id="rId4"/>
              </a:rPr>
              <a:t>jurafsky/slp3/9.pdf</a:t>
            </a:r>
            <a:endParaRPr lang="en-I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7830" y="585305"/>
            <a:ext cx="5157305" cy="2996460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Frutiger LT Std 55 Roman"/>
              </a:rPr>
              <a:t>Thank you!</a:t>
            </a:r>
            <a:endParaRPr lang="en-US" sz="2800" dirty="0">
              <a:cs typeface="Frutiger LT Std 55 Roman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87829" y="3683849"/>
            <a:ext cx="5157306" cy="536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smtClean="0">
                <a:solidFill>
                  <a:srgbClr val="000000"/>
                </a:solidFill>
                <a:cs typeface="Frutiger LT Std 55 Roman"/>
              </a:rPr>
              <a:t>Subtitle</a:t>
            </a:r>
            <a:endParaRPr lang="en-US" sz="1600" dirty="0">
              <a:solidFill>
                <a:srgbClr val="000000"/>
              </a:solidFill>
              <a:cs typeface="Frutiger LT Std 55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42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Chain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800" dirty="0" smtClean="0"/>
              <a:t>The </a:t>
            </a:r>
            <a:r>
              <a:rPr lang="en-IN" sz="2800" dirty="0" smtClean="0"/>
              <a:t>“next” state X</a:t>
            </a:r>
            <a:r>
              <a:rPr lang="en-IN" sz="2800" baseline="-25000" dirty="0" smtClean="0"/>
              <a:t>n+1 </a:t>
            </a:r>
            <a:r>
              <a:rPr lang="en-IN" sz="2800" dirty="0" smtClean="0"/>
              <a:t>of the process is independent of the “past” states X</a:t>
            </a:r>
            <a:r>
              <a:rPr lang="en-IN" sz="2800" baseline="-25000" dirty="0" smtClean="0"/>
              <a:t>0</a:t>
            </a:r>
            <a:r>
              <a:rPr lang="en-IN" sz="2800" dirty="0" smtClean="0"/>
              <a:t>, . . . , X</a:t>
            </a:r>
            <a:r>
              <a:rPr lang="en-IN" sz="2800" baseline="-25000" dirty="0" smtClean="0"/>
              <a:t>n-1 </a:t>
            </a:r>
            <a:r>
              <a:rPr lang="en-IN" sz="2800" dirty="0" smtClean="0"/>
              <a:t>provided that the “present” state </a:t>
            </a:r>
            <a:r>
              <a:rPr lang="en-IN" sz="2800" dirty="0" err="1" smtClean="0"/>
              <a:t>X</a:t>
            </a:r>
            <a:r>
              <a:rPr lang="en-IN" sz="2800" baseline="-25000" dirty="0" err="1" smtClean="0"/>
              <a:t>n</a:t>
            </a:r>
            <a:r>
              <a:rPr lang="en-IN" sz="2800" dirty="0" smtClean="0"/>
              <a:t> be known</a:t>
            </a:r>
            <a:r>
              <a:rPr lang="en-IN" sz="2800" dirty="0" smtClean="0"/>
              <a:t>.</a:t>
            </a:r>
          </a:p>
          <a:p>
            <a:pPr algn="just">
              <a:buNone/>
            </a:pPr>
            <a:endParaRPr lang="en-US" sz="2800" dirty="0" smtClean="0"/>
          </a:p>
          <a:p>
            <a:pPr algn="ctr">
              <a:buNone/>
            </a:pPr>
            <a:r>
              <a:rPr lang="en-IN" sz="2800" dirty="0" smtClean="0"/>
              <a:t>P{X</a:t>
            </a:r>
            <a:r>
              <a:rPr lang="en-IN" sz="2800" baseline="-25000" dirty="0" smtClean="0"/>
              <a:t>n+1</a:t>
            </a:r>
            <a:r>
              <a:rPr lang="en-IN" sz="2800" dirty="0" smtClean="0"/>
              <a:t> </a:t>
            </a:r>
            <a:r>
              <a:rPr lang="en-IN" sz="2800" dirty="0" smtClean="0"/>
              <a:t>= j | </a:t>
            </a:r>
            <a:r>
              <a:rPr lang="en-IN" sz="2800" dirty="0" err="1" smtClean="0"/>
              <a:t>X</a:t>
            </a:r>
            <a:r>
              <a:rPr lang="en-IN" sz="2800" baseline="-25000" dirty="0" err="1" smtClean="0"/>
              <a:t>n</a:t>
            </a:r>
            <a:r>
              <a:rPr lang="en-IN" sz="2800" dirty="0" smtClean="0"/>
              <a:t> = </a:t>
            </a:r>
            <a:r>
              <a:rPr lang="en-IN" sz="2800" dirty="0" err="1" smtClean="0"/>
              <a:t>i</a:t>
            </a:r>
            <a:r>
              <a:rPr lang="en-IN" sz="2800" dirty="0" smtClean="0"/>
              <a:t>} = P(</a:t>
            </a:r>
            <a:r>
              <a:rPr lang="en-IN" sz="2800" dirty="0" err="1" smtClean="0"/>
              <a:t>i,j</a:t>
            </a:r>
            <a:r>
              <a:rPr lang="en-IN" sz="2800" dirty="0" smtClean="0"/>
              <a:t>)		</a:t>
            </a:r>
            <a:r>
              <a:rPr lang="en-IN" sz="2800" dirty="0" err="1" smtClean="0"/>
              <a:t>i,j</a:t>
            </a:r>
            <a:r>
              <a:rPr lang="en-IN" sz="2800" dirty="0" smtClean="0"/>
              <a:t> ϵ </a:t>
            </a:r>
            <a:r>
              <a:rPr lang="en-IN" sz="2800" dirty="0" smtClean="0"/>
              <a:t>E</a:t>
            </a:r>
          </a:p>
          <a:p>
            <a:pPr algn="just">
              <a:buNone/>
            </a:pPr>
            <a:endParaRPr lang="en-US" sz="2800" dirty="0" smtClean="0"/>
          </a:p>
          <a:p>
            <a:pPr algn="just"/>
            <a:r>
              <a:rPr lang="en-US" sz="2800" dirty="0" smtClean="0"/>
              <a:t>For example, number of successes (</a:t>
            </a:r>
            <a:r>
              <a:rPr lang="en-IN" sz="2800" dirty="0" err="1" smtClean="0"/>
              <a:t>N</a:t>
            </a:r>
            <a:r>
              <a:rPr lang="en-IN" sz="2800" baseline="-25000" dirty="0" err="1" smtClean="0"/>
              <a:t>n</a:t>
            </a:r>
            <a:r>
              <a:rPr lang="en-US" sz="2800" dirty="0" smtClean="0"/>
              <a:t>) in a Bernoulli process</a:t>
            </a:r>
            <a:endParaRPr lang="en-IN" sz="2800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Transition matrix </a:t>
            </a:r>
            <a:r>
              <a:rPr lang="en-US" dirty="0" smtClean="0"/>
              <a:t>of </a:t>
            </a:r>
            <a:r>
              <a:rPr lang="en-US" dirty="0" smtClean="0"/>
              <a:t>Markov </a:t>
            </a:r>
            <a:r>
              <a:rPr lang="en-US" dirty="0" smtClean="0"/>
              <a:t>chain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						 P =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P is said to be the Markov Matrix over E when,</a:t>
            </a:r>
          </a:p>
          <a:p>
            <a:r>
              <a:rPr lang="en-US" sz="2400" dirty="0" smtClean="0"/>
              <a:t>For any </a:t>
            </a:r>
            <a:r>
              <a:rPr lang="en-IN" sz="2400" dirty="0" err="1" smtClean="0"/>
              <a:t>i,j</a:t>
            </a:r>
            <a:r>
              <a:rPr lang="en-IN" sz="2400" dirty="0" smtClean="0"/>
              <a:t> ϵ </a:t>
            </a:r>
            <a:r>
              <a:rPr lang="en-IN" sz="2400" dirty="0" smtClean="0"/>
              <a:t>E, </a:t>
            </a:r>
            <a:r>
              <a:rPr lang="en-IN" sz="2400" dirty="0" smtClean="0"/>
              <a:t>P(</a:t>
            </a:r>
            <a:r>
              <a:rPr lang="en-IN" sz="2400" dirty="0" err="1" smtClean="0"/>
              <a:t>i,j</a:t>
            </a:r>
            <a:r>
              <a:rPr lang="en-IN" sz="2400" dirty="0" smtClean="0"/>
              <a:t>) ≥ 0</a:t>
            </a:r>
          </a:p>
          <a:p>
            <a:r>
              <a:rPr lang="en-US" sz="2400" dirty="0" smtClean="0"/>
              <a:t>For each </a:t>
            </a:r>
            <a:r>
              <a:rPr lang="en-IN" sz="2400" dirty="0" err="1" smtClean="0"/>
              <a:t>i</a:t>
            </a:r>
            <a:r>
              <a:rPr lang="en-IN" sz="2400" dirty="0" smtClean="0"/>
              <a:t> </a:t>
            </a:r>
            <a:r>
              <a:rPr lang="en-IN" sz="2400" dirty="0" smtClean="0"/>
              <a:t>ϵ </a:t>
            </a:r>
            <a:r>
              <a:rPr lang="en-IN" sz="2400" dirty="0" smtClean="0"/>
              <a:t>E, </a:t>
            </a:r>
          </a:p>
          <a:p>
            <a:endParaRPr lang="en-US" sz="2400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(To be removed??)</a:t>
            </a:r>
            <a:endParaRPr lang="en-US" sz="4000" dirty="0" smtClean="0">
              <a:solidFill>
                <a:srgbClr val="FF0000"/>
              </a:solidFill>
            </a:endParaRPr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P =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99164" y="1417637"/>
            <a:ext cx="3445820" cy="1256289"/>
          </a:xfrm>
          <a:prstGeom prst="rect">
            <a:avLst/>
          </a:prstGeom>
          <a:noFill/>
        </p:spPr>
      </p:pic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7417" name="Picture 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10753" y="3947463"/>
            <a:ext cx="1093211" cy="5528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Markov Model (HMM)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sz="2800" dirty="0" smtClean="0"/>
              <a:t>A statistical Markov model in which the system being modeled is assumed to be a Markov process with unobserved (hidden) states</a:t>
            </a:r>
          </a:p>
          <a:p>
            <a:r>
              <a:rPr lang="en-IN" sz="2800" dirty="0" smtClean="0"/>
              <a:t>Can </a:t>
            </a:r>
            <a:r>
              <a:rPr lang="en-IN" sz="2800" dirty="0" smtClean="0"/>
              <a:t>be presented </a:t>
            </a:r>
            <a:r>
              <a:rPr lang="en-IN" sz="2800" dirty="0" smtClean="0"/>
              <a:t>using a simple </a:t>
            </a:r>
          </a:p>
          <a:p>
            <a:pPr>
              <a:buNone/>
            </a:pPr>
            <a:r>
              <a:rPr lang="en-IN" sz="2800" dirty="0" smtClean="0"/>
              <a:t>	dynamic Bayesian network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IN" sz="2000" i="1" dirty="0" smtClean="0"/>
              <a:t>	X</a:t>
            </a:r>
            <a:r>
              <a:rPr lang="en-IN" sz="2000" dirty="0" smtClean="0"/>
              <a:t> — </a:t>
            </a:r>
            <a:r>
              <a:rPr lang="en-IN" sz="2000" dirty="0" smtClean="0"/>
              <a:t>states (hidden, to be inferred)</a:t>
            </a: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i="1" dirty="0" smtClean="0"/>
              <a:t>y</a:t>
            </a:r>
            <a:r>
              <a:rPr lang="en-IN" sz="2000" dirty="0" smtClean="0"/>
              <a:t> — </a:t>
            </a:r>
            <a:r>
              <a:rPr lang="en-IN" sz="2000" dirty="0" smtClean="0"/>
              <a:t>observations</a:t>
            </a: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i="1" dirty="0" err="1" smtClean="0"/>
              <a:t>a</a:t>
            </a:r>
            <a:r>
              <a:rPr lang="en-IN" sz="2000" i="1" baseline="-25000" dirty="0" err="1" smtClean="0"/>
              <a:t>ij</a:t>
            </a:r>
            <a:r>
              <a:rPr lang="en-IN" sz="2000" dirty="0" smtClean="0"/>
              <a:t> — state transition </a:t>
            </a:r>
            <a:r>
              <a:rPr lang="en-IN" sz="2000" dirty="0" smtClean="0"/>
              <a:t>probabilities (probability of 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smtClean="0"/>
              <a:t>transition from state </a:t>
            </a:r>
            <a:r>
              <a:rPr lang="en-IN" sz="2000" i="1" dirty="0" err="1" smtClean="0"/>
              <a:t>i</a:t>
            </a:r>
            <a:r>
              <a:rPr lang="en-IN" sz="2000" dirty="0" smtClean="0"/>
              <a:t> to state </a:t>
            </a:r>
            <a:r>
              <a:rPr lang="en-IN" sz="2000" i="1" dirty="0" smtClean="0"/>
              <a:t>j</a:t>
            </a:r>
            <a:r>
              <a:rPr lang="en-IN" sz="2000" dirty="0" smtClean="0"/>
              <a:t>)</a:t>
            </a: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i="1" dirty="0" smtClean="0"/>
              <a:t>b</a:t>
            </a:r>
            <a:r>
              <a:rPr lang="en-IN" sz="2000" i="1" baseline="-25000" dirty="0" smtClean="0"/>
              <a:t>i</a:t>
            </a:r>
            <a:r>
              <a:rPr lang="en-IN" sz="2000" i="1" dirty="0" smtClean="0"/>
              <a:t>(</a:t>
            </a:r>
            <a:r>
              <a:rPr lang="en-IN" sz="2000" i="1" dirty="0" err="1" smtClean="0"/>
              <a:t>y</a:t>
            </a:r>
            <a:r>
              <a:rPr lang="en-IN" sz="2000" i="1" baseline="-25000" dirty="0" err="1" smtClean="0"/>
              <a:t>t</a:t>
            </a:r>
            <a:r>
              <a:rPr lang="en-IN" sz="2000" i="1" dirty="0" smtClean="0"/>
              <a:t>)</a:t>
            </a:r>
            <a:r>
              <a:rPr lang="en-IN" sz="2000" dirty="0" smtClean="0"/>
              <a:t> — </a:t>
            </a:r>
            <a:r>
              <a:rPr lang="en-IN" sz="2000" dirty="0" smtClean="0"/>
              <a:t>emission probabilities (probability of an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smtClean="0"/>
              <a:t>observation </a:t>
            </a:r>
            <a:r>
              <a:rPr lang="en-IN" sz="2000" i="1" dirty="0" err="1" smtClean="0"/>
              <a:t>y</a:t>
            </a:r>
            <a:r>
              <a:rPr lang="en-IN" sz="2000" i="1" baseline="-25000" dirty="0" err="1" smtClean="0"/>
              <a:t>t</a:t>
            </a:r>
            <a:r>
              <a:rPr lang="en-IN" sz="2000" i="1" baseline="-25000" dirty="0" smtClean="0"/>
              <a:t> </a:t>
            </a:r>
            <a:r>
              <a:rPr lang="en-IN" sz="2000" dirty="0" smtClean="0"/>
              <a:t>being generated from a state</a:t>
            </a:r>
            <a:r>
              <a:rPr lang="en-IN" sz="2000" i="1" dirty="0" smtClean="0"/>
              <a:t> </a:t>
            </a:r>
            <a:r>
              <a:rPr lang="en-IN" sz="2000" i="1" dirty="0" err="1" smtClean="0"/>
              <a:t>i</a:t>
            </a:r>
            <a:r>
              <a:rPr lang="en-IN" sz="2000" dirty="0" smtClean="0"/>
              <a:t>)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/>
            </a:r>
            <a:br>
              <a:rPr lang="en-IN" sz="2000" dirty="0" smtClean="0"/>
            </a:br>
            <a:endParaRPr lang="en-IN" sz="2000" dirty="0" smtClean="0"/>
          </a:p>
          <a:p>
            <a:endParaRPr lang="en-IN" sz="2800" dirty="0" smtClean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21427" y="2909888"/>
            <a:ext cx="2665373" cy="2257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Hidden Markov Model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sz="3600" dirty="0" smtClean="0"/>
              <a:t>Assumptions:</a:t>
            </a:r>
            <a:endParaRPr lang="en-IN" dirty="0" smtClean="0"/>
          </a:p>
          <a:p>
            <a:r>
              <a:rPr lang="en-IN" sz="3100" dirty="0" smtClean="0"/>
              <a:t>The </a:t>
            </a:r>
            <a:r>
              <a:rPr lang="en-IN" sz="3100" dirty="0" smtClean="0"/>
              <a:t>probability of a particular state </a:t>
            </a:r>
            <a:r>
              <a:rPr lang="en-IN" sz="3100" dirty="0" smtClean="0"/>
              <a:t>depends only </a:t>
            </a:r>
            <a:r>
              <a:rPr lang="en-IN" sz="3100" dirty="0" smtClean="0"/>
              <a:t>on the previous </a:t>
            </a:r>
            <a:r>
              <a:rPr lang="en-IN" sz="3100" dirty="0" smtClean="0"/>
              <a:t>state.</a:t>
            </a:r>
            <a:endParaRPr lang="en-IN" sz="3100" dirty="0" smtClean="0"/>
          </a:p>
          <a:p>
            <a:pPr>
              <a:buNone/>
            </a:pPr>
            <a:r>
              <a:rPr lang="en-IN" sz="3100" dirty="0" smtClean="0"/>
              <a:t>	Markov </a:t>
            </a:r>
            <a:r>
              <a:rPr lang="en-IN" sz="3100" dirty="0" smtClean="0"/>
              <a:t>Assumption: </a:t>
            </a:r>
            <a:endParaRPr lang="en-IN" sz="3100" dirty="0" smtClean="0"/>
          </a:p>
          <a:p>
            <a:pPr algn="ctr">
              <a:buNone/>
            </a:pPr>
            <a:r>
              <a:rPr lang="en-IN" sz="3100" dirty="0" smtClean="0"/>
              <a:t>P{X</a:t>
            </a:r>
            <a:r>
              <a:rPr lang="en-IN" sz="3100" baseline="-25000" dirty="0" smtClean="0"/>
              <a:t>i</a:t>
            </a:r>
            <a:r>
              <a:rPr lang="en-IN" sz="3100" dirty="0" smtClean="0"/>
              <a:t> </a:t>
            </a:r>
            <a:r>
              <a:rPr lang="en-IN" sz="3100" dirty="0" smtClean="0"/>
              <a:t>| </a:t>
            </a:r>
            <a:r>
              <a:rPr lang="en-IN" sz="3100" dirty="0" smtClean="0"/>
              <a:t>X</a:t>
            </a:r>
            <a:r>
              <a:rPr lang="en-IN" sz="3100" baseline="-25000" dirty="0" smtClean="0"/>
              <a:t>1</a:t>
            </a:r>
            <a:r>
              <a:rPr lang="en-IN" sz="3100" dirty="0" smtClean="0"/>
              <a:t>, </a:t>
            </a:r>
            <a:r>
              <a:rPr lang="en-IN" sz="3100" dirty="0" smtClean="0"/>
              <a:t>....., </a:t>
            </a:r>
            <a:r>
              <a:rPr lang="en-IN" sz="3100" dirty="0" smtClean="0"/>
              <a:t>X</a:t>
            </a:r>
            <a:r>
              <a:rPr lang="en-IN" sz="3100" baseline="-25000" dirty="0" smtClean="0"/>
              <a:t>i-1</a:t>
            </a:r>
            <a:r>
              <a:rPr lang="en-IN" sz="3100" dirty="0" smtClean="0"/>
              <a:t>} </a:t>
            </a:r>
            <a:r>
              <a:rPr lang="en-IN" sz="3100" dirty="0" smtClean="0"/>
              <a:t>= </a:t>
            </a:r>
            <a:r>
              <a:rPr lang="en-IN" sz="3100" dirty="0" smtClean="0"/>
              <a:t>P{X</a:t>
            </a:r>
            <a:r>
              <a:rPr lang="en-IN" sz="3100" baseline="-25000" dirty="0" smtClean="0"/>
              <a:t>i </a:t>
            </a:r>
            <a:r>
              <a:rPr lang="en-IN" sz="3100" dirty="0" smtClean="0"/>
              <a:t>| X</a:t>
            </a:r>
            <a:r>
              <a:rPr lang="en-IN" sz="3100" baseline="-25000" dirty="0" smtClean="0"/>
              <a:t>i-1</a:t>
            </a:r>
            <a:r>
              <a:rPr lang="en-IN" sz="3100" dirty="0" smtClean="0"/>
              <a:t>} </a:t>
            </a:r>
          </a:p>
          <a:p>
            <a:pPr algn="ctr">
              <a:buNone/>
            </a:pPr>
            <a:endParaRPr lang="en-US" sz="3100" dirty="0" smtClean="0"/>
          </a:p>
          <a:p>
            <a:r>
              <a:rPr lang="en-IN" sz="3100" dirty="0" smtClean="0"/>
              <a:t>The </a:t>
            </a:r>
            <a:r>
              <a:rPr lang="en-IN" sz="3100" dirty="0" smtClean="0"/>
              <a:t>probability of an output observation </a:t>
            </a:r>
            <a:r>
              <a:rPr lang="en-IN" sz="3100" i="1" dirty="0" err="1" smtClean="0"/>
              <a:t>y</a:t>
            </a:r>
            <a:r>
              <a:rPr lang="en-IN" sz="3100" i="1" baseline="-25000" dirty="0" err="1" smtClean="0"/>
              <a:t>t</a:t>
            </a:r>
            <a:r>
              <a:rPr lang="en-IN" sz="3100" i="1" dirty="0" smtClean="0"/>
              <a:t> </a:t>
            </a:r>
            <a:r>
              <a:rPr lang="en-IN" sz="3100" dirty="0" smtClean="0"/>
              <a:t>depends </a:t>
            </a:r>
            <a:r>
              <a:rPr lang="en-IN" sz="3100" dirty="0" smtClean="0"/>
              <a:t>only on the </a:t>
            </a:r>
            <a:r>
              <a:rPr lang="en-IN" sz="3100" dirty="0" smtClean="0"/>
              <a:t>state (</a:t>
            </a:r>
            <a:r>
              <a:rPr lang="en-IN" sz="3100" i="1" dirty="0" smtClean="0"/>
              <a:t>X</a:t>
            </a:r>
            <a:r>
              <a:rPr lang="en-IN" sz="3100" i="1" baseline="-25000" dirty="0" smtClean="0"/>
              <a:t>i</a:t>
            </a:r>
            <a:r>
              <a:rPr lang="en-IN" sz="3100" dirty="0" smtClean="0"/>
              <a:t>) that produced </a:t>
            </a:r>
            <a:r>
              <a:rPr lang="en-IN" sz="3100" dirty="0" smtClean="0"/>
              <a:t>the observation </a:t>
            </a:r>
            <a:r>
              <a:rPr lang="en-IN" sz="3100" dirty="0" smtClean="0"/>
              <a:t>and </a:t>
            </a:r>
            <a:r>
              <a:rPr lang="en-IN" sz="3100" dirty="0" smtClean="0"/>
              <a:t>not on any other states or any other </a:t>
            </a:r>
            <a:r>
              <a:rPr lang="en-IN" sz="3100" dirty="0" smtClean="0"/>
              <a:t>observations.</a:t>
            </a:r>
            <a:endParaRPr lang="en-IN" sz="3100" dirty="0" smtClean="0"/>
          </a:p>
          <a:p>
            <a:pPr>
              <a:buNone/>
            </a:pPr>
            <a:r>
              <a:rPr lang="en-IN" sz="3100" dirty="0" smtClean="0"/>
              <a:t>	Output </a:t>
            </a:r>
            <a:r>
              <a:rPr lang="en-IN" sz="3100" dirty="0" smtClean="0"/>
              <a:t>Independence: </a:t>
            </a:r>
            <a:endParaRPr lang="en-IN" sz="3100" dirty="0" smtClean="0"/>
          </a:p>
          <a:p>
            <a:pPr algn="ctr">
              <a:buNone/>
            </a:pPr>
            <a:r>
              <a:rPr lang="en-IN" sz="3100" dirty="0" smtClean="0"/>
              <a:t>P{</a:t>
            </a:r>
            <a:r>
              <a:rPr lang="en-IN" sz="3100" dirty="0" err="1" smtClean="0"/>
              <a:t>y</a:t>
            </a:r>
            <a:r>
              <a:rPr lang="en-IN" sz="3100" baseline="-25000" dirty="0" err="1" smtClean="0"/>
              <a:t>t</a:t>
            </a:r>
            <a:r>
              <a:rPr lang="en-IN" sz="3100" dirty="0" smtClean="0"/>
              <a:t> </a:t>
            </a:r>
            <a:r>
              <a:rPr lang="en-IN" sz="3100" dirty="0" smtClean="0"/>
              <a:t>| X</a:t>
            </a:r>
            <a:r>
              <a:rPr lang="en-IN" sz="3100" baseline="-25000" dirty="0" smtClean="0"/>
              <a:t>1</a:t>
            </a:r>
            <a:r>
              <a:rPr lang="en-IN" sz="3100" dirty="0" smtClean="0"/>
              <a:t>, X</a:t>
            </a:r>
            <a:r>
              <a:rPr lang="en-IN" sz="3100" baseline="-25000" dirty="0" smtClean="0"/>
              <a:t>2</a:t>
            </a:r>
            <a:r>
              <a:rPr lang="en-IN" sz="3100" dirty="0" smtClean="0"/>
              <a:t>, </a:t>
            </a:r>
            <a:r>
              <a:rPr lang="en-IN" sz="3100" dirty="0" smtClean="0"/>
              <a:t>.., </a:t>
            </a:r>
            <a:r>
              <a:rPr lang="en-IN" sz="3100" dirty="0" smtClean="0"/>
              <a:t>X</a:t>
            </a:r>
            <a:r>
              <a:rPr lang="en-IN" sz="3100" baseline="-25000" dirty="0" smtClean="0"/>
              <a:t>i</a:t>
            </a:r>
            <a:r>
              <a:rPr lang="en-IN" sz="3100" dirty="0" smtClean="0"/>
              <a:t>, </a:t>
            </a:r>
            <a:r>
              <a:rPr lang="en-IN" sz="3100" dirty="0" smtClean="0"/>
              <a:t>.., </a:t>
            </a:r>
            <a:r>
              <a:rPr lang="en-IN" sz="3100" dirty="0" smtClean="0"/>
              <a:t>X</a:t>
            </a:r>
            <a:r>
              <a:rPr lang="en-IN" sz="3100" baseline="-25000" dirty="0" smtClean="0"/>
              <a:t>T</a:t>
            </a:r>
            <a:r>
              <a:rPr lang="en-IN" sz="3100" dirty="0" smtClean="0"/>
              <a:t>, y</a:t>
            </a:r>
            <a:r>
              <a:rPr lang="en-IN" sz="3100" baseline="-25000" dirty="0" smtClean="0"/>
              <a:t>1</a:t>
            </a:r>
            <a:r>
              <a:rPr lang="en-IN" sz="3100" dirty="0" smtClean="0"/>
              <a:t>, y</a:t>
            </a:r>
            <a:r>
              <a:rPr lang="en-IN" sz="3100" baseline="-25000" dirty="0" smtClean="0"/>
              <a:t>2</a:t>
            </a:r>
            <a:r>
              <a:rPr lang="en-IN" sz="3100" dirty="0" smtClean="0"/>
              <a:t>, </a:t>
            </a:r>
            <a:r>
              <a:rPr lang="en-IN" sz="3100" dirty="0" smtClean="0"/>
              <a:t>.., </a:t>
            </a:r>
            <a:r>
              <a:rPr lang="en-IN" sz="3100" dirty="0" err="1" smtClean="0"/>
              <a:t>y</a:t>
            </a:r>
            <a:r>
              <a:rPr lang="en-IN" sz="3100" baseline="-25000" dirty="0" err="1" smtClean="0"/>
              <a:t>t</a:t>
            </a:r>
            <a:r>
              <a:rPr lang="en-IN" sz="3100" dirty="0" smtClean="0"/>
              <a:t>, </a:t>
            </a:r>
            <a:r>
              <a:rPr lang="en-IN" sz="3100" dirty="0" smtClean="0"/>
              <a:t>.., </a:t>
            </a:r>
            <a:r>
              <a:rPr lang="en-IN" sz="3100" dirty="0" err="1" smtClean="0"/>
              <a:t>y</a:t>
            </a:r>
            <a:r>
              <a:rPr lang="en-IN" sz="3100" baseline="-25000" dirty="0" err="1" smtClean="0"/>
              <a:t>T</a:t>
            </a:r>
            <a:r>
              <a:rPr lang="en-IN" sz="3100" dirty="0" smtClean="0"/>
              <a:t>} = P{</a:t>
            </a:r>
            <a:r>
              <a:rPr lang="en-IN" sz="3100" dirty="0" err="1" smtClean="0"/>
              <a:t>y</a:t>
            </a:r>
            <a:r>
              <a:rPr lang="en-IN" sz="3100" baseline="-25000" dirty="0" err="1" smtClean="0"/>
              <a:t>t</a:t>
            </a:r>
            <a:r>
              <a:rPr lang="en-IN" sz="3100" dirty="0" smtClean="0"/>
              <a:t> | X</a:t>
            </a:r>
            <a:r>
              <a:rPr lang="en-IN" sz="3100" baseline="-25000" dirty="0" smtClean="0"/>
              <a:t>i</a:t>
            </a:r>
            <a:r>
              <a:rPr lang="en-IN" sz="3100" dirty="0" smtClean="0"/>
              <a:t>}</a:t>
            </a:r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Algorithms associated with HMM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sz="3000" dirty="0" smtClean="0"/>
              <a:t>Forward Algorithm (Likelihood</a:t>
            </a:r>
            <a:r>
              <a:rPr lang="en-IN" sz="3000" dirty="0" smtClean="0"/>
              <a:t>): </a:t>
            </a:r>
            <a:endParaRPr lang="en-IN" sz="3000" dirty="0" smtClean="0"/>
          </a:p>
          <a:p>
            <a:pPr>
              <a:buNone/>
            </a:pPr>
            <a:r>
              <a:rPr lang="en-IN" dirty="0" smtClean="0"/>
              <a:t>	</a:t>
            </a:r>
            <a:r>
              <a:rPr lang="en-IN" sz="2600" dirty="0" smtClean="0"/>
              <a:t>Given </a:t>
            </a:r>
            <a:r>
              <a:rPr lang="en-IN" sz="2600" dirty="0" smtClean="0"/>
              <a:t>an HMM </a:t>
            </a:r>
            <a:r>
              <a:rPr lang="en-IN" sz="2600" i="1" dirty="0" smtClean="0"/>
              <a:t>λ= (A, </a:t>
            </a:r>
            <a:r>
              <a:rPr lang="en-IN" sz="2600" i="1" dirty="0" smtClean="0"/>
              <a:t>B) </a:t>
            </a:r>
            <a:r>
              <a:rPr lang="en-IN" sz="2600" dirty="0" smtClean="0"/>
              <a:t>and </a:t>
            </a:r>
            <a:r>
              <a:rPr lang="en-IN" sz="2600" dirty="0" smtClean="0"/>
              <a:t>an observation </a:t>
            </a:r>
            <a:r>
              <a:rPr lang="en-IN" sz="2600" dirty="0" smtClean="0"/>
              <a:t>sequence Y, the </a:t>
            </a:r>
            <a:r>
              <a:rPr lang="en-IN" sz="2600" dirty="0" smtClean="0"/>
              <a:t>likelihood </a:t>
            </a:r>
            <a:r>
              <a:rPr lang="en-IN" sz="2600" dirty="0" smtClean="0"/>
              <a:t>P(Y | </a:t>
            </a:r>
            <a:r>
              <a:rPr lang="en-IN" sz="2600" i="1" dirty="0" smtClean="0"/>
              <a:t>λ</a:t>
            </a:r>
            <a:r>
              <a:rPr lang="en-IN" sz="2600" dirty="0" smtClean="0"/>
              <a:t>) is determined.</a:t>
            </a:r>
          </a:p>
          <a:p>
            <a:pPr>
              <a:buNone/>
            </a:pPr>
            <a:endParaRPr lang="en-IN" dirty="0" smtClean="0"/>
          </a:p>
          <a:p>
            <a:r>
              <a:rPr lang="en-IN" sz="3000" dirty="0" err="1" smtClean="0"/>
              <a:t>Viterbi</a:t>
            </a:r>
            <a:r>
              <a:rPr lang="en-IN" sz="3000" dirty="0" smtClean="0"/>
              <a:t> Algorithm (Decoding</a:t>
            </a:r>
            <a:r>
              <a:rPr lang="en-IN" sz="3000" dirty="0" smtClean="0"/>
              <a:t>): </a:t>
            </a:r>
            <a:endParaRPr lang="en-IN" sz="3000" dirty="0" smtClean="0"/>
          </a:p>
          <a:p>
            <a:pPr>
              <a:buNone/>
            </a:pPr>
            <a:r>
              <a:rPr lang="en-IN" dirty="0" smtClean="0"/>
              <a:t>	</a:t>
            </a:r>
            <a:r>
              <a:rPr lang="en-IN" sz="2600" dirty="0" smtClean="0"/>
              <a:t>Given </a:t>
            </a:r>
            <a:r>
              <a:rPr lang="en-IN" sz="2600" dirty="0" smtClean="0"/>
              <a:t>an observation sequence </a:t>
            </a:r>
            <a:r>
              <a:rPr lang="en-IN" sz="2600" dirty="0" smtClean="0"/>
              <a:t>Y </a:t>
            </a:r>
            <a:r>
              <a:rPr lang="en-IN" sz="2600" dirty="0" smtClean="0"/>
              <a:t>and an HMM </a:t>
            </a:r>
            <a:r>
              <a:rPr lang="en-IN" sz="2600" i="1" dirty="0" smtClean="0"/>
              <a:t>λ= (A, B</a:t>
            </a:r>
            <a:r>
              <a:rPr lang="en-IN" sz="2600" i="1" dirty="0" smtClean="0"/>
              <a:t>)</a:t>
            </a:r>
            <a:r>
              <a:rPr lang="en-IN" sz="2600" dirty="0" smtClean="0"/>
              <a:t>, the </a:t>
            </a:r>
            <a:r>
              <a:rPr lang="en-IN" sz="2600" dirty="0" smtClean="0"/>
              <a:t>best hidden state sequence X</a:t>
            </a:r>
            <a:r>
              <a:rPr lang="en-IN" sz="2600" dirty="0" smtClean="0"/>
              <a:t> is discovered.</a:t>
            </a:r>
          </a:p>
          <a:p>
            <a:pPr>
              <a:buNone/>
            </a:pPr>
            <a:endParaRPr lang="en-IN" dirty="0" smtClean="0"/>
          </a:p>
          <a:p>
            <a:r>
              <a:rPr lang="en-IN" sz="3000" dirty="0" smtClean="0"/>
              <a:t>Baum-Welch </a:t>
            </a:r>
            <a:r>
              <a:rPr lang="en-IN" sz="3000" dirty="0" smtClean="0"/>
              <a:t>(Learning): </a:t>
            </a:r>
            <a:endParaRPr lang="en-IN" sz="3000" dirty="0" smtClean="0"/>
          </a:p>
          <a:p>
            <a:pPr>
              <a:buNone/>
            </a:pPr>
            <a:r>
              <a:rPr lang="en-IN" dirty="0" smtClean="0"/>
              <a:t>	</a:t>
            </a:r>
            <a:r>
              <a:rPr lang="en-IN" sz="2600" dirty="0" smtClean="0"/>
              <a:t>Given </a:t>
            </a:r>
            <a:r>
              <a:rPr lang="en-IN" sz="2600" dirty="0" smtClean="0"/>
              <a:t>an observation sequence </a:t>
            </a:r>
            <a:r>
              <a:rPr lang="en-IN" sz="2600" dirty="0" smtClean="0"/>
              <a:t>Y </a:t>
            </a:r>
            <a:r>
              <a:rPr lang="en-IN" sz="2600" dirty="0" smtClean="0"/>
              <a:t>and the set of </a:t>
            </a:r>
            <a:r>
              <a:rPr lang="en-IN" sz="2600" dirty="0" smtClean="0"/>
              <a:t>states in </a:t>
            </a:r>
            <a:r>
              <a:rPr lang="en-IN" sz="2600" dirty="0" smtClean="0"/>
              <a:t>the HMM, </a:t>
            </a:r>
            <a:r>
              <a:rPr lang="en-IN" sz="2600" dirty="0" smtClean="0"/>
              <a:t>the </a:t>
            </a:r>
            <a:r>
              <a:rPr lang="en-IN" sz="2600" dirty="0" smtClean="0"/>
              <a:t>HMM parameters A and </a:t>
            </a:r>
            <a:r>
              <a:rPr lang="en-IN" sz="2600" dirty="0" smtClean="0"/>
              <a:t>B are learned.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Viterbi</a:t>
            </a:r>
            <a:r>
              <a:rPr lang="en-US" dirty="0" smtClean="0"/>
              <a:t>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 smtClean="0"/>
              <a:t>Determining which </a:t>
            </a:r>
            <a:r>
              <a:rPr lang="en-IN" sz="2400" dirty="0" smtClean="0"/>
              <a:t>sequence of variables is the underlying source of </a:t>
            </a:r>
            <a:r>
              <a:rPr lang="en-IN" sz="2400" dirty="0" smtClean="0"/>
              <a:t>some sequence of decoding observations</a:t>
            </a:r>
          </a:p>
          <a:p>
            <a:pPr algn="just"/>
            <a:endParaRPr lang="en-IN" sz="2400" dirty="0" smtClean="0"/>
          </a:p>
          <a:p>
            <a:pPr algn="just"/>
            <a:r>
              <a:rPr lang="en-IN" sz="2400" dirty="0" smtClean="0"/>
              <a:t>Most </a:t>
            </a:r>
            <a:r>
              <a:rPr lang="en-IN" sz="2400" dirty="0" smtClean="0"/>
              <a:t>common decoding </a:t>
            </a:r>
            <a:r>
              <a:rPr lang="en-IN" sz="2400" dirty="0" smtClean="0"/>
              <a:t>algorithm </a:t>
            </a:r>
            <a:r>
              <a:rPr lang="en-IN" sz="2400" dirty="0" smtClean="0"/>
              <a:t>for </a:t>
            </a:r>
            <a:r>
              <a:rPr lang="en-IN" sz="2400" dirty="0" smtClean="0"/>
              <a:t>HMM</a:t>
            </a:r>
          </a:p>
          <a:p>
            <a:pPr algn="just"/>
            <a:endParaRPr lang="en-IN" sz="2400" dirty="0" smtClean="0"/>
          </a:p>
          <a:p>
            <a:pPr algn="just"/>
            <a:r>
              <a:rPr lang="en-IN" sz="2400" dirty="0" smtClean="0"/>
              <a:t>Dynamic programming algorithm that makes </a:t>
            </a:r>
            <a:r>
              <a:rPr lang="en-IN" sz="2400" dirty="0" smtClean="0"/>
              <a:t>uses of a dynamic programming </a:t>
            </a:r>
            <a:r>
              <a:rPr lang="en-IN" sz="2400" dirty="0" smtClean="0"/>
              <a:t>trellis</a:t>
            </a:r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Viterbi</a:t>
            </a:r>
            <a:r>
              <a:rPr lang="en-US" dirty="0" smtClean="0"/>
              <a:t> Algorithm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 smtClean="0"/>
              <a:t>For a given state </a:t>
            </a:r>
            <a:r>
              <a:rPr lang="en-IN" sz="2400" i="1" dirty="0" err="1" smtClean="0"/>
              <a:t>x</a:t>
            </a:r>
            <a:r>
              <a:rPr lang="en-IN" sz="2400" i="1" baseline="-25000" dirty="0" err="1" smtClean="0"/>
              <a:t>j</a:t>
            </a:r>
            <a:r>
              <a:rPr lang="en-IN" sz="2400" dirty="0" smtClean="0"/>
              <a:t> at time </a:t>
            </a:r>
            <a:r>
              <a:rPr lang="en-IN" sz="2400" i="1" dirty="0" smtClean="0"/>
              <a:t>t</a:t>
            </a:r>
            <a:r>
              <a:rPr lang="en-IN" sz="2400" dirty="0" smtClean="0"/>
              <a:t>, the value </a:t>
            </a:r>
            <a:r>
              <a:rPr lang="en-IN" sz="2400" i="1" dirty="0" err="1" smtClean="0"/>
              <a:t>v</a:t>
            </a:r>
            <a:r>
              <a:rPr lang="en-IN" sz="2400" i="1" baseline="-25000" dirty="0" err="1" smtClean="0"/>
              <a:t>t</a:t>
            </a:r>
            <a:r>
              <a:rPr lang="en-IN" sz="2400" i="1" dirty="0" smtClean="0"/>
              <a:t>(j)</a:t>
            </a:r>
            <a:r>
              <a:rPr lang="en-IN" sz="2400" dirty="0" smtClean="0"/>
              <a:t> is computed as,</a:t>
            </a:r>
          </a:p>
          <a:p>
            <a:pPr algn="just">
              <a:buNone/>
            </a:pPr>
            <a:r>
              <a:rPr lang="en-IN" sz="2400" i="1" dirty="0" smtClean="0"/>
              <a:t>						</a:t>
            </a:r>
            <a:r>
              <a:rPr lang="en-IN" sz="2400" i="1" dirty="0" err="1" smtClean="0"/>
              <a:t>v</a:t>
            </a:r>
            <a:r>
              <a:rPr lang="en-IN" sz="2400" i="1" baseline="-25000" dirty="0" err="1" smtClean="0"/>
              <a:t>t</a:t>
            </a:r>
            <a:r>
              <a:rPr lang="en-IN" sz="2400" i="1" dirty="0" smtClean="0"/>
              <a:t>(j)</a:t>
            </a:r>
            <a:r>
              <a:rPr lang="en-IN" sz="2400" dirty="0" smtClean="0"/>
              <a:t> </a:t>
            </a:r>
            <a:r>
              <a:rPr lang="en-IN" sz="2400" dirty="0" smtClean="0"/>
              <a:t>=</a:t>
            </a:r>
          </a:p>
          <a:p>
            <a:pPr algn="just">
              <a:buNone/>
            </a:pPr>
            <a:endParaRPr lang="en-US" sz="2000" dirty="0" smtClean="0"/>
          </a:p>
          <a:p>
            <a:pPr algn="just">
              <a:buNone/>
            </a:pPr>
            <a:r>
              <a:rPr lang="en-US" sz="2000" dirty="0" smtClean="0"/>
              <a:t>v</a:t>
            </a:r>
            <a:r>
              <a:rPr lang="en-IN" sz="2000" baseline="-25000" dirty="0" smtClean="0"/>
              <a:t>t-1</a:t>
            </a:r>
            <a:r>
              <a:rPr lang="en-IN" sz="2000" dirty="0" smtClean="0"/>
              <a:t>(</a:t>
            </a:r>
            <a:r>
              <a:rPr lang="en-IN" sz="2000" dirty="0" err="1" smtClean="0"/>
              <a:t>i</a:t>
            </a:r>
            <a:r>
              <a:rPr lang="en-IN" sz="2000" dirty="0" smtClean="0"/>
              <a:t>) is </a:t>
            </a:r>
            <a:r>
              <a:rPr lang="en-IN" sz="2000" dirty="0" smtClean="0"/>
              <a:t>the previous </a:t>
            </a:r>
            <a:r>
              <a:rPr lang="en-IN" sz="2000" dirty="0" err="1" smtClean="0"/>
              <a:t>Viterbi</a:t>
            </a:r>
            <a:r>
              <a:rPr lang="en-IN" sz="2000" dirty="0" smtClean="0"/>
              <a:t> path probability from </a:t>
            </a:r>
            <a:r>
              <a:rPr lang="en-IN" sz="2000" dirty="0" smtClean="0"/>
              <a:t>the previous time </a:t>
            </a:r>
            <a:r>
              <a:rPr lang="en-IN" sz="2000" dirty="0" smtClean="0"/>
              <a:t>step</a:t>
            </a:r>
          </a:p>
          <a:p>
            <a:pPr algn="just">
              <a:buNone/>
            </a:pPr>
            <a:r>
              <a:rPr lang="en-IN" sz="2000" dirty="0" err="1" smtClean="0"/>
              <a:t>a</a:t>
            </a:r>
            <a:r>
              <a:rPr lang="en-IN" sz="2000" baseline="-25000" dirty="0" err="1" smtClean="0"/>
              <a:t>ij</a:t>
            </a:r>
            <a:r>
              <a:rPr lang="en-IN" sz="2000" dirty="0" smtClean="0"/>
              <a:t> is the </a:t>
            </a:r>
            <a:r>
              <a:rPr lang="en-IN" sz="2000" dirty="0" smtClean="0"/>
              <a:t>transition probability from previous state </a:t>
            </a:r>
            <a:r>
              <a:rPr lang="en-IN" sz="2000" i="1" dirty="0" smtClean="0"/>
              <a:t>x</a:t>
            </a:r>
            <a:r>
              <a:rPr lang="en-IN" sz="2000" i="1" baseline="-25000" dirty="0" smtClean="0"/>
              <a:t>i</a:t>
            </a:r>
            <a:r>
              <a:rPr lang="en-IN" sz="2000" dirty="0" smtClean="0"/>
              <a:t> </a:t>
            </a:r>
            <a:r>
              <a:rPr lang="en-IN" sz="2000" dirty="0" smtClean="0"/>
              <a:t>to current state </a:t>
            </a:r>
            <a:r>
              <a:rPr lang="en-IN" sz="2000" i="1" dirty="0" err="1" smtClean="0"/>
              <a:t>x</a:t>
            </a:r>
            <a:r>
              <a:rPr lang="en-IN" sz="2000" i="1" baseline="-25000" dirty="0" err="1" smtClean="0"/>
              <a:t>j</a:t>
            </a:r>
            <a:endParaRPr lang="en-IN" sz="2000" i="1" baseline="-25000" dirty="0" smtClean="0"/>
          </a:p>
          <a:p>
            <a:pPr algn="just">
              <a:buNone/>
            </a:pPr>
            <a:r>
              <a:rPr lang="en-IN" sz="2000" dirty="0" err="1" smtClean="0"/>
              <a:t>b</a:t>
            </a:r>
            <a:r>
              <a:rPr lang="en-IN" sz="2000" baseline="-25000" dirty="0" err="1" smtClean="0"/>
              <a:t>j</a:t>
            </a:r>
            <a:r>
              <a:rPr lang="en-IN" sz="2000" dirty="0" smtClean="0"/>
              <a:t>(</a:t>
            </a:r>
            <a:r>
              <a:rPr lang="en-IN" sz="2000" dirty="0" err="1" smtClean="0"/>
              <a:t>y</a:t>
            </a:r>
            <a:r>
              <a:rPr lang="en-IN" sz="2000" baseline="-25000" dirty="0" err="1" smtClean="0"/>
              <a:t>t</a:t>
            </a:r>
            <a:r>
              <a:rPr lang="en-IN" sz="2000" dirty="0" smtClean="0"/>
              <a:t>) is </a:t>
            </a:r>
            <a:r>
              <a:rPr lang="en-IN" sz="2000" dirty="0" smtClean="0"/>
              <a:t>the state observation likelihood of the observation symbol </a:t>
            </a:r>
            <a:r>
              <a:rPr lang="en-IN" sz="2000" i="1" dirty="0" err="1" smtClean="0"/>
              <a:t>y</a:t>
            </a:r>
            <a:r>
              <a:rPr lang="en-IN" sz="2000" i="1" baseline="-25000" dirty="0" err="1" smtClean="0"/>
              <a:t>t</a:t>
            </a:r>
            <a:endParaRPr lang="en-IN" sz="2000" i="1" baseline="-25000" dirty="0" smtClean="0"/>
          </a:p>
          <a:p>
            <a:pPr algn="just">
              <a:buNone/>
            </a:pPr>
            <a:r>
              <a:rPr lang="en-IN" sz="2000" dirty="0" smtClean="0"/>
              <a:t>g</a:t>
            </a:r>
            <a:r>
              <a:rPr lang="en-IN" sz="2000" dirty="0" smtClean="0"/>
              <a:t>iven the </a:t>
            </a:r>
            <a:r>
              <a:rPr lang="en-IN" sz="2000" dirty="0" smtClean="0"/>
              <a:t>current state </a:t>
            </a:r>
            <a:r>
              <a:rPr lang="en-IN" sz="2000" i="1" dirty="0" smtClean="0"/>
              <a:t>j</a:t>
            </a:r>
            <a:endParaRPr lang="en-IN" sz="2000" i="1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85308" y="2478138"/>
            <a:ext cx="2050474" cy="3891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AMU Palette">
      <a:dk1>
        <a:srgbClr val="332C2C"/>
      </a:dk1>
      <a:lt1>
        <a:sysClr val="window" lastClr="FFFFFF"/>
      </a:lt1>
      <a:dk2>
        <a:srgbClr val="565252"/>
      </a:dk2>
      <a:lt2>
        <a:srgbClr val="D9D9D9"/>
      </a:lt2>
      <a:accent1>
        <a:srgbClr val="500000"/>
      </a:accent1>
      <a:accent2>
        <a:srgbClr val="1D3362"/>
      </a:accent2>
      <a:accent3>
        <a:srgbClr val="FFFFFF"/>
      </a:accent3>
      <a:accent4>
        <a:srgbClr val="D0D0D0"/>
      </a:accent4>
      <a:accent5>
        <a:srgbClr val="444040"/>
      </a:accent5>
      <a:accent6>
        <a:srgbClr val="000000"/>
      </a:accent6>
      <a:hlink>
        <a:srgbClr val="500000"/>
      </a:hlink>
      <a:folHlink>
        <a:srgbClr val="B0AFA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915</Words>
  <Application>Microsoft Macintosh PowerPoint</Application>
  <PresentationFormat>On-screen Show (4:3)</PresentationFormat>
  <Paragraphs>227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Inference on Markov Chains</vt:lpstr>
      <vt:lpstr>Markov Chain</vt:lpstr>
      <vt:lpstr>Markov Chain (Cont.)</vt:lpstr>
      <vt:lpstr>Transition matrix of Markov chain</vt:lpstr>
      <vt:lpstr>Hidden Markov Model (HMM)</vt:lpstr>
      <vt:lpstr>Hidden Markov Model (Cont.)</vt:lpstr>
      <vt:lpstr>Algorithms associated with HMM</vt:lpstr>
      <vt:lpstr>Viterbi Algorithm</vt:lpstr>
      <vt:lpstr>Viterbi Algorithm (Cont.)</vt:lpstr>
      <vt:lpstr>Example</vt:lpstr>
      <vt:lpstr>Example: HMM</vt:lpstr>
      <vt:lpstr>Example: HMM (Cont.)</vt:lpstr>
      <vt:lpstr>Example: Trellis Structure</vt:lpstr>
      <vt:lpstr>Example: Trellis Structure (Cont.)</vt:lpstr>
      <vt:lpstr>Example: Trellis Structure (Cont.)</vt:lpstr>
      <vt:lpstr>Example: Trellis Structure (Cont.)</vt:lpstr>
      <vt:lpstr>Example: Trellis Structure (Cont.)</vt:lpstr>
      <vt:lpstr>Example: Trellis Structure (Cont.)</vt:lpstr>
      <vt:lpstr>Example: Trellis Structure (Cont.)</vt:lpstr>
      <vt:lpstr>Inference</vt:lpstr>
      <vt:lpstr>Suggested Readings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</dc:creator>
  <cp:lastModifiedBy>HP</cp:lastModifiedBy>
  <cp:revision>54</cp:revision>
  <dcterms:created xsi:type="dcterms:W3CDTF">2013-01-30T18:40:09Z</dcterms:created>
  <dcterms:modified xsi:type="dcterms:W3CDTF">2017-05-01T07:39:27Z</dcterms:modified>
</cp:coreProperties>
</file>