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70" r:id="rId6"/>
    <p:sldId id="269" r:id="rId7"/>
    <p:sldId id="272" r:id="rId8"/>
    <p:sldId id="275" r:id="rId9"/>
    <p:sldId id="274" r:id="rId10"/>
    <p:sldId id="276" r:id="rId11"/>
    <p:sldId id="278" r:id="rId12"/>
    <p:sldId id="277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thompson_sampling_demo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268C-8600-4DED-9CB4-43DA6E4D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7" y="5221297"/>
            <a:ext cx="4504953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BCB-0F79-496D-9B27-46D59C1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: Problem description  </a:t>
            </a:r>
          </a:p>
        </p:txBody>
      </p:sp>
      <p:pic>
        <p:nvPicPr>
          <p:cNvPr id="5" name="Picture 3" descr="dmsinterface_slot">
            <a:hlinkClick r:id="rId2"/>
            <a:extLst>
              <a:ext uri="{FF2B5EF4-FFF2-40B4-BE49-F238E27FC236}">
                <a16:creationId xmlns:a16="http://schemas.microsoft.com/office/drawing/2014/main" id="{7E4028DA-4327-483A-8DAF-BA98E84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2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msinterface_slot">
            <a:hlinkClick r:id="rId2"/>
            <a:extLst>
              <a:ext uri="{FF2B5EF4-FFF2-40B4-BE49-F238E27FC236}">
                <a16:creationId xmlns:a16="http://schemas.microsoft.com/office/drawing/2014/main" id="{CC83C576-A43D-4054-B624-7DBDED60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18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msinterface_slot">
            <a:hlinkClick r:id="rId2"/>
            <a:extLst>
              <a:ext uri="{FF2B5EF4-FFF2-40B4-BE49-F238E27FC236}">
                <a16:creationId xmlns:a16="http://schemas.microsoft.com/office/drawing/2014/main" id="{F1336A49-FA3B-401B-994A-C1486B62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1" y="1557338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D6C89E-D369-4390-95A9-C9A1D02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6B00C-66CB-424E-9C2A-5D2BF9953882}"/>
              </a:ext>
            </a:extLst>
          </p:cNvPr>
          <p:cNvSpPr txBox="1"/>
          <p:nvPr/>
        </p:nvSpPr>
        <p:spPr>
          <a:xfrm>
            <a:off x="2587656" y="2936005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CC10A-E5E6-4638-91CF-1E2374939B58}"/>
              </a:ext>
            </a:extLst>
          </p:cNvPr>
          <p:cNvSpPr txBox="1"/>
          <p:nvPr/>
        </p:nvSpPr>
        <p:spPr>
          <a:xfrm>
            <a:off x="6906703" y="2936006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8C70F-31C8-4370-ACBA-6D050A551BF6}"/>
              </a:ext>
            </a:extLst>
          </p:cNvPr>
          <p:cNvSpPr txBox="1"/>
          <p:nvPr/>
        </p:nvSpPr>
        <p:spPr>
          <a:xfrm>
            <a:off x="4805336" y="2956480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D57A2-3407-4DFB-9CBB-47B49CAF3DDC}"/>
              </a:ext>
            </a:extLst>
          </p:cNvPr>
          <p:cNvSpPr txBox="1"/>
          <p:nvPr/>
        </p:nvSpPr>
        <p:spPr>
          <a:xfrm>
            <a:off x="1727865" y="3511970"/>
            <a:ext cx="8491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reward takes two discrete values : 0 and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Assume that the reward follows a Bernoulli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“Insert latex equation of Bernoulli”  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755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97E-7DE0-4E98-A66A-7204F47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D4F5-C8EC-4B11-A3AB-016D2A57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uncertainty about the parameter </a:t>
            </a:r>
            <a:r>
              <a:rPr lang="el-GR" sz="2400" dirty="0"/>
              <a:t>θ</a:t>
            </a:r>
            <a:r>
              <a:rPr lang="en-US" sz="2400" dirty="0"/>
              <a:t> </a:t>
            </a:r>
            <a:r>
              <a:rPr lang="en-US" dirty="0"/>
              <a:t>is expressed as a beta distribution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“Insert pdf of Beta” ???</a:t>
            </a:r>
          </a:p>
          <a:p>
            <a:endParaRPr lang="en-US" dirty="0"/>
          </a:p>
          <a:p>
            <a:r>
              <a:rPr lang="en-US" dirty="0"/>
              <a:t>What is alpha and Beta here ?</a:t>
            </a:r>
          </a:p>
          <a:p>
            <a:endParaRPr lang="en-US" dirty="0"/>
          </a:p>
          <a:p>
            <a:r>
              <a:rPr lang="en-US" dirty="0"/>
              <a:t>Reason for choosing Beta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E5193-A4F5-4ED0-88E7-F4E5BA12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87" y="2979724"/>
            <a:ext cx="2275366" cy="4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79B-8E85-492D-876B-6E06B0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problem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23EB-D452-4AA5-B675-DB85E6D3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590"/>
            <a:ext cx="9601200" cy="3581400"/>
          </a:xfrm>
        </p:spPr>
        <p:txBody>
          <a:bodyPr/>
          <a:lstStyle/>
          <a:p>
            <a:r>
              <a:rPr lang="en-US" dirty="0"/>
              <a:t>No exploration : A naïve approach, often yields sub-optimal results</a:t>
            </a:r>
          </a:p>
          <a:p>
            <a:r>
              <a:rPr lang="en-US" dirty="0"/>
              <a:t>Exploration at random</a:t>
            </a:r>
          </a:p>
          <a:p>
            <a:r>
              <a:rPr lang="en-US" dirty="0"/>
              <a:t>Algorithmic exploration - </a:t>
            </a:r>
            <a:r>
              <a:rPr lang="el-GR" dirty="0"/>
              <a:t>ϵ</a:t>
            </a:r>
            <a:r>
              <a:rPr lang="en-US" dirty="0"/>
              <a:t> -Greedy Selection, UCB arm selection, Thompson sampling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Proposed in 1933, ignored for most of the 20</a:t>
                </a:r>
                <a:r>
                  <a:rPr lang="en-US" baseline="30000" dirty="0"/>
                  <a:t>th</a:t>
                </a:r>
                <a:r>
                  <a:rPr lang="en-US" dirty="0"/>
                  <a:t> century [1]</a:t>
                </a:r>
              </a:p>
              <a:p>
                <a:r>
                  <a:rPr lang="en-US" dirty="0"/>
                  <a:t>Given a multi-arm bandit problem where the set of arms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prior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Beta distributions;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the upcoming demonstration.</a:t>
                </a:r>
              </a:p>
              <a:p>
                <a:r>
                  <a:rPr lang="en-US" dirty="0"/>
                  <a:t>Maintain a count of successes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and failures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round:</a:t>
                </a:r>
              </a:p>
              <a:p>
                <a:pPr lvl="1"/>
                <a:r>
                  <a:rPr lang="en-US" dirty="0"/>
                  <a:t>Sample the Beta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for each arm,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Pull arm associated with greatest sampled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Record the outcome by incrementing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success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failure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3A74A-FA55-430C-AFD2-375F8ACC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09" y="340789"/>
            <a:ext cx="2636718" cy="1830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B0B0-51ED-49F5-8004-097D274B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6" y="340788"/>
            <a:ext cx="3589741" cy="1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associated </a:t>
            </a:r>
            <a:r>
              <a:rPr lang="en-US" dirty="0" err="1">
                <a:hlinkClick r:id="rId2" action="ppaction://hlinkfile"/>
              </a:rPr>
              <a:t>IPython</a:t>
            </a:r>
            <a:r>
              <a:rPr lang="en-US" dirty="0">
                <a:hlinkClick r:id="rId2" action="ppaction://hlinkfile"/>
              </a:rPr>
              <a:t> notebook</a:t>
            </a:r>
            <a:r>
              <a:rPr lang="en-US" dirty="0"/>
              <a:t> for an interactive demonstration of Thompson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8D35-DF84-4874-AD81-A993F86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50" y="3171406"/>
            <a:ext cx="32198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Asymptotic estimation to true expected values</a:t>
                </a:r>
              </a:p>
              <a:p>
                <a:pPr lvl="1"/>
                <a:r>
                  <a:rPr lang="en-US" dirty="0"/>
                  <a:t>Samples each arm infinitely often</a:t>
                </a:r>
              </a:p>
              <a:p>
                <a:pPr lvl="1"/>
                <a:r>
                  <a:rPr lang="en-US" dirty="0"/>
                  <a:t>Sample mean, unbiased estimator</a:t>
                </a:r>
              </a:p>
              <a:p>
                <a:r>
                  <a:rPr lang="en-US" dirty="0"/>
                  <a:t>Asymptotic convergence to optimal policy</a:t>
                </a:r>
              </a:p>
              <a:p>
                <a:pPr lvl="1"/>
                <a:r>
                  <a:rPr lang="en-US" dirty="0"/>
                  <a:t>Proportion of non-optimal actions goes to zero</a:t>
                </a:r>
              </a:p>
              <a:p>
                <a:r>
                  <a:rPr lang="en-US" dirty="0"/>
                  <a:t>Achieves logarithmic regret [2]</a:t>
                </a:r>
              </a:p>
              <a:p>
                <a:pPr lvl="1"/>
                <a:r>
                  <a:rPr lang="en-US" dirty="0"/>
                  <a:t>Non-optimal arms must be pulled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𝑟𝑜𝑢𝑛𝑑𝑠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times [3]</a:t>
                </a:r>
              </a:p>
              <a:p>
                <a:pPr lvl="1"/>
                <a:r>
                  <a:rPr lang="en-US" dirty="0"/>
                  <a:t>Intuitively, fastest convergence to optimal policy without foreknowledge</a:t>
                </a:r>
              </a:p>
              <a:p>
                <a:r>
                  <a:rPr lang="en-US" dirty="0"/>
                  <a:t>Note: guarantees not proven for all variants of banditry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  <a:blipFill>
                <a:blip r:embed="rId2"/>
                <a:stretch>
                  <a:fillRect l="-571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D46DE-8B2E-4F61-AAD5-9259E5E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53" y="492366"/>
            <a:ext cx="2619747" cy="179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6F37-1995-4133-A9C0-00358C9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7" y="397491"/>
            <a:ext cx="3667058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F0C9-F3DF-4DF9-A8FC-52990DD4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1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Keeping Counts</a:t>
            </a:r>
          </a:p>
          <a:p>
            <a:pPr lvl="1"/>
            <a:r>
              <a:rPr lang="en-US" dirty="0"/>
              <a:t>Number of samples &amp; Mean </a:t>
            </a:r>
          </a:p>
          <a:p>
            <a:pPr lvl="1"/>
            <a:r>
              <a:rPr lang="en-US" dirty="0"/>
              <a:t>Number of samples &amp; High Outcome</a:t>
            </a:r>
          </a:p>
          <a:p>
            <a:r>
              <a:rPr lang="en-US" dirty="0"/>
              <a:t>Choice of Beta prior parameters</a:t>
            </a:r>
          </a:p>
          <a:p>
            <a:pPr lvl="1"/>
            <a:r>
              <a:rPr lang="en-US" dirty="0"/>
              <a:t>Bayes (1,1), Uniform Distribution, safe bet</a:t>
            </a:r>
          </a:p>
          <a:p>
            <a:pPr lvl="1"/>
            <a:r>
              <a:rPr lang="en-US" dirty="0"/>
              <a:t>Haldane (0,0), All probability at edges, first-sample failure kills arm</a:t>
            </a:r>
          </a:p>
          <a:p>
            <a:pPr lvl="1"/>
            <a:r>
              <a:rPr lang="en-US" dirty="0"/>
              <a:t>Jeffrey (0.5, 0.5), Non-informative, risky for some bandits [4]</a:t>
            </a:r>
          </a:p>
          <a:p>
            <a:r>
              <a:rPr lang="en-US" dirty="0"/>
              <a:t>Choice of Prior Distribution for other Problems</a:t>
            </a:r>
          </a:p>
          <a:p>
            <a:pPr lvl="1"/>
            <a:r>
              <a:rPr lang="en-US" dirty="0"/>
              <a:t>Dirichlet for multi-outcome bandits</a:t>
            </a:r>
          </a:p>
          <a:p>
            <a:pPr lvl="1"/>
            <a:r>
              <a:rPr lang="en-US" dirty="0"/>
              <a:t>Gaussian for unbounded Real-Valued bandits</a:t>
            </a:r>
          </a:p>
          <a:p>
            <a:r>
              <a:rPr lang="en-US" dirty="0"/>
              <a:t>Non-stationary and Contextual Bandits, General RL Formulations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B95F-DB3E-4AD4-8B03-F5D53DF1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27" y="287292"/>
            <a:ext cx="4858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DC5-48EF-4CE5-8BF4-A8E169E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E499-76E4-43FB-A608-CCB86248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288" indent="-395288">
              <a:buNone/>
            </a:pPr>
            <a:r>
              <a:rPr lang="en-US" dirty="0"/>
              <a:t>[1] Thompson, William R. "On the likelihood that one unknown probability exceeds another in view of the evidence of two samples". </a:t>
            </a:r>
            <a:r>
              <a:rPr lang="en-US" i="1" dirty="0" err="1"/>
              <a:t>Biometrika</a:t>
            </a:r>
            <a:r>
              <a:rPr lang="en-US" dirty="0"/>
              <a:t>, 25(3–4):285–294, 1933.</a:t>
            </a:r>
          </a:p>
          <a:p>
            <a:pPr marL="395288" indent="-395288">
              <a:buNone/>
            </a:pPr>
            <a:r>
              <a:rPr lang="en-US" dirty="0"/>
              <a:t>[2] Kaufmann, E., </a:t>
            </a:r>
            <a:r>
              <a:rPr lang="en-US" dirty="0" err="1"/>
              <a:t>Korda</a:t>
            </a:r>
            <a:r>
              <a:rPr lang="en-US" dirty="0"/>
              <a:t>, N., &amp; </a:t>
            </a:r>
            <a:r>
              <a:rPr lang="en-US" dirty="0" err="1"/>
              <a:t>Munos</a:t>
            </a:r>
            <a:r>
              <a:rPr lang="en-US" dirty="0"/>
              <a:t>, R. “Thompson Sampling: an Asymptotically Optimal Finite-Time Analysis”. </a:t>
            </a:r>
            <a:r>
              <a:rPr lang="en-US" i="1" dirty="0"/>
              <a:t>Proceedings of the 23</a:t>
            </a:r>
            <a:r>
              <a:rPr lang="en-US" i="1" baseline="30000" dirty="0"/>
              <a:t>rd</a:t>
            </a:r>
            <a:r>
              <a:rPr lang="en-US" i="1" dirty="0"/>
              <a:t> international conference on Algorithmic Learning Theory (ALT’12)</a:t>
            </a:r>
            <a:r>
              <a:rPr lang="en-US" dirty="0"/>
              <a:t> , pp. 199-213. 2012.</a:t>
            </a:r>
          </a:p>
          <a:p>
            <a:pPr marL="395288" indent="-395288">
              <a:buNone/>
            </a:pPr>
            <a:r>
              <a:rPr lang="en-US" dirty="0"/>
              <a:t>[3] Lai, T.L., &amp; Robbins, H. “Asymptotically Efficient Adaptive Allocation Rules”. </a:t>
            </a:r>
            <a:r>
              <a:rPr lang="en-US" i="1" dirty="0"/>
              <a:t>Advances in applied Mathematics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, pp 4-22, 1985.</a:t>
            </a:r>
          </a:p>
          <a:p>
            <a:pPr marL="341313" indent="-341313">
              <a:buNone/>
            </a:pPr>
            <a:r>
              <a:rPr lang="en-US" dirty="0"/>
              <a:t>[4] </a:t>
            </a:r>
            <a:r>
              <a:rPr lang="en-US" dirty="0" err="1"/>
              <a:t>Junya</a:t>
            </a:r>
            <a:r>
              <a:rPr lang="en-US" dirty="0"/>
              <a:t> Honda, </a:t>
            </a:r>
            <a:r>
              <a:rPr lang="en-US" dirty="0" err="1"/>
              <a:t>Akimichi</a:t>
            </a:r>
            <a:r>
              <a:rPr lang="en-US" dirty="0"/>
              <a:t> </a:t>
            </a:r>
            <a:r>
              <a:rPr lang="en-US" dirty="0" err="1"/>
              <a:t>Takemura</a:t>
            </a:r>
            <a:r>
              <a:rPr lang="en-US" dirty="0"/>
              <a:t>.“Optimality of Thompson Sampling for Gaussian Bandits Depends on Priors”. Proceedings of the Seventeenth International Conference on Artificial Intelligence and Statistics, PMLR 33:375-383, 2014.</a:t>
            </a:r>
          </a:p>
        </p:txBody>
      </p:sp>
    </p:spTree>
    <p:extLst>
      <p:ext uri="{BB962C8B-B14F-4D97-AF65-F5344CB8AC3E}">
        <p14:creationId xmlns:p14="http://schemas.microsoft.com/office/powerpoint/2010/main" val="3484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EAC-01D9-4BAC-9A26-FCAF289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Arm Bandit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95806"/>
                <a:ext cx="10026192" cy="3850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dirty="0"/>
                  <a:t>Consider a slot machines with N arms</a:t>
                </a:r>
              </a:p>
              <a:p>
                <a:r>
                  <a:rPr lang="en-US" dirty="0"/>
                  <a:t>At 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dirty="0"/>
                  <a:t>, one arm is played.</a:t>
                </a:r>
              </a:p>
              <a:p>
                <a:r>
                  <a:rPr lang="en-US" dirty="0"/>
                  <a:t>When an arm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played, there is a probabilistic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dirty="0"/>
                  <a:t>      corresponding to the arm.</a:t>
                </a:r>
              </a:p>
              <a:p>
                <a:r>
                  <a:rPr lang="en-US" dirty="0"/>
                  <a:t>Probability distribution of 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unknown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random reward associated with each arm are</a:t>
                </a:r>
                <a:r>
                  <a:rPr lang="en-US" i="1" dirty="0"/>
                  <a:t> i.i.d </a:t>
                </a:r>
                <a:r>
                  <a:rPr lang="en-US" dirty="0"/>
                  <a:t>and do not depend on the rewards of the other arms.</a:t>
                </a:r>
              </a:p>
              <a:p>
                <a:r>
                  <a:rPr lang="en-US" dirty="0"/>
                  <a:t>The reward value is observed as soon as the arm is played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95806"/>
                <a:ext cx="10026192" cy="3850849"/>
              </a:xfrm>
              <a:blipFill>
                <a:blip r:embed="rId2"/>
                <a:stretch>
                  <a:fillRect l="-547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6DA-F4EB-44B3-A44E-37584D1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49" y="2286000"/>
                <a:ext cx="6176776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an optimal strategy to maximize the expected value of rewards after T finite steps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Equivalently, minimize the expected regret function, where </a:t>
                </a:r>
                <a:r>
                  <a:rPr lang="en-US" i="1" dirty="0"/>
                  <a:t>r* </a:t>
                </a:r>
                <a:r>
                  <a:rPr lang="en-US" dirty="0"/>
                  <a:t>is maximum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baseline="-25000" dirty="0"/>
              </a:p>
              <a:p>
                <a:endParaRPr lang="en-US" i="1" baseline="-25000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49" y="2286000"/>
                <a:ext cx="6176776" cy="3581400"/>
              </a:xfrm>
              <a:blipFill>
                <a:blip r:embed="rId2"/>
                <a:stretch>
                  <a:fillRect l="-888" t="-1361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811A61F-9197-44AD-A126-47D61C01A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175235"/>
            <a:ext cx="2733249" cy="1216281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34EAD8-C765-4B20-B688-4252350D7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4247808"/>
            <a:ext cx="3211495" cy="10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BB0-D910-451F-BEC3-F87BCDF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754C-6ED9-4E72-B77B-ED60142D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342"/>
            <a:ext cx="9601200" cy="3690594"/>
          </a:xfrm>
        </p:spPr>
        <p:txBody>
          <a:bodyPr>
            <a:normAutofit/>
          </a:bodyPr>
          <a:lstStyle/>
          <a:p>
            <a:r>
              <a:rPr lang="en-US" dirty="0"/>
              <a:t>Financial investment – Given a fixed amount of cash flow, what is the optimal policy to maximize the returns over a period of time.</a:t>
            </a:r>
          </a:p>
          <a:p>
            <a:endParaRPr lang="en-US" dirty="0"/>
          </a:p>
          <a:p>
            <a:r>
              <a:rPr lang="en-US" dirty="0"/>
              <a:t>Clinical trials – Find the best possible treatment option from many other possible options while minimizing harmful effects for the patient.</a:t>
            </a:r>
          </a:p>
          <a:p>
            <a:endParaRPr lang="en-US" dirty="0"/>
          </a:p>
          <a:p>
            <a:r>
              <a:rPr lang="en-US" dirty="0"/>
              <a:t>Add another example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078-34F0-4314-AF47-CF93E11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E487-7494-499F-B6CA-9A8B43EB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Exploration : Gain or </a:t>
            </a:r>
            <a:r>
              <a:rPr lang="en-US" i="1" dirty="0"/>
              <a:t>learn </a:t>
            </a:r>
            <a:r>
              <a:rPr lang="en-US" dirty="0"/>
              <a:t>more information about the rewards by pulling all the arms; gather more information to improve future decisions.</a:t>
            </a:r>
          </a:p>
          <a:p>
            <a:endParaRPr lang="en-US" dirty="0"/>
          </a:p>
          <a:p>
            <a:r>
              <a:rPr lang="en-US" dirty="0"/>
              <a:t>Exploitation : Maximize the reward or minimize the regret by pulling the arms with greatest expected value; Make the best decision given the existing information.</a:t>
            </a:r>
          </a:p>
          <a:p>
            <a:endParaRPr lang="en-US" dirty="0"/>
          </a:p>
          <a:p>
            <a:r>
              <a:rPr lang="en-US" dirty="0"/>
              <a:t>In the context of MAB, the user must take action (play an arm) to learn about it. In short, sub optimal actions should be chosen to maximize long term benefits.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701-55A3-4EEA-BC64-BAA2D6C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5606"/>
            <a:ext cx="9601200" cy="14859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DA3F5-620D-4D6D-9F41-737000049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748" y="1202706"/>
            <a:ext cx="7183223" cy="47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DE82-DE03-4384-B687-C11740D6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715"/>
            <a:ext cx="9601200" cy="1485900"/>
          </a:xfrm>
        </p:spPr>
        <p:txBody>
          <a:bodyPr/>
          <a:lstStyle/>
          <a:p>
            <a:r>
              <a:rPr lang="en-US" dirty="0"/>
              <a:t>Example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B674-BE42-4E56-80CC-B14F2FD2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: Visit the new restaurant to learn about it. You may like the new place and hopefully visit it more often or regret your decision </a:t>
            </a:r>
          </a:p>
          <a:p>
            <a:endParaRPr lang="en-US" dirty="0"/>
          </a:p>
          <a:p>
            <a:r>
              <a:rPr lang="en-US" dirty="0"/>
              <a:t>Exploit : Go to the usual favorite restaurant and “exploit” the utility or value associated with the decision. You may lose out on finding a better restaurant</a:t>
            </a:r>
          </a:p>
        </p:txBody>
      </p:sp>
    </p:spTree>
    <p:extLst>
      <p:ext uri="{BB962C8B-B14F-4D97-AF65-F5344CB8AC3E}">
        <p14:creationId xmlns:p14="http://schemas.microsoft.com/office/powerpoint/2010/main" val="39108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5709-28E0-41E9-AA19-BEBFC0D1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F89C-ED34-44A5-90B2-02D6518B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the MAB problem is a finite resource allocation problem where the objective is to maximize total returns.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returns of different allocation choices are unknown or partially known before the allocation</a:t>
            </a:r>
          </a:p>
          <a:p>
            <a:endParaRPr lang="en-US" dirty="0"/>
          </a:p>
          <a:p>
            <a:r>
              <a:rPr lang="en-US" dirty="0"/>
              <a:t>The returns of the choices are updated as time passes or more actions are taken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277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186</TotalTime>
  <Words>925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Franklin Gothic Book</vt:lpstr>
      <vt:lpstr>Wingdings</vt:lpstr>
      <vt:lpstr>Crop</vt:lpstr>
      <vt:lpstr>Thompson Sampling</vt:lpstr>
      <vt:lpstr>Outline</vt:lpstr>
      <vt:lpstr>Multi Arm Bandit Problem </vt:lpstr>
      <vt:lpstr>Objective </vt:lpstr>
      <vt:lpstr>MAB Examples</vt:lpstr>
      <vt:lpstr>Exploration and Exploitation</vt:lpstr>
      <vt:lpstr>Example </vt:lpstr>
      <vt:lpstr>Example Cont’d</vt:lpstr>
      <vt:lpstr>MAB Summary</vt:lpstr>
      <vt:lpstr>MAB : Problem description  </vt:lpstr>
      <vt:lpstr>Beta distribution </vt:lpstr>
      <vt:lpstr>MAB problem strategies</vt:lpstr>
      <vt:lpstr>Sampling Algorithm</vt:lpstr>
      <vt:lpstr>Demo</vt:lpstr>
      <vt:lpstr>Performance Guarantees</vt:lpstr>
      <vt:lpstr>Variants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Mason Rumuly</cp:lastModifiedBy>
  <cp:revision>30</cp:revision>
  <dcterms:created xsi:type="dcterms:W3CDTF">2018-10-06T19:10:32Z</dcterms:created>
  <dcterms:modified xsi:type="dcterms:W3CDTF">2018-10-07T20:40:15Z</dcterms:modified>
</cp:coreProperties>
</file>