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4"/>
  </p:notesMasterIdLst>
  <p:sldIdLst>
    <p:sldId id="452" r:id="rId2"/>
    <p:sldId id="372" r:id="rId3"/>
    <p:sldId id="369" r:id="rId4"/>
    <p:sldId id="258" r:id="rId5"/>
    <p:sldId id="266" r:id="rId6"/>
    <p:sldId id="314" r:id="rId7"/>
    <p:sldId id="315" r:id="rId8"/>
    <p:sldId id="316" r:id="rId9"/>
    <p:sldId id="267" r:id="rId10"/>
    <p:sldId id="433" r:id="rId11"/>
    <p:sldId id="406" r:id="rId12"/>
    <p:sldId id="373" r:id="rId13"/>
    <p:sldId id="437" r:id="rId14"/>
    <p:sldId id="464" r:id="rId15"/>
    <p:sldId id="465" r:id="rId16"/>
    <p:sldId id="466" r:id="rId17"/>
    <p:sldId id="444" r:id="rId18"/>
    <p:sldId id="468" r:id="rId19"/>
    <p:sldId id="467" r:id="rId20"/>
    <p:sldId id="454" r:id="rId21"/>
    <p:sldId id="460" r:id="rId22"/>
    <p:sldId id="461" r:id="rId23"/>
    <p:sldId id="462" r:id="rId24"/>
    <p:sldId id="463" r:id="rId25"/>
    <p:sldId id="469" r:id="rId26"/>
    <p:sldId id="470" r:id="rId27"/>
    <p:sldId id="453" r:id="rId28"/>
    <p:sldId id="268" r:id="rId29"/>
    <p:sldId id="269" r:id="rId30"/>
    <p:sldId id="270" r:id="rId31"/>
    <p:sldId id="272" r:id="rId32"/>
    <p:sldId id="273"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B192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61" autoAdjust="0"/>
    <p:restoredTop sz="68845" autoAdjust="0"/>
  </p:normalViewPr>
  <p:slideViewPr>
    <p:cSldViewPr>
      <p:cViewPr varScale="1">
        <p:scale>
          <a:sx n="76" d="100"/>
          <a:sy n="76" d="100"/>
        </p:scale>
        <p:origin x="300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3.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208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208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A236A3B-2396-4EB6-AA4C-7FFAFBDD2BBB}" type="slidenum">
              <a:rPr lang="en-US"/>
              <a:pPr/>
              <a:t>‹#›</a:t>
            </a:fld>
            <a:endParaRPr lang="en-US"/>
          </a:p>
        </p:txBody>
      </p:sp>
    </p:spTree>
    <p:extLst>
      <p:ext uri="{BB962C8B-B14F-4D97-AF65-F5344CB8AC3E}">
        <p14:creationId xmlns:p14="http://schemas.microsoft.com/office/powerpoint/2010/main" val="28547276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It becomes hard to look see the patterns in high dimensions. </a:t>
            </a:r>
          </a:p>
          <a:p>
            <a:endParaRPr lang="en-US" dirty="0"/>
          </a:p>
          <a:p>
            <a:r>
              <a:rPr lang="en-US" dirty="0"/>
              <a:t>Complexity :-</a:t>
            </a:r>
            <a:r>
              <a:rPr lang="en-US" baseline="0" dirty="0"/>
              <a:t> With the increase in dimension, the running time of the algorithm increases too. Also, many algorithm with may work fine in low dimensions become intractable when the input is in high dimension. </a:t>
            </a:r>
          </a:p>
          <a:p>
            <a:endParaRPr lang="en-US" baseline="0" dirty="0"/>
          </a:p>
          <a:p>
            <a:r>
              <a:rPr lang="en-US" baseline="0" dirty="0"/>
              <a:t>Overfitting: - As the dimension is large, the number of samples may be too small for accurate estimation. </a:t>
            </a:r>
          </a:p>
          <a:p>
            <a:endParaRPr lang="en-US" baseline="0" dirty="0"/>
          </a:p>
          <a:p>
            <a:r>
              <a:rPr lang="en-US" baseline="0" dirty="0"/>
              <a:t>Thus, larges amount of data is required when we deal with high dimension. </a:t>
            </a:r>
          </a:p>
          <a:p>
            <a:endParaRPr lang="en-US" baseline="0" dirty="0"/>
          </a:p>
          <a:p>
            <a:r>
              <a:rPr lang="en-US" baseline="0" dirty="0"/>
              <a:t>To put it in simple scenario, if you have lost your key and you have to find it in a lobby or in a multi story building. It’s the same conundrum. </a:t>
            </a:r>
          </a:p>
          <a:p>
            <a:endParaRPr lang="en-US" baseline="0" dirty="0"/>
          </a:p>
          <a:p>
            <a:r>
              <a:rPr lang="en-US" baseline="0" dirty="0"/>
              <a:t>So one of the ways to over come with this curse, we can use Feature extraction methods like PCA. </a:t>
            </a:r>
            <a:endParaRPr lang="en-US" dirty="0"/>
          </a:p>
        </p:txBody>
      </p:sp>
      <p:sp>
        <p:nvSpPr>
          <p:cNvPr id="4" name="Slide Number Placeholder 3"/>
          <p:cNvSpPr>
            <a:spLocks noGrp="1"/>
          </p:cNvSpPr>
          <p:nvPr>
            <p:ph type="sldNum" sz="quarter" idx="10"/>
          </p:nvPr>
        </p:nvSpPr>
        <p:spPr/>
        <p:txBody>
          <a:bodyPr/>
          <a:lstStyle/>
          <a:p>
            <a:fld id="{6A236A3B-2396-4EB6-AA4C-7FFAFBDD2BBB}" type="slidenum">
              <a:rPr lang="en-US" smtClean="0"/>
              <a:pPr/>
              <a:t>3</a:t>
            </a:fld>
            <a:endParaRPr lang="en-US"/>
          </a:p>
        </p:txBody>
      </p:sp>
    </p:spTree>
    <p:extLst>
      <p:ext uri="{BB962C8B-B14F-4D97-AF65-F5344CB8AC3E}">
        <p14:creationId xmlns:p14="http://schemas.microsoft.com/office/powerpoint/2010/main" val="595523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determine the how many principal components to select, we need to find the proportion of variation explained by first r eigen values. This can be computed by this</a:t>
            </a:r>
          </a:p>
        </p:txBody>
      </p:sp>
      <p:sp>
        <p:nvSpPr>
          <p:cNvPr id="4" name="Slide Number Placeholder 3"/>
          <p:cNvSpPr>
            <a:spLocks noGrp="1"/>
          </p:cNvSpPr>
          <p:nvPr>
            <p:ph type="sldNum" sz="quarter" idx="5"/>
          </p:nvPr>
        </p:nvSpPr>
        <p:spPr/>
        <p:txBody>
          <a:bodyPr/>
          <a:lstStyle/>
          <a:p>
            <a:fld id="{6A236A3B-2396-4EB6-AA4C-7FFAFBDD2BBB}" type="slidenum">
              <a:rPr lang="en-US" smtClean="0"/>
              <a:pPr/>
              <a:t>15</a:t>
            </a:fld>
            <a:endParaRPr lang="en-US"/>
          </a:p>
        </p:txBody>
      </p:sp>
    </p:spTree>
    <p:extLst>
      <p:ext uri="{BB962C8B-B14F-4D97-AF65-F5344CB8AC3E}">
        <p14:creationId xmlns:p14="http://schemas.microsoft.com/office/powerpoint/2010/main" val="2133101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Proportion of variation. </a:t>
            </a:r>
          </a:p>
        </p:txBody>
      </p:sp>
      <p:sp>
        <p:nvSpPr>
          <p:cNvPr id="4" name="Slide Number Placeholder 3"/>
          <p:cNvSpPr>
            <a:spLocks noGrp="1"/>
          </p:cNvSpPr>
          <p:nvPr>
            <p:ph type="sldNum" sz="quarter" idx="5"/>
          </p:nvPr>
        </p:nvSpPr>
        <p:spPr/>
        <p:txBody>
          <a:bodyPr/>
          <a:lstStyle/>
          <a:p>
            <a:fld id="{6A236A3B-2396-4EB6-AA4C-7FFAFBDD2BBB}" type="slidenum">
              <a:rPr lang="en-US" smtClean="0"/>
              <a:pPr/>
              <a:t>16</a:t>
            </a:fld>
            <a:endParaRPr lang="en-US"/>
          </a:p>
        </p:txBody>
      </p:sp>
    </p:spTree>
    <p:extLst>
      <p:ext uri="{BB962C8B-B14F-4D97-AF65-F5344CB8AC3E}">
        <p14:creationId xmlns:p14="http://schemas.microsoft.com/office/powerpoint/2010/main" val="113215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principal component analysis is basically transforming the data from the original dimension to the new set of dimension such that the correlation between the new dimensions are zero and are orthogonal to each other. </a:t>
            </a:r>
          </a:p>
          <a:p>
            <a:r>
              <a:rPr lang="en-US" dirty="0"/>
              <a:t>By transforming the data into new dimension, we retain the variation in the data. </a:t>
            </a:r>
          </a:p>
        </p:txBody>
      </p:sp>
      <p:sp>
        <p:nvSpPr>
          <p:cNvPr id="4" name="Slide Number Placeholder 3"/>
          <p:cNvSpPr>
            <a:spLocks noGrp="1"/>
          </p:cNvSpPr>
          <p:nvPr>
            <p:ph type="sldNum" sz="quarter" idx="5"/>
          </p:nvPr>
        </p:nvSpPr>
        <p:spPr/>
        <p:txBody>
          <a:bodyPr/>
          <a:lstStyle/>
          <a:p>
            <a:fld id="{6A236A3B-2396-4EB6-AA4C-7FFAFBDD2BBB}" type="slidenum">
              <a:rPr lang="en-US" smtClean="0"/>
              <a:pPr/>
              <a:t>5</a:t>
            </a:fld>
            <a:endParaRPr lang="en-US"/>
          </a:p>
        </p:txBody>
      </p:sp>
    </p:spTree>
    <p:extLst>
      <p:ext uri="{BB962C8B-B14F-4D97-AF65-F5344CB8AC3E}">
        <p14:creationId xmlns:p14="http://schemas.microsoft.com/office/powerpoint/2010/main" val="181928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Suppose I have this scattered data, the principal component would be something along the direction of the maximum variance, which look obvious here. </a:t>
            </a:r>
          </a:p>
        </p:txBody>
      </p:sp>
      <p:sp>
        <p:nvSpPr>
          <p:cNvPr id="4" name="Slide Number Placeholder 3"/>
          <p:cNvSpPr>
            <a:spLocks noGrp="1"/>
          </p:cNvSpPr>
          <p:nvPr>
            <p:ph type="sldNum" sz="quarter" idx="5"/>
          </p:nvPr>
        </p:nvSpPr>
        <p:spPr/>
        <p:txBody>
          <a:bodyPr/>
          <a:lstStyle/>
          <a:p>
            <a:fld id="{6A236A3B-2396-4EB6-AA4C-7FFAFBDD2BBB}" type="slidenum">
              <a:rPr lang="en-US" smtClean="0"/>
              <a:pPr/>
              <a:t>6</a:t>
            </a:fld>
            <a:endParaRPr lang="en-US"/>
          </a:p>
        </p:txBody>
      </p:sp>
    </p:spTree>
    <p:extLst>
      <p:ext uri="{BB962C8B-B14F-4D97-AF65-F5344CB8AC3E}">
        <p14:creationId xmlns:p14="http://schemas.microsoft.com/office/powerpoint/2010/main" val="3535819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the distance from the Principal component to each point would be the minimum. </a:t>
            </a:r>
          </a:p>
        </p:txBody>
      </p:sp>
      <p:sp>
        <p:nvSpPr>
          <p:cNvPr id="4" name="Slide Number Placeholder 3"/>
          <p:cNvSpPr>
            <a:spLocks noGrp="1"/>
          </p:cNvSpPr>
          <p:nvPr>
            <p:ph type="sldNum" sz="quarter" idx="5"/>
          </p:nvPr>
        </p:nvSpPr>
        <p:spPr/>
        <p:txBody>
          <a:bodyPr/>
          <a:lstStyle/>
          <a:p>
            <a:fld id="{6A236A3B-2396-4EB6-AA4C-7FFAFBDD2BBB}" type="slidenum">
              <a:rPr lang="en-US" smtClean="0"/>
              <a:pPr/>
              <a:t>7</a:t>
            </a:fld>
            <a:endParaRPr lang="en-US"/>
          </a:p>
        </p:txBody>
      </p:sp>
    </p:spTree>
    <p:extLst>
      <p:ext uri="{BB962C8B-B14F-4D97-AF65-F5344CB8AC3E}">
        <p14:creationId xmlns:p14="http://schemas.microsoft.com/office/powerpoint/2010/main" val="1705639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principal component would be the orthogonal direction of the first  principal  component. </a:t>
            </a:r>
          </a:p>
        </p:txBody>
      </p:sp>
      <p:sp>
        <p:nvSpPr>
          <p:cNvPr id="4" name="Slide Number Placeholder 3"/>
          <p:cNvSpPr>
            <a:spLocks noGrp="1"/>
          </p:cNvSpPr>
          <p:nvPr>
            <p:ph type="sldNum" sz="quarter" idx="5"/>
          </p:nvPr>
        </p:nvSpPr>
        <p:spPr/>
        <p:txBody>
          <a:bodyPr/>
          <a:lstStyle/>
          <a:p>
            <a:fld id="{6A236A3B-2396-4EB6-AA4C-7FFAFBDD2BBB}" type="slidenum">
              <a:rPr lang="en-US" smtClean="0"/>
              <a:pPr/>
              <a:t>8</a:t>
            </a:fld>
            <a:endParaRPr lang="en-US"/>
          </a:p>
        </p:txBody>
      </p:sp>
    </p:spTree>
    <p:extLst>
      <p:ext uri="{BB962C8B-B14F-4D97-AF65-F5344CB8AC3E}">
        <p14:creationId xmlns:p14="http://schemas.microsoft.com/office/powerpoint/2010/main" val="2440835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pitchFamily="34" charset="0"/>
                <a:ea typeface="+mn-ea"/>
                <a:cs typeface="+mn-cs"/>
              </a:rPr>
              <a:t>To compute the PC, we need to find the Covariance matrix for the data set.</a:t>
            </a:r>
          </a:p>
          <a:p>
            <a:endParaRPr lang="en-US" sz="1200" b="1" i="0" kern="1200" dirty="0">
              <a:solidFill>
                <a:schemeClr val="tx1"/>
              </a:solidFill>
              <a:effectLst/>
              <a:latin typeface="Arial" pitchFamily="34" charset="0"/>
              <a:ea typeface="+mn-ea"/>
              <a:cs typeface="+mn-cs"/>
            </a:endParaRPr>
          </a:p>
          <a:p>
            <a:r>
              <a:rPr lang="en-US" sz="1200" b="1" i="0" kern="1200" dirty="0">
                <a:solidFill>
                  <a:schemeClr val="tx1"/>
                </a:solidFill>
                <a:effectLst/>
                <a:latin typeface="Arial" pitchFamily="34" charset="0"/>
                <a:ea typeface="+mn-ea"/>
                <a:cs typeface="+mn-cs"/>
              </a:rPr>
              <a:t>covariance</a:t>
            </a:r>
            <a:r>
              <a:rPr lang="en-US" sz="1200" b="0" i="0" kern="1200" dirty="0">
                <a:solidFill>
                  <a:schemeClr val="tx1"/>
                </a:solidFill>
                <a:effectLst/>
                <a:latin typeface="Arial" pitchFamily="34" charset="0"/>
                <a:ea typeface="+mn-ea"/>
                <a:cs typeface="+mn-cs"/>
              </a:rPr>
              <a:t> is a measure of the joint variability of two </a:t>
            </a:r>
            <a:r>
              <a:rPr lang="en-US" sz="1200" b="0" i="0" u="none" strike="noStrike" kern="1200" dirty="0">
                <a:solidFill>
                  <a:schemeClr val="tx1"/>
                </a:solidFill>
                <a:effectLst/>
                <a:latin typeface="Arial" pitchFamily="34" charset="0"/>
                <a:ea typeface="+mn-ea"/>
                <a:cs typeface="+mn-cs"/>
                <a:hlinkClick r:id="rId3" tooltip="Random variable"/>
              </a:rPr>
              <a:t>random variables</a:t>
            </a:r>
            <a:endParaRPr lang="en-US" dirty="0"/>
          </a:p>
        </p:txBody>
      </p:sp>
      <p:sp>
        <p:nvSpPr>
          <p:cNvPr id="4" name="Slide Number Placeholder 3"/>
          <p:cNvSpPr>
            <a:spLocks noGrp="1"/>
          </p:cNvSpPr>
          <p:nvPr>
            <p:ph type="sldNum" sz="quarter" idx="10"/>
          </p:nvPr>
        </p:nvSpPr>
        <p:spPr/>
        <p:txBody>
          <a:bodyPr/>
          <a:lstStyle/>
          <a:p>
            <a:fld id="{6A236A3B-2396-4EB6-AA4C-7FFAFBDD2BBB}" type="slidenum">
              <a:rPr lang="en-US" smtClean="0"/>
              <a:pPr/>
              <a:t>10</a:t>
            </a:fld>
            <a:endParaRPr lang="en-US"/>
          </a:p>
        </p:txBody>
      </p:sp>
    </p:spTree>
    <p:extLst>
      <p:ext uri="{BB962C8B-B14F-4D97-AF65-F5344CB8AC3E}">
        <p14:creationId xmlns:p14="http://schemas.microsoft.com/office/powerpoint/2010/main" val="393501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features in the dataset are in same scale, covariance matrix will work fine, however, if the scale is different, we need to standardize the covariance matrix which will yield a correlation matrix. If not done, our Principal components will be biased to the feature which has highest variance. </a:t>
            </a:r>
          </a:p>
          <a:p>
            <a:endParaRPr lang="en-US" dirty="0"/>
          </a:p>
          <a:p>
            <a:endParaRPr lang="en-US" dirty="0"/>
          </a:p>
          <a:p>
            <a:r>
              <a:rPr lang="en-US" sz="4400" dirty="0"/>
              <a:t>Once we get the Covariance and Correlation, we need to find the Eigen Vector and eigen values to look for the dimension which can cover maximum variation. </a:t>
            </a:r>
          </a:p>
        </p:txBody>
      </p:sp>
      <p:sp>
        <p:nvSpPr>
          <p:cNvPr id="4" name="Slide Number Placeholder 3"/>
          <p:cNvSpPr>
            <a:spLocks noGrp="1"/>
          </p:cNvSpPr>
          <p:nvPr>
            <p:ph type="sldNum" sz="quarter" idx="5"/>
          </p:nvPr>
        </p:nvSpPr>
        <p:spPr/>
        <p:txBody>
          <a:bodyPr/>
          <a:lstStyle/>
          <a:p>
            <a:fld id="{6A236A3B-2396-4EB6-AA4C-7FFAFBDD2BBB}" type="slidenum">
              <a:rPr lang="en-US" smtClean="0"/>
              <a:pPr/>
              <a:t>11</a:t>
            </a:fld>
            <a:endParaRPr lang="en-US"/>
          </a:p>
        </p:txBody>
      </p:sp>
    </p:spTree>
    <p:extLst>
      <p:ext uri="{BB962C8B-B14F-4D97-AF65-F5344CB8AC3E}">
        <p14:creationId xmlns:p14="http://schemas.microsoft.com/office/powerpoint/2010/main" val="4059126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eigen decomposition of the covariance or correlation of the data matrix. The eigen vectors associated with the largest eigen values represent the first principal component and the second largest represents the second and so on. </a:t>
            </a:r>
          </a:p>
          <a:p>
            <a:endParaRPr lang="en-US" dirty="0"/>
          </a:p>
          <a:p>
            <a:r>
              <a:rPr lang="en-US" dirty="0"/>
              <a:t>Let see this whole process on a simple data set. </a:t>
            </a:r>
          </a:p>
        </p:txBody>
      </p:sp>
      <p:sp>
        <p:nvSpPr>
          <p:cNvPr id="4" name="Slide Number Placeholder 3"/>
          <p:cNvSpPr>
            <a:spLocks noGrp="1"/>
          </p:cNvSpPr>
          <p:nvPr>
            <p:ph type="sldNum" sz="quarter" idx="5"/>
          </p:nvPr>
        </p:nvSpPr>
        <p:spPr/>
        <p:txBody>
          <a:bodyPr/>
          <a:lstStyle/>
          <a:p>
            <a:fld id="{6A236A3B-2396-4EB6-AA4C-7FFAFBDD2BBB}" type="slidenum">
              <a:rPr lang="en-US" smtClean="0"/>
              <a:pPr/>
              <a:t>12</a:t>
            </a:fld>
            <a:endParaRPr lang="en-US"/>
          </a:p>
        </p:txBody>
      </p:sp>
    </p:spTree>
    <p:extLst>
      <p:ext uri="{BB962C8B-B14F-4D97-AF65-F5344CB8AC3E}">
        <p14:creationId xmlns:p14="http://schemas.microsoft.com/office/powerpoint/2010/main" val="374231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2_Dimensional data set. </a:t>
            </a:r>
          </a:p>
          <a:p>
            <a:endParaRPr lang="en-US" dirty="0"/>
          </a:p>
          <a:p>
            <a:r>
              <a:rPr lang="en-US" dirty="0"/>
              <a:t>I will do the mean center of the data set for easy of my computation. </a:t>
            </a:r>
          </a:p>
        </p:txBody>
      </p:sp>
      <p:sp>
        <p:nvSpPr>
          <p:cNvPr id="4" name="Slide Number Placeholder 3"/>
          <p:cNvSpPr>
            <a:spLocks noGrp="1"/>
          </p:cNvSpPr>
          <p:nvPr>
            <p:ph type="sldNum" sz="quarter" idx="5"/>
          </p:nvPr>
        </p:nvSpPr>
        <p:spPr/>
        <p:txBody>
          <a:bodyPr/>
          <a:lstStyle/>
          <a:p>
            <a:fld id="{6A236A3B-2396-4EB6-AA4C-7FFAFBDD2BBB}" type="slidenum">
              <a:rPr lang="en-US" smtClean="0"/>
              <a:pPr/>
              <a:t>13</a:t>
            </a:fld>
            <a:endParaRPr lang="en-US"/>
          </a:p>
        </p:txBody>
      </p:sp>
    </p:spTree>
    <p:extLst>
      <p:ext uri="{BB962C8B-B14F-4D97-AF65-F5344CB8AC3E}">
        <p14:creationId xmlns:p14="http://schemas.microsoft.com/office/powerpoint/2010/main" val="1384880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ADE5661A-BDAA-4579-B2F5-AA9011776D83}" type="datetimeFigureOut">
              <a:rPr lang="en-US" smtClean="0"/>
              <a:t>9/25/18</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2B9DC8A0-423E-42AA-ADC2-02995F943724}" type="slidenum">
              <a:rPr lang="en-US" smtClean="0"/>
              <a:pPr/>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698992-9F5B-4E9D-871D-4517B2EC8643}"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C04A2-7C5B-4079-9D34-91737448D1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698992-9F5B-4E9D-871D-4517B2EC8643}"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DCD28-9D86-48C7-B99D-5191CBAA8C3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0"/>
          </p:nvPr>
        </p:nvSpPr>
        <p:spPr>
          <a:xfrm>
            <a:off x="6553200" y="6245225"/>
            <a:ext cx="2133600" cy="476250"/>
          </a:xfrm>
        </p:spPr>
        <p:txBody>
          <a:bodyPr/>
          <a:lstStyle>
            <a:lvl1pPr>
              <a:defRPr/>
            </a:lvl1pPr>
          </a:lstStyle>
          <a:p>
            <a:fld id="{00D2D8DD-8BA5-419E-BAAA-B44BEE063B7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698992-9F5B-4E9D-871D-4517B2EC8643}"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70B3-5EAA-479D-ACCC-210E97EEB6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98992-9F5B-4E9D-871D-4517B2EC8643}"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3268D-40CF-4CE9-97CC-4373D77A99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7D698992-9F5B-4E9D-871D-4517B2EC8643}"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001F6-70A5-4076-9969-6ECD57737621}" type="slidenum">
              <a:rPr lang="en-US" smtClean="0"/>
              <a:pPr/>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698992-9F5B-4E9D-871D-4517B2EC8643}" type="datetimeFigureOut">
              <a:rPr lang="en-US" smtClean="0"/>
              <a:t>9/25/18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1BDC0-6EB9-4591-90D1-F4ADD4068EDC}" type="slidenum">
              <a:rPr lang="en-US" smtClean="0"/>
              <a:pPr/>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98992-9F5B-4E9D-871D-4517B2EC8643}" type="datetimeFigureOut">
              <a:rPr lang="en-US" smtClean="0"/>
              <a:t>9/25/18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2811F-8C10-44AB-8A76-7C99202A3C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98992-9F5B-4E9D-871D-4517B2EC8643}" type="datetimeFigureOut">
              <a:rPr lang="en-US" smtClean="0"/>
              <a:t>9/25/18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E362E4-D085-4569-BDC3-E392B0025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98992-9F5B-4E9D-871D-4517B2EC8643}"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9A0EB-AEBD-4C6C-90D5-E9646B7EAD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98992-9F5B-4E9D-871D-4517B2EC8643}"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177DC-A42F-48C2-BD88-43FF1E1833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4">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7D698992-9F5B-4E9D-871D-4517B2EC8643}" type="datetimeFigureOut">
              <a:rPr lang="en-US" smtClean="0"/>
              <a:t>9/25/18</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3467BC1B-4ACA-4427-971E-BEE668567E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4" r:id="rId12"/>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gif"/><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8.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1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1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29.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8.wmf"/><Relationship Id="rId4" Type="http://schemas.openxmlformats.org/officeDocument/2006/relationships/image" Target="../media/image23.wmf"/><Relationship Id="rId9"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2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25.bin"/><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5.bin"/><Relationship Id="rId10" Type="http://schemas.openxmlformats.org/officeDocument/2006/relationships/image" Target="../media/image16.jpeg"/><Relationship Id="rId4" Type="http://schemas.openxmlformats.org/officeDocument/2006/relationships/image" Target="../media/image12.wmf"/><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solidFill>
                  <a:srgbClr val="C00000"/>
                </a:solidFill>
              </a:rPr>
              <a:t>FEATURE EXTRACTION</a:t>
            </a:r>
            <a:br>
              <a:rPr lang="en-IN" dirty="0">
                <a:solidFill>
                  <a:srgbClr val="C00000"/>
                </a:solidFill>
              </a:rPr>
            </a:br>
            <a:r>
              <a:rPr lang="en-IN" sz="3600" dirty="0">
                <a:solidFill>
                  <a:srgbClr val="C00000"/>
                </a:solidFill>
              </a:rPr>
              <a:t>PRINCIPAL COMPONENT ANALYSIS </a:t>
            </a:r>
            <a:endParaRPr lang="en-IN" dirty="0">
              <a:solidFill>
                <a:srgbClr val="C00000"/>
              </a:solidFill>
            </a:endParaRPr>
          </a:p>
        </p:txBody>
      </p:sp>
      <p:sp>
        <p:nvSpPr>
          <p:cNvPr id="5" name="Text Placeholder 4"/>
          <p:cNvSpPr>
            <a:spLocks noGrp="1"/>
          </p:cNvSpPr>
          <p:nvPr>
            <p:ph type="body" idx="1"/>
          </p:nvPr>
        </p:nvSpPr>
        <p:spPr/>
        <p:txBody>
          <a:bodyPr/>
          <a:lstStyle/>
          <a:p>
            <a:pPr algn="r"/>
            <a:r>
              <a:rPr lang="en-IN" dirty="0">
                <a:solidFill>
                  <a:schemeClr val="tx1"/>
                </a:solidFill>
              </a:rPr>
              <a:t>By : Shirish Pandagare</a:t>
            </a:r>
          </a:p>
          <a:p>
            <a:pPr algn="r"/>
            <a:r>
              <a:rPr lang="en-IN" dirty="0">
                <a:solidFill>
                  <a:schemeClr val="tx1"/>
                </a:solidFill>
              </a:rPr>
              <a:t>Aditya </a:t>
            </a:r>
            <a:r>
              <a:rPr lang="en-IN" dirty="0" err="1">
                <a:solidFill>
                  <a:schemeClr val="tx1"/>
                </a:solidFill>
              </a:rPr>
              <a:t>Lahiri</a:t>
            </a:r>
            <a:r>
              <a:rPr lang="en-IN" dirty="0">
                <a:solidFill>
                  <a:schemeClr val="tx1"/>
                </a:solidFill>
              </a:rPr>
              <a:t> </a:t>
            </a:r>
          </a:p>
        </p:txBody>
      </p:sp>
    </p:spTree>
    <p:extLst>
      <p:ext uri="{BB962C8B-B14F-4D97-AF65-F5344CB8AC3E}">
        <p14:creationId xmlns:p14="http://schemas.microsoft.com/office/powerpoint/2010/main" val="124747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IN" dirty="0">
                <a:solidFill>
                  <a:srgbClr val="C00000"/>
                </a:solidFill>
              </a:rPr>
              <a:t>Covariance Matrix</a:t>
            </a:r>
            <a:endParaRPr lang="en-US" dirty="0">
              <a:solidFill>
                <a:srgbClr val="C00000"/>
              </a:solidFill>
            </a:endParaRPr>
          </a:p>
        </p:txBody>
      </p:sp>
      <mc:AlternateContent xmlns:mc="http://schemas.openxmlformats.org/markup-compatibility/2006" xmlns:a14="http://schemas.microsoft.com/office/drawing/2010/main">
        <mc:Choice Requires="a14">
          <p:sp>
            <p:nvSpPr>
              <p:cNvPr id="5" name="TextBox 4"/>
              <p:cNvSpPr txBox="1"/>
              <p:nvPr/>
            </p:nvSpPr>
            <p:spPr>
              <a:xfrm>
                <a:off x="0" y="2057400"/>
                <a:ext cx="9119804" cy="179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a:rPr>
                        <m:t>𝐶𝑜𝑣</m:t>
                      </m:r>
                      <m:r>
                        <a:rPr lang="en-IN" sz="2800" b="0" i="1" smtClean="0">
                          <a:latin typeface="Cambria Math"/>
                        </a:rPr>
                        <m:t> </m:t>
                      </m:r>
                      <m:d>
                        <m:dPr>
                          <m:ctrlPr>
                            <a:rPr lang="en-IN" sz="2800" b="0" i="1" smtClean="0">
                              <a:latin typeface="Cambria Math" panose="02040503050406030204" pitchFamily="18" charset="0"/>
                            </a:rPr>
                          </m:ctrlPr>
                        </m:dPr>
                        <m:e>
                          <m:r>
                            <a:rPr lang="en-IN" sz="2800" i="1">
                              <a:latin typeface="Cambria Math"/>
                            </a:rPr>
                            <m:t>∑</m:t>
                          </m:r>
                        </m:e>
                      </m:d>
                      <m:r>
                        <a:rPr lang="en-IN" sz="2800" b="0" i="1" smtClean="0">
                          <a:latin typeface="Cambria Math"/>
                        </a:rPr>
                        <m:t>=</m:t>
                      </m:r>
                      <m:d>
                        <m:dPr>
                          <m:begChr m:val="["/>
                          <m:endChr m:val="]"/>
                          <m:ctrlPr>
                            <a:rPr lang="en-IN" sz="2800" b="0" i="1" smtClean="0">
                              <a:latin typeface="Cambria Math" panose="02040503050406030204" pitchFamily="18" charset="0"/>
                            </a:rPr>
                          </m:ctrlPr>
                        </m:dPr>
                        <m:e>
                          <m:m>
                            <m:mPr>
                              <m:mcs>
                                <m:mc>
                                  <m:mcPr>
                                    <m:count m:val="3"/>
                                    <m:mcJc m:val="center"/>
                                  </m:mcPr>
                                </m:mc>
                              </m:mcs>
                              <m:ctrlPr>
                                <a:rPr lang="en-IN" sz="2800" i="1">
                                  <a:latin typeface="Cambria Math" panose="02040503050406030204" pitchFamily="18" charset="0"/>
                                </a:rPr>
                              </m:ctrlPr>
                            </m:mPr>
                            <m:mr>
                              <m:e>
                                <m:r>
                                  <m:rPr>
                                    <m:brk m:alnAt="7"/>
                                  </m:rPr>
                                  <a:rPr lang="en-IN" sz="2800" b="0" i="1" smtClean="0">
                                    <a:latin typeface="Cambria Math"/>
                                  </a:rPr>
                                  <m:t>𝑐</m:t>
                                </m:r>
                                <m:r>
                                  <a:rPr lang="en-IN" sz="2800" b="0" i="1" smtClean="0">
                                    <a:latin typeface="Cambria Math"/>
                                  </a:rPr>
                                  <m:t>𝑜𝑣</m:t>
                                </m:r>
                                <m:r>
                                  <a:rPr lang="en-IN" sz="2800" b="0" i="1" smtClean="0">
                                    <a:latin typeface="Cambria Math"/>
                                  </a:rPr>
                                  <m:t>(</m:t>
                                </m:r>
                                <m:sSub>
                                  <m:sSubPr>
                                    <m:ctrlPr>
                                      <a:rPr lang="en-IN" sz="2800" b="0" i="1" smtClean="0">
                                        <a:latin typeface="Cambria Math" panose="02040503050406030204" pitchFamily="18" charset="0"/>
                                      </a:rPr>
                                    </m:ctrlPr>
                                  </m:sSubPr>
                                  <m:e>
                                    <m:r>
                                      <a:rPr lang="en-IN" sz="2800" b="0" i="1" smtClean="0">
                                        <a:latin typeface="Cambria Math"/>
                                      </a:rPr>
                                      <m:t>𝑥</m:t>
                                    </m:r>
                                  </m:e>
                                  <m:sub>
                                    <m:r>
                                      <a:rPr lang="en-IN" sz="2800" b="0" i="1" smtClean="0">
                                        <a:latin typeface="Cambria Math"/>
                                      </a:rPr>
                                      <m:t>1</m:t>
                                    </m:r>
                                  </m:sub>
                                </m:sSub>
                                <m:r>
                                  <m:rPr>
                                    <m:brk m:alnAt="7"/>
                                  </m:rPr>
                                  <a:rPr lang="en-IN" sz="2800" b="0" i="1" smtClean="0">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i="1">
                                        <a:latin typeface="Cambria Math"/>
                                      </a:rPr>
                                      <m:t>1</m:t>
                                    </m:r>
                                  </m:sub>
                                </m:sSub>
                                <m:r>
                                  <a:rPr lang="en-IN" sz="2800" b="0" i="1" smtClean="0">
                                    <a:latin typeface="Cambria Math"/>
                                  </a:rPr>
                                  <m:t>)</m:t>
                                </m:r>
                              </m:e>
                              <m:e>
                                <m:r>
                                  <m:rPr>
                                    <m:brk m:alnAt="7"/>
                                  </m:rPr>
                                  <a:rPr lang="en-IN" sz="2800" i="1">
                                    <a:latin typeface="Cambria Math"/>
                                  </a:rPr>
                                  <m:t>𝑐</m:t>
                                </m:r>
                                <m:r>
                                  <a:rPr lang="en-IN" sz="2800" i="1">
                                    <a:latin typeface="Cambria Math"/>
                                  </a:rPr>
                                  <m:t>𝑜𝑣</m:t>
                                </m:r>
                                <m: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i="1">
                                        <a:latin typeface="Cambria Math"/>
                                      </a:rPr>
                                      <m:t>1</m:t>
                                    </m:r>
                                  </m:sub>
                                </m:sSub>
                                <m:r>
                                  <m:rPr>
                                    <m:brk m:alnAt="7"/>
                                  </m:rP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a:rPr>
                                      <m:t>2</m:t>
                                    </m:r>
                                  </m:sub>
                                </m:sSub>
                                <m:r>
                                  <a:rPr lang="en-IN" sz="2800" i="1">
                                    <a:latin typeface="Cambria Math"/>
                                  </a:rPr>
                                  <m:t>)</m:t>
                                </m:r>
                              </m:e>
                              <m:e>
                                <m:m>
                                  <m:mPr>
                                    <m:mcs>
                                      <m:mc>
                                        <m:mcPr>
                                          <m:count m:val="2"/>
                                          <m:mcJc m:val="center"/>
                                        </m:mcPr>
                                      </m:mc>
                                    </m:mcs>
                                    <m:ctrlPr>
                                      <a:rPr lang="en-IN" sz="2800" i="1">
                                        <a:latin typeface="Cambria Math" panose="02040503050406030204" pitchFamily="18" charset="0"/>
                                      </a:rPr>
                                    </m:ctrlPr>
                                  </m:mPr>
                                  <m:mr>
                                    <m:e>
                                      <m:r>
                                        <m:rPr>
                                          <m:brk m:alnAt="7"/>
                                        </m:rPr>
                                        <a:rPr lang="en-IN" sz="2800" i="1" smtClean="0">
                                          <a:latin typeface="Cambria Math"/>
                                        </a:rPr>
                                        <m:t>⋯</m:t>
                                      </m:r>
                                    </m:e>
                                    <m:e>
                                      <m:r>
                                        <m:rPr>
                                          <m:brk m:alnAt="7"/>
                                        </m:rPr>
                                        <a:rPr lang="en-IN" sz="2800" i="1">
                                          <a:latin typeface="Cambria Math"/>
                                        </a:rPr>
                                        <m:t>𝑐</m:t>
                                      </m:r>
                                      <m:r>
                                        <a:rPr lang="en-IN" sz="2800" i="1">
                                          <a:latin typeface="Cambria Math"/>
                                        </a:rPr>
                                        <m:t>𝑜𝑣</m:t>
                                      </m:r>
                                      <m: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i="1">
                                              <a:latin typeface="Cambria Math"/>
                                            </a:rPr>
                                            <m:t>1</m:t>
                                          </m:r>
                                        </m:sub>
                                      </m:sSub>
                                      <m:r>
                                        <m:rPr>
                                          <m:brk m:alnAt="7"/>
                                        </m:rP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panose="02040503050406030204" pitchFamily="18" charset="0"/>
                                            </a:rPr>
                                            <m:t>𝑚</m:t>
                                          </m:r>
                                        </m:sub>
                                      </m:sSub>
                                      <m:r>
                                        <a:rPr lang="en-IN" sz="2800" i="1">
                                          <a:latin typeface="Cambria Math"/>
                                        </a:rPr>
                                        <m:t>)</m:t>
                                      </m:r>
                                    </m:e>
                                  </m:mr>
                                </m:m>
                              </m:e>
                            </m:mr>
                            <m:mr>
                              <m:e>
                                <m:r>
                                  <m:rPr>
                                    <m:brk m:alnAt="7"/>
                                  </m:rPr>
                                  <a:rPr lang="en-IN" sz="2800" i="1">
                                    <a:latin typeface="Cambria Math"/>
                                  </a:rPr>
                                  <m:t>𝑐</m:t>
                                </m:r>
                                <m:r>
                                  <a:rPr lang="en-IN" sz="2800" i="1">
                                    <a:latin typeface="Cambria Math"/>
                                  </a:rPr>
                                  <m:t>𝑜𝑣</m:t>
                                </m:r>
                                <m: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a:rPr>
                                      <m:t>2</m:t>
                                    </m:r>
                                  </m:sub>
                                </m:sSub>
                                <m:r>
                                  <m:rPr>
                                    <m:brk m:alnAt="7"/>
                                  </m:rP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i="1">
                                        <a:latin typeface="Cambria Math"/>
                                      </a:rPr>
                                      <m:t>1</m:t>
                                    </m:r>
                                  </m:sub>
                                </m:sSub>
                                <m:r>
                                  <a:rPr lang="en-IN" sz="2800" i="1">
                                    <a:latin typeface="Cambria Math"/>
                                  </a:rPr>
                                  <m:t>)</m:t>
                                </m:r>
                              </m:e>
                              <m:e>
                                <m:r>
                                  <m:rPr>
                                    <m:brk m:alnAt="7"/>
                                  </m:rPr>
                                  <a:rPr lang="en-IN" sz="2800" i="1">
                                    <a:latin typeface="Cambria Math"/>
                                  </a:rPr>
                                  <m:t>𝑐</m:t>
                                </m:r>
                                <m:r>
                                  <a:rPr lang="en-IN" sz="2800" i="1">
                                    <a:latin typeface="Cambria Math"/>
                                  </a:rPr>
                                  <m:t>𝑜𝑣</m:t>
                                </m:r>
                                <m:r>
                                  <a:rPr lang="en-IN" sz="2800" i="1">
                                    <a:latin typeface="Cambria Math"/>
                                  </a:rPr>
                                  <m:t>(</m:t>
                                </m:r>
                                <m:sSub>
                                  <m:sSubPr>
                                    <m:ctrlPr>
                                      <a:rPr lang="en-IN" sz="2800" i="1" smtClean="0">
                                        <a:latin typeface="Cambria Math" panose="02040503050406030204" pitchFamily="18" charset="0"/>
                                      </a:rPr>
                                    </m:ctrlPr>
                                  </m:sSubPr>
                                  <m:e>
                                    <m:r>
                                      <a:rPr lang="en-IN" sz="2800" i="1">
                                        <a:latin typeface="Cambria Math"/>
                                      </a:rPr>
                                      <m:t>𝑥</m:t>
                                    </m:r>
                                  </m:e>
                                  <m:sub>
                                    <m:r>
                                      <a:rPr lang="en-IN" sz="2800" b="0" i="1" smtClean="0">
                                        <a:latin typeface="Cambria Math"/>
                                      </a:rPr>
                                      <m:t>2</m:t>
                                    </m:r>
                                  </m:sub>
                                </m:sSub>
                                <m:r>
                                  <m:rPr>
                                    <m:brk m:alnAt="7"/>
                                  </m:rP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a:rPr>
                                      <m:t>2</m:t>
                                    </m:r>
                                  </m:sub>
                                </m:sSub>
                                <m:r>
                                  <a:rPr lang="en-IN" sz="2800" i="1">
                                    <a:latin typeface="Cambria Math"/>
                                  </a:rPr>
                                  <m:t>)</m:t>
                                </m:r>
                              </m:e>
                              <m:e>
                                <m:m>
                                  <m:mPr>
                                    <m:mcs>
                                      <m:mc>
                                        <m:mcPr>
                                          <m:count m:val="2"/>
                                          <m:mcJc m:val="center"/>
                                        </m:mcPr>
                                      </m:mc>
                                    </m:mcs>
                                    <m:ctrlPr>
                                      <a:rPr lang="en-IN" sz="2800" i="1">
                                        <a:latin typeface="Cambria Math" panose="02040503050406030204" pitchFamily="18" charset="0"/>
                                      </a:rPr>
                                    </m:ctrlPr>
                                  </m:mPr>
                                  <m:mr>
                                    <m:e>
                                      <m:r>
                                        <m:rPr>
                                          <m:brk m:alnAt="7"/>
                                        </m:rPr>
                                        <a:rPr lang="en-IN" sz="2800" i="1">
                                          <a:latin typeface="Cambria Math"/>
                                        </a:rPr>
                                        <m:t>⋯</m:t>
                                      </m:r>
                                    </m:e>
                                    <m:e>
                                      <m:r>
                                        <m:rPr>
                                          <m:brk m:alnAt="7"/>
                                        </m:rPr>
                                        <a:rPr lang="en-IN" sz="2800" i="1">
                                          <a:latin typeface="Cambria Math"/>
                                        </a:rPr>
                                        <m:t>𝑐</m:t>
                                      </m:r>
                                      <m:r>
                                        <a:rPr lang="en-IN" sz="2800" i="1">
                                          <a:latin typeface="Cambria Math"/>
                                        </a:rPr>
                                        <m:t>𝑜𝑣</m:t>
                                      </m:r>
                                      <m: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a:rPr>
                                            <m:t>2</m:t>
                                          </m:r>
                                        </m:sub>
                                      </m:sSub>
                                      <m:r>
                                        <m:rPr>
                                          <m:brk m:alnAt="7"/>
                                        </m:rP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panose="02040503050406030204" pitchFamily="18" charset="0"/>
                                            </a:rPr>
                                            <m:t>𝑚</m:t>
                                          </m:r>
                                        </m:sub>
                                      </m:sSub>
                                      <m:r>
                                        <a:rPr lang="en-IN" sz="2800" i="1">
                                          <a:latin typeface="Cambria Math"/>
                                        </a:rPr>
                                        <m:t>)</m:t>
                                      </m:r>
                                    </m:e>
                                  </m:mr>
                                </m:m>
                              </m:e>
                            </m:mr>
                            <m:mr>
                              <m:e>
                                <m:m>
                                  <m:mPr>
                                    <m:mcs>
                                      <m:mc>
                                        <m:mcPr>
                                          <m:count m:val="1"/>
                                          <m:mcJc m:val="center"/>
                                        </m:mcPr>
                                      </m:mc>
                                    </m:mcs>
                                    <m:ctrlPr>
                                      <a:rPr lang="en-IN" sz="2800" i="1">
                                        <a:latin typeface="Cambria Math" panose="02040503050406030204" pitchFamily="18" charset="0"/>
                                      </a:rPr>
                                    </m:ctrlPr>
                                  </m:mPr>
                                  <m:mr>
                                    <m:e>
                                      <m:r>
                                        <m:rPr>
                                          <m:brk m:alnAt="7"/>
                                        </m:rPr>
                                        <a:rPr lang="en-IN" sz="2800" i="1" smtClean="0">
                                          <a:latin typeface="Cambria Math"/>
                                        </a:rPr>
                                        <m:t>⋮</m:t>
                                      </m:r>
                                    </m:e>
                                  </m:mr>
                                  <m:mr>
                                    <m:e>
                                      <m:r>
                                        <m:rPr>
                                          <m:brk m:alnAt="7"/>
                                        </m:rPr>
                                        <a:rPr lang="en-IN" sz="2800" i="1">
                                          <a:latin typeface="Cambria Math"/>
                                        </a:rPr>
                                        <m:t>𝑐</m:t>
                                      </m:r>
                                      <m:r>
                                        <a:rPr lang="en-IN" sz="2800" i="1">
                                          <a:latin typeface="Cambria Math"/>
                                        </a:rPr>
                                        <m:t>𝑜𝑣</m:t>
                                      </m:r>
                                      <m: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panose="02040503050406030204" pitchFamily="18" charset="0"/>
                                            </a:rPr>
                                            <m:t>𝑚</m:t>
                                          </m:r>
                                        </m:sub>
                                      </m:sSub>
                                      <m:r>
                                        <m:rPr>
                                          <m:brk m:alnAt="7"/>
                                        </m:rP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i="1">
                                              <a:latin typeface="Cambria Math"/>
                                            </a:rPr>
                                            <m:t>1</m:t>
                                          </m:r>
                                        </m:sub>
                                      </m:sSub>
                                      <m:r>
                                        <a:rPr lang="en-IN" sz="2800" i="1">
                                          <a:latin typeface="Cambria Math"/>
                                        </a:rPr>
                                        <m:t>)</m:t>
                                      </m:r>
                                    </m:e>
                                  </m:mr>
                                </m:m>
                              </m:e>
                              <m:e>
                                <m:m>
                                  <m:mPr>
                                    <m:mcs>
                                      <m:mc>
                                        <m:mcPr>
                                          <m:count m:val="1"/>
                                          <m:mcJc m:val="center"/>
                                        </m:mcPr>
                                      </m:mc>
                                    </m:mcs>
                                    <m:ctrlPr>
                                      <a:rPr lang="en-IN" sz="2800" i="1">
                                        <a:latin typeface="Cambria Math" panose="02040503050406030204" pitchFamily="18" charset="0"/>
                                      </a:rPr>
                                    </m:ctrlPr>
                                  </m:mPr>
                                  <m:mr>
                                    <m:e>
                                      <m:r>
                                        <m:rPr>
                                          <m:brk m:alnAt="7"/>
                                        </m:rPr>
                                        <a:rPr lang="en-IN" sz="2800" i="1">
                                          <a:latin typeface="Cambria Math"/>
                                        </a:rPr>
                                        <m:t>⋮</m:t>
                                      </m:r>
                                    </m:e>
                                  </m:mr>
                                  <m:mr>
                                    <m:e>
                                      <m:r>
                                        <m:rPr>
                                          <m:brk m:alnAt="7"/>
                                        </m:rPr>
                                        <a:rPr lang="en-IN" sz="2800" i="1">
                                          <a:latin typeface="Cambria Math"/>
                                        </a:rPr>
                                        <m:t>𝑐</m:t>
                                      </m:r>
                                      <m:r>
                                        <a:rPr lang="en-IN" sz="2800" i="1">
                                          <a:latin typeface="Cambria Math"/>
                                        </a:rPr>
                                        <m:t>𝑜𝑣</m:t>
                                      </m:r>
                                      <m: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panose="02040503050406030204" pitchFamily="18" charset="0"/>
                                            </a:rPr>
                                            <m:t>𝑚</m:t>
                                          </m:r>
                                        </m:sub>
                                      </m:sSub>
                                      <m:r>
                                        <m:rPr>
                                          <m:brk m:alnAt="7"/>
                                        </m:rP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a:rPr>
                                            <m:t>2</m:t>
                                          </m:r>
                                        </m:sub>
                                      </m:sSub>
                                      <m:r>
                                        <a:rPr lang="en-IN" sz="2800" i="1">
                                          <a:latin typeface="Cambria Math"/>
                                        </a:rPr>
                                        <m:t>)</m:t>
                                      </m:r>
                                    </m:e>
                                  </m:mr>
                                </m:m>
                              </m:e>
                              <m:e>
                                <m:m>
                                  <m:mPr>
                                    <m:mcs>
                                      <m:mc>
                                        <m:mcPr>
                                          <m:count m:val="2"/>
                                          <m:mcJc m:val="center"/>
                                        </m:mcPr>
                                      </m:mc>
                                    </m:mcs>
                                    <m:ctrlPr>
                                      <a:rPr lang="en-IN" sz="2800" i="1">
                                        <a:latin typeface="Cambria Math" panose="02040503050406030204" pitchFamily="18" charset="0"/>
                                      </a:rPr>
                                    </m:ctrlPr>
                                  </m:mPr>
                                  <m:mr>
                                    <m:e>
                                      <m:m>
                                        <m:mPr>
                                          <m:mcs>
                                            <m:mc>
                                              <m:mcPr>
                                                <m:count m:val="1"/>
                                                <m:mcJc m:val="center"/>
                                              </m:mcPr>
                                            </m:mc>
                                          </m:mcs>
                                          <m:ctrlPr>
                                            <a:rPr lang="en-IN" sz="2800" i="1">
                                              <a:latin typeface="Cambria Math" panose="02040503050406030204" pitchFamily="18" charset="0"/>
                                            </a:rPr>
                                          </m:ctrlPr>
                                        </m:mPr>
                                        <m:mr>
                                          <m:e>
                                            <m:r>
                                              <m:rPr>
                                                <m:brk m:alnAt="7"/>
                                              </m:rPr>
                                              <a:rPr lang="en-IN" sz="2800" i="1">
                                                <a:latin typeface="Cambria Math"/>
                                              </a:rPr>
                                              <m:t>⋮</m:t>
                                            </m:r>
                                          </m:e>
                                        </m:mr>
                                        <m:mr>
                                          <m:e>
                                            <m:r>
                                              <m:rPr>
                                                <m:brk m:alnAt="7"/>
                                              </m:rPr>
                                              <a:rPr lang="en-IN" sz="2800" i="1">
                                                <a:latin typeface="Cambria Math"/>
                                              </a:rPr>
                                              <m:t>⋯</m:t>
                                            </m:r>
                                          </m:e>
                                        </m:mr>
                                      </m:m>
                                    </m:e>
                                    <m:e>
                                      <m:m>
                                        <m:mPr>
                                          <m:mcs>
                                            <m:mc>
                                              <m:mcPr>
                                                <m:count m:val="1"/>
                                                <m:mcJc m:val="center"/>
                                              </m:mcPr>
                                            </m:mc>
                                          </m:mcs>
                                          <m:ctrlPr>
                                            <a:rPr lang="en-IN" sz="2800" i="1">
                                              <a:latin typeface="Cambria Math" panose="02040503050406030204" pitchFamily="18" charset="0"/>
                                            </a:rPr>
                                          </m:ctrlPr>
                                        </m:mPr>
                                        <m:mr>
                                          <m:e>
                                            <m:r>
                                              <m:rPr>
                                                <m:brk m:alnAt="7"/>
                                              </m:rPr>
                                              <a:rPr lang="en-IN" sz="2800" i="1">
                                                <a:latin typeface="Cambria Math"/>
                                              </a:rPr>
                                              <m:t>⋮</m:t>
                                            </m:r>
                                          </m:e>
                                        </m:mr>
                                        <m:mr>
                                          <m:e>
                                            <m:r>
                                              <m:rPr>
                                                <m:brk m:alnAt="7"/>
                                              </m:rPr>
                                              <a:rPr lang="en-IN" sz="2800" i="1">
                                                <a:latin typeface="Cambria Math"/>
                                              </a:rPr>
                                              <m:t>𝑐</m:t>
                                            </m:r>
                                            <m:r>
                                              <a:rPr lang="en-IN" sz="2800" i="1">
                                                <a:latin typeface="Cambria Math"/>
                                              </a:rPr>
                                              <m:t>𝑜𝑣</m:t>
                                            </m:r>
                                            <m: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panose="02040503050406030204" pitchFamily="18" charset="0"/>
                                                  </a:rPr>
                                                  <m:t>𝑚</m:t>
                                                </m:r>
                                              </m:sub>
                                            </m:sSub>
                                            <m:r>
                                              <m:rPr>
                                                <m:brk m:alnAt="7"/>
                                              </m:rP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𝑥</m:t>
                                                </m:r>
                                              </m:e>
                                              <m:sub>
                                                <m:r>
                                                  <a:rPr lang="en-IN" sz="2800" b="0" i="1" smtClean="0">
                                                    <a:latin typeface="Cambria Math" panose="02040503050406030204" pitchFamily="18" charset="0"/>
                                                  </a:rPr>
                                                  <m:t>𝑚</m:t>
                                                </m:r>
                                              </m:sub>
                                            </m:sSub>
                                            <m:r>
                                              <a:rPr lang="en-IN" sz="2800" i="1">
                                                <a:latin typeface="Cambria Math"/>
                                              </a:rPr>
                                              <m:t>)</m:t>
                                            </m:r>
                                          </m:e>
                                        </m:mr>
                                      </m:m>
                                    </m:e>
                                  </m:mr>
                                </m:m>
                              </m:e>
                            </m:mr>
                          </m:m>
                        </m:e>
                      </m:d>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0" y="2057400"/>
                <a:ext cx="9119804" cy="1799210"/>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09599" y="4343400"/>
                <a:ext cx="7730065" cy="1131785"/>
              </a:xfrm>
              <a:prstGeom prst="rect">
                <a:avLst/>
              </a:prstGeom>
              <a:noFill/>
            </p:spPr>
            <p:txBody>
              <a:bodyPr wrap="none" rtlCol="0">
                <a:spAutoFit/>
              </a:bodyPr>
              <a:lstStyle/>
              <a:p>
                <a:pPr marL="400050" indent="-400050">
                  <a:lnSpc>
                    <a:spcPct val="150000"/>
                  </a:lnSpc>
                  <a:buClr>
                    <a:srgbClr val="C00000"/>
                  </a:buClr>
                  <a:buFont typeface="Wingdings" panose="05000000000000000000" pitchFamily="2" charset="2"/>
                  <a:buChar char="Ø"/>
                </a:pPr>
                <a:r>
                  <a:rPr lang="en-IN" sz="2400" dirty="0">
                    <a:latin typeface="+mn-lt"/>
                  </a:rPr>
                  <a:t>Diagonal elements are variances, i.e. </a:t>
                </a:r>
                <a14:m>
                  <m:oMath xmlns:m="http://schemas.openxmlformats.org/officeDocument/2006/math">
                    <m:r>
                      <m:rPr>
                        <m:sty m:val="p"/>
                      </m:rPr>
                      <a:rPr lang="en-IN" sz="2400" b="0" i="0" smtClean="0">
                        <a:latin typeface="Cambria Math" panose="02040503050406030204" pitchFamily="18" charset="0"/>
                      </a:rPr>
                      <m:t>Cov</m:t>
                    </m:r>
                    <m:r>
                      <a:rPr lang="en-IN" sz="2400" b="0" i="0"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rPr>
                      <m:t>𝑥</m:t>
                    </m:r>
                  </m:oMath>
                </a14:m>
                <a:r>
                  <a:rPr lang="en-IN" sz="2400" dirty="0">
                    <a:latin typeface="+mn-lt"/>
                  </a:rPr>
                  <a:t>)=</a:t>
                </a:r>
                <a14:m>
                  <m:oMath xmlns:m="http://schemas.openxmlformats.org/officeDocument/2006/math">
                    <m:r>
                      <a:rPr lang="en-IN" sz="2400" b="0" i="1" smtClean="0">
                        <a:latin typeface="Cambria Math" panose="02040503050406030204" pitchFamily="18" charset="0"/>
                      </a:rPr>
                      <m:t>𝑣𝑎𝑟</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oMath>
                </a14:m>
                <a:r>
                  <a:rPr lang="en-IN" sz="2400" dirty="0">
                    <a:latin typeface="+mn-lt"/>
                  </a:rPr>
                  <a:t>.</a:t>
                </a:r>
              </a:p>
              <a:p>
                <a:pPr marL="400050" indent="-400050">
                  <a:lnSpc>
                    <a:spcPct val="150000"/>
                  </a:lnSpc>
                  <a:buClr>
                    <a:srgbClr val="C00000"/>
                  </a:buClr>
                  <a:buFont typeface="Wingdings" panose="05000000000000000000" pitchFamily="2" charset="2"/>
                  <a:buChar char="Ø"/>
                </a:pPr>
                <a:r>
                  <a:rPr lang="en-IN" sz="2400" dirty="0">
                    <a:latin typeface="+mn-lt"/>
                  </a:rPr>
                  <a:t>Covariance Matrix is symmetric.</a:t>
                </a:r>
              </a:p>
            </p:txBody>
          </p:sp>
        </mc:Choice>
        <mc:Fallback xmlns="">
          <p:sp>
            <p:nvSpPr>
              <p:cNvPr id="6" name="TextBox 5"/>
              <p:cNvSpPr txBox="1">
                <a:spLocks noRot="1" noChangeAspect="1" noMove="1" noResize="1" noEditPoints="1" noAdjustHandles="1" noChangeArrowheads="1" noChangeShapeType="1" noTextEdit="1"/>
              </p:cNvSpPr>
              <p:nvPr/>
            </p:nvSpPr>
            <p:spPr>
              <a:xfrm>
                <a:off x="609599" y="4343400"/>
                <a:ext cx="7730065" cy="1131785"/>
              </a:xfrm>
              <a:prstGeom prst="rect">
                <a:avLst/>
              </a:prstGeom>
              <a:blipFill>
                <a:blip r:embed="rId4"/>
                <a:stretch>
                  <a:fillRect l="-1025" r="-237" b="-11351"/>
                </a:stretch>
              </a:blipFill>
            </p:spPr>
            <p:txBody>
              <a:bodyPr/>
              <a:lstStyle/>
              <a:p>
                <a:r>
                  <a:rPr lang="en-US">
                    <a:noFill/>
                  </a:rPr>
                  <a:t> </a:t>
                </a:r>
              </a:p>
            </p:txBody>
          </p:sp>
        </mc:Fallback>
      </mc:AlternateContent>
    </p:spTree>
    <p:extLst>
      <p:ext uri="{BB962C8B-B14F-4D97-AF65-F5344CB8AC3E}">
        <p14:creationId xmlns:p14="http://schemas.microsoft.com/office/powerpoint/2010/main" val="160406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228600"/>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IN" dirty="0">
                <a:solidFill>
                  <a:srgbClr val="CC3300"/>
                </a:solidFill>
              </a:rPr>
              <a:t>Correlation</a:t>
            </a:r>
            <a:endParaRPr lang="en-US" dirty="0">
              <a:solidFill>
                <a:srgbClr val="CC3300"/>
              </a:solidFill>
            </a:endParaRPr>
          </a:p>
        </p:txBody>
      </p:sp>
      <mc:AlternateContent xmlns:mc="http://schemas.openxmlformats.org/markup-compatibility/2006" xmlns:a14="http://schemas.microsoft.com/office/drawing/2010/main">
        <mc:Choice Requires="a14">
          <p:sp>
            <p:nvSpPr>
              <p:cNvPr id="4" name="TextBox 3"/>
              <p:cNvSpPr txBox="1"/>
              <p:nvPr/>
            </p:nvSpPr>
            <p:spPr>
              <a:xfrm>
                <a:off x="1066800" y="1676400"/>
                <a:ext cx="7389202" cy="10938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i="1">
                              <a:latin typeface="Cambria Math"/>
                              <a:ea typeface="Cambria Math"/>
                            </a:rPr>
                            <m:t>𝜌</m:t>
                          </m:r>
                        </m:e>
                        <m:sub>
                          <m:r>
                            <a:rPr lang="en-IN" sz="2800" b="0" i="1" smtClean="0">
                              <a:latin typeface="Cambria Math"/>
                            </a:rPr>
                            <m:t>𝑥𝑦</m:t>
                          </m:r>
                        </m:sub>
                      </m:sSub>
                      <m:r>
                        <a:rPr lang="en-IN" sz="2800" b="0" i="1" smtClean="0">
                          <a:latin typeface="Cambria Math"/>
                        </a:rPr>
                        <m:t>=</m:t>
                      </m:r>
                      <m:r>
                        <a:rPr lang="en-IN" sz="2800" b="0" i="1" smtClean="0">
                          <a:latin typeface="Cambria Math"/>
                        </a:rPr>
                        <m:t>𝐶𝑜𝑟𝑟𝑒𝑙𝑎𝑡𝑖𝑜𝑛</m:t>
                      </m:r>
                      <m:r>
                        <a:rPr lang="en-IN" sz="2800" b="0" i="1" smtClean="0">
                          <a:latin typeface="Cambria Math"/>
                        </a:rPr>
                        <m:t> </m:t>
                      </m:r>
                      <m:d>
                        <m:dPr>
                          <m:ctrlPr>
                            <a:rPr lang="en-IN" sz="2800" b="0" i="1" smtClean="0">
                              <a:latin typeface="Cambria Math" panose="02040503050406030204" pitchFamily="18" charset="0"/>
                            </a:rPr>
                          </m:ctrlPr>
                        </m:dPr>
                        <m:e>
                          <m:r>
                            <a:rPr lang="en-IN" sz="2800" b="0" i="1" smtClean="0">
                              <a:latin typeface="Cambria Math"/>
                            </a:rPr>
                            <m:t>𝑥</m:t>
                          </m:r>
                          <m:r>
                            <a:rPr lang="en-IN" sz="2800" b="0" i="1" smtClean="0">
                              <a:latin typeface="Cambria Math"/>
                            </a:rPr>
                            <m:t>,</m:t>
                          </m:r>
                          <m:r>
                            <a:rPr lang="en-IN" sz="2800" b="0" i="1" smtClean="0">
                              <a:latin typeface="Cambria Math"/>
                            </a:rPr>
                            <m:t>𝑦</m:t>
                          </m:r>
                        </m:e>
                      </m:d>
                      <m:r>
                        <a:rPr lang="en-IN" sz="2800" b="0" i="1" smtClean="0">
                          <a:latin typeface="Cambria Math"/>
                        </a:rPr>
                        <m:t>=</m:t>
                      </m:r>
                      <m:f>
                        <m:fPr>
                          <m:ctrlPr>
                            <a:rPr lang="en-IN" sz="2800" b="0" i="1" smtClean="0">
                              <a:latin typeface="Cambria Math" panose="02040503050406030204" pitchFamily="18" charset="0"/>
                            </a:rPr>
                          </m:ctrlPr>
                        </m:fPr>
                        <m:num>
                          <m:r>
                            <a:rPr lang="en-IN" sz="2800" b="0" i="1" smtClean="0">
                              <a:latin typeface="Cambria Math"/>
                            </a:rPr>
                            <m:t>𝑐𝑜𝑣</m:t>
                          </m:r>
                          <m:r>
                            <a:rPr lang="en-IN" sz="2800" b="0" i="1" smtClean="0">
                              <a:latin typeface="Cambria Math"/>
                            </a:rPr>
                            <m:t>(</m:t>
                          </m:r>
                          <m:r>
                            <a:rPr lang="en-IN" sz="2800" b="0" i="1" smtClean="0">
                              <a:latin typeface="Cambria Math"/>
                            </a:rPr>
                            <m:t>𝑥</m:t>
                          </m:r>
                          <m:r>
                            <a:rPr lang="en-IN" sz="2800" b="0" i="1" smtClean="0">
                              <a:latin typeface="Cambria Math"/>
                            </a:rPr>
                            <m:t>,</m:t>
                          </m:r>
                          <m:r>
                            <a:rPr lang="en-IN" sz="2800" b="0" i="1" smtClean="0">
                              <a:latin typeface="Cambria Math"/>
                            </a:rPr>
                            <m:t>𝑦</m:t>
                          </m:r>
                          <m:r>
                            <a:rPr lang="en-IN" sz="2800" b="0" i="1" smtClean="0">
                              <a:latin typeface="Cambria Math"/>
                            </a:rPr>
                            <m:t>)</m:t>
                          </m:r>
                        </m:num>
                        <m:den>
                          <m:rad>
                            <m:radPr>
                              <m:degHide m:val="on"/>
                              <m:ctrlPr>
                                <a:rPr lang="en-IN" sz="2800" b="0" i="1" smtClean="0">
                                  <a:latin typeface="Cambria Math" panose="02040503050406030204" pitchFamily="18" charset="0"/>
                                </a:rPr>
                              </m:ctrlPr>
                            </m:radPr>
                            <m:deg/>
                            <m:e>
                              <m:r>
                                <a:rPr lang="en-IN" sz="2800" b="0" i="1" smtClean="0">
                                  <a:latin typeface="Cambria Math"/>
                                </a:rPr>
                                <m:t>𝑣𝑎𝑟</m:t>
                              </m:r>
                              <m:r>
                                <a:rPr lang="en-IN" sz="2800" b="0" i="1" smtClean="0">
                                  <a:latin typeface="Cambria Math"/>
                                </a:rPr>
                                <m:t>(</m:t>
                              </m:r>
                              <m:r>
                                <a:rPr lang="en-IN" sz="2800" b="0" i="1" smtClean="0">
                                  <a:latin typeface="Cambria Math"/>
                                </a:rPr>
                                <m:t>𝑥</m:t>
                              </m:r>
                              <m:r>
                                <a:rPr lang="en-IN" sz="2800" b="0" i="1" smtClean="0">
                                  <a:latin typeface="Cambria Math"/>
                                </a:rPr>
                                <m:t>)</m:t>
                              </m:r>
                            </m:e>
                          </m:rad>
                          <m:rad>
                            <m:radPr>
                              <m:degHide m:val="on"/>
                              <m:ctrlPr>
                                <a:rPr lang="en-IN" sz="2800" i="1">
                                  <a:latin typeface="Cambria Math" panose="02040503050406030204" pitchFamily="18" charset="0"/>
                                </a:rPr>
                              </m:ctrlPr>
                            </m:radPr>
                            <m:deg/>
                            <m:e>
                              <m:r>
                                <a:rPr lang="en-IN" sz="2800" i="1">
                                  <a:latin typeface="Cambria Math"/>
                                </a:rPr>
                                <m:t>𝑣𝑎𝑟</m:t>
                              </m:r>
                              <m:r>
                                <a:rPr lang="en-IN" sz="2800" i="1">
                                  <a:latin typeface="Cambria Math"/>
                                </a:rPr>
                                <m:t>(</m:t>
                              </m:r>
                              <m:r>
                                <a:rPr lang="en-IN" sz="2800" b="0" i="1" smtClean="0">
                                  <a:latin typeface="Cambria Math"/>
                                </a:rPr>
                                <m:t>𝑦</m:t>
                              </m:r>
                              <m:r>
                                <a:rPr lang="en-IN" sz="2800" i="1">
                                  <a:latin typeface="Cambria Math"/>
                                </a:rPr>
                                <m:t>)</m:t>
                              </m:r>
                            </m:e>
                          </m:rad>
                          <m:r>
                            <a:rPr lang="en-IN" sz="2800" b="0" i="1" smtClean="0">
                              <a:latin typeface="Cambria Math"/>
                            </a:rPr>
                            <m:t>. </m:t>
                          </m:r>
                        </m:den>
                      </m:f>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066800" y="1676400"/>
                <a:ext cx="7389202" cy="1093889"/>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29695" y="3429000"/>
                <a:ext cx="48745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800" b="0" i="1" smtClean="0">
                          <a:solidFill>
                            <a:srgbClr val="C00000"/>
                          </a:solidFill>
                          <a:latin typeface="Cambria Math"/>
                          <a:ea typeface="Cambria Math"/>
                        </a:rPr>
                        <m:t>−1</m:t>
                      </m:r>
                      <m:r>
                        <a:rPr lang="en-IN" sz="2800" i="1">
                          <a:solidFill>
                            <a:srgbClr val="C00000"/>
                          </a:solidFill>
                          <a:latin typeface="Cambria Math"/>
                          <a:ea typeface="Cambria Math"/>
                        </a:rPr>
                        <m:t>≤</m:t>
                      </m:r>
                      <m:r>
                        <a:rPr lang="en-IN" sz="2800" b="0" i="1" smtClean="0">
                          <a:solidFill>
                            <a:srgbClr val="C00000"/>
                          </a:solidFill>
                          <a:latin typeface="Cambria Math"/>
                        </a:rPr>
                        <m:t>𝐶𝑜𝑟𝑟𝑒𝑙𝑎𝑡𝑖𝑜𝑛</m:t>
                      </m:r>
                      <m:d>
                        <m:dPr>
                          <m:ctrlPr>
                            <a:rPr lang="en-IN" sz="2800" b="0" i="1" smtClean="0">
                              <a:solidFill>
                                <a:srgbClr val="C00000"/>
                              </a:solidFill>
                              <a:latin typeface="Cambria Math" panose="02040503050406030204" pitchFamily="18" charset="0"/>
                            </a:rPr>
                          </m:ctrlPr>
                        </m:dPr>
                        <m:e>
                          <m:r>
                            <a:rPr lang="en-IN" sz="2800" b="0" i="1" smtClean="0">
                              <a:solidFill>
                                <a:srgbClr val="C00000"/>
                              </a:solidFill>
                              <a:latin typeface="Cambria Math"/>
                            </a:rPr>
                            <m:t>𝑥</m:t>
                          </m:r>
                          <m:r>
                            <a:rPr lang="en-IN" sz="2800" b="0" i="1" smtClean="0">
                              <a:solidFill>
                                <a:srgbClr val="C00000"/>
                              </a:solidFill>
                              <a:latin typeface="Cambria Math"/>
                            </a:rPr>
                            <m:t>,</m:t>
                          </m:r>
                          <m:r>
                            <a:rPr lang="en-IN" sz="2800" b="0" i="1" smtClean="0">
                              <a:solidFill>
                                <a:srgbClr val="C00000"/>
                              </a:solidFill>
                              <a:latin typeface="Cambria Math"/>
                            </a:rPr>
                            <m:t>𝑦</m:t>
                          </m:r>
                        </m:e>
                      </m:d>
                      <m:r>
                        <a:rPr lang="en-IN" sz="2800" b="0" i="1" smtClean="0">
                          <a:solidFill>
                            <a:srgbClr val="C00000"/>
                          </a:solidFill>
                          <a:latin typeface="Cambria Math"/>
                          <a:ea typeface="Cambria Math"/>
                        </a:rPr>
                        <m:t>≤+1</m:t>
                      </m:r>
                    </m:oMath>
                  </m:oMathPara>
                </a14:m>
                <a:endParaRPr lang="en-US" sz="2800" dirty="0">
                  <a:solidFill>
                    <a:srgbClr val="C0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929695" y="3429000"/>
                <a:ext cx="4874540" cy="523220"/>
              </a:xfrm>
              <a:prstGeom prst="rect">
                <a:avLst/>
              </a:prstGeom>
              <a:blipFill rotWithShape="0">
                <a:blip r:embed="rId4"/>
                <a:stretch>
                  <a:fillRect/>
                </a:stretch>
              </a:blipFill>
            </p:spPr>
            <p:txBody>
              <a:bodyPr/>
              <a:lstStyle/>
              <a:p>
                <a:r>
                  <a:rPr lang="en-IN">
                    <a:noFill/>
                  </a:rPr>
                  <a:t> </a:t>
                </a:r>
              </a:p>
            </p:txBody>
          </p:sp>
        </mc:Fallback>
      </mc:AlternateContent>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614" y="4724400"/>
            <a:ext cx="8170309" cy="1761332"/>
          </a:xfrm>
          <a:prstGeom prst="rect">
            <a:avLst/>
          </a:prstGeom>
        </p:spPr>
      </p:pic>
    </p:spTree>
    <p:extLst>
      <p:ext uri="{BB962C8B-B14F-4D97-AF65-F5344CB8AC3E}">
        <p14:creationId xmlns:p14="http://schemas.microsoft.com/office/powerpoint/2010/main" val="361929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551280" y="436563"/>
            <a:ext cx="8041440" cy="701587"/>
          </a:xfrm>
        </p:spPr>
        <p:txBody>
          <a:bodyPr/>
          <a:lstStyle/>
          <a:p>
            <a:r>
              <a:rPr lang="en-US" sz="4300" dirty="0">
                <a:solidFill>
                  <a:srgbClr val="C00000"/>
                </a:solidFill>
              </a:rPr>
              <a:t>Eigenvalues &amp; Eigenvectors</a:t>
            </a:r>
          </a:p>
        </p:txBody>
      </p:sp>
      <p:sp>
        <p:nvSpPr>
          <p:cNvPr id="605187" name="Rectangle 3"/>
          <p:cNvSpPr>
            <a:spLocks noGrp="1" noChangeArrowheads="1"/>
          </p:cNvSpPr>
          <p:nvPr>
            <p:ph sz="quarter" idx="1"/>
          </p:nvPr>
        </p:nvSpPr>
        <p:spPr>
          <a:xfrm>
            <a:off x="838200" y="1371600"/>
            <a:ext cx="7467600" cy="492502"/>
          </a:xfrm>
        </p:spPr>
        <p:txBody>
          <a:bodyPr>
            <a:normAutofit lnSpcReduction="10000"/>
          </a:bodyPr>
          <a:lstStyle/>
          <a:p>
            <a:r>
              <a:rPr lang="en-US" sz="2800" dirty="0">
                <a:solidFill>
                  <a:srgbClr val="002060"/>
                </a:solidFill>
              </a:rPr>
              <a:t>Eigenvectors</a:t>
            </a:r>
            <a:r>
              <a:rPr lang="en-US" sz="2800" b="1" dirty="0">
                <a:solidFill>
                  <a:srgbClr val="002060"/>
                </a:solidFill>
              </a:rPr>
              <a:t> </a:t>
            </a:r>
            <a:r>
              <a:rPr lang="en-US" sz="2800" dirty="0">
                <a:solidFill>
                  <a:srgbClr val="002060"/>
                </a:solidFill>
              </a:rPr>
              <a:t>(for a square </a:t>
            </a:r>
            <a:r>
              <a:rPr lang="en-US" sz="2800" i="1" dirty="0" err="1">
                <a:solidFill>
                  <a:srgbClr val="002060"/>
                </a:solidFill>
              </a:rPr>
              <a:t>m</a:t>
            </a:r>
            <a:r>
              <a:rPr lang="en-US" sz="2800" i="1" dirty="0" err="1">
                <a:solidFill>
                  <a:srgbClr val="002060"/>
                </a:solidFill>
                <a:sym typeface="Symbol" pitchFamily="18" charset="2"/>
              </a:rPr>
              <a:t></a:t>
            </a:r>
            <a:r>
              <a:rPr lang="en-US" sz="2800" i="1" dirty="0" err="1">
                <a:solidFill>
                  <a:srgbClr val="002060"/>
                </a:solidFill>
              </a:rPr>
              <a:t>m</a:t>
            </a:r>
            <a:r>
              <a:rPr lang="en-US" sz="2800" dirty="0">
                <a:solidFill>
                  <a:srgbClr val="002060"/>
                </a:solidFill>
              </a:rPr>
              <a:t> matrix </a:t>
            </a:r>
            <a:r>
              <a:rPr lang="en-US" sz="2800" b="1" dirty="0">
                <a:solidFill>
                  <a:srgbClr val="002060"/>
                </a:solidFill>
              </a:rPr>
              <a:t>S</a:t>
            </a:r>
            <a:r>
              <a:rPr lang="en-US" sz="2800" dirty="0">
                <a:solidFill>
                  <a:srgbClr val="002060"/>
                </a:solidFill>
              </a:rPr>
              <a:t>)</a:t>
            </a:r>
          </a:p>
          <a:p>
            <a:endParaRPr lang="en-US" sz="2800" dirty="0">
              <a:solidFill>
                <a:srgbClr val="002060"/>
              </a:solidFill>
            </a:endParaRPr>
          </a:p>
          <a:p>
            <a:endParaRPr lang="en-US" sz="2800" dirty="0">
              <a:solidFill>
                <a:srgbClr val="002060"/>
              </a:solidFill>
            </a:endParaRPr>
          </a:p>
          <a:p>
            <a:pPr marL="0" indent="0">
              <a:buNone/>
            </a:pPr>
            <a:endParaRPr lang="en-US" sz="2800" dirty="0">
              <a:solidFill>
                <a:srgbClr val="002060"/>
              </a:solidFill>
            </a:endParaRPr>
          </a:p>
        </p:txBody>
      </p:sp>
      <p:sp>
        <p:nvSpPr>
          <p:cNvPr id="605194" name="Rectangle 10"/>
          <p:cNvSpPr>
            <a:spLocks noChangeArrowheads="1"/>
          </p:cNvSpPr>
          <p:nvPr/>
        </p:nvSpPr>
        <p:spPr bwMode="auto">
          <a:xfrm>
            <a:off x="3505200" y="1905000"/>
            <a:ext cx="1752600" cy="644525"/>
          </a:xfrm>
          <a:prstGeom prst="rect">
            <a:avLst/>
          </a:prstGeom>
          <a:solidFill>
            <a:srgbClr val="C0C0C0">
              <a:alpha val="50000"/>
            </a:srgbClr>
          </a:solidFill>
          <a:ln w="9525" algn="ctr">
            <a:solidFill>
              <a:srgbClr val="EAEAEA"/>
            </a:solidFill>
            <a:miter lim="800000"/>
            <a:headEnd/>
            <a:tailEnd/>
          </a:ln>
          <a:effectLst/>
        </p:spPr>
        <p:txBody>
          <a:bodyPr wrap="none" anchor="ctr"/>
          <a:lstStyle/>
          <a:p>
            <a:endParaRPr lang="en-IN"/>
          </a:p>
        </p:txBody>
      </p:sp>
      <p:cxnSp>
        <p:nvCxnSpPr>
          <p:cNvPr id="605196" name="AutoShape 12"/>
          <p:cNvCxnSpPr>
            <a:cxnSpLocks noChangeShapeType="1"/>
          </p:cNvCxnSpPr>
          <p:nvPr/>
        </p:nvCxnSpPr>
        <p:spPr bwMode="auto">
          <a:xfrm flipV="1">
            <a:off x="3367088" y="2327274"/>
            <a:ext cx="747712" cy="549275"/>
          </a:xfrm>
          <a:prstGeom prst="straightConnector1">
            <a:avLst/>
          </a:prstGeom>
          <a:noFill/>
          <a:ln w="9525">
            <a:solidFill>
              <a:schemeClr val="tx1"/>
            </a:solidFill>
            <a:round/>
            <a:headEnd/>
            <a:tailEnd type="triangle" w="med" len="med"/>
          </a:ln>
          <a:effectLst/>
        </p:spPr>
      </p:cxnSp>
      <p:cxnSp>
        <p:nvCxnSpPr>
          <p:cNvPr id="605197" name="AutoShape 13"/>
          <p:cNvCxnSpPr>
            <a:cxnSpLocks noChangeShapeType="1"/>
            <a:stCxn id="605199" idx="0"/>
          </p:cNvCxnSpPr>
          <p:nvPr/>
        </p:nvCxnSpPr>
        <p:spPr bwMode="auto">
          <a:xfrm flipH="1" flipV="1">
            <a:off x="4648200" y="2327275"/>
            <a:ext cx="460375" cy="474662"/>
          </a:xfrm>
          <a:prstGeom prst="straightConnector1">
            <a:avLst/>
          </a:prstGeom>
          <a:noFill/>
          <a:ln w="9525">
            <a:solidFill>
              <a:schemeClr val="tx1"/>
            </a:solidFill>
            <a:round/>
            <a:headEnd/>
            <a:tailEnd type="triangle" w="med" len="med"/>
          </a:ln>
          <a:effectLst/>
        </p:spPr>
      </p:cxnSp>
      <p:sp>
        <p:nvSpPr>
          <p:cNvPr id="605199" name="Text Box 15"/>
          <p:cNvSpPr txBox="1">
            <a:spLocks noChangeArrowheads="1"/>
          </p:cNvSpPr>
          <p:nvPr/>
        </p:nvSpPr>
        <p:spPr bwMode="auto">
          <a:xfrm>
            <a:off x="4483596" y="2801937"/>
            <a:ext cx="1249958" cy="400110"/>
          </a:xfrm>
          <a:prstGeom prst="rect">
            <a:avLst/>
          </a:prstGeom>
          <a:noFill/>
          <a:ln w="9525" algn="ctr">
            <a:noFill/>
            <a:miter lim="800000"/>
            <a:headEnd/>
            <a:tailEnd/>
          </a:ln>
          <a:effectLst/>
        </p:spPr>
        <p:txBody>
          <a:bodyPr wrap="none">
            <a:spAutoFit/>
          </a:bodyPr>
          <a:lstStyle/>
          <a:p>
            <a:pPr algn="ctr"/>
            <a:r>
              <a:rPr kumimoji="1" lang="en-US" sz="2000" dirty="0">
                <a:solidFill>
                  <a:srgbClr val="002060"/>
                </a:solidFill>
              </a:rPr>
              <a:t>eigenvalue</a:t>
            </a:r>
          </a:p>
        </p:txBody>
      </p:sp>
      <p:sp>
        <p:nvSpPr>
          <p:cNvPr id="605202" name="Text Box 18"/>
          <p:cNvSpPr txBox="1">
            <a:spLocks noChangeArrowheads="1"/>
          </p:cNvSpPr>
          <p:nvPr/>
        </p:nvSpPr>
        <p:spPr bwMode="auto">
          <a:xfrm>
            <a:off x="2011840" y="2801937"/>
            <a:ext cx="2107244" cy="400110"/>
          </a:xfrm>
          <a:prstGeom prst="rect">
            <a:avLst/>
          </a:prstGeom>
          <a:noFill/>
          <a:ln w="9525" algn="ctr">
            <a:noFill/>
            <a:miter lim="800000"/>
            <a:headEnd/>
            <a:tailEnd/>
          </a:ln>
          <a:effectLst/>
        </p:spPr>
        <p:txBody>
          <a:bodyPr wrap="none">
            <a:spAutoFit/>
          </a:bodyPr>
          <a:lstStyle/>
          <a:p>
            <a:pPr algn="ctr"/>
            <a:r>
              <a:rPr kumimoji="1" lang="en-US" sz="2000" dirty="0">
                <a:solidFill>
                  <a:srgbClr val="002060"/>
                </a:solidFill>
              </a:rPr>
              <a:t>(right) eigenvector</a:t>
            </a:r>
          </a:p>
        </p:txBody>
      </p:sp>
      <p:grpSp>
        <p:nvGrpSpPr>
          <p:cNvPr id="3" name="Group 20"/>
          <p:cNvGrpSpPr>
            <a:grpSpLocks/>
          </p:cNvGrpSpPr>
          <p:nvPr/>
        </p:nvGrpSpPr>
        <p:grpSpPr bwMode="auto">
          <a:xfrm>
            <a:off x="6172200" y="2595563"/>
            <a:ext cx="2589213" cy="985837"/>
            <a:chOff x="4080" y="1296"/>
            <a:chExt cx="1631" cy="621"/>
          </a:xfrm>
        </p:grpSpPr>
        <p:pic>
          <p:nvPicPr>
            <p:cNvPr id="605205" name="Picture 21" descr="txp_fig"/>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4128" y="1584"/>
              <a:ext cx="1536" cy="288"/>
            </a:xfrm>
            <a:prstGeom prst="rect">
              <a:avLst/>
            </a:prstGeom>
            <a:noFill/>
            <a:ln w="9525" algn="ctr">
              <a:noFill/>
              <a:miter lim="800000"/>
              <a:headEnd/>
              <a:tailEnd/>
            </a:ln>
            <a:effectLst/>
          </p:spPr>
        </p:pic>
        <p:sp>
          <p:nvSpPr>
            <p:cNvPr id="605206" name="Rectangle 22"/>
            <p:cNvSpPr>
              <a:spLocks noChangeArrowheads="1"/>
            </p:cNvSpPr>
            <p:nvPr/>
          </p:nvSpPr>
          <p:spPr bwMode="auto">
            <a:xfrm>
              <a:off x="4128" y="1296"/>
              <a:ext cx="664" cy="231"/>
            </a:xfrm>
            <a:prstGeom prst="rect">
              <a:avLst/>
            </a:prstGeom>
            <a:noFill/>
            <a:ln w="9525" algn="ctr">
              <a:noFill/>
              <a:miter lim="800000"/>
              <a:headEnd/>
              <a:tailEnd/>
            </a:ln>
            <a:effectLst/>
          </p:spPr>
          <p:txBody>
            <a:bodyPr wrap="none">
              <a:spAutoFit/>
            </a:bodyPr>
            <a:lstStyle/>
            <a:p>
              <a:pPr algn="ctr"/>
              <a:r>
                <a:rPr lang="en-US" sz="1800" i="1">
                  <a:latin typeface="Trebuchet MS" pitchFamily="34" charset="0"/>
                </a:rPr>
                <a:t>Example</a:t>
              </a:r>
            </a:p>
          </p:txBody>
        </p:sp>
        <p:sp>
          <p:nvSpPr>
            <p:cNvPr id="605207" name="Rectangle 23"/>
            <p:cNvSpPr>
              <a:spLocks noChangeArrowheads="1"/>
            </p:cNvSpPr>
            <p:nvPr/>
          </p:nvSpPr>
          <p:spPr bwMode="auto">
            <a:xfrm>
              <a:off x="4080" y="1296"/>
              <a:ext cx="1631" cy="621"/>
            </a:xfrm>
            <a:prstGeom prst="rect">
              <a:avLst/>
            </a:prstGeom>
            <a:noFill/>
            <a:ln w="9525" algn="ctr">
              <a:solidFill>
                <a:schemeClr val="tx1"/>
              </a:solidFill>
              <a:miter lim="800000"/>
              <a:headEnd/>
              <a:tailEnd/>
            </a:ln>
            <a:effectLst/>
          </p:spPr>
          <p:txBody>
            <a:bodyPr wrap="none" anchor="ctr"/>
            <a:lstStyle/>
            <a:p>
              <a:endParaRPr lang="en-IN"/>
            </a:p>
          </p:txBody>
        </p:sp>
      </p:grpSp>
      <mc:AlternateContent xmlns:mc="http://schemas.openxmlformats.org/markup-compatibility/2006" xmlns:a14="http://schemas.microsoft.com/office/drawing/2010/main">
        <mc:Choice Requires="a14">
          <p:sp>
            <p:nvSpPr>
              <p:cNvPr id="2" name="TextBox 1"/>
              <p:cNvSpPr txBox="1"/>
              <p:nvPr/>
            </p:nvSpPr>
            <p:spPr>
              <a:xfrm>
                <a:off x="3733800" y="1976735"/>
                <a:ext cx="13547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400" b="0" i="1" smtClean="0">
                          <a:solidFill>
                            <a:srgbClr val="002060"/>
                          </a:solidFill>
                          <a:latin typeface="Cambria Math"/>
                        </a:rPr>
                        <m:t>𝑆</m:t>
                      </m:r>
                      <m:acc>
                        <m:accPr>
                          <m:chr m:val="⃗"/>
                          <m:ctrlPr>
                            <a:rPr lang="en-IN" sz="2400" b="0" i="1" smtClean="0">
                              <a:solidFill>
                                <a:srgbClr val="002060"/>
                              </a:solidFill>
                              <a:latin typeface="Cambria Math" panose="02040503050406030204" pitchFamily="18" charset="0"/>
                            </a:rPr>
                          </m:ctrlPr>
                        </m:accPr>
                        <m:e>
                          <m:r>
                            <a:rPr lang="en-IN" sz="2400" b="0" i="1" smtClean="0">
                              <a:solidFill>
                                <a:srgbClr val="002060"/>
                              </a:solidFill>
                              <a:latin typeface="Cambria Math"/>
                            </a:rPr>
                            <m:t>𝑣</m:t>
                          </m:r>
                        </m:e>
                      </m:acc>
                      <m:r>
                        <a:rPr lang="en-IN" sz="2400" b="0" i="1" smtClean="0">
                          <a:solidFill>
                            <a:srgbClr val="002060"/>
                          </a:solidFill>
                          <a:latin typeface="Cambria Math"/>
                        </a:rPr>
                        <m:t>=</m:t>
                      </m:r>
                      <m:r>
                        <a:rPr lang="en-IN" sz="2400" i="1">
                          <a:solidFill>
                            <a:srgbClr val="002060"/>
                          </a:solidFill>
                          <a:latin typeface="Cambria Math"/>
                          <a:ea typeface="Cambria Math"/>
                        </a:rPr>
                        <m:t>𝜆</m:t>
                      </m:r>
                      <m:acc>
                        <m:accPr>
                          <m:chr m:val="⃗"/>
                          <m:ctrlPr>
                            <a:rPr lang="en-IN" sz="2400" i="1">
                              <a:solidFill>
                                <a:srgbClr val="002060"/>
                              </a:solidFill>
                              <a:latin typeface="Cambria Math" panose="02040503050406030204" pitchFamily="18" charset="0"/>
                            </a:rPr>
                          </m:ctrlPr>
                        </m:accPr>
                        <m:e>
                          <m:r>
                            <a:rPr lang="en-IN" sz="2400" i="1">
                              <a:solidFill>
                                <a:srgbClr val="002060"/>
                              </a:solidFill>
                              <a:latin typeface="Cambria Math"/>
                            </a:rPr>
                            <m:t>𝑣</m:t>
                          </m:r>
                        </m:e>
                      </m:acc>
                    </m:oMath>
                  </m:oMathPara>
                </a14:m>
                <a:endParaRPr lang="en-US" sz="2400" dirty="0">
                  <a:solidFill>
                    <a:srgbClr val="00206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733800" y="1976735"/>
                <a:ext cx="1354794" cy="461665"/>
              </a:xfrm>
              <a:prstGeom prst="rect">
                <a:avLst/>
              </a:prstGeom>
              <a:blipFill rotWithShape="0">
                <a:blip r:embed="rId5"/>
                <a:stretch>
                  <a:fillRect t="-17105" r="-261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62200" y="3124200"/>
                <a:ext cx="1615699" cy="5088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IN" sz="2400" i="1" smtClean="0">
                              <a:solidFill>
                                <a:srgbClr val="002060"/>
                              </a:solidFill>
                              <a:latin typeface="Cambria Math" panose="02040503050406030204" pitchFamily="18" charset="0"/>
                            </a:rPr>
                          </m:ctrlPr>
                        </m:accPr>
                        <m:e>
                          <m:r>
                            <a:rPr lang="en-IN" sz="2400" i="1">
                              <a:solidFill>
                                <a:srgbClr val="002060"/>
                              </a:solidFill>
                              <a:latin typeface="Cambria Math"/>
                            </a:rPr>
                            <m:t>𝑣</m:t>
                          </m:r>
                        </m:e>
                      </m:acc>
                      <m:r>
                        <a:rPr lang="en-IN" sz="2400" i="1" smtClean="0">
                          <a:solidFill>
                            <a:srgbClr val="002060"/>
                          </a:solidFill>
                          <a:latin typeface="Cambria Math"/>
                          <a:ea typeface="Cambria Math"/>
                        </a:rPr>
                        <m:t>𝜖</m:t>
                      </m:r>
                      <m:sSup>
                        <m:sSupPr>
                          <m:ctrlPr>
                            <a:rPr lang="en-IN" sz="2400" i="1" smtClean="0">
                              <a:solidFill>
                                <a:srgbClr val="002060"/>
                              </a:solidFill>
                              <a:latin typeface="Cambria Math" panose="02040503050406030204" pitchFamily="18" charset="0"/>
                              <a:ea typeface="Cambria Math"/>
                            </a:rPr>
                          </m:ctrlPr>
                        </m:sSupPr>
                        <m:e>
                          <m:r>
                            <a:rPr lang="en-IN" sz="2400" i="1">
                              <a:solidFill>
                                <a:srgbClr val="002060"/>
                              </a:solidFill>
                              <a:latin typeface="Cambria Math"/>
                              <a:ea typeface="Cambria Math"/>
                            </a:rPr>
                            <m:t>ℝ</m:t>
                          </m:r>
                        </m:e>
                        <m:sup>
                          <m:r>
                            <a:rPr lang="en-IN" sz="2400" b="0" i="1" smtClean="0">
                              <a:solidFill>
                                <a:srgbClr val="002060"/>
                              </a:solidFill>
                              <a:latin typeface="Cambria Math"/>
                              <a:ea typeface="Cambria Math"/>
                            </a:rPr>
                            <m:t>𝑚</m:t>
                          </m:r>
                        </m:sup>
                      </m:sSup>
                      <m:r>
                        <a:rPr lang="en-IN" sz="2400" i="1" smtClean="0">
                          <a:solidFill>
                            <a:srgbClr val="002060"/>
                          </a:solidFill>
                          <a:latin typeface="Cambria Math"/>
                          <a:ea typeface="Cambria Math"/>
                        </a:rPr>
                        <m:t>≠</m:t>
                      </m:r>
                      <m:acc>
                        <m:accPr>
                          <m:chr m:val="⃗"/>
                          <m:ctrlPr>
                            <a:rPr lang="en-IN" sz="2400" i="1" smtClean="0">
                              <a:solidFill>
                                <a:srgbClr val="002060"/>
                              </a:solidFill>
                              <a:latin typeface="Cambria Math" panose="02040503050406030204" pitchFamily="18" charset="0"/>
                              <a:ea typeface="Cambria Math"/>
                            </a:rPr>
                          </m:ctrlPr>
                        </m:accPr>
                        <m:e>
                          <m:r>
                            <a:rPr lang="en-IN" sz="2400" b="0" i="1" smtClean="0">
                              <a:solidFill>
                                <a:srgbClr val="002060"/>
                              </a:solidFill>
                              <a:latin typeface="Cambria Math"/>
                              <a:ea typeface="Cambria Math"/>
                            </a:rPr>
                            <m:t>0</m:t>
                          </m:r>
                        </m:e>
                      </m:acc>
                    </m:oMath>
                  </m:oMathPara>
                </a14:m>
                <a:endParaRPr lang="en-US" sz="2800" dirty="0">
                  <a:solidFill>
                    <a:srgbClr val="002060"/>
                  </a:solidFill>
                  <a:latin typeface="Palatino Linotype"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362200" y="3124200"/>
                <a:ext cx="1615699" cy="508857"/>
              </a:xfrm>
              <a:prstGeom prst="rect">
                <a:avLst/>
              </a:prstGeom>
              <a:blipFill rotWithShape="0">
                <a:blip r:embed="rId6"/>
                <a:stretch>
                  <a:fillRect/>
                </a:stretch>
              </a:blipFill>
            </p:spPr>
            <p:txBody>
              <a:bodyPr/>
              <a:lstStyle/>
              <a:p>
                <a:r>
                  <a:rPr lang="en-IN">
                    <a:noFill/>
                  </a:rPr>
                  <a:t> </a:t>
                </a:r>
              </a:p>
            </p:txBody>
          </p:sp>
        </mc:Fallback>
      </mc:AlternateContent>
      <p:grpSp>
        <p:nvGrpSpPr>
          <p:cNvPr id="7" name="Group 6"/>
          <p:cNvGrpSpPr/>
          <p:nvPr/>
        </p:nvGrpSpPr>
        <p:grpSpPr>
          <a:xfrm>
            <a:off x="1371600" y="4416876"/>
            <a:ext cx="2133600" cy="1831524"/>
            <a:chOff x="1219200" y="4191000"/>
            <a:chExt cx="2133600" cy="1831524"/>
          </a:xfrm>
        </p:grpSpPr>
        <p:grpSp>
          <p:nvGrpSpPr>
            <p:cNvPr id="27" name="Group 26"/>
            <p:cNvGrpSpPr/>
            <p:nvPr/>
          </p:nvGrpSpPr>
          <p:grpSpPr>
            <a:xfrm>
              <a:off x="1219200" y="4191000"/>
              <a:ext cx="2133600" cy="1831524"/>
              <a:chOff x="1219200" y="4191000"/>
              <a:chExt cx="2133600" cy="1831524"/>
            </a:xfrm>
          </p:grpSpPr>
          <p:cxnSp>
            <p:nvCxnSpPr>
              <p:cNvPr id="22" name="Straight Arrow Connector 21"/>
              <p:cNvCxnSpPr/>
              <p:nvPr/>
            </p:nvCxnSpPr>
            <p:spPr>
              <a:xfrm>
                <a:off x="1219200" y="6019800"/>
                <a:ext cx="2133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219201" y="4191000"/>
                <a:ext cx="0" cy="183152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flipV="1">
              <a:off x="1219200" y="5249636"/>
              <a:ext cx="1219200" cy="762000"/>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2248123" y="4719513"/>
                  <a:ext cx="4901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IN" sz="2800" i="1" smtClean="0">
                                <a:solidFill>
                                  <a:srgbClr val="002060"/>
                                </a:solidFill>
                                <a:latin typeface="Cambria Math" panose="02040503050406030204" pitchFamily="18" charset="0"/>
                              </a:rPr>
                            </m:ctrlPr>
                          </m:accPr>
                          <m:e>
                            <m:r>
                              <a:rPr lang="en-IN" sz="2800" i="1">
                                <a:solidFill>
                                  <a:srgbClr val="002060"/>
                                </a:solidFill>
                                <a:latin typeface="Cambria Math"/>
                              </a:rPr>
                              <m:t>𝑣</m:t>
                            </m:r>
                          </m:e>
                        </m:acc>
                      </m:oMath>
                    </m:oMathPara>
                  </a14:m>
                  <a:endParaRPr lang="en-US" sz="2800" dirty="0">
                    <a:solidFill>
                      <a:srgbClr val="00206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248123" y="4719513"/>
                  <a:ext cx="490134" cy="523220"/>
                </a:xfrm>
                <a:prstGeom prst="rect">
                  <a:avLst/>
                </a:prstGeom>
                <a:blipFill rotWithShape="0">
                  <a:blip r:embed="rId7"/>
                  <a:stretch>
                    <a:fillRect/>
                  </a:stretch>
                </a:blipFill>
              </p:spPr>
              <p:txBody>
                <a:bodyPr/>
                <a:lstStyle/>
                <a:p>
                  <a:r>
                    <a:rPr lang="en-IN">
                      <a:noFill/>
                    </a:rPr>
                    <a:t> </a:t>
                  </a:r>
                </a:p>
              </p:txBody>
            </p:sp>
          </mc:Fallback>
        </mc:AlternateContent>
      </p:grpSp>
      <p:grpSp>
        <p:nvGrpSpPr>
          <p:cNvPr id="25" name="Group 24"/>
          <p:cNvGrpSpPr/>
          <p:nvPr/>
        </p:nvGrpSpPr>
        <p:grpSpPr>
          <a:xfrm>
            <a:off x="5638800" y="4414152"/>
            <a:ext cx="2133600" cy="1831524"/>
            <a:chOff x="1219200" y="4191000"/>
            <a:chExt cx="2133600" cy="1831524"/>
          </a:xfrm>
        </p:grpSpPr>
        <p:grpSp>
          <p:nvGrpSpPr>
            <p:cNvPr id="26" name="Group 25"/>
            <p:cNvGrpSpPr/>
            <p:nvPr/>
          </p:nvGrpSpPr>
          <p:grpSpPr>
            <a:xfrm>
              <a:off x="1219200" y="4191000"/>
              <a:ext cx="2133600" cy="1831524"/>
              <a:chOff x="1219200" y="4191000"/>
              <a:chExt cx="2133600" cy="1831524"/>
            </a:xfrm>
          </p:grpSpPr>
          <p:cxnSp>
            <p:nvCxnSpPr>
              <p:cNvPr id="31" name="Straight Arrow Connector 30"/>
              <p:cNvCxnSpPr/>
              <p:nvPr/>
            </p:nvCxnSpPr>
            <p:spPr>
              <a:xfrm>
                <a:off x="1219200" y="6019800"/>
                <a:ext cx="2133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219201" y="4191000"/>
                <a:ext cx="0" cy="183152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flipV="1">
              <a:off x="1219200" y="4722237"/>
              <a:ext cx="2063038" cy="1289399"/>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2133600" y="4719513"/>
                  <a:ext cx="6245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000" i="1" smtClean="0">
                            <a:solidFill>
                              <a:srgbClr val="002060"/>
                            </a:solidFill>
                            <a:latin typeface="Cambria Math"/>
                            <a:ea typeface="Cambria Math"/>
                          </a:rPr>
                          <m:t>𝜆</m:t>
                        </m:r>
                        <m:acc>
                          <m:accPr>
                            <m:chr m:val="⃗"/>
                            <m:ctrlPr>
                              <a:rPr lang="en-IN" sz="2800" i="1" smtClean="0">
                                <a:solidFill>
                                  <a:srgbClr val="002060"/>
                                </a:solidFill>
                                <a:latin typeface="Cambria Math" panose="02040503050406030204" pitchFamily="18" charset="0"/>
                              </a:rPr>
                            </m:ctrlPr>
                          </m:accPr>
                          <m:e>
                            <m:r>
                              <a:rPr lang="en-IN" sz="2800" i="1">
                                <a:solidFill>
                                  <a:srgbClr val="002060"/>
                                </a:solidFill>
                                <a:latin typeface="Cambria Math"/>
                              </a:rPr>
                              <m:t>𝑣</m:t>
                            </m:r>
                          </m:e>
                        </m:acc>
                      </m:oMath>
                    </m:oMathPara>
                  </a14:m>
                  <a:endParaRPr lang="en-US" dirty="0">
                    <a:solidFill>
                      <a:srgbClr val="002060"/>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2133600" y="4719513"/>
                  <a:ext cx="624530" cy="523220"/>
                </a:xfrm>
                <a:prstGeom prst="rect">
                  <a:avLst/>
                </a:prstGeom>
                <a:blipFill rotWithShape="0">
                  <a:blip r:embed="rId8"/>
                  <a:stretch>
                    <a:fillRect/>
                  </a:stretch>
                </a:blipFill>
              </p:spPr>
              <p:txBody>
                <a:bodyPr/>
                <a:lstStyle/>
                <a:p>
                  <a:r>
                    <a:rPr lang="en-IN">
                      <a:noFill/>
                    </a:rPr>
                    <a:t> </a:t>
                  </a:r>
                </a:p>
              </p:txBody>
            </p:sp>
          </mc:Fallback>
        </mc:AlternateContent>
      </p:grpSp>
      <p:cxnSp>
        <p:nvCxnSpPr>
          <p:cNvPr id="20" name="Straight Arrow Connector 19"/>
          <p:cNvCxnSpPr/>
          <p:nvPr/>
        </p:nvCxnSpPr>
        <p:spPr>
          <a:xfrm>
            <a:off x="3294062" y="4800600"/>
            <a:ext cx="18875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3920215" y="4313850"/>
                <a:ext cx="68788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i="1" smtClean="0">
                          <a:solidFill>
                            <a:srgbClr val="002060"/>
                          </a:solidFill>
                          <a:latin typeface="Cambria Math"/>
                        </a:rPr>
                        <m:t>𝑆</m:t>
                      </m:r>
                      <m:acc>
                        <m:accPr>
                          <m:chr m:val="⃗"/>
                          <m:ctrlPr>
                            <a:rPr lang="en-IN" sz="2800" i="1">
                              <a:solidFill>
                                <a:srgbClr val="002060"/>
                              </a:solidFill>
                              <a:latin typeface="Cambria Math" panose="02040503050406030204" pitchFamily="18" charset="0"/>
                            </a:rPr>
                          </m:ctrlPr>
                        </m:accPr>
                        <m:e>
                          <m:r>
                            <a:rPr lang="en-IN" sz="2800" i="1">
                              <a:solidFill>
                                <a:srgbClr val="002060"/>
                              </a:solidFill>
                              <a:latin typeface="Cambria Math"/>
                            </a:rPr>
                            <m:t>𝑣</m:t>
                          </m:r>
                        </m:e>
                      </m:acc>
                    </m:oMath>
                  </m:oMathPara>
                </a14:m>
                <a:endParaRPr lang="en-US" sz="2800" dirty="0">
                  <a:solidFill>
                    <a:srgbClr val="00206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3920215" y="4313850"/>
                <a:ext cx="687881" cy="523220"/>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635724" y="3108847"/>
                <a:ext cx="7635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2060"/>
                          </a:solidFill>
                          <a:latin typeface="Cambria Math"/>
                          <a:ea typeface="Cambria Math"/>
                        </a:rPr>
                        <m:t>𝜆𝜖</m:t>
                      </m:r>
                      <m:r>
                        <a:rPr lang="en-US" sz="2400" i="1" smtClean="0">
                          <a:solidFill>
                            <a:srgbClr val="002060"/>
                          </a:solidFill>
                          <a:latin typeface="Cambria Math"/>
                          <a:ea typeface="Cambria Math"/>
                        </a:rPr>
                        <m:t>ℝ</m:t>
                      </m:r>
                    </m:oMath>
                  </m:oMathPara>
                </a14:m>
                <a:endParaRPr lang="en-US" sz="2400" dirty="0">
                  <a:solidFill>
                    <a:srgbClr val="00206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635724" y="3108847"/>
                <a:ext cx="763588" cy="461665"/>
              </a:xfrm>
              <a:prstGeom prst="rect">
                <a:avLst/>
              </a:prstGeom>
              <a:blipFill rotWithShape="0">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062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051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autoUpdateAnimBg="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dirty="0">
                <a:solidFill>
                  <a:srgbClr val="C00000"/>
                </a:solidFill>
              </a:rPr>
              <a:t>PCA Process – STEP 1</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732347109"/>
                  </p:ext>
                </p:extLst>
              </p:nvPr>
            </p:nvGraphicFramePr>
            <p:xfrm>
              <a:off x="685800" y="1600200"/>
              <a:ext cx="3048000" cy="40690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28826638"/>
                        </a:ext>
                      </a:extLst>
                    </a:gridCol>
                    <a:gridCol w="1524000">
                      <a:extLst>
                        <a:ext uri="{9D8B030D-6E8A-4147-A177-3AD203B41FA5}">
                          <a16:colId xmlns:a16="http://schemas.microsoft.com/office/drawing/2014/main" val="1801224948"/>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r>
                                      <a:rPr lang="en-US" sz="1800" i="1">
                                        <a:latin typeface="Cambria Math" panose="02040503050406030204" pitchFamily="18" charset="0"/>
                                        <a:cs typeface="Arial" panose="020B0604020202020204" pitchFamily="34" charset="0"/>
                                      </a:rPr>
                                      <m:t>𝑋</m:t>
                                    </m:r>
                                  </m:e>
                                  <m:sub>
                                    <m:r>
                                      <a:rPr lang="en-US" sz="1800" b="0" i="1" smtClean="0">
                                        <a:latin typeface="Cambria Math" panose="02040503050406030204" pitchFamily="18" charset="0"/>
                                        <a:cs typeface="Arial" panose="020B0604020202020204" pitchFamily="34"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r>
                                      <a:rPr lang="en-US" sz="1800" i="1">
                                        <a:latin typeface="Cambria Math" panose="02040503050406030204" pitchFamily="18" charset="0"/>
                                        <a:cs typeface="Arial" panose="020B0604020202020204" pitchFamily="34" charset="0"/>
                                      </a:rPr>
                                      <m:t>𝑋</m:t>
                                    </m:r>
                                  </m:e>
                                  <m:sub>
                                    <m:r>
                                      <a:rPr lang="en-US" sz="1800" b="0" i="1" smtClean="0">
                                        <a:latin typeface="Cambria Math" panose="02040503050406030204" pitchFamily="18" charset="0"/>
                                        <a:cs typeface="Arial" panose="020B0604020202020204" pitchFamily="34" charset="0"/>
                                      </a:rPr>
                                      <m:t>2</m:t>
                                    </m:r>
                                  </m:sub>
                                </m:sSub>
                              </m:oMath>
                            </m:oMathPara>
                          </a14:m>
                          <a:endParaRPr lang="en-US" dirty="0"/>
                        </a:p>
                      </a:txBody>
                      <a:tcPr/>
                    </a:tc>
                    <a:extLst>
                      <a:ext uri="{0D108BD9-81ED-4DB2-BD59-A6C34878D82A}">
                        <a16:rowId xmlns:a16="http://schemas.microsoft.com/office/drawing/2014/main" val="2962426480"/>
                      </a:ext>
                    </a:extLst>
                  </a:tr>
                  <a:tr h="0">
                    <a:tc>
                      <a:txBody>
                        <a:bodyPr/>
                        <a:lstStyle/>
                        <a:p>
                          <a:r>
                            <a:rPr lang="en-US" dirty="0"/>
                            <a:t>2.5</a:t>
                          </a:r>
                        </a:p>
                      </a:txBody>
                      <a:tcPr/>
                    </a:tc>
                    <a:tc>
                      <a:txBody>
                        <a:bodyPr/>
                        <a:lstStyle/>
                        <a:p>
                          <a:r>
                            <a:rPr lang="en-US" dirty="0"/>
                            <a:t>2.4</a:t>
                          </a:r>
                        </a:p>
                      </a:txBody>
                      <a:tcPr/>
                    </a:tc>
                    <a:extLst>
                      <a:ext uri="{0D108BD9-81ED-4DB2-BD59-A6C34878D82A}">
                        <a16:rowId xmlns:a16="http://schemas.microsoft.com/office/drawing/2014/main" val="2484263241"/>
                      </a:ext>
                    </a:extLst>
                  </a:tr>
                  <a:tr h="370840">
                    <a:tc>
                      <a:txBody>
                        <a:bodyPr/>
                        <a:lstStyle/>
                        <a:p>
                          <a:r>
                            <a:rPr lang="en-US" dirty="0"/>
                            <a:t>0.5</a:t>
                          </a:r>
                        </a:p>
                      </a:txBody>
                      <a:tcPr/>
                    </a:tc>
                    <a:tc>
                      <a:txBody>
                        <a:bodyPr/>
                        <a:lstStyle/>
                        <a:p>
                          <a:r>
                            <a:rPr lang="en-US" dirty="0"/>
                            <a:t>0.7</a:t>
                          </a:r>
                        </a:p>
                      </a:txBody>
                      <a:tcPr/>
                    </a:tc>
                    <a:extLst>
                      <a:ext uri="{0D108BD9-81ED-4DB2-BD59-A6C34878D82A}">
                        <a16:rowId xmlns:a16="http://schemas.microsoft.com/office/drawing/2014/main" val="575147161"/>
                      </a:ext>
                    </a:extLst>
                  </a:tr>
                  <a:tr h="370840">
                    <a:tc>
                      <a:txBody>
                        <a:bodyPr/>
                        <a:lstStyle/>
                        <a:p>
                          <a:r>
                            <a:rPr lang="en-US" dirty="0"/>
                            <a:t>2.2</a:t>
                          </a:r>
                        </a:p>
                      </a:txBody>
                      <a:tcPr/>
                    </a:tc>
                    <a:tc>
                      <a:txBody>
                        <a:bodyPr/>
                        <a:lstStyle/>
                        <a:p>
                          <a:r>
                            <a:rPr lang="en-US" dirty="0"/>
                            <a:t>2.9</a:t>
                          </a:r>
                        </a:p>
                      </a:txBody>
                      <a:tcPr/>
                    </a:tc>
                    <a:extLst>
                      <a:ext uri="{0D108BD9-81ED-4DB2-BD59-A6C34878D82A}">
                        <a16:rowId xmlns:a16="http://schemas.microsoft.com/office/drawing/2014/main" val="768015831"/>
                      </a:ext>
                    </a:extLst>
                  </a:tr>
                  <a:tr h="370840">
                    <a:tc>
                      <a:txBody>
                        <a:bodyPr/>
                        <a:lstStyle/>
                        <a:p>
                          <a:r>
                            <a:rPr lang="en-US" dirty="0"/>
                            <a:t>1.9</a:t>
                          </a:r>
                        </a:p>
                      </a:txBody>
                      <a:tcPr/>
                    </a:tc>
                    <a:tc>
                      <a:txBody>
                        <a:bodyPr/>
                        <a:lstStyle/>
                        <a:p>
                          <a:r>
                            <a:rPr lang="en-US" dirty="0"/>
                            <a:t>2.2</a:t>
                          </a:r>
                        </a:p>
                      </a:txBody>
                      <a:tcPr/>
                    </a:tc>
                    <a:extLst>
                      <a:ext uri="{0D108BD9-81ED-4DB2-BD59-A6C34878D82A}">
                        <a16:rowId xmlns:a16="http://schemas.microsoft.com/office/drawing/2014/main" val="437187417"/>
                      </a:ext>
                    </a:extLst>
                  </a:tr>
                  <a:tr h="370840">
                    <a:tc>
                      <a:txBody>
                        <a:bodyPr/>
                        <a:lstStyle/>
                        <a:p>
                          <a:r>
                            <a:rPr lang="en-US" dirty="0"/>
                            <a:t>3.1</a:t>
                          </a:r>
                        </a:p>
                      </a:txBody>
                      <a:tcPr/>
                    </a:tc>
                    <a:tc>
                      <a:txBody>
                        <a:bodyPr/>
                        <a:lstStyle/>
                        <a:p>
                          <a:r>
                            <a:rPr lang="en-US" dirty="0"/>
                            <a:t>3.0</a:t>
                          </a:r>
                        </a:p>
                      </a:txBody>
                      <a:tcPr/>
                    </a:tc>
                    <a:extLst>
                      <a:ext uri="{0D108BD9-81ED-4DB2-BD59-A6C34878D82A}">
                        <a16:rowId xmlns:a16="http://schemas.microsoft.com/office/drawing/2014/main" val="1930781351"/>
                      </a:ext>
                    </a:extLst>
                  </a:tr>
                  <a:tr h="370840">
                    <a:tc>
                      <a:txBody>
                        <a:bodyPr/>
                        <a:lstStyle/>
                        <a:p>
                          <a:r>
                            <a:rPr lang="en-US" dirty="0"/>
                            <a:t>2.3</a:t>
                          </a:r>
                        </a:p>
                      </a:txBody>
                      <a:tcPr/>
                    </a:tc>
                    <a:tc>
                      <a:txBody>
                        <a:bodyPr/>
                        <a:lstStyle/>
                        <a:p>
                          <a:r>
                            <a:rPr lang="en-US" dirty="0"/>
                            <a:t>2.7</a:t>
                          </a:r>
                        </a:p>
                      </a:txBody>
                      <a:tcPr/>
                    </a:tc>
                    <a:extLst>
                      <a:ext uri="{0D108BD9-81ED-4DB2-BD59-A6C34878D82A}">
                        <a16:rowId xmlns:a16="http://schemas.microsoft.com/office/drawing/2014/main" val="3270727852"/>
                      </a:ext>
                    </a:extLst>
                  </a:tr>
                  <a:tr h="370840">
                    <a:tc>
                      <a:txBody>
                        <a:bodyPr/>
                        <a:lstStyle/>
                        <a:p>
                          <a:r>
                            <a:rPr lang="en-US" dirty="0"/>
                            <a:t>2.0</a:t>
                          </a:r>
                        </a:p>
                      </a:txBody>
                      <a:tcPr/>
                    </a:tc>
                    <a:tc>
                      <a:txBody>
                        <a:bodyPr/>
                        <a:lstStyle/>
                        <a:p>
                          <a:r>
                            <a:rPr lang="en-US" dirty="0"/>
                            <a:t>1.6</a:t>
                          </a:r>
                        </a:p>
                      </a:txBody>
                      <a:tcPr/>
                    </a:tc>
                    <a:extLst>
                      <a:ext uri="{0D108BD9-81ED-4DB2-BD59-A6C34878D82A}">
                        <a16:rowId xmlns:a16="http://schemas.microsoft.com/office/drawing/2014/main" val="288864514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a:t>
                          </a:r>
                        </a:p>
                      </a:txBody>
                      <a:tcPr/>
                    </a:tc>
                    <a:extLst>
                      <a:ext uri="{0D108BD9-81ED-4DB2-BD59-A6C34878D82A}">
                        <a16:rowId xmlns:a16="http://schemas.microsoft.com/office/drawing/2014/main" val="1568622409"/>
                      </a:ext>
                    </a:extLst>
                  </a:tr>
                  <a:tr h="370840">
                    <a:tc>
                      <a:txBody>
                        <a:bodyPr/>
                        <a:lstStyle/>
                        <a:p>
                          <a:r>
                            <a:rPr lang="en-US" dirty="0"/>
                            <a:t>1.5</a:t>
                          </a:r>
                        </a:p>
                      </a:txBody>
                      <a:tcPr/>
                    </a:tc>
                    <a:tc>
                      <a:txBody>
                        <a:bodyPr/>
                        <a:lstStyle/>
                        <a:p>
                          <a:r>
                            <a:rPr lang="en-US" dirty="0"/>
                            <a:t>1.6</a:t>
                          </a:r>
                        </a:p>
                      </a:txBody>
                      <a:tcPr/>
                    </a:tc>
                    <a:extLst>
                      <a:ext uri="{0D108BD9-81ED-4DB2-BD59-A6C34878D82A}">
                        <a16:rowId xmlns:a16="http://schemas.microsoft.com/office/drawing/2014/main" val="4177171201"/>
                      </a:ext>
                    </a:extLst>
                  </a:tr>
                  <a:tr h="370840">
                    <a:tc>
                      <a:txBody>
                        <a:bodyPr/>
                        <a:lstStyle/>
                        <a:p>
                          <a:r>
                            <a:rPr lang="en-US" dirty="0"/>
                            <a:t>1.2</a:t>
                          </a:r>
                        </a:p>
                      </a:txBody>
                      <a:tcPr/>
                    </a:tc>
                    <a:tc>
                      <a:txBody>
                        <a:bodyPr/>
                        <a:lstStyle/>
                        <a:p>
                          <a:r>
                            <a:rPr lang="en-US" dirty="0"/>
                            <a:t>0.9</a:t>
                          </a:r>
                        </a:p>
                      </a:txBody>
                      <a:tcPr/>
                    </a:tc>
                    <a:extLst>
                      <a:ext uri="{0D108BD9-81ED-4DB2-BD59-A6C34878D82A}">
                        <a16:rowId xmlns:a16="http://schemas.microsoft.com/office/drawing/2014/main" val="256186877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732347109"/>
                  </p:ext>
                </p:extLst>
              </p:nvPr>
            </p:nvGraphicFramePr>
            <p:xfrm>
              <a:off x="685800" y="1600200"/>
              <a:ext cx="3048000" cy="40690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28826638"/>
                        </a:ext>
                      </a:extLst>
                    </a:gridCol>
                    <a:gridCol w="1524000">
                      <a:extLst>
                        <a:ext uri="{9D8B030D-6E8A-4147-A177-3AD203B41FA5}">
                          <a16:colId xmlns:a16="http://schemas.microsoft.com/office/drawing/2014/main" val="1801224948"/>
                        </a:ext>
                      </a:extLst>
                    </a:gridCol>
                  </a:tblGrid>
                  <a:tr h="365760">
                    <a:tc>
                      <a:txBody>
                        <a:bodyPr/>
                        <a:lstStyle/>
                        <a:p>
                          <a:endParaRPr lang="en-US"/>
                        </a:p>
                      </a:txBody>
                      <a:tcPr>
                        <a:blipFill>
                          <a:blip r:embed="rId3"/>
                          <a:stretch>
                            <a:fillRect l="-398" t="-1667" r="-101195" b="-1036667"/>
                          </a:stretch>
                        </a:blipFill>
                      </a:tcPr>
                    </a:tc>
                    <a:tc>
                      <a:txBody>
                        <a:bodyPr/>
                        <a:lstStyle/>
                        <a:p>
                          <a:endParaRPr lang="en-US"/>
                        </a:p>
                      </a:txBody>
                      <a:tcPr>
                        <a:blipFill>
                          <a:blip r:embed="rId3"/>
                          <a:stretch>
                            <a:fillRect l="-100800" t="-1667" r="-1600" b="-1036667"/>
                          </a:stretch>
                        </a:blipFill>
                      </a:tcPr>
                    </a:tc>
                    <a:extLst>
                      <a:ext uri="{0D108BD9-81ED-4DB2-BD59-A6C34878D82A}">
                        <a16:rowId xmlns:a16="http://schemas.microsoft.com/office/drawing/2014/main" val="2962426480"/>
                      </a:ext>
                    </a:extLst>
                  </a:tr>
                  <a:tr h="365760">
                    <a:tc>
                      <a:txBody>
                        <a:bodyPr/>
                        <a:lstStyle/>
                        <a:p>
                          <a:r>
                            <a:rPr lang="en-US" dirty="0" smtClean="0"/>
                            <a:t>2.5</a:t>
                          </a:r>
                          <a:endParaRPr lang="en-US" dirty="0"/>
                        </a:p>
                      </a:txBody>
                      <a:tcPr/>
                    </a:tc>
                    <a:tc>
                      <a:txBody>
                        <a:bodyPr/>
                        <a:lstStyle/>
                        <a:p>
                          <a:r>
                            <a:rPr lang="en-US" dirty="0" smtClean="0"/>
                            <a:t>2.4</a:t>
                          </a:r>
                          <a:endParaRPr lang="en-US" dirty="0"/>
                        </a:p>
                      </a:txBody>
                      <a:tcPr/>
                    </a:tc>
                    <a:extLst>
                      <a:ext uri="{0D108BD9-81ED-4DB2-BD59-A6C34878D82A}">
                        <a16:rowId xmlns:a16="http://schemas.microsoft.com/office/drawing/2014/main" val="2484263241"/>
                      </a:ext>
                    </a:extLst>
                  </a:tr>
                  <a:tr h="370840">
                    <a:tc>
                      <a:txBody>
                        <a:bodyPr/>
                        <a:lstStyle/>
                        <a:p>
                          <a:r>
                            <a:rPr lang="en-US" dirty="0" smtClean="0"/>
                            <a:t>0.5</a:t>
                          </a:r>
                          <a:endParaRPr lang="en-US" dirty="0"/>
                        </a:p>
                      </a:txBody>
                      <a:tcPr/>
                    </a:tc>
                    <a:tc>
                      <a:txBody>
                        <a:bodyPr/>
                        <a:lstStyle/>
                        <a:p>
                          <a:r>
                            <a:rPr lang="en-US" dirty="0" smtClean="0"/>
                            <a:t>0.7</a:t>
                          </a:r>
                          <a:endParaRPr lang="en-US" dirty="0"/>
                        </a:p>
                      </a:txBody>
                      <a:tcPr/>
                    </a:tc>
                    <a:extLst>
                      <a:ext uri="{0D108BD9-81ED-4DB2-BD59-A6C34878D82A}">
                        <a16:rowId xmlns:a16="http://schemas.microsoft.com/office/drawing/2014/main" val="575147161"/>
                      </a:ext>
                    </a:extLst>
                  </a:tr>
                  <a:tr h="370840">
                    <a:tc>
                      <a:txBody>
                        <a:bodyPr/>
                        <a:lstStyle/>
                        <a:p>
                          <a:r>
                            <a:rPr lang="en-US" dirty="0" smtClean="0"/>
                            <a:t>2.2</a:t>
                          </a:r>
                          <a:endParaRPr lang="en-US" dirty="0"/>
                        </a:p>
                      </a:txBody>
                      <a:tcPr/>
                    </a:tc>
                    <a:tc>
                      <a:txBody>
                        <a:bodyPr/>
                        <a:lstStyle/>
                        <a:p>
                          <a:r>
                            <a:rPr lang="en-US" dirty="0" smtClean="0"/>
                            <a:t>2.9</a:t>
                          </a:r>
                          <a:endParaRPr lang="en-US" dirty="0"/>
                        </a:p>
                      </a:txBody>
                      <a:tcPr/>
                    </a:tc>
                    <a:extLst>
                      <a:ext uri="{0D108BD9-81ED-4DB2-BD59-A6C34878D82A}">
                        <a16:rowId xmlns:a16="http://schemas.microsoft.com/office/drawing/2014/main" val="768015831"/>
                      </a:ext>
                    </a:extLst>
                  </a:tr>
                  <a:tr h="370840">
                    <a:tc>
                      <a:txBody>
                        <a:bodyPr/>
                        <a:lstStyle/>
                        <a:p>
                          <a:r>
                            <a:rPr lang="en-US" dirty="0" smtClean="0"/>
                            <a:t>1.9</a:t>
                          </a:r>
                          <a:endParaRPr lang="en-US" dirty="0"/>
                        </a:p>
                      </a:txBody>
                      <a:tcPr/>
                    </a:tc>
                    <a:tc>
                      <a:txBody>
                        <a:bodyPr/>
                        <a:lstStyle/>
                        <a:p>
                          <a:r>
                            <a:rPr lang="en-US" dirty="0" smtClean="0"/>
                            <a:t>2.2</a:t>
                          </a:r>
                          <a:endParaRPr lang="en-US" dirty="0"/>
                        </a:p>
                      </a:txBody>
                      <a:tcPr/>
                    </a:tc>
                    <a:extLst>
                      <a:ext uri="{0D108BD9-81ED-4DB2-BD59-A6C34878D82A}">
                        <a16:rowId xmlns:a16="http://schemas.microsoft.com/office/drawing/2014/main" val="437187417"/>
                      </a:ext>
                    </a:extLst>
                  </a:tr>
                  <a:tr h="370840">
                    <a:tc>
                      <a:txBody>
                        <a:bodyPr/>
                        <a:lstStyle/>
                        <a:p>
                          <a:r>
                            <a:rPr lang="en-US" dirty="0" smtClean="0"/>
                            <a:t>3.1</a:t>
                          </a:r>
                          <a:endParaRPr lang="en-US" dirty="0"/>
                        </a:p>
                      </a:txBody>
                      <a:tcPr/>
                    </a:tc>
                    <a:tc>
                      <a:txBody>
                        <a:bodyPr/>
                        <a:lstStyle/>
                        <a:p>
                          <a:r>
                            <a:rPr lang="en-US" dirty="0" smtClean="0"/>
                            <a:t>3.0</a:t>
                          </a:r>
                          <a:endParaRPr lang="en-US" dirty="0"/>
                        </a:p>
                      </a:txBody>
                      <a:tcPr/>
                    </a:tc>
                    <a:extLst>
                      <a:ext uri="{0D108BD9-81ED-4DB2-BD59-A6C34878D82A}">
                        <a16:rowId xmlns:a16="http://schemas.microsoft.com/office/drawing/2014/main" val="1930781351"/>
                      </a:ext>
                    </a:extLst>
                  </a:tr>
                  <a:tr h="370840">
                    <a:tc>
                      <a:txBody>
                        <a:bodyPr/>
                        <a:lstStyle/>
                        <a:p>
                          <a:r>
                            <a:rPr lang="en-US" dirty="0" smtClean="0"/>
                            <a:t>2.3</a:t>
                          </a:r>
                          <a:endParaRPr lang="en-US" dirty="0"/>
                        </a:p>
                      </a:txBody>
                      <a:tcPr/>
                    </a:tc>
                    <a:tc>
                      <a:txBody>
                        <a:bodyPr/>
                        <a:lstStyle/>
                        <a:p>
                          <a:r>
                            <a:rPr lang="en-US" dirty="0" smtClean="0"/>
                            <a:t>2.7</a:t>
                          </a:r>
                          <a:endParaRPr lang="en-US" dirty="0"/>
                        </a:p>
                      </a:txBody>
                      <a:tcPr/>
                    </a:tc>
                    <a:extLst>
                      <a:ext uri="{0D108BD9-81ED-4DB2-BD59-A6C34878D82A}">
                        <a16:rowId xmlns:a16="http://schemas.microsoft.com/office/drawing/2014/main" val="3270727852"/>
                      </a:ext>
                    </a:extLst>
                  </a:tr>
                  <a:tr h="370840">
                    <a:tc>
                      <a:txBody>
                        <a:bodyPr/>
                        <a:lstStyle/>
                        <a:p>
                          <a:r>
                            <a:rPr lang="en-US" dirty="0" smtClean="0"/>
                            <a:t>2.0</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val="288864514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1.1</a:t>
                          </a:r>
                        </a:p>
                      </a:txBody>
                      <a:tcPr/>
                    </a:tc>
                    <a:extLst>
                      <a:ext uri="{0D108BD9-81ED-4DB2-BD59-A6C34878D82A}">
                        <a16:rowId xmlns:a16="http://schemas.microsoft.com/office/drawing/2014/main" val="1568622409"/>
                      </a:ext>
                    </a:extLst>
                  </a:tr>
                  <a:tr h="370840">
                    <a:tc>
                      <a:txBody>
                        <a:bodyPr/>
                        <a:lstStyle/>
                        <a:p>
                          <a:r>
                            <a:rPr lang="en-US" dirty="0" smtClean="0"/>
                            <a:t>1.5</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val="4177171201"/>
                      </a:ext>
                    </a:extLst>
                  </a:tr>
                  <a:tr h="370840">
                    <a:tc>
                      <a:txBody>
                        <a:bodyPr/>
                        <a:lstStyle/>
                        <a:p>
                          <a:r>
                            <a:rPr lang="en-US" dirty="0" smtClean="0"/>
                            <a:t>1.2</a:t>
                          </a:r>
                          <a:endParaRPr lang="en-US" dirty="0"/>
                        </a:p>
                      </a:txBody>
                      <a:tcPr/>
                    </a:tc>
                    <a:tc>
                      <a:txBody>
                        <a:bodyPr/>
                        <a:lstStyle/>
                        <a:p>
                          <a:r>
                            <a:rPr lang="en-US" dirty="0" smtClean="0"/>
                            <a:t>0.9</a:t>
                          </a:r>
                          <a:endParaRPr lang="en-US" dirty="0"/>
                        </a:p>
                      </a:txBody>
                      <a:tcPr/>
                    </a:tc>
                    <a:extLst>
                      <a:ext uri="{0D108BD9-81ED-4DB2-BD59-A6C34878D82A}">
                        <a16:rowId xmlns:a16="http://schemas.microsoft.com/office/drawing/2014/main" val="2561868772"/>
                      </a:ext>
                    </a:extLst>
                  </a:tr>
                </a:tbl>
              </a:graphicData>
            </a:graphic>
          </p:graphicFrame>
        </mc:Fallback>
      </mc:AlternateContent>
      <mc:AlternateContent xmlns:mc="http://schemas.openxmlformats.org/markup-compatibility/2006" xmlns:a14="http://schemas.microsoft.com/office/drawing/2010/main">
        <mc:Choice Requires="a14">
          <p:sp>
            <p:nvSpPr>
              <p:cNvPr id="3" name="TextBox 2"/>
              <p:cNvSpPr txBox="1"/>
              <p:nvPr/>
            </p:nvSpPr>
            <p:spPr>
              <a:xfrm>
                <a:off x="3745523" y="3042874"/>
                <a:ext cx="1740877" cy="1200329"/>
              </a:xfrm>
              <a:prstGeom prst="rect">
                <a:avLst/>
              </a:prstGeom>
              <a:noFill/>
            </p:spPr>
            <p:txBody>
              <a:bodyPr wrap="square" rtlCol="0">
                <a:spAutoFit/>
              </a:bodyPr>
              <a:lstStyle/>
              <a:p>
                <a:pPr algn="ctr"/>
                <a:r>
                  <a:rPr lang="en-US" sz="2400" dirty="0">
                    <a:latin typeface="+mn-lt"/>
                    <a:cs typeface="Arial" panose="020B0604020202020204" pitchFamily="34" charset="0"/>
                  </a:rPr>
                  <a:t>Mean</a:t>
                </a:r>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𝜇</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1</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=1.81 </m:t>
                      </m:r>
                      <m:r>
                        <a:rPr lang="en-US" sz="2400" i="1" smtClean="0">
                          <a:latin typeface="Cambria Math" panose="02040503050406030204" pitchFamily="18" charset="0"/>
                          <a:cs typeface="Arial" panose="020B0604020202020204" pitchFamily="34" charset="0"/>
                        </a:rPr>
                        <m:t> </m:t>
                      </m:r>
                      <m:r>
                        <a:rPr lang="en-US" sz="2400" b="0" i="1" smtClean="0">
                          <a:latin typeface="Cambria Math" panose="02040503050406030204" pitchFamily="18" charset="0"/>
                          <a:cs typeface="Arial" panose="020B0604020202020204" pitchFamily="34" charset="0"/>
                        </a:rPr>
                        <m:t> </m:t>
                      </m:r>
                    </m:oMath>
                  </m:oMathPara>
                </a14:m>
                <a:endParaRPr lang="en-US" sz="2400" b="0" i="1" dirty="0">
                  <a:latin typeface="Cambria Math" panose="02040503050406030204" pitchFamily="18" charset="0"/>
                  <a:cs typeface="Arial" panose="020B0604020202020204" pitchFamily="34" charset="0"/>
                </a:endParaRPr>
              </a:p>
              <a:p>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𝜇</m:t>
                        </m:r>
                      </m:e>
                      <m:sub>
                        <m:r>
                          <a:rPr lang="en-US" sz="2400" i="1">
                            <a:latin typeface="Cambria Math" panose="02040503050406030204" pitchFamily="18" charset="0"/>
                            <a:ea typeface="Cambria Math" panose="02040503050406030204" pitchFamily="18" charset="0"/>
                            <a:cs typeface="Arial" panose="020B0604020202020204" pitchFamily="34" charset="0"/>
                          </a:rPr>
                          <m:t>2</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=1.91 </m:t>
                    </m:r>
                  </m:oMath>
                </a14:m>
                <a:r>
                  <a:rPr lang="en-US" sz="2400" dirty="0">
                    <a:latin typeface="+mn-lt"/>
                    <a:cs typeface="Arial" panose="020B0604020202020204" pitchFamily="34"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3745523" y="3042874"/>
                <a:ext cx="1740877" cy="1200329"/>
              </a:xfrm>
              <a:prstGeom prst="rect">
                <a:avLst/>
              </a:prstGeom>
              <a:blipFill>
                <a:blip r:embed="rId4"/>
                <a:stretch>
                  <a:fillRect l="-699" t="-4061" b="-35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247783221"/>
                  </p:ext>
                </p:extLst>
              </p:nvPr>
            </p:nvGraphicFramePr>
            <p:xfrm>
              <a:off x="5334000" y="1600200"/>
              <a:ext cx="3048000" cy="40690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23708669"/>
                        </a:ext>
                      </a:extLst>
                    </a:gridCol>
                    <a:gridCol w="1524000">
                      <a:extLst>
                        <a:ext uri="{9D8B030D-6E8A-4147-A177-3AD203B41FA5}">
                          <a16:colId xmlns:a16="http://schemas.microsoft.com/office/drawing/2014/main" val="4027156163"/>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r>
                                      <a:rPr lang="en-US" sz="1800" i="1">
                                        <a:latin typeface="Cambria Math" panose="02040503050406030204" pitchFamily="18" charset="0"/>
                                        <a:cs typeface="Arial" panose="020B0604020202020204" pitchFamily="34" charset="0"/>
                                      </a:rPr>
                                      <m:t>𝑋</m:t>
                                    </m:r>
                                  </m:e>
                                  <m:sub>
                                    <m:r>
                                      <a:rPr lang="en-US" sz="1800" b="0" i="1" smtClean="0">
                                        <a:latin typeface="Cambria Math" panose="02040503050406030204" pitchFamily="18" charset="0"/>
                                        <a:cs typeface="Arial" panose="020B0604020202020204" pitchFamily="34" charset="0"/>
                                      </a:rPr>
                                      <m:t>1</m:t>
                                    </m:r>
                                  </m:sub>
                                </m:sSub>
                                <m:r>
                                  <a:rPr lang="en-US" sz="1800" i="1">
                                    <a:latin typeface="Cambria Math" panose="02040503050406030204" pitchFamily="18" charset="0"/>
                                    <a:cs typeface="Arial" panose="020B0604020202020204" pitchFamily="34" charset="0"/>
                                  </a:rPr>
                                  <m:t> − </m:t>
                                </m:r>
                                <m:sSub>
                                  <m:sSubPr>
                                    <m:ctrlPr>
                                      <a:rPr lang="en-US" sz="1800" i="1">
                                        <a:latin typeface="Cambria Math" panose="02040503050406030204" pitchFamily="18" charset="0"/>
                                        <a:ea typeface="Cambria Math" panose="02040503050406030204" pitchFamily="18" charset="0"/>
                                        <a:cs typeface="Arial" panose="020B0604020202020204" pitchFamily="34" charset="0"/>
                                      </a:rPr>
                                    </m:ctrlPr>
                                  </m:sSubPr>
                                  <m:e>
                                    <m:r>
                                      <a:rPr lang="en-US" sz="1800" i="1">
                                        <a:latin typeface="Cambria Math" panose="02040503050406030204" pitchFamily="18" charset="0"/>
                                        <a:ea typeface="Cambria Math" panose="02040503050406030204" pitchFamily="18" charset="0"/>
                                        <a:cs typeface="Arial" panose="020B0604020202020204" pitchFamily="34" charset="0"/>
                                      </a:rPr>
                                      <m:t>𝜇</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r>
                                      <a:rPr lang="en-US" sz="1800" i="1">
                                        <a:latin typeface="Cambria Math" panose="02040503050406030204" pitchFamily="18" charset="0"/>
                                        <a:cs typeface="Arial" panose="020B0604020202020204" pitchFamily="34" charset="0"/>
                                      </a:rPr>
                                      <m:t>𝑋</m:t>
                                    </m:r>
                                  </m:e>
                                  <m:sub>
                                    <m:r>
                                      <a:rPr lang="en-US" sz="1800" b="0" i="1" smtClean="0">
                                        <a:latin typeface="Cambria Math" panose="02040503050406030204" pitchFamily="18" charset="0"/>
                                        <a:cs typeface="Arial" panose="020B0604020202020204" pitchFamily="34" charset="0"/>
                                      </a:rPr>
                                      <m:t>2</m:t>
                                    </m:r>
                                  </m:sub>
                                </m:sSub>
                                <m:r>
                                  <a:rPr lang="en-US" sz="1800" i="1">
                                    <a:latin typeface="Cambria Math" panose="02040503050406030204" pitchFamily="18" charset="0"/>
                                    <a:cs typeface="Arial" panose="020B0604020202020204" pitchFamily="34" charset="0"/>
                                  </a:rPr>
                                  <m:t> − </m:t>
                                </m:r>
                                <m:sSub>
                                  <m:sSubPr>
                                    <m:ctrlPr>
                                      <a:rPr lang="en-US" sz="1800" i="1">
                                        <a:latin typeface="Cambria Math" panose="02040503050406030204" pitchFamily="18" charset="0"/>
                                        <a:ea typeface="Cambria Math" panose="02040503050406030204" pitchFamily="18" charset="0"/>
                                        <a:cs typeface="Arial" panose="020B0604020202020204" pitchFamily="34" charset="0"/>
                                      </a:rPr>
                                    </m:ctrlPr>
                                  </m:sSubPr>
                                  <m:e>
                                    <m:r>
                                      <a:rPr lang="en-US" sz="1800" i="1">
                                        <a:latin typeface="Cambria Math" panose="02040503050406030204" pitchFamily="18" charset="0"/>
                                        <a:ea typeface="Cambria Math" panose="02040503050406030204" pitchFamily="18" charset="0"/>
                                        <a:cs typeface="Arial" panose="020B0604020202020204" pitchFamily="34" charset="0"/>
                                      </a:rPr>
                                      <m:t>𝜇</m:t>
                                    </m:r>
                                  </m:e>
                                  <m:sub>
                                    <m:r>
                                      <a:rPr lang="en-US" sz="1800" b="0" i="1" smtClean="0">
                                        <a:latin typeface="Cambria Math" panose="02040503050406030204" pitchFamily="18" charset="0"/>
                                        <a:ea typeface="Cambria Math" panose="02040503050406030204" pitchFamily="18" charset="0"/>
                                        <a:cs typeface="Arial" panose="020B0604020202020204" pitchFamily="34" charset="0"/>
                                      </a:rPr>
                                      <m:t>2</m:t>
                                    </m:r>
                                  </m:sub>
                                </m:sSub>
                              </m:oMath>
                            </m:oMathPara>
                          </a14:m>
                          <a:endParaRPr lang="en-US" dirty="0"/>
                        </a:p>
                      </a:txBody>
                      <a:tcPr/>
                    </a:tc>
                    <a:extLst>
                      <a:ext uri="{0D108BD9-81ED-4DB2-BD59-A6C34878D82A}">
                        <a16:rowId xmlns:a16="http://schemas.microsoft.com/office/drawing/2014/main" val="2935080123"/>
                      </a:ext>
                    </a:extLst>
                  </a:tr>
                  <a:tr h="0">
                    <a:tc>
                      <a:txBody>
                        <a:bodyPr/>
                        <a:lstStyle/>
                        <a:p>
                          <a:r>
                            <a:rPr lang="en-US" dirty="0"/>
                            <a:t>0.69</a:t>
                          </a:r>
                        </a:p>
                      </a:txBody>
                      <a:tcPr/>
                    </a:tc>
                    <a:tc>
                      <a:txBody>
                        <a:bodyPr/>
                        <a:lstStyle/>
                        <a:p>
                          <a:r>
                            <a:rPr lang="en-US" dirty="0"/>
                            <a:t>0.49</a:t>
                          </a:r>
                        </a:p>
                      </a:txBody>
                      <a:tcPr/>
                    </a:tc>
                    <a:extLst>
                      <a:ext uri="{0D108BD9-81ED-4DB2-BD59-A6C34878D82A}">
                        <a16:rowId xmlns:a16="http://schemas.microsoft.com/office/drawing/2014/main" val="2795169898"/>
                      </a:ext>
                    </a:extLst>
                  </a:tr>
                  <a:tr h="370840">
                    <a:tc>
                      <a:txBody>
                        <a:bodyPr/>
                        <a:lstStyle/>
                        <a:p>
                          <a:r>
                            <a:rPr lang="en-US" dirty="0"/>
                            <a:t>-1.31</a:t>
                          </a:r>
                        </a:p>
                      </a:txBody>
                      <a:tcPr/>
                    </a:tc>
                    <a:tc>
                      <a:txBody>
                        <a:bodyPr/>
                        <a:lstStyle/>
                        <a:p>
                          <a:r>
                            <a:rPr lang="en-US" dirty="0"/>
                            <a:t>-1.21</a:t>
                          </a:r>
                        </a:p>
                      </a:txBody>
                      <a:tcPr/>
                    </a:tc>
                    <a:extLst>
                      <a:ext uri="{0D108BD9-81ED-4DB2-BD59-A6C34878D82A}">
                        <a16:rowId xmlns:a16="http://schemas.microsoft.com/office/drawing/2014/main" val="2134469659"/>
                      </a:ext>
                    </a:extLst>
                  </a:tr>
                  <a:tr h="370840">
                    <a:tc>
                      <a:txBody>
                        <a:bodyPr/>
                        <a:lstStyle/>
                        <a:p>
                          <a:r>
                            <a:rPr lang="en-US" dirty="0"/>
                            <a:t>0.39</a:t>
                          </a:r>
                        </a:p>
                      </a:txBody>
                      <a:tcPr/>
                    </a:tc>
                    <a:tc>
                      <a:txBody>
                        <a:bodyPr/>
                        <a:lstStyle/>
                        <a:p>
                          <a:r>
                            <a:rPr lang="en-US" dirty="0"/>
                            <a:t>0.99</a:t>
                          </a:r>
                        </a:p>
                      </a:txBody>
                      <a:tcPr/>
                    </a:tc>
                    <a:extLst>
                      <a:ext uri="{0D108BD9-81ED-4DB2-BD59-A6C34878D82A}">
                        <a16:rowId xmlns:a16="http://schemas.microsoft.com/office/drawing/2014/main" val="2405754251"/>
                      </a:ext>
                    </a:extLst>
                  </a:tr>
                  <a:tr h="370840">
                    <a:tc>
                      <a:txBody>
                        <a:bodyPr/>
                        <a:lstStyle/>
                        <a:p>
                          <a:r>
                            <a:rPr lang="en-US" dirty="0"/>
                            <a:t>0.09</a:t>
                          </a:r>
                        </a:p>
                      </a:txBody>
                      <a:tcPr/>
                    </a:tc>
                    <a:tc>
                      <a:txBody>
                        <a:bodyPr/>
                        <a:lstStyle/>
                        <a:p>
                          <a:r>
                            <a:rPr lang="en-US" dirty="0"/>
                            <a:t>0.29</a:t>
                          </a:r>
                        </a:p>
                      </a:txBody>
                      <a:tcPr/>
                    </a:tc>
                    <a:extLst>
                      <a:ext uri="{0D108BD9-81ED-4DB2-BD59-A6C34878D82A}">
                        <a16:rowId xmlns:a16="http://schemas.microsoft.com/office/drawing/2014/main" val="4106071161"/>
                      </a:ext>
                    </a:extLst>
                  </a:tr>
                  <a:tr h="370840">
                    <a:tc>
                      <a:txBody>
                        <a:bodyPr/>
                        <a:lstStyle/>
                        <a:p>
                          <a:r>
                            <a:rPr lang="en-US" dirty="0"/>
                            <a:t>1.29</a:t>
                          </a:r>
                        </a:p>
                      </a:txBody>
                      <a:tcPr/>
                    </a:tc>
                    <a:tc>
                      <a:txBody>
                        <a:bodyPr/>
                        <a:lstStyle/>
                        <a:p>
                          <a:r>
                            <a:rPr lang="en-US" dirty="0"/>
                            <a:t>1.09</a:t>
                          </a:r>
                        </a:p>
                      </a:txBody>
                      <a:tcPr/>
                    </a:tc>
                    <a:extLst>
                      <a:ext uri="{0D108BD9-81ED-4DB2-BD59-A6C34878D82A}">
                        <a16:rowId xmlns:a16="http://schemas.microsoft.com/office/drawing/2014/main" val="586129259"/>
                      </a:ext>
                    </a:extLst>
                  </a:tr>
                  <a:tr h="370840">
                    <a:tc>
                      <a:txBody>
                        <a:bodyPr/>
                        <a:lstStyle/>
                        <a:p>
                          <a:r>
                            <a:rPr lang="en-US" dirty="0"/>
                            <a:t>0.49</a:t>
                          </a:r>
                        </a:p>
                      </a:txBody>
                      <a:tcPr/>
                    </a:tc>
                    <a:tc>
                      <a:txBody>
                        <a:bodyPr/>
                        <a:lstStyle/>
                        <a:p>
                          <a:r>
                            <a:rPr lang="en-US" dirty="0"/>
                            <a:t>0.79</a:t>
                          </a:r>
                        </a:p>
                      </a:txBody>
                      <a:tcPr/>
                    </a:tc>
                    <a:extLst>
                      <a:ext uri="{0D108BD9-81ED-4DB2-BD59-A6C34878D82A}">
                        <a16:rowId xmlns:a16="http://schemas.microsoft.com/office/drawing/2014/main" val="3186229143"/>
                      </a:ext>
                    </a:extLst>
                  </a:tr>
                  <a:tr h="370840">
                    <a:tc>
                      <a:txBody>
                        <a:bodyPr/>
                        <a:lstStyle/>
                        <a:p>
                          <a:r>
                            <a:rPr lang="en-US" dirty="0"/>
                            <a:t>0.19</a:t>
                          </a:r>
                        </a:p>
                      </a:txBody>
                      <a:tcPr/>
                    </a:tc>
                    <a:tc>
                      <a:txBody>
                        <a:bodyPr/>
                        <a:lstStyle/>
                        <a:p>
                          <a:r>
                            <a:rPr lang="en-US" dirty="0"/>
                            <a:t>-0.31</a:t>
                          </a:r>
                        </a:p>
                      </a:txBody>
                      <a:tcPr/>
                    </a:tc>
                    <a:extLst>
                      <a:ext uri="{0D108BD9-81ED-4DB2-BD59-A6C34878D82A}">
                        <a16:rowId xmlns:a16="http://schemas.microsoft.com/office/drawing/2014/main" val="290212650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-0.81</a:t>
                          </a:r>
                        </a:p>
                      </a:txBody>
                      <a:tcPr/>
                    </a:tc>
                    <a:tc>
                      <a:txBody>
                        <a:bodyPr/>
                        <a:lstStyle/>
                        <a:p>
                          <a:r>
                            <a:rPr lang="en-US" dirty="0"/>
                            <a:t>-0.81</a:t>
                          </a:r>
                        </a:p>
                      </a:txBody>
                      <a:tcPr/>
                    </a:tc>
                    <a:extLst>
                      <a:ext uri="{0D108BD9-81ED-4DB2-BD59-A6C34878D82A}">
                        <a16:rowId xmlns:a16="http://schemas.microsoft.com/office/drawing/2014/main" val="1402643743"/>
                      </a:ext>
                    </a:extLst>
                  </a:tr>
                  <a:tr h="370840">
                    <a:tc>
                      <a:txBody>
                        <a:bodyPr/>
                        <a:lstStyle/>
                        <a:p>
                          <a:r>
                            <a:rPr lang="en-US" dirty="0"/>
                            <a:t>-0.31</a:t>
                          </a:r>
                        </a:p>
                      </a:txBody>
                      <a:tcPr/>
                    </a:tc>
                    <a:tc>
                      <a:txBody>
                        <a:bodyPr/>
                        <a:lstStyle/>
                        <a:p>
                          <a:r>
                            <a:rPr lang="en-US" dirty="0"/>
                            <a:t>-0.31</a:t>
                          </a:r>
                        </a:p>
                      </a:txBody>
                      <a:tcPr/>
                    </a:tc>
                    <a:extLst>
                      <a:ext uri="{0D108BD9-81ED-4DB2-BD59-A6C34878D82A}">
                        <a16:rowId xmlns:a16="http://schemas.microsoft.com/office/drawing/2014/main" val="1827089219"/>
                      </a:ext>
                    </a:extLst>
                  </a:tr>
                  <a:tr h="370840">
                    <a:tc>
                      <a:txBody>
                        <a:bodyPr/>
                        <a:lstStyle/>
                        <a:p>
                          <a:r>
                            <a:rPr lang="en-US" dirty="0"/>
                            <a:t>-0.71</a:t>
                          </a:r>
                        </a:p>
                      </a:txBody>
                      <a:tcPr/>
                    </a:tc>
                    <a:tc>
                      <a:txBody>
                        <a:bodyPr/>
                        <a:lstStyle/>
                        <a:p>
                          <a:r>
                            <a:rPr lang="en-US" dirty="0"/>
                            <a:t>-1.01</a:t>
                          </a:r>
                        </a:p>
                      </a:txBody>
                      <a:tcPr/>
                    </a:tc>
                    <a:extLst>
                      <a:ext uri="{0D108BD9-81ED-4DB2-BD59-A6C34878D82A}">
                        <a16:rowId xmlns:a16="http://schemas.microsoft.com/office/drawing/2014/main" val="310847375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247783221"/>
                  </p:ext>
                </p:extLst>
              </p:nvPr>
            </p:nvGraphicFramePr>
            <p:xfrm>
              <a:off x="5334000" y="1600200"/>
              <a:ext cx="3048000" cy="40690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23708669"/>
                        </a:ext>
                      </a:extLst>
                    </a:gridCol>
                    <a:gridCol w="1524000">
                      <a:extLst>
                        <a:ext uri="{9D8B030D-6E8A-4147-A177-3AD203B41FA5}">
                          <a16:colId xmlns:a16="http://schemas.microsoft.com/office/drawing/2014/main" val="4027156163"/>
                        </a:ext>
                      </a:extLst>
                    </a:gridCol>
                  </a:tblGrid>
                  <a:tr h="365760">
                    <a:tc>
                      <a:txBody>
                        <a:bodyPr/>
                        <a:lstStyle/>
                        <a:p>
                          <a:endParaRPr lang="en-US"/>
                        </a:p>
                      </a:txBody>
                      <a:tcPr>
                        <a:blipFill>
                          <a:blip r:embed="rId5"/>
                          <a:stretch>
                            <a:fillRect l="-800" t="-1667" r="-102000" b="-1036667"/>
                          </a:stretch>
                        </a:blipFill>
                      </a:tcPr>
                    </a:tc>
                    <a:tc>
                      <a:txBody>
                        <a:bodyPr/>
                        <a:lstStyle/>
                        <a:p>
                          <a:endParaRPr lang="en-US"/>
                        </a:p>
                      </a:txBody>
                      <a:tcPr>
                        <a:blipFill>
                          <a:blip r:embed="rId5"/>
                          <a:stretch>
                            <a:fillRect l="-100800" t="-1667" r="-2000" b="-1036667"/>
                          </a:stretch>
                        </a:blipFill>
                      </a:tcPr>
                    </a:tc>
                    <a:extLst>
                      <a:ext uri="{0D108BD9-81ED-4DB2-BD59-A6C34878D82A}">
                        <a16:rowId xmlns:a16="http://schemas.microsoft.com/office/drawing/2014/main" val="2935080123"/>
                      </a:ext>
                    </a:extLst>
                  </a:tr>
                  <a:tr h="365760">
                    <a:tc>
                      <a:txBody>
                        <a:bodyPr/>
                        <a:lstStyle/>
                        <a:p>
                          <a:r>
                            <a:rPr lang="en-US" dirty="0" smtClean="0"/>
                            <a:t>0.69</a:t>
                          </a:r>
                          <a:endParaRPr lang="en-US" dirty="0"/>
                        </a:p>
                      </a:txBody>
                      <a:tcPr/>
                    </a:tc>
                    <a:tc>
                      <a:txBody>
                        <a:bodyPr/>
                        <a:lstStyle/>
                        <a:p>
                          <a:r>
                            <a:rPr lang="en-US" dirty="0" smtClean="0"/>
                            <a:t>0.49</a:t>
                          </a:r>
                          <a:endParaRPr lang="en-US" dirty="0"/>
                        </a:p>
                      </a:txBody>
                      <a:tcPr/>
                    </a:tc>
                    <a:extLst>
                      <a:ext uri="{0D108BD9-81ED-4DB2-BD59-A6C34878D82A}">
                        <a16:rowId xmlns:a16="http://schemas.microsoft.com/office/drawing/2014/main" val="2795169898"/>
                      </a:ext>
                    </a:extLst>
                  </a:tr>
                  <a:tr h="370840">
                    <a:tc>
                      <a:txBody>
                        <a:bodyPr/>
                        <a:lstStyle/>
                        <a:p>
                          <a:r>
                            <a:rPr lang="en-US" dirty="0" smtClean="0"/>
                            <a:t>-1.31</a:t>
                          </a:r>
                          <a:endParaRPr lang="en-US" dirty="0"/>
                        </a:p>
                      </a:txBody>
                      <a:tcPr/>
                    </a:tc>
                    <a:tc>
                      <a:txBody>
                        <a:bodyPr/>
                        <a:lstStyle/>
                        <a:p>
                          <a:r>
                            <a:rPr lang="en-US" dirty="0" smtClean="0"/>
                            <a:t>-1.21</a:t>
                          </a:r>
                          <a:endParaRPr lang="en-US" dirty="0"/>
                        </a:p>
                      </a:txBody>
                      <a:tcPr/>
                    </a:tc>
                    <a:extLst>
                      <a:ext uri="{0D108BD9-81ED-4DB2-BD59-A6C34878D82A}">
                        <a16:rowId xmlns:a16="http://schemas.microsoft.com/office/drawing/2014/main" val="2134469659"/>
                      </a:ext>
                    </a:extLst>
                  </a:tr>
                  <a:tr h="370840">
                    <a:tc>
                      <a:txBody>
                        <a:bodyPr/>
                        <a:lstStyle/>
                        <a:p>
                          <a:r>
                            <a:rPr lang="en-US" dirty="0" smtClean="0"/>
                            <a:t>0.39</a:t>
                          </a:r>
                          <a:endParaRPr lang="en-US" dirty="0"/>
                        </a:p>
                      </a:txBody>
                      <a:tcPr/>
                    </a:tc>
                    <a:tc>
                      <a:txBody>
                        <a:bodyPr/>
                        <a:lstStyle/>
                        <a:p>
                          <a:r>
                            <a:rPr lang="en-US" dirty="0" smtClean="0"/>
                            <a:t>0.99</a:t>
                          </a:r>
                          <a:endParaRPr lang="en-US" dirty="0"/>
                        </a:p>
                      </a:txBody>
                      <a:tcPr/>
                    </a:tc>
                    <a:extLst>
                      <a:ext uri="{0D108BD9-81ED-4DB2-BD59-A6C34878D82A}">
                        <a16:rowId xmlns:a16="http://schemas.microsoft.com/office/drawing/2014/main" val="2405754251"/>
                      </a:ext>
                    </a:extLst>
                  </a:tr>
                  <a:tr h="370840">
                    <a:tc>
                      <a:txBody>
                        <a:bodyPr/>
                        <a:lstStyle/>
                        <a:p>
                          <a:r>
                            <a:rPr lang="en-US" dirty="0" smtClean="0"/>
                            <a:t>0.09</a:t>
                          </a:r>
                          <a:endParaRPr lang="en-US" dirty="0"/>
                        </a:p>
                      </a:txBody>
                      <a:tcPr/>
                    </a:tc>
                    <a:tc>
                      <a:txBody>
                        <a:bodyPr/>
                        <a:lstStyle/>
                        <a:p>
                          <a:r>
                            <a:rPr lang="en-US" dirty="0" smtClean="0"/>
                            <a:t>0.29</a:t>
                          </a:r>
                          <a:endParaRPr lang="en-US" dirty="0"/>
                        </a:p>
                      </a:txBody>
                      <a:tcPr/>
                    </a:tc>
                    <a:extLst>
                      <a:ext uri="{0D108BD9-81ED-4DB2-BD59-A6C34878D82A}">
                        <a16:rowId xmlns:a16="http://schemas.microsoft.com/office/drawing/2014/main" val="4106071161"/>
                      </a:ext>
                    </a:extLst>
                  </a:tr>
                  <a:tr h="370840">
                    <a:tc>
                      <a:txBody>
                        <a:bodyPr/>
                        <a:lstStyle/>
                        <a:p>
                          <a:r>
                            <a:rPr lang="en-US" dirty="0" smtClean="0"/>
                            <a:t>1.29</a:t>
                          </a:r>
                          <a:endParaRPr lang="en-US" dirty="0"/>
                        </a:p>
                      </a:txBody>
                      <a:tcPr/>
                    </a:tc>
                    <a:tc>
                      <a:txBody>
                        <a:bodyPr/>
                        <a:lstStyle/>
                        <a:p>
                          <a:r>
                            <a:rPr lang="en-US" dirty="0" smtClean="0"/>
                            <a:t>1.09</a:t>
                          </a:r>
                          <a:endParaRPr lang="en-US" dirty="0"/>
                        </a:p>
                      </a:txBody>
                      <a:tcPr/>
                    </a:tc>
                    <a:extLst>
                      <a:ext uri="{0D108BD9-81ED-4DB2-BD59-A6C34878D82A}">
                        <a16:rowId xmlns:a16="http://schemas.microsoft.com/office/drawing/2014/main" val="586129259"/>
                      </a:ext>
                    </a:extLst>
                  </a:tr>
                  <a:tr h="370840">
                    <a:tc>
                      <a:txBody>
                        <a:bodyPr/>
                        <a:lstStyle/>
                        <a:p>
                          <a:r>
                            <a:rPr lang="en-US" dirty="0" smtClean="0"/>
                            <a:t>0.49</a:t>
                          </a:r>
                          <a:endParaRPr lang="en-US" dirty="0"/>
                        </a:p>
                      </a:txBody>
                      <a:tcPr/>
                    </a:tc>
                    <a:tc>
                      <a:txBody>
                        <a:bodyPr/>
                        <a:lstStyle/>
                        <a:p>
                          <a:r>
                            <a:rPr lang="en-US" dirty="0" smtClean="0"/>
                            <a:t>0.79</a:t>
                          </a:r>
                          <a:endParaRPr lang="en-US" dirty="0"/>
                        </a:p>
                      </a:txBody>
                      <a:tcPr/>
                    </a:tc>
                    <a:extLst>
                      <a:ext uri="{0D108BD9-81ED-4DB2-BD59-A6C34878D82A}">
                        <a16:rowId xmlns:a16="http://schemas.microsoft.com/office/drawing/2014/main" val="3186229143"/>
                      </a:ext>
                    </a:extLst>
                  </a:tr>
                  <a:tr h="370840">
                    <a:tc>
                      <a:txBody>
                        <a:bodyPr/>
                        <a:lstStyle/>
                        <a:p>
                          <a:r>
                            <a:rPr lang="en-US" dirty="0" smtClean="0"/>
                            <a:t>0.19</a:t>
                          </a:r>
                          <a:endParaRPr lang="en-US" dirty="0"/>
                        </a:p>
                      </a:txBody>
                      <a:tcPr/>
                    </a:tc>
                    <a:tc>
                      <a:txBody>
                        <a:bodyPr/>
                        <a:lstStyle/>
                        <a:p>
                          <a:r>
                            <a:rPr lang="en-US" dirty="0" smtClean="0"/>
                            <a:t>-0.31</a:t>
                          </a:r>
                          <a:endParaRPr lang="en-US" dirty="0"/>
                        </a:p>
                      </a:txBody>
                      <a:tcPr/>
                    </a:tc>
                    <a:extLst>
                      <a:ext uri="{0D108BD9-81ED-4DB2-BD59-A6C34878D82A}">
                        <a16:rowId xmlns:a16="http://schemas.microsoft.com/office/drawing/2014/main" val="290212650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-0.81</a:t>
                          </a:r>
                        </a:p>
                      </a:txBody>
                      <a:tcPr/>
                    </a:tc>
                    <a:tc>
                      <a:txBody>
                        <a:bodyPr/>
                        <a:lstStyle/>
                        <a:p>
                          <a:r>
                            <a:rPr lang="en-US" dirty="0" smtClean="0"/>
                            <a:t>-0.81</a:t>
                          </a:r>
                          <a:endParaRPr lang="en-US" dirty="0"/>
                        </a:p>
                      </a:txBody>
                      <a:tcPr/>
                    </a:tc>
                    <a:extLst>
                      <a:ext uri="{0D108BD9-81ED-4DB2-BD59-A6C34878D82A}">
                        <a16:rowId xmlns:a16="http://schemas.microsoft.com/office/drawing/2014/main" val="1402643743"/>
                      </a:ext>
                    </a:extLst>
                  </a:tr>
                  <a:tr h="370840">
                    <a:tc>
                      <a:txBody>
                        <a:bodyPr/>
                        <a:lstStyle/>
                        <a:p>
                          <a:r>
                            <a:rPr lang="en-US" dirty="0" smtClean="0"/>
                            <a:t>-0.31</a:t>
                          </a:r>
                          <a:endParaRPr lang="en-US" dirty="0"/>
                        </a:p>
                      </a:txBody>
                      <a:tcPr/>
                    </a:tc>
                    <a:tc>
                      <a:txBody>
                        <a:bodyPr/>
                        <a:lstStyle/>
                        <a:p>
                          <a:r>
                            <a:rPr lang="en-US" dirty="0" smtClean="0"/>
                            <a:t>-0.31</a:t>
                          </a:r>
                          <a:endParaRPr lang="en-US" dirty="0"/>
                        </a:p>
                      </a:txBody>
                      <a:tcPr/>
                    </a:tc>
                    <a:extLst>
                      <a:ext uri="{0D108BD9-81ED-4DB2-BD59-A6C34878D82A}">
                        <a16:rowId xmlns:a16="http://schemas.microsoft.com/office/drawing/2014/main" val="1827089219"/>
                      </a:ext>
                    </a:extLst>
                  </a:tr>
                  <a:tr h="370840">
                    <a:tc>
                      <a:txBody>
                        <a:bodyPr/>
                        <a:lstStyle/>
                        <a:p>
                          <a:r>
                            <a:rPr lang="en-US" dirty="0" smtClean="0"/>
                            <a:t>-0.71</a:t>
                          </a:r>
                          <a:endParaRPr lang="en-US" dirty="0"/>
                        </a:p>
                      </a:txBody>
                      <a:tcPr/>
                    </a:tc>
                    <a:tc>
                      <a:txBody>
                        <a:bodyPr/>
                        <a:lstStyle/>
                        <a:p>
                          <a:r>
                            <a:rPr lang="en-US" dirty="0" smtClean="0"/>
                            <a:t>-1.01</a:t>
                          </a:r>
                          <a:endParaRPr lang="en-US" dirty="0"/>
                        </a:p>
                      </a:txBody>
                      <a:tcPr/>
                    </a:tc>
                    <a:extLst>
                      <a:ext uri="{0D108BD9-81ED-4DB2-BD59-A6C34878D82A}">
                        <a16:rowId xmlns:a16="http://schemas.microsoft.com/office/drawing/2014/main" val="3108473755"/>
                      </a:ext>
                    </a:extLst>
                  </a:tr>
                </a:tbl>
              </a:graphicData>
            </a:graphic>
          </p:graphicFrame>
        </mc:Fallback>
      </mc:AlternateContent>
    </p:spTree>
    <p:extLst>
      <p:ext uri="{BB962C8B-B14F-4D97-AF65-F5344CB8AC3E}">
        <p14:creationId xmlns:p14="http://schemas.microsoft.com/office/powerpoint/2010/main" val="389189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36563"/>
            <a:ext cx="8041440" cy="1087437"/>
          </a:xfrm>
        </p:spPr>
        <p:txBody>
          <a:bodyPr/>
          <a:lstStyle/>
          <a:p>
            <a:r>
              <a:rPr lang="en-IN" sz="4000" dirty="0">
                <a:solidFill>
                  <a:srgbClr val="C00000"/>
                </a:solidFill>
              </a:rPr>
              <a:t>PCA Process – STEP 2</a:t>
            </a:r>
            <a:endParaRPr lang="en-US" sz="4000" dirty="0"/>
          </a:p>
        </p:txBody>
      </p:sp>
      <p:sp>
        <p:nvSpPr>
          <p:cNvPr id="4" name="TextBox 3"/>
          <p:cNvSpPr txBox="1"/>
          <p:nvPr/>
        </p:nvSpPr>
        <p:spPr>
          <a:xfrm>
            <a:off x="762000" y="1524000"/>
            <a:ext cx="76200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n-lt"/>
              </a:rPr>
              <a:t>Calculate the Covariance matrix</a:t>
            </a:r>
          </a:p>
          <a:p>
            <a:endParaRPr lang="en-US" sz="2400" b="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14400" y="3733800"/>
                <a:ext cx="69342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n-lt"/>
                    <a:cs typeface="Arial" panose="020B0604020202020204" pitchFamily="34" charset="0"/>
                  </a:rPr>
                  <a:t>Since the </a:t>
                </a:r>
                <a:r>
                  <a:rPr lang="en-US" sz="2400" dirty="0" err="1">
                    <a:latin typeface="+mn-lt"/>
                    <a:cs typeface="Arial" panose="020B0604020202020204" pitchFamily="34" charset="0"/>
                  </a:rPr>
                  <a:t>Cov</a:t>
                </a:r>
                <a:r>
                  <a:rPr lang="en-US" sz="2400" dirty="0">
                    <a:latin typeface="+mn-lt"/>
                    <a:cs typeface="Arial" panose="020B0604020202020204" pitchFamily="34" charset="0"/>
                  </a:rPr>
                  <a:t> (</a:t>
                </a:r>
                <a14:m>
                  <m:oMath xmlns:m="http://schemas.openxmlformats.org/officeDocument/2006/math">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𝑥</m:t>
                        </m:r>
                      </m:e>
                      <m:sub>
                        <m:r>
                          <a:rPr lang="en-US" sz="2400" b="0" i="1" smtClean="0">
                            <a:latin typeface="Cambria Math" panose="02040503050406030204" pitchFamily="18" charset="0"/>
                            <a:cs typeface="Arial" panose="020B0604020202020204" pitchFamily="34" charset="0"/>
                          </a:rPr>
                          <m:t>1</m:t>
                        </m:r>
                      </m:sub>
                    </m:sSub>
                    <m:r>
                      <a:rPr lang="en-US" sz="2400" b="0" i="1" smtClean="0">
                        <a:latin typeface="Cambria Math" panose="02040503050406030204" pitchFamily="18" charset="0"/>
                        <a:cs typeface="Arial" panose="020B0604020202020204" pitchFamily="34" charset="0"/>
                      </a:rPr>
                      <m:t>, </m:t>
                    </m:r>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𝑥</m:t>
                        </m:r>
                      </m:e>
                      <m:sub>
                        <m:r>
                          <a:rPr lang="en-US" sz="2400" b="0" i="1" smtClean="0">
                            <a:latin typeface="Cambria Math" panose="02040503050406030204" pitchFamily="18" charset="0"/>
                            <a:cs typeface="Arial" panose="020B0604020202020204" pitchFamily="34" charset="0"/>
                          </a:rPr>
                          <m:t>2</m:t>
                        </m:r>
                      </m:sub>
                    </m:sSub>
                    <m:r>
                      <a:rPr lang="en-US" sz="2400" b="0" i="1" smtClean="0">
                        <a:latin typeface="Cambria Math" panose="02040503050406030204" pitchFamily="18" charset="0"/>
                        <a:cs typeface="Arial" panose="020B0604020202020204" pitchFamily="34" charset="0"/>
                      </a:rPr>
                      <m:t>) </m:t>
                    </m:r>
                  </m:oMath>
                </a14:m>
                <a:r>
                  <a:rPr lang="en-US" sz="2400" dirty="0">
                    <a:latin typeface="+mn-lt"/>
                    <a:cs typeface="Arial" panose="020B0604020202020204" pitchFamily="34" charset="0"/>
                  </a:rPr>
                  <a:t>is positive, we can expect that they have a positive correlation. </a:t>
                </a:r>
              </a:p>
              <a:p>
                <a:endParaRPr lang="en-US" sz="2000" dirty="0">
                  <a:latin typeface="+mn-lt"/>
                  <a:cs typeface="Arial" panose="020B0604020202020204" pitchFamily="34" charset="0"/>
                </a:endParaRPr>
              </a:p>
              <a:p>
                <a:pPr marL="285750" indent="-285750">
                  <a:buFont typeface="Arial" panose="020B0604020202020204" pitchFamily="34" charset="0"/>
                  <a:buChar char="•"/>
                </a:pPr>
                <a:r>
                  <a:rPr lang="en-US" sz="2400" dirty="0">
                    <a:latin typeface="+mn-lt"/>
                    <a:cs typeface="Arial" panose="020B0604020202020204" pitchFamily="34" charset="0"/>
                  </a:rPr>
                  <a:t>Since it is symmetric, we expect the eigenvectors to be orthogonal. </a:t>
                </a:r>
              </a:p>
            </p:txBody>
          </p:sp>
        </mc:Choice>
        <mc:Fallback xmlns="">
          <p:sp>
            <p:nvSpPr>
              <p:cNvPr id="5" name="TextBox 4"/>
              <p:cNvSpPr txBox="1">
                <a:spLocks noRot="1" noChangeAspect="1" noMove="1" noResize="1" noEditPoints="1" noAdjustHandles="1" noChangeArrowheads="1" noChangeShapeType="1" noTextEdit="1"/>
              </p:cNvSpPr>
              <p:nvPr/>
            </p:nvSpPr>
            <p:spPr>
              <a:xfrm>
                <a:off x="914400" y="3733800"/>
                <a:ext cx="6934200" cy="1938992"/>
              </a:xfrm>
              <a:prstGeom prst="rect">
                <a:avLst/>
              </a:prstGeom>
              <a:blipFill>
                <a:blip r:embed="rId2"/>
                <a:stretch>
                  <a:fillRect l="-1142" t="-2516" b="-2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14400" y="2328753"/>
                <a:ext cx="4495800" cy="7156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𝑐𝑜𝑣</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0</m:t>
                                </m:r>
                                <m:r>
                                  <a:rPr lang="en-US" sz="2400" i="1">
                                    <a:latin typeface="Cambria Math" panose="02040503050406030204" pitchFamily="18" charset="0"/>
                                  </a:rPr>
                                  <m:t>.6166</m:t>
                                </m:r>
                              </m:e>
                              <m:e>
                                <m:r>
                                  <a:rPr lang="en-US" sz="2400" i="1">
                                    <a:latin typeface="Cambria Math" panose="02040503050406030204" pitchFamily="18" charset="0"/>
                                  </a:rPr>
                                  <m:t>0.6154</m:t>
                                </m:r>
                              </m:e>
                            </m:mr>
                            <m:mr>
                              <m:e>
                                <m:r>
                                  <a:rPr lang="en-US" sz="2400" i="1">
                                    <a:latin typeface="Cambria Math" panose="02040503050406030204" pitchFamily="18" charset="0"/>
                                  </a:rPr>
                                  <m:t>0.6154</m:t>
                                </m:r>
                              </m:e>
                              <m:e>
                                <m:r>
                                  <a:rPr lang="en-US" sz="2400" i="1">
                                    <a:latin typeface="Cambria Math" panose="02040503050406030204" pitchFamily="18" charset="0"/>
                                  </a:rPr>
                                  <m:t>0.7166</m:t>
                                </m:r>
                              </m:e>
                            </m:mr>
                          </m:m>
                        </m:e>
                      </m:d>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914400" y="2328753"/>
                <a:ext cx="4495800" cy="7156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403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36563"/>
            <a:ext cx="8041440" cy="1087437"/>
          </a:xfrm>
        </p:spPr>
        <p:txBody>
          <a:bodyPr/>
          <a:lstStyle/>
          <a:p>
            <a:r>
              <a:rPr lang="en-IN" sz="4000" dirty="0">
                <a:solidFill>
                  <a:srgbClr val="C00000"/>
                </a:solidFill>
              </a:rPr>
              <a:t>PCA Process – STEP 3</a:t>
            </a:r>
            <a:endParaRPr lang="en-US" sz="4000" dirty="0"/>
          </a:p>
        </p:txBody>
      </p:sp>
      <p:sp>
        <p:nvSpPr>
          <p:cNvPr id="4" name="TextBox 3"/>
          <p:cNvSpPr txBox="1"/>
          <p:nvPr/>
        </p:nvSpPr>
        <p:spPr>
          <a:xfrm>
            <a:off x="762000" y="1550377"/>
            <a:ext cx="76200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n-lt"/>
              </a:rPr>
              <a:t>Calculate the Eigenvalues and Eigenvectors of the covariance Matrix</a:t>
            </a:r>
          </a:p>
        </p:txBody>
      </p:sp>
      <mc:AlternateContent xmlns:mc="http://schemas.openxmlformats.org/markup-compatibility/2006" xmlns:a14="http://schemas.microsoft.com/office/drawing/2010/main">
        <mc:Choice Requires="a14">
          <p:sp>
            <p:nvSpPr>
              <p:cNvPr id="5" name="TextBox 4"/>
              <p:cNvSpPr txBox="1"/>
              <p:nvPr/>
            </p:nvSpPr>
            <p:spPr>
              <a:xfrm>
                <a:off x="914400" y="3733800"/>
                <a:ext cx="6934200" cy="1454309"/>
              </a:xfrm>
              <a:prstGeom prst="rect">
                <a:avLst/>
              </a:prstGeom>
              <a:noFill/>
            </p:spPr>
            <p:txBody>
              <a:bodyPr wrap="square" rtlCol="0">
                <a:spAutoFit/>
              </a:bodyPr>
              <a:lstStyle/>
              <a:p>
                <a:endParaRPr lang="en-US" sz="2400" b="0" i="1" dirty="0">
                  <a:latin typeface="Cambria Math" panose="02040503050406030204" pitchFamily="18" charset="0"/>
                  <a:cs typeface="Arial" panose="020B0604020202020204" pitchFamily="34" charset="0"/>
                </a:endParaRPr>
              </a:p>
              <a:p>
                <a:endParaRPr lang="en-US" sz="2400" b="0" i="1" dirty="0">
                  <a:latin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anose="020B0604020202020204" pitchFamily="34" charset="0"/>
                        </a:rPr>
                        <m:t>𝐸𝑖𝑔𝑒𝑛𝑣𝑒𝑐𝑡𝑜𝑟𝑠</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𝑉</m:t>
                      </m:r>
                      <m:r>
                        <a:rPr lang="en-US" sz="2400" b="0" i="1" smtClean="0">
                          <a:latin typeface="Cambria Math" panose="02040503050406030204" pitchFamily="18" charset="0"/>
                          <a:cs typeface="Arial" panose="020B0604020202020204" pitchFamily="34" charset="0"/>
                        </a:rPr>
                        <m:t>)= </m:t>
                      </m:r>
                      <m:d>
                        <m:dPr>
                          <m:begChr m:val="["/>
                          <m:endChr m:val="]"/>
                          <m:ctrlPr>
                            <a:rPr lang="en-US" sz="2400" b="0" i="1" smtClean="0">
                              <a:latin typeface="Cambria Math" panose="02040503050406030204" pitchFamily="18" charset="0"/>
                              <a:cs typeface="Arial" panose="020B0604020202020204" pitchFamily="34" charset="0"/>
                            </a:rPr>
                          </m:ctrlPr>
                        </m:dPr>
                        <m:e>
                          <m:m>
                            <m:mPr>
                              <m:mcs>
                                <m:mc>
                                  <m:mcPr>
                                    <m:count m:val="2"/>
                                    <m:mcJc m:val="center"/>
                                  </m:mcPr>
                                </m:mc>
                              </m:mcs>
                              <m:ctrlPr>
                                <a:rPr lang="en-US" sz="2400" b="0" i="1" smtClean="0">
                                  <a:latin typeface="Cambria Math" panose="02040503050406030204" pitchFamily="18" charset="0"/>
                                  <a:cs typeface="Arial" panose="020B0604020202020204" pitchFamily="34" charset="0"/>
                                </a:rPr>
                              </m:ctrlPr>
                            </m:mPr>
                            <m:mr>
                              <m:e>
                                <m:r>
                                  <m:rPr>
                                    <m:brk m:alnAt="7"/>
                                  </m:rP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0.7352</m:t>
                                </m:r>
                              </m:e>
                              <m:e>
                                <m:r>
                                  <a:rPr lang="en-US" sz="2400" b="0" i="1" smtClean="0">
                                    <a:latin typeface="Cambria Math" panose="02040503050406030204" pitchFamily="18" charset="0"/>
                                    <a:cs typeface="Arial" panose="020B0604020202020204" pitchFamily="34" charset="0"/>
                                  </a:rPr>
                                  <m:t>−0.6779</m:t>
                                </m:r>
                              </m:e>
                            </m:mr>
                            <m:mr>
                              <m:e>
                                <m:r>
                                  <a:rPr lang="en-US" sz="2400" b="0" i="1" smtClean="0">
                                    <a:latin typeface="Cambria Math" panose="02040503050406030204" pitchFamily="18" charset="0"/>
                                    <a:cs typeface="Arial" panose="020B0604020202020204" pitchFamily="34" charset="0"/>
                                  </a:rPr>
                                  <m:t>0.6779</m:t>
                                </m:r>
                              </m:e>
                              <m:e>
                                <m:r>
                                  <a:rPr lang="en-US" sz="2400" b="0" i="1" smtClean="0">
                                    <a:latin typeface="Cambria Math" panose="02040503050406030204" pitchFamily="18" charset="0"/>
                                    <a:cs typeface="Arial" panose="020B0604020202020204" pitchFamily="34" charset="0"/>
                                  </a:rPr>
                                  <m:t>−0.7352</m:t>
                                </m:r>
                              </m:e>
                            </m:mr>
                          </m:m>
                        </m:e>
                      </m:d>
                    </m:oMath>
                  </m:oMathPara>
                </a14:m>
                <a:endParaRPr lang="en-US" sz="2400" dirty="0">
                  <a:latin typeface="+mn-lt"/>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14400" y="3733800"/>
                <a:ext cx="6934200" cy="14543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066800" y="2537298"/>
                <a:ext cx="4572000" cy="985141"/>
              </a:xfrm>
              <a:prstGeom prst="rect">
                <a:avLst/>
              </a:prstGeom>
            </p:spPr>
            <p:txBody>
              <a:bodyPr>
                <a:spAutoFit/>
              </a:bodyPr>
              <a:lstStyle/>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𝐸𝑖𝑔𝑒𝑛𝑣𝑎𝑙𝑢𝑒𝑠</m:t>
                      </m:r>
                      <m:r>
                        <a:rPr lang="en-US" sz="2400" i="1">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0</m:t>
                                </m:r>
                                <m:r>
                                  <a:rPr lang="en-US" sz="2400" i="1">
                                    <a:latin typeface="Cambria Math" panose="02040503050406030204" pitchFamily="18" charset="0"/>
                                  </a:rPr>
                                  <m:t>.4908</m:t>
                                </m:r>
                              </m:e>
                            </m:mr>
                            <m:mr>
                              <m:e>
                                <m:r>
                                  <a:rPr lang="en-US" sz="2400" i="1">
                                    <a:latin typeface="Cambria Math" panose="02040503050406030204" pitchFamily="18" charset="0"/>
                                  </a:rPr>
                                  <m:t>1.2840</m:t>
                                </m:r>
                              </m:e>
                            </m:mr>
                          </m:m>
                        </m:e>
                      </m:d>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1066800" y="2537298"/>
                <a:ext cx="4572000" cy="9851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048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36563"/>
            <a:ext cx="8041440" cy="1087437"/>
          </a:xfrm>
        </p:spPr>
        <p:txBody>
          <a:bodyPr/>
          <a:lstStyle/>
          <a:p>
            <a:r>
              <a:rPr lang="en-IN" sz="4000" dirty="0">
                <a:solidFill>
                  <a:srgbClr val="C00000"/>
                </a:solidFill>
              </a:rPr>
              <a:t>PCA Process – STEP 4</a:t>
            </a:r>
            <a:endParaRPr lang="en-US" sz="4000" dirty="0"/>
          </a:p>
        </p:txBody>
      </p:sp>
      <mc:AlternateContent xmlns:mc="http://schemas.openxmlformats.org/markup-compatibility/2006" xmlns:a14="http://schemas.microsoft.com/office/drawing/2010/main">
        <mc:Choice Requires="a14">
          <p:sp>
            <p:nvSpPr>
              <p:cNvPr id="4" name="TextBox 3"/>
              <p:cNvSpPr txBox="1"/>
              <p:nvPr/>
            </p:nvSpPr>
            <p:spPr>
              <a:xfrm>
                <a:off x="762000" y="1550377"/>
                <a:ext cx="7620000" cy="281012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mbria"/>
                    <a:ea typeface="+mn-ea"/>
                    <a:cs typeface="+mn-cs"/>
                  </a:rPr>
                  <a:t>When the </a:t>
                </a:r>
                <a14:m>
                  <m:oMath xmlns:m="http://schemas.openxmlformats.org/officeDocument/2006/math">
                    <m:sSubSup>
                      <m:sSub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𝜆</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𝑖</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up>
                    </m:sSub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𝑠</m:t>
                    </m:r>
                  </m:oMath>
                </a14:m>
                <a:r>
                  <a:rPr kumimoji="0" lang="en-US" sz="2400" b="0" i="0" u="none" strike="noStrike" kern="1200" cap="none" spc="0" normalizeH="0" baseline="0" noProof="0" dirty="0">
                    <a:ln>
                      <a:noFill/>
                    </a:ln>
                    <a:solidFill>
                      <a:prstClr val="black"/>
                    </a:solidFill>
                    <a:effectLst/>
                    <a:uLnTx/>
                    <a:uFillTx/>
                    <a:latin typeface="Cambria"/>
                    <a:ea typeface="+mn-ea"/>
                    <a:cs typeface="+mn-cs"/>
                  </a:rPr>
                  <a:t> are sorted in descending</a:t>
                </a:r>
                <a:r>
                  <a:rPr kumimoji="0" lang="en-US" sz="2400" b="0" i="0" u="none" strike="noStrike" kern="1200" cap="none" spc="0" normalizeH="0" noProof="0" dirty="0">
                    <a:ln>
                      <a:noFill/>
                    </a:ln>
                    <a:solidFill>
                      <a:prstClr val="black"/>
                    </a:solidFill>
                    <a:effectLst/>
                    <a:uLnTx/>
                    <a:uFillTx/>
                    <a:latin typeface="Cambria"/>
                    <a:ea typeface="+mn-ea"/>
                    <a:cs typeface="+mn-cs"/>
                  </a:rPr>
                  <a:t> order, the proportion of variance explained by the r principal components is :</a:t>
                </a:r>
              </a:p>
              <a:p>
                <a:pPr marR="0" lvl="0" algn="l" defTabSz="914400" rtl="0" eaLnBrk="0" fontAlgn="base" latinLnBrk="0" hangingPunct="0">
                  <a:lnSpc>
                    <a:spcPct val="100000"/>
                  </a:lnSpc>
                  <a:spcBef>
                    <a:spcPct val="0"/>
                  </a:spcBef>
                  <a:spcAft>
                    <a:spcPct val="0"/>
                  </a:spcAft>
                  <a:buClrTx/>
                  <a:buSzTx/>
                  <a:tabLst/>
                  <a:defRPr/>
                </a:pPr>
                <a:endParaRPr kumimoji="0" lang="en-US" sz="2400" b="0" i="0" u="none" strike="noStrike" kern="1200" cap="none" spc="0" normalizeH="0" baseline="0" noProof="0" dirty="0">
                  <a:ln>
                    <a:noFill/>
                  </a:ln>
                  <a:solidFill>
                    <a:prstClr val="black"/>
                  </a:solidFill>
                  <a:effectLst/>
                  <a:uLnTx/>
                  <a:uFillTx/>
                  <a:latin typeface="Cambria"/>
                  <a:ea typeface="+mn-ea"/>
                  <a:cs typeface="+mn-cs"/>
                </a:endParaRPr>
              </a:p>
              <a:p>
                <a:pPr lvl="0"/>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e>
                      </m:d>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sup>
                            <m:e>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𝜆</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𝑖</m:t>
                                  </m:r>
                                </m:sub>
                              </m:sSub>
                            </m:e>
                          </m:nary>
                        </m:num>
                        <m:den>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m:t>
                              </m:r>
                            </m:sup>
                            <m:e>
                              <m:sSub>
                                <m:sSubPr>
                                  <m:ctrlPr>
                                    <a:rPr lang="en-US" sz="2400" b="0" i="1" smtClean="0">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𝜆</m:t>
                                  </m:r>
                                </m:e>
                                <m:sub>
                                  <m:r>
                                    <a:rPr lang="en-US" sz="2400" b="0" i="1" smtClean="0">
                                      <a:solidFill>
                                        <a:prstClr val="black"/>
                                      </a:solidFill>
                                      <a:latin typeface="Cambria Math" panose="02040503050406030204" pitchFamily="18" charset="0"/>
                                      <a:ea typeface="Cambria Math" panose="02040503050406030204" pitchFamily="18" charset="0"/>
                                    </a:rPr>
                                    <m:t>𝑖</m:t>
                                  </m:r>
                                </m:sub>
                              </m:sSub>
                            </m:e>
                          </m:nary>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𝜆</m:t>
                              </m:r>
                            </m:e>
                            <m:sub>
                              <m:r>
                                <a:rPr lang="en-US" sz="2400" b="0" i="1" smtClean="0">
                                  <a:solidFill>
                                    <a:prstClr val="black"/>
                                  </a:solidFill>
                                  <a:latin typeface="Cambria Math" panose="02040503050406030204" pitchFamily="18" charset="0"/>
                                  <a:ea typeface="Cambria Math" panose="02040503050406030204" pitchFamily="18" charset="0"/>
                                </a:rPr>
                                <m:t>1</m:t>
                              </m:r>
                            </m:sub>
                          </m:sSub>
                          <m:r>
                            <a:rPr lang="en-US" sz="2400" b="0" i="1" smtClean="0">
                              <a:solidFill>
                                <a:prstClr val="black"/>
                              </a:solidFill>
                              <a:latin typeface="Cambria Math" panose="02040503050406030204" pitchFamily="18" charset="0"/>
                              <a:ea typeface="Cambria Math" panose="02040503050406030204" pitchFamily="18" charset="0"/>
                            </a:rPr>
                            <m:t>+</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𝜆</m:t>
                              </m:r>
                            </m:e>
                            <m:sub>
                              <m:r>
                                <a:rPr lang="en-US" sz="2400" b="0" i="1" smtClean="0">
                                  <a:solidFill>
                                    <a:prstClr val="black"/>
                                  </a:solidFill>
                                  <a:latin typeface="Cambria Math" panose="02040503050406030204" pitchFamily="18" charset="0"/>
                                  <a:ea typeface="Cambria Math" panose="02040503050406030204" pitchFamily="18" charset="0"/>
                                </a:rPr>
                                <m:t>2</m:t>
                              </m:r>
                            </m:sub>
                          </m:sSub>
                          <m:r>
                            <a:rPr lang="en-US" sz="2400" b="0" i="1" smtClean="0">
                              <a:solidFill>
                                <a:prstClr val="black"/>
                              </a:solidFill>
                              <a:latin typeface="Cambria Math" panose="02040503050406030204" pitchFamily="18" charset="0"/>
                              <a:ea typeface="Cambria Math" panose="02040503050406030204" pitchFamily="18" charset="0"/>
                            </a:rPr>
                            <m:t>+. . .. .+</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𝜆</m:t>
                              </m:r>
                            </m:e>
                            <m:sub>
                              <m:r>
                                <a:rPr lang="en-US" sz="2400" i="1">
                                  <a:solidFill>
                                    <a:prstClr val="black"/>
                                  </a:solidFill>
                                  <a:latin typeface="Cambria Math" panose="02040503050406030204" pitchFamily="18" charset="0"/>
                                  <a:ea typeface="Cambria Math" panose="02040503050406030204" pitchFamily="18" charset="0"/>
                                </a:rPr>
                                <m:t>𝑖</m:t>
                              </m:r>
                            </m:sub>
                          </m:sSub>
                        </m:num>
                        <m:den>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𝜆</m:t>
                              </m:r>
                            </m:e>
                            <m:sub>
                              <m:r>
                                <a:rPr lang="en-US" sz="2400" i="1">
                                  <a:solidFill>
                                    <a:prstClr val="black"/>
                                  </a:solidFill>
                                  <a:latin typeface="Cambria Math" panose="02040503050406030204" pitchFamily="18" charset="0"/>
                                  <a:ea typeface="Cambria Math" panose="02040503050406030204" pitchFamily="18" charset="0"/>
                                </a:rPr>
                                <m:t>1</m:t>
                              </m:r>
                            </m:sub>
                          </m:sSub>
                          <m:r>
                            <a:rPr lang="en-US" sz="2400" i="1">
                              <a:solidFill>
                                <a:prstClr val="black"/>
                              </a:solidFill>
                              <a:latin typeface="Cambria Math" panose="02040503050406030204" pitchFamily="18" charset="0"/>
                              <a:ea typeface="Cambria Math" panose="02040503050406030204" pitchFamily="18" charset="0"/>
                            </a:rPr>
                            <m:t>+</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𝜆</m:t>
                              </m:r>
                            </m:e>
                            <m:sub>
                              <m:r>
                                <a:rPr lang="en-US" sz="2400" i="1">
                                  <a:solidFill>
                                    <a:prstClr val="black"/>
                                  </a:solidFill>
                                  <a:latin typeface="Cambria Math" panose="02040503050406030204" pitchFamily="18" charset="0"/>
                                  <a:ea typeface="Cambria Math" panose="02040503050406030204" pitchFamily="18" charset="0"/>
                                </a:rPr>
                                <m:t>2</m:t>
                              </m:r>
                            </m:sub>
                          </m:sSub>
                          <m:r>
                            <a:rPr lang="en-US" sz="2400" i="1">
                              <a:solidFill>
                                <a:prstClr val="black"/>
                              </a:solidFill>
                              <a:latin typeface="Cambria Math" panose="02040503050406030204" pitchFamily="18" charset="0"/>
                              <a:ea typeface="Cambria Math" panose="02040503050406030204" pitchFamily="18" charset="0"/>
                            </a:rPr>
                            <m:t>+. . .+</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𝜆</m:t>
                              </m:r>
                            </m:e>
                            <m:sub>
                              <m:r>
                                <a:rPr lang="en-US" sz="2400" b="0" i="1" smtClean="0">
                                  <a:solidFill>
                                    <a:prstClr val="black"/>
                                  </a:solidFill>
                                  <a:latin typeface="Cambria Math" panose="02040503050406030204" pitchFamily="18" charset="0"/>
                                  <a:ea typeface="Cambria Math" panose="02040503050406030204" pitchFamily="18" charset="0"/>
                                </a:rPr>
                                <m:t>𝑝</m:t>
                              </m:r>
                            </m:sub>
                          </m:sSub>
                          <m:r>
                            <a:rPr lang="en-US" sz="2400" b="0" i="1" smtClean="0">
                              <a:solidFill>
                                <a:prstClr val="black"/>
                              </a:solidFill>
                              <a:latin typeface="Cambria Math" panose="02040503050406030204" pitchFamily="18" charset="0"/>
                              <a:ea typeface="Cambria Math" panose="02040503050406030204" pitchFamily="18" charset="0"/>
                            </a:rPr>
                            <m:t>+ . . . .+</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𝜆</m:t>
                              </m:r>
                            </m:e>
                            <m:sub>
                              <m:r>
                                <a:rPr lang="en-US" sz="2400" i="1">
                                  <a:solidFill>
                                    <a:prstClr val="black"/>
                                  </a:solidFill>
                                  <a:latin typeface="Cambria Math" panose="02040503050406030204" pitchFamily="18" charset="0"/>
                                  <a:ea typeface="Cambria Math" panose="02040503050406030204" pitchFamily="18" charset="0"/>
                                </a:rPr>
                                <m:t>𝑖</m:t>
                              </m:r>
                            </m:sub>
                          </m:sSub>
                        </m:den>
                      </m:f>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mbria"/>
                  <a:ea typeface="+mn-ea"/>
                  <a:cs typeface="+mn-cs"/>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62000" y="1550377"/>
                <a:ext cx="7620000" cy="2810128"/>
              </a:xfrm>
              <a:prstGeom prst="rect">
                <a:avLst/>
              </a:prstGeom>
              <a:blipFill>
                <a:blip r:embed="rId3"/>
                <a:stretch>
                  <a:fillRect l="-1040" t="-1952"/>
                </a:stretch>
              </a:blipFill>
            </p:spPr>
            <p:txBody>
              <a:bodyPr/>
              <a:lstStyle/>
              <a:p>
                <a:r>
                  <a:rPr lang="en-US">
                    <a:noFill/>
                  </a:rPr>
                  <a:t> </a:t>
                </a:r>
              </a:p>
            </p:txBody>
          </p:sp>
        </mc:Fallback>
      </mc:AlternateContent>
      <p:sp>
        <p:nvSpPr>
          <p:cNvPr id="3" name="TextBox 2"/>
          <p:cNvSpPr txBox="1"/>
          <p:nvPr/>
        </p:nvSpPr>
        <p:spPr>
          <a:xfrm>
            <a:off x="914400" y="4360505"/>
            <a:ext cx="7543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n-lt"/>
                <a:cs typeface="Arial" panose="020B0604020202020204" pitchFamily="34" charset="0"/>
              </a:rPr>
              <a:t>If the dimensions are highly correlated, there will be small number of eigenvectors, thus r will be smaller. </a:t>
            </a:r>
          </a:p>
          <a:p>
            <a:pPr marL="285750" indent="-285750">
              <a:buFont typeface="Arial" panose="020B0604020202020204" pitchFamily="34" charset="0"/>
              <a:buChar char="•"/>
            </a:pPr>
            <a:r>
              <a:rPr lang="en-US" sz="2400" dirty="0">
                <a:latin typeface="+mn-lt"/>
                <a:cs typeface="Arial" panose="020B0604020202020204" pitchFamily="34" charset="0"/>
              </a:rPr>
              <a:t>If the dimensions are not correlated, r will be as large as m and PCA does not help. </a:t>
            </a:r>
          </a:p>
        </p:txBody>
      </p:sp>
    </p:spTree>
    <p:extLst>
      <p:ext uri="{BB962C8B-B14F-4D97-AF65-F5344CB8AC3E}">
        <p14:creationId xmlns:p14="http://schemas.microsoft.com/office/powerpoint/2010/main" val="941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dirty="0">
                <a:solidFill>
                  <a:srgbClr val="C00000"/>
                </a:solidFill>
              </a:rPr>
              <a:t>PCA Process – STEP 4</a:t>
            </a:r>
          </a:p>
        </p:txBody>
      </p:sp>
      <mc:AlternateContent xmlns:mc="http://schemas.openxmlformats.org/markup-compatibility/2006" xmlns:a14="http://schemas.microsoft.com/office/drawing/2010/main">
        <mc:Choice Requires="a14">
          <p:sp>
            <p:nvSpPr>
              <p:cNvPr id="2" name="TextBox 1"/>
              <p:cNvSpPr txBox="1"/>
              <p:nvPr/>
            </p:nvSpPr>
            <p:spPr>
              <a:xfrm>
                <a:off x="1524000" y="2057400"/>
                <a:ext cx="3430619" cy="761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1</m:t>
                              </m:r>
                            </m:sub>
                          </m:sSub>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rPr>
                        <m:t>=0.7235</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524000" y="2057400"/>
                <a:ext cx="3430619" cy="76181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14400" y="3352800"/>
                <a:ext cx="8077200" cy="230883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n-lt"/>
                    <a:cs typeface="Arial" panose="020B0604020202020204" pitchFamily="34" charset="0"/>
                  </a:rPr>
                  <a:t>Thus, by selecting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1</m:t>
                        </m:r>
                      </m:sub>
                    </m:sSub>
                  </m:oMath>
                </a14:m>
                <a:r>
                  <a:rPr lang="en-US" sz="2400" dirty="0">
                    <a:latin typeface="+mn-lt"/>
                    <a:cs typeface="Arial" panose="020B0604020202020204" pitchFamily="34" charset="0"/>
                  </a:rPr>
                  <a:t> as the principal component 1, it can explain 72.35% of the total variance of the data. </a:t>
                </a:r>
              </a:p>
              <a:p>
                <a:pPr marL="285750" indent="-285750">
                  <a:buFont typeface="Arial" panose="020B0604020202020204" pitchFamily="34" charset="0"/>
                  <a:buChar char="•"/>
                </a:pPr>
                <a:r>
                  <a:rPr lang="en-US" sz="2400" dirty="0">
                    <a:latin typeface="+mn-lt"/>
                    <a:cs typeface="Arial" panose="020B0604020202020204" pitchFamily="34" charset="0"/>
                  </a:rPr>
                  <a:t>Eigenvector  </a:t>
                </a:r>
                <a14:m>
                  <m:oMath xmlns:m="http://schemas.openxmlformats.org/officeDocument/2006/math">
                    <m:d>
                      <m:dPr>
                        <m:ctrlPr>
                          <a:rPr lang="en-US" sz="2400" i="1" smtClean="0">
                            <a:latin typeface="Cambria Math" panose="02040503050406030204" pitchFamily="18" charset="0"/>
                            <a:cs typeface="Arial" panose="020B0604020202020204" pitchFamily="34" charset="0"/>
                          </a:rPr>
                        </m:ctrlPr>
                      </m:dPr>
                      <m:e>
                        <m:m>
                          <m:mPr>
                            <m:mcs>
                              <m:mc>
                                <m:mcPr>
                                  <m:count m:val="1"/>
                                  <m:mcJc m:val="center"/>
                                </m:mcPr>
                              </m:mc>
                            </m:mcs>
                            <m:ctrlPr>
                              <a:rPr lang="en-US" sz="2400" i="1" smtClean="0">
                                <a:latin typeface="Cambria Math" panose="02040503050406030204" pitchFamily="18" charset="0"/>
                                <a:cs typeface="Arial" panose="020B0604020202020204" pitchFamily="34" charset="0"/>
                              </a:rPr>
                            </m:ctrlPr>
                          </m:mPr>
                          <m:mr>
                            <m:e>
                              <m:r>
                                <m:rPr>
                                  <m:brk m:alnAt="7"/>
                                </m:rP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0.6779</m:t>
                              </m:r>
                            </m:e>
                          </m:mr>
                          <m:mr>
                            <m:e>
                              <m:r>
                                <a:rPr lang="en-US" sz="2400" b="0" i="1" smtClean="0">
                                  <a:latin typeface="Cambria Math" panose="02040503050406030204" pitchFamily="18" charset="0"/>
                                  <a:cs typeface="Arial" panose="020B0604020202020204" pitchFamily="34" charset="0"/>
                                </a:rPr>
                                <m:t>−0.7352</m:t>
                              </m:r>
                            </m:e>
                          </m:mr>
                        </m:m>
                      </m:e>
                    </m:d>
                  </m:oMath>
                </a14:m>
                <a:r>
                  <a:rPr lang="en-US" sz="2400" dirty="0">
                    <a:latin typeface="+mn-lt"/>
                    <a:cs typeface="Arial" panose="020B0604020202020204" pitchFamily="34" charset="0"/>
                  </a:rPr>
                  <a:t>           First principal component </a:t>
                </a:r>
              </a:p>
              <a:p>
                <a:endParaRPr lang="en-US" sz="1600" dirty="0">
                  <a:latin typeface="+mn-lt"/>
                  <a:cs typeface="Arial" panose="020B0604020202020204" pitchFamily="34" charset="0"/>
                </a:endParaRPr>
              </a:p>
              <a:p>
                <a:pPr marL="285750" indent="-285750">
                  <a:buFont typeface="Arial" panose="020B0604020202020204" pitchFamily="34" charset="0"/>
                  <a:buChar char="•"/>
                </a:pPr>
                <a:r>
                  <a:rPr lang="en-US" sz="2400" dirty="0">
                    <a:latin typeface="+mn-lt"/>
                    <a:cs typeface="Arial" panose="020B0604020202020204" pitchFamily="34" charset="0"/>
                  </a:rPr>
                  <a:t>Eigenvector  </a:t>
                </a:r>
                <a14:m>
                  <m:oMath xmlns:m="http://schemas.openxmlformats.org/officeDocument/2006/math">
                    <m:d>
                      <m:dPr>
                        <m:ctrlPr>
                          <a:rPr lang="en-US" sz="2400" i="1">
                            <a:latin typeface="Cambria Math" panose="02040503050406030204" pitchFamily="18" charset="0"/>
                            <a:cs typeface="Arial" panose="020B0604020202020204" pitchFamily="34" charset="0"/>
                          </a:rPr>
                        </m:ctrlPr>
                      </m:dPr>
                      <m:e>
                        <m:m>
                          <m:mPr>
                            <m:mcs>
                              <m:mc>
                                <m:mcPr>
                                  <m:count m:val="1"/>
                                  <m:mcJc m:val="center"/>
                                </m:mcPr>
                              </m:mc>
                            </m:mcs>
                            <m:ctrlPr>
                              <a:rPr lang="en-US" sz="2400" i="1">
                                <a:latin typeface="Cambria Math" panose="02040503050406030204" pitchFamily="18" charset="0"/>
                                <a:cs typeface="Arial" panose="020B0604020202020204" pitchFamily="34" charset="0"/>
                              </a:rPr>
                            </m:ctrlPr>
                          </m:mPr>
                          <m:mr>
                            <m:e>
                              <m:r>
                                <m:rPr>
                                  <m:brk m:alnAt="7"/>
                                </m:rPr>
                                <a:rPr lang="en-US" sz="2400" i="1">
                                  <a:latin typeface="Cambria Math" panose="02040503050406030204" pitchFamily="18" charset="0"/>
                                  <a:cs typeface="Arial" panose="020B0604020202020204" pitchFamily="34" charset="0"/>
                                </a:rPr>
                                <m:t>−</m:t>
                              </m:r>
                              <m:r>
                                <a:rPr lang="en-US" sz="2400" i="1">
                                  <a:latin typeface="Cambria Math" panose="02040503050406030204" pitchFamily="18" charset="0"/>
                                  <a:cs typeface="Arial" panose="020B0604020202020204" pitchFamily="34" charset="0"/>
                                </a:rPr>
                                <m:t>0.7352</m:t>
                              </m:r>
                            </m:e>
                          </m:mr>
                          <m:mr>
                            <m:e>
                              <m:r>
                                <a:rPr lang="en-US" sz="2400" i="1">
                                  <a:latin typeface="Cambria Math" panose="02040503050406030204" pitchFamily="18" charset="0"/>
                                  <a:cs typeface="Arial" panose="020B0604020202020204" pitchFamily="34" charset="0"/>
                                </a:rPr>
                                <m:t>0.6779</m:t>
                              </m:r>
                            </m:e>
                          </m:mr>
                        </m:m>
                      </m:e>
                    </m:d>
                  </m:oMath>
                </a14:m>
                <a:r>
                  <a:rPr lang="en-US" sz="2400" dirty="0">
                    <a:latin typeface="+mn-lt"/>
                    <a:cs typeface="Arial" panose="020B0604020202020204" pitchFamily="34" charset="0"/>
                  </a:rPr>
                  <a:t> 	       Second principal component </a:t>
                </a:r>
              </a:p>
            </p:txBody>
          </p:sp>
        </mc:Choice>
        <mc:Fallback xmlns="">
          <p:sp>
            <p:nvSpPr>
              <p:cNvPr id="5" name="TextBox 4"/>
              <p:cNvSpPr txBox="1">
                <a:spLocks noRot="1" noChangeAspect="1" noMove="1" noResize="1" noEditPoints="1" noAdjustHandles="1" noChangeArrowheads="1" noChangeShapeType="1" noTextEdit="1"/>
              </p:cNvSpPr>
              <p:nvPr/>
            </p:nvSpPr>
            <p:spPr>
              <a:xfrm>
                <a:off x="914400" y="3352800"/>
                <a:ext cx="8077200" cy="2308837"/>
              </a:xfrm>
              <a:prstGeom prst="rect">
                <a:avLst/>
              </a:prstGeom>
              <a:blipFill>
                <a:blip r:embed="rId3"/>
                <a:stretch>
                  <a:fillRect l="-981" t="-2111" r="-1283"/>
                </a:stretch>
              </a:blipFill>
            </p:spPr>
            <p:txBody>
              <a:bodyPr/>
              <a:lstStyle/>
              <a:p>
                <a:r>
                  <a:rPr lang="en-US">
                    <a:noFill/>
                  </a:rPr>
                  <a:t> </a:t>
                </a:r>
              </a:p>
            </p:txBody>
          </p:sp>
        </mc:Fallback>
      </mc:AlternateContent>
      <p:sp>
        <p:nvSpPr>
          <p:cNvPr id="7" name="Right Arrow 6"/>
          <p:cNvSpPr/>
          <p:nvPr/>
        </p:nvSpPr>
        <p:spPr>
          <a:xfrm>
            <a:off x="4486050" y="4343400"/>
            <a:ext cx="5350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486050" y="5181600"/>
            <a:ext cx="5350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7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36563"/>
            <a:ext cx="8041440" cy="1087437"/>
          </a:xfrm>
        </p:spPr>
        <p:txBody>
          <a:bodyPr/>
          <a:lstStyle/>
          <a:p>
            <a:r>
              <a:rPr lang="en-IN" sz="4000" dirty="0">
                <a:solidFill>
                  <a:srgbClr val="C00000"/>
                </a:solidFill>
              </a:rPr>
              <a:t>PCA Process – STEP 4</a:t>
            </a:r>
            <a:endParaRPr lang="en-US" sz="4000" dirty="0"/>
          </a:p>
        </p:txBody>
      </p:sp>
      <mc:AlternateContent xmlns:mc="http://schemas.openxmlformats.org/markup-compatibility/2006" xmlns:a14="http://schemas.microsoft.com/office/drawing/2010/main">
        <mc:Choice Requires="a14">
          <p:sp>
            <p:nvSpPr>
              <p:cNvPr id="4" name="TextBox 3"/>
              <p:cNvSpPr txBox="1"/>
              <p:nvPr/>
            </p:nvSpPr>
            <p:spPr>
              <a:xfrm>
                <a:off x="-609600" y="2304878"/>
                <a:ext cx="7620000" cy="708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𝐸𝑖𝑔𝑒𝑛𝑣𝑎𝑙𝑢𝑒𝑠</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r>
                                  <a:rPr lang="en-US" sz="2400" b="0" i="1" smtClean="0">
                                    <a:latin typeface="Cambria Math" panose="02040503050406030204" pitchFamily="18" charset="0"/>
                                  </a:rPr>
                                  <m:t>.4908</m:t>
                                </m:r>
                              </m:e>
                            </m:mr>
                            <m:mr>
                              <m:e>
                                <m:r>
                                  <a:rPr lang="en-US" sz="2400" b="0" i="1" smtClean="0">
                                    <a:latin typeface="Cambria Math" panose="02040503050406030204" pitchFamily="18" charset="0"/>
                                  </a:rPr>
                                  <m:t>1.2840</m:t>
                                </m:r>
                              </m:e>
                            </m:mr>
                          </m:m>
                        </m:e>
                      </m:d>
                    </m:oMath>
                  </m:oMathPara>
                </a14:m>
                <a:endParaRPr lang="en-US" sz="2400" dirty="0">
                  <a:latin typeface="+mn-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09600" y="2304878"/>
                <a:ext cx="7620000" cy="7081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14400" y="3733800"/>
                <a:ext cx="6934200" cy="1454309"/>
              </a:xfrm>
              <a:prstGeom prst="rect">
                <a:avLst/>
              </a:prstGeom>
              <a:noFill/>
            </p:spPr>
            <p:txBody>
              <a:bodyPr wrap="square" rtlCol="0">
                <a:spAutoFit/>
              </a:bodyPr>
              <a:lstStyle/>
              <a:p>
                <a:endParaRPr lang="en-US" sz="2400" b="0" i="1" dirty="0">
                  <a:latin typeface="Cambria Math" panose="02040503050406030204" pitchFamily="18" charset="0"/>
                  <a:cs typeface="Arial" panose="020B0604020202020204" pitchFamily="34" charset="0"/>
                </a:endParaRPr>
              </a:p>
              <a:p>
                <a:endParaRPr lang="en-US" sz="2400" b="0" i="1" dirty="0">
                  <a:latin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anose="020B0604020202020204" pitchFamily="34" charset="0"/>
                        </a:rPr>
                        <m:t>𝐸𝑖𝑔𝑒𝑛𝑣𝑒𝑐𝑡𝑜𝑟𝑠</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𝑉</m:t>
                      </m:r>
                      <m:r>
                        <a:rPr lang="en-US" sz="2400" b="0" i="1" smtClean="0">
                          <a:latin typeface="Cambria Math" panose="02040503050406030204" pitchFamily="18" charset="0"/>
                          <a:cs typeface="Arial" panose="020B0604020202020204" pitchFamily="34" charset="0"/>
                        </a:rPr>
                        <m:t>)= </m:t>
                      </m:r>
                      <m:d>
                        <m:dPr>
                          <m:begChr m:val="["/>
                          <m:endChr m:val="]"/>
                          <m:ctrlPr>
                            <a:rPr lang="en-US" sz="2400" b="0" i="1" smtClean="0">
                              <a:latin typeface="Cambria Math" panose="02040503050406030204" pitchFamily="18" charset="0"/>
                              <a:cs typeface="Arial" panose="020B0604020202020204" pitchFamily="34" charset="0"/>
                            </a:rPr>
                          </m:ctrlPr>
                        </m:dPr>
                        <m:e>
                          <m:m>
                            <m:mPr>
                              <m:mcs>
                                <m:mc>
                                  <m:mcPr>
                                    <m:count m:val="2"/>
                                    <m:mcJc m:val="center"/>
                                  </m:mcPr>
                                </m:mc>
                              </m:mcs>
                              <m:ctrlPr>
                                <a:rPr lang="en-US" sz="2400" b="0" i="1" smtClean="0">
                                  <a:latin typeface="Cambria Math" panose="02040503050406030204" pitchFamily="18" charset="0"/>
                                  <a:cs typeface="Arial" panose="020B0604020202020204" pitchFamily="34" charset="0"/>
                                </a:rPr>
                              </m:ctrlPr>
                            </m:mPr>
                            <m:mr>
                              <m:e>
                                <m:r>
                                  <m:rPr>
                                    <m:brk m:alnAt="7"/>
                                  </m:rP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0.7352</m:t>
                                </m:r>
                              </m:e>
                              <m:e>
                                <m:r>
                                  <a:rPr lang="en-US" sz="2400" b="0" i="1" smtClean="0">
                                    <a:latin typeface="Cambria Math" panose="02040503050406030204" pitchFamily="18" charset="0"/>
                                    <a:cs typeface="Arial" panose="020B0604020202020204" pitchFamily="34" charset="0"/>
                                  </a:rPr>
                                  <m:t>−0.6779</m:t>
                                </m:r>
                              </m:e>
                            </m:mr>
                            <m:mr>
                              <m:e>
                                <m:r>
                                  <a:rPr lang="en-US" sz="2400" b="0" i="1" smtClean="0">
                                    <a:latin typeface="Cambria Math" panose="02040503050406030204" pitchFamily="18" charset="0"/>
                                    <a:cs typeface="Arial" panose="020B0604020202020204" pitchFamily="34" charset="0"/>
                                  </a:rPr>
                                  <m:t>0.6779</m:t>
                                </m:r>
                              </m:e>
                              <m:e>
                                <m:r>
                                  <a:rPr lang="en-US" sz="2400" b="0" i="1" smtClean="0">
                                    <a:latin typeface="Cambria Math" panose="02040503050406030204" pitchFamily="18" charset="0"/>
                                    <a:cs typeface="Arial" panose="020B0604020202020204" pitchFamily="34" charset="0"/>
                                  </a:rPr>
                                  <m:t>−0.7352</m:t>
                                </m:r>
                              </m:e>
                            </m:mr>
                          </m:m>
                        </m:e>
                      </m:d>
                    </m:oMath>
                  </m:oMathPara>
                </a14:m>
                <a:endParaRPr lang="en-US" sz="2400" dirty="0">
                  <a:latin typeface="+mn-lt"/>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14400" y="3733800"/>
                <a:ext cx="6934200" cy="1454309"/>
              </a:xfrm>
              <a:prstGeom prst="rect">
                <a:avLst/>
              </a:prstGeom>
              <a:blipFill>
                <a:blip r:embed="rId3"/>
                <a:stretch>
                  <a:fillRect/>
                </a:stretch>
              </a:blipFill>
            </p:spPr>
            <p:txBody>
              <a:bodyPr/>
              <a:lstStyle/>
              <a:p>
                <a:r>
                  <a:rPr lang="en-US">
                    <a:noFill/>
                  </a:rPr>
                  <a:t> </a:t>
                </a:r>
              </a:p>
            </p:txBody>
          </p:sp>
        </mc:Fallback>
      </mc:AlternateContent>
      <p:sp>
        <p:nvSpPr>
          <p:cNvPr id="3" name="Right Arrow 2"/>
          <p:cNvSpPr/>
          <p:nvPr/>
        </p:nvSpPr>
        <p:spPr>
          <a:xfrm rot="10800000">
            <a:off x="5041744" y="2860141"/>
            <a:ext cx="990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5041744" y="2438400"/>
            <a:ext cx="990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6339536" y="2661166"/>
                <a:ext cx="471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𝜆</m:t>
                          </m:r>
                        </m:e>
                        <m:sub>
                          <m:r>
                            <a:rPr lang="en-US" i="1">
                              <a:solidFill>
                                <a:prstClr val="black"/>
                              </a:solidFill>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339536" y="2661166"/>
                <a:ext cx="471026" cy="369332"/>
              </a:xfrm>
              <a:prstGeom prst="rect">
                <a:avLst/>
              </a:prstGeom>
              <a:blipFill>
                <a:blip r:embed="rId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19559" y="2253734"/>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𝜆</m:t>
                          </m:r>
                        </m:e>
                        <m:sub>
                          <m:r>
                            <a:rPr lang="en-US" b="0" i="1" smtClean="0">
                              <a:solidFill>
                                <a:prstClr val="black"/>
                              </a:solidFill>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319559" y="2253734"/>
                <a:ext cx="476349" cy="369332"/>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876800" y="4038600"/>
                <a:ext cx="4697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prstClr val="black"/>
                              </a:solidFill>
                              <a:latin typeface="Cambria Math" panose="02040503050406030204" pitchFamily="18" charset="0"/>
                              <a:ea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𝑉</m:t>
                          </m:r>
                        </m:e>
                        <m:sub>
                          <m:r>
                            <a:rPr lang="en-US" b="0" i="1" smtClean="0">
                              <a:solidFill>
                                <a:prstClr val="black"/>
                              </a:solidFill>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876800" y="4038600"/>
                <a:ext cx="46974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319559" y="4041558"/>
                <a:ext cx="4644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prstClr val="black"/>
                              </a:solidFill>
                              <a:latin typeface="Cambria Math" panose="02040503050406030204" pitchFamily="18" charset="0"/>
                              <a:ea typeface="Cambria Math" panose="02040503050406030204" pitchFamily="18" charset="0"/>
                            </a:rPr>
                          </m:ctrlPr>
                        </m:sSubPr>
                        <m:e>
                          <m:r>
                            <a:rPr lang="en-US" b="0" i="1" smtClean="0">
                              <a:solidFill>
                                <a:prstClr val="black"/>
                              </a:solidFill>
                              <a:latin typeface="Cambria Math" panose="02040503050406030204" pitchFamily="18" charset="0"/>
                              <a:ea typeface="Cambria Math" panose="02040503050406030204" pitchFamily="18" charset="0"/>
                            </a:rPr>
                            <m:t>𝑉</m:t>
                          </m:r>
                        </m:e>
                        <m:sub>
                          <m:r>
                            <a:rPr lang="en-US" b="0" i="1" smtClean="0">
                              <a:solidFill>
                                <a:prstClr val="black"/>
                              </a:solidFill>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319559" y="4041558"/>
                <a:ext cx="464422" cy="369332"/>
              </a:xfrm>
              <a:prstGeom prst="rect">
                <a:avLst/>
              </a:prstGeom>
              <a:blipFill>
                <a:blip r:embed="rId7"/>
                <a:stretch>
                  <a:fillRect/>
                </a:stretch>
              </a:blipFill>
            </p:spPr>
            <p:txBody>
              <a:bodyPr/>
              <a:lstStyle/>
              <a:p>
                <a:r>
                  <a:rPr lang="en-US">
                    <a:noFill/>
                  </a:rPr>
                  <a:t> </a:t>
                </a:r>
              </a:p>
            </p:txBody>
          </p:sp>
        </mc:Fallback>
      </mc:AlternateContent>
      <p:sp>
        <p:nvSpPr>
          <p:cNvPr id="17" name="Oval 16"/>
          <p:cNvSpPr/>
          <p:nvPr/>
        </p:nvSpPr>
        <p:spPr>
          <a:xfrm>
            <a:off x="4540172" y="3886200"/>
            <a:ext cx="11430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985452" y="3862754"/>
            <a:ext cx="11430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5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animBg="1"/>
      <p:bldP spid="6" grpId="0" animBg="1"/>
      <p:bldP spid="7" grpId="0"/>
      <p:bldP spid="8" grpId="0"/>
      <p:bldP spid="9" grpId="0"/>
      <p:bldP spid="11" grpId="0"/>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1280" y="157526"/>
            <a:ext cx="8041440" cy="1059436"/>
          </a:xfrm>
        </p:spPr>
        <p:txBody>
          <a:bodyPr/>
          <a:lstStyle/>
          <a:p>
            <a:r>
              <a:rPr lang="en-IN" sz="4000" dirty="0">
                <a:solidFill>
                  <a:srgbClr val="C00000"/>
                </a:solidFill>
              </a:rPr>
              <a:t>PCA Process – STEP 5</a:t>
            </a:r>
          </a:p>
        </p:txBody>
      </p:sp>
      <mc:AlternateContent xmlns:mc="http://schemas.openxmlformats.org/markup-compatibility/2006" xmlns:a14="http://schemas.microsoft.com/office/drawing/2010/main">
        <mc:Choice Requires="a14">
          <p:sp>
            <p:nvSpPr>
              <p:cNvPr id="5" name="TextBox 4"/>
              <p:cNvSpPr txBox="1"/>
              <p:nvPr/>
            </p:nvSpPr>
            <p:spPr>
              <a:xfrm>
                <a:off x="990600" y="1194550"/>
                <a:ext cx="8077200" cy="114076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n-lt"/>
                    <a:cs typeface="Arial" panose="020B0604020202020204" pitchFamily="34" charset="0"/>
                  </a:rPr>
                  <a:t>Derive the new data </a:t>
                </a:r>
              </a:p>
              <a:p>
                <a:r>
                  <a:rPr lang="en-US" sz="2400" dirty="0">
                    <a:latin typeface="+mn-lt"/>
                    <a:cs typeface="Arial" panose="020B0604020202020204" pitchFamily="34" charset="0"/>
                  </a:rPr>
                  <a:t>	</a:t>
                </a:r>
                <a14:m>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mPr>
                          <m:mr>
                            <m:e>
                              <m:d>
                                <m:dPr>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cs typeface="Arial" panose="020B0604020202020204" pitchFamily="34" charset="0"/>
                                        </a:rPr>
                                        <m:t>1</m:t>
                                      </m:r>
                                    </m:sub>
                                  </m:sSub>
                                  <m:r>
                                    <a:rPr lang="en-US" sz="2400" i="1">
                                      <a:latin typeface="Cambria Math" panose="02040503050406030204" pitchFamily="18" charset="0"/>
                                      <a:cs typeface="Arial" panose="020B0604020202020204" pitchFamily="34" charset="0"/>
                                    </a:rPr>
                                    <m:t> − </m:t>
                                  </m:r>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𝜇</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1</m:t>
                                      </m:r>
                                    </m:sub>
                                  </m:sSub>
                                </m:e>
                              </m:d>
                            </m:e>
                            <m:e>
                              <m:d>
                                <m:dPr>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cs typeface="Arial" panose="020B0604020202020204" pitchFamily="34" charset="0"/>
                                        </a:rPr>
                                        <m:t>2</m:t>
                                      </m:r>
                                    </m:sub>
                                  </m:sSub>
                                  <m:r>
                                    <a:rPr lang="en-US" sz="2400" i="1">
                                      <a:latin typeface="Cambria Math" panose="02040503050406030204" pitchFamily="18" charset="0"/>
                                      <a:cs typeface="Arial" panose="020B0604020202020204" pitchFamily="34" charset="0"/>
                                    </a:rPr>
                                    <m:t> − </m:t>
                                  </m:r>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𝜇</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2</m:t>
                                      </m:r>
                                    </m:sub>
                                  </m:sSub>
                                </m:e>
                              </m:d>
                            </m:e>
                          </m:mr>
                        </m:m>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m>
                          <m:mPr>
                            <m:mcs>
                              <m:mc>
                                <m:mcPr>
                                  <m:count m:val="1"/>
                                  <m:mcJc m:val="center"/>
                                </m:mcPr>
                              </m:mc>
                            </m:mcs>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mPr>
                          <m:mr>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m:rPr>
                                      <m:brk m:alnAt="7"/>
                                    </m:rPr>
                                    <a:rPr lang="en-US" sz="2400" b="0" i="1" smtClean="0">
                                      <a:latin typeface="Cambria Math" panose="02040503050406030204" pitchFamily="18" charset="0"/>
                                      <a:ea typeface="Cambria Math" panose="02040503050406030204" pitchFamily="18" charset="0"/>
                                      <a:cs typeface="Arial" panose="020B0604020202020204" pitchFamily="34" charset="0"/>
                                    </a:rPr>
                                    <m:t>𝑉</m:t>
                                  </m:r>
                                </m:e>
                                <m:sub>
                                  <m:r>
                                    <m:rPr>
                                      <m:brk m:alnAt="7"/>
                                    </m:rPr>
                                    <a:rPr lang="en-US" sz="2400" b="0" i="1" smtClean="0">
                                      <a:latin typeface="Cambria Math" panose="02040503050406030204" pitchFamily="18" charset="0"/>
                                      <a:ea typeface="Cambria Math" panose="02040503050406030204" pitchFamily="18" charset="0"/>
                                      <a:cs typeface="Arial" panose="020B0604020202020204" pitchFamily="34" charset="0"/>
                                    </a:rPr>
                                    <m:t>1</m:t>
                                  </m:r>
                                </m:sub>
                              </m:sSub>
                            </m:e>
                          </m:mr>
                          <m:mr>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𝑉</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2</m:t>
                                  </m:r>
                                </m:sub>
                              </m:sSub>
                            </m:e>
                          </m:mr>
                        </m:m>
                      </m:e>
                    </m:d>
                  </m:oMath>
                </a14:m>
                <a:endParaRPr lang="en-US" sz="2400" dirty="0">
                  <a:latin typeface="+mn-lt"/>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90600" y="1194550"/>
                <a:ext cx="8077200" cy="1140762"/>
              </a:xfrm>
              <a:prstGeom prst="rect">
                <a:avLst/>
              </a:prstGeom>
              <a:blipFill>
                <a:blip r:embed="rId2"/>
                <a:stretch>
                  <a:fillRect l="-1057" t="-42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769445794"/>
                  </p:ext>
                </p:extLst>
              </p:nvPr>
            </p:nvGraphicFramePr>
            <p:xfrm>
              <a:off x="1524000" y="2335312"/>
              <a:ext cx="6096000" cy="4069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28826638"/>
                        </a:ext>
                      </a:extLst>
                    </a:gridCol>
                    <a:gridCol w="3048000">
                      <a:extLst>
                        <a:ext uri="{9D8B030D-6E8A-4147-A177-3AD203B41FA5}">
                          <a16:colId xmlns:a16="http://schemas.microsoft.com/office/drawing/2014/main" val="2365894177"/>
                        </a:ext>
                      </a:extLst>
                    </a:gridCol>
                  </a:tblGrid>
                  <a:tr h="0">
                    <a:tc>
                      <a:txBody>
                        <a:bodyPr/>
                        <a:lstStyle/>
                        <a:p>
                          <a:r>
                            <a:rPr lang="en-US" dirty="0"/>
                            <a:t>New </a:t>
                          </a:r>
                          <a14:m>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r>
                                    <a:rPr lang="en-US" sz="1800" i="1">
                                      <a:latin typeface="Cambria Math" panose="02040503050406030204" pitchFamily="18" charset="0"/>
                                      <a:cs typeface="Arial" panose="020B0604020202020204" pitchFamily="34" charset="0"/>
                                    </a:rPr>
                                    <m:t>𝑋</m:t>
                                  </m:r>
                                </m:e>
                                <m:sub>
                                  <m:r>
                                    <a:rPr lang="en-US" sz="1800" b="0" i="1" smtClean="0">
                                      <a:latin typeface="Cambria Math" panose="02040503050406030204" pitchFamily="18" charset="0"/>
                                      <a:cs typeface="Arial" panose="020B0604020202020204" pitchFamily="34" charset="0"/>
                                    </a:rPr>
                                    <m:t>1</m:t>
                                  </m:r>
                                </m:sub>
                              </m:sSub>
                            </m:oMath>
                          </a14:m>
                          <a:endParaRPr lang="en-US" dirty="0"/>
                        </a:p>
                      </a:txBody>
                      <a:tcPr/>
                    </a:tc>
                    <a:tc>
                      <a:txBody>
                        <a:bodyPr/>
                        <a:lstStyle/>
                        <a:p>
                          <a:r>
                            <a:rPr lang="en-US" dirty="0"/>
                            <a:t>New </a:t>
                          </a:r>
                          <a14:m>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r>
                                    <a:rPr lang="en-US" sz="1800" i="1">
                                      <a:latin typeface="Cambria Math" panose="02040503050406030204" pitchFamily="18" charset="0"/>
                                      <a:cs typeface="Arial" panose="020B0604020202020204" pitchFamily="34" charset="0"/>
                                    </a:rPr>
                                    <m:t>𝑋</m:t>
                                  </m:r>
                                </m:e>
                                <m:sub>
                                  <m:r>
                                    <a:rPr lang="en-US" sz="1800" b="0" i="1" smtClean="0">
                                      <a:latin typeface="Cambria Math" panose="02040503050406030204" pitchFamily="18" charset="0"/>
                                      <a:cs typeface="Arial" panose="020B0604020202020204" pitchFamily="34" charset="0"/>
                                    </a:rPr>
                                    <m:t>2</m:t>
                                  </m:r>
                                </m:sub>
                              </m:sSub>
                            </m:oMath>
                          </a14:m>
                          <a:endParaRPr lang="en-US" dirty="0"/>
                        </a:p>
                      </a:txBody>
                      <a:tcPr/>
                    </a:tc>
                    <a:extLst>
                      <a:ext uri="{0D108BD9-81ED-4DB2-BD59-A6C34878D82A}">
                        <a16:rowId xmlns:a16="http://schemas.microsoft.com/office/drawing/2014/main" val="2962426480"/>
                      </a:ext>
                    </a:extLst>
                  </a:tr>
                  <a:tr h="0">
                    <a:tc>
                      <a:txBody>
                        <a:bodyPr/>
                        <a:lstStyle/>
                        <a:p>
                          <a:r>
                            <a:rPr lang="en-US" dirty="0"/>
                            <a:t>-0.8279</a:t>
                          </a:r>
                        </a:p>
                      </a:txBody>
                      <a:tcPr/>
                    </a:tc>
                    <a:tc>
                      <a:txBody>
                        <a:bodyPr/>
                        <a:lstStyle/>
                        <a:p>
                          <a:r>
                            <a:rPr lang="en-US" dirty="0"/>
                            <a:t>-0.1751</a:t>
                          </a:r>
                        </a:p>
                      </a:txBody>
                      <a:tcPr/>
                    </a:tc>
                    <a:extLst>
                      <a:ext uri="{0D108BD9-81ED-4DB2-BD59-A6C34878D82A}">
                        <a16:rowId xmlns:a16="http://schemas.microsoft.com/office/drawing/2014/main" val="2484263241"/>
                      </a:ext>
                    </a:extLst>
                  </a:tr>
                  <a:tr h="370840">
                    <a:tc>
                      <a:txBody>
                        <a:bodyPr/>
                        <a:lstStyle/>
                        <a:p>
                          <a:r>
                            <a:rPr lang="en-US" dirty="0"/>
                            <a:t>1.7776</a:t>
                          </a:r>
                        </a:p>
                      </a:txBody>
                      <a:tcPr/>
                    </a:tc>
                    <a:tc>
                      <a:txBody>
                        <a:bodyPr/>
                        <a:lstStyle/>
                        <a:p>
                          <a:r>
                            <a:rPr lang="en-US" dirty="0"/>
                            <a:t>0.1429</a:t>
                          </a:r>
                        </a:p>
                      </a:txBody>
                      <a:tcPr/>
                    </a:tc>
                    <a:extLst>
                      <a:ext uri="{0D108BD9-81ED-4DB2-BD59-A6C34878D82A}">
                        <a16:rowId xmlns:a16="http://schemas.microsoft.com/office/drawing/2014/main" val="575147161"/>
                      </a:ext>
                    </a:extLst>
                  </a:tr>
                  <a:tr h="370840">
                    <a:tc>
                      <a:txBody>
                        <a:bodyPr/>
                        <a:lstStyle/>
                        <a:p>
                          <a:r>
                            <a:rPr lang="en-US" dirty="0"/>
                            <a:t>-0.9922</a:t>
                          </a:r>
                        </a:p>
                      </a:txBody>
                      <a:tcPr/>
                    </a:tc>
                    <a:tc>
                      <a:txBody>
                        <a:bodyPr/>
                        <a:lstStyle/>
                        <a:p>
                          <a:r>
                            <a:rPr lang="en-US" dirty="0"/>
                            <a:t>0.3843</a:t>
                          </a:r>
                        </a:p>
                      </a:txBody>
                      <a:tcPr/>
                    </a:tc>
                    <a:extLst>
                      <a:ext uri="{0D108BD9-81ED-4DB2-BD59-A6C34878D82A}">
                        <a16:rowId xmlns:a16="http://schemas.microsoft.com/office/drawing/2014/main" val="768015831"/>
                      </a:ext>
                    </a:extLst>
                  </a:tr>
                  <a:tr h="370840">
                    <a:tc>
                      <a:txBody>
                        <a:bodyPr/>
                        <a:lstStyle/>
                        <a:p>
                          <a:r>
                            <a:rPr lang="en-US" dirty="0"/>
                            <a:t>-0.2742</a:t>
                          </a:r>
                        </a:p>
                      </a:txBody>
                      <a:tcPr/>
                    </a:tc>
                    <a:tc>
                      <a:txBody>
                        <a:bodyPr/>
                        <a:lstStyle/>
                        <a:p>
                          <a:r>
                            <a:rPr lang="en-US" dirty="0"/>
                            <a:t>0.1304</a:t>
                          </a:r>
                        </a:p>
                      </a:txBody>
                      <a:tcPr/>
                    </a:tc>
                    <a:extLst>
                      <a:ext uri="{0D108BD9-81ED-4DB2-BD59-A6C34878D82A}">
                        <a16:rowId xmlns:a16="http://schemas.microsoft.com/office/drawing/2014/main" val="437187417"/>
                      </a:ext>
                    </a:extLst>
                  </a:tr>
                  <a:tr h="370840">
                    <a:tc>
                      <a:txBody>
                        <a:bodyPr/>
                        <a:lstStyle/>
                        <a:p>
                          <a:r>
                            <a:rPr lang="en-US" dirty="0"/>
                            <a:t>-1.6758</a:t>
                          </a:r>
                        </a:p>
                      </a:txBody>
                      <a:tcPr/>
                    </a:tc>
                    <a:tc>
                      <a:txBody>
                        <a:bodyPr/>
                        <a:lstStyle/>
                        <a:p>
                          <a:r>
                            <a:rPr lang="en-US" dirty="0"/>
                            <a:t>-0.2095</a:t>
                          </a:r>
                        </a:p>
                      </a:txBody>
                      <a:tcPr/>
                    </a:tc>
                    <a:extLst>
                      <a:ext uri="{0D108BD9-81ED-4DB2-BD59-A6C34878D82A}">
                        <a16:rowId xmlns:a16="http://schemas.microsoft.com/office/drawing/2014/main" val="1930781351"/>
                      </a:ext>
                    </a:extLst>
                  </a:tr>
                  <a:tr h="370840">
                    <a:tc>
                      <a:txBody>
                        <a:bodyPr/>
                        <a:lstStyle/>
                        <a:p>
                          <a:r>
                            <a:rPr lang="en-US" dirty="0"/>
                            <a:t>-0.9129</a:t>
                          </a:r>
                        </a:p>
                      </a:txBody>
                      <a:tcPr/>
                    </a:tc>
                    <a:tc>
                      <a:txBody>
                        <a:bodyPr/>
                        <a:lstStyle/>
                        <a:p>
                          <a:r>
                            <a:rPr lang="en-US" dirty="0"/>
                            <a:t>0.1753</a:t>
                          </a:r>
                        </a:p>
                      </a:txBody>
                      <a:tcPr/>
                    </a:tc>
                    <a:extLst>
                      <a:ext uri="{0D108BD9-81ED-4DB2-BD59-A6C34878D82A}">
                        <a16:rowId xmlns:a16="http://schemas.microsoft.com/office/drawing/2014/main" val="3270727852"/>
                      </a:ext>
                    </a:extLst>
                  </a:tr>
                  <a:tr h="370840">
                    <a:tc>
                      <a:txBody>
                        <a:bodyPr/>
                        <a:lstStyle/>
                        <a:p>
                          <a:r>
                            <a:rPr lang="en-US" dirty="0"/>
                            <a:t>0.0991</a:t>
                          </a:r>
                        </a:p>
                      </a:txBody>
                      <a:tcPr/>
                    </a:tc>
                    <a:tc>
                      <a:txBody>
                        <a:bodyPr/>
                        <a:lstStyle/>
                        <a:p>
                          <a:r>
                            <a:rPr lang="en-US" dirty="0"/>
                            <a:t>-0.3498</a:t>
                          </a:r>
                        </a:p>
                      </a:txBody>
                      <a:tcPr/>
                    </a:tc>
                    <a:extLst>
                      <a:ext uri="{0D108BD9-81ED-4DB2-BD59-A6C34878D82A}">
                        <a16:rowId xmlns:a16="http://schemas.microsoft.com/office/drawing/2014/main" val="288864514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1.1446</a:t>
                          </a:r>
                        </a:p>
                      </a:txBody>
                      <a:tcPr/>
                    </a:tc>
                    <a:tc>
                      <a:txBody>
                        <a:bodyPr/>
                        <a:lstStyle/>
                        <a:p>
                          <a:r>
                            <a:rPr lang="en-US" dirty="0"/>
                            <a:t>0.0464</a:t>
                          </a:r>
                        </a:p>
                      </a:txBody>
                      <a:tcPr/>
                    </a:tc>
                    <a:extLst>
                      <a:ext uri="{0D108BD9-81ED-4DB2-BD59-A6C34878D82A}">
                        <a16:rowId xmlns:a16="http://schemas.microsoft.com/office/drawing/2014/main" val="1568622409"/>
                      </a:ext>
                    </a:extLst>
                  </a:tr>
                  <a:tr h="370840">
                    <a:tc>
                      <a:txBody>
                        <a:bodyPr/>
                        <a:lstStyle/>
                        <a:p>
                          <a:r>
                            <a:rPr lang="en-US" dirty="0"/>
                            <a:t>0.4381</a:t>
                          </a:r>
                        </a:p>
                      </a:txBody>
                      <a:tcPr/>
                    </a:tc>
                    <a:tc>
                      <a:txBody>
                        <a:bodyPr/>
                        <a:lstStyle/>
                        <a:p>
                          <a:r>
                            <a:rPr lang="en-US" dirty="0"/>
                            <a:t>0.0177</a:t>
                          </a:r>
                        </a:p>
                      </a:txBody>
                      <a:tcPr/>
                    </a:tc>
                    <a:extLst>
                      <a:ext uri="{0D108BD9-81ED-4DB2-BD59-A6C34878D82A}">
                        <a16:rowId xmlns:a16="http://schemas.microsoft.com/office/drawing/2014/main" val="4177171201"/>
                      </a:ext>
                    </a:extLst>
                  </a:tr>
                  <a:tr h="370840">
                    <a:tc>
                      <a:txBody>
                        <a:bodyPr/>
                        <a:lstStyle/>
                        <a:p>
                          <a:r>
                            <a:rPr lang="en-US" dirty="0"/>
                            <a:t>1.2238</a:t>
                          </a:r>
                        </a:p>
                      </a:txBody>
                      <a:tcPr/>
                    </a:tc>
                    <a:tc>
                      <a:txBody>
                        <a:bodyPr/>
                        <a:lstStyle/>
                        <a:p>
                          <a:r>
                            <a:rPr lang="en-US" dirty="0"/>
                            <a:t>-0.1627</a:t>
                          </a:r>
                        </a:p>
                      </a:txBody>
                      <a:tcPr/>
                    </a:tc>
                    <a:extLst>
                      <a:ext uri="{0D108BD9-81ED-4DB2-BD59-A6C34878D82A}">
                        <a16:rowId xmlns:a16="http://schemas.microsoft.com/office/drawing/2014/main" val="256186877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69445794"/>
                  </p:ext>
                </p:extLst>
              </p:nvPr>
            </p:nvGraphicFramePr>
            <p:xfrm>
              <a:off x="1524000" y="2335312"/>
              <a:ext cx="6096000" cy="4069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28826638"/>
                        </a:ext>
                      </a:extLst>
                    </a:gridCol>
                    <a:gridCol w="3048000">
                      <a:extLst>
                        <a:ext uri="{9D8B030D-6E8A-4147-A177-3AD203B41FA5}">
                          <a16:colId xmlns:a16="http://schemas.microsoft.com/office/drawing/2014/main" val="2365894177"/>
                        </a:ext>
                      </a:extLst>
                    </a:gridCol>
                  </a:tblGrid>
                  <a:tr h="365760">
                    <a:tc>
                      <a:txBody>
                        <a:bodyPr/>
                        <a:lstStyle/>
                        <a:p>
                          <a:endParaRPr lang="en-US"/>
                        </a:p>
                      </a:txBody>
                      <a:tcPr>
                        <a:blipFill>
                          <a:blip r:embed="rId3"/>
                          <a:stretch>
                            <a:fillRect l="-400" t="-10000" r="-101000" b="-1036667"/>
                          </a:stretch>
                        </a:blipFill>
                      </a:tcPr>
                    </a:tc>
                    <a:tc>
                      <a:txBody>
                        <a:bodyPr/>
                        <a:lstStyle/>
                        <a:p>
                          <a:endParaRPr lang="en-US"/>
                        </a:p>
                      </a:txBody>
                      <a:tcPr>
                        <a:blipFill>
                          <a:blip r:embed="rId3"/>
                          <a:stretch>
                            <a:fillRect l="-100400" t="-10000" r="-1000" b="-1036667"/>
                          </a:stretch>
                        </a:blipFill>
                      </a:tcPr>
                    </a:tc>
                    <a:extLst>
                      <a:ext uri="{0D108BD9-81ED-4DB2-BD59-A6C34878D82A}">
                        <a16:rowId xmlns:a16="http://schemas.microsoft.com/office/drawing/2014/main" val="2962426480"/>
                      </a:ext>
                    </a:extLst>
                  </a:tr>
                  <a:tr h="365760">
                    <a:tc>
                      <a:txBody>
                        <a:bodyPr/>
                        <a:lstStyle/>
                        <a:p>
                          <a:r>
                            <a:rPr lang="en-US" dirty="0" smtClean="0"/>
                            <a:t>-0.8279</a:t>
                          </a:r>
                          <a:endParaRPr lang="en-US" dirty="0"/>
                        </a:p>
                      </a:txBody>
                      <a:tcPr/>
                    </a:tc>
                    <a:tc>
                      <a:txBody>
                        <a:bodyPr/>
                        <a:lstStyle/>
                        <a:p>
                          <a:r>
                            <a:rPr lang="en-US" dirty="0" smtClean="0"/>
                            <a:t>-0.1751</a:t>
                          </a:r>
                          <a:endParaRPr lang="en-US" dirty="0"/>
                        </a:p>
                      </a:txBody>
                      <a:tcPr/>
                    </a:tc>
                    <a:extLst>
                      <a:ext uri="{0D108BD9-81ED-4DB2-BD59-A6C34878D82A}">
                        <a16:rowId xmlns:a16="http://schemas.microsoft.com/office/drawing/2014/main" val="2484263241"/>
                      </a:ext>
                    </a:extLst>
                  </a:tr>
                  <a:tr h="370840">
                    <a:tc>
                      <a:txBody>
                        <a:bodyPr/>
                        <a:lstStyle/>
                        <a:p>
                          <a:r>
                            <a:rPr lang="en-US" dirty="0" smtClean="0"/>
                            <a:t>1.7776</a:t>
                          </a:r>
                          <a:endParaRPr lang="en-US" dirty="0"/>
                        </a:p>
                      </a:txBody>
                      <a:tcPr/>
                    </a:tc>
                    <a:tc>
                      <a:txBody>
                        <a:bodyPr/>
                        <a:lstStyle/>
                        <a:p>
                          <a:r>
                            <a:rPr lang="en-US" dirty="0" smtClean="0"/>
                            <a:t>0.1429</a:t>
                          </a:r>
                          <a:endParaRPr lang="en-US" dirty="0"/>
                        </a:p>
                      </a:txBody>
                      <a:tcPr/>
                    </a:tc>
                    <a:extLst>
                      <a:ext uri="{0D108BD9-81ED-4DB2-BD59-A6C34878D82A}">
                        <a16:rowId xmlns:a16="http://schemas.microsoft.com/office/drawing/2014/main" val="575147161"/>
                      </a:ext>
                    </a:extLst>
                  </a:tr>
                  <a:tr h="370840">
                    <a:tc>
                      <a:txBody>
                        <a:bodyPr/>
                        <a:lstStyle/>
                        <a:p>
                          <a:r>
                            <a:rPr lang="en-US" dirty="0" smtClean="0"/>
                            <a:t>-0.9922</a:t>
                          </a:r>
                          <a:endParaRPr lang="en-US" dirty="0"/>
                        </a:p>
                      </a:txBody>
                      <a:tcPr/>
                    </a:tc>
                    <a:tc>
                      <a:txBody>
                        <a:bodyPr/>
                        <a:lstStyle/>
                        <a:p>
                          <a:r>
                            <a:rPr lang="en-US" dirty="0" smtClean="0"/>
                            <a:t>0.3843</a:t>
                          </a:r>
                          <a:endParaRPr lang="en-US" dirty="0"/>
                        </a:p>
                      </a:txBody>
                      <a:tcPr/>
                    </a:tc>
                    <a:extLst>
                      <a:ext uri="{0D108BD9-81ED-4DB2-BD59-A6C34878D82A}">
                        <a16:rowId xmlns:a16="http://schemas.microsoft.com/office/drawing/2014/main" val="768015831"/>
                      </a:ext>
                    </a:extLst>
                  </a:tr>
                  <a:tr h="370840">
                    <a:tc>
                      <a:txBody>
                        <a:bodyPr/>
                        <a:lstStyle/>
                        <a:p>
                          <a:r>
                            <a:rPr lang="en-US" dirty="0" smtClean="0"/>
                            <a:t>-0.2742</a:t>
                          </a:r>
                          <a:endParaRPr lang="en-US" dirty="0"/>
                        </a:p>
                      </a:txBody>
                      <a:tcPr/>
                    </a:tc>
                    <a:tc>
                      <a:txBody>
                        <a:bodyPr/>
                        <a:lstStyle/>
                        <a:p>
                          <a:r>
                            <a:rPr lang="en-US" dirty="0" smtClean="0"/>
                            <a:t>0.1304</a:t>
                          </a:r>
                          <a:endParaRPr lang="en-US" dirty="0"/>
                        </a:p>
                      </a:txBody>
                      <a:tcPr/>
                    </a:tc>
                    <a:extLst>
                      <a:ext uri="{0D108BD9-81ED-4DB2-BD59-A6C34878D82A}">
                        <a16:rowId xmlns:a16="http://schemas.microsoft.com/office/drawing/2014/main" val="437187417"/>
                      </a:ext>
                    </a:extLst>
                  </a:tr>
                  <a:tr h="370840">
                    <a:tc>
                      <a:txBody>
                        <a:bodyPr/>
                        <a:lstStyle/>
                        <a:p>
                          <a:r>
                            <a:rPr lang="en-US" dirty="0" smtClean="0"/>
                            <a:t>-1.6758</a:t>
                          </a:r>
                          <a:endParaRPr lang="en-US" dirty="0"/>
                        </a:p>
                      </a:txBody>
                      <a:tcPr/>
                    </a:tc>
                    <a:tc>
                      <a:txBody>
                        <a:bodyPr/>
                        <a:lstStyle/>
                        <a:p>
                          <a:r>
                            <a:rPr lang="en-US" dirty="0" smtClean="0"/>
                            <a:t>-0.2095</a:t>
                          </a:r>
                          <a:endParaRPr lang="en-US" dirty="0"/>
                        </a:p>
                      </a:txBody>
                      <a:tcPr/>
                    </a:tc>
                    <a:extLst>
                      <a:ext uri="{0D108BD9-81ED-4DB2-BD59-A6C34878D82A}">
                        <a16:rowId xmlns:a16="http://schemas.microsoft.com/office/drawing/2014/main" val="1930781351"/>
                      </a:ext>
                    </a:extLst>
                  </a:tr>
                  <a:tr h="370840">
                    <a:tc>
                      <a:txBody>
                        <a:bodyPr/>
                        <a:lstStyle/>
                        <a:p>
                          <a:r>
                            <a:rPr lang="en-US" dirty="0" smtClean="0"/>
                            <a:t>-0.9129</a:t>
                          </a:r>
                          <a:endParaRPr lang="en-US" dirty="0"/>
                        </a:p>
                      </a:txBody>
                      <a:tcPr/>
                    </a:tc>
                    <a:tc>
                      <a:txBody>
                        <a:bodyPr/>
                        <a:lstStyle/>
                        <a:p>
                          <a:r>
                            <a:rPr lang="en-US" dirty="0" smtClean="0"/>
                            <a:t>0.1753</a:t>
                          </a:r>
                          <a:endParaRPr lang="en-US" dirty="0"/>
                        </a:p>
                      </a:txBody>
                      <a:tcPr/>
                    </a:tc>
                    <a:extLst>
                      <a:ext uri="{0D108BD9-81ED-4DB2-BD59-A6C34878D82A}">
                        <a16:rowId xmlns:a16="http://schemas.microsoft.com/office/drawing/2014/main" val="3270727852"/>
                      </a:ext>
                    </a:extLst>
                  </a:tr>
                  <a:tr h="370840">
                    <a:tc>
                      <a:txBody>
                        <a:bodyPr/>
                        <a:lstStyle/>
                        <a:p>
                          <a:r>
                            <a:rPr lang="en-US" dirty="0" smtClean="0"/>
                            <a:t>0.0991</a:t>
                          </a:r>
                          <a:endParaRPr lang="en-US" dirty="0"/>
                        </a:p>
                      </a:txBody>
                      <a:tcPr/>
                    </a:tc>
                    <a:tc>
                      <a:txBody>
                        <a:bodyPr/>
                        <a:lstStyle/>
                        <a:p>
                          <a:r>
                            <a:rPr lang="en-US" dirty="0" smtClean="0"/>
                            <a:t>-0.3498</a:t>
                          </a:r>
                          <a:endParaRPr lang="en-US" dirty="0"/>
                        </a:p>
                      </a:txBody>
                      <a:tcPr/>
                    </a:tc>
                    <a:extLst>
                      <a:ext uri="{0D108BD9-81ED-4DB2-BD59-A6C34878D82A}">
                        <a16:rowId xmlns:a16="http://schemas.microsoft.com/office/drawing/2014/main" val="288864514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1.1446</a:t>
                          </a:r>
                        </a:p>
                      </a:txBody>
                      <a:tcPr/>
                    </a:tc>
                    <a:tc>
                      <a:txBody>
                        <a:bodyPr/>
                        <a:lstStyle/>
                        <a:p>
                          <a:r>
                            <a:rPr lang="en-US" dirty="0" smtClean="0"/>
                            <a:t>0.0464</a:t>
                          </a:r>
                          <a:endParaRPr lang="en-US" dirty="0"/>
                        </a:p>
                      </a:txBody>
                      <a:tcPr/>
                    </a:tc>
                    <a:extLst>
                      <a:ext uri="{0D108BD9-81ED-4DB2-BD59-A6C34878D82A}">
                        <a16:rowId xmlns:a16="http://schemas.microsoft.com/office/drawing/2014/main" val="1568622409"/>
                      </a:ext>
                    </a:extLst>
                  </a:tr>
                  <a:tr h="370840">
                    <a:tc>
                      <a:txBody>
                        <a:bodyPr/>
                        <a:lstStyle/>
                        <a:p>
                          <a:r>
                            <a:rPr lang="en-US" dirty="0" smtClean="0"/>
                            <a:t>0.4381</a:t>
                          </a:r>
                          <a:endParaRPr lang="en-US" dirty="0"/>
                        </a:p>
                      </a:txBody>
                      <a:tcPr/>
                    </a:tc>
                    <a:tc>
                      <a:txBody>
                        <a:bodyPr/>
                        <a:lstStyle/>
                        <a:p>
                          <a:r>
                            <a:rPr lang="en-US" dirty="0" smtClean="0"/>
                            <a:t>0.0177</a:t>
                          </a:r>
                          <a:endParaRPr lang="en-US" dirty="0"/>
                        </a:p>
                      </a:txBody>
                      <a:tcPr/>
                    </a:tc>
                    <a:extLst>
                      <a:ext uri="{0D108BD9-81ED-4DB2-BD59-A6C34878D82A}">
                        <a16:rowId xmlns:a16="http://schemas.microsoft.com/office/drawing/2014/main" val="4177171201"/>
                      </a:ext>
                    </a:extLst>
                  </a:tr>
                  <a:tr h="370840">
                    <a:tc>
                      <a:txBody>
                        <a:bodyPr/>
                        <a:lstStyle/>
                        <a:p>
                          <a:r>
                            <a:rPr lang="en-US" dirty="0" smtClean="0"/>
                            <a:t>1.2238</a:t>
                          </a:r>
                          <a:endParaRPr lang="en-US" dirty="0"/>
                        </a:p>
                      </a:txBody>
                      <a:tcPr/>
                    </a:tc>
                    <a:tc>
                      <a:txBody>
                        <a:bodyPr/>
                        <a:lstStyle/>
                        <a:p>
                          <a:r>
                            <a:rPr lang="en-US" dirty="0" smtClean="0"/>
                            <a:t>-0.1627</a:t>
                          </a:r>
                          <a:endParaRPr lang="en-US" dirty="0"/>
                        </a:p>
                      </a:txBody>
                      <a:tcPr/>
                    </a:tc>
                    <a:extLst>
                      <a:ext uri="{0D108BD9-81ED-4DB2-BD59-A6C34878D82A}">
                        <a16:rowId xmlns:a16="http://schemas.microsoft.com/office/drawing/2014/main" val="2561868772"/>
                      </a:ext>
                    </a:extLst>
                  </a:tr>
                </a:tbl>
              </a:graphicData>
            </a:graphic>
          </p:graphicFrame>
        </mc:Fallback>
      </mc:AlternateContent>
    </p:spTree>
    <p:extLst>
      <p:ext uri="{BB962C8B-B14F-4D97-AF65-F5344CB8AC3E}">
        <p14:creationId xmlns:p14="http://schemas.microsoft.com/office/powerpoint/2010/main" val="208787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372835"/>
            <a:ext cx="8041440" cy="998765"/>
          </a:xfrm>
        </p:spPr>
        <p:txBody>
          <a:bodyPr/>
          <a:lstStyle/>
          <a:p>
            <a:r>
              <a:rPr lang="en-IN" sz="4300" dirty="0">
                <a:solidFill>
                  <a:srgbClr val="C00000"/>
                </a:solidFill>
              </a:rPr>
              <a:t>Agenda </a:t>
            </a:r>
            <a:endParaRPr lang="en-US" sz="4300" dirty="0">
              <a:solidFill>
                <a:srgbClr val="C00000"/>
              </a:solidFill>
            </a:endParaRPr>
          </a:p>
        </p:txBody>
      </p:sp>
      <p:sp>
        <p:nvSpPr>
          <p:cNvPr id="5" name="Content Placeholder 4"/>
          <p:cNvSpPr>
            <a:spLocks noGrp="1"/>
          </p:cNvSpPr>
          <p:nvPr>
            <p:ph sz="quarter" idx="1"/>
          </p:nvPr>
        </p:nvSpPr>
        <p:spPr>
          <a:xfrm>
            <a:off x="457200" y="1548492"/>
            <a:ext cx="8229600" cy="2109108"/>
          </a:xfrm>
        </p:spPr>
        <p:txBody>
          <a:bodyPr>
            <a:normAutofit/>
          </a:bodyPr>
          <a:lstStyle/>
          <a:p>
            <a:r>
              <a:rPr lang="en-IN" dirty="0"/>
              <a:t>The Curse of Dimensionality. </a:t>
            </a:r>
          </a:p>
          <a:p>
            <a:pPr marL="0" indent="0">
              <a:buNone/>
            </a:pPr>
            <a:endParaRPr lang="en-IN" sz="1800" dirty="0"/>
          </a:p>
          <a:p>
            <a:r>
              <a:rPr lang="en-IN" dirty="0"/>
              <a:t>Feature Reduction by PCA </a:t>
            </a:r>
          </a:p>
          <a:p>
            <a:pPr marL="0" indent="0">
              <a:buNone/>
            </a:pPr>
            <a:endParaRPr lang="en-IN" sz="1800" dirty="0"/>
          </a:p>
          <a:p>
            <a:r>
              <a:rPr lang="en-IN" dirty="0"/>
              <a:t>PCA on Python </a:t>
            </a:r>
          </a:p>
          <a:p>
            <a:endParaRPr lang="en-US" dirty="0"/>
          </a:p>
        </p:txBody>
      </p:sp>
    </p:spTree>
    <p:extLst>
      <p:ext uri="{BB962C8B-B14F-4D97-AF65-F5344CB8AC3E}">
        <p14:creationId xmlns:p14="http://schemas.microsoft.com/office/powerpoint/2010/main" val="4264430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solidFill>
                  <a:srgbClr val="C00000"/>
                </a:solidFill>
              </a:rPr>
              <a:t>What We Have Done So Far….</a:t>
            </a:r>
          </a:p>
        </p:txBody>
      </p:sp>
      <p:grpSp>
        <p:nvGrpSpPr>
          <p:cNvPr id="66" name="Group 65"/>
          <p:cNvGrpSpPr/>
          <p:nvPr/>
        </p:nvGrpSpPr>
        <p:grpSpPr>
          <a:xfrm>
            <a:off x="3123640" y="3315130"/>
            <a:ext cx="2740957" cy="2210231"/>
            <a:chOff x="3214718" y="2450475"/>
            <a:chExt cx="2740957" cy="2210231"/>
          </a:xfrm>
        </p:grpSpPr>
        <p:sp>
          <p:nvSpPr>
            <p:cNvPr id="5" name="Oval 4"/>
            <p:cNvSpPr/>
            <p:nvPr/>
          </p:nvSpPr>
          <p:spPr>
            <a:xfrm rot="600000">
              <a:off x="3976718" y="3289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rot="600000">
              <a:off x="41291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rot="600000">
              <a:off x="4281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rot="600000">
              <a:off x="41291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p:nvSpPr>
          <p:spPr>
            <a:xfrm rot="600000">
              <a:off x="42815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600000">
              <a:off x="4586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600000">
              <a:off x="4433918" y="3212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600000">
              <a:off x="4586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600000">
              <a:off x="47387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600000">
              <a:off x="4586318"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p:cNvSpPr/>
            <p:nvPr/>
          </p:nvSpPr>
          <p:spPr>
            <a:xfrm rot="600000">
              <a:off x="47387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rot="600000">
              <a:off x="48647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rot="600000">
              <a:off x="3519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rot="600000">
              <a:off x="36719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rot="600000">
              <a:off x="3824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rot="600000">
              <a:off x="36719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p:cNvSpPr/>
            <p:nvPr/>
          </p:nvSpPr>
          <p:spPr>
            <a:xfrm rot="600000">
              <a:off x="38243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rot="600000">
              <a:off x="41291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rot="600000">
              <a:off x="4712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rot="600000">
              <a:off x="3214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rot="600000">
              <a:off x="33671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rot="600000">
              <a:off x="32147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p:cNvSpPr/>
            <p:nvPr/>
          </p:nvSpPr>
          <p:spPr>
            <a:xfrm rot="600000">
              <a:off x="3367118" y="4432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rot="600000">
              <a:off x="3671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rot="600000">
              <a:off x="4814918" y="3060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rot="600000">
              <a:off x="4788525" y="2831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rot="600000">
              <a:off x="4940925" y="2907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rot="600000">
              <a:off x="5727075" y="25787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Oval 32"/>
            <p:cNvSpPr/>
            <p:nvPr/>
          </p:nvSpPr>
          <p:spPr>
            <a:xfrm rot="600000">
              <a:off x="4940925" y="3288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rot="600000">
              <a:off x="5245725" y="3212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rot="600000">
              <a:off x="5803275" y="2883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rot="600000">
              <a:off x="4940925" y="3645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rot="600000">
              <a:off x="5093325" y="3060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rot="600000">
              <a:off x="53219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p:cNvSpPr/>
            <p:nvPr/>
          </p:nvSpPr>
          <p:spPr>
            <a:xfrm rot="600000">
              <a:off x="5093325" y="3441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600000">
              <a:off x="53981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rot="600000">
              <a:off x="3824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rot="600000">
              <a:off x="3976718" y="3670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rot="600000">
              <a:off x="4407525"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rot="600000">
              <a:off x="3976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p:cNvSpPr/>
            <p:nvPr/>
          </p:nvSpPr>
          <p:spPr>
            <a:xfrm rot="600000">
              <a:off x="41291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rot="600000">
              <a:off x="44339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rot="600000">
              <a:off x="39005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rot="600000">
              <a:off x="43313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rot="600000">
              <a:off x="4262499"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rot="600000">
              <a:off x="4052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Oval 50"/>
            <p:cNvSpPr/>
            <p:nvPr/>
          </p:nvSpPr>
          <p:spPr>
            <a:xfrm rot="600000">
              <a:off x="4940925" y="26274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rot="600000">
              <a:off x="5245725" y="25512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rot="600000">
              <a:off x="34433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rot="600000">
              <a:off x="35957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rot="600000">
              <a:off x="37481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rot="600000">
              <a:off x="3595718" y="4508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Oval 56"/>
            <p:cNvSpPr/>
            <p:nvPr/>
          </p:nvSpPr>
          <p:spPr>
            <a:xfrm rot="600000">
              <a:off x="4788525" y="3745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rot="600000">
              <a:off x="44837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rot="600000">
              <a:off x="5550525" y="2450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rot="600000">
              <a:off x="5474325" y="2679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rot="600000">
              <a:off x="5626725" y="275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rot="600000">
              <a:off x="5474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p:cNvSpPr/>
            <p:nvPr/>
          </p:nvSpPr>
          <p:spPr>
            <a:xfrm rot="600000">
              <a:off x="5626725"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rot="600000">
              <a:off x="5245725" y="27798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74"/>
          <p:cNvGrpSpPr/>
          <p:nvPr/>
        </p:nvGrpSpPr>
        <p:grpSpPr>
          <a:xfrm>
            <a:off x="2635476" y="3086530"/>
            <a:ext cx="3400840" cy="2857716"/>
            <a:chOff x="3231794" y="2704884"/>
            <a:chExt cx="3400840" cy="2857716"/>
          </a:xfrm>
        </p:grpSpPr>
        <p:cxnSp>
          <p:nvCxnSpPr>
            <p:cNvPr id="68" name="Straight Arrow Connector 67"/>
            <p:cNvCxnSpPr/>
            <p:nvPr/>
          </p:nvCxnSpPr>
          <p:spPr>
            <a:xfrm>
              <a:off x="3231794" y="5562600"/>
              <a:ext cx="3400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231794" y="2704884"/>
              <a:ext cx="0" cy="285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897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solidFill>
                  <a:srgbClr val="C00000"/>
                </a:solidFill>
              </a:rPr>
              <a:t>What We Have Done So Far….</a:t>
            </a:r>
          </a:p>
        </p:txBody>
      </p:sp>
      <p:grpSp>
        <p:nvGrpSpPr>
          <p:cNvPr id="66" name="Group 65"/>
          <p:cNvGrpSpPr/>
          <p:nvPr/>
        </p:nvGrpSpPr>
        <p:grpSpPr>
          <a:xfrm>
            <a:off x="3123640" y="3315130"/>
            <a:ext cx="2740957" cy="2210231"/>
            <a:chOff x="3214718" y="2450475"/>
            <a:chExt cx="2740957" cy="2210231"/>
          </a:xfrm>
        </p:grpSpPr>
        <p:sp>
          <p:nvSpPr>
            <p:cNvPr id="5" name="Oval 4"/>
            <p:cNvSpPr/>
            <p:nvPr/>
          </p:nvSpPr>
          <p:spPr>
            <a:xfrm rot="600000">
              <a:off x="3976718" y="3289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rot="600000">
              <a:off x="41291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rot="600000">
              <a:off x="4281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rot="600000">
              <a:off x="41291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p:nvSpPr>
          <p:spPr>
            <a:xfrm rot="600000">
              <a:off x="42815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600000">
              <a:off x="4586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600000">
              <a:off x="4433918" y="3212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600000">
              <a:off x="4586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600000">
              <a:off x="47387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600000">
              <a:off x="4586318"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p:cNvSpPr/>
            <p:nvPr/>
          </p:nvSpPr>
          <p:spPr>
            <a:xfrm rot="600000">
              <a:off x="47387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rot="600000">
              <a:off x="48647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rot="600000">
              <a:off x="3519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rot="600000">
              <a:off x="36719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rot="600000">
              <a:off x="3824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rot="600000">
              <a:off x="36719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p:cNvSpPr/>
            <p:nvPr/>
          </p:nvSpPr>
          <p:spPr>
            <a:xfrm rot="600000">
              <a:off x="38243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rot="600000">
              <a:off x="41291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rot="600000">
              <a:off x="4712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rot="600000">
              <a:off x="3214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rot="600000">
              <a:off x="33671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rot="600000">
              <a:off x="32147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p:cNvSpPr/>
            <p:nvPr/>
          </p:nvSpPr>
          <p:spPr>
            <a:xfrm rot="600000">
              <a:off x="3367118" y="4432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rot="600000">
              <a:off x="3671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rot="600000">
              <a:off x="4814918" y="3060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rot="600000">
              <a:off x="4788525" y="2831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rot="600000">
              <a:off x="4940925" y="2907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rot="600000">
              <a:off x="5727075" y="25787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Oval 32"/>
            <p:cNvSpPr/>
            <p:nvPr/>
          </p:nvSpPr>
          <p:spPr>
            <a:xfrm rot="600000">
              <a:off x="4940925" y="3288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rot="600000">
              <a:off x="5245725" y="3212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rot="600000">
              <a:off x="5803275" y="2883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rot="600000">
              <a:off x="4940925" y="3645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rot="600000">
              <a:off x="5093325" y="3060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rot="600000">
              <a:off x="53219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p:cNvSpPr/>
            <p:nvPr/>
          </p:nvSpPr>
          <p:spPr>
            <a:xfrm rot="600000">
              <a:off x="5093325" y="3441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600000">
              <a:off x="53981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rot="600000">
              <a:off x="3824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rot="600000">
              <a:off x="3976718" y="3670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rot="600000">
              <a:off x="4407525"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rot="600000">
              <a:off x="3976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p:cNvSpPr/>
            <p:nvPr/>
          </p:nvSpPr>
          <p:spPr>
            <a:xfrm rot="600000">
              <a:off x="41291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rot="600000">
              <a:off x="44339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rot="600000">
              <a:off x="39005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rot="600000">
              <a:off x="43313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rot="600000">
              <a:off x="4262499"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rot="600000">
              <a:off x="4052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Oval 50"/>
            <p:cNvSpPr/>
            <p:nvPr/>
          </p:nvSpPr>
          <p:spPr>
            <a:xfrm rot="600000">
              <a:off x="4940925" y="26274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rot="600000">
              <a:off x="5245725" y="25512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rot="600000">
              <a:off x="34433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rot="600000">
              <a:off x="35957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rot="600000">
              <a:off x="37481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rot="600000">
              <a:off x="3595718" y="4508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Oval 56"/>
            <p:cNvSpPr/>
            <p:nvPr/>
          </p:nvSpPr>
          <p:spPr>
            <a:xfrm rot="600000">
              <a:off x="4788525" y="3745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rot="600000">
              <a:off x="44837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rot="600000">
              <a:off x="5550525" y="2450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rot="600000">
              <a:off x="5474325" y="2679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rot="600000">
              <a:off x="5626725" y="275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rot="600000">
              <a:off x="5474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p:cNvSpPr/>
            <p:nvPr/>
          </p:nvSpPr>
          <p:spPr>
            <a:xfrm rot="600000">
              <a:off x="5626725"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rot="600000">
              <a:off x="5245725" y="27798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74"/>
          <p:cNvGrpSpPr/>
          <p:nvPr/>
        </p:nvGrpSpPr>
        <p:grpSpPr>
          <a:xfrm>
            <a:off x="4419040" y="1627883"/>
            <a:ext cx="3400840" cy="2857716"/>
            <a:chOff x="3231794" y="2704884"/>
            <a:chExt cx="3400840" cy="2857716"/>
          </a:xfrm>
        </p:grpSpPr>
        <p:cxnSp>
          <p:nvCxnSpPr>
            <p:cNvPr id="68" name="Straight Arrow Connector 67"/>
            <p:cNvCxnSpPr/>
            <p:nvPr/>
          </p:nvCxnSpPr>
          <p:spPr>
            <a:xfrm>
              <a:off x="3231794" y="5562600"/>
              <a:ext cx="3400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231794" y="2704884"/>
              <a:ext cx="0" cy="285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3847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solidFill>
                  <a:srgbClr val="C00000"/>
                </a:solidFill>
              </a:rPr>
              <a:t>What We Have Done So Far….</a:t>
            </a:r>
          </a:p>
        </p:txBody>
      </p:sp>
      <p:grpSp>
        <p:nvGrpSpPr>
          <p:cNvPr id="66" name="Group 65"/>
          <p:cNvGrpSpPr/>
          <p:nvPr/>
        </p:nvGrpSpPr>
        <p:grpSpPr>
          <a:xfrm>
            <a:off x="3123640" y="3315130"/>
            <a:ext cx="2740957" cy="2210231"/>
            <a:chOff x="3214718" y="2450475"/>
            <a:chExt cx="2740957" cy="2210231"/>
          </a:xfrm>
        </p:grpSpPr>
        <p:sp>
          <p:nvSpPr>
            <p:cNvPr id="5" name="Oval 4"/>
            <p:cNvSpPr/>
            <p:nvPr/>
          </p:nvSpPr>
          <p:spPr>
            <a:xfrm rot="600000">
              <a:off x="3976718" y="3289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rot="600000">
              <a:off x="41291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rot="600000">
              <a:off x="4281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rot="600000">
              <a:off x="41291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p:nvSpPr>
          <p:spPr>
            <a:xfrm rot="600000">
              <a:off x="42815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600000">
              <a:off x="4586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600000">
              <a:off x="4433918" y="3212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600000">
              <a:off x="4586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600000">
              <a:off x="47387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600000">
              <a:off x="4586318"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p:cNvSpPr/>
            <p:nvPr/>
          </p:nvSpPr>
          <p:spPr>
            <a:xfrm rot="600000">
              <a:off x="47387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rot="600000">
              <a:off x="48647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rot="600000">
              <a:off x="3519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rot="600000">
              <a:off x="36719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rot="600000">
              <a:off x="3824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rot="600000">
              <a:off x="36719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p:cNvSpPr/>
            <p:nvPr/>
          </p:nvSpPr>
          <p:spPr>
            <a:xfrm rot="600000">
              <a:off x="38243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rot="600000">
              <a:off x="41291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rot="600000">
              <a:off x="4712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rot="600000">
              <a:off x="3214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rot="600000">
              <a:off x="33671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rot="600000">
              <a:off x="32147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p:cNvSpPr/>
            <p:nvPr/>
          </p:nvSpPr>
          <p:spPr>
            <a:xfrm rot="600000">
              <a:off x="3367118" y="4432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rot="600000">
              <a:off x="3671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rot="600000">
              <a:off x="4814918" y="3060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rot="600000">
              <a:off x="4788525" y="2831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rot="600000">
              <a:off x="4940925" y="2907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rot="600000">
              <a:off x="5727075" y="25787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Oval 32"/>
            <p:cNvSpPr/>
            <p:nvPr/>
          </p:nvSpPr>
          <p:spPr>
            <a:xfrm rot="600000">
              <a:off x="4940925" y="3288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rot="600000">
              <a:off x="5245725" y="3212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rot="600000">
              <a:off x="5803275" y="2883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rot="600000">
              <a:off x="4940925" y="3645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rot="600000">
              <a:off x="5093325" y="3060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rot="600000">
              <a:off x="53219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p:cNvSpPr/>
            <p:nvPr/>
          </p:nvSpPr>
          <p:spPr>
            <a:xfrm rot="600000">
              <a:off x="5093325" y="3441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600000">
              <a:off x="53981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rot="600000">
              <a:off x="3824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rot="600000">
              <a:off x="3976718" y="3670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rot="600000">
              <a:off x="4407525"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rot="600000">
              <a:off x="3976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p:cNvSpPr/>
            <p:nvPr/>
          </p:nvSpPr>
          <p:spPr>
            <a:xfrm rot="600000">
              <a:off x="41291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rot="600000">
              <a:off x="44339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rot="600000">
              <a:off x="39005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rot="600000">
              <a:off x="43313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rot="600000">
              <a:off x="4262499"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rot="600000">
              <a:off x="4052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Oval 50"/>
            <p:cNvSpPr/>
            <p:nvPr/>
          </p:nvSpPr>
          <p:spPr>
            <a:xfrm rot="600000">
              <a:off x="4940925" y="26274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rot="600000">
              <a:off x="5245725" y="25512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rot="600000">
              <a:off x="34433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rot="600000">
              <a:off x="35957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rot="600000">
              <a:off x="37481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rot="600000">
              <a:off x="3595718" y="4508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Oval 56"/>
            <p:cNvSpPr/>
            <p:nvPr/>
          </p:nvSpPr>
          <p:spPr>
            <a:xfrm rot="600000">
              <a:off x="4788525" y="3745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rot="600000">
              <a:off x="44837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rot="600000">
              <a:off x="5550525" y="2450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rot="600000">
              <a:off x="5474325" y="2679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rot="600000">
              <a:off x="5626725" y="275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rot="600000">
              <a:off x="5474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p:cNvSpPr/>
            <p:nvPr/>
          </p:nvSpPr>
          <p:spPr>
            <a:xfrm rot="600000">
              <a:off x="5626725"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rot="600000">
              <a:off x="5245725" y="27798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74"/>
          <p:cNvGrpSpPr/>
          <p:nvPr/>
        </p:nvGrpSpPr>
        <p:grpSpPr>
          <a:xfrm rot="-2340000">
            <a:off x="3099620" y="971267"/>
            <a:ext cx="3400840" cy="2857716"/>
            <a:chOff x="3231794" y="2704884"/>
            <a:chExt cx="3400840" cy="2857716"/>
          </a:xfrm>
        </p:grpSpPr>
        <p:cxnSp>
          <p:nvCxnSpPr>
            <p:cNvPr id="68" name="Straight Arrow Connector 67"/>
            <p:cNvCxnSpPr/>
            <p:nvPr/>
          </p:nvCxnSpPr>
          <p:spPr>
            <a:xfrm>
              <a:off x="3231794" y="5562600"/>
              <a:ext cx="3400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231794" y="2704884"/>
              <a:ext cx="0" cy="285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6629400" y="2921409"/>
            <a:ext cx="457200" cy="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r>
              <a:rPr lang="en-IN" baseline="-25000" dirty="0"/>
              <a:t>1</a:t>
            </a:r>
          </a:p>
        </p:txBody>
      </p:sp>
      <p:sp>
        <p:nvSpPr>
          <p:cNvPr id="69" name="Rectangle 68"/>
          <p:cNvSpPr/>
          <p:nvPr/>
        </p:nvSpPr>
        <p:spPr>
          <a:xfrm>
            <a:off x="2122155" y="2502525"/>
            <a:ext cx="457200" cy="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r>
              <a:rPr lang="en-IN" baseline="-25000" dirty="0"/>
              <a:t>2</a:t>
            </a:r>
          </a:p>
        </p:txBody>
      </p:sp>
    </p:spTree>
    <p:extLst>
      <p:ext uri="{BB962C8B-B14F-4D97-AF65-F5344CB8AC3E}">
        <p14:creationId xmlns:p14="http://schemas.microsoft.com/office/powerpoint/2010/main" val="1623850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solidFill>
                  <a:srgbClr val="C00000"/>
                </a:solidFill>
              </a:rPr>
              <a:t>What We Have Done So Far….</a:t>
            </a:r>
          </a:p>
        </p:txBody>
      </p:sp>
      <p:grpSp>
        <p:nvGrpSpPr>
          <p:cNvPr id="66" name="Group 65"/>
          <p:cNvGrpSpPr/>
          <p:nvPr/>
        </p:nvGrpSpPr>
        <p:grpSpPr>
          <a:xfrm>
            <a:off x="3123640" y="3315130"/>
            <a:ext cx="2740957" cy="2210231"/>
            <a:chOff x="3214718" y="2450475"/>
            <a:chExt cx="2740957" cy="2210231"/>
          </a:xfrm>
        </p:grpSpPr>
        <p:sp>
          <p:nvSpPr>
            <p:cNvPr id="5" name="Oval 4"/>
            <p:cNvSpPr/>
            <p:nvPr/>
          </p:nvSpPr>
          <p:spPr>
            <a:xfrm rot="600000">
              <a:off x="3976718" y="3289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rot="600000">
              <a:off x="41291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rot="600000">
              <a:off x="4281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rot="600000">
              <a:off x="41291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p:nvSpPr>
          <p:spPr>
            <a:xfrm rot="600000">
              <a:off x="42815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600000">
              <a:off x="4586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600000">
              <a:off x="4433918" y="3212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600000">
              <a:off x="4586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600000">
              <a:off x="47387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600000">
              <a:off x="4586318"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p:cNvSpPr/>
            <p:nvPr/>
          </p:nvSpPr>
          <p:spPr>
            <a:xfrm rot="600000">
              <a:off x="47387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rot="600000">
              <a:off x="48647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rot="600000">
              <a:off x="3519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rot="600000">
              <a:off x="36719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rot="600000">
              <a:off x="3824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rot="600000">
              <a:off x="36719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p:cNvSpPr/>
            <p:nvPr/>
          </p:nvSpPr>
          <p:spPr>
            <a:xfrm rot="600000">
              <a:off x="38243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rot="600000">
              <a:off x="41291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rot="600000">
              <a:off x="4712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rot="600000">
              <a:off x="3214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rot="600000">
              <a:off x="33671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rot="600000">
              <a:off x="32147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p:cNvSpPr/>
            <p:nvPr/>
          </p:nvSpPr>
          <p:spPr>
            <a:xfrm rot="600000">
              <a:off x="3367118" y="4432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rot="600000">
              <a:off x="3671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rot="600000">
              <a:off x="4814918" y="3060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rot="600000">
              <a:off x="4788525" y="2831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rot="600000">
              <a:off x="4940925" y="2907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rot="600000">
              <a:off x="5727075" y="25787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Oval 32"/>
            <p:cNvSpPr/>
            <p:nvPr/>
          </p:nvSpPr>
          <p:spPr>
            <a:xfrm rot="600000">
              <a:off x="4940925" y="3288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rot="600000">
              <a:off x="5245725" y="3212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rot="600000">
              <a:off x="5803275" y="2883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rot="600000">
              <a:off x="4940925" y="3645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rot="600000">
              <a:off x="5093325" y="3060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rot="600000">
              <a:off x="53219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p:cNvSpPr/>
            <p:nvPr/>
          </p:nvSpPr>
          <p:spPr>
            <a:xfrm rot="600000">
              <a:off x="5093325" y="3441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600000">
              <a:off x="53981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rot="600000">
              <a:off x="3824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rot="600000">
              <a:off x="3976718" y="3670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rot="600000">
              <a:off x="4407525"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rot="600000">
              <a:off x="3976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p:cNvSpPr/>
            <p:nvPr/>
          </p:nvSpPr>
          <p:spPr>
            <a:xfrm rot="600000">
              <a:off x="41291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rot="600000">
              <a:off x="44339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rot="600000">
              <a:off x="39005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rot="600000">
              <a:off x="43313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rot="600000">
              <a:off x="4262499"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rot="600000">
              <a:off x="4052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Oval 50"/>
            <p:cNvSpPr/>
            <p:nvPr/>
          </p:nvSpPr>
          <p:spPr>
            <a:xfrm rot="600000">
              <a:off x="4940925" y="26274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rot="600000">
              <a:off x="5245725" y="25512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rot="600000">
              <a:off x="34433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rot="600000">
              <a:off x="35957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rot="600000">
              <a:off x="37481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rot="600000">
              <a:off x="3595718" y="4508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Oval 56"/>
            <p:cNvSpPr/>
            <p:nvPr/>
          </p:nvSpPr>
          <p:spPr>
            <a:xfrm rot="600000">
              <a:off x="4788525" y="3745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rot="600000">
              <a:off x="44837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rot="600000">
              <a:off x="5550525" y="2450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rot="600000">
              <a:off x="5474325" y="2679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rot="600000">
              <a:off x="5626725" y="275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rot="600000">
              <a:off x="5474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p:cNvSpPr/>
            <p:nvPr/>
          </p:nvSpPr>
          <p:spPr>
            <a:xfrm rot="600000">
              <a:off x="5626725"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rot="600000">
              <a:off x="5245725" y="27798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74"/>
          <p:cNvGrpSpPr/>
          <p:nvPr/>
        </p:nvGrpSpPr>
        <p:grpSpPr>
          <a:xfrm rot="-2340000">
            <a:off x="3099620" y="971267"/>
            <a:ext cx="3400840" cy="2857716"/>
            <a:chOff x="3231794" y="2704884"/>
            <a:chExt cx="3400840" cy="2857716"/>
          </a:xfrm>
        </p:grpSpPr>
        <p:cxnSp>
          <p:nvCxnSpPr>
            <p:cNvPr id="68" name="Straight Arrow Connector 67"/>
            <p:cNvCxnSpPr/>
            <p:nvPr/>
          </p:nvCxnSpPr>
          <p:spPr>
            <a:xfrm>
              <a:off x="3231794" y="5562600"/>
              <a:ext cx="3400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231794" y="2704884"/>
              <a:ext cx="0" cy="285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6629400" y="2921409"/>
            <a:ext cx="457200" cy="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r>
              <a:rPr lang="en-IN" baseline="-25000" dirty="0"/>
              <a:t>1</a:t>
            </a:r>
          </a:p>
        </p:txBody>
      </p:sp>
      <p:sp>
        <p:nvSpPr>
          <p:cNvPr id="69" name="Rectangle 68"/>
          <p:cNvSpPr/>
          <p:nvPr/>
        </p:nvSpPr>
        <p:spPr>
          <a:xfrm>
            <a:off x="2122155" y="2502525"/>
            <a:ext cx="457200" cy="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r>
              <a:rPr lang="en-IN" baseline="-25000" dirty="0"/>
              <a:t>2</a:t>
            </a:r>
          </a:p>
        </p:txBody>
      </p:sp>
      <p:sp>
        <p:nvSpPr>
          <p:cNvPr id="71" name="Rectangle 70"/>
          <p:cNvSpPr/>
          <p:nvPr/>
        </p:nvSpPr>
        <p:spPr>
          <a:xfrm>
            <a:off x="5793098" y="4742467"/>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 correlation in the new representation of the data</a:t>
            </a:r>
          </a:p>
        </p:txBody>
      </p:sp>
    </p:spTree>
    <p:extLst>
      <p:ext uri="{BB962C8B-B14F-4D97-AF65-F5344CB8AC3E}">
        <p14:creationId xmlns:p14="http://schemas.microsoft.com/office/powerpoint/2010/main" val="1251396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400" dirty="0">
                <a:solidFill>
                  <a:srgbClr val="C00000"/>
                </a:solidFill>
              </a:rPr>
              <a:t>What</a:t>
            </a:r>
            <a:r>
              <a:rPr lang="en-IN" dirty="0">
                <a:solidFill>
                  <a:srgbClr val="C00000"/>
                </a:solidFill>
              </a:rPr>
              <a:t> We Have Done So Far….</a:t>
            </a:r>
          </a:p>
        </p:txBody>
      </p:sp>
      <p:grpSp>
        <p:nvGrpSpPr>
          <p:cNvPr id="66" name="Group 65"/>
          <p:cNvGrpSpPr/>
          <p:nvPr/>
        </p:nvGrpSpPr>
        <p:grpSpPr>
          <a:xfrm rot="1980000">
            <a:off x="3123640" y="3315130"/>
            <a:ext cx="2740957" cy="2210231"/>
            <a:chOff x="3214718" y="2450475"/>
            <a:chExt cx="2740957" cy="2210231"/>
          </a:xfrm>
        </p:grpSpPr>
        <p:sp>
          <p:nvSpPr>
            <p:cNvPr id="5" name="Oval 4"/>
            <p:cNvSpPr/>
            <p:nvPr/>
          </p:nvSpPr>
          <p:spPr>
            <a:xfrm rot="600000">
              <a:off x="3976718" y="3289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rot="600000">
              <a:off x="41291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rot="600000">
              <a:off x="4281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rot="600000">
              <a:off x="41291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p:nvSpPr>
          <p:spPr>
            <a:xfrm rot="600000">
              <a:off x="42815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600000">
              <a:off x="4586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600000">
              <a:off x="4433918" y="3212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600000">
              <a:off x="4586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600000">
              <a:off x="4738718" y="3517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600000">
              <a:off x="4586318"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p:cNvSpPr/>
            <p:nvPr/>
          </p:nvSpPr>
          <p:spPr>
            <a:xfrm rot="600000">
              <a:off x="47387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rot="600000">
              <a:off x="48647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rot="600000">
              <a:off x="3519518" y="3593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rot="600000">
              <a:off x="36719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rot="600000">
              <a:off x="3824318" y="3898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rot="600000">
              <a:off x="36719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p:cNvSpPr/>
            <p:nvPr/>
          </p:nvSpPr>
          <p:spPr>
            <a:xfrm rot="600000">
              <a:off x="38243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rot="600000">
              <a:off x="41291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rot="600000">
              <a:off x="4712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rot="600000">
              <a:off x="3214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rot="600000">
              <a:off x="33671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rot="600000">
              <a:off x="32147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p:cNvSpPr/>
            <p:nvPr/>
          </p:nvSpPr>
          <p:spPr>
            <a:xfrm rot="600000">
              <a:off x="3367118" y="4432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rot="600000">
              <a:off x="3671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rot="600000">
              <a:off x="4814918" y="3060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rot="600000">
              <a:off x="4788525" y="2831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rot="600000">
              <a:off x="4940925" y="2907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rot="600000">
              <a:off x="5727075" y="25787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Oval 32"/>
            <p:cNvSpPr/>
            <p:nvPr/>
          </p:nvSpPr>
          <p:spPr>
            <a:xfrm rot="600000">
              <a:off x="4940925" y="32886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rot="600000">
              <a:off x="5245725" y="3212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rot="600000">
              <a:off x="5803275" y="2883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rot="600000">
              <a:off x="4940925" y="36455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rot="600000">
              <a:off x="5093325" y="3060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rot="600000">
              <a:off x="53219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p:cNvSpPr/>
            <p:nvPr/>
          </p:nvSpPr>
          <p:spPr>
            <a:xfrm rot="600000">
              <a:off x="5093325" y="3441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600000">
              <a:off x="53981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rot="600000">
              <a:off x="3824318" y="3441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rot="600000">
              <a:off x="3976718" y="3670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rot="600000">
              <a:off x="4407525" y="3746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rot="600000">
              <a:off x="39767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p:cNvSpPr/>
            <p:nvPr/>
          </p:nvSpPr>
          <p:spPr>
            <a:xfrm rot="600000">
              <a:off x="4129118" y="4127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rot="600000">
              <a:off x="4433918" y="40511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rot="600000">
              <a:off x="3900518" y="3822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rot="600000">
              <a:off x="4331325" y="3364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rot="600000">
              <a:off x="4262499"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rot="600000">
              <a:off x="4052918" y="4355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Oval 50"/>
            <p:cNvSpPr/>
            <p:nvPr/>
          </p:nvSpPr>
          <p:spPr>
            <a:xfrm rot="600000">
              <a:off x="4940925" y="26274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rot="600000">
              <a:off x="5245725" y="25512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rot="600000">
              <a:off x="3443318" y="39749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rot="600000">
              <a:off x="3595718" y="42035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rot="600000">
              <a:off x="3748118" y="42797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rot="600000">
              <a:off x="3595718" y="450830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Oval 56"/>
            <p:cNvSpPr/>
            <p:nvPr/>
          </p:nvSpPr>
          <p:spPr>
            <a:xfrm rot="600000">
              <a:off x="4788525" y="3745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rot="600000">
              <a:off x="44837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rot="600000">
              <a:off x="5550525" y="24504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rot="600000">
              <a:off x="5474325" y="26790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rot="600000">
              <a:off x="5626725" y="275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rot="600000">
              <a:off x="5474325" y="29838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p:cNvSpPr/>
            <p:nvPr/>
          </p:nvSpPr>
          <p:spPr>
            <a:xfrm rot="600000">
              <a:off x="5626725" y="3136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rot="600000">
              <a:off x="5245725" y="277985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2" name="Group 71"/>
          <p:cNvGrpSpPr/>
          <p:nvPr/>
        </p:nvGrpSpPr>
        <p:grpSpPr>
          <a:xfrm>
            <a:off x="4203703" y="1626587"/>
            <a:ext cx="3400840" cy="2857716"/>
            <a:chOff x="3231794" y="2704884"/>
            <a:chExt cx="3400840" cy="2857716"/>
          </a:xfrm>
        </p:grpSpPr>
        <p:cxnSp>
          <p:nvCxnSpPr>
            <p:cNvPr id="73" name="Straight Arrow Connector 72"/>
            <p:cNvCxnSpPr/>
            <p:nvPr/>
          </p:nvCxnSpPr>
          <p:spPr>
            <a:xfrm>
              <a:off x="3231794" y="5562600"/>
              <a:ext cx="3400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231794" y="2704884"/>
              <a:ext cx="0" cy="285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6" name="Rectangle 75"/>
          <p:cNvSpPr/>
          <p:nvPr/>
        </p:nvSpPr>
        <p:spPr>
          <a:xfrm>
            <a:off x="6571358" y="4745077"/>
            <a:ext cx="457200" cy="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r>
              <a:rPr lang="en-IN" baseline="-25000" dirty="0"/>
              <a:t>1</a:t>
            </a:r>
          </a:p>
        </p:txBody>
      </p:sp>
      <p:sp>
        <p:nvSpPr>
          <p:cNvPr id="77" name="Rectangle 76"/>
          <p:cNvSpPr/>
          <p:nvPr/>
        </p:nvSpPr>
        <p:spPr>
          <a:xfrm>
            <a:off x="3466293" y="2260944"/>
            <a:ext cx="457200" cy="43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r>
              <a:rPr lang="en-IN" baseline="-25000" dirty="0"/>
              <a:t>2</a:t>
            </a:r>
          </a:p>
        </p:txBody>
      </p:sp>
      <p:sp>
        <p:nvSpPr>
          <p:cNvPr id="2" name="Right Brace 1"/>
          <p:cNvSpPr/>
          <p:nvPr/>
        </p:nvSpPr>
        <p:spPr>
          <a:xfrm rot="5400000">
            <a:off x="4098712" y="3987586"/>
            <a:ext cx="824667" cy="3205749"/>
          </a:xfrm>
          <a:prstGeom prst="rightBrace">
            <a:avLst>
              <a:gd name="adj1" fmla="val 47678"/>
              <a:gd name="adj2" fmla="val 495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5" name="TextBox 64"/>
              <p:cNvSpPr txBox="1"/>
              <p:nvPr/>
            </p:nvSpPr>
            <p:spPr>
              <a:xfrm>
                <a:off x="4307151" y="6096000"/>
                <a:ext cx="56380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smtClean="0">
                              <a:latin typeface="Cambria Math"/>
                              <a:ea typeface="Cambria Math"/>
                            </a:rPr>
                            <m:t>𝜆</m:t>
                          </m:r>
                        </m:e>
                        <m:sub>
                          <m:r>
                            <a:rPr lang="en-IN" sz="2400" b="0" i="1" smtClean="0">
                              <a:latin typeface="Cambria Math"/>
                            </a:rPr>
                            <m:t>1</m:t>
                          </m:r>
                        </m:sub>
                      </m:sSub>
                    </m:oMath>
                  </m:oMathPara>
                </a14:m>
                <a:endParaRPr lang="en-IN" sz="2400" dirty="0"/>
              </a:p>
            </p:txBody>
          </p:sp>
        </mc:Choice>
        <mc:Fallback xmlns="">
          <p:sp>
            <p:nvSpPr>
              <p:cNvPr id="65" name="TextBox 64"/>
              <p:cNvSpPr txBox="1">
                <a:spLocks noRot="1" noChangeAspect="1" noMove="1" noResize="1" noEditPoints="1" noAdjustHandles="1" noChangeArrowheads="1" noChangeShapeType="1" noTextEdit="1"/>
              </p:cNvSpPr>
              <p:nvPr/>
            </p:nvSpPr>
            <p:spPr>
              <a:xfrm>
                <a:off x="4307151" y="6096000"/>
                <a:ext cx="563809" cy="461665"/>
              </a:xfrm>
              <a:prstGeom prst="rect">
                <a:avLst/>
              </a:prstGeom>
              <a:blipFill rotWithShape="1">
                <a:blip r:embed="rId2"/>
                <a:stretch>
                  <a:fillRect b="-2632"/>
                </a:stretch>
              </a:blipFill>
            </p:spPr>
            <p:txBody>
              <a:bodyPr/>
              <a:lstStyle/>
              <a:p>
                <a:r>
                  <a:rPr lang="en-IN">
                    <a:noFill/>
                  </a:rPr>
                  <a:t> </a:t>
                </a:r>
              </a:p>
            </p:txBody>
          </p:sp>
        </mc:Fallback>
      </mc:AlternateContent>
      <p:sp>
        <p:nvSpPr>
          <p:cNvPr id="78" name="Right Brace 77"/>
          <p:cNvSpPr/>
          <p:nvPr/>
        </p:nvSpPr>
        <p:spPr>
          <a:xfrm rot="10800000">
            <a:off x="2057400" y="3913629"/>
            <a:ext cx="412333" cy="1014712"/>
          </a:xfrm>
          <a:prstGeom prst="rightBrace">
            <a:avLst>
              <a:gd name="adj1" fmla="val 47678"/>
              <a:gd name="adj2" fmla="val 485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9" name="TextBox 78"/>
              <p:cNvSpPr txBox="1"/>
              <p:nvPr/>
            </p:nvSpPr>
            <p:spPr>
              <a:xfrm>
                <a:off x="1295400" y="4182595"/>
                <a:ext cx="5709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smtClean="0">
                              <a:latin typeface="Cambria Math"/>
                              <a:ea typeface="Cambria Math"/>
                            </a:rPr>
                            <m:t>𝜆</m:t>
                          </m:r>
                        </m:e>
                        <m:sub>
                          <m:r>
                            <a:rPr lang="en-IN" sz="2400" b="0" i="1" smtClean="0">
                              <a:latin typeface="Cambria Math"/>
                            </a:rPr>
                            <m:t>2</m:t>
                          </m:r>
                        </m:sub>
                      </m:sSub>
                    </m:oMath>
                  </m:oMathPara>
                </a14:m>
                <a:endParaRPr lang="en-IN" sz="2400" dirty="0"/>
              </a:p>
            </p:txBody>
          </p:sp>
        </mc:Choice>
        <mc:Fallback xmlns="">
          <p:sp>
            <p:nvSpPr>
              <p:cNvPr id="79" name="TextBox 78"/>
              <p:cNvSpPr txBox="1">
                <a:spLocks noRot="1" noChangeAspect="1" noMove="1" noResize="1" noEditPoints="1" noAdjustHandles="1" noChangeArrowheads="1" noChangeShapeType="1" noTextEdit="1"/>
              </p:cNvSpPr>
              <p:nvPr/>
            </p:nvSpPr>
            <p:spPr>
              <a:xfrm>
                <a:off x="1295400" y="4182595"/>
                <a:ext cx="570926" cy="461665"/>
              </a:xfrm>
              <a:prstGeom prst="rect">
                <a:avLst/>
              </a:prstGeom>
              <a:blipFill rotWithShape="1">
                <a:blip r:embed="rId3"/>
                <a:stretch>
                  <a:fillRect b="-2632"/>
                </a:stretch>
              </a:blipFill>
            </p:spPr>
            <p:txBody>
              <a:bodyPr/>
              <a:lstStyle/>
              <a:p>
                <a:r>
                  <a:rPr lang="en-IN">
                    <a:noFill/>
                  </a:rPr>
                  <a:t> </a:t>
                </a:r>
              </a:p>
            </p:txBody>
          </p:sp>
        </mc:Fallback>
      </mc:AlternateContent>
    </p:spTree>
    <p:extLst>
      <p:ext uri="{BB962C8B-B14F-4D97-AF65-F5344CB8AC3E}">
        <p14:creationId xmlns:p14="http://schemas.microsoft.com/office/powerpoint/2010/main" val="882386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9D76-4504-7C43-B428-50EEDAEC25A4}"/>
              </a:ext>
            </a:extLst>
          </p:cNvPr>
          <p:cNvSpPr>
            <a:spLocks noGrp="1"/>
          </p:cNvSpPr>
          <p:nvPr>
            <p:ph type="title"/>
          </p:nvPr>
        </p:nvSpPr>
        <p:spPr>
          <a:xfrm>
            <a:off x="533400" y="2362200"/>
            <a:ext cx="8041440" cy="1442674"/>
          </a:xfrm>
        </p:spPr>
        <p:txBody>
          <a:bodyPr/>
          <a:lstStyle/>
          <a:p>
            <a:r>
              <a:rPr lang="en-US" dirty="0">
                <a:solidFill>
                  <a:srgbClr val="CC3300"/>
                </a:solidFill>
              </a:rPr>
              <a:t>PCA on Python</a:t>
            </a:r>
          </a:p>
        </p:txBody>
      </p:sp>
    </p:spTree>
    <p:extLst>
      <p:ext uri="{BB962C8B-B14F-4D97-AF65-F5344CB8AC3E}">
        <p14:creationId xmlns:p14="http://schemas.microsoft.com/office/powerpoint/2010/main" val="196153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97DA-38D5-BB4F-B2C2-AC7D6928E330}"/>
              </a:ext>
            </a:extLst>
          </p:cNvPr>
          <p:cNvSpPr>
            <a:spLocks noGrp="1"/>
          </p:cNvSpPr>
          <p:nvPr>
            <p:ph type="title"/>
          </p:nvPr>
        </p:nvSpPr>
        <p:spPr>
          <a:xfrm>
            <a:off x="533400" y="2438400"/>
            <a:ext cx="8041440" cy="1442674"/>
          </a:xfrm>
        </p:spPr>
        <p:txBody>
          <a:bodyPr/>
          <a:lstStyle/>
          <a:p>
            <a:r>
              <a:rPr lang="en-US" dirty="0">
                <a:solidFill>
                  <a:srgbClr val="CC3300"/>
                </a:solidFill>
              </a:rPr>
              <a:t>THANK YOU</a:t>
            </a:r>
          </a:p>
        </p:txBody>
      </p:sp>
    </p:spTree>
    <p:extLst>
      <p:ext uri="{BB962C8B-B14F-4D97-AF65-F5344CB8AC3E}">
        <p14:creationId xmlns:p14="http://schemas.microsoft.com/office/powerpoint/2010/main" val="2232762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551280" y="436563"/>
            <a:ext cx="8041440" cy="858837"/>
          </a:xfrm>
        </p:spPr>
        <p:txBody>
          <a:bodyPr/>
          <a:lstStyle/>
          <a:p>
            <a:r>
              <a:rPr lang="en-IN" dirty="0">
                <a:solidFill>
                  <a:srgbClr val="C00000"/>
                </a:solidFill>
              </a:rPr>
              <a:t>Diagonalization</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2038388"/>
                <a:ext cx="7924800" cy="4514812"/>
              </a:xfrm>
            </p:spPr>
            <p:txBody>
              <a:bodyPr>
                <a:noAutofit/>
              </a:bodyPr>
              <a:lstStyle/>
              <a:p>
                <a:pPr>
                  <a:lnSpc>
                    <a:spcPct val="150000"/>
                  </a:lnSpc>
                </a:pPr>
                <a:r>
                  <a:rPr lang="en-IN" sz="2300" dirty="0"/>
                  <a:t>Stack up all the Eigen vectors to get</a:t>
                </a:r>
              </a:p>
              <a:p>
                <a:pPr marL="0" indent="0">
                  <a:lnSpc>
                    <a:spcPct val="150000"/>
                  </a:lnSpc>
                  <a:buNone/>
                </a:pPr>
                <a:r>
                  <a:rPr lang="en-IN" sz="2300" dirty="0"/>
                  <a:t>							AV = V</a:t>
                </a:r>
                <a:r>
                  <a:rPr lang="el-GR" sz="2300" dirty="0"/>
                  <a:t>Λ</a:t>
                </a:r>
                <a:endParaRPr lang="en-IN" sz="2300" dirty="0"/>
              </a:p>
              <a:p>
                <a:pPr marL="0" indent="0">
                  <a:lnSpc>
                    <a:spcPct val="150000"/>
                  </a:lnSpc>
                  <a:buNone/>
                </a:pPr>
                <a:r>
                  <a:rPr lang="en-IN" sz="2300" dirty="0"/>
                  <a:t>Where </a:t>
                </a:r>
                <a14:m>
                  <m:oMath xmlns:m="http://schemas.openxmlformats.org/officeDocument/2006/math">
                    <m:r>
                      <a:rPr lang="en-IN" sz="2300" b="0" i="1" smtClean="0">
                        <a:latin typeface="Cambria Math"/>
                      </a:rPr>
                      <m:t>𝑉</m:t>
                    </m:r>
                    <m:r>
                      <a:rPr lang="en-IN" sz="2300" b="0" i="1" smtClean="0">
                        <a:latin typeface="Cambria Math"/>
                      </a:rPr>
                      <m:t>=</m:t>
                    </m:r>
                    <m:d>
                      <m:dPr>
                        <m:begChr m:val="["/>
                        <m:endChr m:val="]"/>
                        <m:ctrlPr>
                          <a:rPr lang="en-IN" sz="2300" b="0" i="1" smtClean="0">
                            <a:latin typeface="Cambria Math" panose="02040503050406030204" pitchFamily="18" charset="0"/>
                          </a:rPr>
                        </m:ctrlPr>
                      </m:dPr>
                      <m:e>
                        <m:m>
                          <m:mPr>
                            <m:mcs>
                              <m:mc>
                                <m:mcPr>
                                  <m:count m:val="3"/>
                                  <m:mcJc m:val="center"/>
                                </m:mcPr>
                              </m:mc>
                            </m:mcs>
                            <m:ctrlPr>
                              <a:rPr lang="en-IN" sz="2300" b="0" i="1" smtClean="0">
                                <a:latin typeface="Cambria Math" panose="02040503050406030204" pitchFamily="18" charset="0"/>
                              </a:rPr>
                            </m:ctrlPr>
                          </m:mPr>
                          <m:mr>
                            <m:e>
                              <m:sSub>
                                <m:sSubPr>
                                  <m:ctrlPr>
                                    <a:rPr lang="en-IN" sz="2300" b="0" i="1" smtClean="0">
                                      <a:latin typeface="Cambria Math" panose="02040503050406030204" pitchFamily="18" charset="0"/>
                                    </a:rPr>
                                  </m:ctrlPr>
                                </m:sSubPr>
                                <m:e>
                                  <m:acc>
                                    <m:accPr>
                                      <m:chr m:val="⃗"/>
                                      <m:ctrlPr>
                                        <a:rPr lang="en-IN" sz="2300" b="0" i="1" smtClean="0">
                                          <a:latin typeface="Cambria Math" panose="02040503050406030204" pitchFamily="18" charset="0"/>
                                        </a:rPr>
                                      </m:ctrlPr>
                                    </m:accPr>
                                    <m:e>
                                      <m:r>
                                        <a:rPr lang="en-IN" sz="2300" b="0" i="1" smtClean="0">
                                          <a:latin typeface="Cambria Math"/>
                                        </a:rPr>
                                        <m:t>𝑣</m:t>
                                      </m:r>
                                    </m:e>
                                  </m:acc>
                                </m:e>
                                <m:sub>
                                  <m:r>
                                    <a:rPr lang="en-IN" sz="2300" b="0" i="1" smtClean="0">
                                      <a:latin typeface="Cambria Math"/>
                                    </a:rPr>
                                    <m:t>1</m:t>
                                  </m:r>
                                </m:sub>
                              </m:sSub>
                            </m:e>
                            <m:e>
                              <m:m>
                                <m:mPr>
                                  <m:mcs>
                                    <m:mc>
                                      <m:mcPr>
                                        <m:count m:val="2"/>
                                        <m:mcJc m:val="center"/>
                                      </m:mcPr>
                                    </m:mc>
                                  </m:mcs>
                                  <m:ctrlPr>
                                    <a:rPr lang="en-IN" sz="2300" b="0" i="1" smtClean="0">
                                      <a:latin typeface="Cambria Math" panose="02040503050406030204" pitchFamily="18" charset="0"/>
                                    </a:rPr>
                                  </m:ctrlPr>
                                </m:mPr>
                                <m:mr>
                                  <m:e>
                                    <m:sSub>
                                      <m:sSubPr>
                                        <m:ctrlPr>
                                          <a:rPr lang="en-IN" sz="2300" i="1">
                                            <a:latin typeface="Cambria Math" panose="02040503050406030204" pitchFamily="18" charset="0"/>
                                          </a:rPr>
                                        </m:ctrlPr>
                                      </m:sSubPr>
                                      <m:e>
                                        <m:acc>
                                          <m:accPr>
                                            <m:chr m:val="⃗"/>
                                            <m:ctrlPr>
                                              <a:rPr lang="en-IN" sz="2300" i="1">
                                                <a:latin typeface="Cambria Math" panose="02040503050406030204" pitchFamily="18" charset="0"/>
                                              </a:rPr>
                                            </m:ctrlPr>
                                          </m:accPr>
                                          <m:e>
                                            <m:r>
                                              <a:rPr lang="en-IN" sz="2300" i="1">
                                                <a:latin typeface="Cambria Math"/>
                                              </a:rPr>
                                              <m:t>𝑣</m:t>
                                            </m:r>
                                          </m:e>
                                        </m:acc>
                                      </m:e>
                                      <m:sub>
                                        <m:r>
                                          <a:rPr lang="en-IN" sz="2300" b="0" i="1" smtClean="0">
                                            <a:latin typeface="Cambria Math"/>
                                          </a:rPr>
                                          <m:t>2</m:t>
                                        </m:r>
                                      </m:sub>
                                    </m:sSub>
                                  </m:e>
                                  <m:e>
                                    <m:r>
                                      <a:rPr lang="en-IN" sz="2300" b="0" i="1" smtClean="0">
                                        <a:latin typeface="Cambria Math"/>
                                      </a:rPr>
                                      <m:t>…</m:t>
                                    </m:r>
                                  </m:e>
                                </m:mr>
                              </m:m>
                            </m:e>
                            <m:e>
                              <m:sSub>
                                <m:sSubPr>
                                  <m:ctrlPr>
                                    <a:rPr lang="en-IN" sz="2300" i="1">
                                      <a:latin typeface="Cambria Math" panose="02040503050406030204" pitchFamily="18" charset="0"/>
                                    </a:rPr>
                                  </m:ctrlPr>
                                </m:sSubPr>
                                <m:e>
                                  <m:acc>
                                    <m:accPr>
                                      <m:chr m:val="⃗"/>
                                      <m:ctrlPr>
                                        <a:rPr lang="en-IN" sz="2300" i="1">
                                          <a:latin typeface="Cambria Math" panose="02040503050406030204" pitchFamily="18" charset="0"/>
                                        </a:rPr>
                                      </m:ctrlPr>
                                    </m:accPr>
                                    <m:e>
                                      <m:r>
                                        <a:rPr lang="en-IN" sz="2300" i="1">
                                          <a:latin typeface="Cambria Math"/>
                                        </a:rPr>
                                        <m:t>𝑣</m:t>
                                      </m:r>
                                    </m:e>
                                  </m:acc>
                                </m:e>
                                <m:sub>
                                  <m:r>
                                    <a:rPr lang="en-IN" sz="2300" b="0" i="1" smtClean="0">
                                      <a:latin typeface="Cambria Math"/>
                                    </a:rPr>
                                    <m:t>𝑛</m:t>
                                  </m:r>
                                </m:sub>
                              </m:sSub>
                            </m:e>
                          </m:mr>
                        </m:m>
                      </m:e>
                    </m:d>
                    <m:r>
                      <a:rPr lang="en-IN" sz="2300" b="0" i="0" smtClean="0">
                        <a:latin typeface="Cambria Math"/>
                      </a:rPr>
                      <m:t>; </m:t>
                    </m:r>
                    <m:r>
                      <m:rPr>
                        <m:sty m:val="p"/>
                      </m:rPr>
                      <a:rPr lang="el-GR" sz="2300" b="0" i="1" smtClean="0">
                        <a:latin typeface="Cambria Math"/>
                        <a:ea typeface="Cambria Math"/>
                      </a:rPr>
                      <m:t>Λ</m:t>
                    </m:r>
                    <m:r>
                      <a:rPr lang="en-IN" sz="2300" b="0" i="1" smtClean="0">
                        <a:latin typeface="Cambria Math"/>
                        <a:ea typeface="Cambria Math"/>
                      </a:rPr>
                      <m:t>=</m:t>
                    </m:r>
                    <m:r>
                      <a:rPr lang="en-IN" sz="2300" b="0" i="1" smtClean="0">
                        <a:latin typeface="Cambria Math"/>
                        <a:ea typeface="Cambria Math"/>
                      </a:rPr>
                      <m:t>𝑑𝑖𝑎𝑔</m:t>
                    </m:r>
                    <m:d>
                      <m:dPr>
                        <m:ctrlPr>
                          <a:rPr lang="en-IN" sz="2300" b="0" i="1" smtClean="0">
                            <a:latin typeface="Cambria Math" panose="02040503050406030204" pitchFamily="18" charset="0"/>
                            <a:ea typeface="Cambria Math"/>
                          </a:rPr>
                        </m:ctrlPr>
                      </m:dPr>
                      <m:e>
                        <m:m>
                          <m:mPr>
                            <m:mcs>
                              <m:mc>
                                <m:mcPr>
                                  <m:count m:val="3"/>
                                  <m:mcJc m:val="center"/>
                                </m:mcPr>
                              </m:mc>
                            </m:mcs>
                            <m:ctrlPr>
                              <a:rPr lang="en-IN" sz="2300" b="0" i="1" smtClean="0">
                                <a:latin typeface="Cambria Math" panose="02040503050406030204" pitchFamily="18" charset="0"/>
                                <a:ea typeface="Cambria Math"/>
                              </a:rPr>
                            </m:ctrlPr>
                          </m:mPr>
                          <m:mr>
                            <m:e>
                              <m:sSub>
                                <m:sSubPr>
                                  <m:ctrlPr>
                                    <a:rPr lang="en-IN" sz="2300" b="0" i="1" smtClean="0">
                                      <a:latin typeface="Cambria Math" panose="02040503050406030204" pitchFamily="18" charset="0"/>
                                      <a:ea typeface="Cambria Math"/>
                                    </a:rPr>
                                  </m:ctrlPr>
                                </m:sSubPr>
                                <m:e>
                                  <m:r>
                                    <a:rPr lang="en-IN" sz="2300" b="0" i="1" smtClean="0">
                                      <a:latin typeface="Cambria Math"/>
                                      <a:ea typeface="Cambria Math"/>
                                    </a:rPr>
                                    <m:t>𝜆</m:t>
                                  </m:r>
                                </m:e>
                                <m:sub>
                                  <m:r>
                                    <a:rPr lang="en-IN" sz="2300" b="0" i="1" smtClean="0">
                                      <a:latin typeface="Cambria Math"/>
                                      <a:ea typeface="Cambria Math"/>
                                    </a:rPr>
                                    <m:t>1</m:t>
                                  </m:r>
                                </m:sub>
                              </m:sSub>
                            </m:e>
                            <m:e>
                              <m:m>
                                <m:mPr>
                                  <m:mcs>
                                    <m:mc>
                                      <m:mcPr>
                                        <m:count m:val="2"/>
                                        <m:mcJc m:val="center"/>
                                      </m:mcPr>
                                    </m:mc>
                                  </m:mcs>
                                  <m:ctrlPr>
                                    <a:rPr lang="en-IN" sz="2300" b="0" i="1" smtClean="0">
                                      <a:latin typeface="Cambria Math" panose="02040503050406030204" pitchFamily="18" charset="0"/>
                                      <a:ea typeface="Cambria Math"/>
                                    </a:rPr>
                                  </m:ctrlPr>
                                </m:mPr>
                                <m:mr>
                                  <m:e>
                                    <m:sSub>
                                      <m:sSubPr>
                                        <m:ctrlPr>
                                          <a:rPr lang="en-IN" sz="2300" i="1">
                                            <a:latin typeface="Cambria Math" panose="02040503050406030204" pitchFamily="18" charset="0"/>
                                            <a:ea typeface="Cambria Math"/>
                                          </a:rPr>
                                        </m:ctrlPr>
                                      </m:sSubPr>
                                      <m:e>
                                        <m:r>
                                          <a:rPr lang="en-IN" sz="2300" i="1">
                                            <a:latin typeface="Cambria Math"/>
                                            <a:ea typeface="Cambria Math"/>
                                          </a:rPr>
                                          <m:t>𝜆</m:t>
                                        </m:r>
                                      </m:e>
                                      <m:sub>
                                        <m:r>
                                          <a:rPr lang="en-IN" sz="2300" b="0" i="1" smtClean="0">
                                            <a:latin typeface="Cambria Math"/>
                                            <a:ea typeface="Cambria Math"/>
                                          </a:rPr>
                                          <m:t>2</m:t>
                                        </m:r>
                                      </m:sub>
                                    </m:sSub>
                                  </m:e>
                                  <m:e>
                                    <m:r>
                                      <a:rPr lang="en-IN" sz="2300" b="0" i="1" smtClean="0">
                                        <a:latin typeface="Cambria Math"/>
                                        <a:ea typeface="Cambria Math"/>
                                      </a:rPr>
                                      <m:t>…</m:t>
                                    </m:r>
                                  </m:e>
                                </m:mr>
                              </m:m>
                            </m:e>
                            <m:e>
                              <m:sSub>
                                <m:sSubPr>
                                  <m:ctrlPr>
                                    <a:rPr lang="en-IN" sz="2300" i="1">
                                      <a:latin typeface="Cambria Math" panose="02040503050406030204" pitchFamily="18" charset="0"/>
                                      <a:ea typeface="Cambria Math"/>
                                    </a:rPr>
                                  </m:ctrlPr>
                                </m:sSubPr>
                                <m:e>
                                  <m:r>
                                    <a:rPr lang="en-IN" sz="2300" i="1">
                                      <a:latin typeface="Cambria Math"/>
                                      <a:ea typeface="Cambria Math"/>
                                    </a:rPr>
                                    <m:t>𝜆</m:t>
                                  </m:r>
                                </m:e>
                                <m:sub>
                                  <m:r>
                                    <a:rPr lang="en-IN" sz="2300" b="0" i="1" smtClean="0">
                                      <a:latin typeface="Cambria Math"/>
                                      <a:ea typeface="Cambria Math"/>
                                    </a:rPr>
                                    <m:t>𝑛</m:t>
                                  </m:r>
                                </m:sub>
                              </m:sSub>
                            </m:e>
                          </m:mr>
                        </m:m>
                      </m:e>
                    </m:d>
                  </m:oMath>
                </a14:m>
                <a:endParaRPr lang="en-IN" sz="2300" dirty="0"/>
              </a:p>
              <a:p>
                <a:pPr>
                  <a:lnSpc>
                    <a:spcPct val="150000"/>
                  </a:lnSpc>
                </a:pPr>
                <a:r>
                  <a:rPr lang="en-IN" sz="2300" dirty="0"/>
                  <a:t>If all eigenvectors are linearly independent , V is invertible.</a:t>
                </a:r>
              </a:p>
              <a:p>
                <a:pPr marL="0" indent="0">
                  <a:lnSpc>
                    <a:spcPct val="150000"/>
                  </a:lnSpc>
                  <a:buNone/>
                </a:pPr>
                <a14:m>
                  <m:oMathPara xmlns:m="http://schemas.openxmlformats.org/officeDocument/2006/math">
                    <m:oMathParaPr>
                      <m:jc m:val="centerGroup"/>
                    </m:oMathParaPr>
                    <m:oMath xmlns:m="http://schemas.openxmlformats.org/officeDocument/2006/math">
                      <m:r>
                        <a:rPr lang="en-IN" sz="2300" b="0" i="1" smtClean="0">
                          <a:latin typeface="Cambria Math"/>
                        </a:rPr>
                        <m:t>𝐴</m:t>
                      </m:r>
                      <m:r>
                        <a:rPr lang="en-IN" sz="2300" b="0" i="1" smtClean="0">
                          <a:latin typeface="Cambria Math"/>
                        </a:rPr>
                        <m:t>=</m:t>
                      </m:r>
                      <m:r>
                        <a:rPr lang="en-IN" sz="2300" b="0" i="1" smtClean="0">
                          <a:latin typeface="Cambria Math"/>
                        </a:rPr>
                        <m:t>𝑉</m:t>
                      </m:r>
                      <m:r>
                        <m:rPr>
                          <m:sty m:val="p"/>
                        </m:rPr>
                        <a:rPr lang="el-GR" sz="2300" b="0" i="1" smtClean="0">
                          <a:latin typeface="Cambria Math"/>
                          <a:ea typeface="Cambria Math"/>
                        </a:rPr>
                        <m:t>Λ</m:t>
                      </m:r>
                      <m:sSup>
                        <m:sSupPr>
                          <m:ctrlPr>
                            <a:rPr lang="el-GR" sz="2300" b="0" i="1" smtClean="0">
                              <a:latin typeface="Cambria Math" panose="02040503050406030204" pitchFamily="18" charset="0"/>
                              <a:ea typeface="Cambria Math"/>
                            </a:rPr>
                          </m:ctrlPr>
                        </m:sSupPr>
                        <m:e>
                          <m:r>
                            <a:rPr lang="en-IN" sz="2300" b="0" i="1" smtClean="0">
                              <a:latin typeface="Cambria Math"/>
                              <a:ea typeface="Cambria Math"/>
                            </a:rPr>
                            <m:t>𝑉</m:t>
                          </m:r>
                        </m:e>
                        <m:sup>
                          <m:r>
                            <a:rPr lang="en-IN" sz="2300" b="0" i="1" smtClean="0">
                              <a:latin typeface="Cambria Math"/>
                              <a:ea typeface="Cambria Math"/>
                            </a:rPr>
                            <m:t>−1</m:t>
                          </m:r>
                        </m:sup>
                      </m:sSup>
                    </m:oMath>
                  </m:oMathPara>
                </a14:m>
                <a:endParaRPr lang="en-IN" sz="2300" dirty="0"/>
              </a:p>
              <a:p>
                <a:pPr>
                  <a:lnSpc>
                    <a:spcPct val="150000"/>
                  </a:lnSpc>
                </a:pPr>
                <a:r>
                  <a:rPr lang="en-IN" sz="2300" dirty="0"/>
                  <a:t>Suppose A is symmetric matrix, then </a:t>
                </a:r>
                <a14:m>
                  <m:oMath xmlns:m="http://schemas.openxmlformats.org/officeDocument/2006/math">
                    <m:sSup>
                      <m:sSupPr>
                        <m:ctrlPr>
                          <a:rPr lang="en-IN" sz="2300" b="0" i="1" smtClean="0">
                            <a:latin typeface="Cambria Math" panose="02040503050406030204" pitchFamily="18" charset="0"/>
                          </a:rPr>
                        </m:ctrlPr>
                      </m:sSupPr>
                      <m:e>
                        <m:r>
                          <a:rPr lang="en-IN" sz="2300" b="0" i="1" smtClean="0">
                            <a:latin typeface="Cambria Math"/>
                          </a:rPr>
                          <m:t>𝑉</m:t>
                        </m:r>
                      </m:e>
                      <m:sup>
                        <m:r>
                          <a:rPr lang="en-IN" sz="2300" b="0" i="1" smtClean="0">
                            <a:latin typeface="Cambria Math"/>
                          </a:rPr>
                          <m:t>𝑇</m:t>
                        </m:r>
                      </m:sup>
                    </m:sSup>
                    <m:r>
                      <a:rPr lang="en-IN" sz="2300" b="0" i="1" smtClean="0">
                        <a:latin typeface="Cambria Math"/>
                      </a:rPr>
                      <m:t>=</m:t>
                    </m:r>
                    <m:sSup>
                      <m:sSupPr>
                        <m:ctrlPr>
                          <a:rPr lang="en-IN" sz="2300" b="0" i="1" smtClean="0">
                            <a:latin typeface="Cambria Math" panose="02040503050406030204" pitchFamily="18" charset="0"/>
                          </a:rPr>
                        </m:ctrlPr>
                      </m:sSupPr>
                      <m:e>
                        <m:r>
                          <a:rPr lang="en-IN" sz="2300" b="0" i="1" smtClean="0">
                            <a:latin typeface="Cambria Math"/>
                          </a:rPr>
                          <m:t>𝑉</m:t>
                        </m:r>
                      </m:e>
                      <m:sup>
                        <m:r>
                          <a:rPr lang="en-IN" sz="2300" b="0" i="1" smtClean="0">
                            <a:latin typeface="Cambria Math"/>
                          </a:rPr>
                          <m:t>−1</m:t>
                        </m:r>
                      </m:sup>
                    </m:sSup>
                  </m:oMath>
                </a14:m>
                <a:endParaRPr lang="en-IN" sz="2300" dirty="0"/>
              </a:p>
              <a:p>
                <a:pPr marL="0" indent="0">
                  <a:lnSpc>
                    <a:spcPct val="150000"/>
                  </a:lnSpc>
                  <a:buNone/>
                </a:pPr>
                <a:r>
                  <a:rPr lang="en-IN" sz="2300" dirty="0"/>
                  <a:t>				Therefore  </a:t>
                </a:r>
                <a14:m>
                  <m:oMath xmlns:m="http://schemas.openxmlformats.org/officeDocument/2006/math">
                    <m:r>
                      <a:rPr lang="en-IN" sz="2300" i="1">
                        <a:latin typeface="Cambria Math"/>
                      </a:rPr>
                      <m:t>𝐴</m:t>
                    </m:r>
                    <m:r>
                      <a:rPr lang="en-IN" sz="2300" i="1">
                        <a:latin typeface="Cambria Math"/>
                      </a:rPr>
                      <m:t>=</m:t>
                    </m:r>
                    <m:r>
                      <a:rPr lang="en-IN" sz="2300" b="0" i="1" smtClean="0">
                        <a:latin typeface="Cambria Math"/>
                      </a:rPr>
                      <m:t>𝑉</m:t>
                    </m:r>
                    <m:r>
                      <m:rPr>
                        <m:sty m:val="p"/>
                      </m:rPr>
                      <a:rPr lang="el-GR" sz="2300" i="1">
                        <a:latin typeface="Cambria Math"/>
                        <a:ea typeface="Cambria Math"/>
                      </a:rPr>
                      <m:t>Λ</m:t>
                    </m:r>
                    <m:sSup>
                      <m:sSupPr>
                        <m:ctrlPr>
                          <a:rPr lang="el-GR" sz="2300" i="1">
                            <a:latin typeface="Cambria Math" panose="02040503050406030204" pitchFamily="18" charset="0"/>
                            <a:ea typeface="Cambria Math"/>
                          </a:rPr>
                        </m:ctrlPr>
                      </m:sSupPr>
                      <m:e>
                        <m:r>
                          <a:rPr lang="en-IN" sz="2300" b="0" i="1" smtClean="0">
                            <a:latin typeface="Cambria Math"/>
                            <a:ea typeface="Cambria Math"/>
                          </a:rPr>
                          <m:t>𝑉</m:t>
                        </m:r>
                      </m:e>
                      <m:sup>
                        <m:r>
                          <a:rPr lang="en-IN" sz="2300" b="0" i="1" smtClean="0">
                            <a:latin typeface="Cambria Math"/>
                            <a:ea typeface="Cambria Math"/>
                          </a:rPr>
                          <m:t>𝑇</m:t>
                        </m:r>
                      </m:sup>
                    </m:sSup>
                  </m:oMath>
                </a14:m>
                <a:endParaRPr lang="en-IN" sz="23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2038388"/>
                <a:ext cx="7924800" cy="4514812"/>
              </a:xfrm>
              <a:blipFill>
                <a:blip r:embed="rId2"/>
                <a:stretch>
                  <a:fillRect l="-1154"/>
                </a:stretch>
              </a:blipFill>
            </p:spPr>
            <p:txBody>
              <a:bodyPr/>
              <a:lstStyle/>
              <a:p>
                <a:r>
                  <a:rPr lang="en-US">
                    <a:noFill/>
                  </a:rPr>
                  <a:t> </a:t>
                </a:r>
              </a:p>
            </p:txBody>
          </p:sp>
        </mc:Fallback>
      </mc:AlternateContent>
    </p:spTree>
    <p:extLst>
      <p:ext uri="{BB962C8B-B14F-4D97-AF65-F5344CB8AC3E}">
        <p14:creationId xmlns:p14="http://schemas.microsoft.com/office/powerpoint/2010/main" val="138451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51280" y="0"/>
            <a:ext cx="8041440" cy="1442674"/>
          </a:xfrm>
        </p:spPr>
        <p:txBody>
          <a:bodyPr/>
          <a:lstStyle/>
          <a:p>
            <a:r>
              <a:rPr lang="en-US" sz="4000" dirty="0">
                <a:solidFill>
                  <a:srgbClr val="002060"/>
                </a:solidFill>
              </a:rPr>
              <a:t>Algebraic definition of PCs</a:t>
            </a:r>
          </a:p>
        </p:txBody>
      </p:sp>
      <p:graphicFrame>
        <p:nvGraphicFramePr>
          <p:cNvPr id="22546" name="Object 18"/>
          <p:cNvGraphicFramePr>
            <a:graphicFrameLocks noGrp="1" noChangeAspect="1"/>
          </p:cNvGraphicFramePr>
          <p:nvPr>
            <p:ph idx="1"/>
            <p:extLst>
              <p:ext uri="{D42A27DB-BD31-4B8C-83A1-F6EECF244321}">
                <p14:modId xmlns:p14="http://schemas.microsoft.com/office/powerpoint/2010/main" val="3734112567"/>
              </p:ext>
            </p:extLst>
          </p:nvPr>
        </p:nvGraphicFramePr>
        <p:xfrm>
          <a:off x="2547938" y="3319463"/>
          <a:ext cx="5148262" cy="1017587"/>
        </p:xfrm>
        <a:graphic>
          <a:graphicData uri="http://schemas.openxmlformats.org/presentationml/2006/ole">
            <mc:AlternateContent xmlns:mc="http://schemas.openxmlformats.org/markup-compatibility/2006">
              <mc:Choice xmlns:v="urn:schemas-microsoft-com:vml" Requires="v">
                <p:oleObj spid="_x0000_s23209" name="Equation" r:id="rId3" imgW="2184120" imgH="431640" progId="Equation.3">
                  <p:embed/>
                </p:oleObj>
              </mc:Choice>
              <mc:Fallback>
                <p:oleObj name="Equation" r:id="rId3" imgW="2184120" imgH="431640" progId="Equation.3">
                  <p:embed/>
                  <p:pic>
                    <p:nvPicPr>
                      <p:cNvPr id="0" name="Picture 18"/>
                      <p:cNvPicPr>
                        <a:picLocks noChangeAspect="1" noChangeArrowheads="1"/>
                      </p:cNvPicPr>
                      <p:nvPr/>
                    </p:nvPicPr>
                    <p:blipFill>
                      <a:blip r:embed="rId4"/>
                      <a:srcRect/>
                      <a:stretch>
                        <a:fillRect/>
                      </a:stretch>
                    </p:blipFill>
                    <p:spPr bwMode="auto">
                      <a:xfrm>
                        <a:off x="2547938" y="3319463"/>
                        <a:ext cx="5148262" cy="1017587"/>
                      </a:xfrm>
                      <a:prstGeom prst="rect">
                        <a:avLst/>
                      </a:prstGeom>
                      <a:noFill/>
                    </p:spPr>
                  </p:pic>
                </p:oleObj>
              </mc:Fallback>
            </mc:AlternateContent>
          </a:graphicData>
        </a:graphic>
      </p:graphicFrame>
      <p:graphicFrame>
        <p:nvGraphicFramePr>
          <p:cNvPr id="22548" name="Object 20"/>
          <p:cNvGraphicFramePr>
            <a:graphicFrameLocks noGrp="1" noChangeAspect="1"/>
          </p:cNvGraphicFramePr>
          <p:nvPr>
            <p:ph sz="quarter" idx="4294967295"/>
            <p:extLst>
              <p:ext uri="{D42A27DB-BD31-4B8C-83A1-F6EECF244321}">
                <p14:modId xmlns:p14="http://schemas.microsoft.com/office/powerpoint/2010/main" val="753043762"/>
              </p:ext>
            </p:extLst>
          </p:nvPr>
        </p:nvGraphicFramePr>
        <p:xfrm>
          <a:off x="2997426" y="1703614"/>
          <a:ext cx="3243262" cy="669925"/>
        </p:xfrm>
        <a:graphic>
          <a:graphicData uri="http://schemas.openxmlformats.org/presentationml/2006/ole">
            <mc:AlternateContent xmlns:mc="http://schemas.openxmlformats.org/markup-compatibility/2006">
              <mc:Choice xmlns:v="urn:schemas-microsoft-com:vml" Requires="v">
                <p:oleObj spid="_x0000_s23210" name="Equation" r:id="rId5" imgW="1168200" imgH="241200" progId="Equation.3">
                  <p:embed/>
                </p:oleObj>
              </mc:Choice>
              <mc:Fallback>
                <p:oleObj name="Equation" r:id="rId5" imgW="1168200" imgH="241200" progId="Equation.3">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7426" y="1703614"/>
                        <a:ext cx="3243262"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52" name="Object 24"/>
          <p:cNvGraphicFramePr>
            <a:graphicFrameLocks noGrp="1" noChangeAspect="1"/>
          </p:cNvGraphicFramePr>
          <p:nvPr>
            <p:ph sz="quarter" idx="4294967295"/>
            <p:extLst>
              <p:ext uri="{D42A27DB-BD31-4B8C-83A1-F6EECF244321}">
                <p14:modId xmlns:p14="http://schemas.microsoft.com/office/powerpoint/2010/main" val="2277599766"/>
              </p:ext>
            </p:extLst>
          </p:nvPr>
        </p:nvGraphicFramePr>
        <p:xfrm>
          <a:off x="3021186" y="5207163"/>
          <a:ext cx="2889250" cy="1030288"/>
        </p:xfrm>
        <a:graphic>
          <a:graphicData uri="http://schemas.openxmlformats.org/presentationml/2006/ole">
            <mc:AlternateContent xmlns:mc="http://schemas.openxmlformats.org/markup-compatibility/2006">
              <mc:Choice xmlns:v="urn:schemas-microsoft-com:vml" Requires="v">
                <p:oleObj spid="_x0000_s23211" name="Equation" r:id="rId7" imgW="1282680" imgH="457200" progId="Equation.3">
                  <p:embed/>
                </p:oleObj>
              </mc:Choice>
              <mc:Fallback>
                <p:oleObj name="Equation" r:id="rId7" imgW="1282680" imgH="457200" progId="Equation.3">
                  <p:embed/>
                  <p:pic>
                    <p:nvPicPr>
                      <p:cNvPr id="0" name="Picture 24"/>
                      <p:cNvPicPr>
                        <a:picLocks noChangeAspect="1" noChangeArrowheads="1"/>
                      </p:cNvPicPr>
                      <p:nvPr/>
                    </p:nvPicPr>
                    <p:blipFill>
                      <a:blip r:embed="rId8"/>
                      <a:srcRect/>
                      <a:stretch>
                        <a:fillRect/>
                      </a:stretch>
                    </p:blipFill>
                    <p:spPr bwMode="auto">
                      <a:xfrm>
                        <a:off x="3021186" y="5207163"/>
                        <a:ext cx="2889250" cy="1030288"/>
                      </a:xfrm>
                      <a:prstGeom prst="rect">
                        <a:avLst/>
                      </a:prstGeom>
                      <a:noFill/>
                    </p:spPr>
                  </p:pic>
                </p:oleObj>
              </mc:Fallback>
            </mc:AlternateContent>
          </a:graphicData>
        </a:graphic>
      </p:graphicFrame>
      <p:sp>
        <p:nvSpPr>
          <p:cNvPr id="22532" name="Text Box 4"/>
          <p:cNvSpPr txBox="1">
            <a:spLocks noChangeArrowheads="1"/>
          </p:cNvSpPr>
          <p:nvPr/>
        </p:nvSpPr>
        <p:spPr bwMode="auto">
          <a:xfrm>
            <a:off x="738187" y="1219200"/>
            <a:ext cx="7962436" cy="461665"/>
          </a:xfrm>
          <a:prstGeom prst="rect">
            <a:avLst/>
          </a:prstGeom>
          <a:noFill/>
          <a:ln w="9525">
            <a:noFill/>
            <a:miter lim="800000"/>
            <a:headEnd/>
            <a:tailEnd/>
          </a:ln>
          <a:effectLst/>
        </p:spPr>
        <p:txBody>
          <a:bodyPr wrap="none">
            <a:spAutoFit/>
          </a:bodyPr>
          <a:lstStyle/>
          <a:p>
            <a:pPr eaLnBrk="1" hangingPunct="1"/>
            <a:r>
              <a:rPr lang="en-US" sz="2400" dirty="0">
                <a:latin typeface="Times New Roman" pitchFamily="18" charset="0"/>
                <a:cs typeface="Times New Roman" pitchFamily="18" charset="0"/>
              </a:rPr>
              <a:t>Given a sample of ‘</a:t>
            </a:r>
            <a:r>
              <a:rPr lang="en-US" sz="2400" i="1" dirty="0">
                <a:latin typeface="Times New Roman" pitchFamily="18" charset="0"/>
                <a:cs typeface="Times New Roman" pitchFamily="18" charset="0"/>
              </a:rPr>
              <a:t>n’ </a:t>
            </a:r>
            <a:r>
              <a:rPr lang="en-US" sz="2400" dirty="0">
                <a:latin typeface="Times New Roman" pitchFamily="18" charset="0"/>
                <a:cs typeface="Times New Roman" pitchFamily="18" charset="0"/>
              </a:rPr>
              <a:t>observations on a vector of ‘</a:t>
            </a:r>
            <a:r>
              <a:rPr lang="en-US" sz="2400" i="1" dirty="0">
                <a:latin typeface="Times New Roman" pitchFamily="18" charset="0"/>
                <a:cs typeface="Times New Roman" pitchFamily="18" charset="0"/>
              </a:rPr>
              <a:t>d’</a:t>
            </a:r>
            <a:r>
              <a:rPr lang="en-US" sz="2400" dirty="0">
                <a:latin typeface="Times New Roman" pitchFamily="18" charset="0"/>
                <a:cs typeface="Times New Roman" pitchFamily="18" charset="0"/>
              </a:rPr>
              <a:t> variables</a:t>
            </a:r>
            <a:endParaRPr lang="el-GR" sz="2400" dirty="0">
              <a:latin typeface="Times New Roman" pitchFamily="18" charset="0"/>
              <a:cs typeface="Times New Roman" pitchFamily="18" charset="0"/>
            </a:endParaRPr>
          </a:p>
        </p:txBody>
      </p:sp>
      <p:sp>
        <p:nvSpPr>
          <p:cNvPr id="22539" name="Text Box 11"/>
          <p:cNvSpPr txBox="1">
            <a:spLocks noChangeArrowheads="1"/>
          </p:cNvSpPr>
          <p:nvPr/>
        </p:nvSpPr>
        <p:spPr bwMode="auto">
          <a:xfrm>
            <a:off x="738186" y="2514600"/>
            <a:ext cx="7962437" cy="830997"/>
          </a:xfrm>
          <a:prstGeom prst="rect">
            <a:avLst/>
          </a:prstGeom>
          <a:noFill/>
          <a:ln w="9525">
            <a:noFill/>
            <a:miter lim="800000"/>
            <a:headEnd/>
            <a:tailEnd/>
          </a:ln>
          <a:effectLst/>
        </p:spPr>
        <p:txBody>
          <a:bodyPr wrap="square">
            <a:spAutoFit/>
          </a:bodyPr>
          <a:lstStyle/>
          <a:p>
            <a:pPr eaLnBrk="1" hangingPunct="1"/>
            <a:r>
              <a:rPr lang="en-US" sz="2400" dirty="0">
                <a:latin typeface="Times New Roman" pitchFamily="18" charset="0"/>
                <a:cs typeface="Times New Roman" pitchFamily="18" charset="0"/>
              </a:rPr>
              <a:t>Define the first principal component of the sample by the linear transformation</a:t>
            </a:r>
            <a:endParaRPr lang="el-GR" sz="2400" dirty="0">
              <a:latin typeface="Times New Roman" pitchFamily="18" charset="0"/>
              <a:cs typeface="Times New Roman" pitchFamily="18" charset="0"/>
            </a:endParaRPr>
          </a:p>
        </p:txBody>
      </p:sp>
      <p:sp>
        <p:nvSpPr>
          <p:cNvPr id="22541" name="Text Box 13"/>
          <p:cNvSpPr txBox="1">
            <a:spLocks noChangeArrowheads="1"/>
          </p:cNvSpPr>
          <p:nvPr/>
        </p:nvSpPr>
        <p:spPr bwMode="auto">
          <a:xfrm>
            <a:off x="759678" y="5158179"/>
            <a:ext cx="2212975" cy="457200"/>
          </a:xfrm>
          <a:prstGeom prst="rect">
            <a:avLst/>
          </a:prstGeom>
          <a:noFill/>
          <a:ln w="9525">
            <a:noFill/>
            <a:miter lim="800000"/>
            <a:headEnd/>
            <a:tailEnd/>
          </a:ln>
          <a:effectLst/>
        </p:spPr>
        <p:txBody>
          <a:bodyPr wrap="none">
            <a:spAutoFit/>
          </a:bodyPr>
          <a:lstStyle/>
          <a:p>
            <a:pPr eaLnBrk="1" hangingPunct="1"/>
            <a:r>
              <a:rPr lang="en-US" sz="2400" dirty="0">
                <a:latin typeface="Times New Roman" pitchFamily="18" charset="0"/>
                <a:cs typeface="Times New Roman" pitchFamily="18" charset="0"/>
              </a:rPr>
              <a:t>where the vector</a:t>
            </a:r>
            <a:endParaRPr lang="el-GR" sz="2400" dirty="0">
              <a:latin typeface="Times New Roman" pitchFamily="18" charset="0"/>
              <a:cs typeface="Times New Roman" pitchFamily="18" charset="0"/>
            </a:endParaRPr>
          </a:p>
        </p:txBody>
      </p:sp>
      <p:sp>
        <p:nvSpPr>
          <p:cNvPr id="22543" name="Text Box 15"/>
          <p:cNvSpPr txBox="1">
            <a:spLocks noChangeArrowheads="1"/>
          </p:cNvSpPr>
          <p:nvPr/>
        </p:nvSpPr>
        <p:spPr bwMode="auto">
          <a:xfrm>
            <a:off x="801878" y="4343400"/>
            <a:ext cx="6513322" cy="461665"/>
          </a:xfrm>
          <a:prstGeom prst="rect">
            <a:avLst/>
          </a:prstGeom>
          <a:noFill/>
          <a:ln w="9525">
            <a:noFill/>
            <a:miter lim="800000"/>
            <a:headEnd/>
            <a:tailEnd/>
          </a:ln>
          <a:effectLst/>
        </p:spPr>
        <p:txBody>
          <a:bodyPr wrap="none">
            <a:spAutoFit/>
          </a:bodyPr>
          <a:lstStyle/>
          <a:p>
            <a:pPr eaLnBrk="1" hangingPunct="1"/>
            <a:r>
              <a:rPr lang="en-US" sz="2400" dirty="0">
                <a:latin typeface="Times New Roman" pitchFamily="18" charset="0"/>
                <a:cs typeface="Times New Roman" pitchFamily="18" charset="0"/>
              </a:rPr>
              <a:t>Here a</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is chosen such that</a:t>
            </a:r>
            <a:r>
              <a:rPr lang="en-US" sz="2400" dirty="0">
                <a:solidFill>
                  <a:srgbClr val="FFFFFF"/>
                </a:solidFill>
                <a:latin typeface="Times New Roman" pitchFamily="18" charset="0"/>
                <a:cs typeface="Times New Roman" pitchFamily="18" charset="0"/>
              </a:rPr>
              <a:t> </a:t>
            </a:r>
            <a:r>
              <a:rPr lang="en-US" sz="2400" dirty="0">
                <a:latin typeface="Times New Roman" pitchFamily="18" charset="0"/>
                <a:cs typeface="Times New Roman" pitchFamily="18" charset="0"/>
              </a:rPr>
              <a:t>v[z</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is maximum.</a:t>
            </a:r>
            <a:r>
              <a:rPr lang="en-US" sz="2400" dirty="0">
                <a:solidFill>
                  <a:srgbClr val="FFFFFF"/>
                </a:solidFill>
                <a:latin typeface="Times New Roman" pitchFamily="18" charset="0"/>
                <a:cs typeface="Times New Roman" pitchFamily="18" charset="0"/>
              </a:rPr>
              <a:t>       </a:t>
            </a:r>
            <a:endParaRPr lang="el-GR" sz="2400" dirty="0">
              <a:solidFill>
                <a:srgbClr val="FFFFFF"/>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922564" y="1674812"/>
            <a:ext cx="3484608" cy="461665"/>
          </a:xfrm>
          <a:prstGeom prst="rect">
            <a:avLst/>
          </a:prstGeom>
          <a:noFill/>
          <a:ln w="9525">
            <a:noFill/>
            <a:miter lim="800000"/>
            <a:headEnd/>
            <a:tailEnd/>
          </a:ln>
          <a:effectLst/>
        </p:spPr>
        <p:txBody>
          <a:bodyPr wrap="none">
            <a:spAutoFit/>
          </a:bodyPr>
          <a:lstStyle/>
          <a:p>
            <a:pPr eaLnBrk="1" hangingPunct="1"/>
            <a:r>
              <a:rPr lang="en-US" sz="2400" dirty="0">
                <a:latin typeface="Times New Roman" pitchFamily="18" charset="0"/>
                <a:cs typeface="Times New Roman" pitchFamily="18" charset="0"/>
              </a:rPr>
              <a:t>To find        first note that  </a:t>
            </a:r>
            <a:endParaRPr lang="el-GR" sz="2400" dirty="0">
              <a:latin typeface="Times New Roman" pitchFamily="18" charset="0"/>
              <a:cs typeface="Times New Roman" pitchFamily="18" charset="0"/>
            </a:endParaRPr>
          </a:p>
        </p:txBody>
      </p:sp>
      <p:sp>
        <p:nvSpPr>
          <p:cNvPr id="28678" name="Text Box 6"/>
          <p:cNvSpPr txBox="1">
            <a:spLocks noChangeArrowheads="1"/>
          </p:cNvSpPr>
          <p:nvPr/>
        </p:nvSpPr>
        <p:spPr bwMode="auto">
          <a:xfrm>
            <a:off x="990600" y="4894036"/>
            <a:ext cx="1066800" cy="457200"/>
          </a:xfrm>
          <a:prstGeom prst="rect">
            <a:avLst/>
          </a:prstGeom>
          <a:noFill/>
          <a:ln w="9525">
            <a:noFill/>
            <a:miter lim="800000"/>
            <a:headEnd/>
            <a:tailEnd/>
          </a:ln>
          <a:effectLst/>
        </p:spPr>
        <p:txBody>
          <a:bodyPr wrap="square">
            <a:spAutoFit/>
          </a:bodyPr>
          <a:lstStyle/>
          <a:p>
            <a:pPr eaLnBrk="1" hangingPunct="1"/>
            <a:r>
              <a:rPr lang="en-US" sz="2400" dirty="0">
                <a:latin typeface="Times New Roman" pitchFamily="18" charset="0"/>
                <a:cs typeface="Arial" pitchFamily="34" charset="0"/>
              </a:rPr>
              <a:t>where </a:t>
            </a:r>
            <a:endParaRPr lang="en-US" dirty="0">
              <a:cs typeface="Arial" pitchFamily="34" charset="0"/>
            </a:endParaRPr>
          </a:p>
        </p:txBody>
      </p:sp>
      <p:sp>
        <p:nvSpPr>
          <p:cNvPr id="28681" name="Text Box 9"/>
          <p:cNvSpPr txBox="1">
            <a:spLocks noChangeArrowheads="1"/>
          </p:cNvSpPr>
          <p:nvPr/>
        </p:nvSpPr>
        <p:spPr bwMode="auto">
          <a:xfrm>
            <a:off x="4944836" y="4906055"/>
            <a:ext cx="3327400"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is the covariance matrix.  </a:t>
            </a:r>
            <a:endParaRPr lang="en-US">
              <a:cs typeface="Arial" pitchFamily="34" charset="0"/>
            </a:endParaRPr>
          </a:p>
        </p:txBody>
      </p:sp>
      <p:sp>
        <p:nvSpPr>
          <p:cNvPr id="3" name="Title 2"/>
          <p:cNvSpPr>
            <a:spLocks noGrp="1"/>
          </p:cNvSpPr>
          <p:nvPr>
            <p:ph type="title"/>
          </p:nvPr>
        </p:nvSpPr>
        <p:spPr>
          <a:xfrm>
            <a:off x="551280" y="152400"/>
            <a:ext cx="8041440" cy="1219200"/>
          </a:xfrm>
        </p:spPr>
        <p:txBody>
          <a:bodyPr/>
          <a:lstStyle/>
          <a:p>
            <a:r>
              <a:rPr lang="en-US" sz="4000" dirty="0">
                <a:solidFill>
                  <a:srgbClr val="002060"/>
                </a:solidFill>
              </a:rPr>
              <a:t>Algebraic definition of PCs</a:t>
            </a:r>
          </a:p>
        </p:txBody>
      </p:sp>
      <p:graphicFrame>
        <p:nvGraphicFramePr>
          <p:cNvPr id="28688" name="Object 16"/>
          <p:cNvGraphicFramePr>
            <a:graphicFrameLocks noGrp="1" noChangeAspect="1"/>
          </p:cNvGraphicFramePr>
          <p:nvPr>
            <p:ph idx="1"/>
            <p:extLst>
              <p:ext uri="{D42A27DB-BD31-4B8C-83A1-F6EECF244321}">
                <p14:modId xmlns:p14="http://schemas.microsoft.com/office/powerpoint/2010/main" val="3820497242"/>
              </p:ext>
            </p:extLst>
          </p:nvPr>
        </p:nvGraphicFramePr>
        <p:xfrm>
          <a:off x="1926776" y="4749800"/>
          <a:ext cx="3033059" cy="889000"/>
        </p:xfrm>
        <a:graphic>
          <a:graphicData uri="http://schemas.openxmlformats.org/presentationml/2006/ole">
            <mc:AlternateContent xmlns:mc="http://schemas.openxmlformats.org/markup-compatibility/2006">
              <mc:Choice xmlns:v="urn:schemas-microsoft-com:vml" Requires="v">
                <p:oleObj spid="_x0000_s29532" name="Equation" r:id="rId3" imgW="1473120" imgH="431640" progId="Equation.3">
                  <p:embed/>
                </p:oleObj>
              </mc:Choice>
              <mc:Fallback>
                <p:oleObj name="Equation" r:id="rId3" imgW="1473120" imgH="43164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6776" y="4749800"/>
                        <a:ext cx="3033059" cy="889000"/>
                      </a:xfrm>
                      <a:prstGeom prst="rect">
                        <a:avLst/>
                      </a:prstGeom>
                      <a:noFill/>
                    </p:spPr>
                  </p:pic>
                </p:oleObj>
              </mc:Fallback>
            </mc:AlternateContent>
          </a:graphicData>
        </a:graphic>
      </p:graphicFrame>
      <p:graphicFrame>
        <p:nvGraphicFramePr>
          <p:cNvPr id="28690" name="Object 18"/>
          <p:cNvGraphicFramePr>
            <a:graphicFrameLocks noGrp="1" noChangeAspect="1"/>
          </p:cNvGraphicFramePr>
          <p:nvPr>
            <p:ph sz="quarter" idx="4294967295"/>
            <p:extLst>
              <p:ext uri="{D42A27DB-BD31-4B8C-83A1-F6EECF244321}">
                <p14:modId xmlns:p14="http://schemas.microsoft.com/office/powerpoint/2010/main" val="2639897865"/>
              </p:ext>
            </p:extLst>
          </p:nvPr>
        </p:nvGraphicFramePr>
        <p:xfrm>
          <a:off x="1989364" y="1622269"/>
          <a:ext cx="403597" cy="571203"/>
        </p:xfrm>
        <a:graphic>
          <a:graphicData uri="http://schemas.openxmlformats.org/presentationml/2006/ole">
            <mc:AlternateContent xmlns:mc="http://schemas.openxmlformats.org/markup-compatibility/2006">
              <mc:Choice xmlns:v="urn:schemas-microsoft-com:vml" Requires="v">
                <p:oleObj spid="_x0000_s29533" name="Equation" r:id="rId5" imgW="152280" imgH="215640" progId="Equation.3">
                  <p:embed/>
                </p:oleObj>
              </mc:Choice>
              <mc:Fallback>
                <p:oleObj name="Equation" r:id="rId5" imgW="152280" imgH="215640"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9364" y="1622269"/>
                        <a:ext cx="403597" cy="571203"/>
                      </a:xfrm>
                      <a:prstGeom prst="rect">
                        <a:avLst/>
                      </a:prstGeom>
                      <a:noFill/>
                    </p:spPr>
                  </p:pic>
                </p:oleObj>
              </mc:Fallback>
            </mc:AlternateContent>
          </a:graphicData>
        </a:graphic>
      </p:graphicFrame>
      <p:graphicFrame>
        <p:nvGraphicFramePr>
          <p:cNvPr id="28696" name="Object 24"/>
          <p:cNvGraphicFramePr>
            <a:graphicFrameLocks noGrp="1" noChangeAspect="1"/>
          </p:cNvGraphicFramePr>
          <p:nvPr>
            <p:ph sz="quarter" idx="4294967295"/>
            <p:extLst>
              <p:ext uri="{D42A27DB-BD31-4B8C-83A1-F6EECF244321}">
                <p14:modId xmlns:p14="http://schemas.microsoft.com/office/powerpoint/2010/main" val="3778845332"/>
              </p:ext>
            </p:extLst>
          </p:nvPr>
        </p:nvGraphicFramePr>
        <p:xfrm>
          <a:off x="990600" y="2284413"/>
          <a:ext cx="7620000" cy="2211387"/>
        </p:xfrm>
        <a:graphic>
          <a:graphicData uri="http://schemas.openxmlformats.org/presentationml/2006/ole">
            <mc:AlternateContent xmlns:mc="http://schemas.openxmlformats.org/markup-compatibility/2006">
              <mc:Choice xmlns:v="urn:schemas-microsoft-com:vml" Requires="v">
                <p:oleObj spid="_x0000_s29534" name="Equation" r:id="rId7" imgW="2603160" imgH="888840" progId="Equation.3">
                  <p:embed/>
                </p:oleObj>
              </mc:Choice>
              <mc:Fallback>
                <p:oleObj name="Equation" r:id="rId7" imgW="2603160" imgH="888840" progId="Equation.3">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284413"/>
                        <a:ext cx="7620000" cy="2211387"/>
                      </a:xfrm>
                      <a:prstGeom prst="rect">
                        <a:avLst/>
                      </a:prstGeom>
                      <a:noFill/>
                    </p:spPr>
                  </p:pic>
                </p:oleObj>
              </mc:Fallback>
            </mc:AlternateContent>
          </a:graphicData>
        </a:graphic>
      </p:graphicFrame>
      <p:graphicFrame>
        <p:nvGraphicFramePr>
          <p:cNvPr id="28703" name="Object 31"/>
          <p:cNvGraphicFramePr>
            <a:graphicFrameLocks noChangeAspect="1"/>
          </p:cNvGraphicFramePr>
          <p:nvPr>
            <p:extLst>
              <p:ext uri="{D42A27DB-BD31-4B8C-83A1-F6EECF244321}">
                <p14:modId xmlns:p14="http://schemas.microsoft.com/office/powerpoint/2010/main" val="1525355465"/>
              </p:ext>
            </p:extLst>
          </p:nvPr>
        </p:nvGraphicFramePr>
        <p:xfrm>
          <a:off x="2032908" y="5653850"/>
          <a:ext cx="2819400" cy="846996"/>
        </p:xfrm>
        <a:graphic>
          <a:graphicData uri="http://schemas.openxmlformats.org/presentationml/2006/ole">
            <mc:AlternateContent xmlns:mc="http://schemas.openxmlformats.org/markup-compatibility/2006">
              <mc:Choice xmlns:v="urn:schemas-microsoft-com:vml" Requires="v">
                <p:oleObj spid="_x0000_s29535" name="Equation" r:id="rId9" imgW="1434960" imgH="431640" progId="Equation.3">
                  <p:embed/>
                </p:oleObj>
              </mc:Choice>
              <mc:Fallback>
                <p:oleObj name="Equation" r:id="rId9" imgW="1434960" imgH="431640" progId="Equation.3">
                  <p:embed/>
                  <p:pic>
                    <p:nvPicPr>
                      <p:cNvPr id="0" name="Picture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2908" y="5653850"/>
                        <a:ext cx="2819400" cy="846996"/>
                      </a:xfrm>
                      <a:prstGeom prst="rect">
                        <a:avLst/>
                      </a:prstGeom>
                      <a:no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551280" y="436563"/>
            <a:ext cx="8041440" cy="820780"/>
          </a:xfrm>
        </p:spPr>
        <p:txBody>
          <a:bodyPr>
            <a:normAutofit fontScale="90000"/>
          </a:bodyPr>
          <a:lstStyle/>
          <a:p>
            <a:r>
              <a:rPr lang="en-US" altLang="zh-CN" dirty="0">
                <a:solidFill>
                  <a:srgbClr val="C00000"/>
                </a:solidFill>
                <a:ea typeface="宋体" pitchFamily="2" charset="-122"/>
              </a:rPr>
              <a:t>The Curse of Dimensionality </a:t>
            </a:r>
          </a:p>
        </p:txBody>
      </p:sp>
      <p:sp>
        <p:nvSpPr>
          <p:cNvPr id="6149" name="Rectangle 3"/>
          <p:cNvSpPr>
            <a:spLocks noGrp="1" noChangeArrowheads="1"/>
          </p:cNvSpPr>
          <p:nvPr>
            <p:ph idx="1"/>
          </p:nvPr>
        </p:nvSpPr>
        <p:spPr>
          <a:xfrm>
            <a:off x="612531" y="2848708"/>
            <a:ext cx="7467600" cy="2180492"/>
          </a:xfrm>
        </p:spPr>
        <p:txBody>
          <a:bodyPr>
            <a:normAutofit/>
          </a:bodyPr>
          <a:lstStyle/>
          <a:p>
            <a:pPr marL="0" indent="0">
              <a:buNone/>
            </a:pPr>
            <a:r>
              <a:rPr lang="en-US" i="1" dirty="0"/>
              <a:t>Three Curse of dimensionality are</a:t>
            </a:r>
          </a:p>
          <a:p>
            <a:r>
              <a:rPr lang="en-US" i="1" dirty="0"/>
              <a:t>Complexity </a:t>
            </a:r>
            <a:endParaRPr lang="en-US" dirty="0">
              <a:solidFill>
                <a:srgbClr val="002060"/>
              </a:solidFill>
              <a:ea typeface="宋体" pitchFamily="2" charset="-122"/>
            </a:endParaRPr>
          </a:p>
          <a:p>
            <a:r>
              <a:rPr lang="en-US" i="1" dirty="0">
                <a:ea typeface="宋体" pitchFamily="2" charset="-122"/>
              </a:rPr>
              <a:t>Overfitting </a:t>
            </a:r>
          </a:p>
          <a:p>
            <a:r>
              <a:rPr lang="en-US" i="1" dirty="0"/>
              <a:t>Large number of data </a:t>
            </a:r>
          </a:p>
        </p:txBody>
      </p:sp>
      <p:sp>
        <p:nvSpPr>
          <p:cNvPr id="42" name="Rectangle 3"/>
          <p:cNvSpPr txBox="1">
            <a:spLocks noChangeArrowheads="1"/>
          </p:cNvSpPr>
          <p:nvPr/>
        </p:nvSpPr>
        <p:spPr>
          <a:xfrm>
            <a:off x="609600" y="1719413"/>
            <a:ext cx="7467600" cy="1058461"/>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a:lstStyle>
          <a:p>
            <a:pPr fontAlgn="auto">
              <a:spcAft>
                <a:spcPts val="0"/>
              </a:spcAft>
            </a:pPr>
            <a:r>
              <a:rPr lang="en-US" i="1" dirty="0"/>
              <a:t>A phenomena that occurs when the dimensionality of the data increases, the sparsity of the data increases.</a:t>
            </a:r>
            <a:endParaRPr lang="en-US" altLang="zh-CN" dirty="0">
              <a:solidFill>
                <a:srgbClr val="002060"/>
              </a:solidFill>
              <a:ea typeface="宋体" pitchFamily="2" charset="-122"/>
            </a:endParaRPr>
          </a:p>
        </p:txBody>
      </p:sp>
      <p:sp>
        <p:nvSpPr>
          <p:cNvPr id="5" name="Rectangle 4"/>
          <p:cNvSpPr/>
          <p:nvPr/>
        </p:nvSpPr>
        <p:spPr>
          <a:xfrm>
            <a:off x="1423373" y="5100034"/>
            <a:ext cx="6196627"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Feature Extraction</a:t>
            </a:r>
          </a:p>
        </p:txBody>
      </p:sp>
    </p:spTree>
    <p:extLst>
      <p:ext uri="{BB962C8B-B14F-4D97-AF65-F5344CB8AC3E}">
        <p14:creationId xmlns:p14="http://schemas.microsoft.com/office/powerpoint/2010/main" val="89528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44980" y="1419676"/>
            <a:ext cx="5942013" cy="457200"/>
          </a:xfrm>
          <a:prstGeom prst="rect">
            <a:avLst/>
          </a:prstGeom>
          <a:noFill/>
          <a:ln w="9525">
            <a:noFill/>
            <a:miter lim="800000"/>
            <a:headEnd/>
            <a:tailEnd/>
          </a:ln>
          <a:effectLst/>
        </p:spPr>
        <p:txBody>
          <a:bodyPr wrap="none">
            <a:spAutoFit/>
          </a:bodyPr>
          <a:lstStyle/>
          <a:p>
            <a:pPr eaLnBrk="1" hangingPunct="1"/>
            <a:r>
              <a:rPr lang="en-US" sz="2400" dirty="0">
                <a:latin typeface="Times New Roman" pitchFamily="18" charset="0"/>
                <a:cs typeface="Arial" pitchFamily="34" charset="0"/>
              </a:rPr>
              <a:t>To find       that  maximizes              subject to</a:t>
            </a:r>
            <a:endParaRPr lang="en-US" dirty="0">
              <a:cs typeface="Arial" pitchFamily="34" charset="0"/>
            </a:endParaRPr>
          </a:p>
        </p:txBody>
      </p:sp>
      <p:sp>
        <p:nvSpPr>
          <p:cNvPr id="30726" name="Text Box 6"/>
          <p:cNvSpPr txBox="1">
            <a:spLocks noChangeArrowheads="1"/>
          </p:cNvSpPr>
          <p:nvPr/>
        </p:nvSpPr>
        <p:spPr bwMode="auto">
          <a:xfrm>
            <a:off x="721180" y="2105476"/>
            <a:ext cx="3887788"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Let </a:t>
            </a:r>
            <a:r>
              <a:rPr lang="el-GR" sz="2400">
                <a:latin typeface="Times New Roman" pitchFamily="18" charset="0"/>
                <a:cs typeface="Times New Roman" pitchFamily="18" charset="0"/>
              </a:rPr>
              <a:t>λ</a:t>
            </a:r>
            <a:r>
              <a:rPr lang="en-US" sz="2400">
                <a:latin typeface="Times New Roman" pitchFamily="18" charset="0"/>
                <a:cs typeface="Times New Roman" pitchFamily="18" charset="0"/>
              </a:rPr>
              <a:t> be a Lagrange multiplier</a:t>
            </a:r>
            <a:endParaRPr lang="el-GR">
              <a:latin typeface="Times New Roman" pitchFamily="18" charset="0"/>
              <a:cs typeface="Times New Roman" pitchFamily="18" charset="0"/>
            </a:endParaRPr>
          </a:p>
        </p:txBody>
      </p:sp>
      <p:sp>
        <p:nvSpPr>
          <p:cNvPr id="30732" name="Text Box 12"/>
          <p:cNvSpPr txBox="1">
            <a:spLocks noChangeArrowheads="1"/>
          </p:cNvSpPr>
          <p:nvPr/>
        </p:nvSpPr>
        <p:spPr bwMode="auto">
          <a:xfrm>
            <a:off x="2514600" y="5119687"/>
            <a:ext cx="2927350" cy="519113"/>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Times New Roman" pitchFamily="18" charset="0"/>
              </a:rPr>
              <a:t>is an eigenvector of  </a:t>
            </a:r>
            <a:r>
              <a:rPr lang="en-US" sz="2800">
                <a:latin typeface="Times New Roman" pitchFamily="18" charset="0"/>
                <a:cs typeface="Times New Roman" pitchFamily="18" charset="0"/>
              </a:rPr>
              <a:t>S</a:t>
            </a:r>
            <a:endParaRPr lang="el-GR" sz="2800">
              <a:latin typeface="Times New Roman" pitchFamily="18" charset="0"/>
              <a:cs typeface="Times New Roman" pitchFamily="18" charset="0"/>
            </a:endParaRPr>
          </a:p>
        </p:txBody>
      </p:sp>
      <p:sp>
        <p:nvSpPr>
          <p:cNvPr id="30733" name="Text Box 13"/>
          <p:cNvSpPr txBox="1">
            <a:spLocks noChangeArrowheads="1"/>
          </p:cNvSpPr>
          <p:nvPr/>
        </p:nvSpPr>
        <p:spPr bwMode="auto">
          <a:xfrm>
            <a:off x="937988" y="5839276"/>
            <a:ext cx="4968875" cy="457200"/>
          </a:xfrm>
          <a:prstGeom prst="rect">
            <a:avLst/>
          </a:prstGeom>
          <a:noFill/>
          <a:ln w="9525">
            <a:noFill/>
            <a:miter lim="800000"/>
            <a:headEnd/>
            <a:tailEnd/>
          </a:ln>
          <a:effectLst/>
        </p:spPr>
        <p:txBody>
          <a:bodyPr wrap="none">
            <a:spAutoFit/>
          </a:bodyPr>
          <a:lstStyle/>
          <a:p>
            <a:pPr eaLnBrk="1" hangingPunct="1"/>
            <a:r>
              <a:rPr lang="en-US" sz="2400" dirty="0">
                <a:latin typeface="Times New Roman" pitchFamily="18" charset="0"/>
                <a:cs typeface="Arial" pitchFamily="34" charset="0"/>
              </a:rPr>
              <a:t>corresponding to the largest eigenvalue</a:t>
            </a:r>
            <a:endParaRPr lang="en-US" dirty="0">
              <a:cs typeface="Arial" pitchFamily="34" charset="0"/>
            </a:endParaRPr>
          </a:p>
        </p:txBody>
      </p:sp>
      <p:sp>
        <p:nvSpPr>
          <p:cNvPr id="30737" name="Text Box 17"/>
          <p:cNvSpPr txBox="1">
            <a:spLocks noChangeArrowheads="1"/>
          </p:cNvSpPr>
          <p:nvPr/>
        </p:nvSpPr>
        <p:spPr bwMode="auto">
          <a:xfrm>
            <a:off x="873580" y="5153476"/>
            <a:ext cx="1282700"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therefore</a:t>
            </a:r>
            <a:endParaRPr lang="en-US">
              <a:cs typeface="Arial" pitchFamily="34" charset="0"/>
            </a:endParaRPr>
          </a:p>
        </p:txBody>
      </p:sp>
      <p:sp>
        <p:nvSpPr>
          <p:cNvPr id="15" name="Title 2"/>
          <p:cNvSpPr>
            <a:spLocks noGrp="1"/>
          </p:cNvSpPr>
          <p:nvPr>
            <p:ph type="title"/>
          </p:nvPr>
        </p:nvSpPr>
        <p:spPr>
          <a:xfrm>
            <a:off x="551280" y="152400"/>
            <a:ext cx="8041440" cy="1143000"/>
          </a:xfrm>
        </p:spPr>
        <p:txBody>
          <a:bodyPr/>
          <a:lstStyle/>
          <a:p>
            <a:r>
              <a:rPr lang="en-US" sz="4000" dirty="0">
                <a:solidFill>
                  <a:srgbClr val="002060"/>
                </a:solidFill>
              </a:rPr>
              <a:t>Algebraic definition of PCs</a:t>
            </a:r>
          </a:p>
        </p:txBody>
      </p:sp>
      <p:graphicFrame>
        <p:nvGraphicFramePr>
          <p:cNvPr id="30742" name="Object 22"/>
          <p:cNvGraphicFramePr>
            <a:graphicFrameLocks noGrp="1" noChangeAspect="1"/>
          </p:cNvGraphicFramePr>
          <p:nvPr>
            <p:ph idx="1"/>
            <p:extLst>
              <p:ext uri="{D42A27DB-BD31-4B8C-83A1-F6EECF244321}">
                <p14:modId xmlns:p14="http://schemas.microsoft.com/office/powerpoint/2010/main" val="1449789600"/>
              </p:ext>
            </p:extLst>
          </p:nvPr>
        </p:nvGraphicFramePr>
        <p:xfrm>
          <a:off x="1711780" y="1371600"/>
          <a:ext cx="381000" cy="539750"/>
        </p:xfrm>
        <a:graphic>
          <a:graphicData uri="http://schemas.openxmlformats.org/presentationml/2006/ole">
            <mc:AlternateContent xmlns:mc="http://schemas.openxmlformats.org/markup-compatibility/2006">
              <mc:Choice xmlns:v="urn:schemas-microsoft-com:vml" Requires="v">
                <p:oleObj spid="_x0000_s210173" name="Equation" r:id="rId3" imgW="152280" imgH="215640" progId="Equation.3">
                  <p:embed/>
                </p:oleObj>
              </mc:Choice>
              <mc:Fallback>
                <p:oleObj name="Equation" r:id="rId3" imgW="152280" imgH="21564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780" y="1371600"/>
                        <a:ext cx="381000" cy="539750"/>
                      </a:xfrm>
                      <a:prstGeom prst="rect">
                        <a:avLst/>
                      </a:prstGeom>
                      <a:noFill/>
                    </p:spPr>
                  </p:pic>
                </p:oleObj>
              </mc:Fallback>
            </mc:AlternateContent>
          </a:graphicData>
        </a:graphic>
      </p:graphicFrame>
      <p:graphicFrame>
        <p:nvGraphicFramePr>
          <p:cNvPr id="30744" name="Object 24"/>
          <p:cNvGraphicFramePr>
            <a:graphicFrameLocks noGrp="1" noChangeAspect="1"/>
          </p:cNvGraphicFramePr>
          <p:nvPr>
            <p:ph sz="quarter" idx="4294967295"/>
            <p:extLst>
              <p:ext uri="{D42A27DB-BD31-4B8C-83A1-F6EECF244321}">
                <p14:modId xmlns:p14="http://schemas.microsoft.com/office/powerpoint/2010/main" val="286769984"/>
              </p:ext>
            </p:extLst>
          </p:nvPr>
        </p:nvGraphicFramePr>
        <p:xfrm>
          <a:off x="4082144" y="1427840"/>
          <a:ext cx="990600" cy="468313"/>
        </p:xfrm>
        <a:graphic>
          <a:graphicData uri="http://schemas.openxmlformats.org/presentationml/2006/ole">
            <mc:AlternateContent xmlns:mc="http://schemas.openxmlformats.org/markup-compatibility/2006">
              <mc:Choice xmlns:v="urn:schemas-microsoft-com:vml" Requires="v">
                <p:oleObj spid="_x0000_s210174" name="Equation" r:id="rId5" imgW="457200" imgH="215640" progId="Equation.3">
                  <p:embed/>
                </p:oleObj>
              </mc:Choice>
              <mc:Fallback>
                <p:oleObj name="Equation" r:id="rId5" imgW="457200" imgH="21564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2144" y="1427840"/>
                        <a:ext cx="9906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7" name="Object 27"/>
          <p:cNvGraphicFramePr>
            <a:graphicFrameLocks noGrp="1" noChangeAspect="1"/>
          </p:cNvGraphicFramePr>
          <p:nvPr>
            <p:ph sz="quarter" idx="4294967295"/>
            <p:extLst>
              <p:ext uri="{D42A27DB-BD31-4B8C-83A1-F6EECF244321}">
                <p14:modId xmlns:p14="http://schemas.microsoft.com/office/powerpoint/2010/main" val="135024911"/>
              </p:ext>
            </p:extLst>
          </p:nvPr>
        </p:nvGraphicFramePr>
        <p:xfrm>
          <a:off x="6400800" y="1381576"/>
          <a:ext cx="1219200" cy="534988"/>
        </p:xfrm>
        <a:graphic>
          <a:graphicData uri="http://schemas.openxmlformats.org/presentationml/2006/ole">
            <mc:AlternateContent xmlns:mc="http://schemas.openxmlformats.org/markup-compatibility/2006">
              <mc:Choice xmlns:v="urn:schemas-microsoft-com:vml" Requires="v">
                <p:oleObj spid="_x0000_s210175" name="Equation" r:id="rId7" imgW="520560" imgH="228600" progId="Equation.3">
                  <p:embed/>
                </p:oleObj>
              </mc:Choice>
              <mc:Fallback>
                <p:oleObj name="Equation" r:id="rId7" imgW="520560" imgH="228600" progId="Equation.3">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1381576"/>
                        <a:ext cx="12192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0" name="Object 30"/>
          <p:cNvGraphicFramePr>
            <a:graphicFrameLocks noGrp="1" noChangeAspect="1"/>
          </p:cNvGraphicFramePr>
          <p:nvPr>
            <p:ph sz="quarter" idx="4294967295"/>
            <p:extLst>
              <p:ext uri="{D42A27DB-BD31-4B8C-83A1-F6EECF244321}">
                <p14:modId xmlns:p14="http://schemas.microsoft.com/office/powerpoint/2010/main" val="546594173"/>
              </p:ext>
            </p:extLst>
          </p:nvPr>
        </p:nvGraphicFramePr>
        <p:xfrm>
          <a:off x="2527300" y="2819400"/>
          <a:ext cx="3238500" cy="2063750"/>
        </p:xfrm>
        <a:graphic>
          <a:graphicData uri="http://schemas.openxmlformats.org/presentationml/2006/ole">
            <mc:AlternateContent xmlns:mc="http://schemas.openxmlformats.org/markup-compatibility/2006">
              <mc:Choice xmlns:v="urn:schemas-microsoft-com:vml" Requires="v">
                <p:oleObj spid="_x0000_s210176" name="Equation" r:id="rId9" imgW="1434960" imgH="914400" progId="Equation.3">
                  <p:embed/>
                </p:oleObj>
              </mc:Choice>
              <mc:Fallback>
                <p:oleObj name="Equation" r:id="rId9" imgW="1434960" imgH="914400" progId="Equation.3">
                  <p:embed/>
                  <p:pic>
                    <p:nvPicPr>
                      <p:cNvPr id="0" name="Picture 30"/>
                      <p:cNvPicPr>
                        <a:picLocks noChangeAspect="1" noChangeArrowheads="1"/>
                      </p:cNvPicPr>
                      <p:nvPr/>
                    </p:nvPicPr>
                    <p:blipFill>
                      <a:blip r:embed="rId10"/>
                      <a:srcRect/>
                      <a:stretch>
                        <a:fillRect/>
                      </a:stretch>
                    </p:blipFill>
                    <p:spPr bwMode="auto">
                      <a:xfrm>
                        <a:off x="2527300" y="2819400"/>
                        <a:ext cx="3238500" cy="206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3" name="Object 33"/>
          <p:cNvGraphicFramePr>
            <a:graphicFrameLocks noChangeAspect="1"/>
          </p:cNvGraphicFramePr>
          <p:nvPr>
            <p:extLst>
              <p:ext uri="{D42A27DB-BD31-4B8C-83A1-F6EECF244321}">
                <p14:modId xmlns:p14="http://schemas.microsoft.com/office/powerpoint/2010/main" val="2672796521"/>
              </p:ext>
            </p:extLst>
          </p:nvPr>
        </p:nvGraphicFramePr>
        <p:xfrm>
          <a:off x="2084211" y="5077276"/>
          <a:ext cx="430389" cy="609600"/>
        </p:xfrm>
        <a:graphic>
          <a:graphicData uri="http://schemas.openxmlformats.org/presentationml/2006/ole">
            <mc:AlternateContent xmlns:mc="http://schemas.openxmlformats.org/markup-compatibility/2006">
              <mc:Choice xmlns:v="urn:schemas-microsoft-com:vml" Requires="v">
                <p:oleObj spid="_x0000_s210177" name="Equation" r:id="rId11" imgW="152280" imgH="215640" progId="Equation.3">
                  <p:embed/>
                </p:oleObj>
              </mc:Choice>
              <mc:Fallback>
                <p:oleObj name="Equation" r:id="rId11" imgW="152280" imgH="215640" progId="Equation.3">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211" y="5077276"/>
                        <a:ext cx="430389" cy="609600"/>
                      </a:xfrm>
                      <a:prstGeom prst="rect">
                        <a:avLst/>
                      </a:prstGeom>
                      <a:noFill/>
                    </p:spPr>
                  </p:pic>
                </p:oleObj>
              </mc:Fallback>
            </mc:AlternateContent>
          </a:graphicData>
        </a:graphic>
      </p:graphicFrame>
      <p:graphicFrame>
        <p:nvGraphicFramePr>
          <p:cNvPr id="30754" name="Object 34"/>
          <p:cNvGraphicFramePr>
            <a:graphicFrameLocks noChangeAspect="1"/>
          </p:cNvGraphicFramePr>
          <p:nvPr>
            <p:extLst>
              <p:ext uri="{D42A27DB-BD31-4B8C-83A1-F6EECF244321}">
                <p14:modId xmlns:p14="http://schemas.microsoft.com/office/powerpoint/2010/main" val="3155904045"/>
              </p:ext>
            </p:extLst>
          </p:nvPr>
        </p:nvGraphicFramePr>
        <p:xfrm>
          <a:off x="5903688" y="5813876"/>
          <a:ext cx="1270000" cy="617538"/>
        </p:xfrm>
        <a:graphic>
          <a:graphicData uri="http://schemas.openxmlformats.org/presentationml/2006/ole">
            <mc:AlternateContent xmlns:mc="http://schemas.openxmlformats.org/markup-compatibility/2006">
              <mc:Choice xmlns:v="urn:schemas-microsoft-com:vml" Requires="v">
                <p:oleObj spid="_x0000_s210178" name="Equation" r:id="rId12" imgW="444240" imgH="215640" progId="Equation.3">
                  <p:embed/>
                </p:oleObj>
              </mc:Choice>
              <mc:Fallback>
                <p:oleObj name="Equation" r:id="rId12" imgW="444240" imgH="215640" progId="Equation.3">
                  <p:embed/>
                  <p:pic>
                    <p:nvPicPr>
                      <p:cNvPr id="0" name="Picture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03688" y="5813876"/>
                        <a:ext cx="12700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85672" y="1219200"/>
            <a:ext cx="5900738" cy="457200"/>
          </a:xfrm>
          <a:prstGeom prst="rect">
            <a:avLst/>
          </a:prstGeom>
          <a:noFill/>
          <a:ln w="9525">
            <a:noFill/>
            <a:miter lim="800000"/>
            <a:headEnd/>
            <a:tailEnd/>
          </a:ln>
          <a:effectLst/>
        </p:spPr>
        <p:txBody>
          <a:bodyPr wrap="none">
            <a:spAutoFit/>
          </a:bodyPr>
          <a:lstStyle/>
          <a:p>
            <a:pPr eaLnBrk="1" hangingPunct="1"/>
            <a:r>
              <a:rPr lang="en-US" sz="2400" dirty="0">
                <a:latin typeface="Times New Roman" pitchFamily="18" charset="0"/>
                <a:cs typeface="Arial" pitchFamily="34" charset="0"/>
              </a:rPr>
              <a:t>We find that       is also an eigenvector of  S  </a:t>
            </a:r>
            <a:endParaRPr lang="en-US" sz="2400" dirty="0">
              <a:cs typeface="Arial" pitchFamily="34" charset="0"/>
            </a:endParaRPr>
          </a:p>
        </p:txBody>
      </p:sp>
      <p:sp>
        <p:nvSpPr>
          <p:cNvPr id="32773" name="Text Box 5"/>
          <p:cNvSpPr txBox="1">
            <a:spLocks noChangeArrowheads="1"/>
          </p:cNvSpPr>
          <p:nvPr/>
        </p:nvSpPr>
        <p:spPr bwMode="auto">
          <a:xfrm>
            <a:off x="624747" y="1962974"/>
            <a:ext cx="7772400" cy="457200"/>
          </a:xfrm>
          <a:prstGeom prst="rect">
            <a:avLst/>
          </a:prstGeom>
          <a:noFill/>
          <a:ln w="9525">
            <a:noFill/>
            <a:miter lim="800000"/>
            <a:headEnd/>
            <a:tailEnd/>
          </a:ln>
          <a:effectLst/>
        </p:spPr>
        <p:txBody>
          <a:bodyPr>
            <a:spAutoFit/>
          </a:bodyPr>
          <a:lstStyle/>
          <a:p>
            <a:pPr eaLnBrk="1" hangingPunct="1"/>
            <a:r>
              <a:rPr lang="en-US" sz="2400" dirty="0">
                <a:latin typeface="Times New Roman" pitchFamily="18" charset="0"/>
                <a:cs typeface="Arial" pitchFamily="34" charset="0"/>
              </a:rPr>
              <a:t>whose eigenvalue              is the second largest.             </a:t>
            </a:r>
            <a:endParaRPr lang="en-US" dirty="0">
              <a:cs typeface="Arial" pitchFamily="34" charset="0"/>
            </a:endParaRPr>
          </a:p>
        </p:txBody>
      </p:sp>
      <p:sp>
        <p:nvSpPr>
          <p:cNvPr id="32776" name="Text Box 8"/>
          <p:cNvSpPr txBox="1">
            <a:spLocks noChangeArrowheads="1"/>
          </p:cNvSpPr>
          <p:nvPr/>
        </p:nvSpPr>
        <p:spPr bwMode="auto">
          <a:xfrm>
            <a:off x="661872" y="2590800"/>
            <a:ext cx="1562100"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In general  </a:t>
            </a:r>
            <a:endParaRPr lang="en-US">
              <a:cs typeface="Arial" pitchFamily="34" charset="0"/>
            </a:endParaRPr>
          </a:p>
        </p:txBody>
      </p:sp>
      <p:sp>
        <p:nvSpPr>
          <p:cNvPr id="32778" name="Text Box 10"/>
          <p:cNvSpPr txBox="1">
            <a:spLocks noChangeArrowheads="1"/>
          </p:cNvSpPr>
          <p:nvPr/>
        </p:nvSpPr>
        <p:spPr bwMode="auto">
          <a:xfrm>
            <a:off x="661872" y="4419600"/>
            <a:ext cx="7700963" cy="457200"/>
          </a:xfrm>
          <a:prstGeom prst="rect">
            <a:avLst/>
          </a:prstGeom>
          <a:noFill/>
          <a:ln w="9525">
            <a:noFill/>
            <a:miter lim="800000"/>
            <a:headEnd/>
            <a:tailEnd/>
          </a:ln>
          <a:effectLst/>
        </p:spPr>
        <p:txBody>
          <a:bodyPr wrap="none">
            <a:spAutoFit/>
          </a:bodyPr>
          <a:lstStyle/>
          <a:p>
            <a:pPr eaLnBrk="1" hangingPunct="1">
              <a:buClr>
                <a:srgbClr val="FF0000"/>
              </a:buClr>
              <a:buFontTx/>
              <a:buChar char="•"/>
            </a:pPr>
            <a:r>
              <a:rPr lang="en-US" sz="2400" dirty="0">
                <a:latin typeface="Times New Roman" pitchFamily="18" charset="0"/>
                <a:cs typeface="Arial" pitchFamily="34" charset="0"/>
              </a:rPr>
              <a:t> The </a:t>
            </a:r>
            <a:r>
              <a:rPr lang="en-US" sz="2400" i="1" dirty="0" err="1">
                <a:latin typeface="Times New Roman" pitchFamily="18" charset="0"/>
                <a:cs typeface="Arial" pitchFamily="34" charset="0"/>
              </a:rPr>
              <a:t>k</a:t>
            </a:r>
            <a:r>
              <a:rPr lang="en-US" sz="2400" baseline="30000" dirty="0" err="1">
                <a:latin typeface="Times New Roman" pitchFamily="18" charset="0"/>
                <a:cs typeface="Arial" pitchFamily="34" charset="0"/>
              </a:rPr>
              <a:t>th</a:t>
            </a:r>
            <a:r>
              <a:rPr lang="en-US" sz="2400" dirty="0">
                <a:latin typeface="Times New Roman" pitchFamily="18" charset="0"/>
                <a:cs typeface="Arial" pitchFamily="34" charset="0"/>
              </a:rPr>
              <a:t> largest eigenvalue of  S  is the variance of the </a:t>
            </a:r>
            <a:r>
              <a:rPr lang="en-US" sz="2400" i="1" dirty="0" err="1">
                <a:latin typeface="Times New Roman" pitchFamily="18" charset="0"/>
                <a:cs typeface="Arial" pitchFamily="34" charset="0"/>
              </a:rPr>
              <a:t>k</a:t>
            </a:r>
            <a:r>
              <a:rPr lang="en-US" sz="2400" baseline="30000" dirty="0" err="1">
                <a:latin typeface="Times New Roman" pitchFamily="18" charset="0"/>
                <a:cs typeface="Arial" pitchFamily="34" charset="0"/>
              </a:rPr>
              <a:t>th</a:t>
            </a:r>
            <a:r>
              <a:rPr lang="en-US" sz="2400" baseline="30000" dirty="0">
                <a:latin typeface="Times New Roman" pitchFamily="18" charset="0"/>
                <a:cs typeface="Arial" pitchFamily="34" charset="0"/>
              </a:rPr>
              <a:t> </a:t>
            </a:r>
            <a:r>
              <a:rPr lang="en-US" sz="2400" dirty="0">
                <a:latin typeface="Times New Roman" pitchFamily="18" charset="0"/>
                <a:cs typeface="Arial" pitchFamily="34" charset="0"/>
              </a:rPr>
              <a:t>PC.</a:t>
            </a:r>
          </a:p>
        </p:txBody>
      </p:sp>
      <p:sp>
        <p:nvSpPr>
          <p:cNvPr id="32780" name="Text Box 12"/>
          <p:cNvSpPr txBox="1">
            <a:spLocks noChangeArrowheads="1"/>
          </p:cNvSpPr>
          <p:nvPr/>
        </p:nvSpPr>
        <p:spPr bwMode="auto">
          <a:xfrm>
            <a:off x="661872" y="5181600"/>
            <a:ext cx="8101128" cy="830997"/>
          </a:xfrm>
          <a:prstGeom prst="rect">
            <a:avLst/>
          </a:prstGeom>
          <a:noFill/>
          <a:ln w="9525">
            <a:noFill/>
            <a:miter lim="800000"/>
            <a:headEnd/>
            <a:tailEnd/>
          </a:ln>
          <a:effectLst/>
        </p:spPr>
        <p:txBody>
          <a:bodyPr wrap="none">
            <a:spAutoFit/>
          </a:bodyPr>
          <a:lstStyle/>
          <a:p>
            <a:pPr eaLnBrk="1" hangingPunct="1">
              <a:buClr>
                <a:srgbClr val="FF0000"/>
              </a:buClr>
              <a:buFontTx/>
              <a:buChar char="•"/>
            </a:pPr>
            <a:r>
              <a:rPr lang="en-US" sz="2400" dirty="0">
                <a:latin typeface="Times New Roman" pitchFamily="18" charset="0"/>
                <a:cs typeface="Arial" pitchFamily="34" charset="0"/>
              </a:rPr>
              <a:t> The </a:t>
            </a:r>
            <a:r>
              <a:rPr lang="en-US" sz="2400" i="1" dirty="0" err="1">
                <a:latin typeface="Times New Roman" pitchFamily="18" charset="0"/>
                <a:cs typeface="Arial" pitchFamily="34" charset="0"/>
              </a:rPr>
              <a:t>k</a:t>
            </a:r>
            <a:r>
              <a:rPr lang="en-US" sz="2400" baseline="30000" dirty="0" err="1">
                <a:latin typeface="Times New Roman" pitchFamily="18" charset="0"/>
                <a:cs typeface="Arial" pitchFamily="34" charset="0"/>
              </a:rPr>
              <a:t>th</a:t>
            </a:r>
            <a:r>
              <a:rPr lang="en-US" sz="2400" dirty="0">
                <a:latin typeface="Times New Roman" pitchFamily="18" charset="0"/>
                <a:cs typeface="Arial" pitchFamily="34" charset="0"/>
              </a:rPr>
              <a:t> PC        retains the </a:t>
            </a:r>
            <a:r>
              <a:rPr lang="en-US" sz="2400" i="1" dirty="0" err="1">
                <a:latin typeface="Times New Roman" pitchFamily="18" charset="0"/>
                <a:cs typeface="Arial" pitchFamily="34" charset="0"/>
              </a:rPr>
              <a:t>k</a:t>
            </a:r>
            <a:r>
              <a:rPr lang="en-US" sz="2400" baseline="30000" dirty="0" err="1">
                <a:latin typeface="Times New Roman" pitchFamily="18" charset="0"/>
                <a:cs typeface="Arial" pitchFamily="34" charset="0"/>
              </a:rPr>
              <a:t>th</a:t>
            </a:r>
            <a:r>
              <a:rPr lang="en-US" sz="2400" dirty="0">
                <a:latin typeface="Times New Roman" pitchFamily="18" charset="0"/>
                <a:cs typeface="Arial" pitchFamily="34" charset="0"/>
              </a:rPr>
              <a:t> greatest fraction of the variation </a:t>
            </a:r>
          </a:p>
          <a:p>
            <a:pPr eaLnBrk="1" hangingPunct="1">
              <a:buClr>
                <a:srgbClr val="FF0000"/>
              </a:buClr>
            </a:pPr>
            <a:r>
              <a:rPr lang="en-US" sz="2400" dirty="0">
                <a:latin typeface="Times New Roman" pitchFamily="18" charset="0"/>
                <a:cs typeface="Arial" pitchFamily="34" charset="0"/>
              </a:rPr>
              <a:t>   in the sample.</a:t>
            </a:r>
          </a:p>
        </p:txBody>
      </p:sp>
      <p:graphicFrame>
        <p:nvGraphicFramePr>
          <p:cNvPr id="32784" name="Object 16"/>
          <p:cNvGraphicFramePr>
            <a:graphicFrameLocks noGrp="1" noChangeAspect="1"/>
          </p:cNvGraphicFramePr>
          <p:nvPr>
            <p:ph idx="1"/>
            <p:extLst>
              <p:ext uri="{D42A27DB-BD31-4B8C-83A1-F6EECF244321}">
                <p14:modId xmlns:p14="http://schemas.microsoft.com/office/powerpoint/2010/main" val="1210467955"/>
              </p:ext>
            </p:extLst>
          </p:nvPr>
        </p:nvGraphicFramePr>
        <p:xfrm>
          <a:off x="2262072" y="1213757"/>
          <a:ext cx="381000" cy="462643"/>
        </p:xfrm>
        <a:graphic>
          <a:graphicData uri="http://schemas.openxmlformats.org/presentationml/2006/ole">
            <mc:AlternateContent xmlns:mc="http://schemas.openxmlformats.org/markup-compatibility/2006">
              <mc:Choice xmlns:v="urn:schemas-microsoft-com:vml" Requires="v">
                <p:oleObj spid="_x0000_s33621" name="Equation" r:id="rId3" imgW="177480" imgH="215640" progId="Equation.3">
                  <p:embed/>
                </p:oleObj>
              </mc:Choice>
              <mc:Fallback>
                <p:oleObj name="Equation" r:id="rId3" imgW="177480" imgH="21564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072" y="1213757"/>
                        <a:ext cx="381000" cy="462643"/>
                      </a:xfrm>
                      <a:prstGeom prst="rect">
                        <a:avLst/>
                      </a:prstGeom>
                      <a:noFill/>
                    </p:spPr>
                  </p:pic>
                </p:oleObj>
              </mc:Fallback>
            </mc:AlternateContent>
          </a:graphicData>
        </a:graphic>
      </p:graphicFrame>
      <p:graphicFrame>
        <p:nvGraphicFramePr>
          <p:cNvPr id="32786" name="Object 18"/>
          <p:cNvGraphicFramePr>
            <a:graphicFrameLocks noGrp="1" noChangeAspect="1"/>
          </p:cNvGraphicFramePr>
          <p:nvPr>
            <p:ph sz="quarter" idx="4294967295"/>
            <p:extLst>
              <p:ext uri="{D42A27DB-BD31-4B8C-83A1-F6EECF244321}">
                <p14:modId xmlns:p14="http://schemas.microsoft.com/office/powerpoint/2010/main" val="739074748"/>
              </p:ext>
            </p:extLst>
          </p:nvPr>
        </p:nvGraphicFramePr>
        <p:xfrm>
          <a:off x="2961435" y="1971138"/>
          <a:ext cx="907256" cy="467262"/>
        </p:xfrm>
        <a:graphic>
          <a:graphicData uri="http://schemas.openxmlformats.org/presentationml/2006/ole">
            <mc:AlternateContent xmlns:mc="http://schemas.openxmlformats.org/markup-compatibility/2006">
              <mc:Choice xmlns:v="urn:schemas-microsoft-com:vml" Requires="v">
                <p:oleObj spid="_x0000_s33622" name="Equation" r:id="rId5" imgW="419040" imgH="215640" progId="Equation.3">
                  <p:embed/>
                </p:oleObj>
              </mc:Choice>
              <mc:Fallback>
                <p:oleObj name="Equation" r:id="rId5" imgW="419040" imgH="215640"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1435" y="1971138"/>
                        <a:ext cx="907256" cy="467262"/>
                      </a:xfrm>
                      <a:prstGeom prst="rect">
                        <a:avLst/>
                      </a:prstGeom>
                      <a:noFill/>
                    </p:spPr>
                  </p:pic>
                </p:oleObj>
              </mc:Fallback>
            </mc:AlternateContent>
          </a:graphicData>
        </a:graphic>
      </p:graphicFrame>
      <p:graphicFrame>
        <p:nvGraphicFramePr>
          <p:cNvPr id="32789" name="Object 21"/>
          <p:cNvGraphicFramePr>
            <a:graphicFrameLocks noGrp="1" noChangeAspect="1"/>
          </p:cNvGraphicFramePr>
          <p:nvPr>
            <p:ph sz="quarter" idx="4294967295"/>
            <p:extLst>
              <p:ext uri="{D42A27DB-BD31-4B8C-83A1-F6EECF244321}">
                <p14:modId xmlns:p14="http://schemas.microsoft.com/office/powerpoint/2010/main" val="1116282190"/>
              </p:ext>
            </p:extLst>
          </p:nvPr>
        </p:nvGraphicFramePr>
        <p:xfrm>
          <a:off x="1652472" y="3200400"/>
          <a:ext cx="3581400" cy="674086"/>
        </p:xfrm>
        <a:graphic>
          <a:graphicData uri="http://schemas.openxmlformats.org/presentationml/2006/ole">
            <mc:AlternateContent xmlns:mc="http://schemas.openxmlformats.org/markup-compatibility/2006">
              <mc:Choice xmlns:v="urn:schemas-microsoft-com:vml" Requires="v">
                <p:oleObj spid="_x0000_s33623" name="Equation" r:id="rId7" imgW="1282680" imgH="241200" progId="Equation.3">
                  <p:embed/>
                </p:oleObj>
              </mc:Choice>
              <mc:Fallback>
                <p:oleObj name="Equation" r:id="rId7" imgW="1282680" imgH="241200" progId="Equation.3">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2472" y="3200400"/>
                        <a:ext cx="3581400" cy="674086"/>
                      </a:xfrm>
                      <a:prstGeom prst="rect">
                        <a:avLst/>
                      </a:prstGeom>
                      <a:noFill/>
                    </p:spPr>
                  </p:pic>
                </p:oleObj>
              </mc:Fallback>
            </mc:AlternateContent>
          </a:graphicData>
        </a:graphic>
      </p:graphicFrame>
      <p:graphicFrame>
        <p:nvGraphicFramePr>
          <p:cNvPr id="32792" name="Object 24"/>
          <p:cNvGraphicFramePr>
            <a:graphicFrameLocks noGrp="1" noChangeAspect="1"/>
          </p:cNvGraphicFramePr>
          <p:nvPr>
            <p:ph sz="quarter" idx="4294967295"/>
            <p:extLst>
              <p:ext uri="{D42A27DB-BD31-4B8C-83A1-F6EECF244321}">
                <p14:modId xmlns:p14="http://schemas.microsoft.com/office/powerpoint/2010/main" val="599032393"/>
              </p:ext>
            </p:extLst>
          </p:nvPr>
        </p:nvGraphicFramePr>
        <p:xfrm>
          <a:off x="2229416" y="5035270"/>
          <a:ext cx="544656" cy="753836"/>
        </p:xfrm>
        <a:graphic>
          <a:graphicData uri="http://schemas.openxmlformats.org/presentationml/2006/ole">
            <mc:AlternateContent xmlns:mc="http://schemas.openxmlformats.org/markup-compatibility/2006">
              <mc:Choice xmlns:v="urn:schemas-microsoft-com:vml" Requires="v">
                <p:oleObj spid="_x0000_s33624" name="Equation" r:id="rId9" imgW="164880" imgH="228600" progId="Equation.3">
                  <p:embed/>
                </p:oleObj>
              </mc:Choice>
              <mc:Fallback>
                <p:oleObj name="Equation" r:id="rId9" imgW="164880" imgH="228600" progId="Equation.3">
                  <p:embed/>
                  <p:pic>
                    <p:nvPicPr>
                      <p:cNvPr id="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9416" y="5035270"/>
                        <a:ext cx="544656" cy="753836"/>
                      </a:xfrm>
                      <a:prstGeom prst="rect">
                        <a:avLst/>
                      </a:prstGeom>
                      <a:noFill/>
                    </p:spPr>
                  </p:pic>
                </p:oleObj>
              </mc:Fallback>
            </mc:AlternateContent>
          </a:graphicData>
        </a:graphic>
      </p:graphicFrame>
      <p:sp>
        <p:nvSpPr>
          <p:cNvPr id="13" name="Title 2"/>
          <p:cNvSpPr>
            <a:spLocks noGrp="1"/>
          </p:cNvSpPr>
          <p:nvPr>
            <p:ph type="title"/>
          </p:nvPr>
        </p:nvSpPr>
        <p:spPr>
          <a:xfrm>
            <a:off x="551280" y="76200"/>
            <a:ext cx="8041440" cy="1143000"/>
          </a:xfrm>
        </p:spPr>
        <p:txBody>
          <a:bodyPr/>
          <a:lstStyle/>
          <a:p>
            <a:r>
              <a:rPr lang="en-US" dirty="0">
                <a:solidFill>
                  <a:srgbClr val="002060"/>
                </a:solidFill>
              </a:rPr>
              <a:t>Algebraic definition of PCs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228600"/>
            <a:ext cx="8041440" cy="1143000"/>
          </a:xfrm>
        </p:spPr>
        <p:txBody>
          <a:bodyPr/>
          <a:lstStyle/>
          <a:p>
            <a:r>
              <a:rPr lang="en-US" dirty="0">
                <a:solidFill>
                  <a:srgbClr val="002060"/>
                </a:solidFill>
              </a:rPr>
              <a:t>Algebraic derivation of PCs</a:t>
            </a:r>
          </a:p>
        </p:txBody>
      </p:sp>
      <p:graphicFrame>
        <p:nvGraphicFramePr>
          <p:cNvPr id="33796" name="Object 4"/>
          <p:cNvGraphicFramePr>
            <a:graphicFrameLocks noGrp="1" noChangeAspect="1"/>
          </p:cNvGraphicFramePr>
          <p:nvPr>
            <p:ph idx="1"/>
            <p:extLst>
              <p:ext uri="{D42A27DB-BD31-4B8C-83A1-F6EECF244321}">
                <p14:modId xmlns:p14="http://schemas.microsoft.com/office/powerpoint/2010/main" val="3578152119"/>
              </p:ext>
            </p:extLst>
          </p:nvPr>
        </p:nvGraphicFramePr>
        <p:xfrm>
          <a:off x="3248693" y="5774305"/>
          <a:ext cx="2610853" cy="533400"/>
        </p:xfrm>
        <a:graphic>
          <a:graphicData uri="http://schemas.openxmlformats.org/presentationml/2006/ole">
            <mc:AlternateContent xmlns:mc="http://schemas.openxmlformats.org/markup-compatibility/2006">
              <mc:Choice xmlns:v="urn:schemas-microsoft-com:vml" Requires="v">
                <p:oleObj spid="_x0000_s34422" name="Equation" r:id="rId3" imgW="1180800" imgH="241200" progId="Equation.3">
                  <p:embed/>
                </p:oleObj>
              </mc:Choice>
              <mc:Fallback>
                <p:oleObj name="Equation" r:id="rId3" imgW="1180800" imgH="2412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693" y="5774305"/>
                        <a:ext cx="2610853" cy="533400"/>
                      </a:xfrm>
                      <a:prstGeom prst="rect">
                        <a:avLst/>
                      </a:prstGeom>
                      <a:noFill/>
                    </p:spPr>
                  </p:pic>
                </p:oleObj>
              </mc:Fallback>
            </mc:AlternateContent>
          </a:graphicData>
        </a:graphic>
      </p:graphicFrame>
      <p:sp>
        <p:nvSpPr>
          <p:cNvPr id="33795" name="Rectangle 3"/>
          <p:cNvSpPr>
            <a:spLocks noGrp="1" noChangeArrowheads="1"/>
          </p:cNvSpPr>
          <p:nvPr>
            <p:ph type="body" sz="half" idx="4294967295"/>
          </p:nvPr>
        </p:nvSpPr>
        <p:spPr>
          <a:xfrm>
            <a:off x="533400" y="1600199"/>
            <a:ext cx="8229600" cy="4707505"/>
          </a:xfrm>
        </p:spPr>
        <p:txBody>
          <a:bodyPr>
            <a:normAutofit/>
          </a:bodyPr>
          <a:lstStyle/>
          <a:p>
            <a:pPr marL="625475" indent="-266700"/>
            <a:r>
              <a:rPr lang="en-US" dirty="0">
                <a:latin typeface="Times New Roman" panose="02020603050405020304" pitchFamily="18" charset="0"/>
                <a:cs typeface="Times New Roman" panose="02020603050405020304" pitchFamily="18" charset="0"/>
              </a:rPr>
              <a:t>Main steps for computing PCs</a:t>
            </a:r>
          </a:p>
          <a:p>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Form the covariance matrix 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Compute its eigenvectors: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first p eigenvectors           corresponds to ‘p’ largest eigenvalues form the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PCs.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transformation G consists of the p PCs:</a:t>
            </a:r>
          </a:p>
        </p:txBody>
      </p:sp>
      <p:graphicFrame>
        <p:nvGraphicFramePr>
          <p:cNvPr id="33798" name="Object 6"/>
          <p:cNvGraphicFramePr>
            <a:graphicFrameLocks noGrp="1" noChangeAspect="1"/>
          </p:cNvGraphicFramePr>
          <p:nvPr>
            <p:ph sz="quarter" idx="4294967295"/>
            <p:extLst>
              <p:ext uri="{D42A27DB-BD31-4B8C-83A1-F6EECF244321}">
                <p14:modId xmlns:p14="http://schemas.microsoft.com/office/powerpoint/2010/main" val="250862261"/>
              </p:ext>
            </p:extLst>
          </p:nvPr>
        </p:nvGraphicFramePr>
        <p:xfrm>
          <a:off x="4153876" y="3259835"/>
          <a:ext cx="686923" cy="458335"/>
        </p:xfrm>
        <a:graphic>
          <a:graphicData uri="http://schemas.openxmlformats.org/presentationml/2006/ole">
            <mc:AlternateContent xmlns:mc="http://schemas.openxmlformats.org/markup-compatibility/2006">
              <mc:Choice xmlns:v="urn:schemas-microsoft-com:vml" Requires="v">
                <p:oleObj spid="_x0000_s34423" name="Equation" r:id="rId5" imgW="380880" imgH="253800" progId="Equation.3">
                  <p:embed/>
                </p:oleObj>
              </mc:Choice>
              <mc:Fallback>
                <p:oleObj name="Equation" r:id="rId5" imgW="380880" imgH="2538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3876" y="3259835"/>
                        <a:ext cx="686923" cy="458335"/>
                      </a:xfrm>
                      <a:prstGeom prst="rect">
                        <a:avLst/>
                      </a:prstGeom>
                      <a:noFill/>
                      <a:extLst/>
                    </p:spPr>
                  </p:pic>
                </p:oleObj>
              </mc:Fallback>
            </mc:AlternateContent>
          </a:graphicData>
        </a:graphic>
      </p:graphicFrame>
      <p:graphicFrame>
        <p:nvGraphicFramePr>
          <p:cNvPr id="33800" name="Object 8"/>
          <p:cNvGraphicFramePr>
            <a:graphicFrameLocks noChangeAspect="1"/>
          </p:cNvGraphicFramePr>
          <p:nvPr>
            <p:extLst>
              <p:ext uri="{D42A27DB-BD31-4B8C-83A1-F6EECF244321}">
                <p14:modId xmlns:p14="http://schemas.microsoft.com/office/powerpoint/2010/main" val="3016491023"/>
              </p:ext>
            </p:extLst>
          </p:nvPr>
        </p:nvGraphicFramePr>
        <p:xfrm>
          <a:off x="3886200" y="4021137"/>
          <a:ext cx="711393" cy="474663"/>
        </p:xfrm>
        <a:graphic>
          <a:graphicData uri="http://schemas.openxmlformats.org/presentationml/2006/ole">
            <mc:AlternateContent xmlns:mc="http://schemas.openxmlformats.org/markup-compatibility/2006">
              <mc:Choice xmlns:v="urn:schemas-microsoft-com:vml" Requires="v">
                <p:oleObj spid="_x0000_s34424" name="Equation" r:id="rId7" imgW="380880" imgH="253800" progId="Equation.3">
                  <p:embed/>
                </p:oleObj>
              </mc:Choice>
              <mc:Fallback>
                <p:oleObj name="Equation" r:id="rId7" imgW="380880" imgH="2538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4021137"/>
                        <a:ext cx="711393" cy="474663"/>
                      </a:xfrm>
                      <a:prstGeom prst="rect">
                        <a:avLst/>
                      </a:prstGeom>
                      <a:noFill/>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51280" y="76200"/>
            <a:ext cx="8041440" cy="1087437"/>
          </a:xfrm>
        </p:spPr>
        <p:txBody>
          <a:bodyPr/>
          <a:lstStyle/>
          <a:p>
            <a:r>
              <a:rPr lang="en-US" dirty="0">
                <a:solidFill>
                  <a:srgbClr val="CC3300"/>
                </a:solidFill>
              </a:rPr>
              <a:t>What is feature extraction?</a:t>
            </a:r>
          </a:p>
        </p:txBody>
      </p:sp>
      <p:sp>
        <p:nvSpPr>
          <p:cNvPr id="6147" name="Rectangle 3"/>
          <p:cNvSpPr>
            <a:spLocks noGrp="1" noChangeArrowheads="1"/>
          </p:cNvSpPr>
          <p:nvPr>
            <p:ph type="body" sz="half" idx="4294967295"/>
          </p:nvPr>
        </p:nvSpPr>
        <p:spPr>
          <a:xfrm>
            <a:off x="744120" y="1163637"/>
            <a:ext cx="7848600" cy="4267200"/>
          </a:xfrm>
        </p:spPr>
        <p:txBody>
          <a:bodyPr>
            <a:normAutofit/>
          </a:bodyPr>
          <a:lstStyle/>
          <a:p>
            <a:pPr algn="just">
              <a:lnSpc>
                <a:spcPct val="150000"/>
              </a:lnSpc>
            </a:pPr>
            <a:r>
              <a:rPr lang="en-US" dirty="0">
                <a:latin typeface="+mj-lt"/>
              </a:rPr>
              <a:t>Feature extraction refers to the mapping of the original high-dimensional data onto a lower-dimensional space.</a:t>
            </a:r>
          </a:p>
          <a:p>
            <a:pPr algn="just">
              <a:lnSpc>
                <a:spcPct val="150000"/>
              </a:lnSpc>
            </a:pPr>
            <a:endParaRPr lang="en-US" sz="1800" dirty="0">
              <a:latin typeface="Garamond" panose="02020404030301010803" pitchFamily="18" charset="0"/>
            </a:endParaRPr>
          </a:p>
          <a:p>
            <a:pPr algn="just">
              <a:lnSpc>
                <a:spcPct val="150000"/>
              </a:lnSpc>
            </a:pPr>
            <a:endParaRPr lang="en-US" sz="1800" dirty="0">
              <a:latin typeface="Garamond" panose="02020404030301010803" pitchFamily="18" charset="0"/>
            </a:endParaRPr>
          </a:p>
        </p:txBody>
      </p:sp>
      <p:sp>
        <p:nvSpPr>
          <p:cNvPr id="7" name="Rectangle 6"/>
          <p:cNvSpPr>
            <a:spLocks noChangeArrowheads="1"/>
          </p:cNvSpPr>
          <p:nvPr/>
        </p:nvSpPr>
        <p:spPr bwMode="auto">
          <a:xfrm>
            <a:off x="2366108" y="3050809"/>
            <a:ext cx="152400" cy="28194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8" name="Rectangle 7"/>
          <p:cNvSpPr>
            <a:spLocks noChangeArrowheads="1"/>
          </p:cNvSpPr>
          <p:nvPr/>
        </p:nvSpPr>
        <p:spPr bwMode="auto">
          <a:xfrm>
            <a:off x="6591300" y="3918255"/>
            <a:ext cx="152400" cy="9144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9" name="AutoShape 8"/>
          <p:cNvSpPr>
            <a:spLocks noChangeArrowheads="1"/>
          </p:cNvSpPr>
          <p:nvPr/>
        </p:nvSpPr>
        <p:spPr bwMode="auto">
          <a:xfrm>
            <a:off x="2743200" y="4223055"/>
            <a:ext cx="3657600" cy="304800"/>
          </a:xfrm>
          <a:prstGeom prst="rightArrow">
            <a:avLst>
              <a:gd name="adj1" fmla="val 50000"/>
              <a:gd name="adj2" fmla="val 300000"/>
            </a:avLst>
          </a:prstGeom>
          <a:solidFill>
            <a:srgbClr val="FB192F"/>
          </a:solidFill>
          <a:ln w="9525">
            <a:solidFill>
              <a:schemeClr val="tx1"/>
            </a:solidFill>
            <a:miter lim="800000"/>
            <a:headEnd/>
            <a:tailEnd/>
          </a:ln>
          <a:effectLst/>
        </p:spPr>
        <p:txBody>
          <a:bodyPr wrap="none" anchor="ctr"/>
          <a:lstStyle/>
          <a:p>
            <a:endParaRPr lang="en-IN"/>
          </a:p>
        </p:txBody>
      </p:sp>
      <p:sp>
        <p:nvSpPr>
          <p:cNvPr id="10" name="Text Box 11"/>
          <p:cNvSpPr txBox="1">
            <a:spLocks noChangeArrowheads="1"/>
          </p:cNvSpPr>
          <p:nvPr/>
        </p:nvSpPr>
        <p:spPr bwMode="auto">
          <a:xfrm>
            <a:off x="2785208" y="3610646"/>
            <a:ext cx="2604111" cy="400110"/>
          </a:xfrm>
          <a:prstGeom prst="rect">
            <a:avLst/>
          </a:prstGeom>
          <a:noFill/>
          <a:ln w="9525">
            <a:noFill/>
            <a:miter lim="800000"/>
            <a:headEnd/>
            <a:tailEnd/>
          </a:ln>
          <a:effectLst/>
        </p:spPr>
        <p:txBody>
          <a:bodyPr wrap="none">
            <a:spAutoFit/>
          </a:bodyPr>
          <a:lstStyle/>
          <a:p>
            <a:r>
              <a:rPr lang="en-US" sz="2000" dirty="0">
                <a:latin typeface="+mn-lt"/>
                <a:cs typeface="Arial" panose="020B0604020202020204" pitchFamily="34" charset="0"/>
              </a:rPr>
              <a:t>Linear transformation</a:t>
            </a:r>
          </a:p>
        </p:txBody>
      </p:sp>
      <p:graphicFrame>
        <p:nvGraphicFramePr>
          <p:cNvPr id="11" name="Object 3"/>
          <p:cNvGraphicFramePr>
            <a:graphicFrameLocks noGrp="1" noChangeAspect="1"/>
          </p:cNvGraphicFramePr>
          <p:nvPr>
            <p:ph idx="1"/>
            <p:extLst>
              <p:ext uri="{D42A27DB-BD31-4B8C-83A1-F6EECF244321}">
                <p14:modId xmlns:p14="http://schemas.microsoft.com/office/powerpoint/2010/main" val="4283519242"/>
              </p:ext>
            </p:extLst>
          </p:nvPr>
        </p:nvGraphicFramePr>
        <p:xfrm>
          <a:off x="6299200" y="4888218"/>
          <a:ext cx="889000" cy="381000"/>
        </p:xfrm>
        <a:graphic>
          <a:graphicData uri="http://schemas.openxmlformats.org/presentationml/2006/ole">
            <mc:AlternateContent xmlns:mc="http://schemas.openxmlformats.org/markup-compatibility/2006">
              <mc:Choice xmlns:v="urn:schemas-microsoft-com:vml" Requires="v">
                <p:oleObj spid="_x0000_s6590" name="Equation" r:id="rId3" imgW="533160" imgH="228600" progId="Equation.3">
                  <p:embed/>
                </p:oleObj>
              </mc:Choice>
              <mc:Fallback>
                <p:oleObj name="Equation" r:id="rId3" imgW="533160" imgH="228600" progId="Equation.3">
                  <p:embed/>
                  <p:pic>
                    <p:nvPicPr>
                      <p:cNvPr id="1402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4888218"/>
                        <a:ext cx="889000" cy="381000"/>
                      </a:xfrm>
                      <a:prstGeom prst="rect">
                        <a:avLst/>
                      </a:prstGeom>
                      <a:noFill/>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4114471978"/>
              </p:ext>
            </p:extLst>
          </p:nvPr>
        </p:nvGraphicFramePr>
        <p:xfrm>
          <a:off x="1966058" y="5905378"/>
          <a:ext cx="952500" cy="371475"/>
        </p:xfrm>
        <a:graphic>
          <a:graphicData uri="http://schemas.openxmlformats.org/presentationml/2006/ole">
            <mc:AlternateContent xmlns:mc="http://schemas.openxmlformats.org/markup-compatibility/2006">
              <mc:Choice xmlns:v="urn:schemas-microsoft-com:vml" Requires="v">
                <p:oleObj spid="_x0000_s6591" name="Equation" r:id="rId5" imgW="520560" imgH="203040" progId="Equation.3">
                  <p:embed/>
                </p:oleObj>
              </mc:Choice>
              <mc:Fallback>
                <p:oleObj name="Equation" r:id="rId5" imgW="520560" imgH="203040" progId="Equation.3">
                  <p:embed/>
                  <p:pic>
                    <p:nvPicPr>
                      <p:cNvPr id="140297" name="Object 9"/>
                      <p:cNvPicPr>
                        <a:picLocks noChangeAspect="1" noChangeArrowheads="1"/>
                      </p:cNvPicPr>
                      <p:nvPr/>
                    </p:nvPicPr>
                    <p:blipFill>
                      <a:blip r:embed="rId6"/>
                      <a:srcRect/>
                      <a:stretch>
                        <a:fillRect/>
                      </a:stretch>
                    </p:blipFill>
                    <p:spPr bwMode="auto">
                      <a:xfrm>
                        <a:off x="1966058" y="5905378"/>
                        <a:ext cx="952500" cy="371475"/>
                      </a:xfrm>
                      <a:prstGeom prst="rect">
                        <a:avLst/>
                      </a:prstGeom>
                      <a:noFill/>
                    </p:spPr>
                  </p:pic>
                </p:oleObj>
              </mc:Fallback>
            </mc:AlternateContent>
          </a:graphicData>
        </a:graphic>
      </p:graphicFrame>
      <p:sp>
        <p:nvSpPr>
          <p:cNvPr id="13" name="Text Box 12"/>
          <p:cNvSpPr txBox="1">
            <a:spLocks noChangeArrowheads="1"/>
          </p:cNvSpPr>
          <p:nvPr/>
        </p:nvSpPr>
        <p:spPr bwMode="auto">
          <a:xfrm>
            <a:off x="1630301" y="2629479"/>
            <a:ext cx="1624013" cy="396875"/>
          </a:xfrm>
          <a:prstGeom prst="rect">
            <a:avLst/>
          </a:prstGeom>
          <a:noFill/>
          <a:ln w="9525">
            <a:noFill/>
            <a:miter lim="800000"/>
            <a:headEnd/>
            <a:tailEnd/>
          </a:ln>
          <a:effectLst/>
        </p:spPr>
        <p:txBody>
          <a:bodyPr wrap="none">
            <a:spAutoFit/>
          </a:bodyPr>
          <a:lstStyle/>
          <a:p>
            <a:r>
              <a:rPr lang="en-US" sz="2000" dirty="0">
                <a:latin typeface="+mn-lt"/>
                <a:cs typeface="Arial" panose="020B0604020202020204" pitchFamily="34" charset="0"/>
              </a:rPr>
              <a:t>Original data</a:t>
            </a:r>
          </a:p>
        </p:txBody>
      </p:sp>
      <p:sp>
        <p:nvSpPr>
          <p:cNvPr id="14" name="Text Box 13"/>
          <p:cNvSpPr txBox="1">
            <a:spLocks noChangeArrowheads="1"/>
          </p:cNvSpPr>
          <p:nvPr/>
        </p:nvSpPr>
        <p:spPr bwMode="auto">
          <a:xfrm>
            <a:off x="5863981" y="3181992"/>
            <a:ext cx="1841500" cy="400110"/>
          </a:xfrm>
          <a:prstGeom prst="rect">
            <a:avLst/>
          </a:prstGeom>
          <a:noFill/>
          <a:ln w="9525">
            <a:noFill/>
            <a:miter lim="800000"/>
            <a:headEnd/>
            <a:tailEnd/>
          </a:ln>
          <a:effectLst/>
        </p:spPr>
        <p:txBody>
          <a:bodyPr wrap="square">
            <a:spAutoFit/>
          </a:bodyPr>
          <a:lstStyle/>
          <a:p>
            <a:r>
              <a:rPr lang="en-US" sz="2000" dirty="0">
                <a:latin typeface="+mn-lt"/>
                <a:cs typeface="Arial" panose="020B0604020202020204" pitchFamily="34" charset="0"/>
              </a:rPr>
              <a:t>Reduced data</a:t>
            </a:r>
          </a:p>
        </p:txBody>
      </p:sp>
      <p:graphicFrame>
        <p:nvGraphicFramePr>
          <p:cNvPr id="15" name="Object 10"/>
          <p:cNvGraphicFramePr>
            <a:graphicFrameLocks noChangeAspect="1"/>
          </p:cNvGraphicFramePr>
          <p:nvPr>
            <p:extLst>
              <p:ext uri="{D42A27DB-BD31-4B8C-83A1-F6EECF244321}">
                <p14:modId xmlns:p14="http://schemas.microsoft.com/office/powerpoint/2010/main" val="655708253"/>
              </p:ext>
            </p:extLst>
          </p:nvPr>
        </p:nvGraphicFramePr>
        <p:xfrm>
          <a:off x="2638792" y="4669539"/>
          <a:ext cx="3540123" cy="381244"/>
        </p:xfrm>
        <a:graphic>
          <a:graphicData uri="http://schemas.openxmlformats.org/presentationml/2006/ole">
            <mc:AlternateContent xmlns:mc="http://schemas.openxmlformats.org/markup-compatibility/2006">
              <mc:Choice xmlns:v="urn:schemas-microsoft-com:vml" Requires="v">
                <p:oleObj spid="_x0000_s6592" name="Equation" r:id="rId7" imgW="1828800" imgH="203040" progId="Equation.3">
                  <p:embed/>
                </p:oleObj>
              </mc:Choice>
              <mc:Fallback>
                <p:oleObj name="Equation" r:id="rId7" imgW="1828800" imgH="203040" progId="Equation.3">
                  <p:embed/>
                  <p:pic>
                    <p:nvPicPr>
                      <p:cNvPr id="140298" name="Object 10"/>
                      <p:cNvPicPr>
                        <a:picLocks noChangeAspect="1" noChangeArrowheads="1"/>
                      </p:cNvPicPr>
                      <p:nvPr/>
                    </p:nvPicPr>
                    <p:blipFill>
                      <a:blip r:embed="rId8"/>
                      <a:srcRect/>
                      <a:stretch>
                        <a:fillRect/>
                      </a:stretch>
                    </p:blipFill>
                    <p:spPr bwMode="auto">
                      <a:xfrm>
                        <a:off x="2638792" y="4669539"/>
                        <a:ext cx="3540123" cy="381244"/>
                      </a:xfrm>
                      <a:prstGeom prst="rect">
                        <a:avLst/>
                      </a:prstGeom>
                      <a:noFill/>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600" dirty="0">
                <a:solidFill>
                  <a:srgbClr val="CC3300"/>
                </a:solidFill>
              </a:rPr>
              <a:t>What is Principal Component Analysis?</a:t>
            </a:r>
          </a:p>
        </p:txBody>
      </p:sp>
      <p:sp>
        <p:nvSpPr>
          <p:cNvPr id="20483" name="Rectangle 3"/>
          <p:cNvSpPr>
            <a:spLocks noGrp="1" noChangeArrowheads="1"/>
          </p:cNvSpPr>
          <p:nvPr>
            <p:ph idx="1"/>
          </p:nvPr>
        </p:nvSpPr>
        <p:spPr>
          <a:xfrm>
            <a:off x="838200" y="1828800"/>
            <a:ext cx="7467600" cy="4648200"/>
          </a:xfrm>
          <a:ln/>
        </p:spPr>
        <p:txBody>
          <a:bodyPr>
            <a:normAutofit/>
          </a:bodyPr>
          <a:lstStyle/>
          <a:p>
            <a:pPr algn="just">
              <a:lnSpc>
                <a:spcPct val="150000"/>
              </a:lnSpc>
            </a:pPr>
            <a:r>
              <a:rPr lang="en-US" sz="1800" dirty="0"/>
              <a:t>Principal component analysis (PCA) </a:t>
            </a:r>
          </a:p>
          <a:p>
            <a:pPr lvl="1" algn="just">
              <a:lnSpc>
                <a:spcPct val="150000"/>
              </a:lnSpc>
              <a:buFont typeface="Wingdings" panose="05000000000000000000" pitchFamily="2" charset="2"/>
              <a:buChar char="§"/>
            </a:pPr>
            <a:r>
              <a:rPr lang="en-US" sz="1800" dirty="0"/>
              <a:t>Reduce the dimensionality of a data set  by finding a new set of variables, smaller than the original set of variables.</a:t>
            </a:r>
          </a:p>
          <a:p>
            <a:pPr lvl="1" algn="just">
              <a:lnSpc>
                <a:spcPct val="150000"/>
              </a:lnSpc>
              <a:buFont typeface="Wingdings" panose="05000000000000000000" pitchFamily="2" charset="2"/>
              <a:buChar char="§"/>
            </a:pPr>
            <a:r>
              <a:rPr lang="en-US" sz="1800" dirty="0"/>
              <a:t>Retains most of the input data information.</a:t>
            </a:r>
          </a:p>
          <a:p>
            <a:pPr marL="329184" lvl="1" indent="0" algn="just">
              <a:lnSpc>
                <a:spcPct val="150000"/>
              </a:lnSpc>
              <a:buNone/>
            </a:pPr>
            <a:endParaRPr lang="en-US" sz="1600" dirty="0"/>
          </a:p>
          <a:p>
            <a:pPr algn="just">
              <a:lnSpc>
                <a:spcPct val="150000"/>
              </a:lnSpc>
            </a:pPr>
            <a:r>
              <a:rPr lang="en-US" sz="1800" dirty="0"/>
              <a:t>By information we mean the </a:t>
            </a:r>
            <a:r>
              <a:rPr lang="en-US" sz="1800" dirty="0">
                <a:solidFill>
                  <a:srgbClr val="C00000"/>
                </a:solidFill>
              </a:rPr>
              <a:t>variation</a:t>
            </a:r>
            <a:r>
              <a:rPr lang="en-US" sz="1800" dirty="0"/>
              <a:t> present in the sample, given by the </a:t>
            </a:r>
            <a:r>
              <a:rPr lang="en-US" sz="1800" dirty="0">
                <a:solidFill>
                  <a:srgbClr val="C00000"/>
                </a:solidFill>
              </a:rPr>
              <a:t>correlations</a:t>
            </a:r>
            <a:r>
              <a:rPr lang="en-US" sz="1800" dirty="0"/>
              <a:t> between the original variables.  </a:t>
            </a:r>
          </a:p>
          <a:p>
            <a:pPr lvl="1" algn="just">
              <a:lnSpc>
                <a:spcPct val="150000"/>
              </a:lnSpc>
              <a:buFont typeface="Wingdings" panose="05000000000000000000" pitchFamily="2" charset="2"/>
              <a:buChar char="§"/>
            </a:pPr>
            <a:r>
              <a:rPr lang="en-US" sz="1800" dirty="0"/>
              <a:t>The new variables, called </a:t>
            </a:r>
            <a:r>
              <a:rPr lang="en-US" sz="1800" dirty="0">
                <a:solidFill>
                  <a:srgbClr val="C00000"/>
                </a:solidFill>
              </a:rPr>
              <a:t>principal components </a:t>
            </a:r>
            <a:r>
              <a:rPr lang="en-US" sz="1800" dirty="0"/>
              <a:t>(PCs), are </a:t>
            </a:r>
            <a:r>
              <a:rPr lang="en-US" sz="1800" dirty="0">
                <a:solidFill>
                  <a:srgbClr val="FB192F"/>
                </a:solidFill>
              </a:rPr>
              <a:t>uncorrelated</a:t>
            </a:r>
            <a:r>
              <a:rPr lang="en-US" sz="1800" dirty="0"/>
              <a:t>, and are ordered by the fraction of the total information each retains.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sz="3600" dirty="0">
                <a:solidFill>
                  <a:srgbClr val="CC3300"/>
                </a:solidFill>
              </a:rPr>
              <a:t>Geometric picture of principal components (PCs)</a:t>
            </a:r>
          </a:p>
        </p:txBody>
      </p:sp>
      <p:sp>
        <p:nvSpPr>
          <p:cNvPr id="143376" name="Oval 16"/>
          <p:cNvSpPr>
            <a:spLocks noChangeArrowheads="1"/>
          </p:cNvSpPr>
          <p:nvPr/>
        </p:nvSpPr>
        <p:spPr bwMode="auto">
          <a:xfrm>
            <a:off x="7239000" y="27432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3374" name="Oval 14"/>
          <p:cNvSpPr>
            <a:spLocks noChangeArrowheads="1"/>
          </p:cNvSpPr>
          <p:nvPr/>
        </p:nvSpPr>
        <p:spPr bwMode="auto">
          <a:xfrm>
            <a:off x="1981200" y="40386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3375" name="Oval 15"/>
          <p:cNvSpPr>
            <a:spLocks noChangeArrowheads="1"/>
          </p:cNvSpPr>
          <p:nvPr/>
        </p:nvSpPr>
        <p:spPr bwMode="auto">
          <a:xfrm>
            <a:off x="1828800" y="48768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3377" name="Oval 17"/>
          <p:cNvSpPr>
            <a:spLocks noChangeArrowheads="1"/>
          </p:cNvSpPr>
          <p:nvPr/>
        </p:nvSpPr>
        <p:spPr bwMode="auto">
          <a:xfrm>
            <a:off x="3733800" y="44196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3378" name="Oval 18"/>
          <p:cNvSpPr>
            <a:spLocks noChangeArrowheads="1"/>
          </p:cNvSpPr>
          <p:nvPr/>
        </p:nvSpPr>
        <p:spPr bwMode="auto">
          <a:xfrm>
            <a:off x="3429000" y="30480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3379" name="Oval 19"/>
          <p:cNvSpPr>
            <a:spLocks noChangeArrowheads="1"/>
          </p:cNvSpPr>
          <p:nvPr/>
        </p:nvSpPr>
        <p:spPr bwMode="auto">
          <a:xfrm>
            <a:off x="5334000" y="41148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3380" name="Oval 20"/>
          <p:cNvSpPr>
            <a:spLocks noChangeArrowheads="1"/>
          </p:cNvSpPr>
          <p:nvPr/>
        </p:nvSpPr>
        <p:spPr bwMode="auto">
          <a:xfrm>
            <a:off x="5867400" y="28956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sz="3600" dirty="0">
                <a:solidFill>
                  <a:srgbClr val="CC3300"/>
                </a:solidFill>
              </a:rPr>
              <a:t>Geometric picture of principal components (PCs)</a:t>
            </a:r>
          </a:p>
        </p:txBody>
      </p:sp>
      <p:sp>
        <p:nvSpPr>
          <p:cNvPr id="144388" name="Oval 4"/>
          <p:cNvSpPr>
            <a:spLocks noChangeArrowheads="1"/>
          </p:cNvSpPr>
          <p:nvPr/>
        </p:nvSpPr>
        <p:spPr bwMode="auto">
          <a:xfrm>
            <a:off x="1995488" y="40386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4389" name="Oval 5"/>
          <p:cNvSpPr>
            <a:spLocks noChangeArrowheads="1"/>
          </p:cNvSpPr>
          <p:nvPr/>
        </p:nvSpPr>
        <p:spPr bwMode="auto">
          <a:xfrm>
            <a:off x="1876425" y="4995863"/>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4390" name="Oval 6"/>
          <p:cNvSpPr>
            <a:spLocks noChangeArrowheads="1"/>
          </p:cNvSpPr>
          <p:nvPr/>
        </p:nvSpPr>
        <p:spPr bwMode="auto">
          <a:xfrm>
            <a:off x="7239000" y="27432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4391" name="Oval 7"/>
          <p:cNvSpPr>
            <a:spLocks noChangeArrowheads="1"/>
          </p:cNvSpPr>
          <p:nvPr/>
        </p:nvSpPr>
        <p:spPr bwMode="auto">
          <a:xfrm>
            <a:off x="3748088" y="4391025"/>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4392" name="Oval 8"/>
          <p:cNvSpPr>
            <a:spLocks noChangeArrowheads="1"/>
          </p:cNvSpPr>
          <p:nvPr/>
        </p:nvSpPr>
        <p:spPr bwMode="auto">
          <a:xfrm>
            <a:off x="3443288" y="30480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4393" name="Oval 9"/>
          <p:cNvSpPr>
            <a:spLocks noChangeArrowheads="1"/>
          </p:cNvSpPr>
          <p:nvPr/>
        </p:nvSpPr>
        <p:spPr bwMode="auto">
          <a:xfrm>
            <a:off x="5334000" y="41148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4394" name="Oval 10"/>
          <p:cNvSpPr>
            <a:spLocks noChangeArrowheads="1"/>
          </p:cNvSpPr>
          <p:nvPr/>
        </p:nvSpPr>
        <p:spPr bwMode="auto">
          <a:xfrm>
            <a:off x="5895975" y="2909888"/>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4396" name="Line 12"/>
          <p:cNvSpPr>
            <a:spLocks noChangeShapeType="1"/>
          </p:cNvSpPr>
          <p:nvPr/>
        </p:nvSpPr>
        <p:spPr bwMode="auto">
          <a:xfrm flipV="1">
            <a:off x="609600" y="1752600"/>
            <a:ext cx="7239000" cy="3733800"/>
          </a:xfrm>
          <a:prstGeom prst="line">
            <a:avLst/>
          </a:prstGeom>
          <a:noFill/>
          <a:ln w="38100">
            <a:solidFill>
              <a:schemeClr val="accent2"/>
            </a:solidFill>
            <a:round/>
            <a:headEnd/>
            <a:tailEnd/>
          </a:ln>
          <a:effectLst/>
        </p:spPr>
        <p:txBody>
          <a:bodyPr/>
          <a:lstStyle/>
          <a:p>
            <a:endParaRPr lang="en-IN"/>
          </a:p>
        </p:txBody>
      </p:sp>
      <p:sp>
        <p:nvSpPr>
          <p:cNvPr id="144398" name="Line 14"/>
          <p:cNvSpPr>
            <a:spLocks noChangeShapeType="1"/>
          </p:cNvSpPr>
          <p:nvPr/>
        </p:nvSpPr>
        <p:spPr bwMode="auto">
          <a:xfrm flipH="1" flipV="1">
            <a:off x="1800225" y="4857750"/>
            <a:ext cx="152400" cy="228600"/>
          </a:xfrm>
          <a:prstGeom prst="line">
            <a:avLst/>
          </a:prstGeom>
          <a:noFill/>
          <a:ln w="28575">
            <a:solidFill>
              <a:schemeClr val="tx1"/>
            </a:solidFill>
            <a:round/>
            <a:headEnd/>
            <a:tailEnd/>
          </a:ln>
          <a:effectLst/>
        </p:spPr>
        <p:txBody>
          <a:bodyPr/>
          <a:lstStyle/>
          <a:p>
            <a:endParaRPr lang="en-IN"/>
          </a:p>
        </p:txBody>
      </p:sp>
      <p:sp>
        <p:nvSpPr>
          <p:cNvPr id="144407" name="Line 23"/>
          <p:cNvSpPr>
            <a:spLocks noChangeShapeType="1"/>
          </p:cNvSpPr>
          <p:nvPr/>
        </p:nvSpPr>
        <p:spPr bwMode="auto">
          <a:xfrm flipH="1" flipV="1">
            <a:off x="3505200" y="3962400"/>
            <a:ext cx="304800" cy="533400"/>
          </a:xfrm>
          <a:prstGeom prst="line">
            <a:avLst/>
          </a:prstGeom>
          <a:noFill/>
          <a:ln w="28575">
            <a:solidFill>
              <a:schemeClr val="tx1"/>
            </a:solidFill>
            <a:round/>
            <a:headEnd/>
            <a:tailEnd/>
          </a:ln>
          <a:effectLst/>
        </p:spPr>
        <p:txBody>
          <a:bodyPr/>
          <a:lstStyle/>
          <a:p>
            <a:endParaRPr lang="en-IN"/>
          </a:p>
        </p:txBody>
      </p:sp>
      <p:sp>
        <p:nvSpPr>
          <p:cNvPr id="144408" name="Line 24"/>
          <p:cNvSpPr>
            <a:spLocks noChangeShapeType="1"/>
          </p:cNvSpPr>
          <p:nvPr/>
        </p:nvSpPr>
        <p:spPr bwMode="auto">
          <a:xfrm flipH="1" flipV="1">
            <a:off x="5834063" y="2805113"/>
            <a:ext cx="152400" cy="228600"/>
          </a:xfrm>
          <a:prstGeom prst="line">
            <a:avLst/>
          </a:prstGeom>
          <a:noFill/>
          <a:ln w="28575">
            <a:solidFill>
              <a:schemeClr val="tx1"/>
            </a:solidFill>
            <a:round/>
            <a:headEnd/>
            <a:tailEnd/>
          </a:ln>
          <a:effectLst/>
        </p:spPr>
        <p:txBody>
          <a:bodyPr/>
          <a:lstStyle/>
          <a:p>
            <a:endParaRPr lang="en-IN"/>
          </a:p>
        </p:txBody>
      </p:sp>
      <p:sp>
        <p:nvSpPr>
          <p:cNvPr id="144409" name="Line 25"/>
          <p:cNvSpPr>
            <a:spLocks noChangeShapeType="1"/>
          </p:cNvSpPr>
          <p:nvPr/>
        </p:nvSpPr>
        <p:spPr bwMode="auto">
          <a:xfrm flipH="1" flipV="1">
            <a:off x="2057400" y="4114800"/>
            <a:ext cx="304800" cy="457200"/>
          </a:xfrm>
          <a:prstGeom prst="line">
            <a:avLst/>
          </a:prstGeom>
          <a:noFill/>
          <a:ln w="28575">
            <a:solidFill>
              <a:schemeClr val="tx1"/>
            </a:solidFill>
            <a:round/>
            <a:headEnd/>
            <a:tailEnd/>
          </a:ln>
          <a:effectLst/>
        </p:spPr>
        <p:txBody>
          <a:bodyPr/>
          <a:lstStyle/>
          <a:p>
            <a:endParaRPr lang="en-IN"/>
          </a:p>
        </p:txBody>
      </p:sp>
      <p:sp>
        <p:nvSpPr>
          <p:cNvPr id="144410" name="Line 26"/>
          <p:cNvSpPr>
            <a:spLocks noChangeShapeType="1"/>
          </p:cNvSpPr>
          <p:nvPr/>
        </p:nvSpPr>
        <p:spPr bwMode="auto">
          <a:xfrm flipH="1" flipV="1">
            <a:off x="3505200" y="3124200"/>
            <a:ext cx="381000" cy="685800"/>
          </a:xfrm>
          <a:prstGeom prst="line">
            <a:avLst/>
          </a:prstGeom>
          <a:noFill/>
          <a:ln w="28575">
            <a:solidFill>
              <a:schemeClr val="tx1"/>
            </a:solidFill>
            <a:round/>
            <a:headEnd/>
            <a:tailEnd/>
          </a:ln>
          <a:effectLst/>
        </p:spPr>
        <p:txBody>
          <a:bodyPr/>
          <a:lstStyle/>
          <a:p>
            <a:endParaRPr lang="en-IN"/>
          </a:p>
        </p:txBody>
      </p:sp>
      <p:sp>
        <p:nvSpPr>
          <p:cNvPr id="144411" name="Line 27"/>
          <p:cNvSpPr>
            <a:spLocks noChangeShapeType="1"/>
          </p:cNvSpPr>
          <p:nvPr/>
        </p:nvSpPr>
        <p:spPr bwMode="auto">
          <a:xfrm flipH="1" flipV="1">
            <a:off x="6934200" y="2209800"/>
            <a:ext cx="381000" cy="642938"/>
          </a:xfrm>
          <a:prstGeom prst="line">
            <a:avLst/>
          </a:prstGeom>
          <a:noFill/>
          <a:ln w="28575">
            <a:solidFill>
              <a:schemeClr val="tx1"/>
            </a:solidFill>
            <a:round/>
            <a:headEnd/>
            <a:tailEnd/>
          </a:ln>
          <a:effectLst/>
        </p:spPr>
        <p:txBody>
          <a:bodyPr/>
          <a:lstStyle/>
          <a:p>
            <a:endParaRPr lang="en-IN"/>
          </a:p>
        </p:txBody>
      </p:sp>
      <p:sp>
        <p:nvSpPr>
          <p:cNvPr id="144412" name="Line 28"/>
          <p:cNvSpPr>
            <a:spLocks noChangeShapeType="1"/>
          </p:cNvSpPr>
          <p:nvPr/>
        </p:nvSpPr>
        <p:spPr bwMode="auto">
          <a:xfrm flipH="1" flipV="1">
            <a:off x="4829175" y="3338513"/>
            <a:ext cx="561975" cy="866775"/>
          </a:xfrm>
          <a:prstGeom prst="line">
            <a:avLst/>
          </a:prstGeom>
          <a:noFill/>
          <a:ln w="28575">
            <a:solidFill>
              <a:schemeClr val="tx1"/>
            </a:solidFill>
            <a:round/>
            <a:headEnd/>
            <a:tailEnd/>
          </a:ln>
          <a:effectLst/>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3600" dirty="0">
                <a:solidFill>
                  <a:srgbClr val="CC3300"/>
                </a:solidFill>
              </a:rPr>
              <a:t>Geometric picture of principal components (PCs)</a:t>
            </a:r>
          </a:p>
        </p:txBody>
      </p:sp>
      <p:sp>
        <p:nvSpPr>
          <p:cNvPr id="145411" name="Oval 3"/>
          <p:cNvSpPr>
            <a:spLocks noChangeArrowheads="1"/>
          </p:cNvSpPr>
          <p:nvPr/>
        </p:nvSpPr>
        <p:spPr bwMode="auto">
          <a:xfrm>
            <a:off x="7239000" y="27432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5412" name="Line 4"/>
          <p:cNvSpPr>
            <a:spLocks noChangeShapeType="1"/>
          </p:cNvSpPr>
          <p:nvPr/>
        </p:nvSpPr>
        <p:spPr bwMode="auto">
          <a:xfrm>
            <a:off x="3338513" y="2057400"/>
            <a:ext cx="2438400" cy="3733800"/>
          </a:xfrm>
          <a:prstGeom prst="line">
            <a:avLst/>
          </a:prstGeom>
          <a:noFill/>
          <a:ln w="38100">
            <a:solidFill>
              <a:srgbClr val="FB192F"/>
            </a:solidFill>
            <a:round/>
            <a:headEnd/>
            <a:tailEnd/>
          </a:ln>
          <a:effectLst/>
        </p:spPr>
        <p:txBody>
          <a:bodyPr/>
          <a:lstStyle/>
          <a:p>
            <a:endParaRPr lang="en-IN"/>
          </a:p>
        </p:txBody>
      </p:sp>
      <p:sp>
        <p:nvSpPr>
          <p:cNvPr id="145413" name="Oval 5"/>
          <p:cNvSpPr>
            <a:spLocks noChangeArrowheads="1"/>
          </p:cNvSpPr>
          <p:nvPr/>
        </p:nvSpPr>
        <p:spPr bwMode="auto">
          <a:xfrm>
            <a:off x="1981200" y="40386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5414" name="Oval 6"/>
          <p:cNvSpPr>
            <a:spLocks noChangeArrowheads="1"/>
          </p:cNvSpPr>
          <p:nvPr/>
        </p:nvSpPr>
        <p:spPr bwMode="auto">
          <a:xfrm>
            <a:off x="1828800" y="48768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5415" name="Oval 7"/>
          <p:cNvSpPr>
            <a:spLocks noChangeArrowheads="1"/>
          </p:cNvSpPr>
          <p:nvPr/>
        </p:nvSpPr>
        <p:spPr bwMode="auto">
          <a:xfrm>
            <a:off x="3733800" y="44196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5416" name="Oval 8"/>
          <p:cNvSpPr>
            <a:spLocks noChangeArrowheads="1"/>
          </p:cNvSpPr>
          <p:nvPr/>
        </p:nvSpPr>
        <p:spPr bwMode="auto">
          <a:xfrm>
            <a:off x="3429000" y="30480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5417" name="Oval 9"/>
          <p:cNvSpPr>
            <a:spLocks noChangeArrowheads="1"/>
          </p:cNvSpPr>
          <p:nvPr/>
        </p:nvSpPr>
        <p:spPr bwMode="auto">
          <a:xfrm>
            <a:off x="5334000" y="41148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45418" name="Oval 10"/>
          <p:cNvSpPr>
            <a:spLocks noChangeArrowheads="1"/>
          </p:cNvSpPr>
          <p:nvPr/>
        </p:nvSpPr>
        <p:spPr bwMode="auto">
          <a:xfrm>
            <a:off x="5867400" y="2895600"/>
            <a:ext cx="152400" cy="228600"/>
          </a:xfrm>
          <a:prstGeom prst="ellipse">
            <a:avLst/>
          </a:prstGeom>
          <a:solidFill>
            <a:schemeClr val="accent1"/>
          </a:solidFill>
          <a:ln w="9525">
            <a:solidFill>
              <a:schemeClr val="tx1"/>
            </a:solidFill>
            <a:round/>
            <a:headEnd/>
            <a:tailEnd/>
          </a:ln>
          <a:effectLst/>
        </p:spPr>
        <p:txBody>
          <a:bodyPr wrap="none" anchor="ctr"/>
          <a:lstStyle/>
          <a:p>
            <a:endParaRPr lang="en-IN"/>
          </a:p>
        </p:txBody>
      </p:sp>
      <p:grpSp>
        <p:nvGrpSpPr>
          <p:cNvPr id="145419" name="Group 11"/>
          <p:cNvGrpSpPr>
            <a:grpSpLocks/>
          </p:cNvGrpSpPr>
          <p:nvPr/>
        </p:nvGrpSpPr>
        <p:grpSpPr bwMode="auto">
          <a:xfrm>
            <a:off x="1981200" y="2881313"/>
            <a:ext cx="5319713" cy="2071687"/>
            <a:chOff x="1248" y="1815"/>
            <a:chExt cx="3351" cy="1305"/>
          </a:xfrm>
        </p:grpSpPr>
        <p:sp>
          <p:nvSpPr>
            <p:cNvPr id="145420" name="Line 12"/>
            <p:cNvSpPr>
              <a:spLocks noChangeShapeType="1"/>
            </p:cNvSpPr>
            <p:nvPr/>
          </p:nvSpPr>
          <p:spPr bwMode="auto">
            <a:xfrm flipV="1">
              <a:off x="2208" y="1824"/>
              <a:ext cx="240" cy="144"/>
            </a:xfrm>
            <a:prstGeom prst="line">
              <a:avLst/>
            </a:prstGeom>
            <a:noFill/>
            <a:ln w="28575">
              <a:solidFill>
                <a:schemeClr val="tx1"/>
              </a:solidFill>
              <a:round/>
              <a:headEnd/>
              <a:tailEnd/>
            </a:ln>
            <a:effectLst/>
          </p:spPr>
          <p:txBody>
            <a:bodyPr/>
            <a:lstStyle/>
            <a:p>
              <a:endParaRPr lang="en-IN"/>
            </a:p>
          </p:txBody>
        </p:sp>
        <p:sp>
          <p:nvSpPr>
            <p:cNvPr id="145421" name="Line 13"/>
            <p:cNvSpPr>
              <a:spLocks noChangeShapeType="1"/>
            </p:cNvSpPr>
            <p:nvPr/>
          </p:nvSpPr>
          <p:spPr bwMode="auto">
            <a:xfrm flipV="1">
              <a:off x="2832" y="1902"/>
              <a:ext cx="903" cy="546"/>
            </a:xfrm>
            <a:prstGeom prst="line">
              <a:avLst/>
            </a:prstGeom>
            <a:noFill/>
            <a:ln w="28575">
              <a:solidFill>
                <a:schemeClr val="tx1"/>
              </a:solidFill>
              <a:round/>
              <a:headEnd/>
              <a:tailEnd/>
            </a:ln>
            <a:effectLst/>
          </p:spPr>
          <p:txBody>
            <a:bodyPr/>
            <a:lstStyle/>
            <a:p>
              <a:endParaRPr lang="en-IN"/>
            </a:p>
          </p:txBody>
        </p:sp>
        <p:sp>
          <p:nvSpPr>
            <p:cNvPr id="145422" name="Line 14"/>
            <p:cNvSpPr>
              <a:spLocks noChangeShapeType="1"/>
            </p:cNvSpPr>
            <p:nvPr/>
          </p:nvSpPr>
          <p:spPr bwMode="auto">
            <a:xfrm flipV="1">
              <a:off x="3120" y="2685"/>
              <a:ext cx="240" cy="144"/>
            </a:xfrm>
            <a:prstGeom prst="line">
              <a:avLst/>
            </a:prstGeom>
            <a:noFill/>
            <a:ln w="28575">
              <a:solidFill>
                <a:schemeClr val="tx1"/>
              </a:solidFill>
              <a:round/>
              <a:headEnd/>
              <a:tailEnd/>
            </a:ln>
            <a:effectLst/>
          </p:spPr>
          <p:txBody>
            <a:bodyPr/>
            <a:lstStyle/>
            <a:p>
              <a:endParaRPr lang="en-IN"/>
            </a:p>
          </p:txBody>
        </p:sp>
        <p:sp>
          <p:nvSpPr>
            <p:cNvPr id="145423" name="Line 15"/>
            <p:cNvSpPr>
              <a:spLocks noChangeShapeType="1"/>
            </p:cNvSpPr>
            <p:nvPr/>
          </p:nvSpPr>
          <p:spPr bwMode="auto">
            <a:xfrm flipV="1">
              <a:off x="1248" y="2304"/>
              <a:ext cx="1488" cy="816"/>
            </a:xfrm>
            <a:prstGeom prst="line">
              <a:avLst/>
            </a:prstGeom>
            <a:noFill/>
            <a:ln w="28575">
              <a:solidFill>
                <a:schemeClr val="tx1"/>
              </a:solidFill>
              <a:round/>
              <a:headEnd/>
              <a:tailEnd/>
            </a:ln>
            <a:effectLst/>
          </p:spPr>
          <p:txBody>
            <a:bodyPr/>
            <a:lstStyle/>
            <a:p>
              <a:endParaRPr lang="en-IN"/>
            </a:p>
          </p:txBody>
        </p:sp>
        <p:sp>
          <p:nvSpPr>
            <p:cNvPr id="145424" name="Line 16"/>
            <p:cNvSpPr>
              <a:spLocks noChangeShapeType="1"/>
            </p:cNvSpPr>
            <p:nvPr/>
          </p:nvSpPr>
          <p:spPr bwMode="auto">
            <a:xfrm flipV="1">
              <a:off x="1296" y="1968"/>
              <a:ext cx="1200" cy="672"/>
            </a:xfrm>
            <a:prstGeom prst="line">
              <a:avLst/>
            </a:prstGeom>
            <a:noFill/>
            <a:ln w="28575">
              <a:solidFill>
                <a:schemeClr val="tx1"/>
              </a:solidFill>
              <a:round/>
              <a:headEnd/>
              <a:tailEnd/>
            </a:ln>
            <a:effectLst/>
          </p:spPr>
          <p:txBody>
            <a:bodyPr/>
            <a:lstStyle/>
            <a:p>
              <a:endParaRPr lang="en-IN"/>
            </a:p>
          </p:txBody>
        </p:sp>
        <p:sp>
          <p:nvSpPr>
            <p:cNvPr id="145425" name="Line 17"/>
            <p:cNvSpPr>
              <a:spLocks noChangeShapeType="1"/>
            </p:cNvSpPr>
            <p:nvPr/>
          </p:nvSpPr>
          <p:spPr bwMode="auto">
            <a:xfrm flipV="1">
              <a:off x="2400" y="2544"/>
              <a:ext cx="480" cy="288"/>
            </a:xfrm>
            <a:prstGeom prst="line">
              <a:avLst/>
            </a:prstGeom>
            <a:noFill/>
            <a:ln w="28575">
              <a:solidFill>
                <a:schemeClr val="tx1"/>
              </a:solidFill>
              <a:round/>
              <a:headEnd/>
              <a:tailEnd/>
            </a:ln>
            <a:effectLst/>
          </p:spPr>
          <p:txBody>
            <a:bodyPr/>
            <a:lstStyle/>
            <a:p>
              <a:endParaRPr lang="en-IN"/>
            </a:p>
          </p:txBody>
        </p:sp>
        <p:sp>
          <p:nvSpPr>
            <p:cNvPr id="145426" name="Line 18"/>
            <p:cNvSpPr>
              <a:spLocks noChangeShapeType="1"/>
            </p:cNvSpPr>
            <p:nvPr/>
          </p:nvSpPr>
          <p:spPr bwMode="auto">
            <a:xfrm flipV="1">
              <a:off x="3024" y="1815"/>
              <a:ext cx="1575" cy="873"/>
            </a:xfrm>
            <a:prstGeom prst="line">
              <a:avLst/>
            </a:prstGeom>
            <a:noFill/>
            <a:ln w="28575">
              <a:solidFill>
                <a:schemeClr val="tx1"/>
              </a:solidFill>
              <a:round/>
              <a:headEnd/>
              <a:tailEnd/>
            </a:ln>
            <a:effectLst/>
          </p:spPr>
          <p:txBody>
            <a:bodyPr/>
            <a:lstStyle/>
            <a:p>
              <a:endParaRPr lang="en-IN"/>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51280" y="436563"/>
            <a:ext cx="8041440" cy="935037"/>
          </a:xfrm>
        </p:spPr>
        <p:txBody>
          <a:bodyPr/>
          <a:lstStyle/>
          <a:p>
            <a:r>
              <a:rPr lang="en-US" sz="3600" dirty="0">
                <a:solidFill>
                  <a:srgbClr val="CC3300"/>
                </a:solidFill>
              </a:rPr>
              <a:t>Geometric picture of Principal Components (PCs)</a:t>
            </a:r>
          </a:p>
        </p:txBody>
      </p:sp>
      <p:graphicFrame>
        <p:nvGraphicFramePr>
          <p:cNvPr id="21515" name="Object 11"/>
          <p:cNvGraphicFramePr>
            <a:graphicFrameLocks noGrp="1" noChangeAspect="1"/>
          </p:cNvGraphicFramePr>
          <p:nvPr>
            <p:ph idx="1"/>
            <p:extLst>
              <p:ext uri="{D42A27DB-BD31-4B8C-83A1-F6EECF244321}">
                <p14:modId xmlns:p14="http://schemas.microsoft.com/office/powerpoint/2010/main" val="4292083885"/>
              </p:ext>
            </p:extLst>
          </p:nvPr>
        </p:nvGraphicFramePr>
        <p:xfrm>
          <a:off x="2506436" y="5500933"/>
          <a:ext cx="533400" cy="697522"/>
        </p:xfrm>
        <a:graphic>
          <a:graphicData uri="http://schemas.openxmlformats.org/presentationml/2006/ole">
            <mc:AlternateContent xmlns:mc="http://schemas.openxmlformats.org/markup-compatibility/2006">
              <mc:Choice xmlns:v="urn:schemas-microsoft-com:vml" Requires="v">
                <p:oleObj spid="_x0000_s22144" name="Equation" r:id="rId3" imgW="164880" imgH="215640" progId="Equation.3">
                  <p:embed/>
                </p:oleObj>
              </mc:Choice>
              <mc:Fallback>
                <p:oleObj name="Equation" r:id="rId3" imgW="164880" imgH="21564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436" y="5500933"/>
                        <a:ext cx="533400" cy="697522"/>
                      </a:xfrm>
                      <a:prstGeom prst="rect">
                        <a:avLst/>
                      </a:prstGeom>
                      <a:noFill/>
                    </p:spPr>
                  </p:pic>
                </p:oleObj>
              </mc:Fallback>
            </mc:AlternateContent>
          </a:graphicData>
        </a:graphic>
      </p:graphicFrame>
      <p:graphicFrame>
        <p:nvGraphicFramePr>
          <p:cNvPr id="21517" name="Object 13"/>
          <p:cNvGraphicFramePr>
            <a:graphicFrameLocks noGrp="1" noChangeAspect="1"/>
          </p:cNvGraphicFramePr>
          <p:nvPr>
            <p:ph sz="quarter" idx="4294967295"/>
          </p:nvPr>
        </p:nvGraphicFramePr>
        <p:xfrm>
          <a:off x="8991600" y="2586038"/>
          <a:ext cx="152400" cy="215900"/>
        </p:xfrm>
        <a:graphic>
          <a:graphicData uri="http://schemas.openxmlformats.org/presentationml/2006/ole">
            <mc:AlternateContent xmlns:mc="http://schemas.openxmlformats.org/markup-compatibility/2006">
              <mc:Choice xmlns:v="urn:schemas-microsoft-com:vml" Requires="v">
                <p:oleObj spid="_x0000_s22145" name="Equation" r:id="rId5" imgW="152280" imgH="215640" progId="Equation.3">
                  <p:embed/>
                </p:oleObj>
              </mc:Choice>
              <mc:Fallback>
                <p:oleObj name="Equation" r:id="rId5" imgW="152280" imgH="21564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1600" y="2586038"/>
                        <a:ext cx="152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9" name="Object 15"/>
          <p:cNvGraphicFramePr>
            <a:graphicFrameLocks noGrp="1" noChangeAspect="1"/>
          </p:cNvGraphicFramePr>
          <p:nvPr>
            <p:ph sz="quarter" idx="4294967295"/>
            <p:extLst>
              <p:ext uri="{D42A27DB-BD31-4B8C-83A1-F6EECF244321}">
                <p14:modId xmlns:p14="http://schemas.microsoft.com/office/powerpoint/2010/main" val="1702650568"/>
              </p:ext>
            </p:extLst>
          </p:nvPr>
        </p:nvGraphicFramePr>
        <p:xfrm>
          <a:off x="2495435" y="4739507"/>
          <a:ext cx="468313" cy="663575"/>
        </p:xfrm>
        <a:graphic>
          <a:graphicData uri="http://schemas.openxmlformats.org/presentationml/2006/ole">
            <mc:AlternateContent xmlns:mc="http://schemas.openxmlformats.org/markup-compatibility/2006">
              <mc:Choice xmlns:v="urn:schemas-microsoft-com:vml" Requires="v">
                <p:oleObj spid="_x0000_s22146" name="Equation" r:id="rId7" imgW="152280" imgH="215640" progId="Equation.3">
                  <p:embed/>
                </p:oleObj>
              </mc:Choice>
              <mc:Fallback>
                <p:oleObj name="Equation" r:id="rId7" imgW="152280" imgH="215640"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435" y="4739507"/>
                        <a:ext cx="468313"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508" name="Picture 4" descr="fig1a"/>
          <p:cNvPicPr>
            <a:picLocks noChangeAspect="1" noChangeArrowheads="1"/>
          </p:cNvPicPr>
          <p:nvPr/>
        </p:nvPicPr>
        <p:blipFill>
          <a:blip r:embed="rId9" cstate="print"/>
          <a:srcRect/>
          <a:stretch>
            <a:fillRect/>
          </a:stretch>
        </p:blipFill>
        <p:spPr bwMode="auto">
          <a:xfrm>
            <a:off x="990600" y="1724025"/>
            <a:ext cx="2819400" cy="2693988"/>
          </a:xfrm>
          <a:prstGeom prst="rect">
            <a:avLst/>
          </a:prstGeom>
          <a:noFill/>
        </p:spPr>
      </p:pic>
      <p:pic>
        <p:nvPicPr>
          <p:cNvPr id="21509" name="Picture 5" descr="fig2a"/>
          <p:cNvPicPr>
            <a:picLocks noChangeAspect="1" noChangeArrowheads="1"/>
          </p:cNvPicPr>
          <p:nvPr/>
        </p:nvPicPr>
        <p:blipFill>
          <a:blip r:embed="rId10" cstate="print"/>
          <a:srcRect/>
          <a:stretch>
            <a:fillRect/>
          </a:stretch>
        </p:blipFill>
        <p:spPr bwMode="auto">
          <a:xfrm>
            <a:off x="4648200" y="1797050"/>
            <a:ext cx="2743200" cy="2622550"/>
          </a:xfrm>
          <a:prstGeom prst="rect">
            <a:avLst/>
          </a:prstGeom>
          <a:noFill/>
        </p:spPr>
      </p:pic>
      <p:sp>
        <p:nvSpPr>
          <p:cNvPr id="21510" name="Text Box 6"/>
          <p:cNvSpPr txBox="1">
            <a:spLocks noChangeArrowheads="1"/>
          </p:cNvSpPr>
          <p:nvPr/>
        </p:nvSpPr>
        <p:spPr bwMode="auto">
          <a:xfrm>
            <a:off x="838200" y="4864955"/>
            <a:ext cx="7696200" cy="830997"/>
          </a:xfrm>
          <a:prstGeom prst="rect">
            <a:avLst/>
          </a:prstGeom>
          <a:noFill/>
          <a:ln w="9525">
            <a:noFill/>
            <a:miter lim="800000"/>
            <a:headEnd/>
            <a:tailEnd/>
          </a:ln>
          <a:effectLst/>
        </p:spPr>
        <p:txBody>
          <a:bodyPr wrap="square">
            <a:spAutoFit/>
          </a:bodyPr>
          <a:lstStyle/>
          <a:p>
            <a:pPr marL="342900" indent="-342900" eaLnBrk="1" hangingPunct="1">
              <a:buClr>
                <a:srgbClr val="FF0000"/>
              </a:buClr>
              <a:buFont typeface="Arial" panose="020B0604020202020204" pitchFamily="34" charset="0"/>
              <a:buChar char="•"/>
            </a:pPr>
            <a:r>
              <a:rPr lang="en-US" sz="2400" dirty="0">
                <a:latin typeface="Times New Roman" pitchFamily="18" charset="0"/>
                <a:cs typeface="Arial" pitchFamily="34" charset="0"/>
              </a:rPr>
              <a:t>the 1</a:t>
            </a:r>
            <a:r>
              <a:rPr lang="en-US" sz="2400" baseline="30000" dirty="0">
                <a:latin typeface="Times New Roman" pitchFamily="18" charset="0"/>
                <a:cs typeface="Arial" pitchFamily="34" charset="0"/>
              </a:rPr>
              <a:t>st</a:t>
            </a:r>
            <a:r>
              <a:rPr lang="en-US" sz="2400" dirty="0">
                <a:latin typeface="Times New Roman" pitchFamily="18" charset="0"/>
                <a:cs typeface="Arial" pitchFamily="34" charset="0"/>
              </a:rPr>
              <a:t> PC       is a maximum variance fit to a line in X space</a:t>
            </a:r>
            <a:endParaRPr lang="en-US" sz="2400" dirty="0">
              <a:latin typeface="Times New Roman" pitchFamily="18" charset="0"/>
              <a:cs typeface="Times New Roman" pitchFamily="18" charset="0"/>
            </a:endParaRPr>
          </a:p>
        </p:txBody>
      </p:sp>
      <p:sp>
        <p:nvSpPr>
          <p:cNvPr id="21512" name="Text Box 8"/>
          <p:cNvSpPr txBox="1">
            <a:spLocks noChangeArrowheads="1"/>
          </p:cNvSpPr>
          <p:nvPr/>
        </p:nvSpPr>
        <p:spPr bwMode="auto">
          <a:xfrm>
            <a:off x="841828" y="5646003"/>
            <a:ext cx="8073572" cy="830997"/>
          </a:xfrm>
          <a:prstGeom prst="rect">
            <a:avLst/>
          </a:prstGeom>
          <a:noFill/>
          <a:ln w="9525">
            <a:noFill/>
            <a:miter lim="800000"/>
            <a:headEnd/>
            <a:tailEnd/>
          </a:ln>
          <a:effectLst/>
        </p:spPr>
        <p:txBody>
          <a:bodyPr wrap="square">
            <a:spAutoFit/>
          </a:bodyPr>
          <a:lstStyle/>
          <a:p>
            <a:pPr marL="342900" indent="-342900" eaLnBrk="1" hangingPunct="1">
              <a:buClr>
                <a:srgbClr val="FF0000"/>
              </a:buClr>
              <a:buFont typeface="Arial" panose="020B0604020202020204" pitchFamily="34" charset="0"/>
              <a:buChar char="•"/>
            </a:pPr>
            <a:r>
              <a:rPr lang="en-US" sz="2400" dirty="0">
                <a:latin typeface="Times New Roman" pitchFamily="18" charset="0"/>
                <a:cs typeface="Arial" pitchFamily="34" charset="0"/>
              </a:rPr>
              <a:t>the 2</a:t>
            </a:r>
            <a:r>
              <a:rPr lang="en-US" sz="2400" baseline="30000" dirty="0">
                <a:latin typeface="Times New Roman" pitchFamily="18" charset="0"/>
                <a:cs typeface="Arial" pitchFamily="34" charset="0"/>
              </a:rPr>
              <a:t>nd</a:t>
            </a:r>
            <a:r>
              <a:rPr lang="en-US" sz="2400" dirty="0">
                <a:latin typeface="Times New Roman" pitchFamily="18" charset="0"/>
                <a:cs typeface="Arial" pitchFamily="34" charset="0"/>
              </a:rPr>
              <a:t> PC      is a second maximum variance fit to a line in the plane perpendicular to the 1</a:t>
            </a:r>
            <a:r>
              <a:rPr lang="en-US" sz="2400" baseline="30000" dirty="0">
                <a:latin typeface="Times New Roman" pitchFamily="18" charset="0"/>
                <a:cs typeface="Arial" pitchFamily="34" charset="0"/>
              </a:rPr>
              <a:t>st</a:t>
            </a:r>
            <a:r>
              <a:rPr lang="en-US" sz="2400" dirty="0">
                <a:latin typeface="Times New Roman" pitchFamily="18" charset="0"/>
                <a:cs typeface="Arial" pitchFamily="34" charset="0"/>
              </a:rPr>
              <a:t> PC </a:t>
            </a:r>
            <a:endParaRPr lang="en-US" dirty="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512" grpId="0"/>
    </p:bld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article}&#10;\usepackage{color}&#10;\usepackage{amsmath}&#10;\usepackage{amsfonts}&#10;\newcommand{\RR}{\mathbb R}&#10;\pagestyle{empty}&#10;\begin{document}&#10;\begin{align*}&#10;\begin{pmatrix}&#10;6 &amp; -2\\&#10;4 &amp; 0  &#10;\end{pmatrix}&#10;\begin{pmatrix} 1 \\ 2 \end{pmatrix}&#10;=&#10;\begin{pmatrix} 2 \\ 4 \end{pmatrix}&#10;=&#10;2 \begin{pmatrix} 1 \\ 2 \end{pmatrix}&#10;\end{align*}&#10;\end{document}"/>
  <p:tag name="EXTERNALNAME" val="txp_fig"/>
  <p:tag name="BLEND" val="False"/>
  <p:tag name="TRANSPARENT" val="True"/>
  <p:tag name="KEEPFILES" val="False"/>
  <p:tag name="DEBUGPAUSE" val="False"/>
  <p:tag name="RESOLUTION" val="1200"/>
  <p:tag name="TIMEOUT" val="(none)"/>
  <p:tag name="BOXWIDTH" val="354"/>
  <p:tag name="BOXHEIGHT" val="421"/>
  <p:tag name="BOXFONT" val="10"/>
  <p:tag name="BOXWRAP" val="True"/>
  <p:tag name="WORKAROUNDTRANSPARENCYBUG" val="False"/>
  <p:tag name="ALLOWFONTSUBSTITUTION" val="False"/>
  <p:tag name="BITMAPFORMAT" val="png256"/>
  <p:tag name="ORIGWIDTH" val="133"/>
  <p:tag name="PICTUREFILESIZE" val="13915"/>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TC101790492[[fn=Sketchbook]]</Template>
  <TotalTime>5304</TotalTime>
  <Words>1364</Words>
  <Application>Microsoft Macintosh PowerPoint</Application>
  <PresentationFormat>On-screen Show (4:3)</PresentationFormat>
  <Paragraphs>259</Paragraphs>
  <Slides>32</Slides>
  <Notes>11</Notes>
  <HiddenSlides>6</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6" baseType="lpstr">
      <vt:lpstr>宋体</vt:lpstr>
      <vt:lpstr>Arial</vt:lpstr>
      <vt:lpstr>Bradley Hand ITC TT-Bold</vt:lpstr>
      <vt:lpstr>Cambria</vt:lpstr>
      <vt:lpstr>Cambria Math</vt:lpstr>
      <vt:lpstr>Garamond</vt:lpstr>
      <vt:lpstr>Palatino Linotype</vt:lpstr>
      <vt:lpstr>Rage Italic</vt:lpstr>
      <vt:lpstr>Symbol</vt:lpstr>
      <vt:lpstr>Times New Roman</vt:lpstr>
      <vt:lpstr>Trebuchet MS</vt:lpstr>
      <vt:lpstr>Wingdings</vt:lpstr>
      <vt:lpstr>Sketchbook</vt:lpstr>
      <vt:lpstr>Equation</vt:lpstr>
      <vt:lpstr>FEATURE EXTRACTION PRINCIPAL COMPONENT ANALYSIS </vt:lpstr>
      <vt:lpstr>Agenda </vt:lpstr>
      <vt:lpstr>The Curse of Dimensionality </vt:lpstr>
      <vt:lpstr>What is feature extraction?</vt:lpstr>
      <vt:lpstr>What is Principal Component Analysis?</vt:lpstr>
      <vt:lpstr>Geometric picture of principal components (PCs)</vt:lpstr>
      <vt:lpstr>Geometric picture of principal components (PCs)</vt:lpstr>
      <vt:lpstr>Geometric picture of principal components (PCs)</vt:lpstr>
      <vt:lpstr>Geometric picture of Principal Components (PCs)</vt:lpstr>
      <vt:lpstr>Covariance Matrix</vt:lpstr>
      <vt:lpstr>PowerPoint Presentation</vt:lpstr>
      <vt:lpstr>Eigenvalues &amp; Eigenvectors</vt:lpstr>
      <vt:lpstr>PCA Process – STEP 1</vt:lpstr>
      <vt:lpstr>PCA Process – STEP 2</vt:lpstr>
      <vt:lpstr>PCA Process – STEP 3</vt:lpstr>
      <vt:lpstr>PCA Process – STEP 4</vt:lpstr>
      <vt:lpstr>PCA Process – STEP 4</vt:lpstr>
      <vt:lpstr>PCA Process – STEP 4</vt:lpstr>
      <vt:lpstr>PCA Process – STEP 5</vt:lpstr>
      <vt:lpstr>What We Have Done So Far….</vt:lpstr>
      <vt:lpstr>What We Have Done So Far….</vt:lpstr>
      <vt:lpstr>What We Have Done So Far….</vt:lpstr>
      <vt:lpstr>What We Have Done So Far….</vt:lpstr>
      <vt:lpstr>What We Have Done So Far….</vt:lpstr>
      <vt:lpstr>PCA on Python</vt:lpstr>
      <vt:lpstr>THANK YOU</vt:lpstr>
      <vt:lpstr>Diagonalization</vt:lpstr>
      <vt:lpstr>Algebraic definition of PCs</vt:lpstr>
      <vt:lpstr>Algebraic definition of PCs</vt:lpstr>
      <vt:lpstr>Algebraic definition of PCs</vt:lpstr>
      <vt:lpstr>Algebraic definition of PCs</vt:lpstr>
      <vt:lpstr>Algebraic derivation of PCs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Ramachandra</dc:creator>
  <cp:lastModifiedBy>Shirish Pandagare</cp:lastModifiedBy>
  <cp:revision>329</cp:revision>
  <cp:lastPrinted>1601-01-01T00:00:00Z</cp:lastPrinted>
  <dcterms:created xsi:type="dcterms:W3CDTF">1601-01-01T00:00:00Z</dcterms:created>
  <dcterms:modified xsi:type="dcterms:W3CDTF">2018-09-25T22:03:13Z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