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BB57204-2EC6-4463-8E57-8B3F6CD6356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19548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2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B57204-2EC6-4463-8E57-8B3F6CD6356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47563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2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0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B57204-2EC6-4463-8E57-8B3F6CD6356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445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B57204-2EC6-4463-8E57-8B3F6CD6356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342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BB57204-2EC6-4463-8E57-8B3F6CD6356C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469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thompson_sampling_demo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1A78-B2D2-4CFF-AF6E-6D6EED04CE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Thompson Sampling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B1AFC-C9E3-4D20-8352-CB652A8DA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Siddharth </a:t>
            </a:r>
            <a:r>
              <a:rPr lang="en-US" dirty="0" err="1"/>
              <a:t>Ajit</a:t>
            </a:r>
            <a:r>
              <a:rPr lang="en-US" dirty="0"/>
              <a:t> and Mason Rumuly</a:t>
            </a:r>
          </a:p>
          <a:p>
            <a:r>
              <a:rPr lang="en-US" dirty="0"/>
              <a:t>for ECEN 689-606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2268C-8600-4DED-9CB4-43DA6E4DB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37" y="5221297"/>
            <a:ext cx="4504953" cy="89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57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7DC5-48EF-4CE5-8BF4-A8E169E1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8E499-76E4-43FB-A608-CCB86248A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95288" indent="-395288">
              <a:buNone/>
            </a:pPr>
            <a:r>
              <a:rPr lang="en-US" dirty="0"/>
              <a:t>[1] Thompson, William R. "On the likelihood that one unknown probability exceeds another in view of the evidence of two samples". </a:t>
            </a:r>
            <a:r>
              <a:rPr lang="en-US" i="1" dirty="0" err="1"/>
              <a:t>Biometrika</a:t>
            </a:r>
            <a:r>
              <a:rPr lang="en-US" dirty="0"/>
              <a:t>, 25(3–4):285–294, 1933.</a:t>
            </a:r>
          </a:p>
          <a:p>
            <a:pPr marL="395288" indent="-395288">
              <a:buNone/>
            </a:pPr>
            <a:r>
              <a:rPr lang="en-US" dirty="0"/>
              <a:t>[2] Kaufmann, E., </a:t>
            </a:r>
            <a:r>
              <a:rPr lang="en-US" dirty="0" err="1"/>
              <a:t>Korda</a:t>
            </a:r>
            <a:r>
              <a:rPr lang="en-US" dirty="0"/>
              <a:t>, N., &amp; </a:t>
            </a:r>
            <a:r>
              <a:rPr lang="en-US" dirty="0" err="1"/>
              <a:t>Munos</a:t>
            </a:r>
            <a:r>
              <a:rPr lang="en-US" dirty="0"/>
              <a:t>, R. “Thompson Sampling: an Asymptotically Optimal Finite-Time Analysis”. </a:t>
            </a:r>
            <a:r>
              <a:rPr lang="en-US" i="1" dirty="0"/>
              <a:t>Proceedings of the 23</a:t>
            </a:r>
            <a:r>
              <a:rPr lang="en-US" i="1" baseline="30000" dirty="0"/>
              <a:t>rd</a:t>
            </a:r>
            <a:r>
              <a:rPr lang="en-US" i="1" dirty="0"/>
              <a:t> international conference on Algorithmic Learning Theory (ALT’12)</a:t>
            </a:r>
            <a:r>
              <a:rPr lang="en-US" dirty="0"/>
              <a:t> , pp. 199-213. 2012.</a:t>
            </a:r>
          </a:p>
          <a:p>
            <a:pPr marL="395288" indent="-395288">
              <a:buNone/>
            </a:pPr>
            <a:r>
              <a:rPr lang="en-US" dirty="0"/>
              <a:t>[3] Lai, T.L., &amp; Robbins, H. “Asymptotically Efficient Adaptive Allocation Rules”. </a:t>
            </a:r>
            <a:r>
              <a:rPr lang="en-US" i="1" dirty="0"/>
              <a:t>Advances in applied Mathematics</a:t>
            </a:r>
            <a:r>
              <a:rPr lang="en-US" dirty="0"/>
              <a:t>, </a:t>
            </a:r>
            <a:r>
              <a:rPr lang="en-US" i="1" dirty="0"/>
              <a:t>6</a:t>
            </a:r>
            <a:r>
              <a:rPr lang="en-US" dirty="0"/>
              <a:t>, pp 4-22, 1985.</a:t>
            </a:r>
          </a:p>
          <a:p>
            <a:pPr marL="341313" indent="-341313">
              <a:buNone/>
            </a:pPr>
            <a:r>
              <a:rPr lang="en-US" dirty="0"/>
              <a:t>[4] </a:t>
            </a:r>
            <a:r>
              <a:rPr lang="en-US" dirty="0" err="1"/>
              <a:t>Junya</a:t>
            </a:r>
            <a:r>
              <a:rPr lang="en-US" dirty="0"/>
              <a:t> Honda, </a:t>
            </a:r>
            <a:r>
              <a:rPr lang="en-US" dirty="0" err="1"/>
              <a:t>Akimichi</a:t>
            </a:r>
            <a:r>
              <a:rPr lang="en-US" dirty="0"/>
              <a:t> </a:t>
            </a:r>
            <a:r>
              <a:rPr lang="en-US" dirty="0" err="1"/>
              <a:t>Takemura</a:t>
            </a:r>
            <a:r>
              <a:rPr lang="en-US" dirty="0"/>
              <a:t>.“Optimality of Thompson Sampling for Gaussian Bandits Depends on Priors”. Proceedings of the Seventeenth International Conference on Artificial Intelligence and Statistics, PMLR 33:375-383, 2014.</a:t>
            </a:r>
          </a:p>
        </p:txBody>
      </p:sp>
    </p:spTree>
    <p:extLst>
      <p:ext uri="{BB962C8B-B14F-4D97-AF65-F5344CB8AC3E}">
        <p14:creationId xmlns:p14="http://schemas.microsoft.com/office/powerpoint/2010/main" val="348403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3A39-02D0-4503-B45A-64030A9C7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AA073-2927-4DE8-832B-F6CEF2E3B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Multi-Arm Bandits</a:t>
            </a:r>
          </a:p>
          <a:p>
            <a:r>
              <a:rPr lang="en-US" dirty="0"/>
              <a:t>Exploration, Exploitation, and Regret</a:t>
            </a:r>
          </a:p>
          <a:p>
            <a:r>
              <a:rPr lang="en-US" dirty="0"/>
              <a:t>Bernoulli Distribution</a:t>
            </a:r>
          </a:p>
          <a:p>
            <a:r>
              <a:rPr lang="en-US" dirty="0"/>
              <a:t>The Beta Distribution and Modeling Uncertainty</a:t>
            </a:r>
          </a:p>
          <a:p>
            <a:r>
              <a:rPr lang="en-US" dirty="0"/>
              <a:t>Sampling Algorithm 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Performance Guarantees </a:t>
            </a:r>
          </a:p>
          <a:p>
            <a:r>
              <a:rPr lang="en-US" dirty="0"/>
              <a:t>Variants</a:t>
            </a:r>
          </a:p>
        </p:txBody>
      </p:sp>
    </p:spTree>
    <p:extLst>
      <p:ext uri="{BB962C8B-B14F-4D97-AF65-F5344CB8AC3E}">
        <p14:creationId xmlns:p14="http://schemas.microsoft.com/office/powerpoint/2010/main" val="421438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BB4AF-DA17-4C71-A286-71162069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Multi-Arm Bandits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AFD16-6DBF-4DA8-8F3F-93A31B0A6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Royalty-free Picture of slot machines</a:t>
            </a:r>
          </a:p>
          <a:p>
            <a:r>
              <a:rPr lang="en-US" dirty="0"/>
              <a:t>Generally number of actions (or ‘arms’) with some probabilistic reward</a:t>
            </a:r>
          </a:p>
          <a:p>
            <a:r>
              <a:rPr lang="en-US" dirty="0"/>
              <a:t>Must take the action to learn about it</a:t>
            </a:r>
          </a:p>
          <a:p>
            <a:r>
              <a:rPr lang="en-US" dirty="0"/>
              <a:t>Objective: find arm with greatest expected value and use it</a:t>
            </a:r>
          </a:p>
          <a:p>
            <a:r>
              <a:rPr lang="en-US" dirty="0"/>
              <a:t>Mention some applications</a:t>
            </a:r>
          </a:p>
          <a:p>
            <a:r>
              <a:rPr lang="en-US" dirty="0"/>
              <a:t>Stationary distribution, 0-1 outcome. There are extensions to others, but are not necessary to understand fundamentals</a:t>
            </a:r>
          </a:p>
        </p:txBody>
      </p:sp>
    </p:spTree>
    <p:extLst>
      <p:ext uri="{BB962C8B-B14F-4D97-AF65-F5344CB8AC3E}">
        <p14:creationId xmlns:p14="http://schemas.microsoft.com/office/powerpoint/2010/main" val="354175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4374-7181-4EC7-93E8-FDEDE35B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Exploration, Exploitation, and Regret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4C745-D750-4F13-B719-DF5715A6A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EE0D-8C60-41C0-8822-94A76872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 Distribution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2F6E4-6323-4EE1-B55E-FF92727C1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8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CC9FC-5473-4783-ACDA-0DC7BD94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18AC6-0F18-4B2C-9BF3-7D95572A54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Proposed in 1933, ignored for most of the 20</a:t>
                </a:r>
                <a:r>
                  <a:rPr lang="en-US" baseline="30000" dirty="0"/>
                  <a:t>th</a:t>
                </a:r>
                <a:r>
                  <a:rPr lang="en-US" dirty="0"/>
                  <a:t> century [1]</a:t>
                </a:r>
              </a:p>
              <a:p>
                <a:r>
                  <a:rPr lang="en-US" dirty="0"/>
                  <a:t>Given a multi-arm bandit problem where the set of arms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Choose prior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for Beta distributions;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in the upcoming demonstration.</a:t>
                </a:r>
              </a:p>
              <a:p>
                <a:r>
                  <a:rPr lang="en-US" dirty="0"/>
                  <a:t>Maintain a count of successes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) and failures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) observed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each round:</a:t>
                </a:r>
              </a:p>
              <a:p>
                <a:pPr lvl="1"/>
                <a:r>
                  <a:rPr lang="en-US" dirty="0"/>
                  <a:t>Sample the Beta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Β</m:t>
                    </m:r>
                    <m:d>
                      <m:d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for each arm, producing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Pull arm associated with greatest sampled value,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𝒜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Record the outcome by incrementing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on success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on failure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18AC6-0F18-4B2C-9BF3-7D95572A54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393A74A-FA55-430C-AFD2-375F8ACCE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309" y="340789"/>
            <a:ext cx="2636718" cy="18309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1CB0B0-51ED-49F5-8004-097D274BC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286" y="340788"/>
            <a:ext cx="3589741" cy="183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9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B89D-02BA-434B-9445-D34D5B26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19B13-B378-4D5C-8E05-C2DE4A102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Open the associated </a:t>
            </a:r>
            <a:r>
              <a:rPr lang="en-US" dirty="0" err="1">
                <a:hlinkClick r:id="rId2" action="ppaction://hlinkfile"/>
              </a:rPr>
              <a:t>IPython</a:t>
            </a:r>
            <a:r>
              <a:rPr lang="en-US" dirty="0">
                <a:hlinkClick r:id="rId2" action="ppaction://hlinkfile"/>
              </a:rPr>
              <a:t> notebook</a:t>
            </a:r>
            <a:r>
              <a:rPr lang="en-US" dirty="0"/>
              <a:t> for an interactive demonstration of Thompson Sampling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5B8D35-DF84-4874-AD81-A993F8611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250" y="3171406"/>
            <a:ext cx="3219899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3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1C07-69B2-4FA9-99EA-9E01FEFAB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Guarantees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B7F3BD-10A3-4B92-9A3D-716CDF32F3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5999"/>
                <a:ext cx="9601200" cy="371901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Asymptotic estimation to true expected values</a:t>
                </a:r>
              </a:p>
              <a:p>
                <a:pPr lvl="1"/>
                <a:r>
                  <a:rPr lang="en-US" dirty="0"/>
                  <a:t>Samples each arm infinitely often</a:t>
                </a:r>
              </a:p>
              <a:p>
                <a:pPr lvl="1"/>
                <a:r>
                  <a:rPr lang="en-US" dirty="0"/>
                  <a:t>Sample mean, unbiased estimator</a:t>
                </a:r>
              </a:p>
              <a:p>
                <a:r>
                  <a:rPr lang="en-US" dirty="0"/>
                  <a:t>Asymptotic convergence to optimal policy</a:t>
                </a:r>
              </a:p>
              <a:p>
                <a:pPr lvl="1"/>
                <a:r>
                  <a:rPr lang="en-US" dirty="0"/>
                  <a:t>Proportion of non-optimal actions goes to zero</a:t>
                </a:r>
              </a:p>
              <a:p>
                <a:r>
                  <a:rPr lang="en-US" dirty="0"/>
                  <a:t>Achieves logarithmic regret [2]</a:t>
                </a:r>
              </a:p>
              <a:p>
                <a:pPr lvl="1"/>
                <a:r>
                  <a:rPr lang="en-US" dirty="0"/>
                  <a:t>Non-optimal arms must be pulled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𝑟𝑜𝑢𝑛𝑑𝑠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 times [3]</a:t>
                </a:r>
              </a:p>
              <a:p>
                <a:pPr lvl="1"/>
                <a:r>
                  <a:rPr lang="en-US" dirty="0"/>
                  <a:t>Intuitively, fastest convergence to optimal policy without foreknowledge</a:t>
                </a:r>
              </a:p>
              <a:p>
                <a:r>
                  <a:rPr lang="en-US" dirty="0"/>
                  <a:t>Note: guarantees not proven for all variants of banditry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B7F3BD-10A3-4B92-9A3D-716CDF32F3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5999"/>
                <a:ext cx="9601200" cy="3719015"/>
              </a:xfrm>
              <a:blipFill>
                <a:blip r:embed="rId2"/>
                <a:stretch>
                  <a:fillRect l="-571" t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E7D46DE-8B2E-4F61-AAD5-9259E5E82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053" y="492366"/>
            <a:ext cx="2619747" cy="1793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686F37-1995-4133-A9C0-00358C9AD4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397" y="397491"/>
            <a:ext cx="3667058" cy="354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74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DFD-CBAD-4B65-AFA5-A6F9EDB4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AF0C9-F3DF-4DF9-A8FC-52990DD4C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01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Keeping Counts</a:t>
            </a:r>
          </a:p>
          <a:p>
            <a:pPr lvl="1"/>
            <a:r>
              <a:rPr lang="en-US" dirty="0"/>
              <a:t>Number of samples &amp; Mean </a:t>
            </a:r>
          </a:p>
          <a:p>
            <a:pPr lvl="1"/>
            <a:r>
              <a:rPr lang="en-US" dirty="0"/>
              <a:t>Number of samples &amp; High Outcome</a:t>
            </a:r>
          </a:p>
          <a:p>
            <a:r>
              <a:rPr lang="en-US" dirty="0"/>
              <a:t>Choice of Beta prior parameters</a:t>
            </a:r>
          </a:p>
          <a:p>
            <a:pPr lvl="1"/>
            <a:r>
              <a:rPr lang="en-US" dirty="0"/>
              <a:t>Bayes (1,1), Uniform Distribution, safe bet</a:t>
            </a:r>
          </a:p>
          <a:p>
            <a:pPr lvl="1"/>
            <a:r>
              <a:rPr lang="en-US" dirty="0"/>
              <a:t>Haldane (0,0), All probability at edges, first-sample failure kills arm</a:t>
            </a:r>
          </a:p>
          <a:p>
            <a:pPr lvl="1"/>
            <a:r>
              <a:rPr lang="en-US" dirty="0"/>
              <a:t>Jeffrey (0.5, 0.5), Non-informative, risky for some bandits [4]</a:t>
            </a:r>
          </a:p>
          <a:p>
            <a:r>
              <a:rPr lang="en-US" dirty="0"/>
              <a:t>Choice of Prior Distribution for other Problems</a:t>
            </a:r>
          </a:p>
          <a:p>
            <a:pPr lvl="1"/>
            <a:r>
              <a:rPr lang="en-US" dirty="0"/>
              <a:t>Dirichlet for multi-outcome bandits</a:t>
            </a:r>
          </a:p>
          <a:p>
            <a:pPr lvl="1"/>
            <a:r>
              <a:rPr lang="en-US" dirty="0"/>
              <a:t>Gaussian for unbounded Real-Valued bandits</a:t>
            </a:r>
          </a:p>
          <a:p>
            <a:r>
              <a:rPr lang="en-US" dirty="0"/>
              <a:t>Non-stationary and Contextual Bandits, General RL Formulations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CCB95F-DB3E-4AD4-8B03-F5D53DF15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727" y="287292"/>
            <a:ext cx="4858428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3679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179</TotalTime>
  <Words>521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Cambria Math</vt:lpstr>
      <vt:lpstr>Franklin Gothic Book</vt:lpstr>
      <vt:lpstr>Crop</vt:lpstr>
      <vt:lpstr>Thompson Sampling</vt:lpstr>
      <vt:lpstr>Outline</vt:lpstr>
      <vt:lpstr>Multi-Arm Bandits</vt:lpstr>
      <vt:lpstr>Exploration, Exploitation, and Regret </vt:lpstr>
      <vt:lpstr>Bernoulli Distribution </vt:lpstr>
      <vt:lpstr>Sampling Algorithm</vt:lpstr>
      <vt:lpstr>Demo</vt:lpstr>
      <vt:lpstr>Performance Guarantees</vt:lpstr>
      <vt:lpstr>Variants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Thompson Sampling</dc:title>
  <dc:creator>Mason Rumuly</dc:creator>
  <cp:lastModifiedBy>Mason Rumuly</cp:lastModifiedBy>
  <cp:revision>27</cp:revision>
  <dcterms:created xsi:type="dcterms:W3CDTF">2018-10-06T19:10:32Z</dcterms:created>
  <dcterms:modified xsi:type="dcterms:W3CDTF">2018-10-06T22:10:28Z</dcterms:modified>
</cp:coreProperties>
</file>