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7" r:id="rId4"/>
    <p:sldId id="268" r:id="rId5"/>
    <p:sldId id="274" r:id="rId6"/>
    <p:sldId id="270" r:id="rId7"/>
    <p:sldId id="269" r:id="rId8"/>
    <p:sldId id="272" r:id="rId9"/>
    <p:sldId id="277" r:id="rId10"/>
    <p:sldId id="276" r:id="rId11"/>
    <p:sldId id="278" r:id="rId12"/>
    <p:sldId id="261" r:id="rId13"/>
    <p:sldId id="262" r:id="rId14"/>
    <p:sldId id="263" r:id="rId15"/>
    <p:sldId id="264" r:id="rId16"/>
    <p:sldId id="27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76689" autoAdjust="0"/>
  </p:normalViewPr>
  <p:slideViewPr>
    <p:cSldViewPr snapToGrid="0">
      <p:cViewPr varScale="1">
        <p:scale>
          <a:sx n="52" d="100"/>
          <a:sy n="52" d="100"/>
        </p:scale>
        <p:origin x="1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2E011-1CC6-4026-98C1-990352C279E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D21C2-7EE8-499C-AB19-BD0BEFDA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4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random reward for a given arm each round is</a:t>
            </a:r>
            <a:r>
              <a:rPr lang="en-US" i="1" dirty="0"/>
              <a:t> </a:t>
            </a:r>
            <a:r>
              <a:rPr lang="en-US" i="1" dirty="0" err="1"/>
              <a:t>i.i.d</a:t>
            </a:r>
            <a:r>
              <a:rPr lang="en-US" i="1" dirty="0"/>
              <a:t> </a:t>
            </a:r>
            <a:r>
              <a:rPr lang="en-US" dirty="0"/>
              <a:t>and does not depend on the rewards of the other arms.</a:t>
            </a:r>
          </a:p>
          <a:p>
            <a:endParaRPr lang="en-US" dirty="0"/>
          </a:p>
          <a:p>
            <a:r>
              <a:rPr lang="en-US" dirty="0"/>
              <a:t>The reward value is observed as soon as the arm is played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D21C2-7EE8-499C-AB19-BD0BEFDA3A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– Given a fixed amount of cash flow, what is the optimal policy to maximize the returns over a period of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– Find the best possible treatment option from many other possible options while minimizing harmful effects for the patient.</a:t>
            </a:r>
          </a:p>
          <a:p>
            <a:r>
              <a:rPr lang="en-US" dirty="0"/>
              <a:t>– Choose the advertisement which gets the most clicks given your website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D21C2-7EE8-499C-AB19-BD0BEFDA3A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; gather more information to improve future decisions.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; Make the best decision given the existing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D21C2-7EE8-499C-AB19-BD0BEFDA3A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2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: Visit the new restaurant to learn about it. You may like the new place and hopefully visit it more often or regret your decision </a:t>
            </a:r>
          </a:p>
          <a:p>
            <a:endParaRPr lang="en-US" dirty="0"/>
          </a:p>
          <a:p>
            <a:r>
              <a:rPr lang="en-US" dirty="0"/>
              <a:t>Exploit : Go to the usual favorite restaurant and “exploit” the utility or value associated with the decision. You may lose out on finding a better restaurant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D21C2-7EE8-499C-AB19-BD0BEFDA3A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2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Bayesian update is computationally tractable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D21C2-7EE8-499C-AB19-BD0BEFDA3A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6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19548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2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47563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34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469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digitalmedia.ucf.edu/site_files/images/port_interfaces/dmsinterface_slot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thompson_sampling_demo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A78-B2D2-4CFF-AF6E-6D6EED04C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Thompson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1AFC-C9E3-4D20-8352-CB652A8DA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Siddharth </a:t>
            </a:r>
            <a:r>
              <a:rPr lang="en-US" dirty="0" err="1"/>
              <a:t>Ajit</a:t>
            </a:r>
            <a:r>
              <a:rPr lang="en-US" dirty="0"/>
              <a:t> and Mason Rumuly</a:t>
            </a:r>
          </a:p>
          <a:p>
            <a:r>
              <a:rPr lang="en-US" dirty="0"/>
              <a:t>for ECEN 689-606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2268C-8600-4DED-9CB4-43DA6E4DB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7" y="5221297"/>
            <a:ext cx="4504953" cy="8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5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EBCB-0F79-496D-9B27-46D59C18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MAB Case</a:t>
            </a:r>
          </a:p>
        </p:txBody>
      </p:sp>
      <p:pic>
        <p:nvPicPr>
          <p:cNvPr id="5" name="Picture 3" descr="dmsinterface_slot">
            <a:hlinkClick r:id="rId2"/>
            <a:extLst>
              <a:ext uri="{FF2B5EF4-FFF2-40B4-BE49-F238E27FC236}">
                <a16:creationId xmlns:a16="http://schemas.microsoft.com/office/drawing/2014/main" id="{7E4028DA-4327-483A-8DAF-BA98E842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72" y="1557337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msinterface_slot">
            <a:hlinkClick r:id="rId2"/>
            <a:extLst>
              <a:ext uri="{FF2B5EF4-FFF2-40B4-BE49-F238E27FC236}">
                <a16:creationId xmlns:a16="http://schemas.microsoft.com/office/drawing/2014/main" id="{CC83C576-A43D-4054-B624-7DBDED608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518" y="1557337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msinterface_slot">
            <a:hlinkClick r:id="rId2"/>
            <a:extLst>
              <a:ext uri="{FF2B5EF4-FFF2-40B4-BE49-F238E27FC236}">
                <a16:creationId xmlns:a16="http://schemas.microsoft.com/office/drawing/2014/main" id="{F1336A49-FA3B-401B-994A-C1486B625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71" y="1557338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D6C89E-D369-4390-95A9-C9A1D023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6B00C-66CB-424E-9C2A-5D2BF9953882}"/>
              </a:ext>
            </a:extLst>
          </p:cNvPr>
          <p:cNvSpPr txBox="1"/>
          <p:nvPr/>
        </p:nvSpPr>
        <p:spPr>
          <a:xfrm>
            <a:off x="2587656" y="2936005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FCC10A-E5E6-4638-91CF-1E2374939B58}"/>
              </a:ext>
            </a:extLst>
          </p:cNvPr>
          <p:cNvSpPr txBox="1"/>
          <p:nvPr/>
        </p:nvSpPr>
        <p:spPr>
          <a:xfrm>
            <a:off x="6906703" y="2936006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58C70F-31C8-4370-ACBA-6D050A551BF6}"/>
              </a:ext>
            </a:extLst>
          </p:cNvPr>
          <p:cNvSpPr txBox="1"/>
          <p:nvPr/>
        </p:nvSpPr>
        <p:spPr>
          <a:xfrm>
            <a:off x="4805336" y="2956480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FD57A2-3407-4DFB-9CBB-47B49CAF3DDC}"/>
                  </a:ext>
                </a:extLst>
              </p:cNvPr>
              <p:cNvSpPr txBox="1"/>
              <p:nvPr/>
            </p:nvSpPr>
            <p:spPr>
              <a:xfrm>
                <a:off x="1727865" y="3511970"/>
                <a:ext cx="849117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reward takes two discrete values : 0 and 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Assume that the reward follows a Bernoulli distribution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FD57A2-3407-4DFB-9CBB-47B49CAF3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865" y="3511970"/>
                <a:ext cx="8491172" cy="2246769"/>
              </a:xfrm>
              <a:prstGeom prst="rect">
                <a:avLst/>
              </a:prstGeom>
              <a:blipFill>
                <a:blip r:embed="rId4"/>
                <a:stretch>
                  <a:fillRect l="-646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55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097E-7DE0-4E98-A66A-7204F470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distribution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BD4F5-C8EC-4B11-A3AB-016D2A57D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7090756" cy="43808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uncertainty about the parameter </a:t>
                </a:r>
                <a:r>
                  <a:rPr lang="el-GR" sz="2400" dirty="0"/>
                  <a:t>θ</a:t>
                </a:r>
                <a:r>
                  <a:rPr lang="en-US" sz="2400" dirty="0"/>
                  <a:t> </a:t>
                </a:r>
                <a:r>
                  <a:rPr lang="en-US" dirty="0"/>
                  <a:t>is expressed as a beta distribution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Reason for choosing Beta</a:t>
                </a:r>
              </a:p>
              <a:p>
                <a:pPr lvl="1"/>
                <a:r>
                  <a:rPr lang="en-US" dirty="0"/>
                  <a:t>Conjugate prior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BD4F5-C8EC-4B11-A3AB-016D2A57D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7090756" cy="4380807"/>
              </a:xfrm>
              <a:blipFill>
                <a:blip r:embed="rId3"/>
                <a:stretch>
                  <a:fillRect l="-774" t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19F481E-0021-499D-94B7-A70B5FD5E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695" y="2706139"/>
            <a:ext cx="30956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8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C9FC-5473-4783-ACDA-0DC7BD94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18AC6-0F18-4B2C-9BF3-7D95572A5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2312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Proposed in 1933, ignored for most of the 20</a:t>
                </a:r>
                <a:r>
                  <a:rPr lang="en-US" baseline="30000" dirty="0"/>
                  <a:t>th</a:t>
                </a:r>
                <a:r>
                  <a:rPr lang="en-US" dirty="0"/>
                  <a:t> century [1]</a:t>
                </a:r>
              </a:p>
              <a:p>
                <a:r>
                  <a:rPr lang="en-US" dirty="0"/>
                  <a:t>Given a multi-arm bandit problem where the set of arms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Choose initial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for Beta distribution parameters;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in the upcoming demonstration.</a:t>
                </a:r>
              </a:p>
              <a:p>
                <a:r>
                  <a:rPr lang="en-US" dirty="0"/>
                  <a:t>Maintain a count of successes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and failures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observed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round:</a:t>
                </a:r>
              </a:p>
              <a:p>
                <a:pPr lvl="1"/>
                <a:r>
                  <a:rPr lang="en-US" dirty="0"/>
                  <a:t>Sample the Beta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each arm, producing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Pull arm associated with greatest sampled value,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Record the outcome by incrementing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on success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on failure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18AC6-0F18-4B2C-9BF3-7D95572A5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231211"/>
              </a:xfrm>
              <a:blipFill>
                <a:blip r:embed="rId2"/>
                <a:stretch>
                  <a:fillRect l="-571" t="-1153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93A74A-FA55-430C-AFD2-375F8ACC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309" y="340789"/>
            <a:ext cx="2636718" cy="1830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CB0B0-51ED-49F5-8004-097D274BC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286" y="340788"/>
            <a:ext cx="3589741" cy="18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89D-02BA-434B-9445-D34D5B26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9B13-B378-4D5C-8E05-C2DE4A10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the associated </a:t>
            </a:r>
            <a:r>
              <a:rPr lang="en-US" dirty="0" err="1">
                <a:hlinkClick r:id="rId2" action="ppaction://hlinkfile"/>
              </a:rPr>
              <a:t>IPython</a:t>
            </a:r>
            <a:r>
              <a:rPr lang="en-US" dirty="0">
                <a:hlinkClick r:id="rId2" action="ppaction://hlinkfile"/>
              </a:rPr>
              <a:t> notebook</a:t>
            </a:r>
            <a:r>
              <a:rPr lang="en-US" dirty="0"/>
              <a:t> for an interactive demonstration of Thompson Sampling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B8D35-DF84-4874-AD81-A993F8611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250" y="3171406"/>
            <a:ext cx="321989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1C07-69B2-4FA9-99EA-9E01FEFA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Guarantees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7F3BD-10A3-4B92-9A3D-716CDF32F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37190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Asymptotic estimation to true expected values</a:t>
                </a:r>
              </a:p>
              <a:p>
                <a:pPr lvl="1"/>
                <a:r>
                  <a:rPr lang="en-US" dirty="0"/>
                  <a:t>Samples each arm infinitely often</a:t>
                </a:r>
              </a:p>
              <a:p>
                <a:pPr lvl="1"/>
                <a:r>
                  <a:rPr lang="en-US" dirty="0"/>
                  <a:t>Sample mean, unbiased estimator</a:t>
                </a:r>
              </a:p>
              <a:p>
                <a:r>
                  <a:rPr lang="en-US" dirty="0"/>
                  <a:t>Asymptotic convergence to optimal policy</a:t>
                </a:r>
              </a:p>
              <a:p>
                <a:pPr lvl="1"/>
                <a:r>
                  <a:rPr lang="en-US" dirty="0"/>
                  <a:t>Proportion of non-optimal actions goes to zero</a:t>
                </a:r>
              </a:p>
              <a:p>
                <a:r>
                  <a:rPr lang="en-US" dirty="0"/>
                  <a:t>Achieves logarithmic regret [2]</a:t>
                </a:r>
              </a:p>
              <a:p>
                <a:pPr lvl="1"/>
                <a:r>
                  <a:rPr lang="en-US" dirty="0"/>
                  <a:t>Non-optimal arms must be pulled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𝑟𝑜𝑢𝑛𝑑𝑠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times [3]</a:t>
                </a:r>
              </a:p>
              <a:p>
                <a:pPr lvl="1"/>
                <a:r>
                  <a:rPr lang="en-US" dirty="0"/>
                  <a:t>Intuitively, fastest convergence to optimal policy without foreknowledge</a:t>
                </a:r>
              </a:p>
              <a:p>
                <a:r>
                  <a:rPr lang="en-US" dirty="0"/>
                  <a:t>Note: guarantees not proven for all variants of banditry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7F3BD-10A3-4B92-9A3D-716CDF32F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3719015"/>
              </a:xfrm>
              <a:blipFill>
                <a:blip r:embed="rId2"/>
                <a:stretch>
                  <a:fillRect l="-571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7D46DE-8B2E-4F61-AAD5-9259E5E82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053" y="492366"/>
            <a:ext cx="2619747" cy="179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86F37-1995-4133-A9C0-00358C9AD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97" y="397491"/>
            <a:ext cx="3667058" cy="3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7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DFD-CBAD-4B65-AFA5-A6F9EDB4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AF0C9-F3DF-4DF9-A8FC-52990DD4C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1011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Keeping Counts</a:t>
                </a:r>
              </a:p>
              <a:p>
                <a:pPr lvl="1"/>
                <a:r>
                  <a:rPr lang="en-US" dirty="0"/>
                  <a:t>Number of samples &amp; Mean </a:t>
                </a:r>
              </a:p>
              <a:p>
                <a:pPr lvl="1"/>
                <a:r>
                  <a:rPr lang="en-US" dirty="0"/>
                  <a:t>Number of samples &amp; Successes</a:t>
                </a:r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Bayes (1,1), Uniform Distribution, safe bet</a:t>
                </a:r>
              </a:p>
              <a:p>
                <a:pPr lvl="1"/>
                <a:r>
                  <a:rPr lang="en-US" dirty="0"/>
                  <a:t>Haldane (0,0), All probability at edges, first-sample failure kills arm</a:t>
                </a:r>
              </a:p>
              <a:p>
                <a:pPr lvl="1"/>
                <a:r>
                  <a:rPr lang="en-US" dirty="0"/>
                  <a:t>Jeffrey (0.5, 0.5), Non-informative, risky for some bandits [4]</a:t>
                </a:r>
              </a:p>
              <a:p>
                <a:r>
                  <a:rPr lang="en-US" dirty="0"/>
                  <a:t>Choice of Prior Distribution for other Problems</a:t>
                </a:r>
              </a:p>
              <a:p>
                <a:pPr lvl="1"/>
                <a:r>
                  <a:rPr lang="en-US" dirty="0"/>
                  <a:t>Dirichlet for multi-outcome bandits</a:t>
                </a:r>
              </a:p>
              <a:p>
                <a:pPr lvl="1"/>
                <a:r>
                  <a:rPr lang="en-US" dirty="0"/>
                  <a:t>Gaussian for unbounded Real-Valued bandits</a:t>
                </a:r>
              </a:p>
              <a:p>
                <a:r>
                  <a:rPr lang="en-US" dirty="0"/>
                  <a:t>Non-stationary and Contextual Bandits, General RL Formulations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AF0C9-F3DF-4DF9-A8FC-52990DD4C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101152"/>
              </a:xfrm>
              <a:blipFill>
                <a:blip r:embed="rId2"/>
                <a:stretch>
                  <a:fillRect l="-571"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FCCB95F-DB3E-4AD4-8B03-F5D53DF1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727" y="287292"/>
            <a:ext cx="485842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3A39-02D0-4503-B45A-64030A9C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A073-2927-4DE8-832B-F6CEF2E3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Multi-Arm Bandits</a:t>
            </a:r>
          </a:p>
          <a:p>
            <a:r>
              <a:rPr lang="en-US" dirty="0"/>
              <a:t>Exploration, Exploitation, and Regret</a:t>
            </a:r>
          </a:p>
          <a:p>
            <a:r>
              <a:rPr lang="en-US" dirty="0"/>
              <a:t>Bernoulli Distribution</a:t>
            </a:r>
          </a:p>
          <a:p>
            <a:r>
              <a:rPr lang="en-US" dirty="0"/>
              <a:t>The Beta Distribution and Modeling Uncertainty</a:t>
            </a:r>
          </a:p>
          <a:p>
            <a:r>
              <a:rPr lang="en-US" dirty="0"/>
              <a:t>Sampling Algorithm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Performance Guarantees </a:t>
            </a:r>
          </a:p>
          <a:p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4145310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7DC5-48EF-4CE5-8BF4-A8E169E1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E499-76E4-43FB-A608-CCB86248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5288" indent="-395288">
              <a:buNone/>
            </a:pPr>
            <a:r>
              <a:rPr lang="en-US" dirty="0"/>
              <a:t>[1] Thompson, William R. "On the likelihood that one unknown probability exceeds another in view of the evidence of two samples". </a:t>
            </a:r>
            <a:r>
              <a:rPr lang="en-US" i="1" dirty="0" err="1"/>
              <a:t>Biometrika</a:t>
            </a:r>
            <a:r>
              <a:rPr lang="en-US" dirty="0"/>
              <a:t>, 25(3–4):285–294, 1933.</a:t>
            </a:r>
          </a:p>
          <a:p>
            <a:pPr marL="395288" indent="-395288">
              <a:buNone/>
            </a:pPr>
            <a:r>
              <a:rPr lang="en-US" dirty="0"/>
              <a:t>[2] Kaufmann, E., </a:t>
            </a:r>
            <a:r>
              <a:rPr lang="en-US" dirty="0" err="1"/>
              <a:t>Korda</a:t>
            </a:r>
            <a:r>
              <a:rPr lang="en-US" dirty="0"/>
              <a:t>, N., &amp; </a:t>
            </a:r>
            <a:r>
              <a:rPr lang="en-US" dirty="0" err="1"/>
              <a:t>Munos</a:t>
            </a:r>
            <a:r>
              <a:rPr lang="en-US" dirty="0"/>
              <a:t>, R. “Thompson Sampling: an Asymptotically Optimal Finite-Time Analysis”. </a:t>
            </a:r>
            <a:r>
              <a:rPr lang="en-US" i="1" dirty="0"/>
              <a:t>Proceedings of the 23</a:t>
            </a:r>
            <a:r>
              <a:rPr lang="en-US" i="1" baseline="30000" dirty="0"/>
              <a:t>rd</a:t>
            </a:r>
            <a:r>
              <a:rPr lang="en-US" i="1" dirty="0"/>
              <a:t> international conference on Algorithmic Learning Theory (ALT’12)</a:t>
            </a:r>
            <a:r>
              <a:rPr lang="en-US" dirty="0"/>
              <a:t> , pp. 199-213. 2012.</a:t>
            </a:r>
          </a:p>
          <a:p>
            <a:pPr marL="395288" indent="-395288">
              <a:buNone/>
            </a:pPr>
            <a:r>
              <a:rPr lang="en-US" dirty="0"/>
              <a:t>[3] Lai, T.L., &amp; Robbins, H. “Asymptotically Efficient Adaptive Allocation Rules”. </a:t>
            </a:r>
            <a:r>
              <a:rPr lang="en-US" i="1" dirty="0"/>
              <a:t>Advances in applied Mathematics</a:t>
            </a:r>
            <a:r>
              <a:rPr lang="en-US" dirty="0"/>
              <a:t>, </a:t>
            </a:r>
            <a:r>
              <a:rPr lang="en-US" i="1" dirty="0"/>
              <a:t>6</a:t>
            </a:r>
            <a:r>
              <a:rPr lang="en-US" dirty="0"/>
              <a:t>, pp 4-22, 1985.</a:t>
            </a:r>
          </a:p>
          <a:p>
            <a:pPr marL="341313" indent="-341313">
              <a:buNone/>
            </a:pPr>
            <a:r>
              <a:rPr lang="en-US" dirty="0"/>
              <a:t>[4] </a:t>
            </a:r>
            <a:r>
              <a:rPr lang="en-US" dirty="0" err="1"/>
              <a:t>Junya</a:t>
            </a:r>
            <a:r>
              <a:rPr lang="en-US" dirty="0"/>
              <a:t> Honda, </a:t>
            </a:r>
            <a:r>
              <a:rPr lang="en-US" dirty="0" err="1"/>
              <a:t>Akimichi</a:t>
            </a:r>
            <a:r>
              <a:rPr lang="en-US" dirty="0"/>
              <a:t> </a:t>
            </a:r>
            <a:r>
              <a:rPr lang="en-US" dirty="0" err="1"/>
              <a:t>Takemura</a:t>
            </a:r>
            <a:r>
              <a:rPr lang="en-US" dirty="0"/>
              <a:t>.“Optimality of Thompson Sampling for Gaussian Bandits Depends on Priors”. Proceedings of the Seventeenth International Conference on Artificial Intelligence and Statistics, PMLR 33:375-383, 2014.</a:t>
            </a:r>
          </a:p>
        </p:txBody>
      </p:sp>
    </p:spTree>
    <p:extLst>
      <p:ext uri="{BB962C8B-B14F-4D97-AF65-F5344CB8AC3E}">
        <p14:creationId xmlns:p14="http://schemas.microsoft.com/office/powerpoint/2010/main" val="348403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3A39-02D0-4503-B45A-64030A9C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A073-2927-4DE8-832B-F6CEF2E3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Multi-Arm Bandits</a:t>
            </a:r>
          </a:p>
          <a:p>
            <a:r>
              <a:rPr lang="en-US" dirty="0"/>
              <a:t>Exploration, Exploitation, and Regret</a:t>
            </a:r>
          </a:p>
          <a:p>
            <a:r>
              <a:rPr lang="en-US" dirty="0"/>
              <a:t>Bernoulli Distribution</a:t>
            </a:r>
          </a:p>
          <a:p>
            <a:r>
              <a:rPr lang="en-US" dirty="0"/>
              <a:t>The Beta Distribution and Modeling Uncertainty</a:t>
            </a:r>
          </a:p>
          <a:p>
            <a:r>
              <a:rPr lang="en-US" dirty="0"/>
              <a:t>Sampling Algorithm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Performance Guarantees </a:t>
            </a:r>
          </a:p>
          <a:p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421438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3EAC-01D9-4BAC-9A26-FCAF289A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Multi Arm Bandit Problem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ECEC4-D19A-428F-BB3C-8D34A55A6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3562" y="2286000"/>
                <a:ext cx="5072437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/>
                  <a:t>Consider a slot machines with N arms</a:t>
                </a:r>
              </a:p>
              <a:p>
                <a:r>
                  <a:rPr lang="en-US" sz="1800"/>
                  <a:t>At each step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sz="1800"/>
                  <a:t>, one arm is played.</a:t>
                </a:r>
              </a:p>
              <a:p>
                <a:r>
                  <a:rPr lang="en-US" sz="1800"/>
                  <a:t>When an arm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/>
                  <a:t> is played, there is a probabilistic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en-US" sz="1800" i="1"/>
              </a:p>
              <a:p>
                <a:pPr marL="0" indent="0">
                  <a:buNone/>
                </a:pPr>
                <a:r>
                  <a:rPr lang="en-US" sz="1800"/>
                  <a:t>      corresponding to the arm.</a:t>
                </a:r>
              </a:p>
              <a:p>
                <a:r>
                  <a:rPr lang="en-US" sz="1800"/>
                  <a:t>Probability distribution of rewards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/>
                  <a:t> is </a:t>
                </a:r>
                <a:r>
                  <a:rPr lang="en-US" sz="1800" b="1"/>
                  <a:t>unknown</a:t>
                </a:r>
                <a:r>
                  <a:rPr lang="en-US" sz="1800"/>
                  <a:t>.</a:t>
                </a:r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ECEC4-D19A-428F-BB3C-8D34A55A6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3562" y="2286000"/>
                <a:ext cx="5072437" cy="3581400"/>
              </a:xfrm>
              <a:blipFill>
                <a:blip r:embed="rId3"/>
                <a:stretch>
                  <a:fillRect l="-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multi arm bandit">
            <a:extLst>
              <a:ext uri="{FF2B5EF4-FFF2-40B4-BE49-F238E27FC236}">
                <a16:creationId xmlns:a16="http://schemas.microsoft.com/office/drawing/2014/main" id="{86A37FFB-BE0A-4A76-A3D8-A91FF997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52" y="2350235"/>
            <a:ext cx="5079022" cy="35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9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B6DA-F4EB-44B3-A44E-37584D16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/>
              <a:t>Objective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CBB26-C0AA-437B-8460-76DFC3C75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0648" y="2286000"/>
                <a:ext cx="10018879" cy="3581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Design an optimal strategy to maximize the expected value of rewards after T finite steps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Equivalently, minimize the expected regret function,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maximum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i="1" baseline="-25000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CBB26-C0AA-437B-8460-76DFC3C75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0648" y="2286000"/>
                <a:ext cx="10018879" cy="3581400"/>
              </a:xfrm>
              <a:blipFill>
                <a:blip r:embed="rId2"/>
                <a:stretch>
                  <a:fillRect l="-547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27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5709-28E0-41E9-AA19-BEBFC0D1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MAB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F89C-ED34-44A5-90B2-02D6518B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summarize, the MAB problem is a finite resource allocation problem where the objective is to maximize total returns.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return of each choice is unknown or only partially known beforehand</a:t>
            </a:r>
          </a:p>
          <a:p>
            <a:endParaRPr lang="en-US" dirty="0"/>
          </a:p>
          <a:p>
            <a:r>
              <a:rPr lang="en-US" dirty="0"/>
              <a:t>The agent accumulates knowledge about the bandit as it takes actions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2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8BB0-D910-451F-BEC3-F87BCDFB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MAB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754C-6ED9-4E72-B77B-ED60142D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254" y="2014825"/>
            <a:ext cx="9979891" cy="3458094"/>
          </a:xfrm>
        </p:spPr>
        <p:txBody>
          <a:bodyPr>
            <a:normAutofit/>
          </a:bodyPr>
          <a:lstStyle/>
          <a:p>
            <a:r>
              <a:rPr lang="en-US" dirty="0"/>
              <a:t>Financial investment</a:t>
            </a:r>
          </a:p>
          <a:p>
            <a:endParaRPr lang="en-US" dirty="0"/>
          </a:p>
          <a:p>
            <a:r>
              <a:rPr lang="en-US" dirty="0"/>
              <a:t>Clinical trials</a:t>
            </a:r>
          </a:p>
          <a:p>
            <a:endParaRPr lang="en-US" dirty="0"/>
          </a:p>
          <a:p>
            <a:r>
              <a:rPr lang="en-US" dirty="0"/>
              <a:t>Digital advertisements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7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E078-34F0-4314-AF47-CF93E11A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E487-7494-499F-B6CA-9A8B43EB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dirty="0"/>
              <a:t>Exploration : Gain or </a:t>
            </a:r>
            <a:r>
              <a:rPr lang="en-US" i="1" dirty="0"/>
              <a:t>learn </a:t>
            </a:r>
            <a:r>
              <a:rPr lang="en-US" dirty="0"/>
              <a:t>more information about the rewards by pulling all the arms</a:t>
            </a:r>
          </a:p>
          <a:p>
            <a:r>
              <a:rPr lang="en-US" dirty="0"/>
              <a:t>Exploitation : Maximize the reward or minimize the regret by pulling the arms with greatest expected value</a:t>
            </a:r>
          </a:p>
          <a:p>
            <a:r>
              <a:rPr lang="en-US" dirty="0"/>
              <a:t>In the context of MAB, the user must take action (play an arm) to learn about it. In short, sub optimal actions should be chosen to maximize long term benefits.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2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701-55A3-4EEA-BC64-BAA2D6C8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5606"/>
            <a:ext cx="9601200" cy="1485900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2DA3F5-620D-4D6D-9F41-737000049E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5748" y="1202706"/>
            <a:ext cx="7183223" cy="4788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34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E79B-8E85-492D-876B-6E06B028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MAB problem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23EB-D452-4AA5-B675-DB85E6D3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2590"/>
            <a:ext cx="9601200" cy="3581400"/>
          </a:xfrm>
        </p:spPr>
        <p:txBody>
          <a:bodyPr/>
          <a:lstStyle/>
          <a:p>
            <a:r>
              <a:rPr lang="en-US" dirty="0"/>
              <a:t>No exploration : A naïve approach, often yields sub-optimal results</a:t>
            </a:r>
          </a:p>
          <a:p>
            <a:r>
              <a:rPr lang="en-US" dirty="0"/>
              <a:t>Exploration at random</a:t>
            </a:r>
          </a:p>
          <a:p>
            <a:r>
              <a:rPr lang="en-US" dirty="0"/>
              <a:t>Algorithmic exploration </a:t>
            </a:r>
          </a:p>
          <a:p>
            <a:pPr lvl="1"/>
            <a:r>
              <a:rPr lang="el-GR" dirty="0"/>
              <a:t>ϵ</a:t>
            </a:r>
            <a:r>
              <a:rPr lang="en-US" dirty="0"/>
              <a:t> -Greedy Selection </a:t>
            </a:r>
          </a:p>
          <a:p>
            <a:pPr lvl="1"/>
            <a:r>
              <a:rPr lang="en-US" dirty="0"/>
              <a:t>UCB arm selection </a:t>
            </a:r>
          </a:p>
          <a:p>
            <a:pPr lvl="1"/>
            <a:r>
              <a:rPr lang="en-US" dirty="0"/>
              <a:t>Thompson sampling</a:t>
            </a:r>
          </a:p>
          <a:p>
            <a:pPr lvl="1"/>
            <a:r>
              <a:rPr lang="en-US" dirty="0"/>
              <a:t>Etc.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054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1318</TotalTime>
  <Words>934</Words>
  <Application>Microsoft Office PowerPoint</Application>
  <PresentationFormat>Widescreen</PresentationFormat>
  <Paragraphs>151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Franklin Gothic Book</vt:lpstr>
      <vt:lpstr>Wingdings</vt:lpstr>
      <vt:lpstr>Crop</vt:lpstr>
      <vt:lpstr>Thompson Sampling</vt:lpstr>
      <vt:lpstr>Outline</vt:lpstr>
      <vt:lpstr>Multi Arm Bandit Problem </vt:lpstr>
      <vt:lpstr>Objective </vt:lpstr>
      <vt:lpstr>General MAB Summary</vt:lpstr>
      <vt:lpstr>MAB Examples</vt:lpstr>
      <vt:lpstr>Exploration and Exploitation</vt:lpstr>
      <vt:lpstr>Example </vt:lpstr>
      <vt:lpstr>MAB problem strategies</vt:lpstr>
      <vt:lpstr>Demo MAB Case</vt:lpstr>
      <vt:lpstr>Beta distribution </vt:lpstr>
      <vt:lpstr>Sampling Algorithm</vt:lpstr>
      <vt:lpstr>Demo</vt:lpstr>
      <vt:lpstr>Performance Guarantees</vt:lpstr>
      <vt:lpstr>Variants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Thompson Sampling</dc:title>
  <dc:creator>Mason Rumuly</dc:creator>
  <cp:lastModifiedBy>Siddharth Ajit</cp:lastModifiedBy>
  <cp:revision>45</cp:revision>
  <dcterms:created xsi:type="dcterms:W3CDTF">2018-10-06T19:10:32Z</dcterms:created>
  <dcterms:modified xsi:type="dcterms:W3CDTF">2018-10-09T18:37:05Z</dcterms:modified>
</cp:coreProperties>
</file>