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72" r:id="rId9"/>
    <p:sldId id="275" r:id="rId10"/>
    <p:sldId id="274" r:id="rId11"/>
    <p:sldId id="276" r:id="rId12"/>
    <p:sldId id="278" r:id="rId13"/>
    <p:sldId id="277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5709-28E0-41E9-AA19-BEBFC0D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F89C-ED34-44A5-90B2-02D6518B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MAB problem is a finite resource allocation problem where the objective is to maximize total returns.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returns of different allocation choices are unknown or partially known before the allocation</a:t>
            </a:r>
          </a:p>
          <a:p>
            <a:endParaRPr lang="en-US" dirty="0"/>
          </a:p>
          <a:p>
            <a:r>
              <a:rPr lang="en-US" dirty="0"/>
              <a:t>The returns of the choices are updated as time passes or more actions are taken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: Problem description  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D57A2-3407-4DFB-9CBB-47B49CAF3DDC}"/>
              </a:ext>
            </a:extLst>
          </p:cNvPr>
          <p:cNvSpPr txBox="1"/>
          <p:nvPr/>
        </p:nvSpPr>
        <p:spPr>
          <a:xfrm>
            <a:off x="1727865" y="3511970"/>
            <a:ext cx="849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reward takes two discrete values : 0 and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Assume that the reward follows a Bernoulli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 “Insert latex equation of Bernoulli”  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D4F5-C8EC-4B11-A3AB-016D2A57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uncertainty about the parameter </a:t>
            </a:r>
            <a:r>
              <a:rPr lang="el-GR" sz="2400" dirty="0"/>
              <a:t>θ</a:t>
            </a:r>
            <a:r>
              <a:rPr lang="en-US" sz="2400" dirty="0"/>
              <a:t> </a:t>
            </a:r>
            <a:r>
              <a:rPr lang="en-US" dirty="0"/>
              <a:t>is expressed as a beta distribution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“Insert pdf of Beta” ???</a:t>
            </a:r>
          </a:p>
          <a:p>
            <a:endParaRPr lang="en-US" dirty="0"/>
          </a:p>
          <a:p>
            <a:r>
              <a:rPr lang="en-US" dirty="0"/>
              <a:t>What is alpha and Beta here ?</a:t>
            </a:r>
          </a:p>
          <a:p>
            <a:endParaRPr lang="en-US" dirty="0"/>
          </a:p>
          <a:p>
            <a:r>
              <a:rPr lang="en-US" dirty="0"/>
              <a:t>Reason for choosing Beta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E5193-A4F5-4ED0-88E7-F4E5BA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87" y="2979724"/>
            <a:ext cx="2275366" cy="4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- </a:t>
            </a:r>
            <a:r>
              <a:rPr lang="el-GR" dirty="0"/>
              <a:t>ϵ</a:t>
            </a:r>
            <a:r>
              <a:rPr lang="en-US" dirty="0"/>
              <a:t> -Greedy Selection, UCB arm selection, Thompson sampling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8AC6-0F18-4B2C-9BF3-7D95572A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[reference 1930’s paper]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F3BD-10A3-4B92-9A3D-716CDF32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[reference log(n) regret proof papers, convergence to true expected values and optimal policy]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F0C9-F3DF-4DF9-A8FC-52990DD4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[Beta Distribution formulations, choice of priors, Dirichlet for multi-outcome]</a:t>
            </a:r>
          </a:p>
        </p:txBody>
      </p:sp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4AF-DA17-4C71-A286-7116206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FD16-6DBF-4DA8-8F3F-93A31B0A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Royalty-free Picture of slot machines</a:t>
            </a:r>
          </a:p>
          <a:p>
            <a:r>
              <a:rPr lang="en-US" dirty="0"/>
              <a:t>Generally number of actions (or ‘arms’) with some probabilistic reward</a:t>
            </a:r>
          </a:p>
          <a:p>
            <a:r>
              <a:rPr lang="en-US" dirty="0"/>
              <a:t>Must take the action to learn about it</a:t>
            </a:r>
          </a:p>
          <a:p>
            <a:r>
              <a:rPr lang="en-US" dirty="0"/>
              <a:t>Objective: find arm with greatest expected value and use it</a:t>
            </a:r>
          </a:p>
          <a:p>
            <a:r>
              <a:rPr lang="en-US" dirty="0"/>
              <a:t>Mention 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417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Arm Bandit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CEC4-D19A-428F-BB3C-8D34A55A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5806"/>
            <a:ext cx="10026192" cy="3850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Consider a slot machines with N arms</a:t>
            </a:r>
          </a:p>
          <a:p>
            <a:r>
              <a:rPr lang="en-US" dirty="0"/>
              <a:t>At each step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sz="1600" dirty="0"/>
              <a:t>1, 2, 3 …….</a:t>
            </a:r>
            <a:r>
              <a:rPr lang="en-US" dirty="0"/>
              <a:t> , one arm is played.</a:t>
            </a:r>
          </a:p>
          <a:p>
            <a:r>
              <a:rPr lang="en-US" dirty="0"/>
              <a:t>When an arm </a:t>
            </a:r>
            <a:r>
              <a:rPr lang="en-US" i="1" dirty="0"/>
              <a:t>i</a:t>
            </a:r>
            <a:r>
              <a:rPr lang="en-US" dirty="0"/>
              <a:t> is played, there is a probabilistic reward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(t)</a:t>
            </a:r>
            <a:endParaRPr lang="en-US" sz="2400" i="1" dirty="0"/>
          </a:p>
          <a:p>
            <a:pPr marL="0" indent="0">
              <a:buNone/>
            </a:pPr>
            <a:r>
              <a:rPr lang="en-US" dirty="0"/>
              <a:t>      corresponding to the arm.</a:t>
            </a:r>
          </a:p>
          <a:p>
            <a:r>
              <a:rPr lang="en-US" dirty="0"/>
              <a:t>Probability distribution of rewards </a:t>
            </a:r>
            <a:r>
              <a:rPr lang="en-US" i="1" dirty="0"/>
              <a:t>P(</a:t>
            </a:r>
            <a:r>
              <a:rPr lang="en-US" sz="2100" i="1" dirty="0"/>
              <a:t>r|i</a:t>
            </a:r>
            <a:r>
              <a:rPr lang="en-US" i="1" dirty="0"/>
              <a:t>)</a:t>
            </a:r>
            <a:r>
              <a:rPr lang="en-US" dirty="0"/>
              <a:t> is </a:t>
            </a:r>
            <a:r>
              <a:rPr lang="en-US" b="1" dirty="0"/>
              <a:t>unknown</a:t>
            </a:r>
            <a:r>
              <a:rPr lang="en-US" dirty="0"/>
              <a:t>.</a:t>
            </a:r>
          </a:p>
          <a:p>
            <a:r>
              <a:rPr lang="en-US" dirty="0"/>
              <a:t>The random reward associated with each arm are</a:t>
            </a:r>
            <a:r>
              <a:rPr lang="en-US" i="1" dirty="0"/>
              <a:t> i.i.d </a:t>
            </a:r>
            <a:r>
              <a:rPr lang="en-US" dirty="0"/>
              <a:t>and do not depend on the rewards of the other arms.</a:t>
            </a:r>
          </a:p>
          <a:p>
            <a:r>
              <a:rPr lang="en-US" dirty="0"/>
              <a:t>The reward value is observed as soon as the arm is 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BB26-C0AA-437B-8460-76DFC3C7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Design an optimal strategy to maximize the expected value of rewards after T finite steps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Equivalently, minimize the expected regret function, where </a:t>
            </a:r>
            <a:r>
              <a:rPr lang="en-US" i="1" dirty="0"/>
              <a:t>r* </a:t>
            </a:r>
            <a:r>
              <a:rPr lang="en-US" dirty="0"/>
              <a:t>is maximum value of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endParaRPr lang="en-US" i="1" baseline="-250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811A61F-9197-44AD-A126-47D61C01A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2175235"/>
            <a:ext cx="2733249" cy="1216281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34EAD8-C765-4B20-B688-4252350D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4247808"/>
            <a:ext cx="3211495" cy="10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342"/>
            <a:ext cx="9601200" cy="3690594"/>
          </a:xfrm>
        </p:spPr>
        <p:txBody>
          <a:bodyPr>
            <a:normAutofit/>
          </a:bodyPr>
          <a:lstStyle/>
          <a:p>
            <a:r>
              <a:rPr lang="en-US" dirty="0"/>
              <a:t>Financial investment – Given a fixed amount of cash flow, what is the optimal policy to maximize the returns over a period of time.</a:t>
            </a:r>
          </a:p>
          <a:p>
            <a:endParaRPr lang="en-US" dirty="0"/>
          </a:p>
          <a:p>
            <a:r>
              <a:rPr lang="en-US" dirty="0"/>
              <a:t>Clinical trials – Find the best possible treatment option from many other possible options while minimizing harmful effects for the patient.</a:t>
            </a:r>
          </a:p>
          <a:p>
            <a:endParaRPr lang="en-US" dirty="0"/>
          </a:p>
          <a:p>
            <a:r>
              <a:rPr lang="en-US" dirty="0"/>
              <a:t>Add another 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arms; gather more information to improve future decisions.</a:t>
            </a:r>
          </a:p>
          <a:p>
            <a:endParaRPr lang="en-US" dirty="0"/>
          </a:p>
          <a:p>
            <a:r>
              <a:rPr lang="en-US" dirty="0"/>
              <a:t>Exploitation : Maximize the reward or minimize the regret by pulling the arms with greatest expected value; Make the best decision given the existing information.</a:t>
            </a:r>
          </a:p>
          <a:p>
            <a:endParaRPr lang="en-US" dirty="0"/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DE82-DE03-4384-B687-C11740D6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715"/>
            <a:ext cx="9601200" cy="1485900"/>
          </a:xfrm>
        </p:spPr>
        <p:txBody>
          <a:bodyPr/>
          <a:lstStyle/>
          <a:p>
            <a:r>
              <a:rPr lang="en-US" dirty="0"/>
              <a:t>Example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B674-BE42-4E56-80CC-B14F2FD2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</p:txBody>
      </p:sp>
    </p:spTree>
    <p:extLst>
      <p:ext uri="{BB962C8B-B14F-4D97-AF65-F5344CB8AC3E}">
        <p14:creationId xmlns:p14="http://schemas.microsoft.com/office/powerpoint/2010/main" val="3910884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619</TotalTime>
  <Words>603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Wingdings</vt:lpstr>
      <vt:lpstr>Crop</vt:lpstr>
      <vt:lpstr>Thompson Sampling</vt:lpstr>
      <vt:lpstr>Outline</vt:lpstr>
      <vt:lpstr>Multi-Arm Bandits</vt:lpstr>
      <vt:lpstr>Multi Arm Bandit Problem </vt:lpstr>
      <vt:lpstr>Objective </vt:lpstr>
      <vt:lpstr>MAB Examples</vt:lpstr>
      <vt:lpstr>Exploration and Exploitation</vt:lpstr>
      <vt:lpstr>Example </vt:lpstr>
      <vt:lpstr>Example Cont’d</vt:lpstr>
      <vt:lpstr>MAB Summary</vt:lpstr>
      <vt:lpstr>MAB : Problem description  </vt:lpstr>
      <vt:lpstr>Beta distribution </vt:lpstr>
      <vt:lpstr>MAB problem strategies</vt:lpstr>
      <vt:lpstr>Sampling Algorithm</vt:lpstr>
      <vt:lpstr>Demo</vt:lpstr>
      <vt:lpstr>Performance Guarantees</vt:lpstr>
      <vt:lpstr>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Siddharth Ajit</cp:lastModifiedBy>
  <cp:revision>43</cp:revision>
  <dcterms:created xsi:type="dcterms:W3CDTF">2018-10-06T19:10:32Z</dcterms:created>
  <dcterms:modified xsi:type="dcterms:W3CDTF">2018-10-07T05:40:08Z</dcterms:modified>
</cp:coreProperties>
</file>