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4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1" r:id="rId14"/>
    <p:sldId id="272" r:id="rId15"/>
    <p:sldId id="273" r:id="rId16"/>
    <p:sldId id="270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6" r:id="rId27"/>
    <p:sldId id="268" r:id="rId28"/>
    <p:sldId id="283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7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AF28C-0909-4281-8C25-0A53C3A06768}" type="datetimeFigureOut">
              <a:rPr lang="en-US" smtClean="0"/>
              <a:t>12/1/2018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5AE06-731C-436D-BEC1-68C3B238A4F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ECA9-706A-49AD-8887-82C0773C2329}" type="datetime1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777D-3D7E-4098-87B9-F0BD66693D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355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E3A4-6154-4EFD-B5E6-90C0E8A486DB}" type="datetime1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777D-3D7E-4098-87B9-F0BD66693D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0509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B8BF-F2CE-4EE1-8443-3EDE5EC7CA7F}" type="datetime1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777D-3D7E-4098-87B9-F0BD66693D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13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8D5F-5501-47F1-BB8D-828C33472975}" type="datetime1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777D-3D7E-4098-87B9-F0BD66693D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1843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49879-C3BB-4149-8C39-A5C0374F8646}" type="datetime1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777D-3D7E-4098-87B9-F0BD66693D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7560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7237-4EC3-42A4-9FC4-70F3188D892D}" type="datetime1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777D-3D7E-4098-87B9-F0BD66693D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282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3CBC1-C058-439D-9AE1-6FA8A94AB9F8}" type="datetime1">
              <a:rPr lang="en-US" smtClean="0"/>
              <a:t>12/1/2018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777D-3D7E-4098-87B9-F0BD66693D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1908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9E25-89A5-4AEC-806B-E533689E92B6}" type="datetime1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777D-3D7E-4098-87B9-F0BD66693D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5453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C5FF-DC15-47A3-B45D-BD120FDDC854}" type="datetime1">
              <a:rPr lang="en-US" smtClean="0"/>
              <a:t>12/1/2018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777D-3D7E-4098-87B9-F0BD66693D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2579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AC9E-7F22-4C60-BBE8-7F0AD8BC8B62}" type="datetime1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777D-3D7E-4098-87B9-F0BD66693D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8523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D49F-5E74-43CF-AF78-35F4F0BDC639}" type="datetime1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777D-3D7E-4098-87B9-F0BD66693D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595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2072D-2C33-4AF6-874F-89BC312B5A07}" type="datetime1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F777D-3D7E-4098-87B9-F0BD66693D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594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princeton.edu/courses/archive/spr02/cs495/History%20of%20Computing%20in%20Medicine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Medicine and technology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Girish</a:t>
            </a:r>
            <a:r>
              <a:rPr lang="en-US" dirty="0" smtClean="0"/>
              <a:t> </a:t>
            </a:r>
            <a:r>
              <a:rPr lang="en-US" dirty="0" err="1" smtClean="0"/>
              <a:t>Tillu</a:t>
            </a:r>
            <a:endParaRPr lang="en-US" dirty="0" smtClean="0"/>
          </a:p>
          <a:p>
            <a:r>
              <a:rPr lang="en-US" dirty="0" err="1" smtClean="0"/>
              <a:t>Vinay</a:t>
            </a:r>
            <a:r>
              <a:rPr lang="en-US" dirty="0" smtClean="0"/>
              <a:t> </a:t>
            </a:r>
            <a:r>
              <a:rPr lang="en-US" dirty="0" err="1" smtClean="0"/>
              <a:t>Mahajan</a:t>
            </a:r>
            <a:endParaRPr lang="en-US" dirty="0" smtClean="0"/>
          </a:p>
          <a:p>
            <a:r>
              <a:rPr lang="en-US" dirty="0" err="1" smtClean="0"/>
              <a:t>Aswhini</a:t>
            </a:r>
            <a:r>
              <a:rPr lang="en-US" dirty="0" smtClean="0"/>
              <a:t> </a:t>
            </a:r>
            <a:r>
              <a:rPr lang="en-US" dirty="0" err="1" smtClean="0"/>
              <a:t>Mathur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777D-3D7E-4098-87B9-F0BD66693DB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4225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31" y="195308"/>
            <a:ext cx="6868886" cy="849721"/>
          </a:xfrm>
        </p:spPr>
        <p:txBody>
          <a:bodyPr>
            <a:normAutofit/>
          </a:bodyPr>
          <a:lstStyle/>
          <a:p>
            <a:r>
              <a:rPr lang="en-IN" sz="4000" dirty="0" smtClean="0"/>
              <a:t>List of freeware health software</a:t>
            </a:r>
            <a:endParaRPr lang="en-IN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777D-3D7E-4098-87B9-F0BD66693DB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8739" y="963469"/>
            <a:ext cx="8617809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22514" y="6374674"/>
            <a:ext cx="6361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Source: Wikipedia, accessed 1</a:t>
            </a:r>
            <a:r>
              <a:rPr lang="en-IN" sz="1000" baseline="30000" dirty="0" smtClean="0"/>
              <a:t>st</a:t>
            </a:r>
            <a:r>
              <a:rPr lang="en-IN" sz="1000" dirty="0" smtClean="0"/>
              <a:t> Dec 2018</a:t>
            </a:r>
            <a:endParaRPr lang="en-IN" sz="1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09" y="169180"/>
            <a:ext cx="9233263" cy="732155"/>
          </a:xfrm>
        </p:spPr>
        <p:txBody>
          <a:bodyPr>
            <a:normAutofit fontScale="90000"/>
          </a:bodyPr>
          <a:lstStyle/>
          <a:p>
            <a:r>
              <a:rPr lang="en-IN" sz="4000" dirty="0" smtClean="0"/>
              <a:t>Electronic records and hospital management</a:t>
            </a:r>
            <a:endParaRPr lang="en-IN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777D-3D7E-4098-87B9-F0BD66693DB0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244" y="784448"/>
            <a:ext cx="7820025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9131" y="1267784"/>
            <a:ext cx="7820025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22514" y="6374674"/>
            <a:ext cx="2442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Source: Wikipedia, accessed 1</a:t>
            </a:r>
            <a:r>
              <a:rPr lang="en-IN" sz="1000" baseline="30000" dirty="0" smtClean="0"/>
              <a:t>st</a:t>
            </a:r>
            <a:r>
              <a:rPr lang="en-IN" sz="1000" dirty="0" smtClean="0"/>
              <a:t> Dec 2018</a:t>
            </a:r>
            <a:endParaRPr lang="en-IN" sz="1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IAIM Hospital database Bengaluru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6617"/>
            <a:ext cx="10515600" cy="4351338"/>
          </a:xfrm>
        </p:spPr>
        <p:txBody>
          <a:bodyPr>
            <a:noAutofit/>
          </a:bodyPr>
          <a:lstStyle/>
          <a:p>
            <a:r>
              <a:rPr lang="en-US" sz="2400" dirty="0" smtClean="0"/>
              <a:t>One of the largest Ayurvedic electronic databases operational since 2010</a:t>
            </a:r>
          </a:p>
          <a:p>
            <a:r>
              <a:rPr lang="en-US" sz="2400" dirty="0" smtClean="0"/>
              <a:t>Total number of patients treated = </a:t>
            </a:r>
            <a:r>
              <a:rPr lang="en-US" sz="2400" dirty="0" smtClean="0"/>
              <a:t>~50,000</a:t>
            </a:r>
            <a:endParaRPr lang="en-US" sz="2400" dirty="0" smtClean="0"/>
          </a:p>
          <a:p>
            <a:pPr lvl="1"/>
            <a:r>
              <a:rPr lang="en-US" sz="2000" dirty="0" smtClean="0"/>
              <a:t>Out patients = ~</a:t>
            </a:r>
            <a:r>
              <a:rPr lang="en-US" sz="2000" dirty="0" smtClean="0"/>
              <a:t>45,000</a:t>
            </a:r>
            <a:endParaRPr lang="en-US" sz="2000" dirty="0" smtClean="0"/>
          </a:p>
          <a:p>
            <a:pPr lvl="1"/>
            <a:r>
              <a:rPr lang="en-US" sz="2000" dirty="0" smtClean="0"/>
              <a:t>In patients = </a:t>
            </a:r>
            <a:r>
              <a:rPr lang="en-US" sz="2000" dirty="0" smtClean="0"/>
              <a:t>~7,000 (* some patients are both Out patient / in patient)</a:t>
            </a:r>
            <a:endParaRPr lang="en-US" sz="2000" dirty="0" smtClean="0"/>
          </a:p>
          <a:p>
            <a:r>
              <a:rPr lang="en-US" sz="2400" dirty="0" smtClean="0"/>
              <a:t>~1,70,000 </a:t>
            </a:r>
            <a:r>
              <a:rPr lang="en-US" sz="2400" dirty="0" smtClean="0"/>
              <a:t>out patient visits</a:t>
            </a:r>
          </a:p>
          <a:p>
            <a:r>
              <a:rPr lang="en-US" sz="2400" dirty="0" smtClean="0"/>
              <a:t>Patients from more than 50 countries</a:t>
            </a:r>
          </a:p>
          <a:p>
            <a:r>
              <a:rPr lang="en-US" sz="2400" dirty="0" smtClean="0"/>
              <a:t>More than </a:t>
            </a:r>
            <a:r>
              <a:rPr lang="en-US" sz="2400" dirty="0" smtClean="0"/>
              <a:t>900 </a:t>
            </a:r>
            <a:r>
              <a:rPr lang="en-US" sz="2400" dirty="0" smtClean="0"/>
              <a:t>disease conditions treated</a:t>
            </a:r>
          </a:p>
          <a:p>
            <a:r>
              <a:rPr lang="en-US" sz="2400" dirty="0" smtClean="0"/>
              <a:t>Implementation of Ayurvedic Clinical Dictionary  for diagnosis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Data as of June </a:t>
            </a:r>
            <a:r>
              <a:rPr lang="en-US" sz="2400" dirty="0" smtClean="0">
                <a:solidFill>
                  <a:srgbClr val="00B050"/>
                </a:solidFill>
              </a:rPr>
              <a:t>2018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286"/>
          </a:xfrm>
        </p:spPr>
        <p:txBody>
          <a:bodyPr/>
          <a:lstStyle/>
          <a:p>
            <a:r>
              <a:rPr lang="en-IN" dirty="0" smtClean="0"/>
              <a:t>Data observations into summaries, stories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2294"/>
            <a:ext cx="6607629" cy="47344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Generic algorithm and steps followed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777D-3D7E-4098-87B9-F0BD66693DB0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3074" name="Group 51"/>
          <p:cNvGrpSpPr>
            <a:grpSpLocks/>
          </p:cNvGrpSpPr>
          <p:nvPr/>
        </p:nvGrpSpPr>
        <p:grpSpPr bwMode="auto">
          <a:xfrm>
            <a:off x="1058093" y="1844999"/>
            <a:ext cx="9392194" cy="2517993"/>
            <a:chOff x="0" y="0"/>
            <a:chExt cx="62198" cy="15430"/>
          </a:xfrm>
        </p:grpSpPr>
        <p:sp>
          <p:nvSpPr>
            <p:cNvPr id="52" name="Rounded Rectangle 52"/>
            <p:cNvSpPr>
              <a:spLocks noChangeArrowheads="1"/>
            </p:cNvSpPr>
            <p:nvPr/>
          </p:nvSpPr>
          <p:spPr bwMode="auto">
            <a:xfrm>
              <a:off x="47434" y="0"/>
              <a:ext cx="12383" cy="704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Use R program to generate tabular or graphical analysis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3" name="Group 53"/>
            <p:cNvGrpSpPr>
              <a:grpSpLocks/>
            </p:cNvGrpSpPr>
            <p:nvPr/>
          </p:nvGrpSpPr>
          <p:grpSpPr bwMode="auto">
            <a:xfrm>
              <a:off x="0" y="1809"/>
              <a:ext cx="47625" cy="7144"/>
              <a:chOff x="0" y="0"/>
              <a:chExt cx="47625" cy="7143"/>
            </a:xfrm>
          </p:grpSpPr>
          <p:grpSp>
            <p:nvGrpSpPr>
              <p:cNvPr id="54" name="Group 54"/>
              <p:cNvGrpSpPr>
                <a:grpSpLocks/>
              </p:cNvGrpSpPr>
              <p:nvPr/>
            </p:nvGrpSpPr>
            <p:grpSpPr bwMode="auto">
              <a:xfrm>
                <a:off x="0" y="0"/>
                <a:ext cx="43815" cy="7143"/>
                <a:chOff x="0" y="0"/>
                <a:chExt cx="43815" cy="7143"/>
              </a:xfrm>
            </p:grpSpPr>
            <p:sp>
              <p:nvSpPr>
                <p:cNvPr id="55" name="Rounded Rectangle 55"/>
                <p:cNvSpPr>
                  <a:spLocks noChangeArrowheads="1"/>
                </p:cNvSpPr>
                <p:nvPr/>
              </p:nvSpPr>
              <p:spPr bwMode="auto">
                <a:xfrm>
                  <a:off x="31432" y="0"/>
                  <a:ext cx="12383" cy="704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IN" sz="11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Use R program to create analysis data tables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56" name="Group 56"/>
                <p:cNvGrpSpPr>
                  <a:grpSpLocks/>
                </p:cNvGrpSpPr>
                <p:nvPr/>
              </p:nvGrpSpPr>
              <p:grpSpPr bwMode="auto">
                <a:xfrm>
                  <a:off x="0" y="95"/>
                  <a:ext cx="31527" cy="7048"/>
                  <a:chOff x="0" y="0"/>
                  <a:chExt cx="31527" cy="7048"/>
                </a:xfrm>
              </p:grpSpPr>
              <p:grpSp>
                <p:nvGrpSpPr>
                  <p:cNvPr id="57" name="Group 57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28194" cy="7048"/>
                    <a:chOff x="0" y="0"/>
                    <a:chExt cx="28194" cy="7048"/>
                  </a:xfrm>
                </p:grpSpPr>
                <p:grpSp>
                  <p:nvGrpSpPr>
                    <p:cNvPr id="58" name="Group 5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0"/>
                      <a:ext cx="15811" cy="7048"/>
                      <a:chOff x="0" y="0"/>
                      <a:chExt cx="15811" cy="7048"/>
                    </a:xfrm>
                  </p:grpSpPr>
                  <p:sp>
                    <p:nvSpPr>
                      <p:cNvPr id="59" name="Rounded Rectangle 5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0"/>
                        <a:ext cx="12382" cy="7048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IN" sz="11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itchFamily="18" charset="0"/>
                            <a:cs typeface="Arial" pitchFamily="34" charset="0"/>
                          </a:rPr>
                          <a:t>Use source tables from the SQLserver</a:t>
                        </a:r>
                        <a:endPara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cxnSp>
                    <p:nvCxnSpPr>
                      <p:cNvPr id="60" name="Straight Arrow Connector 60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12477" y="3048"/>
                        <a:ext cx="3334" cy="0"/>
                      </a:xfrm>
                      <a:prstGeom prst="straightConnector1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miter lim="800000"/>
                        <a:headEnd/>
                        <a:tailEnd type="triangle" w="med" len="med"/>
                      </a:ln>
                    </p:spPr>
                  </p:cxnSp>
                </p:grpSp>
                <p:sp>
                  <p:nvSpPr>
                    <p:cNvPr id="61" name="Rounded Rectangle 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11" y="0"/>
                      <a:ext cx="12383" cy="7048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Use SQL queries to combine necessary tables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cxnSp>
                <p:nvCxnSpPr>
                  <p:cNvPr id="62" name="Straight Arrow Connector 6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8194" y="3048"/>
                    <a:ext cx="3333" cy="0"/>
                  </a:xfrm>
                  <a:prstGeom prst="straightConnector1">
                    <a:avLst/>
                  </a:prstGeom>
                  <a:noFill/>
                  <a:ln w="6350">
                    <a:solidFill>
                      <a:srgbClr val="000000"/>
                    </a:solidFill>
                    <a:miter lim="800000"/>
                    <a:headEnd/>
                    <a:tailEnd type="triangle" w="med" len="med"/>
                  </a:ln>
                </p:spPr>
              </p:cxnSp>
            </p:grpSp>
          </p:grpSp>
          <p:cxnSp>
            <p:nvCxnSpPr>
              <p:cNvPr id="63" name="Straight Arrow Connector 63"/>
              <p:cNvCxnSpPr>
                <a:cxnSpLocks noChangeShapeType="1"/>
              </p:cNvCxnSpPr>
              <p:nvPr/>
            </p:nvCxnSpPr>
            <p:spPr bwMode="auto">
              <a:xfrm flipV="1">
                <a:off x="43719" y="2476"/>
                <a:ext cx="3620" cy="572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 type="triangle" w="med" len="med"/>
              </a:ln>
            </p:spPr>
          </p:cxnSp>
          <p:cxnSp>
            <p:nvCxnSpPr>
              <p:cNvPr id="64" name="Straight Arrow Connector 64"/>
              <p:cNvCxnSpPr>
                <a:cxnSpLocks noChangeShapeType="1"/>
              </p:cNvCxnSpPr>
              <p:nvPr/>
            </p:nvCxnSpPr>
            <p:spPr bwMode="auto">
              <a:xfrm>
                <a:off x="43815" y="3333"/>
                <a:ext cx="3810" cy="3715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 type="triangle" w="med" len="med"/>
              </a:ln>
            </p:spPr>
          </p:cxnSp>
        </p:grpSp>
        <p:sp>
          <p:nvSpPr>
            <p:cNvPr id="65" name="Rounded Rectangle 65"/>
            <p:cNvSpPr>
              <a:spLocks noChangeArrowheads="1"/>
            </p:cNvSpPr>
            <p:nvPr/>
          </p:nvSpPr>
          <p:spPr bwMode="auto">
            <a:xfrm>
              <a:off x="47720" y="8382"/>
              <a:ext cx="14478" cy="704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Use Tableau to generate interactive visual analysis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089" name="Rectangle 17"/>
          <p:cNvSpPr>
            <a:spLocks noChangeArrowheads="1"/>
          </p:cNvSpPr>
          <p:nvPr/>
        </p:nvSpPr>
        <p:spPr bwMode="auto">
          <a:xfrm>
            <a:off x="195945" y="3500884"/>
            <a:ext cx="5077865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Login on the SQL server using the credentials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Use the IAIM schema,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access following tables to generate base table with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Demographics information, Patient Visit information and prescribed treatments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STATE_MASTER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COUNTRY_MASTER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CITY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STATE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PATIENT_DETAILS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PATIENT_REGISTRATION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MRD_DIAGNOSIS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PATIENT_PRESCRIPTION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PATIENT_MEDICINE_PRESCRIPTIONS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IP_PRESCRIPTION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SERVICES_PRESCRIBED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SERVICES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MEDICINE_SALES_VIEW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auto">
          <a:xfrm>
            <a:off x="3635319" y="4496367"/>
            <a:ext cx="8698087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There are many CRF pages built to collect relevant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Ayurvedic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data, measurement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data, Hospital visit data, food / exercise advice, etc. </a:t>
            </a:r>
          </a:p>
          <a:p>
            <a:pPr marL="228600" marR="0" lvl="0" indent="-2286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This data is present in the following tables: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PATIENT_SECTION_DETAILS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PATIENT_SECTION_VALUES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SECTION_MASTER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SECTION_FIELD_OPTIONS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SECTION_FIELD_DESC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PATIENT_CONSULTATION_FIELD_VALUES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datasets created in steps 2 and 3 are further processed using R programming language and the analysis ready datasets are created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777D-3D7E-4098-87B9-F0BD66693DB0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6002" y="642227"/>
            <a:ext cx="935355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31" y="-39827"/>
            <a:ext cx="10515600" cy="967286"/>
          </a:xfrm>
        </p:spPr>
        <p:txBody>
          <a:bodyPr/>
          <a:lstStyle/>
          <a:p>
            <a:r>
              <a:rPr lang="en-IN" dirty="0" smtClean="0"/>
              <a:t>Data observations into summaries, stories</a:t>
            </a:r>
            <a:endParaRPr lang="en-IN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41880" y="2796140"/>
            <a:ext cx="91821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713" y="5093055"/>
            <a:ext cx="4443413" cy="171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87081" y="5534572"/>
            <a:ext cx="348234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Examples of analysis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777D-3D7E-4098-87B9-F0BD66693DB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76200"/>
            <a:ext cx="109728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Top 15 diseases treated, </a:t>
            </a:r>
            <a:r>
              <a:rPr lang="en-US" sz="2000" dirty="0" smtClean="0">
                <a:solidFill>
                  <a:srgbClr val="00B050"/>
                </a:solidFill>
              </a:rPr>
              <a:t>Data as of June 2016</a:t>
            </a:r>
            <a:endParaRPr lang="en-US" sz="3600" dirty="0">
              <a:solidFill>
                <a:srgbClr val="00B05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" y="838200"/>
          <a:ext cx="10515023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9892"/>
                <a:gridCol w="1769957"/>
                <a:gridCol w="2175971"/>
                <a:gridCol w="169920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Grand Total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Vatavyadhi</a:t>
                      </a:r>
                      <a:r>
                        <a:rPr lang="en-US" sz="1600" dirty="0" smtClean="0"/>
                        <a:t> – </a:t>
                      </a:r>
                      <a:r>
                        <a:rPr lang="en-US" sz="1600" dirty="0" err="1" smtClean="0"/>
                        <a:t>Sandhigata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vaata</a:t>
                      </a:r>
                      <a:endParaRPr lang="en-US" sz="16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3577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2339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1238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Vatavyadhi</a:t>
                      </a:r>
                      <a:endParaRPr lang="en-US" sz="16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2783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1507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1276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Vatavyadhi</a:t>
                      </a:r>
                      <a:r>
                        <a:rPr lang="en-US" sz="1600" dirty="0" smtClean="0"/>
                        <a:t> – </a:t>
                      </a:r>
                      <a:r>
                        <a:rPr lang="en-US" sz="1600" dirty="0" err="1" smtClean="0"/>
                        <a:t>Gridhrasee</a:t>
                      </a:r>
                      <a:endParaRPr lang="en-US" sz="16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2034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1055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979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Vatavyadhi</a:t>
                      </a:r>
                      <a:r>
                        <a:rPr lang="en-US" sz="1600" dirty="0" smtClean="0"/>
                        <a:t> – </a:t>
                      </a:r>
                      <a:r>
                        <a:rPr lang="en-US" sz="1600" dirty="0" err="1" smtClean="0"/>
                        <a:t>Avabaahuka</a:t>
                      </a:r>
                      <a:endParaRPr lang="en-US" sz="16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1482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865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617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Amlapitta</a:t>
                      </a:r>
                      <a:endParaRPr lang="en-US" sz="16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1429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628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801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Prameha</a:t>
                      </a:r>
                      <a:endParaRPr lang="en-US" sz="16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1375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585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790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Shvaasa</a:t>
                      </a:r>
                      <a:endParaRPr lang="en-US" sz="16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1228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543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685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Netra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Roga</a:t>
                      </a:r>
                      <a:endParaRPr lang="en-US" sz="16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1120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516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604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Madhumeha</a:t>
                      </a:r>
                      <a:endParaRPr lang="en-US" sz="16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1063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369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694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Staanabhedana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Shoola</a:t>
                      </a:r>
                      <a:r>
                        <a:rPr lang="en-US" sz="1600" dirty="0" smtClean="0"/>
                        <a:t> – </a:t>
                      </a:r>
                      <a:r>
                        <a:rPr lang="en-US" sz="1600" dirty="0" err="1" smtClean="0"/>
                        <a:t>Katee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Shoola</a:t>
                      </a:r>
                      <a:endParaRPr lang="en-US" sz="16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978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494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484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Sthaulya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831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487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344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Greeva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Graha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821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399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422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Kaasa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814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410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404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Staanabhedana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Graha</a:t>
                      </a:r>
                      <a:r>
                        <a:rPr lang="en-US" sz="1800" dirty="0" smtClean="0"/>
                        <a:t> – </a:t>
                      </a:r>
                      <a:r>
                        <a:rPr lang="en-US" sz="1800" dirty="0" err="1" smtClean="0"/>
                        <a:t>Katee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Graha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796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363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433</a:t>
                      </a:r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Kshudra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Roga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725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378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347</a:t>
                      </a:r>
                      <a:endParaRPr 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920548" y="26124"/>
            <a:ext cx="1258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Example 1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table generated using Tableau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777D-3D7E-4098-87B9-F0BD66693DB0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958597" y="1687899"/>
            <a:ext cx="3952381" cy="11047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20548" y="13061"/>
            <a:ext cx="1258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Example 2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Country wise split, interactive tooltip showing count of unique patients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777D-3D7E-4098-87B9-F0BD66693DB0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34636"/>
            <a:ext cx="10515600" cy="39333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20548" y="13061"/>
            <a:ext cx="1258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Example 3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54" y="6467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Box plot </a:t>
            </a:r>
            <a:r>
              <a:rPr lang="en-US" sz="3600" dirty="0" smtClean="0"/>
              <a:t>for age by </a:t>
            </a:r>
            <a:r>
              <a:rPr lang="en-US" sz="3600" dirty="0" smtClean="0"/>
              <a:t>country</a:t>
            </a:r>
            <a:endParaRPr lang="en-IN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777D-3D7E-4098-87B9-F0BD66693DB0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940" y="1136217"/>
            <a:ext cx="10515600" cy="41625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9086" y="5799909"/>
            <a:ext cx="7811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Ability </a:t>
            </a:r>
            <a:r>
              <a:rPr lang="en-US" dirty="0" smtClean="0"/>
              <a:t>to display or hide data for specific country (is), additional statistics are shown in the tooltip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0920548" y="13061"/>
            <a:ext cx="1258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Example 4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9050"/>
            <a:ext cx="10515600" cy="4351338"/>
          </a:xfrm>
        </p:spPr>
        <p:txBody>
          <a:bodyPr/>
          <a:lstStyle/>
          <a:p>
            <a:r>
              <a:rPr lang="en-IN" dirty="0" smtClean="0"/>
              <a:t>Milestones in medical technology</a:t>
            </a:r>
          </a:p>
          <a:p>
            <a:r>
              <a:rPr lang="en-US" dirty="0" smtClean="0"/>
              <a:t>History of medical </a:t>
            </a:r>
            <a:r>
              <a:rPr lang="en-US" dirty="0" smtClean="0"/>
              <a:t>records</a:t>
            </a:r>
          </a:p>
          <a:p>
            <a:r>
              <a:rPr lang="en-US" dirty="0" smtClean="0"/>
              <a:t>Modern medical records</a:t>
            </a:r>
          </a:p>
          <a:p>
            <a:r>
              <a:rPr lang="en-US" dirty="0" smtClean="0"/>
              <a:t>Medical statistics</a:t>
            </a:r>
          </a:p>
          <a:p>
            <a:r>
              <a:rPr lang="en-US" dirty="0" smtClean="0"/>
              <a:t>Data collection</a:t>
            </a:r>
          </a:p>
          <a:p>
            <a:r>
              <a:rPr lang="en-US" dirty="0" smtClean="0"/>
              <a:t>History of computers in Medicine</a:t>
            </a:r>
          </a:p>
          <a:p>
            <a:r>
              <a:rPr lang="en-US" dirty="0" smtClean="0"/>
              <a:t>IAIM Hospital database case study</a:t>
            </a:r>
          </a:p>
          <a:p>
            <a:r>
              <a:rPr lang="en-US" dirty="0" smtClean="0"/>
              <a:t>Examples of “observation to analysis”</a:t>
            </a:r>
          </a:p>
          <a:p>
            <a:endParaRPr lang="en-US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777D-3D7E-4098-87B9-F0BD66693D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Descriptive statistics table generated using Tableau</a:t>
            </a:r>
            <a:endParaRPr lang="en-IN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777D-3D7E-4098-87B9-F0BD66693DB0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933" y="1760250"/>
            <a:ext cx="7676191" cy="30190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920548" y="13061"/>
            <a:ext cx="1258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Example 5</a:t>
            </a: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view of number of patients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777D-3D7E-4098-87B9-F0BD66693DB0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809" y="1577428"/>
            <a:ext cx="5763686" cy="43513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93131" y="1763486"/>
            <a:ext cx="3801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Patients </a:t>
            </a:r>
            <a:r>
              <a:rPr lang="en-US" dirty="0" smtClean="0"/>
              <a:t>visiting on each day, details of visits displayed in the tooltip maximizing the usage of space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0920548" y="13061"/>
            <a:ext cx="1258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Example 6</a:t>
            </a:r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35" y="103865"/>
            <a:ext cx="10515600" cy="54927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Frequency count of patients for each disease by month by gender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777D-3D7E-4098-87B9-F0BD66693DB0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15681" y="633730"/>
            <a:ext cx="5943600" cy="22987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25652" y="3280083"/>
            <a:ext cx="3739896" cy="402336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2693125" y="4118564"/>
            <a:ext cx="5943600" cy="22523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18811" y="953589"/>
            <a:ext cx="4781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</a:t>
            </a:r>
            <a:r>
              <a:rPr lang="en-US" dirty="0" smtClean="0"/>
              <a:t>visual opens for each day, by clicking on “+” sign on the x-axis, showing the operational as well as scientific usefulness</a:t>
            </a:r>
            <a:r>
              <a:rPr lang="en-US" dirty="0" smtClean="0"/>
              <a:t>.</a:t>
            </a:r>
            <a:endParaRPr lang="en-IN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0920548" y="13061"/>
            <a:ext cx="1258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Example 7</a:t>
            </a:r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28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Types of assessment captured by CRFs for individual patients by visit day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777D-3D7E-4098-87B9-F0BD66693DB0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75835"/>
            <a:ext cx="10515600" cy="38130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2777" y="5525589"/>
            <a:ext cx="847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 for individual patient displayed by visit day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0920548" y="13061"/>
            <a:ext cx="1258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Example 8</a:t>
            </a: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846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Patient profile view of individual patient by disease and medicine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777D-3D7E-4098-87B9-F0BD66693DB0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633" y="1002326"/>
            <a:ext cx="10515600" cy="40907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20548" y="13061"/>
            <a:ext cx="1258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Example 9</a:t>
            </a:r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46" y="77740"/>
            <a:ext cx="10515600" cy="6145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Number of reported diseases and prescribed medicines for each patient by visit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777D-3D7E-4098-87B9-F0BD66693DB0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411" y="819774"/>
            <a:ext cx="8746451" cy="43513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20548" y="13061"/>
            <a:ext cx="1258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Example 10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79269" y="5408023"/>
            <a:ext cx="751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Very good insights into disease and medicine combinations</a:t>
            </a:r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Medicine and diseases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777D-3D7E-4098-87B9-F0BD66693DB0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409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5315" y="1774757"/>
            <a:ext cx="478155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0920548" y="13061"/>
            <a:ext cx="1258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Example 11</a:t>
            </a:r>
            <a:endParaRPr lang="en-IN" dirty="0"/>
          </a:p>
        </p:txBody>
      </p:sp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6867" y="1434329"/>
            <a:ext cx="7490460" cy="2689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277394" y="4519749"/>
            <a:ext cx="462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Relationship between diseases and medicines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31" y="169182"/>
            <a:ext cx="10515600" cy="941161"/>
          </a:xfrm>
        </p:spPr>
        <p:txBody>
          <a:bodyPr/>
          <a:lstStyle/>
          <a:p>
            <a:r>
              <a:rPr lang="en-IN" dirty="0" smtClean="0"/>
              <a:t>How does it help?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937" y="1002664"/>
            <a:ext cx="10515600" cy="4351338"/>
          </a:xfrm>
        </p:spPr>
        <p:txBody>
          <a:bodyPr/>
          <a:lstStyle/>
          <a:p>
            <a:r>
              <a:rPr lang="en-IN" dirty="0" smtClean="0"/>
              <a:t>Credible basis for medical decisions</a:t>
            </a:r>
          </a:p>
          <a:p>
            <a:r>
              <a:rPr lang="en-IN" dirty="0" smtClean="0"/>
              <a:t>Cause, diagnosis, prognosis, relationship</a:t>
            </a:r>
          </a:p>
          <a:p>
            <a:r>
              <a:rPr lang="en-IN" dirty="0" smtClean="0"/>
              <a:t>Trends</a:t>
            </a:r>
          </a:p>
          <a:p>
            <a:r>
              <a:rPr lang="en-IN" dirty="0" smtClean="0"/>
              <a:t>New </a:t>
            </a:r>
          </a:p>
          <a:p>
            <a:pPr lvl="1"/>
            <a:r>
              <a:rPr lang="en-IN" dirty="0" smtClean="0"/>
              <a:t>H</a:t>
            </a:r>
            <a:r>
              <a:rPr lang="en-IN" dirty="0" smtClean="0"/>
              <a:t>ypotheses, </a:t>
            </a:r>
          </a:p>
          <a:p>
            <a:pPr lvl="1"/>
            <a:r>
              <a:rPr lang="en-IN" dirty="0" smtClean="0"/>
              <a:t>Questions / answers </a:t>
            </a:r>
          </a:p>
          <a:p>
            <a:pPr lvl="1"/>
            <a:r>
              <a:rPr lang="en-IN" dirty="0" smtClean="0"/>
              <a:t>Treatments, diseases</a:t>
            </a:r>
          </a:p>
          <a:p>
            <a:r>
              <a:rPr lang="en-IN" dirty="0" smtClean="0"/>
              <a:t>Validation of anecdotes, assumptions, beliefs 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777D-3D7E-4098-87B9-F0BD66693DB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94" y="0"/>
            <a:ext cx="4765766" cy="83665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SQL script, R script, dataset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777D-3D7E-4098-87B9-F0BD66693DB0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00732" y="866067"/>
            <a:ext cx="4370832" cy="230428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619244" y="546659"/>
            <a:ext cx="2953512" cy="1819656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4589852" y="2441448"/>
            <a:ext cx="2907792" cy="1975104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363072" y="4800600"/>
            <a:ext cx="6834444" cy="17929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095129" y="336176"/>
            <a:ext cx="375173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snapshot shows following variables: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patient </a:t>
            </a:r>
            <a:r>
              <a:rPr lang="en-US" dirty="0" smtClean="0"/>
              <a:t>ID,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Disease </a:t>
            </a:r>
            <a:r>
              <a:rPr lang="en-US" dirty="0" smtClean="0"/>
              <a:t>code,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Disease </a:t>
            </a:r>
            <a:r>
              <a:rPr lang="en-US" dirty="0" smtClean="0"/>
              <a:t>type,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Date </a:t>
            </a:r>
            <a:r>
              <a:rPr lang="en-US" dirty="0" smtClean="0"/>
              <a:t>of visit,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visit </a:t>
            </a:r>
            <a:r>
              <a:rPr lang="en-US" dirty="0" smtClean="0"/>
              <a:t>type (IP, OP),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gender</a:t>
            </a:r>
            <a:r>
              <a:rPr lang="en-US" dirty="0" smtClean="0"/>
              <a:t>,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city</a:t>
            </a:r>
            <a:r>
              <a:rPr lang="en-US" dirty="0" smtClean="0"/>
              <a:t>,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state</a:t>
            </a:r>
            <a:r>
              <a:rPr lang="en-US" dirty="0" smtClean="0"/>
              <a:t>,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date </a:t>
            </a:r>
            <a:r>
              <a:rPr lang="en-US" dirty="0" smtClean="0"/>
              <a:t>of birth,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Country</a:t>
            </a:r>
            <a:r>
              <a:rPr lang="en-US" dirty="0" smtClean="0"/>
              <a:t>,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Description </a:t>
            </a:r>
            <a:r>
              <a:rPr lang="en-US" dirty="0" smtClean="0"/>
              <a:t>of disease</a:t>
            </a:r>
            <a:r>
              <a:rPr lang="en-US" dirty="0" smtClean="0"/>
              <a:t>,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Medicine </a:t>
            </a:r>
            <a:r>
              <a:rPr lang="en-US" dirty="0" smtClean="0"/>
              <a:t>name,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Start </a:t>
            </a:r>
            <a:r>
              <a:rPr lang="en-US" dirty="0" smtClean="0"/>
              <a:t>date,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End </a:t>
            </a:r>
            <a:r>
              <a:rPr lang="en-US" dirty="0" smtClean="0"/>
              <a:t>date,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Total </a:t>
            </a:r>
            <a:r>
              <a:rPr lang="en-US" dirty="0" smtClean="0"/>
              <a:t>duration,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 </a:t>
            </a:r>
            <a:r>
              <a:rPr lang="en-US" dirty="0" smtClean="0"/>
              <a:t>Patient duration,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Outpatient </a:t>
            </a:r>
            <a:r>
              <a:rPr lang="en-US" dirty="0" smtClean="0"/>
              <a:t>duration,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Visit </a:t>
            </a:r>
            <a:r>
              <a:rPr lang="en-US" dirty="0" smtClean="0"/>
              <a:t>number,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Total </a:t>
            </a:r>
            <a:r>
              <a:rPr lang="en-US" dirty="0" smtClean="0"/>
              <a:t>number of visits, etc.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 !!!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777D-3D7E-4098-87B9-F0BD66693DB0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948" y="13984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Milestones in medical technology</a:t>
            </a:r>
            <a:br>
              <a:rPr lang="en-US" dirty="0" smtClean="0"/>
            </a:br>
            <a:r>
              <a:rPr lang="en-US" sz="1800" dirty="0"/>
              <a:t>From eyeglasses to the stethoscope to imaging the brain at work, a long list of inventions and innovations have changed </a:t>
            </a:r>
            <a:r>
              <a:rPr lang="en-US" sz="1800" dirty="0" smtClean="0"/>
              <a:t>medicine – not a full exhaustive list</a:t>
            </a:r>
            <a:endParaRPr lang="en-US" sz="1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931663561"/>
              </p:ext>
            </p:extLst>
          </p:nvPr>
        </p:nvGraphicFramePr>
        <p:xfrm>
          <a:off x="315680" y="1825625"/>
          <a:ext cx="3759931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349"/>
                <a:gridCol w="297258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1250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Magnifying Glass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1752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Eyeglasses,</a:t>
                      </a: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Flexible Catheter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1815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Stethoscope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1841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Anesthesia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1874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Brain waves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1895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X-ray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1903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ECG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1910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Laparoscopy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1924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EEG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1935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Lobotomy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1936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Pacemaker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18052" y="6467061"/>
            <a:ext cx="9846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NY times: https://archive.nytimes.com/www.nytimes.com/interactive/2012/10/05/health/digital-doctor.html?ref=thedigitaldoctor#/#time15_375</a:t>
            </a:r>
            <a:endParaRPr lang="en-US" sz="1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26" y="1391709"/>
            <a:ext cx="9085714" cy="390476"/>
          </a:xfrm>
          <a:prstGeom prst="rect">
            <a:avLst/>
          </a:prstGeom>
        </p:spPr>
      </p:pic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390122732"/>
              </p:ext>
            </p:extLst>
          </p:nvPr>
        </p:nvGraphicFramePr>
        <p:xfrm>
          <a:off x="4221517" y="1825625"/>
          <a:ext cx="3825203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406"/>
                <a:gridCol w="308279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1937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Electroconvulsive Therapy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1943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Dialysis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Mechanical</a:t>
                      </a: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heart</a:t>
                      </a:r>
                      <a:endParaRPr lang="en-US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1953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Cochlear Prosthesis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1954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Kidney transplant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1958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Fetal ultrasound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1963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Artificial heart, Liver transplant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1967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Heart transplant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1971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CT scanner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1978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MRI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1989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Synthetic blood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610096870"/>
              </p:ext>
            </p:extLst>
          </p:nvPr>
        </p:nvGraphicFramePr>
        <p:xfrm>
          <a:off x="8192669" y="1825625"/>
          <a:ext cx="369461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343"/>
                <a:gridCol w="296526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1992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DNA sequencing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2000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Human genome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Artificial knee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2005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Artificial</a:t>
                      </a:r>
                      <a:r>
                        <a:rPr lang="en-US" b="0" baseline="0" dirty="0" smtClean="0"/>
                        <a:t> face transplant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2006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Artificial liver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2007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Artificial eye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2013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Human liver from</a:t>
                      </a: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stem cell</a:t>
                      </a:r>
                      <a:endParaRPr lang="en-US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2014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3D</a:t>
                      </a:r>
                      <a:r>
                        <a:rPr lang="en-US" b="0" baseline="0" dirty="0" smtClean="0"/>
                        <a:t> printer for skull transplant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2016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Artificial pancreas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777D-3D7E-4098-87B9-F0BD66693DB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0297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5" y="77739"/>
            <a:ext cx="10515600" cy="1325563"/>
          </a:xfrm>
        </p:spPr>
        <p:txBody>
          <a:bodyPr/>
          <a:lstStyle/>
          <a:p>
            <a:r>
              <a:rPr lang="en-US" dirty="0" smtClean="0"/>
              <a:t>History of medical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54" y="1198601"/>
            <a:ext cx="10515600" cy="4351338"/>
          </a:xfrm>
        </p:spPr>
        <p:txBody>
          <a:bodyPr/>
          <a:lstStyle/>
          <a:p>
            <a:r>
              <a:rPr lang="en-US" dirty="0"/>
              <a:t>Ancient </a:t>
            </a:r>
            <a:r>
              <a:rPr lang="en-US" dirty="0" smtClean="0"/>
              <a:t>Mesopotamia: </a:t>
            </a:r>
            <a:r>
              <a:rPr lang="en-US" dirty="0" smtClean="0"/>
              <a:t>including </a:t>
            </a:r>
            <a:r>
              <a:rPr lang="en-US" dirty="0"/>
              <a:t>Iraq and parts of Iran, Syria and </a:t>
            </a:r>
            <a:r>
              <a:rPr lang="en-US" dirty="0" smtClean="0"/>
              <a:t>Turkey: </a:t>
            </a:r>
            <a:r>
              <a:rPr lang="en-US" dirty="0"/>
              <a:t>clay tablets (baked in fire) written in cuneiform (one of the oldest writing styles, and you might be forgiven for thinking that some modern doctors still write in cuneiform</a:t>
            </a:r>
            <a:r>
              <a:rPr lang="en-US" dirty="0" smtClean="0"/>
              <a:t>!).</a:t>
            </a:r>
          </a:p>
          <a:p>
            <a:r>
              <a:rPr lang="en-US" dirty="0" smtClean="0"/>
              <a:t>Egyptians</a:t>
            </a:r>
            <a:r>
              <a:rPr lang="en-US" dirty="0" smtClean="0"/>
              <a:t>: </a:t>
            </a:r>
            <a:r>
              <a:rPr lang="en-US" dirty="0"/>
              <a:t>on scrolls of papyrus, a material that was made from a water </a:t>
            </a:r>
            <a:r>
              <a:rPr lang="en-US" dirty="0" smtClean="0"/>
              <a:t>plant, from </a:t>
            </a:r>
            <a:r>
              <a:rPr lang="en-US" dirty="0"/>
              <a:t>surgery to general medicine and even dentistry, more than 4000 years </a:t>
            </a:r>
            <a:r>
              <a:rPr lang="en-US" dirty="0" smtClean="0"/>
              <a:t>ago</a:t>
            </a:r>
          </a:p>
          <a:p>
            <a:r>
              <a:rPr lang="en-US" dirty="0"/>
              <a:t>Greek and Roman medical records tend to </a:t>
            </a:r>
            <a:r>
              <a:rPr lang="en-US" dirty="0" smtClean="0"/>
              <a:t>overlap, </a:t>
            </a:r>
            <a:r>
              <a:rPr lang="en-US" dirty="0"/>
              <a:t>medical records were transcribed on parchment, which is prone to disintegrating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7565" y="6493566"/>
            <a:ext cx="7580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https://synapsemedical.com.au/news/2017/08/01/history-medical-records-ancient-world/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777D-3D7E-4098-87B9-F0BD66693DB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944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17" y="64676"/>
            <a:ext cx="10515600" cy="1325563"/>
          </a:xfrm>
        </p:spPr>
        <p:txBody>
          <a:bodyPr/>
          <a:lstStyle/>
          <a:p>
            <a:r>
              <a:rPr lang="en-US" dirty="0" smtClean="0"/>
              <a:t>Modern medical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73" y="118553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Initially developed for training / teaching medical students</a:t>
            </a:r>
          </a:p>
          <a:p>
            <a:r>
              <a:rPr lang="en-US" dirty="0" smtClean="0"/>
              <a:t>Billing in hospitals</a:t>
            </a:r>
          </a:p>
          <a:p>
            <a:r>
              <a:rPr lang="en-US" dirty="0" smtClean="0"/>
              <a:t>Governments trying to create national level course of care since 1800s</a:t>
            </a:r>
          </a:p>
          <a:p>
            <a:r>
              <a:rPr lang="en-US" dirty="0" smtClean="0"/>
              <a:t>Private practitioners recording data since 1900s</a:t>
            </a:r>
          </a:p>
          <a:p>
            <a:r>
              <a:rPr lang="en-US" dirty="0" smtClean="0"/>
              <a:t>1950s large observational studies e.g. Framingham study</a:t>
            </a:r>
          </a:p>
          <a:p>
            <a:r>
              <a:rPr lang="en-US" dirty="0" smtClean="0"/>
              <a:t>WHO data </a:t>
            </a:r>
            <a:r>
              <a:rPr lang="en-US" dirty="0" smtClean="0"/>
              <a:t>collection</a:t>
            </a:r>
          </a:p>
          <a:p>
            <a:r>
              <a:rPr lang="en-US" dirty="0" smtClean="0"/>
              <a:t>FDA databases</a:t>
            </a:r>
          </a:p>
          <a:p>
            <a:r>
              <a:rPr lang="en-US" dirty="0" smtClean="0"/>
              <a:t>Registries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783" y="6440557"/>
            <a:ext cx="9289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http://annals.org/aim/fullarticle/746446/evolving-medical-record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777D-3D7E-4098-87B9-F0BD66693DB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6256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184" y="-13701"/>
            <a:ext cx="10515600" cy="901976"/>
          </a:xfrm>
        </p:spPr>
        <p:txBody>
          <a:bodyPr>
            <a:normAutofit/>
          </a:bodyPr>
          <a:lstStyle/>
          <a:p>
            <a:r>
              <a:rPr lang="en-IN" sz="4000" dirty="0" smtClean="0"/>
              <a:t>Medical statistics</a:t>
            </a:r>
            <a:endParaRPr lang="en-IN" sz="4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80999" y="819871"/>
          <a:ext cx="11493137" cy="502793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82150"/>
                <a:gridCol w="9510987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The Bible’s Book of Daniel King Nebuchadnezzar of Babylon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IN" sz="1600" dirty="0" smtClean="0"/>
                        <a:t>10 days diet: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1600" dirty="0" smtClean="0"/>
                        <a:t> Diet of only meat and wine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1600" dirty="0" smtClean="0"/>
                        <a:t> Daniel and other Jewish children wanted to eat a diet of legumes and water (considered healthier)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5</a:t>
                      </a:r>
                      <a:r>
                        <a:rPr lang="en-IN" sz="1600" baseline="30000" dirty="0" smtClean="0"/>
                        <a:t>th</a:t>
                      </a:r>
                      <a:r>
                        <a:rPr lang="en-IN" sz="1600" dirty="0" smtClean="0"/>
                        <a:t> Century BCE</a:t>
                      </a:r>
                    </a:p>
                    <a:p>
                      <a:r>
                        <a:rPr lang="en-IN" sz="1600" dirty="0" smtClean="0"/>
                        <a:t>The Hippocrates writers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One pioneering example of an environmental epidemiological study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1600" dirty="0" smtClean="0"/>
                        <a:t> The treatise On Airs, Waters, and Places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1600" dirty="0" smtClean="0"/>
                        <a:t> Relying on a view of disease as “imbalance in bodily fluids” known as humours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1600" dirty="0" smtClean="0"/>
                        <a:t> The work emphasised how climatic changes throughout the seasons of the year contributed to the spread of diseases</a:t>
                      </a:r>
                      <a:endParaRPr lang="en-IN" sz="1600" dirty="0"/>
                    </a:p>
                  </a:txBody>
                  <a:tcPr/>
                </a:tc>
              </a:tr>
              <a:tr h="852175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18</a:t>
                      </a:r>
                      <a:r>
                        <a:rPr lang="en-IN" sz="1600" baseline="30000" dirty="0" smtClean="0"/>
                        <a:t>th</a:t>
                      </a:r>
                      <a:r>
                        <a:rPr lang="en-IN" sz="1600" dirty="0" smtClean="0"/>
                        <a:t> Century</a:t>
                      </a:r>
                    </a:p>
                    <a:p>
                      <a:r>
                        <a:rPr lang="en-IN" sz="1600" dirty="0" smtClean="0"/>
                        <a:t>The practice of smallpox inoculation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Inserting actual small pox pustules under</a:t>
                      </a:r>
                      <a:r>
                        <a:rPr lang="en-IN" sz="1600" baseline="0" dirty="0" smtClean="0"/>
                        <a:t> skin in small quantity (vaccination)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1600" baseline="0" dirty="0" smtClean="0"/>
                        <a:t> Belief of reducing odds of deaths from 1:10 to 1:100, </a:t>
                      </a:r>
                      <a:r>
                        <a:rPr lang="en-IN" sz="1600" dirty="0" smtClean="0"/>
                        <a:t>London physician John </a:t>
                      </a:r>
                      <a:r>
                        <a:rPr lang="en-IN" sz="1600" dirty="0" err="1" smtClean="0"/>
                        <a:t>Arburthnot</a:t>
                      </a:r>
                      <a:r>
                        <a:rPr lang="en-IN" sz="1600" dirty="0" smtClean="0"/>
                        <a:t> (1665-1735)</a:t>
                      </a:r>
                      <a:r>
                        <a:rPr lang="en-IN" sz="1600" baseline="0" dirty="0" smtClean="0"/>
                        <a:t> 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1757, John Lind, (a ship’s surgeon) had to deal with an outbreak of scurvy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1600" dirty="0" smtClean="0"/>
                        <a:t> 12 sailors divided into six groups of twos.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1600" dirty="0" smtClean="0"/>
                        <a:t> All were given the same diet – a key different ingredient for each of the distinct six groups.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1600" dirty="0" smtClean="0"/>
                        <a:t> For the two sailors who received oranges and limes as supplement, there was one complete and one near recovery;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1600" dirty="0" smtClean="0"/>
                        <a:t> None of the other five groups improved as much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IN" sz="1600" dirty="0" smtClean="0"/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IN" sz="1600" dirty="0" smtClean="0"/>
                        <a:t>Regarded as the (modern) “father” of the controlled clinical trial</a:t>
                      </a:r>
                      <a:endParaRPr lang="en-IN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777D-3D7E-4098-87B9-F0BD66693DB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2880" y="6309360"/>
            <a:ext cx="7811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History </a:t>
            </a:r>
            <a:r>
              <a:rPr lang="en-IN" sz="1000" dirty="0" smtClean="0"/>
              <a:t>of biostatistics --  J. Rosser Matthews University of Maryland, College Park, MD, </a:t>
            </a:r>
            <a:r>
              <a:rPr lang="en-IN" sz="1000" dirty="0" smtClean="0"/>
              <a:t>USA, Sept 2016</a:t>
            </a:r>
            <a:endParaRPr lang="en-IN"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184" y="-13701"/>
            <a:ext cx="10515600" cy="901976"/>
          </a:xfrm>
        </p:spPr>
        <p:txBody>
          <a:bodyPr>
            <a:normAutofit/>
          </a:bodyPr>
          <a:lstStyle/>
          <a:p>
            <a:r>
              <a:rPr lang="en-IN" sz="4000" dirty="0" smtClean="0"/>
              <a:t>Medical statistics</a:t>
            </a:r>
            <a:endParaRPr lang="en-IN" sz="4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80999" y="806808"/>
          <a:ext cx="11493137" cy="466725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82150"/>
                <a:gridCol w="9510987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19</a:t>
                      </a:r>
                      <a:r>
                        <a:rPr lang="en-IN" sz="1600" baseline="30000" dirty="0" smtClean="0"/>
                        <a:t>th</a:t>
                      </a:r>
                      <a:r>
                        <a:rPr lang="en-IN" sz="1600" dirty="0" smtClean="0"/>
                        <a:t> Century French Dr. Pierre-Charles </a:t>
                      </a:r>
                      <a:r>
                        <a:rPr lang="en-IN" sz="1600" dirty="0" err="1" smtClean="0"/>
                        <a:t>Alexandre</a:t>
                      </a:r>
                      <a:r>
                        <a:rPr lang="en-IN" sz="1600" dirty="0" smtClean="0"/>
                        <a:t> Louis (1835 paper)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1600" dirty="0" smtClean="0"/>
                        <a:t> Blood</a:t>
                      </a:r>
                      <a:r>
                        <a:rPr lang="en-IN" sz="1600" baseline="0" dirty="0" smtClean="0"/>
                        <a:t> letting data collection for 47 hospitalised patients and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1600" baseline="0" dirty="0" smtClean="0"/>
                        <a:t> </a:t>
                      </a:r>
                      <a:r>
                        <a:rPr lang="en-IN" sz="1600" baseline="0" dirty="0" err="1" smtClean="0"/>
                        <a:t>Blodd</a:t>
                      </a:r>
                      <a:r>
                        <a:rPr lang="en-IN" sz="1600" baseline="0" dirty="0" smtClean="0"/>
                        <a:t> letting was not performed for 36 patients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1600" baseline="0" dirty="0" smtClean="0"/>
                        <a:t> 18 out of 47 died  vs. 9 out of 36 died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IN" sz="1600" baseline="0" dirty="0" smtClean="0"/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IN" sz="1600" dirty="0" smtClean="0"/>
                        <a:t>Producing a lower mortality rate of approximately 1:4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Louis’ work by French physician Jules </a:t>
                      </a:r>
                      <a:r>
                        <a:rPr lang="en-IN" sz="1600" dirty="0" err="1" smtClean="0"/>
                        <a:t>Gavarret</a:t>
                      </a:r>
                      <a:r>
                        <a:rPr lang="en-IN" sz="1600" dirty="0" smtClean="0"/>
                        <a:t> (1840 paper)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1600" dirty="0" smtClean="0"/>
                        <a:t> Louis had observed 140 cases of typhoid fever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1600" baseline="0" dirty="0" smtClean="0"/>
                        <a:t> </a:t>
                      </a:r>
                      <a:r>
                        <a:rPr lang="en-IN" sz="1600" dirty="0" smtClean="0"/>
                        <a:t>52 deaths and 88 recoveries, or a mortality of 37%.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IN" sz="1600" dirty="0" smtClean="0"/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IN" sz="1600" dirty="0" smtClean="0"/>
                        <a:t>Relying on probabilistic considerations: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1600" dirty="0" smtClean="0"/>
                        <a:t> The results could vary by 11.55%, or (26%  to 49%) in every 140 cases observed.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1600" dirty="0" smtClean="0"/>
                        <a:t> In modern day analysis, </a:t>
                      </a:r>
                      <a:r>
                        <a:rPr lang="en-IN" sz="1600" dirty="0" err="1" smtClean="0"/>
                        <a:t>Gavarret</a:t>
                      </a:r>
                      <a:r>
                        <a:rPr lang="en-IN" sz="1600" dirty="0" smtClean="0"/>
                        <a:t> was reporting the “confidence interval” associated with Louis’ result</a:t>
                      </a:r>
                      <a:endParaRPr lang="en-IN" sz="1600" dirty="0"/>
                    </a:p>
                  </a:txBody>
                  <a:tcPr/>
                </a:tc>
              </a:tr>
              <a:tr h="852175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1890s onwards</a:t>
                      </a:r>
                    </a:p>
                    <a:p>
                      <a:r>
                        <a:rPr lang="en-IN" sz="1600" dirty="0" smtClean="0"/>
                        <a:t>Pearson</a:t>
                      </a:r>
                      <a:r>
                        <a:rPr lang="en-IN" sz="1600" baseline="0" dirty="0" smtClean="0"/>
                        <a:t>, Greenwood, Hill, Fisher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Modern statistics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1946 British Medical research</a:t>
                      </a:r>
                      <a:r>
                        <a:rPr lang="en-IN" sz="1600" baseline="0" dirty="0" smtClean="0"/>
                        <a:t> council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1600" dirty="0" smtClean="0"/>
                        <a:t> First randomized clinical trial: use of streptomycin</a:t>
                      </a:r>
                      <a:r>
                        <a:rPr lang="en-IN" sz="1600" baseline="0" dirty="0" smtClean="0"/>
                        <a:t> in treatment of TB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1954 American trial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1600" dirty="0" smtClean="0"/>
                        <a:t> Polio, </a:t>
                      </a:r>
                      <a:r>
                        <a:rPr lang="en-IN" sz="1600" dirty="0" err="1" smtClean="0"/>
                        <a:t>salk</a:t>
                      </a:r>
                      <a:r>
                        <a:rPr lang="en-IN" sz="1600" dirty="0" smtClean="0"/>
                        <a:t> vaccine,</a:t>
                      </a:r>
                      <a:r>
                        <a:rPr lang="en-IN" sz="1600" baseline="0" dirty="0" smtClean="0"/>
                        <a:t> almost 2 million children participated (annual incidence was 1 in 2000 children)</a:t>
                      </a:r>
                      <a:endParaRPr lang="en-IN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777D-3D7E-4098-87B9-F0BD66693DB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2880" y="6204856"/>
            <a:ext cx="7811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History </a:t>
            </a:r>
            <a:r>
              <a:rPr lang="en-IN" sz="1000" dirty="0" smtClean="0"/>
              <a:t>of biostatistics --  J. Rosser Matthews University of Maryland, College Park, MD, </a:t>
            </a:r>
            <a:r>
              <a:rPr lang="en-IN" sz="1000" dirty="0" smtClean="0"/>
              <a:t>USA, Sept 2016, </a:t>
            </a:r>
          </a:p>
          <a:p>
            <a:r>
              <a:rPr lang="en-IN" sz="1000" dirty="0" smtClean="0"/>
              <a:t>History of statistical thinking in medicine – Tar Timothy Chen, Arlington, Texas, USA</a:t>
            </a:r>
            <a:endParaRPr lang="en-IN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846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Data collection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7160"/>
            <a:ext cx="10515600" cy="4351338"/>
          </a:xfrm>
        </p:spPr>
        <p:txBody>
          <a:bodyPr/>
          <a:lstStyle/>
          <a:p>
            <a:r>
              <a:rPr lang="en-IN" dirty="0" smtClean="0"/>
              <a:t>Paper based documents</a:t>
            </a:r>
          </a:p>
          <a:p>
            <a:r>
              <a:rPr lang="en-IN" dirty="0" smtClean="0"/>
              <a:t>Unstructured: case report forms, case series</a:t>
            </a:r>
          </a:p>
          <a:p>
            <a:r>
              <a:rPr lang="en-IN" dirty="0" smtClean="0"/>
              <a:t>Structured paper based Case Report forms</a:t>
            </a:r>
          </a:p>
          <a:p>
            <a:r>
              <a:rPr lang="en-IN" dirty="0" smtClean="0"/>
              <a:t> Electronic Report forms</a:t>
            </a:r>
          </a:p>
          <a:p>
            <a:r>
              <a:rPr lang="en-IN" dirty="0" smtClean="0"/>
              <a:t>Databases</a:t>
            </a:r>
          </a:p>
          <a:p>
            <a:r>
              <a:rPr lang="en-IN" dirty="0" smtClean="0"/>
              <a:t>Sensors</a:t>
            </a:r>
          </a:p>
          <a:p>
            <a:r>
              <a:rPr lang="en-IN" dirty="0" err="1" smtClean="0"/>
              <a:t>eHealth</a:t>
            </a:r>
            <a:r>
              <a:rPr lang="en-IN" dirty="0" smtClean="0"/>
              <a:t> records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777D-3D7E-4098-87B9-F0BD66693D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992"/>
            <a:ext cx="10515600" cy="61458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History of computers in Medicine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777D-3D7E-4098-87B9-F0BD66693DB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7383" y="6439989"/>
            <a:ext cx="77201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>
                <a:hlinkClick r:id="rId2"/>
              </a:rPr>
              <a:t>http://</a:t>
            </a:r>
            <a:r>
              <a:rPr lang="en-IN" sz="1000" dirty="0" smtClean="0">
                <a:hlinkClick r:id="rId2"/>
              </a:rPr>
              <a:t>www.cs.princeton.edu/courses/archive/spr02/cs495/History%20of%20Computing%20in%20Medicine.pdf</a:t>
            </a:r>
            <a:r>
              <a:rPr lang="en-IN" sz="1000" dirty="0" smtClean="0"/>
              <a:t>, accessed on 1</a:t>
            </a:r>
            <a:r>
              <a:rPr lang="en-IN" sz="1000" baseline="30000" dirty="0" smtClean="0"/>
              <a:t>st</a:t>
            </a:r>
            <a:r>
              <a:rPr lang="en-IN" sz="1000" dirty="0" smtClean="0"/>
              <a:t> Dec 2018</a:t>
            </a:r>
            <a:endParaRPr lang="en-IN" sz="1000" dirty="0"/>
          </a:p>
        </p:txBody>
      </p:sp>
      <p:sp>
        <p:nvSpPr>
          <p:cNvPr id="6" name="Rounded Rectangle 5"/>
          <p:cNvSpPr/>
          <p:nvPr/>
        </p:nvSpPr>
        <p:spPr>
          <a:xfrm>
            <a:off x="431073" y="914398"/>
            <a:ext cx="2364377" cy="1018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1950s: automated questionnaire</a:t>
            </a:r>
          </a:p>
          <a:p>
            <a:pPr algn="ctr"/>
            <a:r>
              <a:rPr lang="en-IN" dirty="0" smtClean="0"/>
              <a:t>(Slack)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1001507" y="2242456"/>
            <a:ext cx="2364377" cy="1018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1960’s Eliza (MIT)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400593" y="3483426"/>
            <a:ext cx="2551613" cy="136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1966: MGH </a:t>
            </a:r>
            <a:r>
              <a:rPr lang="en-IN" dirty="0" smtClean="0"/>
              <a:t>utility </a:t>
            </a:r>
            <a:r>
              <a:rPr lang="en-IN" dirty="0" smtClean="0"/>
              <a:t>multi-programming system (</a:t>
            </a:r>
            <a:r>
              <a:rPr lang="en-IN" dirty="0" err="1" smtClean="0"/>
              <a:t>Octo</a:t>
            </a:r>
            <a:r>
              <a:rPr lang="en-IN" dirty="0" smtClean="0"/>
              <a:t> </a:t>
            </a:r>
            <a:r>
              <a:rPr lang="en-IN" dirty="0" smtClean="0"/>
              <a:t>Barnett)</a:t>
            </a:r>
          </a:p>
          <a:p>
            <a:pPr algn="ctr"/>
            <a:r>
              <a:rPr lang="en-IN" dirty="0" smtClean="0"/>
              <a:t>Programming + data structure [MUMPS]	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853442" y="5020504"/>
            <a:ext cx="2551613" cy="136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1970s - 80s: Medical Information defined (Cure, education, research)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4088676" y="809910"/>
            <a:ext cx="2551613" cy="136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1984: Artificial intelligence (</a:t>
            </a:r>
            <a:r>
              <a:rPr lang="en-IN" dirty="0" err="1" smtClean="0"/>
              <a:t>Clancey</a:t>
            </a:r>
            <a:r>
              <a:rPr lang="en-IN" dirty="0" smtClean="0"/>
              <a:t>) – </a:t>
            </a:r>
            <a:r>
              <a:rPr lang="en-IN" dirty="0" err="1" smtClean="0"/>
              <a:t>Hypthetico</a:t>
            </a:r>
            <a:r>
              <a:rPr lang="en-IN" dirty="0" smtClean="0"/>
              <a:t> – deductive approach</a:t>
            </a:r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4136574" y="4032098"/>
            <a:ext cx="2551613" cy="136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1985 onwards: Clinical / Health information system</a:t>
            </a:r>
            <a:endParaRPr lang="en-IN" dirty="0"/>
          </a:p>
        </p:txBody>
      </p:sp>
      <p:sp>
        <p:nvSpPr>
          <p:cNvPr id="13" name="Rounded Rectangle 12"/>
          <p:cNvSpPr/>
          <p:nvPr/>
        </p:nvSpPr>
        <p:spPr>
          <a:xfrm>
            <a:off x="3823062" y="2451512"/>
            <a:ext cx="2551613" cy="136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1980s: PCs, IBM, Apple, Microsoft</a:t>
            </a:r>
            <a:endParaRPr lang="en-IN" dirty="0"/>
          </a:p>
        </p:txBody>
      </p:sp>
      <p:sp>
        <p:nvSpPr>
          <p:cNvPr id="14" name="Rounded Rectangle 13"/>
          <p:cNvSpPr/>
          <p:nvPr/>
        </p:nvSpPr>
        <p:spPr>
          <a:xfrm>
            <a:off x="7410997" y="1036350"/>
            <a:ext cx="2551613" cy="136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1995 onwards: Internet medicine</a:t>
            </a:r>
            <a:endParaRPr lang="en-IN" dirty="0"/>
          </a:p>
        </p:txBody>
      </p:sp>
      <p:sp>
        <p:nvSpPr>
          <p:cNvPr id="15" name="Rounded Rectangle 14"/>
          <p:cNvSpPr/>
          <p:nvPr/>
        </p:nvSpPr>
        <p:spPr>
          <a:xfrm>
            <a:off x="7197637" y="2690978"/>
            <a:ext cx="2551613" cy="136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2000s: Interoperability</a:t>
            </a:r>
          </a:p>
          <a:p>
            <a:pPr algn="ctr"/>
            <a:r>
              <a:rPr lang="en-IN" dirty="0" smtClean="0"/>
              <a:t>Electronic Health records, large data bases</a:t>
            </a:r>
            <a:endParaRPr lang="en-IN" dirty="0"/>
          </a:p>
        </p:txBody>
      </p:sp>
      <p:sp>
        <p:nvSpPr>
          <p:cNvPr id="16" name="Rounded Rectangle 15"/>
          <p:cNvSpPr/>
          <p:nvPr/>
        </p:nvSpPr>
        <p:spPr>
          <a:xfrm>
            <a:off x="7702734" y="4241104"/>
            <a:ext cx="3387632" cy="1597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2010s: Medical devices for tracking and measuring parameters, Cloud technology, Artificial intelligence, Machine Learning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1612</Words>
  <Application>Microsoft Office PowerPoint</Application>
  <PresentationFormat>Custom</PresentationFormat>
  <Paragraphs>361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Medicine and technology</vt:lpstr>
      <vt:lpstr>Agenda</vt:lpstr>
      <vt:lpstr>Milestones in medical technology From eyeglasses to the stethoscope to imaging the brain at work, a long list of inventions and innovations have changed medicine – not a full exhaustive list</vt:lpstr>
      <vt:lpstr>History of medical records</vt:lpstr>
      <vt:lpstr>Modern medical records</vt:lpstr>
      <vt:lpstr>Medical statistics</vt:lpstr>
      <vt:lpstr>Medical statistics</vt:lpstr>
      <vt:lpstr>Data collection</vt:lpstr>
      <vt:lpstr>History of computers in Medicine</vt:lpstr>
      <vt:lpstr>List of freeware health software</vt:lpstr>
      <vt:lpstr>Electronic records and hospital management</vt:lpstr>
      <vt:lpstr>IAIM Hospital database Bengaluru</vt:lpstr>
      <vt:lpstr>Data observations into summaries, stories</vt:lpstr>
      <vt:lpstr>Data observations into summaries, stories</vt:lpstr>
      <vt:lpstr>Examples of analysis</vt:lpstr>
      <vt:lpstr>Top 15 diseases treated, Data as of June 2016</vt:lpstr>
      <vt:lpstr>Text table generated using Tableau</vt:lpstr>
      <vt:lpstr>Country wise split, interactive tooltip showing count of unique patients</vt:lpstr>
      <vt:lpstr>Box plot for age by country</vt:lpstr>
      <vt:lpstr>Descriptive statistics table generated using Tableau</vt:lpstr>
      <vt:lpstr>Operational view of number of patients</vt:lpstr>
      <vt:lpstr>Frequency count of patients for each disease by month by gender</vt:lpstr>
      <vt:lpstr>Types of assessment captured by CRFs for individual patients by visit day</vt:lpstr>
      <vt:lpstr>Patient profile view of individual patient by disease and medicine</vt:lpstr>
      <vt:lpstr>Number of reported diseases and prescribed medicines for each patient by visit</vt:lpstr>
      <vt:lpstr>Medicine and diseases</vt:lpstr>
      <vt:lpstr>How does it help?</vt:lpstr>
      <vt:lpstr>SQL script, R script, dataset</vt:lpstr>
      <vt:lpstr>Thank you !!!</vt:lpstr>
    </vt:vector>
  </TitlesOfParts>
  <Company>Novartis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Mahajan, Vinay</dc:creator>
  <cp:lastModifiedBy>Windows User</cp:lastModifiedBy>
  <cp:revision>59</cp:revision>
  <dcterms:created xsi:type="dcterms:W3CDTF">2018-11-30T11:46:50Z</dcterms:created>
  <dcterms:modified xsi:type="dcterms:W3CDTF">2018-12-01T10:00:42Z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29bff8-5b33-42aa-95d2-28f72e792cb0_Enabled">
    <vt:lpwstr>True</vt:lpwstr>
  </property>
  <property fmtid="{D5CDD505-2E9C-101B-9397-08002B2CF9AE}" pid="3" name="MSIP_Label_4929bff8-5b33-42aa-95d2-28f72e792cb0_SiteId">
    <vt:lpwstr>f35a6974-607f-47d4-82d7-ff31d7dc53a5</vt:lpwstr>
  </property>
  <property fmtid="{D5CDD505-2E9C-101B-9397-08002B2CF9AE}" pid="4" name="MSIP_Label_4929bff8-5b33-42aa-95d2-28f72e792cb0_Owner">
    <vt:lpwstr>MAHAJVI1@novartis.net</vt:lpwstr>
  </property>
  <property fmtid="{D5CDD505-2E9C-101B-9397-08002B2CF9AE}" pid="5" name="MSIP_Label_4929bff8-5b33-42aa-95d2-28f72e792cb0_SetDate">
    <vt:lpwstr>2018-11-30T12:02:31.0480714Z</vt:lpwstr>
  </property>
  <property fmtid="{D5CDD505-2E9C-101B-9397-08002B2CF9AE}" pid="6" name="MSIP_Label_4929bff8-5b33-42aa-95d2-28f72e792cb0_Name">
    <vt:lpwstr>Business Use Only</vt:lpwstr>
  </property>
  <property fmtid="{D5CDD505-2E9C-101B-9397-08002B2CF9AE}" pid="7" name="MSIP_Label_4929bff8-5b33-42aa-95d2-28f72e792cb0_Application">
    <vt:lpwstr>Microsoft Azure Information Protection</vt:lpwstr>
  </property>
  <property fmtid="{D5CDD505-2E9C-101B-9397-08002B2CF9AE}" pid="8" name="MSIP_Label_4929bff8-5b33-42aa-95d2-28f72e792cb0_Extended_MSFT_Method">
    <vt:lpwstr>Automatic</vt:lpwstr>
  </property>
  <property fmtid="{D5CDD505-2E9C-101B-9397-08002B2CF9AE}" pid="9" name="Confidentiality">
    <vt:lpwstr>Business Use Only</vt:lpwstr>
  </property>
</Properties>
</file>