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75D08A-A3E7-468D-B25F-56A8C1A55FA4}" type="datetimeFigureOut">
              <a:rPr lang="en-US" smtClean="0"/>
              <a:pPr/>
              <a:t>1/4/2020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E6FAA2-A010-41F0-B4C9-4874C6F66C1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4E6FAA2-A010-41F0-B4C9-4874C6F66C18}"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514350" lvl="0" indent="-514350">
              <a:buFont typeface="+mj-lt"/>
              <a:buAutoNum type="arabicPeriod"/>
            </a:pPr>
            <a:r>
              <a:rPr lang="en-US" sz="1200" dirty="0" smtClean="0"/>
              <a:t>Patient level data: EHRs are populated for each patient at each visit, as and when a patient visits a medical institute.</a:t>
            </a:r>
            <a:endParaRPr lang="en-IN" sz="1200" dirty="0" smtClean="0"/>
          </a:p>
          <a:p>
            <a:pPr marL="514350" lvl="0" indent="-514350">
              <a:buFont typeface="+mj-lt"/>
              <a:buAutoNum type="arabicPeriod"/>
            </a:pPr>
            <a:r>
              <a:rPr lang="en-US" sz="1200" dirty="0" smtClean="0"/>
              <a:t>Heterogeneous nature of EHRs: Each institute could have a way of collecting the data on EHR making them heterogeneous. The individual patient data is not readily available for due to various reasons like GDPR, IPR, sensitive information, etc.</a:t>
            </a:r>
            <a:endParaRPr lang="en-IN" sz="1200" dirty="0" smtClean="0"/>
          </a:p>
          <a:p>
            <a:pPr marL="514350" lvl="0" indent="-514350">
              <a:buFont typeface="+mj-lt"/>
              <a:buAutoNum type="arabicPeriod"/>
            </a:pPr>
            <a:r>
              <a:rPr lang="en-US" sz="1200" dirty="0" smtClean="0"/>
              <a:t>Longitudinal: For each visit for each patient an EHR is filled, hence they become longitudinal. The type of visit (in-patient, out-patient), regular visits, emergency visit, etc. are time stamped to make the visits contextual.</a:t>
            </a:r>
            <a:endParaRPr lang="en-IN" sz="1200" dirty="0" smtClean="0"/>
          </a:p>
          <a:p>
            <a:pPr marL="514350" lvl="0" indent="-514350">
              <a:buFont typeface="+mj-lt"/>
              <a:buAutoNum type="arabicPeriod"/>
            </a:pPr>
            <a:r>
              <a:rPr lang="en-US" sz="1200" dirty="0" smtClean="0"/>
              <a:t>Temporal relationship: Longitudinal nature allows EHRs to build the ordering of medical events, helping in building medical history, diagnosis, prognosis, potential causality, etc.</a:t>
            </a:r>
            <a:endParaRPr lang="en-IN" sz="1200" dirty="0" smtClean="0"/>
          </a:p>
          <a:p>
            <a:pPr marL="514350" lvl="0" indent="-514350">
              <a:buFont typeface="+mj-lt"/>
              <a:buAutoNum type="arabicPeriod"/>
            </a:pPr>
            <a:r>
              <a:rPr lang="en-US" sz="1200" dirty="0" smtClean="0"/>
              <a:t>Irregular timing of visits: EHR varies greatly in length – young patients would have just one visit for an acute condition and older patients with chronic conditions may have hundreds of visits.</a:t>
            </a:r>
            <a:endParaRPr lang="en-IN" sz="1200" dirty="0" smtClean="0"/>
          </a:p>
          <a:p>
            <a:pPr marL="514350" lvl="0" indent="-514350">
              <a:buFont typeface="+mj-lt"/>
              <a:buAutoNum type="arabicPeriod"/>
            </a:pPr>
            <a:r>
              <a:rPr lang="en-US" sz="1200" dirty="0" smtClean="0"/>
              <a:t>Episodic nature: EHRs are created only when a patient visits, hence each disease condition is represented as an </a:t>
            </a:r>
            <a:r>
              <a:rPr lang="en-US" sz="1200" dirty="0" err="1" smtClean="0"/>
              <a:t>episode.The</a:t>
            </a:r>
            <a:r>
              <a:rPr lang="en-US" sz="1200" dirty="0" smtClean="0"/>
              <a:t> episode is often dependent on the type of a disease, typically ranging from a day to two weeks for acute diseases of mild and moderate severity, going all the way up to a few years for severe chronic diseases. This dictates the timing of visits, largely random.</a:t>
            </a:r>
            <a:endParaRPr lang="en-IN" sz="1200" dirty="0" smtClean="0"/>
          </a:p>
          <a:p>
            <a:pPr marL="514350" lvl="0" indent="-514350">
              <a:buFont typeface="+mj-lt"/>
              <a:buAutoNum type="arabicPeriod"/>
            </a:pPr>
            <a:r>
              <a:rPr lang="en-US" sz="1200" dirty="0" smtClean="0"/>
              <a:t>Sparse and high dimensional: Hundreds and thousands of disease conditions are reported for individual patients using many standard dictionaries like ICD for diagnosis codes, CPT for procedures, LOINC for lab tests, SNOWMED for medicines, etc. As many conditions could be reported only a few times in many visits, this reporting structure makes the data sparse and high dimensional.</a:t>
            </a:r>
            <a:endParaRPr lang="en-IN" sz="1200" dirty="0" smtClean="0"/>
          </a:p>
          <a:p>
            <a:pPr marL="514350" lvl="0" indent="-514350">
              <a:buFont typeface="+mj-lt"/>
              <a:buAutoNum type="arabicPeriod"/>
            </a:pPr>
            <a:r>
              <a:rPr lang="en-US" sz="1200" dirty="0" smtClean="0"/>
              <a:t>Structured and unstructured content: Along with the coded terminologies, free text of doctor’s notes section contains precious medical information in many different languages.</a:t>
            </a:r>
            <a:endParaRPr lang="en-IN" sz="1200" dirty="0" smtClean="0"/>
          </a:p>
          <a:p>
            <a:pPr marL="514350" indent="-514350">
              <a:buFont typeface="+mj-lt"/>
              <a:buAutoNum type="arabicPeriod"/>
            </a:pPr>
            <a:r>
              <a:rPr lang="en-US" sz="1200" dirty="0" smtClean="0"/>
              <a:t>Progressions of diseases and recovery reported: EHRs are a combination of the course of reported disease, the evolving and the intervening processes</a:t>
            </a:r>
            <a:endParaRPr lang="en-IN" sz="1200" dirty="0" smtClean="0"/>
          </a:p>
        </p:txBody>
      </p:sp>
      <p:sp>
        <p:nvSpPr>
          <p:cNvPr id="4" name="Slide Number Placeholder 3"/>
          <p:cNvSpPr>
            <a:spLocks noGrp="1"/>
          </p:cNvSpPr>
          <p:nvPr>
            <p:ph type="sldNum" sz="quarter" idx="10"/>
          </p:nvPr>
        </p:nvSpPr>
        <p:spPr/>
        <p:txBody>
          <a:bodyPr/>
          <a:lstStyle/>
          <a:p>
            <a:fld id="{04E6FAA2-A010-41F0-B4C9-4874C6F66C18}"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ED14C0-0590-4BCF-A2BF-D5E35D90D1B5}"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2"/>
          <a:srcRect/>
          <a:stretch>
            <a:fillRect/>
          </a:stretch>
        </p:blipFill>
        <p:spPr bwMode="auto">
          <a:xfrm>
            <a:off x="7715281" y="0"/>
            <a:ext cx="1428751" cy="91440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9A0199-58AE-4DE4-AFB2-A2ABA5EAB57B}"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0B125C-8A7E-41F9-8025-4D898F965B37}"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CD8DF2-98B6-4E80-9D38-36DC8001AE63}"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D402F-A897-41B7-941B-25AFD9808C21}" type="datetime1">
              <a:rPr lang="en-US" smtClean="0"/>
              <a:pPr/>
              <a:t>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084BED-0295-41A8-9054-0FE538EDCB73}"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1922EF-18FB-4FFD-AA3E-9F4D8DC6AC34}" type="datetime1">
              <a:rPr lang="en-US" smtClean="0"/>
              <a:pPr/>
              <a:t>1/4/2020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A7A0A7-7DC9-4816-9A02-6F6419EF6406}" type="datetime1">
              <a:rPr lang="en-US" smtClean="0"/>
              <a:pPr/>
              <a:t>1/4/2020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2B463-DDCC-4352-9C6D-7FCDD1CCAB89}" type="datetime1">
              <a:rPr lang="en-US" smtClean="0"/>
              <a:pPr/>
              <a:t>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9ACC42-816E-4477-8DBF-F1FC6F173BD1}"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2DE836-B689-4343-806B-EB82FF61CDC3}" type="datetime1">
              <a:rPr lang="en-US" smtClean="0"/>
              <a:pPr/>
              <a:t>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A73A5-E307-49AE-B713-67FB3933783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12963-3B7B-414A-BB97-F26A9A038459}" type="datetime1">
              <a:rPr lang="en-US" smtClean="0"/>
              <a:pPr/>
              <a:t>1/4/2020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73A5-E307-49AE-B713-67FB3933783B}" type="slidenum">
              <a:rPr lang="en-IN" smtClean="0"/>
              <a:pPr/>
              <a:t>‹#›</a:t>
            </a:fld>
            <a:endParaRPr lang="en-IN"/>
          </a:p>
        </p:txBody>
      </p:sp>
      <p:pic>
        <p:nvPicPr>
          <p:cNvPr id="7" name="Picture 2"/>
          <p:cNvPicPr>
            <a:picLocks noChangeAspect="1" noChangeArrowheads="1"/>
          </p:cNvPicPr>
          <p:nvPr userDrawn="1"/>
        </p:nvPicPr>
        <p:blipFill>
          <a:blip r:embed="rId13"/>
          <a:srcRect/>
          <a:stretch>
            <a:fillRect/>
          </a:stretch>
        </p:blipFill>
        <p:spPr bwMode="auto">
          <a:xfrm>
            <a:off x="7715249" y="0"/>
            <a:ext cx="1428751" cy="914400"/>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ui2vec.dbmi.hms.harvard.edu/" TargetMode="External"/><Relationship Id="rId2" Type="http://schemas.openxmlformats.org/officeDocument/2006/relationships/hyperlink" Target="https://projector.tensorflow.org/?config=https://raw.githubusercontent.com/coursephd/PostgreSQL/master/DeepLearning/002-dismed-subgrp-w2v/099-multiple-config.js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ursephd/PostgreSQL/blob/master/thesis/TDU-June2019/01TDU-June2019-SoftwareUse-Patterns.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oursephd/PostgreSQL/blob/master/thesis/Pune-Nov2019/01AYUSH-Pune-Nov2019.ppt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84"/>
            <a:ext cx="7772400" cy="1470025"/>
          </a:xfrm>
        </p:spPr>
        <p:txBody>
          <a:bodyPr>
            <a:normAutofit fontScale="90000"/>
          </a:bodyPr>
          <a:lstStyle/>
          <a:p>
            <a:r>
              <a:rPr lang="en-US" dirty="0"/>
              <a:t>Analysis of hospital based ayurvedic clinical practice to gain real world data knowledge</a:t>
            </a:r>
            <a:endParaRPr lang="en-IN" dirty="0"/>
          </a:p>
        </p:txBody>
      </p:sp>
      <p:sp>
        <p:nvSpPr>
          <p:cNvPr id="3" name="Subtitle 2"/>
          <p:cNvSpPr>
            <a:spLocks noGrp="1"/>
          </p:cNvSpPr>
          <p:nvPr>
            <p:ph type="subTitle" idx="1"/>
          </p:nvPr>
        </p:nvSpPr>
        <p:spPr>
          <a:xfrm>
            <a:off x="1371600" y="3143248"/>
            <a:ext cx="6400800" cy="1752600"/>
          </a:xfrm>
        </p:spPr>
        <p:txBody>
          <a:bodyPr>
            <a:normAutofit fontScale="92500"/>
          </a:bodyPr>
          <a:lstStyle/>
          <a:p>
            <a:r>
              <a:rPr lang="en-IN" dirty="0" err="1" smtClean="0"/>
              <a:t>Vinay</a:t>
            </a:r>
            <a:r>
              <a:rPr lang="en-IN" dirty="0" smtClean="0"/>
              <a:t> </a:t>
            </a:r>
            <a:r>
              <a:rPr lang="en-IN" dirty="0" err="1" smtClean="0"/>
              <a:t>Mahajan</a:t>
            </a:r>
            <a:endParaRPr lang="en-IN" dirty="0" smtClean="0"/>
          </a:p>
          <a:p>
            <a:r>
              <a:rPr lang="en-IN" dirty="0" smtClean="0"/>
              <a:t>PhD thesis presentation</a:t>
            </a:r>
          </a:p>
          <a:p>
            <a:pPr algn="l"/>
            <a:r>
              <a:rPr lang="en-IN" sz="3000" dirty="0" smtClean="0"/>
              <a:t>Guides:</a:t>
            </a:r>
            <a:r>
              <a:rPr lang="en-IN" dirty="0" smtClean="0"/>
              <a:t> </a:t>
            </a:r>
            <a:r>
              <a:rPr lang="en-IN" sz="2200" dirty="0" err="1" smtClean="0"/>
              <a:t>Ashwini</a:t>
            </a:r>
            <a:r>
              <a:rPr lang="en-IN" sz="2200" dirty="0" smtClean="0"/>
              <a:t> </a:t>
            </a:r>
            <a:r>
              <a:rPr lang="en-IN" sz="2200" dirty="0" err="1" smtClean="0"/>
              <a:t>Godbole</a:t>
            </a:r>
            <a:r>
              <a:rPr lang="en-IN" sz="2200" dirty="0" smtClean="0"/>
              <a:t>, </a:t>
            </a:r>
            <a:r>
              <a:rPr lang="en-IN" sz="2200" dirty="0" err="1" smtClean="0"/>
              <a:t>Girish</a:t>
            </a:r>
            <a:r>
              <a:rPr lang="en-IN" sz="2200" dirty="0" smtClean="0"/>
              <a:t> </a:t>
            </a:r>
            <a:r>
              <a:rPr lang="en-IN" sz="2200" dirty="0" err="1" smtClean="0"/>
              <a:t>Tillu</a:t>
            </a:r>
            <a:r>
              <a:rPr lang="en-IN" sz="2200" dirty="0" smtClean="0"/>
              <a:t>, </a:t>
            </a:r>
            <a:r>
              <a:rPr lang="en-IN" sz="2200" dirty="0" err="1" smtClean="0"/>
              <a:t>Ashwini</a:t>
            </a:r>
            <a:r>
              <a:rPr lang="en-IN" sz="2200" dirty="0" smtClean="0"/>
              <a:t> </a:t>
            </a:r>
            <a:r>
              <a:rPr lang="en-IN" sz="2200" dirty="0" err="1" smtClean="0"/>
              <a:t>Mathur</a:t>
            </a:r>
            <a:endParaRPr lang="en-IN"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EMR</a:t>
            </a:r>
            <a:endParaRPr lang="en-IN" sz="3200" dirty="0"/>
          </a:p>
        </p:txBody>
      </p:sp>
      <p:sp>
        <p:nvSpPr>
          <p:cNvPr id="3" name="Content Placeholder 2"/>
          <p:cNvSpPr>
            <a:spLocks noGrp="1"/>
          </p:cNvSpPr>
          <p:nvPr>
            <p:ph idx="1"/>
          </p:nvPr>
        </p:nvSpPr>
        <p:spPr>
          <a:xfrm>
            <a:off x="214282" y="1000108"/>
            <a:ext cx="8786842" cy="4525963"/>
          </a:xfrm>
        </p:spPr>
        <p:txBody>
          <a:bodyPr>
            <a:noAutofit/>
          </a:bodyPr>
          <a:lstStyle/>
          <a:p>
            <a:pPr>
              <a:buNone/>
            </a:pPr>
            <a:r>
              <a:rPr lang="en-IN" dirty="0" smtClean="0"/>
              <a:t>Work </a:t>
            </a:r>
            <a:r>
              <a:rPr lang="en-IN" dirty="0" smtClean="0"/>
              <a:t>in progress. 7 to 10 methods being worked </a:t>
            </a:r>
            <a:r>
              <a:rPr lang="en-IN" dirty="0" smtClean="0"/>
              <a:t>on</a:t>
            </a:r>
            <a:endParaRPr lang="en-IN" dirty="0" smtClean="0"/>
          </a:p>
          <a:p>
            <a:pPr marL="514350" indent="-514350">
              <a:buFont typeface="+mj-lt"/>
              <a:buAutoNum type="arabicPeriod"/>
            </a:pPr>
            <a:r>
              <a:rPr lang="en-IN" dirty="0" smtClean="0"/>
              <a:t>Word2Vec</a:t>
            </a:r>
            <a:endParaRPr lang="en-IN" dirty="0" smtClean="0"/>
          </a:p>
          <a:p>
            <a:pPr marL="514350" indent="-514350">
              <a:buFont typeface="+mj-lt"/>
              <a:buAutoNum type="arabicPeriod"/>
            </a:pPr>
            <a:r>
              <a:rPr lang="en-IN" dirty="0" err="1" smtClean="0"/>
              <a:t>Fasttext</a:t>
            </a:r>
            <a:endParaRPr lang="en-IN" dirty="0" smtClean="0"/>
          </a:p>
          <a:p>
            <a:pPr marL="514350" indent="-514350">
              <a:buFont typeface="+mj-lt"/>
              <a:buAutoNum type="arabicPeriod"/>
            </a:pPr>
            <a:r>
              <a:rPr lang="en-IN" dirty="0" smtClean="0"/>
              <a:t>Wang2vec</a:t>
            </a:r>
            <a:endParaRPr lang="en-IN" dirty="0" smtClean="0"/>
          </a:p>
          <a:p>
            <a:pPr marL="514350" indent="-514350">
              <a:buFont typeface="+mj-lt"/>
              <a:buAutoNum type="arabicPeriod"/>
            </a:pPr>
            <a:r>
              <a:rPr lang="en-IN" dirty="0" err="1" smtClean="0"/>
              <a:t>mce</a:t>
            </a:r>
            <a:endParaRPr lang="en-IN" dirty="0" smtClean="0"/>
          </a:p>
          <a:p>
            <a:pPr marL="514350" indent="-514350">
              <a:buFont typeface="+mj-lt"/>
              <a:buAutoNum type="arabicPeriod"/>
            </a:pPr>
            <a:r>
              <a:rPr lang="en-IN" dirty="0" err="1" smtClean="0"/>
              <a:t>textgenrnn</a:t>
            </a:r>
            <a:r>
              <a:rPr lang="en-IN" dirty="0" smtClean="0"/>
              <a:t> </a:t>
            </a:r>
            <a:r>
              <a:rPr lang="en-IN" dirty="0" smtClean="0"/>
              <a:t>– Recurrent Neural Network</a:t>
            </a:r>
          </a:p>
          <a:p>
            <a:pPr marL="514350" indent="-514350">
              <a:buFont typeface="+mj-lt"/>
              <a:buAutoNum type="arabicPeriod"/>
            </a:pPr>
            <a:r>
              <a:rPr lang="en-IN" dirty="0" smtClean="0"/>
              <a:t>LSTM</a:t>
            </a:r>
            <a:endParaRPr lang="en-IN" dirty="0" smtClean="0"/>
          </a:p>
          <a:p>
            <a:pPr marL="514350" indent="-514350">
              <a:buFont typeface="+mj-lt"/>
              <a:buAutoNum type="arabicPeriod"/>
            </a:pPr>
            <a:r>
              <a:rPr lang="en-IN" dirty="0" smtClean="0"/>
              <a:t>Med2vec</a:t>
            </a:r>
            <a:endParaRPr lang="en-IN" dirty="0" smtClean="0"/>
          </a:p>
        </p:txBody>
      </p:sp>
      <p:sp>
        <p:nvSpPr>
          <p:cNvPr id="4" name="Slide Number Placeholder 3"/>
          <p:cNvSpPr>
            <a:spLocks noGrp="1"/>
          </p:cNvSpPr>
          <p:nvPr>
            <p:ph type="sldNum" sz="quarter" idx="12"/>
          </p:nvPr>
        </p:nvSpPr>
        <p:spPr/>
        <p:txBody>
          <a:bodyPr/>
          <a:lstStyle/>
          <a:p>
            <a:fld id="{683A73A5-E307-49AE-B713-67FB3933783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5"/>
            </a:pPr>
            <a:r>
              <a:rPr lang="en-IN" sz="3200" dirty="0" smtClean="0"/>
              <a:t>Deep learning of </a:t>
            </a:r>
            <a:r>
              <a:rPr lang="en-IN" sz="3200" dirty="0" smtClean="0"/>
              <a:t>EMR cont’d</a:t>
            </a:r>
            <a:endParaRPr lang="en-IN" sz="3200" dirty="0"/>
          </a:p>
        </p:txBody>
      </p:sp>
      <p:sp>
        <p:nvSpPr>
          <p:cNvPr id="3" name="Content Placeholder 2"/>
          <p:cNvSpPr>
            <a:spLocks noGrp="1"/>
          </p:cNvSpPr>
          <p:nvPr>
            <p:ph idx="1"/>
          </p:nvPr>
        </p:nvSpPr>
        <p:spPr>
          <a:xfrm>
            <a:off x="214282" y="1000108"/>
            <a:ext cx="8786842" cy="4525963"/>
          </a:xfrm>
        </p:spPr>
        <p:txBody>
          <a:bodyPr>
            <a:noAutofit/>
          </a:bodyPr>
          <a:lstStyle/>
          <a:p>
            <a:r>
              <a:rPr lang="en-IN" dirty="0" smtClean="0"/>
              <a:t>Visualization </a:t>
            </a:r>
            <a:r>
              <a:rPr lang="en-IN" dirty="0" smtClean="0"/>
              <a:t>of the word embeddings </a:t>
            </a:r>
            <a:r>
              <a:rPr lang="en-IN" dirty="0" smtClean="0"/>
              <a:t>using </a:t>
            </a:r>
            <a:r>
              <a:rPr lang="en-IN" dirty="0" err="1" smtClean="0"/>
              <a:t>TensorFlow</a:t>
            </a:r>
            <a:r>
              <a:rPr lang="en-IN" dirty="0" smtClean="0"/>
              <a:t> </a:t>
            </a:r>
            <a:r>
              <a:rPr lang="en-IN" dirty="0" smtClean="0"/>
              <a:t>embedding </a:t>
            </a:r>
            <a:r>
              <a:rPr lang="en-IN" dirty="0" smtClean="0"/>
              <a:t>projector, working link:</a:t>
            </a:r>
          </a:p>
          <a:p>
            <a:pPr lvl="1"/>
            <a:r>
              <a:rPr lang="en-IN" dirty="0" smtClean="0">
                <a:hlinkClick r:id="rId2"/>
              </a:rPr>
              <a:t>Link to multiple tensor Projectors at one place for Diseases And </a:t>
            </a:r>
            <a:r>
              <a:rPr lang="en-IN" dirty="0" smtClean="0">
                <a:hlinkClick r:id="rId2"/>
              </a:rPr>
              <a:t>Medicine</a:t>
            </a:r>
            <a:endParaRPr lang="en-IN" dirty="0" smtClean="0"/>
          </a:p>
          <a:p>
            <a:r>
              <a:rPr lang="en-IN" dirty="0" smtClean="0"/>
              <a:t>Attempt to build, similar to, using our data: </a:t>
            </a:r>
            <a:r>
              <a:rPr lang="en-IN" u="sng" dirty="0" smtClean="0">
                <a:hlinkClick r:id="rId3"/>
              </a:rPr>
              <a:t>http://cui2vec.dbmi.hms.harvard.edu/</a:t>
            </a:r>
            <a:r>
              <a:rPr lang="en-IN" dirty="0" smtClean="0"/>
              <a:t>.</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6"/>
            </a:pPr>
            <a:r>
              <a:rPr lang="en-IN" sz="3200" dirty="0" smtClean="0"/>
              <a:t>Outcomes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12</a:t>
            </a:fld>
            <a:endParaRPr lang="en-IN"/>
          </a:p>
        </p:txBody>
      </p:sp>
      <p:sp>
        <p:nvSpPr>
          <p:cNvPr id="5" name="Content Placeholder 2"/>
          <p:cNvSpPr>
            <a:spLocks noGrp="1"/>
          </p:cNvSpPr>
          <p:nvPr>
            <p:ph idx="1"/>
          </p:nvPr>
        </p:nvSpPr>
        <p:spPr>
          <a:xfrm>
            <a:off x="357158" y="1142984"/>
            <a:ext cx="8229600" cy="4525963"/>
          </a:xfrm>
        </p:spPr>
        <p:txBody>
          <a:bodyPr>
            <a:normAutofit/>
          </a:bodyPr>
          <a:lstStyle/>
          <a:p>
            <a:r>
              <a:rPr lang="en-US" dirty="0" smtClean="0"/>
              <a:t>Operational insights</a:t>
            </a:r>
          </a:p>
          <a:p>
            <a:r>
              <a:rPr lang="en-US" dirty="0" smtClean="0"/>
              <a:t>Clinical insights</a:t>
            </a:r>
          </a:p>
          <a:p>
            <a:r>
              <a:rPr lang="en-US" dirty="0" smtClean="0"/>
              <a:t>New research ideas</a:t>
            </a:r>
          </a:p>
          <a:p>
            <a:r>
              <a:rPr lang="en-IN" dirty="0" smtClean="0"/>
              <a:t>Relationships between biomedical disease classification and ACD ..TRANS-DISCIPLINARY PERSPECTIVES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71422"/>
            <a:ext cx="8229600" cy="1143000"/>
          </a:xfrm>
        </p:spPr>
        <p:txBody>
          <a:bodyPr/>
          <a:lstStyle/>
          <a:p>
            <a:r>
              <a:rPr lang="en-IN" dirty="0" smtClean="0"/>
              <a:t>Agenda</a:t>
            </a:r>
            <a:endParaRPr lang="en-IN" dirty="0"/>
          </a:p>
        </p:txBody>
      </p:sp>
      <p:sp>
        <p:nvSpPr>
          <p:cNvPr id="3" name="Content Placeholder 2"/>
          <p:cNvSpPr>
            <a:spLocks noGrp="1"/>
          </p:cNvSpPr>
          <p:nvPr>
            <p:ph idx="1"/>
          </p:nvPr>
        </p:nvSpPr>
        <p:spPr>
          <a:xfrm>
            <a:off x="-32" y="1117615"/>
            <a:ext cx="9144032" cy="4525963"/>
          </a:xfrm>
        </p:spPr>
        <p:txBody>
          <a:bodyPr>
            <a:noAutofit/>
          </a:bodyPr>
          <a:lstStyle/>
          <a:p>
            <a:pPr marL="514350" indent="-514350">
              <a:buFont typeface="+mj-lt"/>
              <a:buAutoNum type="arabicPeriod"/>
            </a:pPr>
            <a:r>
              <a:rPr lang="en-IN" sz="2800" dirty="0" smtClean="0"/>
              <a:t>Theoretical basis </a:t>
            </a:r>
            <a:r>
              <a:rPr lang="en-IN" sz="2800" dirty="0" err="1" smtClean="0"/>
              <a:t>Aurveda</a:t>
            </a:r>
            <a:r>
              <a:rPr lang="en-IN" sz="2800" dirty="0" smtClean="0"/>
              <a:t> and ICH GCP</a:t>
            </a:r>
          </a:p>
          <a:p>
            <a:pPr marL="514350" indent="-514350">
              <a:buFont typeface="+mj-lt"/>
              <a:buAutoNum type="arabicPeriod"/>
            </a:pPr>
            <a:r>
              <a:rPr lang="en-IN" sz="2800" dirty="0" smtClean="0"/>
              <a:t>Importance of randomized clinical trials</a:t>
            </a:r>
          </a:p>
          <a:p>
            <a:pPr marL="514350" indent="-514350">
              <a:buFont typeface="+mj-lt"/>
              <a:buAutoNum type="arabicPeriod"/>
            </a:pPr>
            <a:r>
              <a:rPr lang="en-IN" sz="2800" dirty="0" smtClean="0"/>
              <a:t>Importance of real world evidence</a:t>
            </a:r>
          </a:p>
          <a:p>
            <a:pPr marL="514350" indent="-514350">
              <a:buFont typeface="+mj-lt"/>
              <a:buAutoNum type="arabicPeriod"/>
            </a:pPr>
            <a:r>
              <a:rPr lang="en-IN" sz="2800" dirty="0" smtClean="0"/>
              <a:t>Analysis of Electronic Health / Medical Records (EHR / EMR)</a:t>
            </a:r>
          </a:p>
          <a:p>
            <a:pPr marL="914400" lvl="1" indent="-457200">
              <a:buFont typeface="+mj-lt"/>
              <a:buAutoNum type="arabicPeriod"/>
            </a:pPr>
            <a:r>
              <a:rPr lang="en-IN" sz="2400" dirty="0" smtClean="0"/>
              <a:t>Doctor case report to an observation to Clinical story</a:t>
            </a:r>
          </a:p>
          <a:p>
            <a:pPr marL="914400" lvl="1" indent="-457200">
              <a:buFont typeface="+mj-lt"/>
              <a:buAutoNum type="arabicPeriod"/>
            </a:pPr>
            <a:r>
              <a:rPr lang="en-IN" sz="2400" dirty="0" smtClean="0"/>
              <a:t>Visual analytics</a:t>
            </a:r>
          </a:p>
          <a:p>
            <a:pPr marL="914400" lvl="1" indent="-457200">
              <a:buFont typeface="+mj-lt"/>
              <a:buAutoNum type="arabicPeriod"/>
            </a:pPr>
            <a:r>
              <a:rPr lang="en-IN" sz="2400" dirty="0" smtClean="0"/>
              <a:t>Before and after analysis</a:t>
            </a:r>
          </a:p>
          <a:p>
            <a:pPr marL="514350" indent="-514350">
              <a:buFont typeface="+mj-lt"/>
              <a:buAutoNum type="arabicPeriod"/>
            </a:pPr>
            <a:r>
              <a:rPr lang="en-IN" dirty="0" smtClean="0"/>
              <a:t>Deep learning of EMR</a:t>
            </a:r>
          </a:p>
          <a:p>
            <a:pPr marL="514350" indent="-514350">
              <a:buFont typeface="+mj-lt"/>
              <a:buAutoNum type="arabicPeriod"/>
            </a:pPr>
            <a:r>
              <a:rPr lang="en-IN" dirty="0" smtClean="0"/>
              <a:t>Outcomes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2</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785818"/>
          </a:xfrm>
        </p:spPr>
        <p:txBody>
          <a:bodyPr>
            <a:normAutofit/>
          </a:bodyPr>
          <a:lstStyle/>
          <a:p>
            <a:pPr marL="742950" indent="-742950" algn="l">
              <a:buFont typeface="+mj-lt"/>
              <a:buAutoNum type="arabicPeriod"/>
            </a:pPr>
            <a:r>
              <a:rPr lang="en-IN" sz="3200" dirty="0" smtClean="0"/>
              <a:t>Theoretical basis </a:t>
            </a:r>
            <a:r>
              <a:rPr lang="en-IN" sz="3200" dirty="0" err="1" smtClean="0"/>
              <a:t>Aurveda</a:t>
            </a:r>
            <a:r>
              <a:rPr lang="en-IN" sz="3200" dirty="0" smtClean="0"/>
              <a:t> and ICH GCP</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3</a:t>
            </a:fld>
            <a:endParaRPr lang="en-IN"/>
          </a:p>
        </p:txBody>
      </p:sp>
      <p:graphicFrame>
        <p:nvGraphicFramePr>
          <p:cNvPr id="5" name="Table 4"/>
          <p:cNvGraphicFramePr>
            <a:graphicFrameLocks noGrp="1"/>
          </p:cNvGraphicFramePr>
          <p:nvPr/>
        </p:nvGraphicFramePr>
        <p:xfrm>
          <a:off x="285720" y="642918"/>
          <a:ext cx="8429684" cy="6210790"/>
        </p:xfrm>
        <a:graphic>
          <a:graphicData uri="http://schemas.openxmlformats.org/drawingml/2006/table">
            <a:tbl>
              <a:tblPr/>
              <a:tblGrid>
                <a:gridCol w="2107421"/>
                <a:gridCol w="2107421"/>
                <a:gridCol w="2107421"/>
                <a:gridCol w="2107421"/>
              </a:tblGrid>
              <a:tr h="221129">
                <a:tc>
                  <a:txBody>
                    <a:bodyPr/>
                    <a:lstStyle/>
                    <a:p>
                      <a:pPr>
                        <a:lnSpc>
                          <a:spcPct val="115000"/>
                        </a:lnSpc>
                        <a:spcAft>
                          <a:spcPts val="1000"/>
                        </a:spcAft>
                      </a:pPr>
                      <a:r>
                        <a:rPr lang="en-US" sz="1200" dirty="0">
                          <a:latin typeface="Times New Roman"/>
                          <a:ea typeface="Calibri"/>
                          <a:cs typeface="Times New Roman"/>
                        </a:rPr>
                        <a:t>Quality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15000"/>
                        </a:lnSpc>
                        <a:spcAft>
                          <a:spcPts val="1000"/>
                        </a:spcAft>
                      </a:pPr>
                      <a:r>
                        <a:rPr lang="en-US" sz="1200">
                          <a:latin typeface="Times New Roman"/>
                          <a:ea typeface="Calibri"/>
                          <a:cs typeface="Times New Roman"/>
                        </a:rPr>
                        <a:t>Efficacy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nSpc>
                          <a:spcPct val="115000"/>
                        </a:lnSpc>
                        <a:spcAft>
                          <a:spcPts val="1000"/>
                        </a:spcAft>
                      </a:pPr>
                      <a:r>
                        <a:rPr lang="en-US" sz="1200">
                          <a:latin typeface="Times New Roman"/>
                          <a:ea typeface="Calibri"/>
                          <a:cs typeface="Times New Roman"/>
                        </a:rPr>
                        <a:t>Safety</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Q1A – Q1F Stability</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E1 Clinical Safety for Drugs used in Long-Term Treatment</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E14 Clinical Evaluation of QT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S1A - S1C Carcinogenicity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Q2 Analytical Validation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E2A – E2F Pharmacovigilance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E15 Definitions in Pharmacogenetics / Pharmacogenomics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S2 Genotoxicity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dirty="0">
                          <a:latin typeface="Times New Roman"/>
                          <a:ea typeface="Calibri"/>
                          <a:cs typeface="Times New Roman"/>
                        </a:rPr>
                        <a:t>Q3A – Q3D Impurities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E3 Clinical Study Reports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E16 Qualification of Genomic Biomarkers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S3A - S3B Toxicokinetics and Pharmacokinetics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Q4 – Q4B Pharmacopeias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E4 Dose-Response Studies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it-IT" sz="1200">
                          <a:latin typeface="Times New Roman"/>
                          <a:ea typeface="Calibri"/>
                          <a:cs typeface="Times New Roman"/>
                        </a:rPr>
                        <a:t>E17 Multi-Regional Clinical Trials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S4 Toxicity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dirty="0">
                          <a:latin typeface="Times New Roman"/>
                          <a:ea typeface="Calibri"/>
                          <a:cs typeface="Times New Roman"/>
                        </a:rPr>
                        <a:t>Q5A – Q5E Quality  of Biotechnological Products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E5 Ethnic Factors</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a:latin typeface="Times New Roman"/>
                          <a:ea typeface="Calibri"/>
                          <a:cs typeface="Times New Roman"/>
                        </a:rPr>
                        <a:t>E18 Genomic Sampling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S5 Reproductive Toxicology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dirty="0">
                          <a:latin typeface="Times New Roman"/>
                          <a:ea typeface="Calibri"/>
                          <a:cs typeface="Times New Roman"/>
                        </a:rPr>
                        <a:t>Q6A – Q6B Specifications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E6 Good Clinical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S6 Biotechnological Products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Q7 Good manufacturing practice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spcAft>
                          <a:spcPts val="1000"/>
                        </a:spcAft>
                      </a:pPr>
                      <a:r>
                        <a:rPr lang="en-US" sz="1200" dirty="0">
                          <a:latin typeface="Times New Roman"/>
                          <a:ea typeface="Calibri"/>
                          <a:cs typeface="Times New Roman"/>
                        </a:rPr>
                        <a:t>E7 Clinical Trials in Geriatrics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S7A - S7B Pharmacology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Q8 Pharmaceutical Development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E8 General Considerations  for Clinical Trials</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S8 Immunotoxicology Studies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463">
                <a:tc>
                  <a:txBody>
                    <a:bodyPr/>
                    <a:lstStyle/>
                    <a:p>
                      <a:pPr>
                        <a:lnSpc>
                          <a:spcPct val="115000"/>
                        </a:lnSpc>
                        <a:spcAft>
                          <a:spcPts val="1000"/>
                        </a:spcAft>
                      </a:pPr>
                      <a:r>
                        <a:rPr lang="en-US" sz="1200">
                          <a:latin typeface="Times New Roman"/>
                          <a:ea typeface="Calibri"/>
                          <a:cs typeface="Times New Roman"/>
                        </a:rPr>
                        <a:t>Q9 Quality Risk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E9 Statistical Principles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S9 Nonclinical Evaluation for Anticancer Pharmaceuticals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995">
                <a:tc>
                  <a:txBody>
                    <a:bodyPr/>
                    <a:lstStyle/>
                    <a:p>
                      <a:pPr>
                        <a:lnSpc>
                          <a:spcPct val="115000"/>
                        </a:lnSpc>
                        <a:spcAft>
                          <a:spcPts val="1000"/>
                        </a:spcAft>
                      </a:pPr>
                      <a:r>
                        <a:rPr lang="en-US" sz="1200">
                          <a:latin typeface="Times New Roman"/>
                          <a:ea typeface="Calibri"/>
                          <a:cs typeface="Times New Roman"/>
                        </a:rPr>
                        <a:t>Q10 Pharmaceutical Quality system</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E10 Choice of Control Group</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S10 Photosafety Evaluation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3730">
                <a:tc>
                  <a:txBody>
                    <a:bodyPr/>
                    <a:lstStyle/>
                    <a:p>
                      <a:pPr>
                        <a:lnSpc>
                          <a:spcPct val="115000"/>
                        </a:lnSpc>
                        <a:spcAft>
                          <a:spcPts val="1000"/>
                        </a:spcAft>
                      </a:pPr>
                      <a:r>
                        <a:rPr lang="en-US" sz="1200">
                          <a:latin typeface="Times New Roman"/>
                          <a:ea typeface="Calibri"/>
                          <a:cs typeface="Times New Roman"/>
                        </a:rPr>
                        <a:t>Q11 Development and manufacturing of Drug Substance</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E11 Clinical Trials in Pediatric Population</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a:latin typeface="Times New Roman"/>
                          <a:ea typeface="Calibri"/>
                          <a:cs typeface="Times New Roman"/>
                        </a:rPr>
                        <a:t>S11 Nonclinical Safety Testing </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443730">
                <a:tc>
                  <a:txBody>
                    <a:bodyPr/>
                    <a:lstStyle/>
                    <a:p>
                      <a:pPr>
                        <a:lnSpc>
                          <a:spcPct val="115000"/>
                        </a:lnSpc>
                        <a:spcAft>
                          <a:spcPts val="1000"/>
                        </a:spcAft>
                      </a:pPr>
                      <a:r>
                        <a:rPr lang="en-US" sz="1200">
                          <a:latin typeface="Times New Roman"/>
                          <a:ea typeface="Calibri"/>
                          <a:cs typeface="Times New Roman"/>
                        </a:rPr>
                        <a:t>Q12 Lifecycle Management</a:t>
                      </a:r>
                      <a:endParaRPr lang="en-IN" sz="120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200" dirty="0">
                          <a:latin typeface="Times New Roman"/>
                          <a:ea typeface="Calibri"/>
                          <a:cs typeface="Times New Roman"/>
                        </a:rPr>
                        <a:t>E12 Clinical Evaluation by Therapeutic Category </a:t>
                      </a:r>
                      <a:endParaRPr lang="en-IN" sz="1200" dirty="0">
                        <a:latin typeface="Calibri"/>
                        <a:ea typeface="Calibri"/>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IN" sz="1200" dirty="0">
                        <a:latin typeface="Calibri"/>
                        <a:ea typeface="Times New Roman"/>
                        <a:cs typeface="Times New Roman"/>
                      </a:endParaRPr>
                    </a:p>
                  </a:txBody>
                  <a:tcPr marL="44195" marR="44195" marT="22098" marB="220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2"/>
            </a:pPr>
            <a:r>
              <a:rPr lang="en-IN" sz="3200" dirty="0" smtClean="0"/>
              <a:t>Importance of randomized clinical trials</a:t>
            </a:r>
            <a:endParaRPr lang="en-IN" sz="3200"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4</a:t>
            </a:fld>
            <a:endParaRPr lang="en-IN"/>
          </a:p>
        </p:txBody>
      </p:sp>
      <p:graphicFrame>
        <p:nvGraphicFramePr>
          <p:cNvPr id="5" name="Content Placeholder 4"/>
          <p:cNvGraphicFramePr>
            <a:graphicFrameLocks noChangeAspect="1"/>
          </p:cNvGraphicFramePr>
          <p:nvPr>
            <p:ph idx="1"/>
          </p:nvPr>
        </p:nvGraphicFramePr>
        <p:xfrm>
          <a:off x="928662" y="1785926"/>
          <a:ext cx="1357322" cy="1145240"/>
        </p:xfrm>
        <a:graphic>
          <a:graphicData uri="http://schemas.openxmlformats.org/presentationml/2006/ole">
            <p:oleObj spid="_x0000_s1026" name="Acrobat Document" showAsIcon="1" r:id="rId3" imgW="914400" imgH="771480" progId="AcroExch.Document.DC">
              <p:embed/>
            </p:oleObj>
          </a:graphicData>
        </a:graphic>
      </p:graphicFrame>
      <p:graphicFrame>
        <p:nvGraphicFramePr>
          <p:cNvPr id="6" name="Object 5"/>
          <p:cNvGraphicFramePr>
            <a:graphicFrameLocks noChangeAspect="1"/>
          </p:cNvGraphicFramePr>
          <p:nvPr/>
        </p:nvGraphicFramePr>
        <p:xfrm>
          <a:off x="1071538" y="3357562"/>
          <a:ext cx="1285884" cy="1084965"/>
        </p:xfrm>
        <a:graphic>
          <a:graphicData uri="http://schemas.openxmlformats.org/presentationml/2006/ole">
            <p:oleObj spid="_x0000_s1027" name="Acrobat Document" showAsIcon="1" r:id="rId4" imgW="914400" imgH="771480" progId="AcroExch.Document.DC">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642942"/>
          </a:xfrm>
        </p:spPr>
        <p:txBody>
          <a:bodyPr>
            <a:noAutofit/>
          </a:bodyPr>
          <a:lstStyle/>
          <a:p>
            <a:pPr marL="742950" indent="-742950" algn="l">
              <a:buFont typeface="+mj-lt"/>
              <a:buAutoNum type="arabicPeriod" startAt="3"/>
            </a:pPr>
            <a:r>
              <a:rPr lang="en-IN" sz="3200" dirty="0" smtClean="0"/>
              <a:t>Importance of real world evidence</a:t>
            </a:r>
            <a:endParaRPr lang="en-IN" sz="3200" dirty="0"/>
          </a:p>
        </p:txBody>
      </p:sp>
      <p:sp>
        <p:nvSpPr>
          <p:cNvPr id="3" name="Content Placeholder 2"/>
          <p:cNvSpPr>
            <a:spLocks noGrp="1"/>
          </p:cNvSpPr>
          <p:nvPr>
            <p:ph idx="1"/>
          </p:nvPr>
        </p:nvSpPr>
        <p:spPr>
          <a:xfrm>
            <a:off x="142844" y="785794"/>
            <a:ext cx="8229600" cy="4525963"/>
          </a:xfrm>
        </p:spPr>
        <p:txBody>
          <a:bodyPr/>
          <a:lstStyle/>
          <a:p>
            <a:r>
              <a:rPr lang="en-IN" dirty="0" smtClean="0"/>
              <a:t>Long term treatment effects and side effects</a:t>
            </a:r>
          </a:p>
          <a:p>
            <a:r>
              <a:rPr lang="en-IN" smtClean="0"/>
              <a:t>Target trials</a:t>
            </a: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indent="-742950" algn="l">
              <a:buFont typeface="+mj-lt"/>
              <a:buAutoNum type="arabicPeriod" startAt="4"/>
            </a:pPr>
            <a:r>
              <a:rPr lang="en-IN" sz="3200" dirty="0" smtClean="0"/>
              <a:t>Analysis of Electronic Health / Medical Records (EHR / EMR)</a:t>
            </a:r>
            <a:endParaRPr lang="en-IN" sz="3200" dirty="0"/>
          </a:p>
        </p:txBody>
      </p:sp>
      <p:sp>
        <p:nvSpPr>
          <p:cNvPr id="4" name="Content Placeholder 2"/>
          <p:cNvSpPr>
            <a:spLocks noGrp="1"/>
          </p:cNvSpPr>
          <p:nvPr>
            <p:ph idx="1"/>
          </p:nvPr>
        </p:nvSpPr>
        <p:spPr>
          <a:xfrm>
            <a:off x="357158" y="1000108"/>
            <a:ext cx="8229600" cy="5168905"/>
          </a:xfrm>
        </p:spPr>
        <p:txBody>
          <a:bodyPr>
            <a:noAutofit/>
          </a:bodyPr>
          <a:lstStyle/>
          <a:p>
            <a:pPr>
              <a:buNone/>
            </a:pPr>
            <a:r>
              <a:rPr lang="en-US" dirty="0"/>
              <a:t>Structure of EHRs fall into following categories</a:t>
            </a:r>
            <a:r>
              <a:rPr lang="en-US" dirty="0" smtClean="0"/>
              <a:t>:</a:t>
            </a:r>
          </a:p>
          <a:p>
            <a:pPr marL="514350" lvl="0" indent="-514350">
              <a:buFont typeface="+mj-lt"/>
              <a:buAutoNum type="arabicPeriod"/>
            </a:pPr>
            <a:r>
              <a:rPr lang="en-US" sz="2800" dirty="0" smtClean="0"/>
              <a:t>Patient </a:t>
            </a:r>
            <a:r>
              <a:rPr lang="en-US" sz="2800" dirty="0"/>
              <a:t>level </a:t>
            </a:r>
            <a:r>
              <a:rPr lang="en-US" sz="2800" dirty="0" smtClean="0"/>
              <a:t>data</a:t>
            </a:r>
            <a:endParaRPr lang="en-IN" sz="2800" dirty="0"/>
          </a:p>
          <a:p>
            <a:pPr marL="514350" lvl="0" indent="-514350">
              <a:buFont typeface="+mj-lt"/>
              <a:buAutoNum type="arabicPeriod"/>
            </a:pPr>
            <a:r>
              <a:rPr lang="en-US" sz="2800" dirty="0"/>
              <a:t>Heterogeneous nature of </a:t>
            </a:r>
            <a:r>
              <a:rPr lang="en-US" sz="2800" dirty="0" smtClean="0"/>
              <a:t>EHRs</a:t>
            </a:r>
            <a:endParaRPr lang="en-IN" sz="2800" dirty="0"/>
          </a:p>
          <a:p>
            <a:pPr marL="514350" lvl="0" indent="-514350">
              <a:buFont typeface="+mj-lt"/>
              <a:buAutoNum type="arabicPeriod"/>
            </a:pPr>
            <a:r>
              <a:rPr lang="en-US" sz="2800" dirty="0" smtClean="0"/>
              <a:t>Longitudinal</a:t>
            </a:r>
            <a:endParaRPr lang="en-IN" sz="2800" dirty="0"/>
          </a:p>
          <a:p>
            <a:pPr marL="514350" lvl="0" indent="-514350">
              <a:buFont typeface="+mj-lt"/>
              <a:buAutoNum type="arabicPeriod"/>
            </a:pPr>
            <a:r>
              <a:rPr lang="en-US" sz="2800" dirty="0"/>
              <a:t>Temporal </a:t>
            </a:r>
            <a:r>
              <a:rPr lang="en-US" sz="2800" dirty="0" smtClean="0"/>
              <a:t>relationship</a:t>
            </a:r>
            <a:endParaRPr lang="en-IN" sz="2800" dirty="0"/>
          </a:p>
          <a:p>
            <a:pPr marL="514350" lvl="0" indent="-514350">
              <a:buFont typeface="+mj-lt"/>
              <a:buAutoNum type="arabicPeriod"/>
            </a:pPr>
            <a:r>
              <a:rPr lang="en-US" sz="2800" dirty="0"/>
              <a:t>Irregular timing of </a:t>
            </a:r>
            <a:r>
              <a:rPr lang="en-US" sz="2800" dirty="0" smtClean="0"/>
              <a:t>visits</a:t>
            </a:r>
            <a:endParaRPr lang="en-IN" sz="2800" dirty="0"/>
          </a:p>
          <a:p>
            <a:pPr marL="514350" lvl="0" indent="-514350">
              <a:buFont typeface="+mj-lt"/>
              <a:buAutoNum type="arabicPeriod"/>
            </a:pPr>
            <a:r>
              <a:rPr lang="en-US" sz="2800" dirty="0"/>
              <a:t>Episodic </a:t>
            </a:r>
            <a:r>
              <a:rPr lang="en-US" sz="2800" dirty="0" smtClean="0"/>
              <a:t>nature</a:t>
            </a:r>
          </a:p>
          <a:p>
            <a:pPr marL="514350" lvl="0" indent="-514350">
              <a:buFont typeface="+mj-lt"/>
              <a:buAutoNum type="arabicPeriod"/>
            </a:pPr>
            <a:r>
              <a:rPr lang="en-US" sz="2800" dirty="0" smtClean="0"/>
              <a:t>Sparse </a:t>
            </a:r>
            <a:r>
              <a:rPr lang="en-US" sz="2800" dirty="0"/>
              <a:t>and high </a:t>
            </a:r>
            <a:r>
              <a:rPr lang="en-US" sz="2800" dirty="0" smtClean="0"/>
              <a:t>dimensional</a:t>
            </a:r>
            <a:endParaRPr lang="en-IN" sz="2800" dirty="0"/>
          </a:p>
          <a:p>
            <a:pPr marL="514350" lvl="0" indent="-514350">
              <a:buFont typeface="+mj-lt"/>
              <a:buAutoNum type="arabicPeriod"/>
            </a:pPr>
            <a:r>
              <a:rPr lang="en-US" sz="2800" dirty="0"/>
              <a:t>Structured and unstructured </a:t>
            </a:r>
            <a:r>
              <a:rPr lang="en-US" sz="2800" dirty="0" smtClean="0"/>
              <a:t>content</a:t>
            </a:r>
            <a:endParaRPr lang="en-IN" sz="2800" dirty="0"/>
          </a:p>
          <a:p>
            <a:pPr marL="514350" indent="-514350">
              <a:buFont typeface="+mj-lt"/>
              <a:buAutoNum type="arabicPeriod"/>
            </a:pPr>
            <a:r>
              <a:rPr lang="en-US" sz="2800" dirty="0"/>
              <a:t>Progressions of diseases and recovery </a:t>
            </a:r>
            <a:r>
              <a:rPr lang="en-US" sz="2800" dirty="0" smtClean="0"/>
              <a:t>reported</a:t>
            </a:r>
            <a:endParaRPr lang="en-IN" sz="28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Doctor case report to an observation to Clinical story</a:t>
            </a:r>
            <a:endParaRPr lang="en-IN" sz="3200" dirty="0"/>
          </a:p>
        </p:txBody>
      </p:sp>
      <p:sp>
        <p:nvSpPr>
          <p:cNvPr id="4" name="Content Placeholder 3"/>
          <p:cNvSpPr>
            <a:spLocks noGrp="1"/>
          </p:cNvSpPr>
          <p:nvPr>
            <p:ph idx="1"/>
          </p:nvPr>
        </p:nvSpPr>
        <p:spPr/>
        <p:txBody>
          <a:bodyPr/>
          <a:lstStyle/>
          <a:p>
            <a:r>
              <a:rPr lang="en-IN" dirty="0" smtClean="0"/>
              <a:t>Slides presented at the TDU conference (July 2019) + Slides presented at </a:t>
            </a:r>
            <a:r>
              <a:rPr lang="en-IN" dirty="0" err="1" smtClean="0"/>
              <a:t>Pune</a:t>
            </a:r>
            <a:r>
              <a:rPr lang="en-IN" dirty="0" smtClean="0"/>
              <a:t> University (Nov 2019)</a:t>
            </a:r>
          </a:p>
          <a:p>
            <a:endParaRPr lang="en-IN" dirty="0" smtClean="0"/>
          </a:p>
          <a:p>
            <a:r>
              <a:rPr lang="en-IN" sz="1600" dirty="0" smtClean="0">
                <a:hlinkClick r:id="rId3"/>
              </a:rPr>
              <a:t>https://github.com/coursephd/PostgreSQL/blob/master/thesis/TDU-June2019/01TDU-June2019-SoftwareUse-Patterns.pptx</a:t>
            </a:r>
            <a:endParaRPr lang="en-IN" sz="1600" dirty="0" smtClean="0"/>
          </a:p>
          <a:p>
            <a:r>
              <a:rPr lang="en-IN" sz="1600" dirty="0" smtClean="0">
                <a:hlinkClick r:id="rId4"/>
              </a:rPr>
              <a:t>https://github.com/coursephd/PostgreSQL/blob/master/thesis/Pune-Nov2019/01AYUSH-Pune-Nov2019.pptx</a:t>
            </a:r>
            <a:endParaRPr lang="en-IN" sz="1600" dirty="0"/>
          </a:p>
        </p:txBody>
      </p:sp>
      <p:sp>
        <p:nvSpPr>
          <p:cNvPr id="5" name="Slide Number Placeholder 4"/>
          <p:cNvSpPr>
            <a:spLocks noGrp="1"/>
          </p:cNvSpPr>
          <p:nvPr>
            <p:ph type="sldNum" sz="quarter" idx="12"/>
          </p:nvPr>
        </p:nvSpPr>
        <p:spPr/>
        <p:txBody>
          <a:bodyPr/>
          <a:lstStyle/>
          <a:p>
            <a:fld id="{683A73A5-E307-49AE-B713-67FB3933783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Visual analytics</a:t>
            </a:r>
            <a:endParaRPr lang="en-IN" sz="3200" dirty="0"/>
          </a:p>
        </p:txBody>
      </p:sp>
      <p:sp>
        <p:nvSpPr>
          <p:cNvPr id="3" name="Content Placeholder 2"/>
          <p:cNvSpPr>
            <a:spLocks noGrp="1"/>
          </p:cNvSpPr>
          <p:nvPr>
            <p:ph idx="1"/>
          </p:nvPr>
        </p:nvSpPr>
        <p:spPr>
          <a:xfrm>
            <a:off x="342928" y="1000108"/>
            <a:ext cx="8229600" cy="5357850"/>
          </a:xfrm>
        </p:spPr>
        <p:txBody>
          <a:bodyPr>
            <a:noAutofit/>
          </a:bodyPr>
          <a:lstStyle/>
          <a:p>
            <a:pPr marL="514350" indent="-514350">
              <a:buFont typeface="+mj-lt"/>
              <a:buAutoNum type="arabicPeriod"/>
            </a:pPr>
            <a:r>
              <a:rPr lang="en-IN" sz="2400" dirty="0" smtClean="0"/>
              <a:t>Exploratory analysis to understand the underlying data</a:t>
            </a:r>
          </a:p>
          <a:p>
            <a:pPr marL="514350" indent="-514350">
              <a:buFont typeface="+mj-lt"/>
              <a:buAutoNum type="arabicPeriod"/>
            </a:pPr>
            <a:r>
              <a:rPr lang="en-IN" sz="2400" dirty="0" smtClean="0"/>
              <a:t>Descriptive analysis of the data</a:t>
            </a:r>
          </a:p>
          <a:p>
            <a:pPr marL="514350" indent="-514350">
              <a:buFont typeface="+mj-lt"/>
              <a:buAutoNum type="arabicPeriod"/>
            </a:pPr>
            <a:r>
              <a:rPr lang="en-IN" sz="2400" dirty="0" smtClean="0"/>
              <a:t>Patient profile views</a:t>
            </a:r>
          </a:p>
          <a:p>
            <a:pPr marL="514350" indent="-514350">
              <a:buFont typeface="+mj-lt"/>
              <a:buAutoNum type="arabicPeriod"/>
            </a:pPr>
            <a:r>
              <a:rPr lang="en-IN" sz="2400" dirty="0" smtClean="0"/>
              <a:t>Seasonal variations of diseases</a:t>
            </a:r>
          </a:p>
          <a:p>
            <a:pPr marL="514350" indent="-514350">
              <a:buFont typeface="+mj-lt"/>
              <a:buAutoNum type="arabicPeriod"/>
            </a:pPr>
            <a:r>
              <a:rPr lang="en-IN" sz="2400" dirty="0" smtClean="0"/>
              <a:t>Disease specific analysis</a:t>
            </a:r>
          </a:p>
          <a:p>
            <a:pPr marL="914400" lvl="1" indent="-514350">
              <a:buFont typeface="+mj-lt"/>
              <a:buAutoNum type="arabicPeriod"/>
            </a:pPr>
            <a:r>
              <a:rPr lang="en-IN" sz="2000" dirty="0" smtClean="0"/>
              <a:t>Metabolic</a:t>
            </a:r>
          </a:p>
          <a:p>
            <a:pPr marL="914400" lvl="1" indent="-514350">
              <a:buFont typeface="+mj-lt"/>
              <a:buAutoNum type="arabicPeriod"/>
            </a:pPr>
            <a:r>
              <a:rPr lang="en-IN" sz="2000" dirty="0" smtClean="0"/>
              <a:t>RMSD</a:t>
            </a:r>
          </a:p>
          <a:p>
            <a:pPr marL="914400" lvl="1" indent="-514350">
              <a:buFont typeface="+mj-lt"/>
              <a:buAutoNum type="arabicPeriod"/>
            </a:pPr>
            <a:r>
              <a:rPr lang="en-IN" sz="2000" dirty="0" err="1" smtClean="0"/>
              <a:t>Vrikka</a:t>
            </a:r>
            <a:r>
              <a:rPr lang="en-IN" sz="2000" dirty="0" smtClean="0"/>
              <a:t> </a:t>
            </a:r>
            <a:r>
              <a:rPr lang="en-IN" sz="2000" dirty="0" err="1" smtClean="0"/>
              <a:t>roga</a:t>
            </a:r>
            <a:endParaRPr lang="en-IN" sz="2000" dirty="0" smtClean="0"/>
          </a:p>
          <a:p>
            <a:pPr marL="914400" lvl="1" indent="-514350">
              <a:buFont typeface="+mj-lt"/>
              <a:buAutoNum type="arabicPeriod"/>
            </a:pPr>
            <a:r>
              <a:rPr lang="en-IN" sz="2000" dirty="0" smtClean="0"/>
              <a:t>Cancer</a:t>
            </a:r>
          </a:p>
          <a:p>
            <a:pPr marL="514350" indent="-514350">
              <a:buFont typeface="+mj-lt"/>
              <a:buAutoNum type="arabicPeriod"/>
            </a:pPr>
            <a:r>
              <a:rPr lang="en-IN" sz="2400" dirty="0" smtClean="0"/>
              <a:t>Disease trajectory on human Body</a:t>
            </a:r>
          </a:p>
          <a:p>
            <a:pPr marL="514350" indent="-514350">
              <a:buFont typeface="+mj-lt"/>
              <a:buAutoNum type="arabicPeriod"/>
            </a:pPr>
            <a:r>
              <a:rPr lang="en-IN" sz="2400" dirty="0" smtClean="0"/>
              <a:t>Responder, Non-responder analysis</a:t>
            </a:r>
          </a:p>
          <a:p>
            <a:pPr marL="514350" indent="-514350">
              <a:buFont typeface="+mj-lt"/>
              <a:buAutoNum type="arabicPeriod"/>
            </a:pPr>
            <a:r>
              <a:rPr lang="en-IN" sz="2400" dirty="0" smtClean="0"/>
              <a:t>Collapsible network tree</a:t>
            </a:r>
          </a:p>
          <a:p>
            <a:pPr marL="514350" indent="-514350">
              <a:buFont typeface="+mj-lt"/>
              <a:buAutoNum type="arabicPeriod"/>
            </a:pPr>
            <a:r>
              <a:rPr lang="en-IN" sz="2400" dirty="0" smtClean="0"/>
              <a:t>Collapsible network diagram</a:t>
            </a:r>
          </a:p>
        </p:txBody>
      </p:sp>
      <p:sp>
        <p:nvSpPr>
          <p:cNvPr id="4" name="Slide Number Placeholder 3"/>
          <p:cNvSpPr>
            <a:spLocks noGrp="1"/>
          </p:cNvSpPr>
          <p:nvPr>
            <p:ph type="sldNum" sz="quarter" idx="12"/>
          </p:nvPr>
        </p:nvSpPr>
        <p:spPr/>
        <p:txBody>
          <a:bodyPr/>
          <a:lstStyle/>
          <a:p>
            <a:fld id="{683A73A5-E307-49AE-B713-67FB3933783B}"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229600" cy="1143000"/>
          </a:xfrm>
        </p:spPr>
        <p:txBody>
          <a:bodyPr>
            <a:noAutofit/>
          </a:bodyPr>
          <a:lstStyle/>
          <a:p>
            <a:pPr marL="742950" lvl="1" indent="-742950" algn="l" rtl="0">
              <a:spcBef>
                <a:spcPct val="0"/>
              </a:spcBef>
              <a:buFont typeface="+mj-lt"/>
              <a:buAutoNum type="arabicPeriod" startAt="4"/>
            </a:pPr>
            <a:r>
              <a:rPr lang="en-IN" sz="3200" dirty="0" smtClean="0"/>
              <a:t>(EHR / EMR): </a:t>
            </a:r>
            <a:r>
              <a:rPr lang="en-IN" sz="2400" dirty="0" smtClean="0"/>
              <a:t>Before and after analysis</a:t>
            </a:r>
            <a:endParaRPr lang="en-IN" sz="3200" dirty="0"/>
          </a:p>
        </p:txBody>
      </p:sp>
      <p:sp>
        <p:nvSpPr>
          <p:cNvPr id="3" name="Content Placeholder 2"/>
          <p:cNvSpPr>
            <a:spLocks noGrp="1"/>
          </p:cNvSpPr>
          <p:nvPr>
            <p:ph idx="1"/>
          </p:nvPr>
        </p:nvSpPr>
        <p:spPr>
          <a:xfrm>
            <a:off x="342928" y="1214422"/>
            <a:ext cx="8586790" cy="4525963"/>
          </a:xfrm>
        </p:spPr>
        <p:txBody>
          <a:bodyPr>
            <a:normAutofit lnSpcReduction="10000"/>
          </a:bodyPr>
          <a:lstStyle/>
          <a:p>
            <a:pPr marL="514350" indent="-514350">
              <a:buFont typeface="+mj-lt"/>
              <a:buAutoNum type="arabicPeriod"/>
            </a:pPr>
            <a:r>
              <a:rPr lang="en-IN" dirty="0"/>
              <a:t>T</a:t>
            </a:r>
            <a:r>
              <a:rPr lang="en-IN" dirty="0" smtClean="0"/>
              <a:t>abular view</a:t>
            </a:r>
          </a:p>
          <a:p>
            <a:pPr marL="514350" indent="-514350">
              <a:buFont typeface="+mj-lt"/>
              <a:buAutoNum type="arabicPeriod"/>
            </a:pPr>
            <a:r>
              <a:rPr lang="en-IN" dirty="0" smtClean="0"/>
              <a:t>Circular view</a:t>
            </a:r>
          </a:p>
          <a:p>
            <a:pPr marL="514350" indent="-514350">
              <a:buFont typeface="+mj-lt"/>
              <a:buAutoNum type="arabicPeriod"/>
            </a:pPr>
            <a:r>
              <a:rPr lang="en-IN" dirty="0" smtClean="0"/>
              <a:t>Sequence Pattern Mining Framework (SPMF) </a:t>
            </a:r>
            <a:r>
              <a:rPr lang="en-IN" dirty="0" smtClean="0"/>
              <a:t>algorithms</a:t>
            </a:r>
          </a:p>
          <a:p>
            <a:pPr marL="514350" indent="-514350">
              <a:buFont typeface="+mj-lt"/>
              <a:buAutoNum type="arabicPeriod"/>
            </a:pPr>
            <a:r>
              <a:rPr lang="en-IN" dirty="0" smtClean="0"/>
              <a:t>Visuals built using Java and d3js libraries</a:t>
            </a:r>
            <a:endParaRPr lang="en-IN" dirty="0" smtClean="0"/>
          </a:p>
          <a:p>
            <a:pPr marL="514350" indent="-514350">
              <a:buFont typeface="+mj-lt"/>
              <a:buAutoNum type="arabicPeriod"/>
            </a:pPr>
            <a:r>
              <a:rPr lang="en-IN" dirty="0" smtClean="0"/>
              <a:t>Distance measures with time component</a:t>
            </a:r>
          </a:p>
          <a:p>
            <a:pPr marL="514350" indent="-514350">
              <a:buFont typeface="+mj-lt"/>
              <a:buAutoNum type="arabicPeriod"/>
            </a:pPr>
            <a:r>
              <a:rPr lang="en-IN" dirty="0" smtClean="0"/>
              <a:t>Distance measures without time component</a:t>
            </a:r>
          </a:p>
          <a:p>
            <a:pPr marL="514350" indent="-514350">
              <a:buFont typeface="+mj-lt"/>
              <a:buAutoNum type="arabicPeriod"/>
            </a:pPr>
            <a:r>
              <a:rPr lang="en-IN" dirty="0" err="1" smtClean="0"/>
              <a:t>ComorBidity</a:t>
            </a:r>
            <a:r>
              <a:rPr lang="en-IN" dirty="0" smtClean="0"/>
              <a:t> analysis</a:t>
            </a:r>
          </a:p>
          <a:p>
            <a:pPr>
              <a:buNone/>
            </a:pPr>
            <a:endParaRPr lang="en-IN" dirty="0"/>
          </a:p>
        </p:txBody>
      </p:sp>
      <p:sp>
        <p:nvSpPr>
          <p:cNvPr id="4" name="Slide Number Placeholder 3"/>
          <p:cNvSpPr>
            <a:spLocks noGrp="1"/>
          </p:cNvSpPr>
          <p:nvPr>
            <p:ph type="sldNum" sz="quarter" idx="12"/>
          </p:nvPr>
        </p:nvSpPr>
        <p:spPr/>
        <p:txBody>
          <a:bodyPr/>
          <a:lstStyle/>
          <a:p>
            <a:fld id="{683A73A5-E307-49AE-B713-67FB3933783B}" type="slidenum">
              <a:rPr lang="en-IN" smtClean="0"/>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929</Words>
  <Application>Microsoft Office PowerPoint</Application>
  <PresentationFormat>On-screen Show (4:3)</PresentationFormat>
  <Paragraphs>141</Paragraphs>
  <Slides>12</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Acrobat Document</vt:lpstr>
      <vt:lpstr>Analysis of hospital based ayurvedic clinical practice to gain real world data knowledge</vt:lpstr>
      <vt:lpstr>Agenda</vt:lpstr>
      <vt:lpstr>Theoretical basis Aurveda and ICH GCP</vt:lpstr>
      <vt:lpstr>Importance of randomized clinical trials</vt:lpstr>
      <vt:lpstr>Importance of real world evidence</vt:lpstr>
      <vt:lpstr>Analysis of Electronic Health / Medical Records (EHR / EMR)</vt:lpstr>
      <vt:lpstr>(EHR / EMR): Doctor case report to an observation to Clinical story</vt:lpstr>
      <vt:lpstr>(EHR / EMR): Visual analytics</vt:lpstr>
      <vt:lpstr>(EHR / EMR): Before and after analysis</vt:lpstr>
      <vt:lpstr>Deep learning of EMR</vt:lpstr>
      <vt:lpstr>Deep learning of EMR cont’d</vt:lpstr>
      <vt:lpstr>Outcomes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hospital based ayurvedic clinical practice to gain real world data knowledge</dc:title>
  <dc:creator>Windows User</dc:creator>
  <cp:lastModifiedBy>Windows User</cp:lastModifiedBy>
  <cp:revision>15</cp:revision>
  <dcterms:created xsi:type="dcterms:W3CDTF">2019-11-10T08:25:58Z</dcterms:created>
  <dcterms:modified xsi:type="dcterms:W3CDTF">2020-01-04T04:40:07Z</dcterms:modified>
</cp:coreProperties>
</file>