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6" r:id="rId2"/>
    <p:sldId id="257" r:id="rId3"/>
    <p:sldId id="258" r:id="rId4"/>
    <p:sldId id="259" r:id="rId5"/>
    <p:sldId id="267" r:id="rId6"/>
    <p:sldId id="260" r:id="rId7"/>
    <p:sldId id="261" r:id="rId8"/>
    <p:sldId id="268" r:id="rId9"/>
    <p:sldId id="262" r:id="rId10"/>
    <p:sldId id="263" r:id="rId11"/>
    <p:sldId id="264" r:id="rId12"/>
    <p:sldId id="265" r:id="rId13"/>
    <p:sldId id="269" r:id="rId14"/>
    <p:sldId id="266"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ahajan, Vinay" initials="MV" lastIdx="1" clrIdx="0">
    <p:extLst>
      <p:ext uri="{19B8F6BF-5375-455C-9EA6-DF929625EA0E}">
        <p15:presenceInfo xmlns:p15="http://schemas.microsoft.com/office/powerpoint/2012/main" userId="S-1-5-21-220523388-1563985344-839522115-179192"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4" d="100"/>
          <a:sy n="84" d="100"/>
        </p:scale>
        <p:origin x="1426" y="77"/>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0-03-20T11:38:57.731" idx="1">
    <p:pos x="5229" y="0"/>
    <p:text/>
    <p:extLst>
      <p:ext uri="{C676402C-5697-4E1C-873F-D02D1690AC5C}">
        <p15:threadingInfo xmlns:p15="http://schemas.microsoft.com/office/powerpoint/2012/main" timeZoneBias="-330"/>
      </p:ext>
    </p:extLst>
  </p:cm>
</p:cmLst>
</file>

<file path=ppt/drawings/_rels/vmlDrawing1.v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image" Target="../media/image2.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6.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475D08A-A3E7-468D-B25F-56A8C1A55FA4}" type="datetimeFigureOut">
              <a:rPr lang="en-US" smtClean="0"/>
              <a:pPr/>
              <a:t>3/20/2020</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4E6FAA2-A010-41F0-B4C9-4874C6F66C18}" type="slidenum">
              <a:rPr lang="en-IN" smtClean="0"/>
              <a:pPr/>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04E6FAA2-A010-41F0-B4C9-4874C6F66C18}" type="slidenum">
              <a:rPr lang="en-IN" smtClean="0"/>
              <a:pPr/>
              <a:t>1</a:t>
            </a:fld>
            <a:endParaRPr lang="en-I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pPr marL="514350" lvl="0" indent="-514350">
              <a:buFont typeface="+mj-lt"/>
              <a:buAutoNum type="arabicPeriod"/>
            </a:pPr>
            <a:r>
              <a:rPr lang="en-US" sz="1200" dirty="0" smtClean="0"/>
              <a:t>Patient level data: EHRs are populated for each patient at each visit, as and when a patient visits a medical institute.</a:t>
            </a:r>
            <a:endParaRPr lang="en-IN" sz="1200" dirty="0" smtClean="0"/>
          </a:p>
          <a:p>
            <a:pPr marL="514350" lvl="0" indent="-514350">
              <a:buFont typeface="+mj-lt"/>
              <a:buAutoNum type="arabicPeriod"/>
            </a:pPr>
            <a:r>
              <a:rPr lang="en-US" sz="1200" dirty="0" smtClean="0"/>
              <a:t>Heterogeneous nature of EHRs: Each institute could have a way of collecting the data on EHR making them heterogeneous. The individual patient data is not readily available for due to various reasons like GDPR, IPR, sensitive information, etc.</a:t>
            </a:r>
            <a:endParaRPr lang="en-IN" sz="1200" dirty="0" smtClean="0"/>
          </a:p>
          <a:p>
            <a:pPr marL="514350" lvl="0" indent="-514350">
              <a:buFont typeface="+mj-lt"/>
              <a:buAutoNum type="arabicPeriod"/>
            </a:pPr>
            <a:r>
              <a:rPr lang="en-US" sz="1200" dirty="0" smtClean="0"/>
              <a:t>Longitudinal: For each visit for each patient an EHR is filled, hence they become longitudinal. The type of visit (in-patient, out-patient), regular visits, emergency visit, etc. are time stamped to make the visits contextual.</a:t>
            </a:r>
            <a:endParaRPr lang="en-IN" sz="1200" dirty="0" smtClean="0"/>
          </a:p>
          <a:p>
            <a:pPr marL="514350" lvl="0" indent="-514350">
              <a:buFont typeface="+mj-lt"/>
              <a:buAutoNum type="arabicPeriod"/>
            </a:pPr>
            <a:r>
              <a:rPr lang="en-US" sz="1200" dirty="0" smtClean="0"/>
              <a:t>Temporal relationship: Longitudinal nature allows EHRs to build the ordering of medical events, helping in building medical history, diagnosis, prognosis, potential causality, etc.</a:t>
            </a:r>
            <a:endParaRPr lang="en-IN" sz="1200" dirty="0" smtClean="0"/>
          </a:p>
          <a:p>
            <a:pPr marL="514350" lvl="0" indent="-514350">
              <a:buFont typeface="+mj-lt"/>
              <a:buAutoNum type="arabicPeriod"/>
            </a:pPr>
            <a:r>
              <a:rPr lang="en-US" sz="1200" dirty="0" smtClean="0"/>
              <a:t>Irregular timing of visits: EHR varies greatly in length – young patients would have just one visit for an acute condition and older patients with chronic conditions may have hundreds of visits.</a:t>
            </a:r>
            <a:endParaRPr lang="en-IN" sz="1200" dirty="0" smtClean="0"/>
          </a:p>
          <a:p>
            <a:pPr marL="514350" lvl="0" indent="-514350">
              <a:buFont typeface="+mj-lt"/>
              <a:buAutoNum type="arabicPeriod"/>
            </a:pPr>
            <a:r>
              <a:rPr lang="en-US" sz="1200" dirty="0" smtClean="0"/>
              <a:t>Episodic nature: EHRs are created only when a patient visits, hence each disease condition is represented as an </a:t>
            </a:r>
            <a:r>
              <a:rPr lang="en-US" sz="1200" dirty="0" err="1" smtClean="0"/>
              <a:t>episode.The</a:t>
            </a:r>
            <a:r>
              <a:rPr lang="en-US" sz="1200" dirty="0" smtClean="0"/>
              <a:t> episode is often dependent on the type of a disease, typically ranging from a day to two weeks for acute diseases of mild and moderate severity, going all the way up to a few years for severe chronic diseases. This dictates the timing of visits, largely random.</a:t>
            </a:r>
            <a:endParaRPr lang="en-IN" sz="1200" dirty="0" smtClean="0"/>
          </a:p>
          <a:p>
            <a:pPr marL="514350" lvl="0" indent="-514350">
              <a:buFont typeface="+mj-lt"/>
              <a:buAutoNum type="arabicPeriod"/>
            </a:pPr>
            <a:r>
              <a:rPr lang="en-US" sz="1200" dirty="0" smtClean="0"/>
              <a:t>Sparse and high dimensional: Hundreds and thousands of disease conditions are reported for individual patients using many standard dictionaries like ICD for diagnosis codes, CPT for procedures, LOINC for lab tests, SNOWMED for medicines, etc. As many conditions could be reported only a few times in many visits, this reporting structure makes the data sparse and high dimensional.</a:t>
            </a:r>
            <a:endParaRPr lang="en-IN" sz="1200" dirty="0" smtClean="0"/>
          </a:p>
          <a:p>
            <a:pPr marL="514350" lvl="0" indent="-514350">
              <a:buFont typeface="+mj-lt"/>
              <a:buAutoNum type="arabicPeriod"/>
            </a:pPr>
            <a:r>
              <a:rPr lang="en-US" sz="1200" dirty="0" smtClean="0"/>
              <a:t>Structured and unstructured content: Along with the coded terminologies, free text of doctor’s notes section contains precious medical information in many different languages.</a:t>
            </a:r>
            <a:endParaRPr lang="en-IN" sz="1200" dirty="0" smtClean="0"/>
          </a:p>
          <a:p>
            <a:pPr marL="514350" indent="-514350">
              <a:buFont typeface="+mj-lt"/>
              <a:buAutoNum type="arabicPeriod"/>
            </a:pPr>
            <a:r>
              <a:rPr lang="en-US" sz="1200" dirty="0" smtClean="0"/>
              <a:t>Progressions of diseases and recovery reported: EHRs are a combination of the course of reported disease, the evolving and the intervening processes</a:t>
            </a:r>
            <a:endParaRPr lang="en-IN" sz="1200" dirty="0" smtClean="0"/>
          </a:p>
        </p:txBody>
      </p:sp>
      <p:sp>
        <p:nvSpPr>
          <p:cNvPr id="4" name="Slide Number Placeholder 3"/>
          <p:cNvSpPr>
            <a:spLocks noGrp="1"/>
          </p:cNvSpPr>
          <p:nvPr>
            <p:ph type="sldNum" sz="quarter" idx="10"/>
          </p:nvPr>
        </p:nvSpPr>
        <p:spPr/>
        <p:txBody>
          <a:bodyPr/>
          <a:lstStyle/>
          <a:p>
            <a:fld id="{04E6FAA2-A010-41F0-B4C9-4874C6F66C18}" type="slidenum">
              <a:rPr lang="en-IN" smtClean="0"/>
              <a:pPr/>
              <a:t>9</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13ED14C0-0590-4BCF-A2BF-D5E35D90D1B5}" type="datetime1">
              <a:rPr lang="en-US" smtClean="0"/>
              <a:pPr/>
              <a:t>3/20/2020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83A73A5-E307-49AE-B713-67FB3933783B}" type="slidenum">
              <a:rPr lang="en-IN" smtClean="0"/>
              <a:pPr/>
              <a:t>‹#›</a:t>
            </a:fld>
            <a:endParaRPr lang="en-IN"/>
          </a:p>
        </p:txBody>
      </p:sp>
      <p:pic>
        <p:nvPicPr>
          <p:cNvPr id="7" name="Picture 2"/>
          <p:cNvPicPr>
            <a:picLocks noChangeAspect="1" noChangeArrowheads="1"/>
          </p:cNvPicPr>
          <p:nvPr userDrawn="1"/>
        </p:nvPicPr>
        <p:blipFill>
          <a:blip r:embed="rId2"/>
          <a:srcRect/>
          <a:stretch>
            <a:fillRect/>
          </a:stretch>
        </p:blipFill>
        <p:spPr bwMode="auto">
          <a:xfrm>
            <a:off x="7715281" y="0"/>
            <a:ext cx="1428751" cy="914400"/>
          </a:xfrm>
          <a:prstGeom prst="rect">
            <a:avLst/>
          </a:prstGeom>
          <a:noFill/>
          <a:ln w="9525">
            <a:noFill/>
            <a:miter lim="800000"/>
            <a:headEnd/>
            <a:tailEnd/>
          </a:ln>
          <a:effec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029A0199-58AE-4DE4-AFB2-A2ABA5EAB57B}" type="datetime1">
              <a:rPr lang="en-US" smtClean="0"/>
              <a:pPr/>
              <a:t>3/20/2020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83A73A5-E307-49AE-B713-67FB3933783B}"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500B125C-8A7E-41F9-8025-4D898F965B37}" type="datetime1">
              <a:rPr lang="en-US" smtClean="0"/>
              <a:pPr/>
              <a:t>3/20/2020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83A73A5-E307-49AE-B713-67FB3933783B}"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87CD8DF2-98B6-4E80-9D38-36DC8001AE63}" type="datetime1">
              <a:rPr lang="en-US" smtClean="0"/>
              <a:pPr/>
              <a:t>3/20/2020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83A73A5-E307-49AE-B713-67FB3933783B}"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E1D402F-A897-41B7-941B-25AFD9808C21}" type="datetime1">
              <a:rPr lang="en-US" smtClean="0"/>
              <a:pPr/>
              <a:t>3/20/2020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83A73A5-E307-49AE-B713-67FB3933783B}" type="slidenum">
              <a:rPr lang="en-IN" smtClean="0"/>
              <a:pPr/>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51084BED-0295-41A8-9054-0FE538EDCB73}" type="datetime1">
              <a:rPr lang="en-US" smtClean="0"/>
              <a:pPr/>
              <a:t>3/20/2020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83A73A5-E307-49AE-B713-67FB3933783B}"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E81922EF-18FB-4FFD-AA3E-9F4D8DC6AC34}" type="datetime1">
              <a:rPr lang="en-US" smtClean="0"/>
              <a:pPr/>
              <a:t>3/20/2020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83A73A5-E307-49AE-B713-67FB3933783B}"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BBA7A0A7-7DC9-4816-9A02-6F6419EF6406}" type="datetime1">
              <a:rPr lang="en-US" smtClean="0"/>
              <a:pPr/>
              <a:t>3/20/2020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83A73A5-E307-49AE-B713-67FB3933783B}"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4C2B463-DDCC-4352-9C6D-7FCDD1CCAB89}" type="datetime1">
              <a:rPr lang="en-US" smtClean="0"/>
              <a:pPr/>
              <a:t>3/20/2020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83A73A5-E307-49AE-B713-67FB3933783B}"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09ACC42-816E-4477-8DBF-F1FC6F173BD1}" type="datetime1">
              <a:rPr lang="en-US" smtClean="0"/>
              <a:pPr/>
              <a:t>3/20/2020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83A73A5-E307-49AE-B713-67FB3933783B}"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A2DE836-B689-4343-806B-EB82FF61CDC3}" type="datetime1">
              <a:rPr lang="en-US" smtClean="0"/>
              <a:pPr/>
              <a:t>3/20/2020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83A73A5-E307-49AE-B713-67FB3933783B}" type="slidenum">
              <a:rPr lang="en-IN" smtClean="0"/>
              <a:pPr/>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A612963-3B7B-414A-BB97-F26A9A038459}" type="datetime1">
              <a:rPr lang="en-US" smtClean="0"/>
              <a:pPr/>
              <a:t>3/20/2020</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83A73A5-E307-49AE-B713-67FB3933783B}" type="slidenum">
              <a:rPr lang="en-IN" smtClean="0"/>
              <a:pPr/>
              <a:t>‹#›</a:t>
            </a:fld>
            <a:endParaRPr lang="en-IN"/>
          </a:p>
        </p:txBody>
      </p:sp>
      <p:pic>
        <p:nvPicPr>
          <p:cNvPr id="7" name="Picture 2"/>
          <p:cNvPicPr>
            <a:picLocks noChangeAspect="1" noChangeArrowheads="1"/>
          </p:cNvPicPr>
          <p:nvPr userDrawn="1"/>
        </p:nvPicPr>
        <p:blipFill>
          <a:blip r:embed="rId13"/>
          <a:srcRect/>
          <a:stretch>
            <a:fillRect/>
          </a:stretch>
        </p:blipFill>
        <p:spPr bwMode="auto">
          <a:xfrm>
            <a:off x="7715249" y="0"/>
            <a:ext cx="1428751" cy="914400"/>
          </a:xfrm>
          <a:prstGeom prst="rect">
            <a:avLst/>
          </a:prstGeom>
          <a:noFill/>
          <a:ln w="9525">
            <a:noFill/>
            <a:miter lim="800000"/>
            <a:headEnd/>
            <a:tailEnd/>
          </a:ln>
          <a:effec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6.wm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1.bin"/><Relationship Id="rId7" Type="http://schemas.openxmlformats.org/officeDocument/2006/relationships/comments" Target="../comments/comment1.xml"/><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3.wmf"/><Relationship Id="rId5" Type="http://schemas.openxmlformats.org/officeDocument/2006/relationships/oleObject" Target="../embeddings/oleObject2.bin"/><Relationship Id="rId4" Type="http://schemas.openxmlformats.org/officeDocument/2006/relationships/image" Target="../media/image2.wmf"/></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4.wm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5.wmf"/></Relationships>
</file>

<file path=ppt/slides/_rels/slide9.xml.rels><?xml version="1.0" encoding="UTF-8" standalone="yes"?>
<Relationships xmlns="http://schemas.openxmlformats.org/package/2006/relationships"><Relationship Id="rId3" Type="http://schemas.openxmlformats.org/officeDocument/2006/relationships/hyperlink" Target="https://github.com/coursephd/PostgreSQL/blob/master/thesis/TDU-June2019/01TDU-June2019-SoftwareUse-Patterns.pptx"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hyperlink" Target="https://github.com/coursephd/PostgreSQL/blob/master/thesis/Pune-Nov2019/01AYUSH-Pune-Nov2019.pptx"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42984"/>
            <a:ext cx="7772400" cy="1470025"/>
          </a:xfrm>
        </p:spPr>
        <p:txBody>
          <a:bodyPr>
            <a:normAutofit fontScale="90000"/>
          </a:bodyPr>
          <a:lstStyle/>
          <a:p>
            <a:r>
              <a:rPr lang="en-US" dirty="0"/>
              <a:t>Analysis of hospital based ayurvedic clinical practice to gain real world data knowledge</a:t>
            </a:r>
            <a:endParaRPr lang="en-IN" dirty="0"/>
          </a:p>
        </p:txBody>
      </p:sp>
      <p:sp>
        <p:nvSpPr>
          <p:cNvPr id="3" name="Subtitle 2"/>
          <p:cNvSpPr>
            <a:spLocks noGrp="1"/>
          </p:cNvSpPr>
          <p:nvPr>
            <p:ph type="subTitle" idx="1"/>
          </p:nvPr>
        </p:nvSpPr>
        <p:spPr>
          <a:xfrm>
            <a:off x="1371600" y="3143248"/>
            <a:ext cx="6400800" cy="1752600"/>
          </a:xfrm>
        </p:spPr>
        <p:txBody>
          <a:bodyPr>
            <a:normAutofit fontScale="92500"/>
          </a:bodyPr>
          <a:lstStyle/>
          <a:p>
            <a:r>
              <a:rPr lang="en-IN" dirty="0" err="1" smtClean="0"/>
              <a:t>Vinay</a:t>
            </a:r>
            <a:r>
              <a:rPr lang="en-IN" dirty="0" smtClean="0"/>
              <a:t> </a:t>
            </a:r>
            <a:r>
              <a:rPr lang="en-IN" dirty="0" err="1" smtClean="0"/>
              <a:t>Mahajan</a:t>
            </a:r>
            <a:endParaRPr lang="en-IN" dirty="0" smtClean="0"/>
          </a:p>
          <a:p>
            <a:r>
              <a:rPr lang="en-IN" dirty="0" smtClean="0"/>
              <a:t>PhD thesis presentation</a:t>
            </a:r>
          </a:p>
          <a:p>
            <a:pPr algn="l"/>
            <a:r>
              <a:rPr lang="en-IN" sz="3000" dirty="0" smtClean="0"/>
              <a:t>Guides:</a:t>
            </a:r>
            <a:r>
              <a:rPr lang="en-IN" dirty="0" smtClean="0"/>
              <a:t> </a:t>
            </a:r>
            <a:r>
              <a:rPr lang="en-IN" sz="2200" dirty="0" err="1" smtClean="0"/>
              <a:t>Ashwini</a:t>
            </a:r>
            <a:r>
              <a:rPr lang="en-IN" sz="2200" dirty="0" smtClean="0"/>
              <a:t> </a:t>
            </a:r>
            <a:r>
              <a:rPr lang="en-IN" sz="2200" dirty="0" err="1" smtClean="0"/>
              <a:t>Godbole</a:t>
            </a:r>
            <a:r>
              <a:rPr lang="en-IN" sz="2200" dirty="0" smtClean="0"/>
              <a:t>, </a:t>
            </a:r>
            <a:r>
              <a:rPr lang="en-IN" sz="2200" dirty="0" err="1" smtClean="0"/>
              <a:t>Girish</a:t>
            </a:r>
            <a:r>
              <a:rPr lang="en-IN" sz="2200" dirty="0" smtClean="0"/>
              <a:t> </a:t>
            </a:r>
            <a:r>
              <a:rPr lang="en-IN" sz="2200" dirty="0" err="1" smtClean="0"/>
              <a:t>Tillu</a:t>
            </a:r>
            <a:r>
              <a:rPr lang="en-IN" sz="2200" dirty="0" smtClean="0"/>
              <a:t>, </a:t>
            </a:r>
            <a:r>
              <a:rPr lang="en-IN" sz="2200" dirty="0" err="1" smtClean="0"/>
              <a:t>Ashwini</a:t>
            </a:r>
            <a:r>
              <a:rPr lang="en-IN" sz="2200" dirty="0" smtClean="0"/>
              <a:t> </a:t>
            </a:r>
            <a:r>
              <a:rPr lang="en-IN" sz="2200" dirty="0" err="1" smtClean="0"/>
              <a:t>Mathur</a:t>
            </a:r>
            <a:endParaRPr lang="en-IN" dirty="0"/>
          </a:p>
        </p:txBody>
      </p:sp>
      <p:sp>
        <p:nvSpPr>
          <p:cNvPr id="5" name="Slide Number Placeholder 4"/>
          <p:cNvSpPr>
            <a:spLocks noGrp="1"/>
          </p:cNvSpPr>
          <p:nvPr>
            <p:ph type="sldNum" sz="quarter" idx="12"/>
          </p:nvPr>
        </p:nvSpPr>
        <p:spPr/>
        <p:txBody>
          <a:bodyPr/>
          <a:lstStyle/>
          <a:p>
            <a:fld id="{683A73A5-E307-49AE-B713-67FB3933783B}" type="slidenum">
              <a:rPr lang="en-IN" smtClean="0"/>
              <a:pPr/>
              <a:t>1</a:t>
            </a:fld>
            <a:endParaRPr lang="en-IN"/>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406" y="-24"/>
            <a:ext cx="8229600" cy="1143000"/>
          </a:xfrm>
        </p:spPr>
        <p:txBody>
          <a:bodyPr>
            <a:noAutofit/>
          </a:bodyPr>
          <a:lstStyle/>
          <a:p>
            <a:pPr marL="742950" lvl="1" indent="-742950" algn="l" rtl="0">
              <a:spcBef>
                <a:spcPct val="0"/>
              </a:spcBef>
              <a:buFont typeface="+mj-lt"/>
              <a:buAutoNum type="arabicPeriod" startAt="4"/>
            </a:pPr>
            <a:r>
              <a:rPr lang="en-IN" sz="3200" dirty="0" smtClean="0"/>
              <a:t>(EHR / EMR): </a:t>
            </a:r>
            <a:r>
              <a:rPr lang="en-IN" sz="2400" dirty="0" smtClean="0"/>
              <a:t>Visual analytics</a:t>
            </a:r>
            <a:endParaRPr lang="en-IN" sz="3200" dirty="0"/>
          </a:p>
        </p:txBody>
      </p:sp>
      <p:sp>
        <p:nvSpPr>
          <p:cNvPr id="3" name="Content Placeholder 2"/>
          <p:cNvSpPr>
            <a:spLocks noGrp="1"/>
          </p:cNvSpPr>
          <p:nvPr>
            <p:ph idx="1"/>
          </p:nvPr>
        </p:nvSpPr>
        <p:spPr>
          <a:xfrm>
            <a:off x="342928" y="1000108"/>
            <a:ext cx="8229600" cy="5357850"/>
          </a:xfrm>
        </p:spPr>
        <p:txBody>
          <a:bodyPr>
            <a:noAutofit/>
          </a:bodyPr>
          <a:lstStyle/>
          <a:p>
            <a:pPr marL="514350" indent="-514350">
              <a:buFont typeface="+mj-lt"/>
              <a:buAutoNum type="arabicPeriod"/>
            </a:pPr>
            <a:r>
              <a:rPr lang="en-IN" sz="2400" dirty="0" smtClean="0"/>
              <a:t>Exploratory analysis to understand the underlying data</a:t>
            </a:r>
          </a:p>
          <a:p>
            <a:pPr marL="514350" indent="-514350">
              <a:buFont typeface="+mj-lt"/>
              <a:buAutoNum type="arabicPeriod"/>
            </a:pPr>
            <a:r>
              <a:rPr lang="en-IN" sz="2400" dirty="0" smtClean="0"/>
              <a:t>Descriptive analysis of the data</a:t>
            </a:r>
          </a:p>
          <a:p>
            <a:pPr marL="514350" indent="-514350">
              <a:buFont typeface="+mj-lt"/>
              <a:buAutoNum type="arabicPeriod"/>
            </a:pPr>
            <a:r>
              <a:rPr lang="en-IN" sz="2400" dirty="0" smtClean="0"/>
              <a:t>Patient profile views</a:t>
            </a:r>
          </a:p>
          <a:p>
            <a:pPr marL="514350" indent="-514350">
              <a:buFont typeface="+mj-lt"/>
              <a:buAutoNum type="arabicPeriod"/>
            </a:pPr>
            <a:r>
              <a:rPr lang="en-IN" sz="2400" dirty="0" smtClean="0"/>
              <a:t>Seasonal variations of diseases</a:t>
            </a:r>
          </a:p>
          <a:p>
            <a:pPr marL="514350" indent="-514350">
              <a:buFont typeface="+mj-lt"/>
              <a:buAutoNum type="arabicPeriod"/>
            </a:pPr>
            <a:r>
              <a:rPr lang="en-IN" sz="2400" dirty="0" smtClean="0"/>
              <a:t>Disease specific analysis</a:t>
            </a:r>
          </a:p>
          <a:p>
            <a:pPr marL="914400" lvl="1" indent="-514350">
              <a:buFont typeface="+mj-lt"/>
              <a:buAutoNum type="arabicPeriod"/>
            </a:pPr>
            <a:r>
              <a:rPr lang="en-IN" sz="2000" dirty="0" smtClean="0"/>
              <a:t>Metabolic</a:t>
            </a:r>
          </a:p>
          <a:p>
            <a:pPr marL="914400" lvl="1" indent="-514350">
              <a:buFont typeface="+mj-lt"/>
              <a:buAutoNum type="arabicPeriod"/>
            </a:pPr>
            <a:r>
              <a:rPr lang="en-IN" sz="2000" dirty="0" smtClean="0"/>
              <a:t>RMSD</a:t>
            </a:r>
          </a:p>
          <a:p>
            <a:pPr marL="914400" lvl="1" indent="-514350">
              <a:buFont typeface="+mj-lt"/>
              <a:buAutoNum type="arabicPeriod"/>
            </a:pPr>
            <a:r>
              <a:rPr lang="en-IN" sz="2000" dirty="0" err="1" smtClean="0"/>
              <a:t>Vrikka</a:t>
            </a:r>
            <a:r>
              <a:rPr lang="en-IN" sz="2000" dirty="0" smtClean="0"/>
              <a:t> </a:t>
            </a:r>
            <a:r>
              <a:rPr lang="en-IN" sz="2000" dirty="0" err="1" smtClean="0"/>
              <a:t>roga</a:t>
            </a:r>
            <a:endParaRPr lang="en-IN" sz="2000" dirty="0" smtClean="0"/>
          </a:p>
          <a:p>
            <a:pPr marL="914400" lvl="1" indent="-514350">
              <a:buFont typeface="+mj-lt"/>
              <a:buAutoNum type="arabicPeriod"/>
            </a:pPr>
            <a:r>
              <a:rPr lang="en-IN" sz="2000" dirty="0" smtClean="0"/>
              <a:t>Cancer</a:t>
            </a:r>
          </a:p>
          <a:p>
            <a:pPr marL="514350" indent="-514350">
              <a:buFont typeface="+mj-lt"/>
              <a:buAutoNum type="arabicPeriod"/>
            </a:pPr>
            <a:r>
              <a:rPr lang="en-IN" sz="2400" dirty="0" smtClean="0"/>
              <a:t>Disease trajectory on human Body</a:t>
            </a:r>
          </a:p>
          <a:p>
            <a:pPr marL="514350" indent="-514350">
              <a:buFont typeface="+mj-lt"/>
              <a:buAutoNum type="arabicPeriod"/>
            </a:pPr>
            <a:r>
              <a:rPr lang="en-IN" sz="2400" dirty="0" smtClean="0"/>
              <a:t>Responder, Non-responder analysis</a:t>
            </a:r>
          </a:p>
          <a:p>
            <a:pPr marL="514350" indent="-514350">
              <a:buFont typeface="+mj-lt"/>
              <a:buAutoNum type="arabicPeriod"/>
            </a:pPr>
            <a:r>
              <a:rPr lang="en-IN" sz="2400" dirty="0" smtClean="0"/>
              <a:t>Collapsible network tree</a:t>
            </a:r>
          </a:p>
          <a:p>
            <a:pPr marL="514350" indent="-514350">
              <a:buFont typeface="+mj-lt"/>
              <a:buAutoNum type="arabicPeriod"/>
            </a:pPr>
            <a:r>
              <a:rPr lang="en-IN" sz="2400" dirty="0" smtClean="0"/>
              <a:t>Collapsible network diagram</a:t>
            </a:r>
          </a:p>
        </p:txBody>
      </p:sp>
      <p:sp>
        <p:nvSpPr>
          <p:cNvPr id="4" name="Slide Number Placeholder 3"/>
          <p:cNvSpPr>
            <a:spLocks noGrp="1"/>
          </p:cNvSpPr>
          <p:nvPr>
            <p:ph type="sldNum" sz="quarter" idx="12"/>
          </p:nvPr>
        </p:nvSpPr>
        <p:spPr/>
        <p:txBody>
          <a:bodyPr/>
          <a:lstStyle/>
          <a:p>
            <a:fld id="{683A73A5-E307-49AE-B713-67FB3933783B}" type="slidenum">
              <a:rPr lang="en-IN" smtClean="0"/>
              <a:pPr/>
              <a:t>10</a:t>
            </a:fld>
            <a:endParaRPr lang="en-IN"/>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406" y="-24"/>
            <a:ext cx="8229600" cy="1143000"/>
          </a:xfrm>
        </p:spPr>
        <p:txBody>
          <a:bodyPr>
            <a:noAutofit/>
          </a:bodyPr>
          <a:lstStyle/>
          <a:p>
            <a:pPr marL="742950" lvl="1" indent="-742950" algn="l" rtl="0">
              <a:spcBef>
                <a:spcPct val="0"/>
              </a:spcBef>
              <a:buFont typeface="+mj-lt"/>
              <a:buAutoNum type="arabicPeriod" startAt="4"/>
            </a:pPr>
            <a:r>
              <a:rPr lang="en-IN" sz="3200" dirty="0" smtClean="0"/>
              <a:t>(EHR / EMR): </a:t>
            </a:r>
            <a:r>
              <a:rPr lang="en-IN" sz="2400" dirty="0" smtClean="0"/>
              <a:t>Before and after analysis</a:t>
            </a:r>
            <a:endParaRPr lang="en-IN" sz="3200" dirty="0"/>
          </a:p>
        </p:txBody>
      </p:sp>
      <p:sp>
        <p:nvSpPr>
          <p:cNvPr id="3" name="Content Placeholder 2"/>
          <p:cNvSpPr>
            <a:spLocks noGrp="1"/>
          </p:cNvSpPr>
          <p:nvPr>
            <p:ph idx="1"/>
          </p:nvPr>
        </p:nvSpPr>
        <p:spPr>
          <a:xfrm>
            <a:off x="342928" y="1214422"/>
            <a:ext cx="8229600" cy="4525963"/>
          </a:xfrm>
        </p:spPr>
        <p:txBody>
          <a:bodyPr>
            <a:normAutofit/>
          </a:bodyPr>
          <a:lstStyle/>
          <a:p>
            <a:pPr marL="514350" indent="-514350">
              <a:buFont typeface="+mj-lt"/>
              <a:buAutoNum type="arabicPeriod"/>
            </a:pPr>
            <a:r>
              <a:rPr lang="en-IN" dirty="0"/>
              <a:t>T</a:t>
            </a:r>
            <a:r>
              <a:rPr lang="en-IN" dirty="0" smtClean="0"/>
              <a:t>abular view</a:t>
            </a:r>
          </a:p>
          <a:p>
            <a:pPr marL="514350" indent="-514350">
              <a:buFont typeface="+mj-lt"/>
              <a:buAutoNum type="arabicPeriod"/>
            </a:pPr>
            <a:r>
              <a:rPr lang="en-IN" dirty="0" smtClean="0"/>
              <a:t>Circular view</a:t>
            </a:r>
          </a:p>
          <a:p>
            <a:pPr marL="514350" indent="-514350">
              <a:buFont typeface="+mj-lt"/>
              <a:buAutoNum type="arabicPeriod"/>
            </a:pPr>
            <a:r>
              <a:rPr lang="en-IN" dirty="0" smtClean="0"/>
              <a:t>SPMF algorithms</a:t>
            </a:r>
          </a:p>
          <a:p>
            <a:pPr marL="514350" indent="-514350">
              <a:buFont typeface="+mj-lt"/>
              <a:buAutoNum type="arabicPeriod"/>
            </a:pPr>
            <a:r>
              <a:rPr lang="en-IN" dirty="0" smtClean="0"/>
              <a:t>Java visuals</a:t>
            </a:r>
          </a:p>
          <a:p>
            <a:pPr marL="514350" indent="-514350">
              <a:buFont typeface="+mj-lt"/>
              <a:buAutoNum type="arabicPeriod"/>
            </a:pPr>
            <a:r>
              <a:rPr lang="en-IN" dirty="0" smtClean="0"/>
              <a:t>Distance measures with time component</a:t>
            </a:r>
          </a:p>
          <a:p>
            <a:pPr marL="514350" indent="-514350">
              <a:buFont typeface="+mj-lt"/>
              <a:buAutoNum type="arabicPeriod"/>
            </a:pPr>
            <a:r>
              <a:rPr lang="en-IN" dirty="0" smtClean="0"/>
              <a:t>Distance measures without time component</a:t>
            </a:r>
          </a:p>
          <a:p>
            <a:pPr marL="514350" indent="-514350">
              <a:buFont typeface="+mj-lt"/>
              <a:buAutoNum type="arabicPeriod"/>
            </a:pPr>
            <a:r>
              <a:rPr lang="en-IN" dirty="0" err="1" smtClean="0"/>
              <a:t>ComorBidity</a:t>
            </a:r>
            <a:r>
              <a:rPr lang="en-IN" dirty="0" smtClean="0"/>
              <a:t> analysis</a:t>
            </a:r>
          </a:p>
          <a:p>
            <a:pPr>
              <a:buNone/>
            </a:pPr>
            <a:endParaRPr lang="en-IN" dirty="0"/>
          </a:p>
        </p:txBody>
      </p:sp>
      <p:sp>
        <p:nvSpPr>
          <p:cNvPr id="4" name="Slide Number Placeholder 3"/>
          <p:cNvSpPr>
            <a:spLocks noGrp="1"/>
          </p:cNvSpPr>
          <p:nvPr>
            <p:ph type="sldNum" sz="quarter" idx="12"/>
          </p:nvPr>
        </p:nvSpPr>
        <p:spPr/>
        <p:txBody>
          <a:bodyPr/>
          <a:lstStyle/>
          <a:p>
            <a:fld id="{683A73A5-E307-49AE-B713-67FB3933783B}" type="slidenum">
              <a:rPr lang="en-IN" smtClean="0"/>
              <a:pPr/>
              <a:t>11</a:t>
            </a:fld>
            <a:endParaRPr lang="en-IN"/>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406" y="-24"/>
            <a:ext cx="8229600" cy="1143000"/>
          </a:xfrm>
        </p:spPr>
        <p:txBody>
          <a:bodyPr>
            <a:noAutofit/>
          </a:bodyPr>
          <a:lstStyle/>
          <a:p>
            <a:pPr marL="742950" lvl="1" indent="-742950" algn="l" rtl="0">
              <a:spcBef>
                <a:spcPct val="0"/>
              </a:spcBef>
              <a:buFont typeface="+mj-lt"/>
              <a:buAutoNum type="arabicPeriod" startAt="5"/>
            </a:pPr>
            <a:r>
              <a:rPr lang="en-IN" sz="3200" dirty="0" smtClean="0"/>
              <a:t>Deep learning of EMR</a:t>
            </a:r>
            <a:endParaRPr lang="en-IN" sz="3200" dirty="0"/>
          </a:p>
        </p:txBody>
      </p:sp>
      <p:sp>
        <p:nvSpPr>
          <p:cNvPr id="3" name="Content Placeholder 2"/>
          <p:cNvSpPr>
            <a:spLocks noGrp="1"/>
          </p:cNvSpPr>
          <p:nvPr>
            <p:ph idx="1"/>
          </p:nvPr>
        </p:nvSpPr>
        <p:spPr>
          <a:xfrm>
            <a:off x="395536" y="1162432"/>
            <a:ext cx="8229600" cy="4525963"/>
          </a:xfrm>
        </p:spPr>
        <p:txBody>
          <a:bodyPr/>
          <a:lstStyle/>
          <a:p>
            <a:r>
              <a:rPr lang="en-IN" dirty="0" smtClean="0"/>
              <a:t>Natural Language Processing</a:t>
            </a:r>
          </a:p>
          <a:p>
            <a:r>
              <a:rPr lang="en-IN" dirty="0" smtClean="0"/>
              <a:t>Word2vec, </a:t>
            </a:r>
            <a:r>
              <a:rPr lang="en-IN" dirty="0" err="1" smtClean="0"/>
              <a:t>fasttext</a:t>
            </a:r>
            <a:r>
              <a:rPr lang="en-IN" dirty="0" smtClean="0"/>
              <a:t>, etc. algorithms</a:t>
            </a:r>
          </a:p>
          <a:p>
            <a:r>
              <a:rPr lang="en-IN" dirty="0" smtClean="0"/>
              <a:t>Visualizations of word embeddings</a:t>
            </a:r>
          </a:p>
          <a:p>
            <a:r>
              <a:rPr lang="en-IN" dirty="0" smtClean="0"/>
              <a:t>Predictions:</a:t>
            </a:r>
          </a:p>
          <a:p>
            <a:pPr lvl="1"/>
            <a:r>
              <a:rPr lang="en-IN" dirty="0" smtClean="0"/>
              <a:t>Next disease</a:t>
            </a:r>
          </a:p>
          <a:p>
            <a:pPr lvl="1"/>
            <a:r>
              <a:rPr lang="en-IN" dirty="0" smtClean="0"/>
              <a:t>Next treatment</a:t>
            </a:r>
          </a:p>
        </p:txBody>
      </p:sp>
      <p:sp>
        <p:nvSpPr>
          <p:cNvPr id="4" name="Slide Number Placeholder 3"/>
          <p:cNvSpPr>
            <a:spLocks noGrp="1"/>
          </p:cNvSpPr>
          <p:nvPr>
            <p:ph type="sldNum" sz="quarter" idx="12"/>
          </p:nvPr>
        </p:nvSpPr>
        <p:spPr/>
        <p:txBody>
          <a:bodyPr/>
          <a:lstStyle/>
          <a:p>
            <a:fld id="{683A73A5-E307-49AE-B713-67FB3933783B}" type="slidenum">
              <a:rPr lang="en-IN" smtClean="0"/>
              <a:pPr/>
              <a:t>12</a:t>
            </a:fld>
            <a:endParaRPr lang="en-IN"/>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Attached </a:t>
            </a:r>
            <a:r>
              <a:rPr lang="en-US" sz="3200" dirty="0" smtClean="0"/>
              <a:t>paper04 </a:t>
            </a:r>
            <a:r>
              <a:rPr lang="en-US" sz="3200" dirty="0"/>
              <a:t>ongoing work:</a:t>
            </a:r>
          </a:p>
        </p:txBody>
      </p:sp>
      <p:sp>
        <p:nvSpPr>
          <p:cNvPr id="3" name="Content Placeholder 2"/>
          <p:cNvSpPr>
            <a:spLocks noGrp="1"/>
          </p:cNvSpPr>
          <p:nvPr>
            <p:ph idx="1"/>
          </p:nvPr>
        </p:nvSpPr>
        <p:spPr/>
        <p:txBody>
          <a:bodyPr/>
          <a:lstStyle/>
          <a:p>
            <a:pPr marL="0" indent="0">
              <a:buNone/>
            </a:pPr>
            <a:r>
              <a:rPr lang="en-IN" dirty="0" smtClean="0"/>
              <a:t>Title: </a:t>
            </a:r>
            <a:r>
              <a:rPr lang="en-US" dirty="0" smtClean="0"/>
              <a:t>Not yet decided – use of Natural Language Processing,  word embeddings and deep learning for Ayurvedic EMR data</a:t>
            </a:r>
          </a:p>
          <a:p>
            <a:pPr marL="0" indent="0">
              <a:buNone/>
            </a:pPr>
            <a:endParaRPr lang="en-US" dirty="0"/>
          </a:p>
          <a:p>
            <a:pPr marL="0" indent="0">
              <a:buNone/>
            </a:pPr>
            <a:r>
              <a:rPr lang="en-US" dirty="0" smtClean="0"/>
              <a:t>Paper, at this point collection of thoughts: </a:t>
            </a:r>
            <a:endParaRPr lang="en-US" dirty="0"/>
          </a:p>
        </p:txBody>
      </p:sp>
      <p:sp>
        <p:nvSpPr>
          <p:cNvPr id="4" name="Slide Number Placeholder 3"/>
          <p:cNvSpPr>
            <a:spLocks noGrp="1"/>
          </p:cNvSpPr>
          <p:nvPr>
            <p:ph type="sldNum" sz="quarter" idx="12"/>
          </p:nvPr>
        </p:nvSpPr>
        <p:spPr/>
        <p:txBody>
          <a:bodyPr/>
          <a:lstStyle/>
          <a:p>
            <a:fld id="{683A73A5-E307-49AE-B713-67FB3933783B}" type="slidenum">
              <a:rPr lang="en-IN" smtClean="0"/>
              <a:pPr/>
              <a:t>13</a:t>
            </a:fld>
            <a:endParaRPr lang="en-IN"/>
          </a:p>
        </p:txBody>
      </p:sp>
      <p:graphicFrame>
        <p:nvGraphicFramePr>
          <p:cNvPr id="5" name="Object 4"/>
          <p:cNvGraphicFramePr>
            <a:graphicFrameLocks noChangeAspect="1"/>
          </p:cNvGraphicFramePr>
          <p:nvPr>
            <p:extLst>
              <p:ext uri="{D42A27DB-BD31-4B8C-83A1-F6EECF244321}">
                <p14:modId xmlns:p14="http://schemas.microsoft.com/office/powerpoint/2010/main" val="218202865"/>
              </p:ext>
            </p:extLst>
          </p:nvPr>
        </p:nvGraphicFramePr>
        <p:xfrm>
          <a:off x="3275856" y="4797152"/>
          <a:ext cx="914400" cy="792163"/>
        </p:xfrm>
        <a:graphic>
          <a:graphicData uri="http://schemas.openxmlformats.org/presentationml/2006/ole">
            <mc:AlternateContent xmlns:mc="http://schemas.openxmlformats.org/markup-compatibility/2006">
              <mc:Choice xmlns:v="urn:schemas-microsoft-com:vml" Requires="v">
                <p:oleObj spid="_x0000_s4098" name="Document" showAsIcon="1" r:id="rId3" imgW="914400" imgH="792360" progId="Word.Document.12">
                  <p:embed/>
                </p:oleObj>
              </mc:Choice>
              <mc:Fallback>
                <p:oleObj name="Document" showAsIcon="1" r:id="rId3" imgW="914400" imgH="792360" progId="Word.Document.12">
                  <p:embed/>
                  <p:pic>
                    <p:nvPicPr>
                      <p:cNvPr id="0" name=""/>
                      <p:cNvPicPr/>
                      <p:nvPr/>
                    </p:nvPicPr>
                    <p:blipFill>
                      <a:blip r:embed="rId4"/>
                      <a:stretch>
                        <a:fillRect/>
                      </a:stretch>
                    </p:blipFill>
                    <p:spPr>
                      <a:xfrm>
                        <a:off x="3275856" y="4797152"/>
                        <a:ext cx="914400" cy="792163"/>
                      </a:xfrm>
                      <a:prstGeom prst="rect">
                        <a:avLst/>
                      </a:prstGeom>
                    </p:spPr>
                  </p:pic>
                </p:oleObj>
              </mc:Fallback>
            </mc:AlternateContent>
          </a:graphicData>
        </a:graphic>
      </p:graphicFrame>
    </p:spTree>
    <p:extLst>
      <p:ext uri="{BB962C8B-B14F-4D97-AF65-F5344CB8AC3E}">
        <p14:creationId xmlns:p14="http://schemas.microsoft.com/office/powerpoint/2010/main" val="35815835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406" y="-24"/>
            <a:ext cx="8229600" cy="1143000"/>
          </a:xfrm>
        </p:spPr>
        <p:txBody>
          <a:bodyPr>
            <a:noAutofit/>
          </a:bodyPr>
          <a:lstStyle/>
          <a:p>
            <a:pPr marL="742950" lvl="1" indent="-742950" algn="l" rtl="0">
              <a:spcBef>
                <a:spcPct val="0"/>
              </a:spcBef>
              <a:buFont typeface="+mj-lt"/>
              <a:buAutoNum type="arabicPeriod" startAt="6"/>
            </a:pPr>
            <a:r>
              <a:rPr lang="en-IN" sz="3200" dirty="0" smtClean="0"/>
              <a:t>Outcomes</a:t>
            </a:r>
            <a:endParaRPr lang="en-IN" sz="3200" dirty="0"/>
          </a:p>
        </p:txBody>
      </p:sp>
      <p:sp>
        <p:nvSpPr>
          <p:cNvPr id="4" name="Slide Number Placeholder 3"/>
          <p:cNvSpPr>
            <a:spLocks noGrp="1"/>
          </p:cNvSpPr>
          <p:nvPr>
            <p:ph type="sldNum" sz="quarter" idx="12"/>
          </p:nvPr>
        </p:nvSpPr>
        <p:spPr/>
        <p:txBody>
          <a:bodyPr/>
          <a:lstStyle/>
          <a:p>
            <a:fld id="{683A73A5-E307-49AE-B713-67FB3933783B}" type="slidenum">
              <a:rPr lang="en-IN" smtClean="0"/>
              <a:pPr/>
              <a:t>14</a:t>
            </a:fld>
            <a:endParaRPr lang="en-IN"/>
          </a:p>
        </p:txBody>
      </p:sp>
      <p:sp>
        <p:nvSpPr>
          <p:cNvPr id="5" name="Content Placeholder 2"/>
          <p:cNvSpPr>
            <a:spLocks noGrp="1"/>
          </p:cNvSpPr>
          <p:nvPr>
            <p:ph idx="1"/>
          </p:nvPr>
        </p:nvSpPr>
        <p:spPr>
          <a:xfrm>
            <a:off x="357158" y="1142984"/>
            <a:ext cx="8229600" cy="4525963"/>
          </a:xfrm>
        </p:spPr>
        <p:txBody>
          <a:bodyPr>
            <a:normAutofit/>
          </a:bodyPr>
          <a:lstStyle/>
          <a:p>
            <a:r>
              <a:rPr lang="en-US" dirty="0" smtClean="0"/>
              <a:t>Operational insights</a:t>
            </a:r>
          </a:p>
          <a:p>
            <a:r>
              <a:rPr lang="en-US" dirty="0" smtClean="0"/>
              <a:t>Clinical insights</a:t>
            </a:r>
          </a:p>
          <a:p>
            <a:r>
              <a:rPr lang="en-US" dirty="0" smtClean="0"/>
              <a:t>New research ideas</a:t>
            </a:r>
          </a:p>
          <a:p>
            <a:r>
              <a:rPr lang="en-IN" dirty="0" smtClean="0"/>
              <a:t>Relationships between biomedical disease classification and ACD ..TRANS-DISCIPLINARY PERSPECTIVES </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406" y="71422"/>
            <a:ext cx="8229600" cy="1143000"/>
          </a:xfrm>
        </p:spPr>
        <p:txBody>
          <a:bodyPr/>
          <a:lstStyle/>
          <a:p>
            <a:r>
              <a:rPr lang="en-IN" dirty="0" smtClean="0"/>
              <a:t>Agenda</a:t>
            </a:r>
            <a:endParaRPr lang="en-IN" dirty="0"/>
          </a:p>
        </p:txBody>
      </p:sp>
      <p:sp>
        <p:nvSpPr>
          <p:cNvPr id="3" name="Content Placeholder 2"/>
          <p:cNvSpPr>
            <a:spLocks noGrp="1"/>
          </p:cNvSpPr>
          <p:nvPr>
            <p:ph idx="1"/>
          </p:nvPr>
        </p:nvSpPr>
        <p:spPr>
          <a:xfrm>
            <a:off x="-32" y="1117615"/>
            <a:ext cx="9144032" cy="4525963"/>
          </a:xfrm>
        </p:spPr>
        <p:txBody>
          <a:bodyPr>
            <a:noAutofit/>
          </a:bodyPr>
          <a:lstStyle/>
          <a:p>
            <a:pPr marL="514350" indent="-514350">
              <a:buFont typeface="+mj-lt"/>
              <a:buAutoNum type="arabicPeriod"/>
            </a:pPr>
            <a:r>
              <a:rPr lang="en-IN" sz="2800" dirty="0" smtClean="0"/>
              <a:t>Theoretical basis </a:t>
            </a:r>
            <a:r>
              <a:rPr lang="en-IN" sz="2800" dirty="0" err="1" smtClean="0"/>
              <a:t>Aurveda</a:t>
            </a:r>
            <a:r>
              <a:rPr lang="en-IN" sz="2800" dirty="0" smtClean="0"/>
              <a:t> and ICH GCP</a:t>
            </a:r>
          </a:p>
          <a:p>
            <a:pPr marL="514350" indent="-514350">
              <a:buFont typeface="+mj-lt"/>
              <a:buAutoNum type="arabicPeriod"/>
            </a:pPr>
            <a:r>
              <a:rPr lang="en-IN" sz="2800" dirty="0" smtClean="0"/>
              <a:t>Importance of randomized clinical trials</a:t>
            </a:r>
          </a:p>
          <a:p>
            <a:pPr marL="514350" indent="-514350">
              <a:buFont typeface="+mj-lt"/>
              <a:buAutoNum type="arabicPeriod"/>
            </a:pPr>
            <a:r>
              <a:rPr lang="en-IN" sz="2800" dirty="0" smtClean="0"/>
              <a:t>Importance of real world evidence</a:t>
            </a:r>
          </a:p>
          <a:p>
            <a:pPr marL="514350" indent="-514350">
              <a:buFont typeface="+mj-lt"/>
              <a:buAutoNum type="arabicPeriod"/>
            </a:pPr>
            <a:r>
              <a:rPr lang="en-IN" sz="2800" dirty="0" smtClean="0"/>
              <a:t>Analysis of Electronic Health / Medical Records (EHR / EMR)</a:t>
            </a:r>
          </a:p>
          <a:p>
            <a:pPr marL="914400" lvl="1" indent="-457200">
              <a:buFont typeface="+mj-lt"/>
              <a:buAutoNum type="arabicPeriod"/>
            </a:pPr>
            <a:r>
              <a:rPr lang="en-IN" sz="2400" dirty="0" smtClean="0"/>
              <a:t>Doctor case report to an observation to Clinical story</a:t>
            </a:r>
          </a:p>
          <a:p>
            <a:pPr marL="914400" lvl="1" indent="-457200">
              <a:buFont typeface="+mj-lt"/>
              <a:buAutoNum type="arabicPeriod"/>
            </a:pPr>
            <a:r>
              <a:rPr lang="en-IN" sz="2400" dirty="0" smtClean="0"/>
              <a:t>Visual analytics</a:t>
            </a:r>
          </a:p>
          <a:p>
            <a:pPr marL="914400" lvl="1" indent="-457200">
              <a:buFont typeface="+mj-lt"/>
              <a:buAutoNum type="arabicPeriod"/>
            </a:pPr>
            <a:r>
              <a:rPr lang="en-IN" sz="2400" dirty="0" smtClean="0"/>
              <a:t>Before and after analysis</a:t>
            </a:r>
          </a:p>
          <a:p>
            <a:pPr marL="514350" indent="-514350">
              <a:buFont typeface="+mj-lt"/>
              <a:buAutoNum type="arabicPeriod"/>
            </a:pPr>
            <a:r>
              <a:rPr lang="en-IN" dirty="0" smtClean="0"/>
              <a:t>Deep learning of EMR</a:t>
            </a:r>
          </a:p>
          <a:p>
            <a:pPr marL="514350" indent="-514350">
              <a:buFont typeface="+mj-lt"/>
              <a:buAutoNum type="arabicPeriod"/>
            </a:pPr>
            <a:r>
              <a:rPr lang="en-IN" dirty="0" smtClean="0"/>
              <a:t>Outcomes</a:t>
            </a:r>
            <a:endParaRPr lang="en-IN" dirty="0"/>
          </a:p>
        </p:txBody>
      </p:sp>
      <p:sp>
        <p:nvSpPr>
          <p:cNvPr id="4" name="Slide Number Placeholder 3"/>
          <p:cNvSpPr>
            <a:spLocks noGrp="1"/>
          </p:cNvSpPr>
          <p:nvPr>
            <p:ph type="sldNum" sz="quarter" idx="12"/>
          </p:nvPr>
        </p:nvSpPr>
        <p:spPr/>
        <p:txBody>
          <a:bodyPr/>
          <a:lstStyle/>
          <a:p>
            <a:fld id="{683A73A5-E307-49AE-B713-67FB3933783B}" type="slidenum">
              <a:rPr lang="en-IN" smtClean="0"/>
              <a:pPr/>
              <a:t>2</a:t>
            </a:fld>
            <a:endParaRPr lang="en-IN"/>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406" y="-24"/>
            <a:ext cx="8229600" cy="785818"/>
          </a:xfrm>
        </p:spPr>
        <p:txBody>
          <a:bodyPr>
            <a:normAutofit/>
          </a:bodyPr>
          <a:lstStyle/>
          <a:p>
            <a:pPr marL="742950" indent="-742950" algn="l">
              <a:buFont typeface="+mj-lt"/>
              <a:buAutoNum type="arabicPeriod"/>
            </a:pPr>
            <a:r>
              <a:rPr lang="en-IN" sz="3200" dirty="0" smtClean="0"/>
              <a:t>Theoretical basis </a:t>
            </a:r>
            <a:r>
              <a:rPr lang="en-IN" sz="3200" dirty="0" err="1" smtClean="0"/>
              <a:t>Aurveda</a:t>
            </a:r>
            <a:r>
              <a:rPr lang="en-IN" sz="3200" dirty="0" smtClean="0"/>
              <a:t> and ICH GCP</a:t>
            </a:r>
            <a:endParaRPr lang="en-IN" sz="3200" dirty="0"/>
          </a:p>
        </p:txBody>
      </p:sp>
      <p:sp>
        <p:nvSpPr>
          <p:cNvPr id="4" name="Slide Number Placeholder 3"/>
          <p:cNvSpPr>
            <a:spLocks noGrp="1"/>
          </p:cNvSpPr>
          <p:nvPr>
            <p:ph type="sldNum" sz="quarter" idx="12"/>
          </p:nvPr>
        </p:nvSpPr>
        <p:spPr/>
        <p:txBody>
          <a:bodyPr/>
          <a:lstStyle/>
          <a:p>
            <a:fld id="{683A73A5-E307-49AE-B713-67FB3933783B}" type="slidenum">
              <a:rPr lang="en-IN" smtClean="0"/>
              <a:pPr/>
              <a:t>3</a:t>
            </a:fld>
            <a:endParaRPr lang="en-IN"/>
          </a:p>
        </p:txBody>
      </p:sp>
      <p:graphicFrame>
        <p:nvGraphicFramePr>
          <p:cNvPr id="5" name="Table 4"/>
          <p:cNvGraphicFramePr>
            <a:graphicFrameLocks noGrp="1"/>
          </p:cNvGraphicFramePr>
          <p:nvPr/>
        </p:nvGraphicFramePr>
        <p:xfrm>
          <a:off x="285720" y="642918"/>
          <a:ext cx="8429684" cy="6210790"/>
        </p:xfrm>
        <a:graphic>
          <a:graphicData uri="http://schemas.openxmlformats.org/drawingml/2006/table">
            <a:tbl>
              <a:tblPr/>
              <a:tblGrid>
                <a:gridCol w="2107421">
                  <a:extLst>
                    <a:ext uri="{9D8B030D-6E8A-4147-A177-3AD203B41FA5}">
                      <a16:colId xmlns:a16="http://schemas.microsoft.com/office/drawing/2014/main" val="20000"/>
                    </a:ext>
                  </a:extLst>
                </a:gridCol>
                <a:gridCol w="2107421">
                  <a:extLst>
                    <a:ext uri="{9D8B030D-6E8A-4147-A177-3AD203B41FA5}">
                      <a16:colId xmlns:a16="http://schemas.microsoft.com/office/drawing/2014/main" val="20001"/>
                    </a:ext>
                  </a:extLst>
                </a:gridCol>
                <a:gridCol w="2107421">
                  <a:extLst>
                    <a:ext uri="{9D8B030D-6E8A-4147-A177-3AD203B41FA5}">
                      <a16:colId xmlns:a16="http://schemas.microsoft.com/office/drawing/2014/main" val="20002"/>
                    </a:ext>
                  </a:extLst>
                </a:gridCol>
                <a:gridCol w="2107421">
                  <a:extLst>
                    <a:ext uri="{9D8B030D-6E8A-4147-A177-3AD203B41FA5}">
                      <a16:colId xmlns:a16="http://schemas.microsoft.com/office/drawing/2014/main" val="20003"/>
                    </a:ext>
                  </a:extLst>
                </a:gridCol>
              </a:tblGrid>
              <a:tr h="221129">
                <a:tc>
                  <a:txBody>
                    <a:bodyPr/>
                    <a:lstStyle/>
                    <a:p>
                      <a:pPr>
                        <a:lnSpc>
                          <a:spcPct val="115000"/>
                        </a:lnSpc>
                        <a:spcAft>
                          <a:spcPts val="1000"/>
                        </a:spcAft>
                      </a:pPr>
                      <a:r>
                        <a:rPr lang="en-US" sz="1200" dirty="0">
                          <a:latin typeface="Times New Roman"/>
                          <a:ea typeface="Calibri"/>
                          <a:cs typeface="Times New Roman"/>
                        </a:rPr>
                        <a:t>Quality</a:t>
                      </a:r>
                      <a:endParaRPr lang="en-IN" sz="1200" dirty="0">
                        <a:latin typeface="Calibri"/>
                        <a:ea typeface="Calibri"/>
                        <a:cs typeface="Times New Roman"/>
                      </a:endParaRPr>
                    </a:p>
                  </a:txBody>
                  <a:tcPr marL="44195" marR="44195" marT="22098" marB="2209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nSpc>
                          <a:spcPct val="115000"/>
                        </a:lnSpc>
                        <a:spcAft>
                          <a:spcPts val="1000"/>
                        </a:spcAft>
                      </a:pPr>
                      <a:r>
                        <a:rPr lang="en-US" sz="1200">
                          <a:latin typeface="Times New Roman"/>
                          <a:ea typeface="Calibri"/>
                          <a:cs typeface="Times New Roman"/>
                        </a:rPr>
                        <a:t>Efficacy</a:t>
                      </a:r>
                      <a:endParaRPr lang="en-IN" sz="1200">
                        <a:latin typeface="Calibri"/>
                        <a:ea typeface="Calibri"/>
                        <a:cs typeface="Times New Roman"/>
                      </a:endParaRPr>
                    </a:p>
                  </a:txBody>
                  <a:tcPr marL="44195" marR="44195" marT="22098" marB="2209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IN"/>
                    </a:p>
                  </a:txBody>
                  <a:tcPr/>
                </a:tc>
                <a:tc>
                  <a:txBody>
                    <a:bodyPr/>
                    <a:lstStyle/>
                    <a:p>
                      <a:pPr>
                        <a:lnSpc>
                          <a:spcPct val="115000"/>
                        </a:lnSpc>
                        <a:spcAft>
                          <a:spcPts val="1000"/>
                        </a:spcAft>
                      </a:pPr>
                      <a:r>
                        <a:rPr lang="en-US" sz="1200">
                          <a:latin typeface="Times New Roman"/>
                          <a:ea typeface="Calibri"/>
                          <a:cs typeface="Times New Roman"/>
                        </a:rPr>
                        <a:t>Safety</a:t>
                      </a:r>
                      <a:endParaRPr lang="en-IN" sz="1200">
                        <a:latin typeface="Calibri"/>
                        <a:ea typeface="Calibri"/>
                        <a:cs typeface="Times New Roman"/>
                      </a:endParaRPr>
                    </a:p>
                  </a:txBody>
                  <a:tcPr marL="44195" marR="44195" marT="22098" marB="2209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443730">
                <a:tc>
                  <a:txBody>
                    <a:bodyPr/>
                    <a:lstStyle/>
                    <a:p>
                      <a:pPr>
                        <a:lnSpc>
                          <a:spcPct val="115000"/>
                        </a:lnSpc>
                        <a:spcAft>
                          <a:spcPts val="1000"/>
                        </a:spcAft>
                      </a:pPr>
                      <a:r>
                        <a:rPr lang="en-US" sz="1200" dirty="0">
                          <a:latin typeface="Times New Roman"/>
                          <a:ea typeface="Calibri"/>
                          <a:cs typeface="Times New Roman"/>
                        </a:rPr>
                        <a:t>Q1A – Q1F Stability</a:t>
                      </a:r>
                      <a:endParaRPr lang="en-IN" sz="1200" dirty="0">
                        <a:latin typeface="Calibri"/>
                        <a:ea typeface="Calibri"/>
                        <a:cs typeface="Times New Roman"/>
                      </a:endParaRPr>
                    </a:p>
                  </a:txBody>
                  <a:tcPr marL="44195" marR="44195" marT="22098" marB="2209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a:lnSpc>
                          <a:spcPct val="115000"/>
                        </a:lnSpc>
                        <a:spcAft>
                          <a:spcPts val="1000"/>
                        </a:spcAft>
                      </a:pPr>
                      <a:r>
                        <a:rPr lang="en-US" sz="1200" dirty="0">
                          <a:latin typeface="Times New Roman"/>
                          <a:ea typeface="Calibri"/>
                          <a:cs typeface="Times New Roman"/>
                        </a:rPr>
                        <a:t>E1 Clinical Safety for Drugs used in Long-Term Treatment</a:t>
                      </a:r>
                      <a:endParaRPr lang="en-IN" sz="1200" dirty="0">
                        <a:latin typeface="Calibri"/>
                        <a:ea typeface="Calibri"/>
                        <a:cs typeface="Times New Roman"/>
                      </a:endParaRPr>
                    </a:p>
                  </a:txBody>
                  <a:tcPr marL="44195" marR="44195" marT="22098" marB="2209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a:lnSpc>
                          <a:spcPct val="115000"/>
                        </a:lnSpc>
                        <a:spcAft>
                          <a:spcPts val="1000"/>
                        </a:spcAft>
                      </a:pPr>
                      <a:r>
                        <a:rPr lang="en-US" sz="1200">
                          <a:latin typeface="Times New Roman"/>
                          <a:ea typeface="Calibri"/>
                          <a:cs typeface="Times New Roman"/>
                        </a:rPr>
                        <a:t>E14 Clinical Evaluation of QT</a:t>
                      </a:r>
                      <a:endParaRPr lang="en-IN" sz="1200">
                        <a:latin typeface="Calibri"/>
                        <a:ea typeface="Calibri"/>
                        <a:cs typeface="Times New Roman"/>
                      </a:endParaRPr>
                    </a:p>
                  </a:txBody>
                  <a:tcPr marL="44195" marR="44195" marT="22098" marB="2209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n-US" sz="1200">
                          <a:latin typeface="Times New Roman"/>
                          <a:ea typeface="Calibri"/>
                          <a:cs typeface="Times New Roman"/>
                        </a:rPr>
                        <a:t>S1A - S1C Carcinogenicity Studies </a:t>
                      </a:r>
                      <a:endParaRPr lang="en-IN" sz="1200">
                        <a:latin typeface="Calibri"/>
                        <a:ea typeface="Calibri"/>
                        <a:cs typeface="Times New Roman"/>
                      </a:endParaRPr>
                    </a:p>
                  </a:txBody>
                  <a:tcPr marL="44195" marR="44195" marT="22098" marB="2209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443730">
                <a:tc>
                  <a:txBody>
                    <a:bodyPr/>
                    <a:lstStyle/>
                    <a:p>
                      <a:pPr>
                        <a:lnSpc>
                          <a:spcPct val="115000"/>
                        </a:lnSpc>
                        <a:spcAft>
                          <a:spcPts val="1000"/>
                        </a:spcAft>
                      </a:pPr>
                      <a:r>
                        <a:rPr lang="en-US" sz="1200" dirty="0">
                          <a:latin typeface="Times New Roman"/>
                          <a:ea typeface="Calibri"/>
                          <a:cs typeface="Times New Roman"/>
                        </a:rPr>
                        <a:t>Q2 Analytical Validation</a:t>
                      </a:r>
                      <a:endParaRPr lang="en-IN" sz="1200" dirty="0">
                        <a:latin typeface="Calibri"/>
                        <a:ea typeface="Calibri"/>
                        <a:cs typeface="Times New Roman"/>
                      </a:endParaRPr>
                    </a:p>
                  </a:txBody>
                  <a:tcPr marL="44195" marR="44195" marT="22098" marB="2209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n-US" sz="1200">
                          <a:latin typeface="Times New Roman"/>
                          <a:ea typeface="Calibri"/>
                          <a:cs typeface="Times New Roman"/>
                        </a:rPr>
                        <a:t>E2A – E2F Pharmacovigilance </a:t>
                      </a:r>
                      <a:endParaRPr lang="en-IN" sz="1200">
                        <a:latin typeface="Calibri"/>
                        <a:ea typeface="Calibri"/>
                        <a:cs typeface="Times New Roman"/>
                      </a:endParaRPr>
                    </a:p>
                  </a:txBody>
                  <a:tcPr marL="44195" marR="44195" marT="22098" marB="2209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n-US" sz="1200">
                          <a:latin typeface="Times New Roman"/>
                          <a:ea typeface="Calibri"/>
                          <a:cs typeface="Times New Roman"/>
                        </a:rPr>
                        <a:t>E15 Definitions in Pharmacogenetics / Pharmacogenomics</a:t>
                      </a:r>
                      <a:endParaRPr lang="en-IN" sz="1200">
                        <a:latin typeface="Calibri"/>
                        <a:ea typeface="Calibri"/>
                        <a:cs typeface="Times New Roman"/>
                      </a:endParaRPr>
                    </a:p>
                  </a:txBody>
                  <a:tcPr marL="44195" marR="44195" marT="22098" marB="2209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n-US" sz="1200">
                          <a:latin typeface="Times New Roman"/>
                          <a:ea typeface="Calibri"/>
                          <a:cs typeface="Times New Roman"/>
                        </a:rPr>
                        <a:t>S2 Genotoxicity Studies </a:t>
                      </a:r>
                      <a:endParaRPr lang="en-IN" sz="1200">
                        <a:latin typeface="Calibri"/>
                        <a:ea typeface="Calibri"/>
                        <a:cs typeface="Times New Roman"/>
                      </a:endParaRPr>
                    </a:p>
                  </a:txBody>
                  <a:tcPr marL="44195" marR="44195" marT="22098" marB="2209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443730">
                <a:tc>
                  <a:txBody>
                    <a:bodyPr/>
                    <a:lstStyle/>
                    <a:p>
                      <a:pPr>
                        <a:lnSpc>
                          <a:spcPct val="115000"/>
                        </a:lnSpc>
                        <a:spcAft>
                          <a:spcPts val="1000"/>
                        </a:spcAft>
                      </a:pPr>
                      <a:r>
                        <a:rPr lang="en-US" sz="1200" dirty="0">
                          <a:latin typeface="Times New Roman"/>
                          <a:ea typeface="Calibri"/>
                          <a:cs typeface="Times New Roman"/>
                        </a:rPr>
                        <a:t>Q3A – Q3D Impurities</a:t>
                      </a:r>
                      <a:endParaRPr lang="en-IN" sz="1200" dirty="0">
                        <a:latin typeface="Calibri"/>
                        <a:ea typeface="Calibri"/>
                        <a:cs typeface="Times New Roman"/>
                      </a:endParaRPr>
                    </a:p>
                  </a:txBody>
                  <a:tcPr marL="44195" marR="44195" marT="22098" marB="2209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a:lnSpc>
                          <a:spcPct val="115000"/>
                        </a:lnSpc>
                        <a:spcAft>
                          <a:spcPts val="1000"/>
                        </a:spcAft>
                      </a:pPr>
                      <a:r>
                        <a:rPr lang="en-US" sz="1200">
                          <a:latin typeface="Times New Roman"/>
                          <a:ea typeface="Calibri"/>
                          <a:cs typeface="Times New Roman"/>
                        </a:rPr>
                        <a:t>E3 Clinical Study Reports</a:t>
                      </a:r>
                      <a:endParaRPr lang="en-IN" sz="1200">
                        <a:latin typeface="Calibri"/>
                        <a:ea typeface="Calibri"/>
                        <a:cs typeface="Times New Roman"/>
                      </a:endParaRPr>
                    </a:p>
                  </a:txBody>
                  <a:tcPr marL="44195" marR="44195" marT="22098" marB="2209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n-US" sz="1200">
                          <a:latin typeface="Times New Roman"/>
                          <a:ea typeface="Calibri"/>
                          <a:cs typeface="Times New Roman"/>
                        </a:rPr>
                        <a:t>E16 Qualification of Genomic Biomarkers</a:t>
                      </a:r>
                      <a:endParaRPr lang="en-IN" sz="1200">
                        <a:latin typeface="Calibri"/>
                        <a:ea typeface="Calibri"/>
                        <a:cs typeface="Times New Roman"/>
                      </a:endParaRPr>
                    </a:p>
                  </a:txBody>
                  <a:tcPr marL="44195" marR="44195" marT="22098" marB="2209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n-US" sz="1200">
                          <a:latin typeface="Times New Roman"/>
                          <a:ea typeface="Calibri"/>
                          <a:cs typeface="Times New Roman"/>
                        </a:rPr>
                        <a:t>S3A - S3B Toxicokinetics and Pharmacokinetics </a:t>
                      </a:r>
                      <a:endParaRPr lang="en-IN" sz="1200">
                        <a:latin typeface="Calibri"/>
                        <a:ea typeface="Calibri"/>
                        <a:cs typeface="Times New Roman"/>
                      </a:endParaRPr>
                    </a:p>
                  </a:txBody>
                  <a:tcPr marL="44195" marR="44195" marT="22098" marB="2209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313995">
                <a:tc>
                  <a:txBody>
                    <a:bodyPr/>
                    <a:lstStyle/>
                    <a:p>
                      <a:pPr>
                        <a:lnSpc>
                          <a:spcPct val="115000"/>
                        </a:lnSpc>
                        <a:spcAft>
                          <a:spcPts val="1000"/>
                        </a:spcAft>
                      </a:pPr>
                      <a:r>
                        <a:rPr lang="en-US" sz="1200" dirty="0">
                          <a:latin typeface="Times New Roman"/>
                          <a:ea typeface="Calibri"/>
                          <a:cs typeface="Times New Roman"/>
                        </a:rPr>
                        <a:t>Q4 – Q4B Pharmacopeias</a:t>
                      </a:r>
                      <a:endParaRPr lang="en-IN" sz="1200" dirty="0">
                        <a:latin typeface="Calibri"/>
                        <a:ea typeface="Calibri"/>
                        <a:cs typeface="Times New Roman"/>
                      </a:endParaRPr>
                    </a:p>
                  </a:txBody>
                  <a:tcPr marL="44195" marR="44195" marT="22098" marB="2209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a:lnSpc>
                          <a:spcPct val="115000"/>
                        </a:lnSpc>
                        <a:spcAft>
                          <a:spcPts val="1000"/>
                        </a:spcAft>
                      </a:pPr>
                      <a:r>
                        <a:rPr lang="en-US" sz="1200">
                          <a:latin typeface="Times New Roman"/>
                          <a:ea typeface="Calibri"/>
                          <a:cs typeface="Times New Roman"/>
                        </a:rPr>
                        <a:t>E4 Dose-Response Studies</a:t>
                      </a:r>
                      <a:endParaRPr lang="en-IN" sz="1200">
                        <a:latin typeface="Calibri"/>
                        <a:ea typeface="Calibri"/>
                        <a:cs typeface="Times New Roman"/>
                      </a:endParaRPr>
                    </a:p>
                  </a:txBody>
                  <a:tcPr marL="44195" marR="44195" marT="22098" marB="2209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a:lnSpc>
                          <a:spcPct val="115000"/>
                        </a:lnSpc>
                        <a:spcAft>
                          <a:spcPts val="1000"/>
                        </a:spcAft>
                      </a:pPr>
                      <a:r>
                        <a:rPr lang="it-IT" sz="1200">
                          <a:latin typeface="Times New Roman"/>
                          <a:ea typeface="Calibri"/>
                          <a:cs typeface="Times New Roman"/>
                        </a:rPr>
                        <a:t>E17 Multi-Regional Clinical Trials </a:t>
                      </a:r>
                      <a:endParaRPr lang="en-IN" sz="1200">
                        <a:latin typeface="Calibri"/>
                        <a:ea typeface="Calibri"/>
                        <a:cs typeface="Times New Roman"/>
                      </a:endParaRPr>
                    </a:p>
                  </a:txBody>
                  <a:tcPr marL="44195" marR="44195" marT="22098" marB="2209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n-US" sz="1200">
                          <a:latin typeface="Times New Roman"/>
                          <a:ea typeface="Calibri"/>
                          <a:cs typeface="Times New Roman"/>
                        </a:rPr>
                        <a:t>S4 Toxicity Testing </a:t>
                      </a:r>
                      <a:endParaRPr lang="en-IN" sz="1200">
                        <a:latin typeface="Calibri"/>
                        <a:ea typeface="Calibri"/>
                        <a:cs typeface="Times New Roman"/>
                      </a:endParaRPr>
                    </a:p>
                  </a:txBody>
                  <a:tcPr marL="44195" marR="44195" marT="22098" marB="2209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extLst>
                  <a:ext uri="{0D108BD9-81ED-4DB2-BD59-A6C34878D82A}">
                    <a16:rowId xmlns:a16="http://schemas.microsoft.com/office/drawing/2014/main" val="10004"/>
                  </a:ext>
                </a:extLst>
              </a:tr>
              <a:tr h="443730">
                <a:tc>
                  <a:txBody>
                    <a:bodyPr/>
                    <a:lstStyle/>
                    <a:p>
                      <a:pPr>
                        <a:lnSpc>
                          <a:spcPct val="115000"/>
                        </a:lnSpc>
                        <a:spcAft>
                          <a:spcPts val="1000"/>
                        </a:spcAft>
                      </a:pPr>
                      <a:r>
                        <a:rPr lang="en-US" sz="1200" dirty="0">
                          <a:latin typeface="Times New Roman"/>
                          <a:ea typeface="Calibri"/>
                          <a:cs typeface="Times New Roman"/>
                        </a:rPr>
                        <a:t>Q5A – Q5E Quality  of Biotechnological Products</a:t>
                      </a:r>
                      <a:endParaRPr lang="en-IN" sz="1200" dirty="0">
                        <a:latin typeface="Calibri"/>
                        <a:ea typeface="Calibri"/>
                        <a:cs typeface="Times New Roman"/>
                      </a:endParaRPr>
                    </a:p>
                  </a:txBody>
                  <a:tcPr marL="44195" marR="44195" marT="22098" marB="2209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n-US" sz="1200">
                          <a:latin typeface="Times New Roman"/>
                          <a:ea typeface="Calibri"/>
                          <a:cs typeface="Times New Roman"/>
                        </a:rPr>
                        <a:t>E5 Ethnic Factors</a:t>
                      </a:r>
                      <a:endParaRPr lang="en-IN" sz="1200">
                        <a:latin typeface="Calibri"/>
                        <a:ea typeface="Calibri"/>
                        <a:cs typeface="Times New Roman"/>
                      </a:endParaRPr>
                    </a:p>
                  </a:txBody>
                  <a:tcPr marL="44195" marR="44195" marT="22098" marB="2209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a:lnSpc>
                          <a:spcPct val="115000"/>
                        </a:lnSpc>
                        <a:spcAft>
                          <a:spcPts val="1000"/>
                        </a:spcAft>
                      </a:pPr>
                      <a:r>
                        <a:rPr lang="en-US" sz="1200">
                          <a:latin typeface="Times New Roman"/>
                          <a:ea typeface="Calibri"/>
                          <a:cs typeface="Times New Roman"/>
                        </a:rPr>
                        <a:t>E18 Genomic Sampling </a:t>
                      </a:r>
                      <a:endParaRPr lang="en-IN" sz="1200">
                        <a:latin typeface="Calibri"/>
                        <a:ea typeface="Calibri"/>
                        <a:cs typeface="Times New Roman"/>
                      </a:endParaRPr>
                    </a:p>
                  </a:txBody>
                  <a:tcPr marL="44195" marR="44195" marT="22098" marB="2209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n-US" sz="1200">
                          <a:latin typeface="Times New Roman"/>
                          <a:ea typeface="Calibri"/>
                          <a:cs typeface="Times New Roman"/>
                        </a:rPr>
                        <a:t>S5 Reproductive Toxicology </a:t>
                      </a:r>
                      <a:endParaRPr lang="en-IN" sz="1200">
                        <a:latin typeface="Calibri"/>
                        <a:ea typeface="Calibri"/>
                        <a:cs typeface="Times New Roman"/>
                      </a:endParaRPr>
                    </a:p>
                  </a:txBody>
                  <a:tcPr marL="44195" marR="44195" marT="22098" marB="2209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313995">
                <a:tc>
                  <a:txBody>
                    <a:bodyPr/>
                    <a:lstStyle/>
                    <a:p>
                      <a:pPr>
                        <a:lnSpc>
                          <a:spcPct val="115000"/>
                        </a:lnSpc>
                        <a:spcAft>
                          <a:spcPts val="1000"/>
                        </a:spcAft>
                      </a:pPr>
                      <a:r>
                        <a:rPr lang="en-US" sz="1200" dirty="0">
                          <a:latin typeface="Times New Roman"/>
                          <a:ea typeface="Calibri"/>
                          <a:cs typeface="Times New Roman"/>
                        </a:rPr>
                        <a:t>Q6A – Q6B Specifications</a:t>
                      </a:r>
                      <a:endParaRPr lang="en-IN" sz="1200" dirty="0">
                        <a:latin typeface="Calibri"/>
                        <a:ea typeface="Calibri"/>
                        <a:cs typeface="Times New Roman"/>
                      </a:endParaRPr>
                    </a:p>
                  </a:txBody>
                  <a:tcPr marL="44195" marR="44195" marT="22098" marB="2209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n-US" sz="1200">
                          <a:latin typeface="Times New Roman"/>
                          <a:ea typeface="Calibri"/>
                          <a:cs typeface="Times New Roman"/>
                        </a:rPr>
                        <a:t>E6 Good Clinical Practice</a:t>
                      </a:r>
                      <a:endParaRPr lang="en-IN" sz="1200">
                        <a:latin typeface="Calibri"/>
                        <a:ea typeface="Calibri"/>
                        <a:cs typeface="Times New Roman"/>
                      </a:endParaRPr>
                    </a:p>
                  </a:txBody>
                  <a:tcPr marL="44195" marR="44195" marT="22098" marB="2209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a:lnSpc>
                          <a:spcPct val="115000"/>
                        </a:lnSpc>
                      </a:pPr>
                      <a:endParaRPr lang="en-IN" sz="1200">
                        <a:latin typeface="Calibri"/>
                        <a:ea typeface="Times New Roman"/>
                        <a:cs typeface="Times New Roman"/>
                      </a:endParaRPr>
                    </a:p>
                  </a:txBody>
                  <a:tcPr marL="44195" marR="44195" marT="22098" marB="2209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n-US" sz="1200">
                          <a:latin typeface="Times New Roman"/>
                          <a:ea typeface="Calibri"/>
                          <a:cs typeface="Times New Roman"/>
                        </a:rPr>
                        <a:t>S6 Biotechnological Products </a:t>
                      </a:r>
                      <a:endParaRPr lang="en-IN" sz="1200">
                        <a:latin typeface="Calibri"/>
                        <a:ea typeface="Calibri"/>
                        <a:cs typeface="Times New Roman"/>
                      </a:endParaRPr>
                    </a:p>
                  </a:txBody>
                  <a:tcPr marL="44195" marR="44195" marT="22098" marB="2209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443730">
                <a:tc>
                  <a:txBody>
                    <a:bodyPr/>
                    <a:lstStyle/>
                    <a:p>
                      <a:pPr>
                        <a:lnSpc>
                          <a:spcPct val="115000"/>
                        </a:lnSpc>
                        <a:spcAft>
                          <a:spcPts val="1000"/>
                        </a:spcAft>
                      </a:pPr>
                      <a:r>
                        <a:rPr lang="en-US" sz="1200">
                          <a:latin typeface="Times New Roman"/>
                          <a:ea typeface="Calibri"/>
                          <a:cs typeface="Times New Roman"/>
                        </a:rPr>
                        <a:t>Q7 Good manufacturing practice</a:t>
                      </a:r>
                      <a:endParaRPr lang="en-IN" sz="1200">
                        <a:latin typeface="Calibri"/>
                        <a:ea typeface="Calibri"/>
                        <a:cs typeface="Times New Roman"/>
                      </a:endParaRPr>
                    </a:p>
                  </a:txBody>
                  <a:tcPr marL="44195" marR="44195" marT="22098" marB="2209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a:lnSpc>
                          <a:spcPct val="115000"/>
                        </a:lnSpc>
                        <a:spcAft>
                          <a:spcPts val="1000"/>
                        </a:spcAft>
                      </a:pPr>
                      <a:r>
                        <a:rPr lang="en-US" sz="1200" dirty="0">
                          <a:latin typeface="Times New Roman"/>
                          <a:ea typeface="Calibri"/>
                          <a:cs typeface="Times New Roman"/>
                        </a:rPr>
                        <a:t>E7 Clinical Trials in Geriatrics Population</a:t>
                      </a:r>
                      <a:endParaRPr lang="en-IN" sz="1200" dirty="0">
                        <a:latin typeface="Calibri"/>
                        <a:ea typeface="Calibri"/>
                        <a:cs typeface="Times New Roman"/>
                      </a:endParaRPr>
                    </a:p>
                  </a:txBody>
                  <a:tcPr marL="44195" marR="44195" marT="22098" marB="2209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a:lnSpc>
                          <a:spcPct val="115000"/>
                        </a:lnSpc>
                      </a:pPr>
                      <a:endParaRPr lang="en-IN" sz="1200">
                        <a:latin typeface="Calibri"/>
                        <a:ea typeface="Times New Roman"/>
                        <a:cs typeface="Times New Roman"/>
                      </a:endParaRPr>
                    </a:p>
                  </a:txBody>
                  <a:tcPr marL="44195" marR="44195" marT="22098" marB="2209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n-US" sz="1200">
                          <a:latin typeface="Times New Roman"/>
                          <a:ea typeface="Calibri"/>
                          <a:cs typeface="Times New Roman"/>
                        </a:rPr>
                        <a:t>S7A - S7B Pharmacology Studies </a:t>
                      </a:r>
                      <a:endParaRPr lang="en-IN" sz="1200">
                        <a:latin typeface="Calibri"/>
                        <a:ea typeface="Calibri"/>
                        <a:cs typeface="Times New Roman"/>
                      </a:endParaRPr>
                    </a:p>
                  </a:txBody>
                  <a:tcPr marL="44195" marR="44195" marT="22098" marB="2209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extLst>
                  <a:ext uri="{0D108BD9-81ED-4DB2-BD59-A6C34878D82A}">
                    <a16:rowId xmlns:a16="http://schemas.microsoft.com/office/drawing/2014/main" val="10007"/>
                  </a:ext>
                </a:extLst>
              </a:tr>
              <a:tr h="443730">
                <a:tc>
                  <a:txBody>
                    <a:bodyPr/>
                    <a:lstStyle/>
                    <a:p>
                      <a:pPr>
                        <a:lnSpc>
                          <a:spcPct val="115000"/>
                        </a:lnSpc>
                        <a:spcAft>
                          <a:spcPts val="1000"/>
                        </a:spcAft>
                      </a:pPr>
                      <a:r>
                        <a:rPr lang="en-US" sz="1200">
                          <a:latin typeface="Times New Roman"/>
                          <a:ea typeface="Calibri"/>
                          <a:cs typeface="Times New Roman"/>
                        </a:rPr>
                        <a:t>Q8 Pharmaceutical Development</a:t>
                      </a:r>
                      <a:endParaRPr lang="en-IN" sz="1200">
                        <a:latin typeface="Calibri"/>
                        <a:ea typeface="Calibri"/>
                        <a:cs typeface="Times New Roman"/>
                      </a:endParaRPr>
                    </a:p>
                  </a:txBody>
                  <a:tcPr marL="44195" marR="44195" marT="22098" marB="2209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n-US" sz="1200" dirty="0">
                          <a:latin typeface="Times New Roman"/>
                          <a:ea typeface="Calibri"/>
                          <a:cs typeface="Times New Roman"/>
                        </a:rPr>
                        <a:t>E8 General Considerations  for Clinical Trials</a:t>
                      </a:r>
                      <a:endParaRPr lang="en-IN" sz="1200" dirty="0">
                        <a:latin typeface="Calibri"/>
                        <a:ea typeface="Calibri"/>
                        <a:cs typeface="Times New Roman"/>
                      </a:endParaRPr>
                    </a:p>
                  </a:txBody>
                  <a:tcPr marL="44195" marR="44195" marT="22098" marB="2209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a:lnSpc>
                          <a:spcPct val="115000"/>
                        </a:lnSpc>
                      </a:pPr>
                      <a:endParaRPr lang="en-IN" sz="1200">
                        <a:latin typeface="Calibri"/>
                        <a:ea typeface="Times New Roman"/>
                        <a:cs typeface="Times New Roman"/>
                      </a:endParaRPr>
                    </a:p>
                  </a:txBody>
                  <a:tcPr marL="44195" marR="44195" marT="22098" marB="2209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n-US" sz="1200">
                          <a:latin typeface="Times New Roman"/>
                          <a:ea typeface="Calibri"/>
                          <a:cs typeface="Times New Roman"/>
                        </a:rPr>
                        <a:t>S8 Immunotoxicology Studies </a:t>
                      </a:r>
                      <a:endParaRPr lang="en-IN" sz="1200">
                        <a:latin typeface="Calibri"/>
                        <a:ea typeface="Calibri"/>
                        <a:cs typeface="Times New Roman"/>
                      </a:endParaRPr>
                    </a:p>
                  </a:txBody>
                  <a:tcPr marL="44195" marR="44195" marT="22098" marB="2209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8"/>
                  </a:ext>
                </a:extLst>
              </a:tr>
              <a:tr h="573463">
                <a:tc>
                  <a:txBody>
                    <a:bodyPr/>
                    <a:lstStyle/>
                    <a:p>
                      <a:pPr>
                        <a:lnSpc>
                          <a:spcPct val="115000"/>
                        </a:lnSpc>
                        <a:spcAft>
                          <a:spcPts val="1000"/>
                        </a:spcAft>
                      </a:pPr>
                      <a:r>
                        <a:rPr lang="en-US" sz="1200">
                          <a:latin typeface="Times New Roman"/>
                          <a:ea typeface="Calibri"/>
                          <a:cs typeface="Times New Roman"/>
                        </a:rPr>
                        <a:t>Q9 Quality Risk Management</a:t>
                      </a:r>
                      <a:endParaRPr lang="en-IN" sz="1200">
                        <a:latin typeface="Calibri"/>
                        <a:ea typeface="Calibri"/>
                        <a:cs typeface="Times New Roman"/>
                      </a:endParaRPr>
                    </a:p>
                  </a:txBody>
                  <a:tcPr marL="44195" marR="44195" marT="22098" marB="2209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n-US" sz="1200" dirty="0">
                          <a:latin typeface="Times New Roman"/>
                          <a:ea typeface="Calibri"/>
                          <a:cs typeface="Times New Roman"/>
                        </a:rPr>
                        <a:t>E9 Statistical Principles </a:t>
                      </a:r>
                      <a:endParaRPr lang="en-IN" sz="1200" dirty="0">
                        <a:latin typeface="Calibri"/>
                        <a:ea typeface="Calibri"/>
                        <a:cs typeface="Times New Roman"/>
                      </a:endParaRPr>
                    </a:p>
                  </a:txBody>
                  <a:tcPr marL="44195" marR="44195" marT="22098" marB="2209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a:lnSpc>
                          <a:spcPct val="115000"/>
                        </a:lnSpc>
                      </a:pPr>
                      <a:endParaRPr lang="en-IN" sz="1200">
                        <a:latin typeface="Calibri"/>
                        <a:ea typeface="Times New Roman"/>
                        <a:cs typeface="Times New Roman"/>
                      </a:endParaRPr>
                    </a:p>
                  </a:txBody>
                  <a:tcPr marL="44195" marR="44195" marT="22098" marB="2209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n-US" sz="1200">
                          <a:latin typeface="Times New Roman"/>
                          <a:ea typeface="Calibri"/>
                          <a:cs typeface="Times New Roman"/>
                        </a:rPr>
                        <a:t>S9 Nonclinical Evaluation for Anticancer Pharmaceuticals </a:t>
                      </a:r>
                      <a:endParaRPr lang="en-IN" sz="1200">
                        <a:latin typeface="Calibri"/>
                        <a:ea typeface="Calibri"/>
                        <a:cs typeface="Times New Roman"/>
                      </a:endParaRPr>
                    </a:p>
                  </a:txBody>
                  <a:tcPr marL="44195" marR="44195" marT="22098" marB="2209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9"/>
                  </a:ext>
                </a:extLst>
              </a:tr>
              <a:tr h="313995">
                <a:tc>
                  <a:txBody>
                    <a:bodyPr/>
                    <a:lstStyle/>
                    <a:p>
                      <a:pPr>
                        <a:lnSpc>
                          <a:spcPct val="115000"/>
                        </a:lnSpc>
                        <a:spcAft>
                          <a:spcPts val="1000"/>
                        </a:spcAft>
                      </a:pPr>
                      <a:r>
                        <a:rPr lang="en-US" sz="1200">
                          <a:latin typeface="Times New Roman"/>
                          <a:ea typeface="Calibri"/>
                          <a:cs typeface="Times New Roman"/>
                        </a:rPr>
                        <a:t>Q10 Pharmaceutical Quality system</a:t>
                      </a:r>
                      <a:endParaRPr lang="en-IN" sz="1200">
                        <a:latin typeface="Calibri"/>
                        <a:ea typeface="Calibri"/>
                        <a:cs typeface="Times New Roman"/>
                      </a:endParaRPr>
                    </a:p>
                  </a:txBody>
                  <a:tcPr marL="44195" marR="44195" marT="22098" marB="2209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n-US" sz="1200" dirty="0">
                          <a:latin typeface="Times New Roman"/>
                          <a:ea typeface="Calibri"/>
                          <a:cs typeface="Times New Roman"/>
                        </a:rPr>
                        <a:t>E10 Choice of Control Group</a:t>
                      </a:r>
                      <a:endParaRPr lang="en-IN" sz="1200" dirty="0">
                        <a:latin typeface="Calibri"/>
                        <a:ea typeface="Calibri"/>
                        <a:cs typeface="Times New Roman"/>
                      </a:endParaRPr>
                    </a:p>
                  </a:txBody>
                  <a:tcPr marL="44195" marR="44195" marT="22098" marB="2209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pPr>
                      <a:endParaRPr lang="en-IN" sz="1200">
                        <a:latin typeface="Calibri"/>
                        <a:ea typeface="Times New Roman"/>
                        <a:cs typeface="Times New Roman"/>
                      </a:endParaRPr>
                    </a:p>
                  </a:txBody>
                  <a:tcPr marL="44195" marR="44195" marT="22098" marB="2209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n-US" sz="1200">
                          <a:latin typeface="Times New Roman"/>
                          <a:ea typeface="Calibri"/>
                          <a:cs typeface="Times New Roman"/>
                        </a:rPr>
                        <a:t>S10 Photosafety Evaluation </a:t>
                      </a:r>
                      <a:endParaRPr lang="en-IN" sz="1200">
                        <a:latin typeface="Calibri"/>
                        <a:ea typeface="Calibri"/>
                        <a:cs typeface="Times New Roman"/>
                      </a:endParaRPr>
                    </a:p>
                  </a:txBody>
                  <a:tcPr marL="44195" marR="44195" marT="22098" marB="2209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0"/>
                  </a:ext>
                </a:extLst>
              </a:tr>
              <a:tr h="443730">
                <a:tc>
                  <a:txBody>
                    <a:bodyPr/>
                    <a:lstStyle/>
                    <a:p>
                      <a:pPr>
                        <a:lnSpc>
                          <a:spcPct val="115000"/>
                        </a:lnSpc>
                        <a:spcAft>
                          <a:spcPts val="1000"/>
                        </a:spcAft>
                      </a:pPr>
                      <a:r>
                        <a:rPr lang="en-US" sz="1200">
                          <a:latin typeface="Times New Roman"/>
                          <a:ea typeface="Calibri"/>
                          <a:cs typeface="Times New Roman"/>
                        </a:rPr>
                        <a:t>Q11 Development and manufacturing of Drug Substance</a:t>
                      </a:r>
                      <a:endParaRPr lang="en-IN" sz="1200">
                        <a:latin typeface="Calibri"/>
                        <a:ea typeface="Calibri"/>
                        <a:cs typeface="Times New Roman"/>
                      </a:endParaRPr>
                    </a:p>
                  </a:txBody>
                  <a:tcPr marL="44195" marR="44195" marT="22098" marB="2209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n-US" sz="1200" dirty="0">
                          <a:latin typeface="Times New Roman"/>
                          <a:ea typeface="Calibri"/>
                          <a:cs typeface="Times New Roman"/>
                        </a:rPr>
                        <a:t>E11 Clinical Trials in Pediatric Population</a:t>
                      </a:r>
                      <a:endParaRPr lang="en-IN" sz="1200" dirty="0">
                        <a:latin typeface="Calibri"/>
                        <a:ea typeface="Calibri"/>
                        <a:cs typeface="Times New Roman"/>
                      </a:endParaRPr>
                    </a:p>
                  </a:txBody>
                  <a:tcPr marL="44195" marR="44195" marT="22098" marB="2209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a:lnSpc>
                          <a:spcPct val="115000"/>
                        </a:lnSpc>
                      </a:pPr>
                      <a:endParaRPr lang="en-IN" sz="1200">
                        <a:latin typeface="Calibri"/>
                        <a:ea typeface="Times New Roman"/>
                        <a:cs typeface="Times New Roman"/>
                      </a:endParaRPr>
                    </a:p>
                  </a:txBody>
                  <a:tcPr marL="44195" marR="44195" marT="22098" marB="2209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n-US" sz="1200">
                          <a:latin typeface="Times New Roman"/>
                          <a:ea typeface="Calibri"/>
                          <a:cs typeface="Times New Roman"/>
                        </a:rPr>
                        <a:t>S11 Nonclinical Safety Testing </a:t>
                      </a:r>
                      <a:endParaRPr lang="en-IN" sz="1200">
                        <a:latin typeface="Calibri"/>
                        <a:ea typeface="Calibri"/>
                        <a:cs typeface="Times New Roman"/>
                      </a:endParaRPr>
                    </a:p>
                  </a:txBody>
                  <a:tcPr marL="44195" marR="44195" marT="22098" marB="2209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extLst>
                  <a:ext uri="{0D108BD9-81ED-4DB2-BD59-A6C34878D82A}">
                    <a16:rowId xmlns:a16="http://schemas.microsoft.com/office/drawing/2014/main" val="10011"/>
                  </a:ext>
                </a:extLst>
              </a:tr>
              <a:tr h="443730">
                <a:tc>
                  <a:txBody>
                    <a:bodyPr/>
                    <a:lstStyle/>
                    <a:p>
                      <a:pPr>
                        <a:lnSpc>
                          <a:spcPct val="115000"/>
                        </a:lnSpc>
                        <a:spcAft>
                          <a:spcPts val="1000"/>
                        </a:spcAft>
                      </a:pPr>
                      <a:r>
                        <a:rPr lang="en-US" sz="1200">
                          <a:latin typeface="Times New Roman"/>
                          <a:ea typeface="Calibri"/>
                          <a:cs typeface="Times New Roman"/>
                        </a:rPr>
                        <a:t>Q12 Lifecycle Management</a:t>
                      </a:r>
                      <a:endParaRPr lang="en-IN" sz="1200">
                        <a:latin typeface="Calibri"/>
                        <a:ea typeface="Calibri"/>
                        <a:cs typeface="Times New Roman"/>
                      </a:endParaRPr>
                    </a:p>
                  </a:txBody>
                  <a:tcPr marL="44195" marR="44195" marT="22098" marB="2209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n-US" sz="1200" dirty="0">
                          <a:latin typeface="Times New Roman"/>
                          <a:ea typeface="Calibri"/>
                          <a:cs typeface="Times New Roman"/>
                        </a:rPr>
                        <a:t>E12 Clinical Evaluation by Therapeutic Category </a:t>
                      </a:r>
                      <a:endParaRPr lang="en-IN" sz="1200" dirty="0">
                        <a:latin typeface="Calibri"/>
                        <a:ea typeface="Calibri"/>
                        <a:cs typeface="Times New Roman"/>
                      </a:endParaRPr>
                    </a:p>
                  </a:txBody>
                  <a:tcPr marL="44195" marR="44195" marT="22098" marB="2209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a:lnSpc>
                          <a:spcPct val="115000"/>
                        </a:lnSpc>
                      </a:pPr>
                      <a:endParaRPr lang="en-IN" sz="1200" dirty="0">
                        <a:latin typeface="Calibri"/>
                        <a:ea typeface="Times New Roman"/>
                        <a:cs typeface="Times New Roman"/>
                      </a:endParaRPr>
                    </a:p>
                  </a:txBody>
                  <a:tcPr marL="44195" marR="44195" marT="22098" marB="2209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pPr>
                      <a:endParaRPr lang="en-IN" sz="1200" dirty="0">
                        <a:latin typeface="Calibri"/>
                        <a:ea typeface="Times New Roman"/>
                        <a:cs typeface="Times New Roman"/>
                      </a:endParaRPr>
                    </a:p>
                  </a:txBody>
                  <a:tcPr marL="44195" marR="44195" marT="22098" marB="2209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2"/>
                  </a:ext>
                </a:extLst>
              </a:tr>
            </a:tbl>
          </a:graphicData>
        </a:graphic>
      </p:graphicFrame>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406" y="-24"/>
            <a:ext cx="8229600" cy="1143000"/>
          </a:xfrm>
        </p:spPr>
        <p:txBody>
          <a:bodyPr>
            <a:noAutofit/>
          </a:bodyPr>
          <a:lstStyle/>
          <a:p>
            <a:pPr marL="742950" indent="-742950" algn="l">
              <a:buFont typeface="+mj-lt"/>
              <a:buAutoNum type="arabicPeriod" startAt="2"/>
            </a:pPr>
            <a:r>
              <a:rPr lang="en-IN" sz="3200" dirty="0" smtClean="0"/>
              <a:t>Importance of randomized clinical trials</a:t>
            </a:r>
            <a:endParaRPr lang="en-IN" sz="3200" dirty="0"/>
          </a:p>
        </p:txBody>
      </p:sp>
      <p:sp>
        <p:nvSpPr>
          <p:cNvPr id="4" name="Slide Number Placeholder 3"/>
          <p:cNvSpPr>
            <a:spLocks noGrp="1"/>
          </p:cNvSpPr>
          <p:nvPr>
            <p:ph type="sldNum" sz="quarter" idx="12"/>
          </p:nvPr>
        </p:nvSpPr>
        <p:spPr/>
        <p:txBody>
          <a:bodyPr/>
          <a:lstStyle/>
          <a:p>
            <a:fld id="{683A73A5-E307-49AE-B713-67FB3933783B}" type="slidenum">
              <a:rPr lang="en-IN" smtClean="0"/>
              <a:pPr/>
              <a:t>4</a:t>
            </a:fld>
            <a:endParaRPr lang="en-IN"/>
          </a:p>
        </p:txBody>
      </p:sp>
      <p:graphicFrame>
        <p:nvGraphicFramePr>
          <p:cNvPr id="5" name="Content Placeholder 4"/>
          <p:cNvGraphicFramePr>
            <a:graphicFrameLocks noGrp="1" noChangeAspect="1"/>
          </p:cNvGraphicFramePr>
          <p:nvPr>
            <p:ph idx="1"/>
          </p:nvPr>
        </p:nvGraphicFramePr>
        <p:xfrm>
          <a:off x="928662" y="1785926"/>
          <a:ext cx="1357322" cy="1145240"/>
        </p:xfrm>
        <a:graphic>
          <a:graphicData uri="http://schemas.openxmlformats.org/presentationml/2006/ole">
            <mc:AlternateContent xmlns:mc="http://schemas.openxmlformats.org/markup-compatibility/2006">
              <mc:Choice xmlns:v="urn:schemas-microsoft-com:vml" Requires="v">
                <p:oleObj spid="_x0000_s1034" name="Acrobat Document" showAsIcon="1" r:id="rId3" imgW="914400" imgH="771480" progId="AcroExch.Document.DC">
                  <p:embed/>
                </p:oleObj>
              </mc:Choice>
              <mc:Fallback>
                <p:oleObj name="Acrobat Document" showAsIcon="1" r:id="rId3" imgW="914400" imgH="771480" progId="AcroExch.Document.DC">
                  <p:embed/>
                  <p:pic>
                    <p:nvPicPr>
                      <p:cNvPr id="0" name="Content Placeholder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8662" y="1785926"/>
                        <a:ext cx="1357322" cy="114524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 name="Object 5"/>
          <p:cNvGraphicFramePr>
            <a:graphicFrameLocks noChangeAspect="1"/>
          </p:cNvGraphicFramePr>
          <p:nvPr/>
        </p:nvGraphicFramePr>
        <p:xfrm>
          <a:off x="1071538" y="3357562"/>
          <a:ext cx="1285884" cy="1084965"/>
        </p:xfrm>
        <a:graphic>
          <a:graphicData uri="http://schemas.openxmlformats.org/presentationml/2006/ole">
            <mc:AlternateContent xmlns:mc="http://schemas.openxmlformats.org/markup-compatibility/2006">
              <mc:Choice xmlns:v="urn:schemas-microsoft-com:vml" Requires="v">
                <p:oleObj spid="_x0000_s1035" name="Acrobat Document" showAsIcon="1" r:id="rId5" imgW="914400" imgH="771480" progId="AcroExch.Document.DC">
                  <p:embed/>
                </p:oleObj>
              </mc:Choice>
              <mc:Fallback>
                <p:oleObj name="Acrobat Document" showAsIcon="1" r:id="rId5" imgW="914400" imgH="771480" progId="AcroExch.Document.DC">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71538" y="3357562"/>
                        <a:ext cx="1285884" cy="108496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 name="TextBox 2"/>
          <p:cNvSpPr txBox="1"/>
          <p:nvPr/>
        </p:nvSpPr>
        <p:spPr>
          <a:xfrm>
            <a:off x="3347864" y="1844824"/>
            <a:ext cx="4824536" cy="923330"/>
          </a:xfrm>
          <a:prstGeom prst="rect">
            <a:avLst/>
          </a:prstGeom>
          <a:noFill/>
        </p:spPr>
        <p:txBody>
          <a:bodyPr wrap="square" rtlCol="0">
            <a:spAutoFit/>
          </a:bodyPr>
          <a:lstStyle/>
          <a:p>
            <a:r>
              <a:rPr lang="en-US" dirty="0" smtClean="0"/>
              <a:t>The journal has rejected this paper, use this information to show the current status of clinical trials within Ayurveda</a:t>
            </a: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Paper02 submitted – JAIM, Jan2020</a:t>
            </a:r>
            <a:endParaRPr lang="en-US" sz="3200" dirty="0"/>
          </a:p>
        </p:txBody>
      </p:sp>
      <p:sp>
        <p:nvSpPr>
          <p:cNvPr id="3" name="Content Placeholder 2"/>
          <p:cNvSpPr>
            <a:spLocks noGrp="1"/>
          </p:cNvSpPr>
          <p:nvPr>
            <p:ph idx="1"/>
          </p:nvPr>
        </p:nvSpPr>
        <p:spPr/>
        <p:txBody>
          <a:bodyPr/>
          <a:lstStyle/>
          <a:p>
            <a:pPr marL="0" indent="0">
              <a:buNone/>
            </a:pPr>
            <a:r>
              <a:rPr lang="en-US" dirty="0"/>
              <a:t>Analysis of HMIS data with standard software tools to generate insightful </a:t>
            </a:r>
            <a:r>
              <a:rPr lang="en-US" dirty="0" smtClean="0"/>
              <a:t>empirical evidence </a:t>
            </a:r>
            <a:r>
              <a:rPr lang="en-US" dirty="0"/>
              <a:t>of Ayurveda practice in a University </a:t>
            </a:r>
            <a:r>
              <a:rPr lang="en-US" dirty="0" smtClean="0"/>
              <a:t>hospital</a:t>
            </a:r>
          </a:p>
          <a:p>
            <a:pPr marL="0" indent="0">
              <a:buNone/>
            </a:pPr>
            <a:endParaRPr lang="en-US" dirty="0"/>
          </a:p>
          <a:p>
            <a:pPr marL="0" indent="0">
              <a:buNone/>
            </a:pPr>
            <a:r>
              <a:rPr lang="en-US" dirty="0" smtClean="0"/>
              <a:t>Attached package of manuscript:</a:t>
            </a:r>
            <a:endParaRPr lang="en-US" dirty="0"/>
          </a:p>
        </p:txBody>
      </p:sp>
      <p:sp>
        <p:nvSpPr>
          <p:cNvPr id="4" name="Slide Number Placeholder 3"/>
          <p:cNvSpPr>
            <a:spLocks noGrp="1"/>
          </p:cNvSpPr>
          <p:nvPr>
            <p:ph type="sldNum" sz="quarter" idx="12"/>
          </p:nvPr>
        </p:nvSpPr>
        <p:spPr/>
        <p:txBody>
          <a:bodyPr/>
          <a:lstStyle/>
          <a:p>
            <a:fld id="{683A73A5-E307-49AE-B713-67FB3933783B}" type="slidenum">
              <a:rPr lang="en-IN" smtClean="0"/>
              <a:pPr/>
              <a:t>5</a:t>
            </a:fld>
            <a:endParaRPr lang="en-IN"/>
          </a:p>
        </p:txBody>
      </p:sp>
      <p:graphicFrame>
        <p:nvGraphicFramePr>
          <p:cNvPr id="5" name="Object 4"/>
          <p:cNvGraphicFramePr>
            <a:graphicFrameLocks noChangeAspect="1"/>
          </p:cNvGraphicFramePr>
          <p:nvPr>
            <p:extLst>
              <p:ext uri="{D42A27DB-BD31-4B8C-83A1-F6EECF244321}">
                <p14:modId xmlns:p14="http://schemas.microsoft.com/office/powerpoint/2010/main" val="578619615"/>
              </p:ext>
            </p:extLst>
          </p:nvPr>
        </p:nvGraphicFramePr>
        <p:xfrm>
          <a:off x="6553200" y="3863181"/>
          <a:ext cx="914400" cy="792163"/>
        </p:xfrm>
        <a:graphic>
          <a:graphicData uri="http://schemas.openxmlformats.org/presentationml/2006/ole">
            <mc:AlternateContent xmlns:mc="http://schemas.openxmlformats.org/markup-compatibility/2006">
              <mc:Choice xmlns:v="urn:schemas-microsoft-com:vml" Requires="v">
                <p:oleObj spid="_x0000_s2052" name="Acrobat Document" showAsIcon="1" r:id="rId3" imgW="914400" imgH="792360" progId="AcroExch.Document.2015">
                  <p:embed/>
                </p:oleObj>
              </mc:Choice>
              <mc:Fallback>
                <p:oleObj name="Acrobat Document" showAsIcon="1" r:id="rId3" imgW="914400" imgH="792360" progId="AcroExch.Document.2015">
                  <p:embed/>
                  <p:pic>
                    <p:nvPicPr>
                      <p:cNvPr id="0" name=""/>
                      <p:cNvPicPr/>
                      <p:nvPr/>
                    </p:nvPicPr>
                    <p:blipFill>
                      <a:blip r:embed="rId4"/>
                      <a:stretch>
                        <a:fillRect/>
                      </a:stretch>
                    </p:blipFill>
                    <p:spPr>
                      <a:xfrm>
                        <a:off x="6553200" y="3863181"/>
                        <a:ext cx="914400" cy="792163"/>
                      </a:xfrm>
                      <a:prstGeom prst="rect">
                        <a:avLst/>
                      </a:prstGeom>
                    </p:spPr>
                  </p:pic>
                </p:oleObj>
              </mc:Fallback>
            </mc:AlternateContent>
          </a:graphicData>
        </a:graphic>
      </p:graphicFrame>
    </p:spTree>
    <p:extLst>
      <p:ext uri="{BB962C8B-B14F-4D97-AF65-F5344CB8AC3E}">
        <p14:creationId xmlns:p14="http://schemas.microsoft.com/office/powerpoint/2010/main" val="13629926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406" y="-24"/>
            <a:ext cx="8229600" cy="642942"/>
          </a:xfrm>
        </p:spPr>
        <p:txBody>
          <a:bodyPr>
            <a:noAutofit/>
          </a:bodyPr>
          <a:lstStyle/>
          <a:p>
            <a:pPr marL="742950" indent="-742950" algn="l">
              <a:buFont typeface="+mj-lt"/>
              <a:buAutoNum type="arabicPeriod" startAt="3"/>
            </a:pPr>
            <a:r>
              <a:rPr lang="en-IN" sz="3200" dirty="0" smtClean="0"/>
              <a:t>Importance of real world evidence</a:t>
            </a:r>
            <a:endParaRPr lang="en-IN" sz="3200" dirty="0"/>
          </a:p>
        </p:txBody>
      </p:sp>
      <p:sp>
        <p:nvSpPr>
          <p:cNvPr id="3" name="Content Placeholder 2"/>
          <p:cNvSpPr>
            <a:spLocks noGrp="1"/>
          </p:cNvSpPr>
          <p:nvPr>
            <p:ph idx="1"/>
          </p:nvPr>
        </p:nvSpPr>
        <p:spPr>
          <a:xfrm>
            <a:off x="142844" y="1207293"/>
            <a:ext cx="8229600" cy="4525963"/>
          </a:xfrm>
        </p:spPr>
        <p:txBody>
          <a:bodyPr/>
          <a:lstStyle/>
          <a:p>
            <a:r>
              <a:rPr lang="en-IN" dirty="0" smtClean="0"/>
              <a:t>Long term treatment effects and side effects</a:t>
            </a:r>
          </a:p>
          <a:p>
            <a:r>
              <a:rPr lang="en-IN" dirty="0" smtClean="0"/>
              <a:t>Target </a:t>
            </a:r>
            <a:r>
              <a:rPr lang="en-IN" dirty="0" smtClean="0"/>
              <a:t>trials</a:t>
            </a:r>
          </a:p>
          <a:p>
            <a:r>
              <a:rPr lang="en-IN" dirty="0" smtClean="0"/>
              <a:t>Supplemental scientific information to clinical trials</a:t>
            </a:r>
          </a:p>
          <a:p>
            <a:r>
              <a:rPr lang="en-IN" dirty="0" smtClean="0"/>
              <a:t>Use of hospital data – from a “Real world evidence” perspective</a:t>
            </a:r>
          </a:p>
          <a:p>
            <a:endParaRPr lang="en-IN" dirty="0"/>
          </a:p>
        </p:txBody>
      </p:sp>
      <p:sp>
        <p:nvSpPr>
          <p:cNvPr id="4" name="Slide Number Placeholder 3"/>
          <p:cNvSpPr>
            <a:spLocks noGrp="1"/>
          </p:cNvSpPr>
          <p:nvPr>
            <p:ph type="sldNum" sz="quarter" idx="12"/>
          </p:nvPr>
        </p:nvSpPr>
        <p:spPr/>
        <p:txBody>
          <a:bodyPr/>
          <a:lstStyle/>
          <a:p>
            <a:fld id="{683A73A5-E307-49AE-B713-67FB3933783B}" type="slidenum">
              <a:rPr lang="en-IN" smtClean="0"/>
              <a:pPr/>
              <a:t>6</a:t>
            </a:fld>
            <a:endParaRPr lang="en-I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406" y="-24"/>
            <a:ext cx="8229600" cy="1143000"/>
          </a:xfrm>
        </p:spPr>
        <p:txBody>
          <a:bodyPr>
            <a:noAutofit/>
          </a:bodyPr>
          <a:lstStyle/>
          <a:p>
            <a:pPr marL="742950" indent="-742950" algn="l">
              <a:buFont typeface="+mj-lt"/>
              <a:buAutoNum type="arabicPeriod" startAt="4"/>
            </a:pPr>
            <a:r>
              <a:rPr lang="en-IN" sz="3200" dirty="0" smtClean="0"/>
              <a:t>Analysis of Electronic Health / Medical Records (EHR / EMR)</a:t>
            </a:r>
            <a:endParaRPr lang="en-IN" sz="3200" dirty="0"/>
          </a:p>
        </p:txBody>
      </p:sp>
      <p:sp>
        <p:nvSpPr>
          <p:cNvPr id="4" name="Content Placeholder 2"/>
          <p:cNvSpPr>
            <a:spLocks noGrp="1"/>
          </p:cNvSpPr>
          <p:nvPr>
            <p:ph idx="1"/>
          </p:nvPr>
        </p:nvSpPr>
        <p:spPr>
          <a:xfrm>
            <a:off x="357158" y="1000108"/>
            <a:ext cx="8229600" cy="5168905"/>
          </a:xfrm>
        </p:spPr>
        <p:txBody>
          <a:bodyPr>
            <a:noAutofit/>
          </a:bodyPr>
          <a:lstStyle/>
          <a:p>
            <a:pPr>
              <a:buNone/>
            </a:pPr>
            <a:r>
              <a:rPr lang="en-US" dirty="0"/>
              <a:t>Structure of EHRs fall into following categories</a:t>
            </a:r>
            <a:r>
              <a:rPr lang="en-US" dirty="0" smtClean="0"/>
              <a:t>:</a:t>
            </a:r>
          </a:p>
          <a:p>
            <a:pPr marL="514350" lvl="0" indent="-514350">
              <a:buFont typeface="+mj-lt"/>
              <a:buAutoNum type="arabicPeriod"/>
            </a:pPr>
            <a:r>
              <a:rPr lang="en-US" sz="2800" dirty="0" smtClean="0"/>
              <a:t>Patient </a:t>
            </a:r>
            <a:r>
              <a:rPr lang="en-US" sz="2800" dirty="0"/>
              <a:t>level </a:t>
            </a:r>
            <a:r>
              <a:rPr lang="en-US" sz="2800" dirty="0" smtClean="0"/>
              <a:t>data</a:t>
            </a:r>
            <a:endParaRPr lang="en-IN" sz="2800" dirty="0"/>
          </a:p>
          <a:p>
            <a:pPr marL="514350" lvl="0" indent="-514350">
              <a:buFont typeface="+mj-lt"/>
              <a:buAutoNum type="arabicPeriod"/>
            </a:pPr>
            <a:r>
              <a:rPr lang="en-US" sz="2800" dirty="0"/>
              <a:t>Heterogeneous nature of </a:t>
            </a:r>
            <a:r>
              <a:rPr lang="en-US" sz="2800" dirty="0" smtClean="0"/>
              <a:t>EHRs</a:t>
            </a:r>
            <a:endParaRPr lang="en-IN" sz="2800" dirty="0"/>
          </a:p>
          <a:p>
            <a:pPr marL="514350" lvl="0" indent="-514350">
              <a:buFont typeface="+mj-lt"/>
              <a:buAutoNum type="arabicPeriod"/>
            </a:pPr>
            <a:r>
              <a:rPr lang="en-US" sz="2800" dirty="0" smtClean="0"/>
              <a:t>Longitudinal</a:t>
            </a:r>
            <a:endParaRPr lang="en-IN" sz="2800" dirty="0"/>
          </a:p>
          <a:p>
            <a:pPr marL="514350" lvl="0" indent="-514350">
              <a:buFont typeface="+mj-lt"/>
              <a:buAutoNum type="arabicPeriod"/>
            </a:pPr>
            <a:r>
              <a:rPr lang="en-US" sz="2800" dirty="0"/>
              <a:t>Temporal </a:t>
            </a:r>
            <a:r>
              <a:rPr lang="en-US" sz="2800" dirty="0" smtClean="0"/>
              <a:t>relationship</a:t>
            </a:r>
            <a:endParaRPr lang="en-IN" sz="2800" dirty="0"/>
          </a:p>
          <a:p>
            <a:pPr marL="514350" lvl="0" indent="-514350">
              <a:buFont typeface="+mj-lt"/>
              <a:buAutoNum type="arabicPeriod"/>
            </a:pPr>
            <a:r>
              <a:rPr lang="en-US" sz="2800" dirty="0"/>
              <a:t>Irregular timing of </a:t>
            </a:r>
            <a:r>
              <a:rPr lang="en-US" sz="2800" dirty="0" smtClean="0"/>
              <a:t>visits</a:t>
            </a:r>
            <a:endParaRPr lang="en-IN" sz="2800" dirty="0"/>
          </a:p>
          <a:p>
            <a:pPr marL="514350" lvl="0" indent="-514350">
              <a:buFont typeface="+mj-lt"/>
              <a:buAutoNum type="arabicPeriod"/>
            </a:pPr>
            <a:r>
              <a:rPr lang="en-US" sz="2800" dirty="0"/>
              <a:t>Episodic </a:t>
            </a:r>
            <a:r>
              <a:rPr lang="en-US" sz="2800" dirty="0" smtClean="0"/>
              <a:t>nature</a:t>
            </a:r>
          </a:p>
          <a:p>
            <a:pPr marL="514350" lvl="0" indent="-514350">
              <a:buFont typeface="+mj-lt"/>
              <a:buAutoNum type="arabicPeriod"/>
            </a:pPr>
            <a:r>
              <a:rPr lang="en-US" sz="2800" dirty="0" smtClean="0"/>
              <a:t>Sparse </a:t>
            </a:r>
            <a:r>
              <a:rPr lang="en-US" sz="2800" dirty="0"/>
              <a:t>and high </a:t>
            </a:r>
            <a:r>
              <a:rPr lang="en-US" sz="2800" dirty="0" smtClean="0"/>
              <a:t>dimensional</a:t>
            </a:r>
            <a:endParaRPr lang="en-IN" sz="2800" dirty="0"/>
          </a:p>
          <a:p>
            <a:pPr marL="514350" lvl="0" indent="-514350">
              <a:buFont typeface="+mj-lt"/>
              <a:buAutoNum type="arabicPeriod"/>
            </a:pPr>
            <a:r>
              <a:rPr lang="en-US" sz="2800" dirty="0"/>
              <a:t>Structured and unstructured </a:t>
            </a:r>
            <a:r>
              <a:rPr lang="en-US" sz="2800" dirty="0" smtClean="0"/>
              <a:t>content</a:t>
            </a:r>
            <a:endParaRPr lang="en-IN" sz="2800" dirty="0"/>
          </a:p>
          <a:p>
            <a:pPr marL="514350" indent="-514350">
              <a:buFont typeface="+mj-lt"/>
              <a:buAutoNum type="arabicPeriod"/>
            </a:pPr>
            <a:r>
              <a:rPr lang="en-US" sz="2800" dirty="0"/>
              <a:t>Progressions of diseases and recovery </a:t>
            </a:r>
            <a:r>
              <a:rPr lang="en-US" sz="2800" dirty="0" smtClean="0"/>
              <a:t>reported</a:t>
            </a:r>
            <a:endParaRPr lang="en-IN" sz="2800" dirty="0"/>
          </a:p>
        </p:txBody>
      </p:sp>
      <p:sp>
        <p:nvSpPr>
          <p:cNvPr id="5" name="Slide Number Placeholder 4"/>
          <p:cNvSpPr>
            <a:spLocks noGrp="1"/>
          </p:cNvSpPr>
          <p:nvPr>
            <p:ph type="sldNum" sz="quarter" idx="12"/>
          </p:nvPr>
        </p:nvSpPr>
        <p:spPr/>
        <p:txBody>
          <a:bodyPr/>
          <a:lstStyle/>
          <a:p>
            <a:fld id="{683A73A5-E307-49AE-B713-67FB3933783B}" type="slidenum">
              <a:rPr lang="en-IN" smtClean="0"/>
              <a:pPr/>
              <a:t>7</a:t>
            </a:fld>
            <a:endParaRPr lang="en-IN"/>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Attached </a:t>
            </a:r>
            <a:r>
              <a:rPr lang="en-US" sz="3200" dirty="0" smtClean="0"/>
              <a:t>paper03 </a:t>
            </a:r>
            <a:r>
              <a:rPr lang="en-US" sz="3200" dirty="0"/>
              <a:t>ongoing work:</a:t>
            </a:r>
          </a:p>
        </p:txBody>
      </p:sp>
      <p:sp>
        <p:nvSpPr>
          <p:cNvPr id="3" name="Content Placeholder 2"/>
          <p:cNvSpPr>
            <a:spLocks noGrp="1"/>
          </p:cNvSpPr>
          <p:nvPr>
            <p:ph idx="1"/>
          </p:nvPr>
        </p:nvSpPr>
        <p:spPr/>
        <p:txBody>
          <a:bodyPr/>
          <a:lstStyle/>
          <a:p>
            <a:pPr marL="0" indent="0">
              <a:buNone/>
            </a:pPr>
            <a:r>
              <a:rPr lang="en-IN" dirty="0" smtClean="0"/>
              <a:t>Title: 8 </a:t>
            </a:r>
            <a:r>
              <a:rPr lang="en-IN" dirty="0"/>
              <a:t>innovative uses of ayurvedic disease and medicine codes captured in EMR for clinical story</a:t>
            </a:r>
            <a:endParaRPr lang="en-US" dirty="0"/>
          </a:p>
          <a:p>
            <a:pPr marL="0" indent="0">
              <a:buNone/>
            </a:pPr>
            <a:r>
              <a:rPr lang="en-US" dirty="0" smtClean="0"/>
              <a:t>Paper: </a:t>
            </a:r>
            <a:endParaRPr lang="en-US" dirty="0"/>
          </a:p>
        </p:txBody>
      </p:sp>
      <p:sp>
        <p:nvSpPr>
          <p:cNvPr id="4" name="Slide Number Placeholder 3"/>
          <p:cNvSpPr>
            <a:spLocks noGrp="1"/>
          </p:cNvSpPr>
          <p:nvPr>
            <p:ph type="sldNum" sz="quarter" idx="12"/>
          </p:nvPr>
        </p:nvSpPr>
        <p:spPr/>
        <p:txBody>
          <a:bodyPr/>
          <a:lstStyle/>
          <a:p>
            <a:fld id="{683A73A5-E307-49AE-B713-67FB3933783B}" type="slidenum">
              <a:rPr lang="en-IN" smtClean="0"/>
              <a:pPr/>
              <a:t>8</a:t>
            </a:fld>
            <a:endParaRPr lang="en-IN"/>
          </a:p>
        </p:txBody>
      </p:sp>
      <p:graphicFrame>
        <p:nvGraphicFramePr>
          <p:cNvPr id="6" name="Object 5"/>
          <p:cNvGraphicFramePr>
            <a:graphicFrameLocks noChangeAspect="1"/>
          </p:cNvGraphicFramePr>
          <p:nvPr>
            <p:extLst>
              <p:ext uri="{D42A27DB-BD31-4B8C-83A1-F6EECF244321}">
                <p14:modId xmlns:p14="http://schemas.microsoft.com/office/powerpoint/2010/main" val="1448469475"/>
              </p:ext>
            </p:extLst>
          </p:nvPr>
        </p:nvGraphicFramePr>
        <p:xfrm>
          <a:off x="3275856" y="3573016"/>
          <a:ext cx="914400" cy="792163"/>
        </p:xfrm>
        <a:graphic>
          <a:graphicData uri="http://schemas.openxmlformats.org/presentationml/2006/ole">
            <mc:AlternateContent xmlns:mc="http://schemas.openxmlformats.org/markup-compatibility/2006">
              <mc:Choice xmlns:v="urn:schemas-microsoft-com:vml" Requires="v">
                <p:oleObj spid="_x0000_s3074" name="Document" showAsIcon="1" r:id="rId3" imgW="914400" imgH="792360" progId="Word.Document.8">
                  <p:embed/>
                </p:oleObj>
              </mc:Choice>
              <mc:Fallback>
                <p:oleObj name="Document" showAsIcon="1" r:id="rId3" imgW="914400" imgH="792360" progId="Word.Document.8">
                  <p:embed/>
                  <p:pic>
                    <p:nvPicPr>
                      <p:cNvPr id="0" name=""/>
                      <p:cNvPicPr/>
                      <p:nvPr/>
                    </p:nvPicPr>
                    <p:blipFill>
                      <a:blip r:embed="rId4"/>
                      <a:stretch>
                        <a:fillRect/>
                      </a:stretch>
                    </p:blipFill>
                    <p:spPr>
                      <a:xfrm>
                        <a:off x="3275856" y="3573016"/>
                        <a:ext cx="914400" cy="792163"/>
                      </a:xfrm>
                      <a:prstGeom prst="rect">
                        <a:avLst/>
                      </a:prstGeom>
                    </p:spPr>
                  </p:pic>
                </p:oleObj>
              </mc:Fallback>
            </mc:AlternateContent>
          </a:graphicData>
        </a:graphic>
      </p:graphicFrame>
    </p:spTree>
    <p:extLst>
      <p:ext uri="{BB962C8B-B14F-4D97-AF65-F5344CB8AC3E}">
        <p14:creationId xmlns:p14="http://schemas.microsoft.com/office/powerpoint/2010/main" val="32099997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406" y="-24"/>
            <a:ext cx="8229600" cy="1143000"/>
          </a:xfrm>
        </p:spPr>
        <p:txBody>
          <a:bodyPr>
            <a:noAutofit/>
          </a:bodyPr>
          <a:lstStyle/>
          <a:p>
            <a:pPr marL="742950" lvl="1" indent="-742950" algn="l" rtl="0">
              <a:spcBef>
                <a:spcPct val="0"/>
              </a:spcBef>
              <a:buFont typeface="+mj-lt"/>
              <a:buAutoNum type="arabicPeriod" startAt="4"/>
            </a:pPr>
            <a:r>
              <a:rPr lang="en-IN" sz="3200" dirty="0" smtClean="0"/>
              <a:t>(EHR / EMR): </a:t>
            </a:r>
            <a:r>
              <a:rPr lang="en-IN" sz="2400" dirty="0" smtClean="0"/>
              <a:t>Doctor case report to an observation to Clinical story</a:t>
            </a:r>
            <a:endParaRPr lang="en-IN" sz="3200" dirty="0"/>
          </a:p>
        </p:txBody>
      </p:sp>
      <p:sp>
        <p:nvSpPr>
          <p:cNvPr id="4" name="Content Placeholder 3"/>
          <p:cNvSpPr>
            <a:spLocks noGrp="1"/>
          </p:cNvSpPr>
          <p:nvPr>
            <p:ph idx="1"/>
          </p:nvPr>
        </p:nvSpPr>
        <p:spPr/>
        <p:txBody>
          <a:bodyPr/>
          <a:lstStyle/>
          <a:p>
            <a:r>
              <a:rPr lang="en-IN" dirty="0" smtClean="0"/>
              <a:t>Slides presented at the TDU conference (July 2019) + Slides presented at </a:t>
            </a:r>
            <a:r>
              <a:rPr lang="en-IN" dirty="0" err="1" smtClean="0"/>
              <a:t>Pune</a:t>
            </a:r>
            <a:r>
              <a:rPr lang="en-IN" dirty="0" smtClean="0"/>
              <a:t> University (Nov 2019)</a:t>
            </a:r>
          </a:p>
          <a:p>
            <a:endParaRPr lang="en-IN" dirty="0" smtClean="0"/>
          </a:p>
          <a:p>
            <a:r>
              <a:rPr lang="en-IN" sz="1600" dirty="0" smtClean="0">
                <a:hlinkClick r:id="rId3"/>
              </a:rPr>
              <a:t>https://github.com/coursephd/PostgreSQL/blob/master/thesis/TDU-June2019/01TDU-June2019-SoftwareUse-Patterns.pptx</a:t>
            </a:r>
            <a:endParaRPr lang="en-IN" sz="1600" dirty="0" smtClean="0"/>
          </a:p>
          <a:p>
            <a:r>
              <a:rPr lang="en-IN" sz="1600" dirty="0" smtClean="0">
                <a:hlinkClick r:id="rId4"/>
              </a:rPr>
              <a:t>https://github.com/coursephd/PostgreSQL/blob/master/thesis/Pune-Nov2019/01AYUSH-Pune-Nov2019.pptx</a:t>
            </a:r>
            <a:endParaRPr lang="en-IN" sz="1600" dirty="0"/>
          </a:p>
        </p:txBody>
      </p:sp>
      <p:sp>
        <p:nvSpPr>
          <p:cNvPr id="5" name="Slide Number Placeholder 4"/>
          <p:cNvSpPr>
            <a:spLocks noGrp="1"/>
          </p:cNvSpPr>
          <p:nvPr>
            <p:ph type="sldNum" sz="quarter" idx="12"/>
          </p:nvPr>
        </p:nvSpPr>
        <p:spPr/>
        <p:txBody>
          <a:bodyPr/>
          <a:lstStyle/>
          <a:p>
            <a:fld id="{683A73A5-E307-49AE-B713-67FB3933783B}" type="slidenum">
              <a:rPr lang="en-IN" smtClean="0"/>
              <a:pPr/>
              <a:t>9</a:t>
            </a:fld>
            <a:endParaRPr lang="en-IN"/>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1003</Words>
  <Application>Microsoft Office PowerPoint</Application>
  <PresentationFormat>On-screen Show (4:3)</PresentationFormat>
  <Paragraphs>151</Paragraphs>
  <Slides>14</Slides>
  <Notes>2</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4</vt:i4>
      </vt:variant>
      <vt:variant>
        <vt:lpstr>Slide Titles</vt:lpstr>
      </vt:variant>
      <vt:variant>
        <vt:i4>14</vt:i4>
      </vt:variant>
    </vt:vector>
  </HeadingPairs>
  <TitlesOfParts>
    <vt:vector size="22" baseType="lpstr">
      <vt:lpstr>Arial</vt:lpstr>
      <vt:lpstr>Calibri</vt:lpstr>
      <vt:lpstr>Times New Roman</vt:lpstr>
      <vt:lpstr>Office Theme</vt:lpstr>
      <vt:lpstr>Acrobat Document</vt:lpstr>
      <vt:lpstr>Adobe Acrobat Document</vt:lpstr>
      <vt:lpstr>Microsoft Word 97 - 2003 Document</vt:lpstr>
      <vt:lpstr>Microsoft Word Document</vt:lpstr>
      <vt:lpstr>Analysis of hospital based ayurvedic clinical practice to gain real world data knowledge</vt:lpstr>
      <vt:lpstr>Agenda</vt:lpstr>
      <vt:lpstr>Theoretical basis Aurveda and ICH GCP</vt:lpstr>
      <vt:lpstr>Importance of randomized clinical trials</vt:lpstr>
      <vt:lpstr>Paper02 submitted – JAIM, Jan2020</vt:lpstr>
      <vt:lpstr>Importance of real world evidence</vt:lpstr>
      <vt:lpstr>Analysis of Electronic Health / Medical Records (EHR / EMR)</vt:lpstr>
      <vt:lpstr>Attached paper03 ongoing work:</vt:lpstr>
      <vt:lpstr>(EHR / EMR): Doctor case report to an observation to Clinical story</vt:lpstr>
      <vt:lpstr>(EHR / EMR): Visual analytics</vt:lpstr>
      <vt:lpstr>(EHR / EMR): Before and after analysis</vt:lpstr>
      <vt:lpstr>Deep learning of EMR</vt:lpstr>
      <vt:lpstr>Attached paper04 ongoing work:</vt:lpstr>
      <vt:lpstr>Outcomes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Analysis of hospital based ayurvedic clinical practice to gain real world data knowledge</dc:title>
  <dc:creator>Windows User</dc:creator>
  <cp:lastModifiedBy>Mahajan, Vinay</cp:lastModifiedBy>
  <cp:revision>15</cp:revision>
  <dcterms:created xsi:type="dcterms:W3CDTF">2019-11-10T08:25:58Z</dcterms:created>
  <dcterms:modified xsi:type="dcterms:W3CDTF">2020-03-20T06:19:09Z</dcterms:modified>
</cp:coreProperties>
</file>