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9" r:id="rId4"/>
    <p:sldId id="270" r:id="rId5"/>
    <p:sldId id="271" r:id="rId6"/>
    <p:sldId id="273" r:id="rId7"/>
    <p:sldId id="268" r:id="rId8"/>
    <p:sldId id="275" r:id="rId9"/>
    <p:sldId id="276" r:id="rId10"/>
    <p:sldId id="277" r:id="rId11"/>
    <p:sldId id="278" r:id="rId12"/>
    <p:sldId id="279" r:id="rId13"/>
    <p:sldId id="272" r:id="rId14"/>
    <p:sldId id="260" r:id="rId15"/>
    <p:sldId id="259" r:id="rId16"/>
    <p:sldId id="261" r:id="rId17"/>
    <p:sldId id="281" r:id="rId18"/>
    <p:sldId id="282" r:id="rId19"/>
    <p:sldId id="283" r:id="rId20"/>
    <p:sldId id="285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A1570-8B4F-40FF-A64D-0FD58D8CAB60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B2105-1C62-4772-B0A4-D15BC2F65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8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029-644C-48F0-A984-5BCFA9A87740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66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20C7-DF4D-4D4B-AE8A-5AE562C3DEE5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7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A6F4-0DBB-4481-988F-24EA765DFCC7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2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1BC-123B-4F79-A0B7-388FA5C3D902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008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71C1-1323-4CE2-A487-94F2BD939211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72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A63-453E-424C-B6E5-00CAD8E7F970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2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8C14-5A42-4923-B508-3AFCA50ACEDD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6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AF5-B2B3-4094-B5B6-0DCE5A481B82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67F-0F60-47B1-B009-F4A0F1F8E451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9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AE53-B17C-4BCC-BDA1-B3947D9CDA78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50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AE7-FDC3-460B-85F4-97CD647EBE43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39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73D-1744-4172-9A87-DA5B05290188}" type="datetime1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13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1122363"/>
            <a:ext cx="11220995" cy="2387600"/>
          </a:xfrm>
        </p:spPr>
        <p:txBody>
          <a:bodyPr>
            <a:normAutofit/>
          </a:bodyPr>
          <a:lstStyle/>
          <a:p>
            <a:r>
              <a:rPr lang="en-US" dirty="0"/>
              <a:t>Insights generation using Health Management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Vinay Mahajan, Girish </a:t>
            </a:r>
            <a:r>
              <a:rPr lang="en-US" dirty="0" err="1" smtClean="0"/>
              <a:t>Tillu</a:t>
            </a:r>
            <a:r>
              <a:rPr lang="en-US" dirty="0" smtClean="0"/>
              <a:t>, Ashwini Mathur, </a:t>
            </a:r>
            <a:r>
              <a:rPr lang="en-US" dirty="0" err="1" smtClean="0"/>
              <a:t>Darshan</a:t>
            </a:r>
            <a:r>
              <a:rPr lang="en-US" dirty="0" smtClean="0"/>
              <a:t> Shankar</a:t>
            </a:r>
          </a:p>
          <a:p>
            <a:r>
              <a:rPr lang="en-IN" dirty="0" smtClean="0"/>
              <a:t>The University of Trans-disciplinary Health Sciences and Technology (TDU)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875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0386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+mn-lt"/>
              </a:rPr>
              <a:t>Example </a:t>
            </a:r>
            <a:r>
              <a:rPr lang="en-IN" sz="2800" dirty="0" smtClean="0">
                <a:latin typeface="+mn-lt"/>
              </a:rPr>
              <a:t>4: </a:t>
            </a:r>
            <a:r>
              <a:rPr lang="en-US" sz="2800" dirty="0" smtClean="0">
                <a:latin typeface="+mn-lt"/>
              </a:rPr>
              <a:t>Frequency count of patients for each disease by month by gender</a:t>
            </a:r>
            <a:endParaRPr lang="en-IN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1" y="633730"/>
            <a:ext cx="5943600" cy="2298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652" y="3280083"/>
            <a:ext cx="3739896" cy="40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125" y="4118564"/>
            <a:ext cx="5943600" cy="225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8811" y="953589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visual opens for each day, by clicking on “+” sign on the x-axis, showing the operational as well as scientific usefulness.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8160" y="2560320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Seasonal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Gender wise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Disease variation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1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570890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5: pre </a:t>
            </a:r>
            <a:r>
              <a:rPr lang="en-US" sz="2000" dirty="0">
                <a:latin typeface="+mn-lt"/>
              </a:rPr>
              <a:t>and post </a:t>
            </a:r>
            <a:r>
              <a:rPr lang="en-US" sz="2000" dirty="0" smtClean="0">
                <a:latin typeface="+mn-lt"/>
              </a:rPr>
              <a:t>co-morbidities for </a:t>
            </a:r>
            <a:r>
              <a:rPr lang="en-US" sz="2000" dirty="0" err="1" smtClean="0">
                <a:latin typeface="+mn-lt"/>
              </a:rPr>
              <a:t>Prameha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655700"/>
            <a:ext cx="7754112" cy="28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2608" y="37666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Prameha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has been reported by 1497 patients. Out of these 383 patients visit hospital within 1</a:t>
            </a:r>
            <a:r>
              <a:rPr lang="en-US" baseline="30000" dirty="0">
                <a:ea typeface="Times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month, 231, 269, 167, 128, </a:t>
            </a: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are in the following time points.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Other lines in the table provide details about diseases reported by these 1497 patients.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Bottom section of the table provides information about the treatment details for these patients.</a:t>
            </a:r>
          </a:p>
        </p:txBody>
      </p:sp>
    </p:spTree>
    <p:extLst>
      <p:ext uri="{BB962C8B-B14F-4D97-AF65-F5344CB8AC3E}">
        <p14:creationId xmlns:p14="http://schemas.microsoft.com/office/powerpoint/2010/main" xmlns="" val="231377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159" y="688279"/>
            <a:ext cx="6504762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1046378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6: circular view representation of disease and medicine co-occurrences, pre and post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159" y="5376672"/>
            <a:ext cx="442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medicine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disease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9952" y="1307592"/>
            <a:ext cx="3282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Interpretation, </a:t>
            </a:r>
            <a:r>
              <a:rPr lang="en-US" dirty="0"/>
              <a:t>Many green lines </a:t>
            </a:r>
            <a:r>
              <a:rPr lang="en-US" dirty="0" smtClean="0"/>
              <a:t>means: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here is a greater chance of diseases reported by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greater chance of a medicine prescribed for a disease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5" y="3017605"/>
            <a:ext cx="6653213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69182"/>
            <a:ext cx="10515600" cy="941161"/>
          </a:xfrm>
        </p:spPr>
        <p:txBody>
          <a:bodyPr/>
          <a:lstStyle/>
          <a:p>
            <a:r>
              <a:rPr lang="en-IN" b="1" dirty="0" smtClean="0"/>
              <a:t>Value of insights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002664"/>
            <a:ext cx="10515600" cy="4351338"/>
          </a:xfrm>
        </p:spPr>
        <p:txBody>
          <a:bodyPr/>
          <a:lstStyle/>
          <a:p>
            <a:r>
              <a:rPr lang="en-IN" dirty="0" smtClean="0"/>
              <a:t>Credible and robust basis for medical decisions</a:t>
            </a:r>
          </a:p>
          <a:p>
            <a:r>
              <a:rPr lang="en-IN" dirty="0" smtClean="0"/>
              <a:t>Cause, diagnosis, prognosis, relationship</a:t>
            </a:r>
          </a:p>
          <a:p>
            <a:r>
              <a:rPr lang="en-IN" dirty="0" smtClean="0"/>
              <a:t>Trends</a:t>
            </a:r>
          </a:p>
          <a:p>
            <a:r>
              <a:rPr lang="en-IN" dirty="0" smtClean="0"/>
              <a:t>New </a:t>
            </a:r>
          </a:p>
          <a:p>
            <a:pPr lvl="1"/>
            <a:r>
              <a:rPr lang="en-IN" dirty="0" smtClean="0"/>
              <a:t>Hypotheses, </a:t>
            </a:r>
          </a:p>
          <a:p>
            <a:pPr lvl="1"/>
            <a:r>
              <a:rPr lang="en-IN" dirty="0" smtClean="0"/>
              <a:t>Questions / answers </a:t>
            </a:r>
          </a:p>
          <a:p>
            <a:pPr lvl="1"/>
            <a:r>
              <a:rPr lang="en-IN" dirty="0" smtClean="0"/>
              <a:t>Treatments, diseases</a:t>
            </a:r>
          </a:p>
          <a:p>
            <a:r>
              <a:rPr lang="en-IN" dirty="0" smtClean="0"/>
              <a:t>Validation of anecdotes, assumptions, beliefs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9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Aspirational goal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3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-137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or symptom prevalence across decades of life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045025"/>
            <a:ext cx="121920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803" y="61867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Salvi S. Symptoms and medical conditions in 204 912 patients visiting primary health-care practitioners in India: a 1-day point prevalence study (the POSEIDON study). Lancet 2015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Aspirational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Ayurvedic</a:t>
            </a:r>
            <a:r>
              <a:rPr lang="en-US" dirty="0" smtClean="0"/>
              <a:t> </a:t>
            </a:r>
            <a:r>
              <a:rPr lang="en-US" dirty="0" err="1" smtClean="0"/>
              <a:t>vaidyas</a:t>
            </a:r>
            <a:r>
              <a:rPr lang="en-US" dirty="0" smtClean="0"/>
              <a:t> all over India</a:t>
            </a:r>
          </a:p>
          <a:p>
            <a:r>
              <a:rPr lang="en-US" dirty="0" smtClean="0"/>
              <a:t>Collect data in “1 day prevalence study”</a:t>
            </a:r>
          </a:p>
          <a:p>
            <a:pPr lvl="1"/>
            <a:r>
              <a:rPr lang="en-US" dirty="0" err="1" smtClean="0"/>
              <a:t>Prakriti</a:t>
            </a:r>
            <a:endParaRPr lang="en-US" dirty="0" smtClean="0"/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Medicines</a:t>
            </a:r>
          </a:p>
          <a:p>
            <a:r>
              <a:rPr lang="en-US" dirty="0" smtClean="0"/>
              <a:t> Outcomes of the study</a:t>
            </a:r>
          </a:p>
          <a:p>
            <a:pPr lvl="1"/>
            <a:r>
              <a:rPr lang="en-US" dirty="0" smtClean="0"/>
              <a:t>Importance of HMIS in day to day practice</a:t>
            </a:r>
          </a:p>
          <a:p>
            <a:pPr lvl="1"/>
            <a:r>
              <a:rPr lang="en-US" dirty="0" smtClean="0"/>
              <a:t>Operational insights</a:t>
            </a:r>
          </a:p>
          <a:p>
            <a:pPr lvl="1"/>
            <a:r>
              <a:rPr lang="en-US" dirty="0" smtClean="0"/>
              <a:t>Medical insights</a:t>
            </a:r>
          </a:p>
          <a:p>
            <a:pPr lvl="1"/>
            <a:r>
              <a:rPr lang="en-US" dirty="0" smtClean="0"/>
              <a:t>Credible and robust estimates at India level for ayurvedic parameters</a:t>
            </a:r>
          </a:p>
          <a:p>
            <a:r>
              <a:rPr lang="en-IN" dirty="0" smtClean="0"/>
              <a:t>Data observations into summaries, stories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7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37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85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Content Placeholder 4"/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05" y="1289778"/>
            <a:ext cx="6242857" cy="24285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58533" y="47141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Patient profile view of individual patient by disease and medicine</a:t>
            </a:r>
          </a:p>
        </p:txBody>
      </p:sp>
    </p:spTree>
    <p:extLst>
      <p:ext uri="{BB962C8B-B14F-4D97-AF65-F5344CB8AC3E}">
        <p14:creationId xmlns:p14="http://schemas.microsoft.com/office/powerpoint/2010/main" xmlns="" val="1731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-82929"/>
            <a:ext cx="4785360" cy="933321"/>
          </a:xfrm>
        </p:spPr>
        <p:txBody>
          <a:bodyPr/>
          <a:lstStyle/>
          <a:p>
            <a:r>
              <a:rPr lang="en-US" dirty="0" smtClean="0"/>
              <a:t>From a patient to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742" y="1565863"/>
            <a:ext cx="5553456" cy="26608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Operational insights</a:t>
            </a:r>
          </a:p>
          <a:p>
            <a:r>
              <a:rPr lang="en-US" dirty="0" smtClean="0"/>
              <a:t>Clinical insights</a:t>
            </a:r>
          </a:p>
          <a:p>
            <a:r>
              <a:rPr lang="en-US" dirty="0" smtClean="0"/>
              <a:t>New research ideas</a:t>
            </a:r>
          </a:p>
          <a:p>
            <a:r>
              <a:rPr lang="en-IN" dirty="0" smtClean="0"/>
              <a:t>Relationships between biomedical disease classification and ACD ..TRANS-DISCIPLINARY PERSPECTIVES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34004" y="291171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" y="109728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0" y="819774"/>
            <a:ext cx="3792669" cy="27362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109728"/>
            <a:ext cx="5943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8" y="3621881"/>
            <a:ext cx="5934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402" y="1614489"/>
            <a:ext cx="5934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54391" y="4205580"/>
            <a:ext cx="6238095" cy="2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46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002" y="642227"/>
            <a:ext cx="9353551" cy="23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31" y="-398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81" y="2796140"/>
            <a:ext cx="9182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4" y="5093057"/>
            <a:ext cx="4443413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082" y="5534573"/>
            <a:ext cx="34823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471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95"/>
            <a:ext cx="6607629" cy="473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algorithm and steps followed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074" name="Group 51"/>
          <p:cNvGrpSpPr>
            <a:grpSpLocks/>
          </p:cNvGrpSpPr>
          <p:nvPr/>
        </p:nvGrpSpPr>
        <p:grpSpPr bwMode="auto">
          <a:xfrm>
            <a:off x="1058093" y="1845001"/>
            <a:ext cx="9392195" cy="2517993"/>
            <a:chOff x="0" y="0"/>
            <a:chExt cx="62198" cy="15430"/>
          </a:xfrm>
        </p:grpSpPr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47434" y="0"/>
              <a:ext cx="12383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R program to generate tabular or graphical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0" y="1809"/>
              <a:ext cx="47625" cy="7144"/>
              <a:chOff x="0" y="0"/>
              <a:chExt cx="47625" cy="7143"/>
            </a:xfrm>
          </p:grpSpPr>
          <p:grpSp>
            <p:nvGrpSpPr>
              <p:cNvPr id="5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43815" cy="7143"/>
                <a:chOff x="0" y="0"/>
                <a:chExt cx="43815" cy="7143"/>
              </a:xfrm>
            </p:grpSpPr>
            <p:sp>
              <p:nvSpPr>
                <p:cNvPr id="55" name="Rounded Rectangle 55"/>
                <p:cNvSpPr>
                  <a:spLocks noChangeArrowheads="1"/>
                </p:cNvSpPr>
                <p:nvPr/>
              </p:nvSpPr>
              <p:spPr bwMode="auto">
                <a:xfrm>
                  <a:off x="31432" y="0"/>
                  <a:ext cx="12383" cy="7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377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11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rPr>
                    <a:t>Use R program to create analysis data tables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0" y="95"/>
                  <a:ext cx="31527" cy="7048"/>
                  <a:chOff x="0" y="0"/>
                  <a:chExt cx="31527" cy="7048"/>
                </a:xfrm>
              </p:grpSpPr>
              <p:grpSp>
                <p:nvGrpSpPr>
                  <p:cNvPr id="5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8194" cy="7048"/>
                    <a:chOff x="0" y="0"/>
                    <a:chExt cx="28194" cy="7048"/>
                  </a:xfrm>
                </p:grpSpPr>
                <p:grpSp>
                  <p:nvGrpSpPr>
                    <p:cNvPr id="58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5811" cy="7048"/>
                      <a:chOff x="0" y="0"/>
                      <a:chExt cx="15811" cy="7048"/>
                    </a:xfrm>
                  </p:grpSpPr>
                  <p:sp>
                    <p:nvSpPr>
                      <p:cNvPr id="59" name="Rounded 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2382" cy="704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4377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IN" sz="11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Arial" pitchFamily="34" charset="0"/>
                          </a:rPr>
                          <a:t>Use source tables from the SQLserver</a:t>
                        </a:r>
                        <a:endParaRPr lang="en-US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60" name="Straight Arrow Connector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477" y="3048"/>
                        <a:ext cx="3334" cy="0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</p:cxnSp>
                </p:grpSp>
                <p:sp>
                  <p:nvSpPr>
                    <p:cNvPr id="61" name="Rounded 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11" y="0"/>
                      <a:ext cx="12383" cy="704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377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 pitchFamily="18" charset="0"/>
                          <a:cs typeface="Arial" pitchFamily="34" charset="0"/>
                        </a:rPr>
                        <a:t>Use SQL queries to combine necessary tables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62" name="Straight Arrow Connector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194" y="3048"/>
                    <a:ext cx="3333" cy="0"/>
                  </a:xfrm>
                  <a:prstGeom prst="straightConnector1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</p:grpSp>
          <p:cxnSp>
            <p:nvCxnSpPr>
              <p:cNvPr id="63" name="Straight Arrow Connector 63"/>
              <p:cNvCxnSpPr>
                <a:cxnSpLocks noChangeShapeType="1"/>
              </p:cNvCxnSpPr>
              <p:nvPr/>
            </p:nvCxnSpPr>
            <p:spPr bwMode="auto">
              <a:xfrm flipV="1">
                <a:off x="43719" y="2476"/>
                <a:ext cx="3620" cy="5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64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43815" y="3333"/>
                <a:ext cx="3810" cy="371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65" name="Rounded Rectangle 65"/>
            <p:cNvSpPr>
              <a:spLocks noChangeArrowheads="1"/>
            </p:cNvSpPr>
            <p:nvPr/>
          </p:nvSpPr>
          <p:spPr bwMode="auto">
            <a:xfrm>
              <a:off x="47720" y="8382"/>
              <a:ext cx="14478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Tableau to generate interactive visual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5946" y="3500884"/>
            <a:ext cx="507786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on the SQL server using the credentials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the IAIM schema, access following tables to generate base table with </a:t>
            </a:r>
          </a:p>
          <a:p>
            <a:pPr algn="just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Demographics information, Patient Visit information and prescribed treatments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COUNTRY_MASTER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PATIENT_REGISTRATION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MRD_DIAGNOSIS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PATIENT_MEDICINE_PRESCRIPTIONS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SERVICES_PRESCRIBED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MEDICINE_SALES_VIEW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635321" y="4496368"/>
            <a:ext cx="86980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many CRF pages built to collect relevant </a:t>
            </a:r>
            <a:r>
              <a:rPr lang="en-US" sz="1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Ayurvedic</a:t>
            </a: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data, measurement data, Hospital visit data, food / exercise advice, etc. </a:t>
            </a:r>
          </a:p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data is present in the following tables: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SECTION_FIELD_OPTIONS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SECTION_FIELD_DESC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PATIENT_CONSULTATION_FIELD_VALUES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created in steps 2 and 3 are further processed using R programming language and the analysis ready datasets are created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7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Hospital database Bengaluru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9"/>
          </a:xfrm>
        </p:spPr>
        <p:txBody>
          <a:bodyPr>
            <a:noAutofit/>
          </a:bodyPr>
          <a:lstStyle/>
          <a:p>
            <a:r>
              <a:rPr lang="en-IN" sz="2400" dirty="0" smtClean="0"/>
              <a:t>Reasonably</a:t>
            </a:r>
            <a:r>
              <a:rPr lang="en-US" sz="2400" dirty="0" smtClean="0"/>
              <a:t> </a:t>
            </a:r>
            <a:r>
              <a:rPr lang="en-US" sz="2400" dirty="0" smtClean="0"/>
              <a:t>large Ayurvedic </a:t>
            </a:r>
            <a:r>
              <a:rPr lang="en-US" sz="2400" dirty="0"/>
              <a:t>electronic databases operational since 2010</a:t>
            </a:r>
          </a:p>
          <a:p>
            <a:r>
              <a:rPr lang="en-US" sz="2400" dirty="0"/>
              <a:t>Total number of patients treated = ~50,000</a:t>
            </a:r>
          </a:p>
          <a:p>
            <a:pPr lvl="1"/>
            <a:r>
              <a:rPr lang="en-US" sz="2000" dirty="0"/>
              <a:t>Out patients = ~45,000</a:t>
            </a:r>
          </a:p>
          <a:p>
            <a:pPr lvl="1"/>
            <a:r>
              <a:rPr lang="en-US" sz="2000" dirty="0"/>
              <a:t>In patients = ~7,000 (* some patients are both Out patient / in patient)</a:t>
            </a:r>
          </a:p>
          <a:p>
            <a:r>
              <a:rPr lang="en-US" sz="2400" dirty="0"/>
              <a:t>~1,70,000 out patient visits</a:t>
            </a:r>
          </a:p>
          <a:p>
            <a:r>
              <a:rPr lang="en-US" sz="2400" dirty="0"/>
              <a:t>Patients from more than 50 countries</a:t>
            </a:r>
          </a:p>
          <a:p>
            <a:r>
              <a:rPr lang="en-US" sz="2400" dirty="0"/>
              <a:t>More than 900 disease conditions treated, &gt; 3000 medicines recorded</a:t>
            </a:r>
          </a:p>
          <a:p>
            <a:r>
              <a:rPr lang="en-US" sz="2400" dirty="0"/>
              <a:t>Implementation of Ayurvedic Clinical Dictionary for diagnosis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Data as of June 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" y="1395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Theoretical flowchart based on texts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2216" y="1692021"/>
            <a:ext cx="8168640" cy="4805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9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6408" y="77617"/>
            <a:ext cx="10463784" cy="833737"/>
          </a:xfrm>
        </p:spPr>
        <p:txBody>
          <a:bodyPr/>
          <a:lstStyle/>
          <a:p>
            <a:r>
              <a:rPr lang="en-US" dirty="0" smtClean="0"/>
              <a:t>Pilot study based on I-AIM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389890"/>
            <a:ext cx="342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registered patients </a:t>
            </a:r>
            <a:r>
              <a:rPr lang="en-US" sz="2400" b="1" dirty="0">
                <a:solidFill>
                  <a:srgbClr val="FF0000"/>
                </a:solidFill>
              </a:rPr>
              <a:t>31,826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8470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14,188 (49.5%)</a:t>
            </a:r>
            <a:r>
              <a:rPr lang="en-US" b="1" dirty="0"/>
              <a:t> </a:t>
            </a:r>
            <a:r>
              <a:rPr lang="en-US" dirty="0"/>
              <a:t>patients only 1 visit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8049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~ 1290 (4.5%) </a:t>
            </a:r>
            <a:r>
              <a:rPr lang="en-US" dirty="0"/>
              <a:t>patients with more than 10 visits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299008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Major disease areas treated: </a:t>
            </a:r>
            <a:r>
              <a:rPr lang="en-US" dirty="0"/>
              <a:t>musculoskeletal and metabolic diseases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3410556"/>
            <a:ext cx="518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</a:t>
            </a:r>
            <a:r>
              <a:rPr lang="en-US" sz="2400" b="1" dirty="0">
                <a:solidFill>
                  <a:srgbClr val="FF0000"/>
                </a:solidFill>
              </a:rPr>
              <a:t>2,29,011</a:t>
            </a:r>
            <a:r>
              <a:rPr lang="en-US" dirty="0"/>
              <a:t> therapies were administered to </a:t>
            </a:r>
            <a:r>
              <a:rPr lang="en-US" b="1" dirty="0"/>
              <a:t>8,364</a:t>
            </a:r>
            <a:r>
              <a:rPr lang="en-US" dirty="0"/>
              <a:t> patients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3904489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</a:t>
            </a:r>
            <a:r>
              <a:rPr lang="en-US" sz="2400" b="1" dirty="0">
                <a:solidFill>
                  <a:srgbClr val="00B050"/>
                </a:solidFill>
              </a:rPr>
              <a:t>58,596</a:t>
            </a:r>
            <a:r>
              <a:rPr lang="en-US" dirty="0"/>
              <a:t> patient visits, details of </a:t>
            </a:r>
            <a:r>
              <a:rPr lang="en-US" sz="2400" dirty="0">
                <a:solidFill>
                  <a:srgbClr val="00B050"/>
                </a:solidFill>
              </a:rPr>
              <a:t>53,332 visits (91%) </a:t>
            </a:r>
            <a:r>
              <a:rPr lang="en-US" dirty="0"/>
              <a:t>are documented as diagnostic codes of </a:t>
            </a:r>
            <a:r>
              <a:rPr lang="en-US" sz="2400" b="1" dirty="0">
                <a:solidFill>
                  <a:srgbClr val="00B050"/>
                </a:solidFill>
              </a:rPr>
              <a:t>Ayurvedic Classification of Diseases (ACD)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5287757"/>
            <a:ext cx="7391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Perhaps the largest electronically available ayurvedic treatment database.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40" y="624335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Information based on analysis done by Girish </a:t>
            </a:r>
            <a:r>
              <a:rPr lang="en-US" dirty="0" err="1"/>
              <a:t>Tillu</a:t>
            </a:r>
            <a:r>
              <a:rPr lang="en-US" dirty="0"/>
              <a:t> – A snapshot of clinical records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89001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facts: Duration: 1</a:t>
            </a:r>
            <a:r>
              <a:rPr lang="en-US" baseline="30000" dirty="0"/>
              <a:t>st</a:t>
            </a:r>
            <a:r>
              <a:rPr lang="en-US" dirty="0"/>
              <a:t> January 2011 to 5</a:t>
            </a:r>
            <a:r>
              <a:rPr lang="en-US" baseline="30000" dirty="0"/>
              <a:t>th</a:t>
            </a:r>
            <a:r>
              <a:rPr lang="en-US" dirty="0"/>
              <a:t> June 2015</a:t>
            </a:r>
          </a:p>
        </p:txBody>
      </p:sp>
      <p:sp>
        <p:nvSpPr>
          <p:cNvPr id="14" name="TextBox 13"/>
          <p:cNvSpPr txBox="1"/>
          <p:nvPr/>
        </p:nvSpPr>
        <p:spPr>
          <a:xfrm rot="20093032">
            <a:off x="9853818" y="2389924"/>
            <a:ext cx="2346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Excel, only textual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5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48384"/>
            <a:ext cx="10515600" cy="49135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After implementing the data science approaches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Modern programming methods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Interactive visualizations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clinical, operational insights could be gained?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us see a few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614416" y="3355848"/>
            <a:ext cx="384048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49242" y="1654955"/>
            <a:ext cx="6342857" cy="3210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36360" y="141605"/>
            <a:ext cx="4089400" cy="119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data visual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775201" y="35560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94" y="1803751"/>
            <a:ext cx="4781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6546" y="1463323"/>
            <a:ext cx="749046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3776" y="22860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2: </a:t>
            </a:r>
            <a:r>
              <a:rPr lang="en-IN" dirty="0"/>
              <a:t>Relationship between diseases and </a:t>
            </a:r>
            <a:r>
              <a:rPr lang="en-IN" dirty="0" smtClean="0"/>
              <a:t>medicines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1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6329"/>
            <a:ext cx="12100560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" y="137185"/>
            <a:ext cx="95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Example 3</a:t>
            </a:r>
            <a:r>
              <a:rPr lang="en-IN" dirty="0" smtClean="0"/>
              <a:t>: </a:t>
            </a:r>
            <a:r>
              <a:rPr lang="en-US" dirty="0" smtClean="0"/>
              <a:t>Patients with </a:t>
            </a:r>
            <a:r>
              <a:rPr lang="en-US" dirty="0" err="1" smtClean="0"/>
              <a:t>Madhumeha</a:t>
            </a:r>
            <a:r>
              <a:rPr lang="en-US" dirty="0" smtClean="0"/>
              <a:t> and additional diseases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60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811</Words>
  <Application>Microsoft Office PowerPoint</Application>
  <PresentationFormat>Custom</PresentationFormat>
  <Paragraphs>147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Insights generation using Health Management Information Systems</vt:lpstr>
      <vt:lpstr>From a patient to ...</vt:lpstr>
      <vt:lpstr>IAIM Hospital database Bengaluru</vt:lpstr>
      <vt:lpstr>Theoretical flowchart based on texts</vt:lpstr>
      <vt:lpstr>Pilot study based on I-AIM data</vt:lpstr>
      <vt:lpstr>Slide 6</vt:lpstr>
      <vt:lpstr>Case report</vt:lpstr>
      <vt:lpstr>Slide 8</vt:lpstr>
      <vt:lpstr>Slide 9</vt:lpstr>
      <vt:lpstr>Example 4: Frequency count of patients for each disease by month by gender</vt:lpstr>
      <vt:lpstr>Example 5: pre and post co-morbidities for Prameha</vt:lpstr>
      <vt:lpstr>Example 6: circular view representation of disease and medicine co-occurrences, pre and post</vt:lpstr>
      <vt:lpstr>Value of insights?</vt:lpstr>
      <vt:lpstr>Aspirational goal ...</vt:lpstr>
      <vt:lpstr>Disease or symptom prevalence across decades of life</vt:lpstr>
      <vt:lpstr>Aspirational goal</vt:lpstr>
      <vt:lpstr>Thank you</vt:lpstr>
      <vt:lpstr>Back-up</vt:lpstr>
      <vt:lpstr>Case report</vt:lpstr>
      <vt:lpstr>Slide 20</vt:lpstr>
      <vt:lpstr>Data observations into summaries, stories</vt:lpstr>
      <vt:lpstr>Data observations into summaries, stories</vt:lpstr>
    </vt:vector>
  </TitlesOfParts>
  <Company>Novartis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HMIS systems to clinical trends, pattern recognition, meaningful insights</dc:title>
  <dc:creator>Mahajan, Vinay</dc:creator>
  <cp:lastModifiedBy>Windows User</cp:lastModifiedBy>
  <cp:revision>30</cp:revision>
  <dcterms:created xsi:type="dcterms:W3CDTF">2019-10-25T05:27:21Z</dcterms:created>
  <dcterms:modified xsi:type="dcterms:W3CDTF">2019-11-27T13:21:28Z</dcterms:modified>
</cp:coreProperties>
</file>