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DFE-1E77-4AA3-95C8-21CC0BF26B1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7A1-46EB-43E7-9A51-99363D0D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1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DFE-1E77-4AA3-95C8-21CC0BF26B1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7A1-46EB-43E7-9A51-99363D0D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8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DFE-1E77-4AA3-95C8-21CC0BF26B1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7A1-46EB-43E7-9A51-99363D0D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2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DFE-1E77-4AA3-95C8-21CC0BF26B1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7A1-46EB-43E7-9A51-99363D0D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6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DFE-1E77-4AA3-95C8-21CC0BF26B1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7A1-46EB-43E7-9A51-99363D0D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DFE-1E77-4AA3-95C8-21CC0BF26B1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7A1-46EB-43E7-9A51-99363D0D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DFE-1E77-4AA3-95C8-21CC0BF26B1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7A1-46EB-43E7-9A51-99363D0D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DFE-1E77-4AA3-95C8-21CC0BF26B1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7A1-46EB-43E7-9A51-99363D0D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DFE-1E77-4AA3-95C8-21CC0BF26B1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7A1-46EB-43E7-9A51-99363D0D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DFE-1E77-4AA3-95C8-21CC0BF26B1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7A1-46EB-43E7-9A51-99363D0D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0DFE-1E77-4AA3-95C8-21CC0BF26B1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67A1-46EB-43E7-9A51-99363D0D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0DFE-1E77-4AA3-95C8-21CC0BF26B19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667A1-46EB-43E7-9A51-99363D0D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IAIM data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3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IAIM data (INSTA, </a:t>
            </a:r>
            <a:r>
              <a:rPr lang="en-US" dirty="0" err="1" smtClean="0"/>
              <a:t>eRX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2676939"/>
            <a:ext cx="8931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726017" y="2213113"/>
            <a:ext cx="1" cy="940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2994991"/>
            <a:ext cx="372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managed by INSTA team, and INSTA team continues managing the data even today April 2019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78424" y="2895600"/>
            <a:ext cx="402202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managed by </a:t>
            </a:r>
            <a:r>
              <a:rPr lang="en-US" dirty="0" err="1" smtClean="0"/>
              <a:t>eRX</a:t>
            </a:r>
            <a:r>
              <a:rPr lang="en-US" dirty="0" smtClean="0"/>
              <a:t> team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Creation of data dumps 2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In Oct 2017 [~50,000 patients]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In Feb 2019 [Do not know]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91131" y="1550504"/>
            <a:ext cx="245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2017?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63149" y="1609762"/>
            <a:ext cx="24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beginning of hospital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2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189" y="-257727"/>
            <a:ext cx="7431157" cy="107936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INSTA database – tables present</a:t>
            </a:r>
            <a:endParaRPr lang="en-US" sz="4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3851"/>
              </p:ext>
            </p:extLst>
          </p:nvPr>
        </p:nvGraphicFramePr>
        <p:xfrm>
          <a:off x="149823" y="600574"/>
          <a:ext cx="3031243" cy="6052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7749"/>
                <a:gridCol w="1846845"/>
                <a:gridCol w="636649"/>
              </a:tblGrid>
              <a:tr h="301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CRF number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(section_id)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CRF page name</a:t>
                      </a:r>
                      <a:endParaRPr lang="en-US" sz="7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(section_title)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Classification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History of Present Illness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Ayurvedic data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Review Of Systems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Physical Examination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3012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Past / Family / Personal History/History of trauma/ injury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Ayurvedic data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Nurse Assessment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Gyn History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7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OBG History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8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Samprapti Ghatakas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Ayurvedic data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9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Rogi Pareeksha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Ayurvedic data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10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Session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11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Roga Vinischaya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12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Systemic Examination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13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Investigations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14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Complaint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IP Case Proforma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16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General Examination1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17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Local Examination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18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Nidana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19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Dashavidha Pareeksha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Ayurvedic data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20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Nutitional Assessment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21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General Examination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22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Breathing Practices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23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Loosening Practices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24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Postures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Ayurvedic data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25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Kriyas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26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Pranayamas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Ayurvedic data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27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Mudras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Ayurvedic data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28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Bandhas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29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Relaxation Techniques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30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Meditation Techniques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Ayurvedic data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31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Netra Case Sheet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32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Vitals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33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Visual Acuity Test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34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Glass Power Prescription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35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Other Findings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36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Nephrology Case sheet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37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Personal History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  <a:tr h="147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38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Vihara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337" marR="37337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03411"/>
              </p:ext>
            </p:extLst>
          </p:nvPr>
        </p:nvGraphicFramePr>
        <p:xfrm>
          <a:off x="3386537" y="600588"/>
          <a:ext cx="4021432" cy="6051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2010"/>
                <a:gridCol w="2510479"/>
                <a:gridCol w="798943"/>
              </a:tblGrid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39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Wellness assesment of child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40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GROWTH &amp; DEVELOPMENT ASSESSMENT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41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Dosha Assessment Questionnaire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42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Diet Recommendations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43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Operation Notes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44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Conduction Notes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77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IP - History of Present Illness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Ayurvedic data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78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IP - Gyn History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79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IP - Samprapti Ghatakas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Ayurvedic data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80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IP - Nidan Panchak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Ayurvedic data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81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IP – Session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82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IP - Roga Vinischaya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83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IP - Systemic Examination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84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IP – Investigations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85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IP – Complaint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86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IP - Local Examination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87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IP - Dashavidha Pareeksha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88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IP - Nutitional Assessment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89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IP - General Examination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90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Visit Breathing Practices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91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Visit Loosening Practices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92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Visit Postures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93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Visit Kriyas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94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Visit Pranayamas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95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Visit Mudras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96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Visit Bandhas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97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Visit Relaxation Techniques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98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Visit Meditation Techniques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99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Doctor Advice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100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Oral Cavity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Ayurvedic data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101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Ear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102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Nose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103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Complaints And Associated Complaints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104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History of Previous Illness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105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Medical History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106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Investigation.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107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Obstetrical History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  <a:tr h="1592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108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Food Habit</a:t>
                      </a:r>
                      <a:endParaRPr lang="en-US" sz="7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60" marR="3926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8820"/>
              </p:ext>
            </p:extLst>
          </p:nvPr>
        </p:nvGraphicFramePr>
        <p:xfrm>
          <a:off x="7514719" y="600574"/>
          <a:ext cx="4511162" cy="3987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165"/>
                <a:gridCol w="2352162"/>
                <a:gridCol w="1092835"/>
              </a:tblGrid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109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Activity(Vihara)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110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Physical.Examination.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111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ASTA STHANA PARIKSHA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Ayurvedic data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112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DASHA VIDHA PARIKSHA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Ayurvedic data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113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Date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114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Treatment Plan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115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Final Diagnosis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116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Physiotherapy Treatment Plan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117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Physiotherapy Short term Goal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118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Physiotherapy Long Term Goal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119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Yoga Treatment Plan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120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Physiotherapy Assessment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121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Physiotherapy Outcome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122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ROGA VINISCHAYA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123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ROGA VINISCHAYA – IP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124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CCHPI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125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Health History: Do you have Or have you ever had any of the following?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126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CLINICAL EXAMINATION</a:t>
                      </a:r>
                      <a:endParaRPr lang="en-US" sz="12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65774" y="4929809"/>
            <a:ext cx="3737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April 2019, are these tables still used to collect every day patient data?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95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IAIM data (INSTA, </a:t>
            </a:r>
            <a:r>
              <a:rPr lang="en-US" dirty="0" err="1" smtClean="0"/>
              <a:t>eRX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2676939"/>
            <a:ext cx="8931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726017" y="2213113"/>
            <a:ext cx="1" cy="940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91131" y="1550504"/>
            <a:ext cx="245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Oct 2017?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63149" y="1609762"/>
            <a:ext cx="245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the beginning of hospital 2011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50504" y="3465727"/>
            <a:ext cx="4399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database by INSTA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Frozen till a specific date, Oct 2017?</a:t>
            </a:r>
          </a:p>
          <a:p>
            <a:endParaRPr lang="en-US" dirty="0"/>
          </a:p>
          <a:p>
            <a:r>
              <a:rPr lang="en-US" dirty="0" smtClean="0"/>
              <a:t>And available for usage?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45904" y="3339833"/>
            <a:ext cx="4399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database by </a:t>
            </a:r>
            <a:r>
              <a:rPr lang="en-US" dirty="0" err="1" smtClean="0"/>
              <a:t>eRX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New data getting entered into new database?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8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9" y="-32438"/>
            <a:ext cx="11605588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Access provided by </a:t>
            </a:r>
            <a:r>
              <a:rPr lang="en-US" sz="3600" dirty="0" err="1" smtClean="0"/>
              <a:t>eRX</a:t>
            </a:r>
            <a:r>
              <a:rPr lang="en-US" sz="3600" dirty="0" smtClean="0"/>
              <a:t> team to Vinay April 2018 -- details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27" y="1110011"/>
            <a:ext cx="1151283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You will have to install </a:t>
            </a:r>
            <a:r>
              <a:rPr lang="en-US" dirty="0" err="1" smtClean="0"/>
              <a:t>Postgress</a:t>
            </a:r>
            <a:r>
              <a:rPr lang="en-US" dirty="0" smtClean="0"/>
              <a:t> locally on your system and then connect to the database as per details below.</a:t>
            </a:r>
          </a:p>
          <a:p>
            <a:r>
              <a:rPr lang="en-US" dirty="0" smtClean="0"/>
              <a:t>Login using the Cygwin terminal (the following command will prompt for password): </a:t>
            </a:r>
          </a:p>
          <a:p>
            <a:pPr marL="0" indent="0">
              <a:buNone/>
            </a:pPr>
            <a:r>
              <a:rPr lang="en-US" dirty="0" err="1" smtClean="0"/>
              <a:t>psql</a:t>
            </a:r>
            <a:r>
              <a:rPr lang="en-US" dirty="0" smtClean="0"/>
              <a:t> -h 54.244.12.255 -p 5432 -d </a:t>
            </a:r>
            <a:r>
              <a:rPr lang="en-US" dirty="0" err="1" smtClean="0"/>
              <a:t>iaim</a:t>
            </a:r>
            <a:r>
              <a:rPr lang="en-US" dirty="0" smtClean="0"/>
              <a:t> -U </a:t>
            </a:r>
            <a:r>
              <a:rPr lang="en-US" dirty="0" err="1" smtClean="0"/>
              <a:t>iaim_ro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Postgress</a:t>
            </a:r>
            <a:r>
              <a:rPr lang="en-US" dirty="0" smtClean="0"/>
              <a:t> DB details:</a:t>
            </a:r>
          </a:p>
          <a:p>
            <a:r>
              <a:rPr lang="en-US" dirty="0" smtClean="0"/>
              <a:t>Hostname: 54.244.12.255, port: 5432, user: </a:t>
            </a:r>
            <a:r>
              <a:rPr lang="en-US" dirty="0" err="1" smtClean="0"/>
              <a:t>iaim_ro</a:t>
            </a:r>
            <a:r>
              <a:rPr lang="en-US" dirty="0" smtClean="0"/>
              <a:t>, password: a1b2c3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800" b="1" dirty="0" smtClean="0"/>
              <a:t>In April 2019, the database can not be accessed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31966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6" y="126586"/>
            <a:ext cx="4436165" cy="801066"/>
          </a:xfrm>
        </p:spPr>
        <p:txBody>
          <a:bodyPr/>
          <a:lstStyle/>
          <a:p>
            <a:r>
              <a:rPr lang="en-US" dirty="0" smtClean="0"/>
              <a:t>A few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52" y="927652"/>
            <a:ext cx="10515600" cy="4351338"/>
          </a:xfrm>
        </p:spPr>
        <p:txBody>
          <a:bodyPr/>
          <a:lstStyle/>
          <a:p>
            <a:r>
              <a:rPr lang="en-US" dirty="0" smtClean="0"/>
              <a:t>How is the current data getting captured? Is it still captured in the </a:t>
            </a:r>
            <a:r>
              <a:rPr lang="en-US" dirty="0" smtClean="0"/>
              <a:t>tables present in </a:t>
            </a:r>
            <a:r>
              <a:rPr lang="en-US" dirty="0" smtClean="0"/>
              <a:t>INSTA database?</a:t>
            </a:r>
          </a:p>
          <a:p>
            <a:r>
              <a:rPr lang="en-US" dirty="0" smtClean="0"/>
              <a:t>Has the </a:t>
            </a:r>
            <a:r>
              <a:rPr lang="en-US" dirty="0" err="1" smtClean="0"/>
              <a:t>eRX</a:t>
            </a:r>
            <a:r>
              <a:rPr lang="en-US" dirty="0" smtClean="0"/>
              <a:t> team created new tables / views?</a:t>
            </a:r>
          </a:p>
          <a:p>
            <a:r>
              <a:rPr lang="en-US" dirty="0" smtClean="0"/>
              <a:t>Was the earlier database hosted on free AWS account?</a:t>
            </a:r>
          </a:p>
          <a:p>
            <a:r>
              <a:rPr lang="en-US" dirty="0" smtClean="0"/>
              <a:t>Where are the 2 data dumps stored [Oct 2017, Feb 2019 (if taken)]?</a:t>
            </a:r>
          </a:p>
          <a:p>
            <a:endParaRPr lang="en-US" dirty="0"/>
          </a:p>
          <a:p>
            <a:r>
              <a:rPr lang="en-US" dirty="0" smtClean="0"/>
              <a:t>Going forward, where would the data be hosted to have access as outlined in slide #5?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3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684</Words>
  <Application>Microsoft Office PowerPoint</Application>
  <PresentationFormat>Widescreen</PresentationFormat>
  <Paragraphs>330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</vt:lpstr>
      <vt:lpstr>Times New Roman</vt:lpstr>
      <vt:lpstr>Office Theme</vt:lpstr>
      <vt:lpstr>IAIM data status</vt:lpstr>
      <vt:lpstr>IAIM data (INSTA, eRX)</vt:lpstr>
      <vt:lpstr>INSTA database – tables present</vt:lpstr>
      <vt:lpstr>IAIM data (INSTA, eRX)</vt:lpstr>
      <vt:lpstr>Access provided by eRX team to Vinay April 2018 -- details</vt:lpstr>
      <vt:lpstr>A few questions</vt:lpstr>
    </vt:vector>
  </TitlesOfParts>
  <Company>Novartis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IAIM data status</dc:title>
  <dc:creator>Mahajan, Vinay</dc:creator>
  <cp:lastModifiedBy>Mahajan, Vinay</cp:lastModifiedBy>
  <cp:revision>5</cp:revision>
  <dcterms:created xsi:type="dcterms:W3CDTF">2019-04-05T04:06:13Z</dcterms:created>
  <dcterms:modified xsi:type="dcterms:W3CDTF">2019-04-05T04:32:05Z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Owner">
    <vt:lpwstr>MAHAJVI1@novartis.net</vt:lpwstr>
  </property>
  <property fmtid="{D5CDD505-2E9C-101B-9397-08002B2CF9AE}" pid="5" name="MSIP_Label_4929bff8-5b33-42aa-95d2-28f72e792cb0_SetDate">
    <vt:lpwstr>2019-04-05T04:29:43.7556015Z</vt:lpwstr>
  </property>
  <property fmtid="{D5CDD505-2E9C-101B-9397-08002B2CF9AE}" pid="6" name="MSIP_Label_4929bff8-5b33-42aa-95d2-28f72e792cb0_Name">
    <vt:lpwstr>Business Use Only</vt:lpwstr>
  </property>
  <property fmtid="{D5CDD505-2E9C-101B-9397-08002B2CF9AE}" pid="7" name="MSIP_Label_4929bff8-5b33-42aa-95d2-28f72e792cb0_Application">
    <vt:lpwstr>Microsoft Azure Information Protection</vt:lpwstr>
  </property>
  <property fmtid="{D5CDD505-2E9C-101B-9397-08002B2CF9AE}" pid="8" name="MSIP_Label_4929bff8-5b33-42aa-95d2-28f72e792cb0_Extended_MSFT_Method">
    <vt:lpwstr>Automatic</vt:lpwstr>
  </property>
  <property fmtid="{D5CDD505-2E9C-101B-9397-08002B2CF9AE}" pid="9" name="Confidentiality">
    <vt:lpwstr>Business Use Only</vt:lpwstr>
  </property>
</Properties>
</file>