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6" r:id="rId10"/>
    <p:sldId id="267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1049-E8E7-46BC-BDD2-762461858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5A21B-0FC9-4337-B556-4EEA65AF6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C26F-F8B6-420D-8393-0C24BD87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C42A-5403-4C45-AE54-C4029DFB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6771-55F0-4DB9-84B5-9EC95445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9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48A3-A703-4E25-B32C-8C099CFE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CF761-6B78-4027-BCFB-36411228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1944-8AD7-4438-A6CA-ADAE5201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04B2-D1B5-42BE-9E5E-B1C899BA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6E64-32B1-4D69-B0EB-817BC0A2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31B25-1098-4535-AD97-525264429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4BCEA-AF21-412C-9761-A9BC657EC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FDC6-52DB-4670-AA3C-7373E9D1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D516-D353-4B1B-9157-A16329E3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716E-DCE2-4B04-A3B9-6A340EC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CD7A-3D9D-4860-A9FC-7D869F93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B49F-A308-4334-8350-9DC1B85F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636C-60ED-424B-9CA2-F366225B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D872-508D-4B73-A800-20B13E36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C3DB-AAC2-451E-833A-7F15B7CC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9FCC-E02B-4F1B-8E44-C1BFA177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EF0E-9AFA-4238-9046-B9325C4A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4045-65EB-4730-8F58-FEED4597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BB39B-E1E8-4A4E-A4CA-4AA06CB5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966E-2371-4C11-A713-6DB0CF14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69B-1DFA-4AB0-A1A3-115F5DAC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520B-0D4C-45F0-B5A9-2D61FCB01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AF182-115D-448F-805D-B58C3383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0A87-89AB-4206-9561-A605C222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C043-D4AC-4A95-8664-3051E7AA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22FE-87C3-4BCB-81CD-CBD05FFA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4FB2-2BF4-4BFA-8DF2-081B8F45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922E-95B8-4B88-8E6C-D22199A0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E836-0D6B-49CB-A6DA-BBEFBDDE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305B0-08E4-4E55-AAFF-D5A3FC710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F3C92-F557-4471-BE37-EA084AEA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0057-3FB9-4775-A010-C57C5D5E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B88EF-452C-4A5A-88E9-7A87D33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FFC4D-0ECF-4415-B229-B2411A6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A747-45EA-4E1C-ACDD-1F1889F4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C040E-FFEF-414E-9B2C-00C359F5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CD03-7817-4047-BE78-A90FB9AF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510E2-7BA3-4FD6-B87E-CD04BAB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9AA2B-BE3F-46DD-9F50-B38B5FB8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923F-8BE3-40BD-94A1-C85D93E5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362DE-3AA2-41D0-83CB-6AE3013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1CFA-8BB7-422D-8784-EBEF88BC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1B60-37B0-4B4F-A69F-B2BAB7D0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BDC4-D088-464E-88AC-76C241DA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22AD6-2D2F-4CA6-9DE4-5E72708D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BB2C5-CD75-46E8-885E-880D2BA2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C1BE-7A7C-43CA-8E99-31AE5E52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7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B9E-B466-4B81-8AA4-F552759C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A7A8F-E3E1-4946-9D2B-4C246C152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BEEB1-A6E3-40B9-B063-EBA83BF3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B416-58A2-4231-B7E3-C9EC19F9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C775-D21C-4150-BA41-9D57CA57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B57DA-5E70-40F5-A375-AEBAB2A5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47225-8EA3-423F-9D24-F112720C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D1C4-7AA6-4F8F-BB68-56287304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17EB-EBA4-433B-A85E-DDCEB7717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C8D0-777A-F847-9930-0ADD0C32A5B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0340-2B89-4B73-AA7D-B0565DF89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2031-629A-42BA-8766-5C2B2FA1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0C8-448D-6B4E-B06C-C5E4BEE2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76AD-D49C-E440-A5A1-D06C53165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430" y="1465803"/>
            <a:ext cx="10197139" cy="1144701"/>
          </a:xfrm>
        </p:spPr>
        <p:txBody>
          <a:bodyPr/>
          <a:lstStyle/>
          <a:p>
            <a:r>
              <a:rPr lang="en-US" sz="4800" b="1" dirty="0"/>
              <a:t>The Prediction of Car Accidents Severit</a:t>
            </a:r>
            <a:r>
              <a:rPr lang="en-US" b="1" dirty="0"/>
              <a:t>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BED1-6D95-FD47-87D7-FF9E43F62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58079"/>
            <a:ext cx="9144000" cy="1655762"/>
          </a:xfrm>
        </p:spPr>
        <p:txBody>
          <a:bodyPr/>
          <a:lstStyle/>
          <a:p>
            <a:r>
              <a:rPr lang="en-US" dirty="0"/>
              <a:t>IBM Applied Data Science Capstone</a:t>
            </a:r>
          </a:p>
          <a:p>
            <a:r>
              <a:rPr lang="en-US" dirty="0"/>
              <a:t>By: Mickael Aghajarian</a:t>
            </a:r>
          </a:p>
          <a:p>
            <a:r>
              <a:rPr lang="en-US" dirty="0"/>
              <a:t>September 2020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ADDB4-C79B-BB4D-AF9F-1592A55D75D0}"/>
              </a:ext>
            </a:extLst>
          </p:cNvPr>
          <p:cNvSpPr txBox="1"/>
          <p:nvPr/>
        </p:nvSpPr>
        <p:spPr>
          <a:xfrm>
            <a:off x="757238" y="480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53CB5-918D-1342-BA0B-AA8EE8585B72}"/>
              </a:ext>
            </a:extLst>
          </p:cNvPr>
          <p:cNvSpPr txBox="1"/>
          <p:nvPr/>
        </p:nvSpPr>
        <p:spPr>
          <a:xfrm>
            <a:off x="457200" y="4829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CB279-C324-9A4F-A97C-F1F9BCB22384}"/>
              </a:ext>
            </a:extLst>
          </p:cNvPr>
          <p:cNvSpPr txBox="1"/>
          <p:nvPr/>
        </p:nvSpPr>
        <p:spPr>
          <a:xfrm>
            <a:off x="1343025" y="4729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B33B-FDFD-D14E-AC06-B480FBD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EAB9-AD48-114F-B95F-FCD177F4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3)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C = 0.01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Solver = “liblinear”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5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1DE7-D7EA-8241-B8C0-12482977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10938-5A88-184F-99A7-3E90A0F810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70" y="3599822"/>
            <a:ext cx="5375847" cy="247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207AF-1218-A84E-847E-432847B473B7}"/>
              </a:ext>
            </a:extLst>
          </p:cNvPr>
          <p:cNvSpPr txBox="1"/>
          <p:nvPr/>
        </p:nvSpPr>
        <p:spPr>
          <a:xfrm>
            <a:off x="855429" y="1690688"/>
            <a:ext cx="7545207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test data was used to calculate two evaluation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The Jaccard index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F-1 score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37384BF-7F8B-A142-A154-C1BA32EF45AE}"/>
              </a:ext>
            </a:extLst>
          </p:cNvPr>
          <p:cNvSpPr/>
          <p:nvPr/>
        </p:nvSpPr>
        <p:spPr>
          <a:xfrm>
            <a:off x="3252570" y="4932947"/>
            <a:ext cx="5375847" cy="60157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8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5D3C-61BD-F041-9C96-F8E359CF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7DE7-38FD-6643-8DDA-D35BF68E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338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Decision tree classifier achieved the highest F-1 score (70%)</a:t>
            </a:r>
          </a:p>
          <a:p>
            <a:pPr>
              <a:lnSpc>
                <a:spcPct val="150000"/>
              </a:lnSpc>
            </a:pPr>
            <a:r>
              <a:rPr lang="en-US" dirty="0"/>
              <a:t>There might be still room for improvement</a:t>
            </a:r>
          </a:p>
          <a:p>
            <a:pPr>
              <a:lnSpc>
                <a:spcPct val="150000"/>
              </a:lnSpc>
            </a:pPr>
            <a:r>
              <a:rPr lang="en-US" dirty="0"/>
              <a:t>Instead of removing the missing values, they could be replaced them with an average of similar data points</a:t>
            </a:r>
          </a:p>
          <a:p>
            <a:pPr>
              <a:lnSpc>
                <a:spcPct val="150000"/>
              </a:lnSpc>
            </a:pPr>
            <a:r>
              <a:rPr lang="en-US" dirty="0"/>
              <a:t>Use more independent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Use </a:t>
            </a:r>
            <a:r>
              <a:rPr lang="en-US" i="1" dirty="0"/>
              <a:t>k</a:t>
            </a:r>
            <a:r>
              <a:rPr lang="en-US" dirty="0"/>
              <a:t>-fold method to use the data more effectively</a:t>
            </a:r>
          </a:p>
          <a:p>
            <a:pPr>
              <a:lnSpc>
                <a:spcPct val="150000"/>
              </a:lnSpc>
            </a:pPr>
            <a:r>
              <a:rPr lang="en-US" dirty="0"/>
              <a:t>Train other classifiers such as neural networks and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5567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2E9F-7EC0-F244-8581-7766F416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284201"/>
            <a:ext cx="11213431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/>
              <a:t>Car accidents have been resulted in many deaths and injuries in the world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Machine learning algorithms can be developed to predict the severity of car accidents before they would actually occur 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Such intelligent systems can mitigate the number of deaths and injuries by warning drivers ahead of time</a:t>
            </a:r>
          </a:p>
          <a:p>
            <a:pPr>
              <a:lnSpc>
                <a:spcPct val="100000"/>
              </a:lnSpc>
            </a:pPr>
            <a:r>
              <a:rPr lang="en-US" dirty="0"/>
              <a:t>Governments/Hospitals/Car companies would be highly interested in such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56EF-3DF8-E248-ABE1-0861810F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CD8C-E76B-E546-8401-AE9C516F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351338"/>
          </a:xfrm>
        </p:spPr>
        <p:txBody>
          <a:bodyPr/>
          <a:lstStyle/>
          <a:p>
            <a:r>
              <a:rPr lang="en-US" dirty="0"/>
              <a:t>The dataset of car accidents in the Seattle city (from 2004 to present)</a:t>
            </a:r>
          </a:p>
          <a:p>
            <a:r>
              <a:rPr lang="en-US" dirty="0"/>
              <a:t>The dependent variable is the accident severity in terms of 37 independent variables such as weather condition, read condition, and speeding </a:t>
            </a:r>
          </a:p>
          <a:p>
            <a:r>
              <a:rPr lang="en-US" dirty="0"/>
              <a:t>Five independent variables were selected:</a:t>
            </a:r>
          </a:p>
          <a:p>
            <a:pPr lvl="1"/>
            <a:r>
              <a:rPr lang="en-US" dirty="0"/>
              <a:t>Address type</a:t>
            </a:r>
          </a:p>
          <a:p>
            <a:pPr lvl="1"/>
            <a:r>
              <a:rPr lang="en-US" dirty="0"/>
              <a:t>Collision type</a:t>
            </a:r>
          </a:p>
          <a:p>
            <a:pPr lvl="1"/>
            <a:r>
              <a:rPr lang="en-US" dirty="0"/>
              <a:t> Weather condition</a:t>
            </a:r>
          </a:p>
          <a:p>
            <a:pPr lvl="1"/>
            <a:r>
              <a:rPr lang="en-US" dirty="0"/>
              <a:t>Road condition</a:t>
            </a:r>
          </a:p>
          <a:p>
            <a:pPr lvl="1"/>
            <a:r>
              <a:rPr lang="en-US" dirty="0"/>
              <a:t>Light condition</a:t>
            </a:r>
          </a:p>
        </p:txBody>
      </p:sp>
    </p:spTree>
    <p:extLst>
      <p:ext uri="{BB962C8B-B14F-4D97-AF65-F5344CB8AC3E}">
        <p14:creationId xmlns:p14="http://schemas.microsoft.com/office/powerpoint/2010/main" val="425026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9CF4-FD48-834F-BDE2-19C0C654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DB57-743E-F14D-9EF4-59D714A3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209"/>
            <a:ext cx="10515600" cy="4351338"/>
          </a:xfrm>
        </p:spPr>
        <p:txBody>
          <a:bodyPr/>
          <a:lstStyle/>
          <a:p>
            <a:r>
              <a:rPr lang="en-US" dirty="0"/>
              <a:t>Remove the unnecessary/missing values</a:t>
            </a:r>
          </a:p>
          <a:p>
            <a:r>
              <a:rPr lang="en-US" dirty="0"/>
              <a:t>Convert the categorical variables to numerical</a:t>
            </a:r>
          </a:p>
          <a:p>
            <a:r>
              <a:rPr lang="en-US" dirty="0"/>
              <a:t>Balance the dataset by down-sampling</a:t>
            </a:r>
          </a:p>
          <a:p>
            <a:r>
              <a:rPr lang="en-US" dirty="0"/>
              <a:t>Normalize the data (zero mean and unit variance)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98437-42DF-E44A-9A87-B41D9CBAB3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93" y="3990940"/>
            <a:ext cx="3263900" cy="224853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5B53C-90CD-BB45-A0D1-E972D3330A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47" y="3990940"/>
            <a:ext cx="3202940" cy="2214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EE8D3-1376-CD47-B45E-160DFD4BFA98}"/>
              </a:ext>
            </a:extLst>
          </p:cNvPr>
          <p:cNvSpPr txBox="1"/>
          <p:nvPr/>
        </p:nvSpPr>
        <p:spPr>
          <a:xfrm>
            <a:off x="2887582" y="6339620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Imbalance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E4EBD-D34E-6C46-A363-54DB1321FDB6}"/>
              </a:ext>
            </a:extLst>
          </p:cNvPr>
          <p:cNvSpPr txBox="1"/>
          <p:nvPr/>
        </p:nvSpPr>
        <p:spPr>
          <a:xfrm>
            <a:off x="6890088" y="6263539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8762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315F-C96F-3142-BC4B-86CA232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 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C2A87-93EF-CA46-B4EF-9448FD570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12" y="3091121"/>
            <a:ext cx="5232150" cy="2590799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A5225E-3840-014D-B31A-F6558509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71" y="3096119"/>
            <a:ext cx="5283200" cy="259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7ECE76-3754-4646-B493-E429946F718F}"/>
              </a:ext>
            </a:extLst>
          </p:cNvPr>
          <p:cNvSpPr txBox="1"/>
          <p:nvPr/>
        </p:nvSpPr>
        <p:spPr>
          <a:xfrm>
            <a:off x="838200" y="1900990"/>
            <a:ext cx="1018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Uncover relationships between independents variable and the target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C454CD-9D22-F241-BCD2-330497B9F692}"/>
              </a:ext>
            </a:extLst>
          </p:cNvPr>
          <p:cNvSpPr txBox="1"/>
          <p:nvPr/>
        </p:nvSpPr>
        <p:spPr>
          <a:xfrm>
            <a:off x="2075213" y="5836514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34CAEC-0894-2E40-876E-87B491ADB4DB}"/>
              </a:ext>
            </a:extLst>
          </p:cNvPr>
          <p:cNvSpPr txBox="1"/>
          <p:nvPr/>
        </p:nvSpPr>
        <p:spPr>
          <a:xfrm>
            <a:off x="8181799" y="583651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type</a:t>
            </a:r>
          </a:p>
        </p:txBody>
      </p:sp>
    </p:spTree>
    <p:extLst>
      <p:ext uri="{BB962C8B-B14F-4D97-AF65-F5344CB8AC3E}">
        <p14:creationId xmlns:p14="http://schemas.microsoft.com/office/powerpoint/2010/main" val="300440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315F-C96F-3142-BC4B-86CA232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C7108-2F98-4F43-A574-DD8B5C95A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00" y="3238798"/>
            <a:ext cx="5308600" cy="2730500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EA9BA2-4D07-5542-9599-CB611392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42" y="3276898"/>
            <a:ext cx="5321300" cy="2654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4604BC-9D4C-F048-9BD4-389A0FF8FC53}"/>
              </a:ext>
            </a:extLst>
          </p:cNvPr>
          <p:cNvSpPr txBox="1"/>
          <p:nvPr/>
        </p:nvSpPr>
        <p:spPr>
          <a:xfrm>
            <a:off x="838200" y="1900990"/>
            <a:ext cx="1018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Uncover relationships between independents variable and the target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EC441-98F0-F946-8F5A-9AD9300C841B}"/>
              </a:ext>
            </a:extLst>
          </p:cNvPr>
          <p:cNvSpPr txBox="1"/>
          <p:nvPr/>
        </p:nvSpPr>
        <p:spPr>
          <a:xfrm>
            <a:off x="2171465" y="6123543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condition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09BB8A-2925-B74A-B153-D173364847E8}"/>
              </a:ext>
            </a:extLst>
          </p:cNvPr>
          <p:cNvSpPr txBox="1"/>
          <p:nvPr/>
        </p:nvSpPr>
        <p:spPr>
          <a:xfrm>
            <a:off x="8033954" y="6123543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 condition</a:t>
            </a:r>
          </a:p>
        </p:txBody>
      </p:sp>
    </p:spTree>
    <p:extLst>
      <p:ext uri="{BB962C8B-B14F-4D97-AF65-F5344CB8AC3E}">
        <p14:creationId xmlns:p14="http://schemas.microsoft.com/office/powerpoint/2010/main" val="321512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315F-C96F-3142-BC4B-86CA232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13909C-4CA4-A044-B2D9-ED6125E56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0" y="3135772"/>
            <a:ext cx="5283200" cy="26289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A299E2-BFBA-B54E-B408-FA4CA7F99E3E}"/>
              </a:ext>
            </a:extLst>
          </p:cNvPr>
          <p:cNvSpPr txBox="1"/>
          <p:nvPr/>
        </p:nvSpPr>
        <p:spPr>
          <a:xfrm>
            <a:off x="838200" y="1900990"/>
            <a:ext cx="1018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Uncover relationships between independents variable and the target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077BA-0AF2-2545-ABAB-748772AE684E}"/>
              </a:ext>
            </a:extLst>
          </p:cNvPr>
          <p:cNvSpPr txBox="1"/>
          <p:nvPr/>
        </p:nvSpPr>
        <p:spPr>
          <a:xfrm>
            <a:off x="5125862" y="5931037"/>
            <a:ext cx="15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condition</a:t>
            </a:r>
          </a:p>
        </p:txBody>
      </p:sp>
    </p:spTree>
    <p:extLst>
      <p:ext uri="{BB962C8B-B14F-4D97-AF65-F5344CB8AC3E}">
        <p14:creationId xmlns:p14="http://schemas.microsoft.com/office/powerpoint/2010/main" val="118350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B33B-FDFD-D14E-AC06-B480FBD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EAB9-AD48-114F-B95F-FCD177F4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KNN (</a:t>
            </a:r>
            <a:r>
              <a:rPr lang="en-US" i="1" dirty="0"/>
              <a:t>k</a:t>
            </a:r>
            <a:r>
              <a:rPr lang="en-US" dirty="0"/>
              <a:t> = 9)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127551A-4D92-D944-8FC5-8A6210034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5" y="2701444"/>
            <a:ext cx="4296945" cy="3097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D7969-E703-5A42-95B1-84BC67A11ED5}"/>
              </a:ext>
            </a:extLst>
          </p:cNvPr>
          <p:cNvSpPr txBox="1"/>
          <p:nvPr/>
        </p:nvSpPr>
        <p:spPr>
          <a:xfrm>
            <a:off x="3416963" y="5870877"/>
            <a:ext cx="48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classification accuracy for different values of </a:t>
            </a:r>
            <a:r>
              <a:rPr lang="en-US" i="1" dirty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6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B33B-FDFD-D14E-AC06-B480FBD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EAB9-AD48-114F-B95F-FCD177F4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Decision tree (depth = 5)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D7969-E703-5A42-95B1-84BC67A11ED5}"/>
              </a:ext>
            </a:extLst>
          </p:cNvPr>
          <p:cNvSpPr txBox="1"/>
          <p:nvPr/>
        </p:nvSpPr>
        <p:spPr>
          <a:xfrm>
            <a:off x="3031939" y="5828347"/>
            <a:ext cx="563078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classification accuracy for different values of the depth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546FF-A564-6547-B13B-DD7569AA6E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58" y="2946953"/>
            <a:ext cx="4113613" cy="27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275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69BBA9-5DC6-214E-95A7-2E371CA8EB21}" vid="{388C0B5D-E054-9444-9FBB-3222B2A32C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</TotalTime>
  <Words>357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Theme1</vt:lpstr>
      <vt:lpstr>The Prediction of Car Accidents Severity </vt:lpstr>
      <vt:lpstr>PowerPoint Presentation</vt:lpstr>
      <vt:lpstr>Dataset:</vt:lpstr>
      <vt:lpstr>Data Preprocessing:</vt:lpstr>
      <vt:lpstr>Exploratory Data Analysis: </vt:lpstr>
      <vt:lpstr>Exploratory Data Analysis </vt:lpstr>
      <vt:lpstr>Exploratory Data Analysis </vt:lpstr>
      <vt:lpstr>Model Development:</vt:lpstr>
      <vt:lpstr>Model Development:</vt:lpstr>
      <vt:lpstr>Model Development:</vt:lpstr>
      <vt:lpstr>Results:</vt:lpstr>
      <vt:lpstr>Conclusion and future 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Mickael Aghajarian</dc:creator>
  <cp:lastModifiedBy>Mickael Aghajarian</cp:lastModifiedBy>
  <cp:revision>10</cp:revision>
  <dcterms:created xsi:type="dcterms:W3CDTF">2020-09-23T22:04:47Z</dcterms:created>
  <dcterms:modified xsi:type="dcterms:W3CDTF">2020-09-23T23:54:10Z</dcterms:modified>
</cp:coreProperties>
</file>