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02" r:id="rId2"/>
    <p:sldId id="325" r:id="rId3"/>
    <p:sldId id="326" r:id="rId4"/>
    <p:sldId id="352" r:id="rId5"/>
    <p:sldId id="353" r:id="rId6"/>
    <p:sldId id="327" r:id="rId7"/>
    <p:sldId id="348" r:id="rId8"/>
    <p:sldId id="340" r:id="rId9"/>
    <p:sldId id="338" r:id="rId10"/>
    <p:sldId id="337" r:id="rId11"/>
    <p:sldId id="328" r:id="rId12"/>
    <p:sldId id="349" r:id="rId13"/>
    <p:sldId id="339" r:id="rId14"/>
    <p:sldId id="329" r:id="rId15"/>
    <p:sldId id="341" r:id="rId16"/>
    <p:sldId id="330" r:id="rId17"/>
    <p:sldId id="331" r:id="rId18"/>
    <p:sldId id="332" r:id="rId19"/>
    <p:sldId id="350" r:id="rId20"/>
    <p:sldId id="346" r:id="rId21"/>
    <p:sldId id="351" r:id="rId22"/>
    <p:sldId id="333" r:id="rId23"/>
    <p:sldId id="345" r:id="rId24"/>
    <p:sldId id="347" r:id="rId25"/>
    <p:sldId id="354" r:id="rId26"/>
    <p:sldId id="355" r:id="rId27"/>
    <p:sldId id="356" r:id="rId28"/>
    <p:sldId id="357" r:id="rId29"/>
    <p:sldId id="358" r:id="rId30"/>
    <p:sldId id="342" r:id="rId31"/>
    <p:sldId id="344" r:id="rId32"/>
    <p:sldId id="336" r:id="rId33"/>
    <p:sldId id="334" r:id="rId34"/>
  </p:sldIdLst>
  <p:sldSz cx="9906000" cy="6858000" type="A4"/>
  <p:notesSz cx="7315200" cy="96012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6600"/>
    <a:srgbClr val="0000FF"/>
    <a:srgbClr val="997D00"/>
    <a:srgbClr val="002260"/>
    <a:srgbClr val="FF0000"/>
    <a:srgbClr val="D3D3D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0" autoAdjust="0"/>
    <p:restoredTop sz="94014" autoAdjust="0"/>
  </p:normalViewPr>
  <p:slideViewPr>
    <p:cSldViewPr snapToGrid="0">
      <p:cViewPr>
        <p:scale>
          <a:sx n="90" d="100"/>
          <a:sy n="90" d="100"/>
        </p:scale>
        <p:origin x="-166" y="-230"/>
      </p:cViewPr>
      <p:guideLst>
        <p:guide orient="horz" pos="758"/>
        <p:guide orient="horz" pos="3903"/>
        <p:guide orient="horz" pos="1206"/>
        <p:guide orient="horz" pos="520"/>
        <p:guide pos="651"/>
        <p:guide pos="6027"/>
        <p:guide pos="1766"/>
        <p:guide pos="4473"/>
        <p:guide pos="966"/>
        <p:guide pos="1340"/>
      </p:guideLst>
    </p:cSldViewPr>
  </p:slideViewPr>
  <p:outlineViewPr>
    <p:cViewPr>
      <p:scale>
        <a:sx n="33" d="100"/>
        <a:sy n="33" d="100"/>
      </p:scale>
      <p:origin x="0" y="27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1968" y="-102"/>
      </p:cViewPr>
      <p:guideLst>
        <p:guide orient="horz" pos="3024"/>
        <p:guide pos="2304"/>
      </p:guideLst>
    </p:cSldViewPr>
  </p:notesViewPr>
  <p:gridSpacing cx="1440180" cy="14401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Largest US Commercial Banks by Assets</a:t>
            </a:r>
            <a:endParaRPr lang="en-US"/>
          </a:p>
        </c:rich>
      </c:tx>
      <c:layout>
        <c:manualLayout>
          <c:xMode val="edge"/>
          <c:yMode val="edge"/>
          <c:x val="0.1694759236826166"/>
          <c:y val="1.1538460664865182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 in Billions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TD Bank</c:v>
                </c:pt>
                <c:pt idx="1">
                  <c:v>Capital One</c:v>
                </c:pt>
                <c:pt idx="2">
                  <c:v>State Street</c:v>
                </c:pt>
                <c:pt idx="3">
                  <c:v>PNC</c:v>
                </c:pt>
                <c:pt idx="4">
                  <c:v>Bank of NY Mellon</c:v>
                </c:pt>
                <c:pt idx="5">
                  <c:v>US Bank</c:v>
                </c:pt>
                <c:pt idx="6">
                  <c:v>CITIBank</c:v>
                </c:pt>
                <c:pt idx="7">
                  <c:v>Wells Fargo</c:v>
                </c:pt>
                <c:pt idx="8">
                  <c:v>Bank of America</c:v>
                </c:pt>
                <c:pt idx="9">
                  <c:v>JPMorgan Chase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0.219</c:v>
                </c:pt>
                <c:pt idx="1">
                  <c:v>0.23899999999999999</c:v>
                </c:pt>
                <c:pt idx="2">
                  <c:v>0.27700000000000002</c:v>
                </c:pt>
                <c:pt idx="3">
                  <c:v>0.316</c:v>
                </c:pt>
                <c:pt idx="4">
                  <c:v>0.31900000000000001</c:v>
                </c:pt>
                <c:pt idx="5">
                  <c:v>0.38400000000000001</c:v>
                </c:pt>
                <c:pt idx="6">
                  <c:v>1.38</c:v>
                </c:pt>
                <c:pt idx="7">
                  <c:v>1.44</c:v>
                </c:pt>
                <c:pt idx="8">
                  <c:v>1.45</c:v>
                </c:pt>
                <c:pt idx="9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274176"/>
        <c:axId val="42356736"/>
      </c:barChart>
      <c:catAx>
        <c:axId val="40274176"/>
        <c:scaling>
          <c:orientation val="minMax"/>
        </c:scaling>
        <c:delete val="0"/>
        <c:axPos val="l"/>
        <c:majorTickMark val="out"/>
        <c:minorTickMark val="none"/>
        <c:tickLblPos val="nextTo"/>
        <c:crossAx val="42356736"/>
        <c:crosses val="autoZero"/>
        <c:auto val="1"/>
        <c:lblAlgn val="ctr"/>
        <c:lblOffset val="100"/>
        <c:noMultiLvlLbl val="0"/>
      </c:catAx>
      <c:valAx>
        <c:axId val="423567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02741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Investment Banks by Revenue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 in Billions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Wells Fargo</c:v>
                </c:pt>
                <c:pt idx="1">
                  <c:v>UBS</c:v>
                </c:pt>
                <c:pt idx="2">
                  <c:v>Barclays</c:v>
                </c:pt>
                <c:pt idx="3">
                  <c:v>Credit Suisse</c:v>
                </c:pt>
                <c:pt idx="4">
                  <c:v>Citi</c:v>
                </c:pt>
                <c:pt idx="5">
                  <c:v>Deutsche Bank</c:v>
                </c:pt>
                <c:pt idx="6">
                  <c:v>Morgan Stanley</c:v>
                </c:pt>
                <c:pt idx="7">
                  <c:v>Goldman Sachs</c:v>
                </c:pt>
                <c:pt idx="8">
                  <c:v>Bank of America</c:v>
                </c:pt>
                <c:pt idx="9">
                  <c:v>JPMorgan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1.68</c:v>
                </c:pt>
                <c:pt idx="1">
                  <c:v>1.99</c:v>
                </c:pt>
                <c:pt idx="2">
                  <c:v>3.24</c:v>
                </c:pt>
                <c:pt idx="3">
                  <c:v>3.56</c:v>
                </c:pt>
                <c:pt idx="4">
                  <c:v>3.86</c:v>
                </c:pt>
                <c:pt idx="5">
                  <c:v>3.93</c:v>
                </c:pt>
                <c:pt idx="6">
                  <c:v>4.3</c:v>
                </c:pt>
                <c:pt idx="7">
                  <c:v>4.76</c:v>
                </c:pt>
                <c:pt idx="8">
                  <c:v>4.8600000000000003</c:v>
                </c:pt>
                <c:pt idx="9">
                  <c:v>5.75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111552"/>
        <c:axId val="41114240"/>
      </c:barChart>
      <c:catAx>
        <c:axId val="41111552"/>
        <c:scaling>
          <c:orientation val="minMax"/>
        </c:scaling>
        <c:delete val="0"/>
        <c:axPos val="l"/>
        <c:majorTickMark val="out"/>
        <c:minorTickMark val="none"/>
        <c:tickLblPos val="nextTo"/>
        <c:crossAx val="41114240"/>
        <c:crosses val="autoZero"/>
        <c:auto val="1"/>
        <c:lblAlgn val="ctr"/>
        <c:lblOffset val="100"/>
        <c:noMultiLvlLbl val="0"/>
      </c:catAx>
      <c:valAx>
        <c:axId val="411142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11115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mtClean="0"/>
              <a:t>Largest US Insurance</a:t>
            </a:r>
            <a:r>
              <a:rPr lang="en-US" baseline="0" smtClean="0"/>
              <a:t> Companys by Assets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 in Billions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Harftford Financial</c:v>
                </c:pt>
                <c:pt idx="1">
                  <c:v>John Hancock</c:v>
                </c:pt>
                <c:pt idx="2">
                  <c:v>Berkshire Hathaway</c:v>
                </c:pt>
                <c:pt idx="3">
                  <c:v>TIAA-CREF</c:v>
                </c:pt>
                <c:pt idx="4">
                  <c:v>AIG</c:v>
                </c:pt>
                <c:pt idx="5">
                  <c:v>Prudential</c:v>
                </c:pt>
                <c:pt idx="6">
                  <c:v>MetLife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277</c:v>
                </c:pt>
                <c:pt idx="1">
                  <c:v>289</c:v>
                </c:pt>
                <c:pt idx="2">
                  <c:v>484</c:v>
                </c:pt>
                <c:pt idx="3">
                  <c:v>498</c:v>
                </c:pt>
                <c:pt idx="4">
                  <c:v>556</c:v>
                </c:pt>
                <c:pt idx="5">
                  <c:v>624</c:v>
                </c:pt>
                <c:pt idx="6">
                  <c:v>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160064"/>
        <c:axId val="35351552"/>
      </c:barChart>
      <c:catAx>
        <c:axId val="35160064"/>
        <c:scaling>
          <c:orientation val="minMax"/>
        </c:scaling>
        <c:delete val="0"/>
        <c:axPos val="l"/>
        <c:majorTickMark val="out"/>
        <c:minorTickMark val="none"/>
        <c:tickLblPos val="nextTo"/>
        <c:crossAx val="35351552"/>
        <c:crosses val="autoZero"/>
        <c:auto val="1"/>
        <c:lblAlgn val="ctr"/>
        <c:lblOffset val="100"/>
        <c:noMultiLvlLbl val="0"/>
      </c:catAx>
      <c:valAx>
        <c:axId val="3535155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35160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defTabSz="90963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defTabSz="909638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92" tIns="45496" rIns="90992" bIns="45496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48EC623-FA22-48CE-AAE1-04B28ABA6A40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9447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057275" y="720725"/>
            <a:ext cx="5199063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E1F4FA6-FD55-4F93-8E26-218B3C4A2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6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281D9D-FA28-4F6E-A53B-FD1B7259DA69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057275" y="719138"/>
            <a:ext cx="5200650" cy="36004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3781A1-38B9-4FC9-878B-36F25198718C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F81840-5879-438C-9DB8-C861C281E491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F81840-5879-438C-9DB8-C861C281E491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F81840-5879-438C-9DB8-C861C281E491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D89760-CCC1-4CAF-BA39-7D4A112F6625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D89760-CCC1-4CAF-BA39-7D4A112F6625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0114F1-5E59-4C5E-A5AD-820E98B27246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8C667D-8A32-4779-AE9E-E86B477F4E42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41A5AA-A462-46A3-8844-8B52979A02F6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4892BF-05A0-43DC-AC6B-B25CD028F37B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4892BF-05A0-43DC-AC6B-B25CD028F37B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4892BF-05A0-43DC-AC6B-B25CD028F37B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4892BF-05A0-43DC-AC6B-B25CD028F37B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4BA4B-9FB0-4E63-9E59-900EE6E25FAF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4BA4B-9FB0-4E63-9E59-900EE6E25FAF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4BA4B-9FB0-4E63-9E59-900EE6E25FAF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4BA4B-9FB0-4E63-9E59-900EE6E25FAF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4BA4B-9FB0-4E63-9E59-900EE6E25FAF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4BA4B-9FB0-4E63-9E59-900EE6E25FAF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4BA4B-9FB0-4E63-9E59-900EE6E25FAF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94BA4B-9FB0-4E63-9E59-900EE6E25FAF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861CC8-D8FE-4EBB-B2B8-F9EDC2823994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144073-EAB8-4862-AF62-EBA95363B0AD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861CC8-D8FE-4EBB-B2B8-F9EDC2823994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861CC8-D8FE-4EBB-B2B8-F9EDC2823994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3781A1-38B9-4FC9-878B-36F25198718C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3781A1-38B9-4FC9-878B-36F25198718C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3781A1-38B9-4FC9-878B-36F25198718C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3781A1-38B9-4FC9-878B-36F25198718C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 userDrawn="1"/>
        </p:nvSpPr>
        <p:spPr bwMode="white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s-ES" altLang="en-US" b="0" smtClean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2714625" y="6477000"/>
            <a:ext cx="7191375" cy="381000"/>
          </a:xfrm>
          <a:prstGeom prst="rect">
            <a:avLst/>
          </a:prstGeom>
          <a:solidFill>
            <a:srgbClr val="001A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n-US" smtClean="0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906000" cy="647700"/>
          </a:xfrm>
          <a:prstGeom prst="rect">
            <a:avLst/>
          </a:prstGeom>
          <a:solidFill>
            <a:srgbClr val="001A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n-US" smtClean="0"/>
          </a:p>
        </p:txBody>
      </p:sp>
      <p:sp>
        <p:nvSpPr>
          <p:cNvPr id="7" name="Line 23"/>
          <p:cNvSpPr>
            <a:spLocks noChangeShapeType="1"/>
          </p:cNvSpPr>
          <p:nvPr userDrawn="1"/>
        </p:nvSpPr>
        <p:spPr bwMode="gray">
          <a:xfrm>
            <a:off x="0" y="682625"/>
            <a:ext cx="9906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 rot="16200000">
            <a:off x="-1234281" y="4949031"/>
            <a:ext cx="2749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n-US" sz="700" b="0" smtClean="0">
                <a:solidFill>
                  <a:schemeClr val="bg2"/>
                </a:solidFill>
              </a:rPr>
              <a:t> </a:t>
            </a:r>
            <a:r>
              <a:rPr lang="es-ES_tradnl" altLang="en-US" sz="700" b="0" smtClean="0">
                <a:solidFill>
                  <a:schemeClr val="bg2"/>
                </a:solidFill>
              </a:rPr>
              <a:t>©</a:t>
            </a:r>
            <a:r>
              <a:rPr lang="es-ES" altLang="en-US" sz="700" b="0" smtClean="0">
                <a:solidFill>
                  <a:schemeClr val="bg2"/>
                </a:solidFill>
              </a:rPr>
              <a:t> Management Solutions 2012. All rights reserved.</a:t>
            </a:r>
            <a:endParaRPr lang="es-ES_tradnl" altLang="en-US" sz="700" b="0" smtClean="0">
              <a:solidFill>
                <a:schemeClr val="bg2"/>
              </a:solidFill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7731125" y="6067425"/>
            <a:ext cx="1882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s-ES_tradnl" altLang="en-US" smtClean="0">
                <a:solidFill>
                  <a:srgbClr val="001A48"/>
                </a:solidFill>
              </a:rPr>
              <a:t>www.msspain.com</a:t>
            </a:r>
            <a:endParaRPr lang="en-US" altLang="en-US" smtClean="0">
              <a:solidFill>
                <a:srgbClr val="001A48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6477000"/>
            <a:ext cx="2714625" cy="381000"/>
          </a:xfrm>
          <a:prstGeom prst="rect">
            <a:avLst/>
          </a:prstGeom>
          <a:solidFill>
            <a:srgbClr val="997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b="0" smtClean="0"/>
          </a:p>
        </p:txBody>
      </p:sp>
      <p:sp>
        <p:nvSpPr>
          <p:cNvPr id="11" name="Line 17"/>
          <p:cNvSpPr>
            <a:spLocks noChangeShapeType="1"/>
          </p:cNvSpPr>
          <p:nvPr userDrawn="1"/>
        </p:nvSpPr>
        <p:spPr bwMode="auto">
          <a:xfrm>
            <a:off x="2733675" y="3086100"/>
            <a:ext cx="0" cy="2352675"/>
          </a:xfrm>
          <a:prstGeom prst="line">
            <a:avLst/>
          </a:prstGeom>
          <a:noFill/>
          <a:ln w="19050">
            <a:solidFill>
              <a:srgbClr val="997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gray">
          <a:xfrm>
            <a:off x="7637463" y="6486525"/>
            <a:ext cx="1990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s-ES_tradnl" altLang="en-US" b="0" smtClean="0">
                <a:solidFill>
                  <a:schemeClr val="bg1"/>
                </a:solidFill>
              </a:rPr>
              <a:t>Birmingham, Alabama</a:t>
            </a:r>
            <a:endParaRPr lang="en-US" altLang="en-US" b="0" smtClean="0">
              <a:solidFill>
                <a:schemeClr val="bg1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gray">
          <a:xfrm>
            <a:off x="7594600" y="6565900"/>
            <a:ext cx="0" cy="228600"/>
          </a:xfrm>
          <a:prstGeom prst="line">
            <a:avLst/>
          </a:prstGeom>
          <a:noFill/>
          <a:ln w="25400">
            <a:solidFill>
              <a:srgbClr val="997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 userDrawn="1"/>
        </p:nvSpPr>
        <p:spPr bwMode="auto">
          <a:xfrm>
            <a:off x="0" y="6491288"/>
            <a:ext cx="213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0" rIns="0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n-US" sz="1200" smtClean="0">
                <a:solidFill>
                  <a:schemeClr val="bg1"/>
                </a:solidFill>
              </a:rPr>
              <a:t>I+D - Courses</a:t>
            </a:r>
            <a:endParaRPr lang="en-US" altLang="en-US" sz="1200" smtClean="0">
              <a:solidFill>
                <a:schemeClr val="bg1"/>
              </a:solidFill>
            </a:endParaRPr>
          </a:p>
        </p:txBody>
      </p:sp>
      <p:pic>
        <p:nvPicPr>
          <p:cNvPr id="15" name="Picture 4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120775"/>
            <a:ext cx="2214563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752725" y="3028950"/>
            <a:ext cx="6400800" cy="1476375"/>
          </a:xfrm>
        </p:spPr>
        <p:txBody>
          <a:bodyPr anchor="t"/>
          <a:lstStyle>
            <a:lvl1pPr>
              <a:defRPr sz="2400">
                <a:solidFill>
                  <a:srgbClr val="001A48"/>
                </a:solidFill>
              </a:defRPr>
            </a:lvl1pPr>
          </a:lstStyle>
          <a:p>
            <a:r>
              <a:rPr lang="es-ES_tradnl"/>
              <a:t>Click to edit Master title style</a:t>
            </a:r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52725" y="4524375"/>
            <a:ext cx="6477000" cy="92075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ct val="0"/>
              </a:spcBef>
              <a:defRPr sz="1800">
                <a:solidFill>
                  <a:srgbClr val="997D00"/>
                </a:solidFill>
              </a:defRPr>
            </a:lvl1pPr>
          </a:lstStyle>
          <a:p>
            <a:r>
              <a:rPr lang="es-ES_tradnl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7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20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6313" y="147638"/>
            <a:ext cx="2093912" cy="5270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147638"/>
            <a:ext cx="6130925" cy="5270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86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36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27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303338"/>
            <a:ext cx="4102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538" y="1303338"/>
            <a:ext cx="41036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20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5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8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48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9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5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 userDrawn="1"/>
        </p:nvSpPr>
        <p:spPr bwMode="white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n-US" smtClean="0"/>
          </a:p>
        </p:txBody>
      </p:sp>
      <p:sp>
        <p:nvSpPr>
          <p:cNvPr id="1027" name="Rectangle 38"/>
          <p:cNvSpPr>
            <a:spLocks noChangeArrowheads="1"/>
          </p:cNvSpPr>
          <p:nvPr userDrawn="1"/>
        </p:nvSpPr>
        <p:spPr bwMode="auto">
          <a:xfrm>
            <a:off x="0" y="6572250"/>
            <a:ext cx="9906000" cy="285750"/>
          </a:xfrm>
          <a:prstGeom prst="rect">
            <a:avLst/>
          </a:prstGeom>
          <a:solidFill>
            <a:srgbClr val="001A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2000" b="0" smtClean="0">
              <a:solidFill>
                <a:schemeClr val="bg1"/>
              </a:solidFill>
            </a:endParaRPr>
          </a:p>
        </p:txBody>
      </p:sp>
      <p:sp>
        <p:nvSpPr>
          <p:cNvPr id="1028" name="Line 39"/>
          <p:cNvSpPr>
            <a:spLocks noChangeShapeType="1"/>
          </p:cNvSpPr>
          <p:nvPr userDrawn="1"/>
        </p:nvSpPr>
        <p:spPr bwMode="gray">
          <a:xfrm flipV="1">
            <a:off x="0" y="6564313"/>
            <a:ext cx="9906000" cy="0"/>
          </a:xfrm>
          <a:prstGeom prst="line">
            <a:avLst/>
          </a:prstGeom>
          <a:noFill/>
          <a:ln w="28575">
            <a:solidFill>
              <a:srgbClr val="997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" name="Group 52"/>
          <p:cNvGrpSpPr>
            <a:grpSpLocks/>
          </p:cNvGrpSpPr>
          <p:nvPr userDrawn="1"/>
        </p:nvGrpSpPr>
        <p:grpSpPr bwMode="auto">
          <a:xfrm>
            <a:off x="0" y="0"/>
            <a:ext cx="9912350" cy="909638"/>
            <a:chOff x="0" y="0"/>
            <a:chExt cx="6244" cy="573"/>
          </a:xfrm>
        </p:grpSpPr>
        <p:pic>
          <p:nvPicPr>
            <p:cNvPr id="1035" name="Picture 48" descr="banda papel 2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44" cy="541"/>
            </a:xfrm>
            <a:prstGeom prst="rect">
              <a:avLst/>
            </a:prstGeom>
            <a:solidFill>
              <a:srgbClr val="001A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" name="Line 47"/>
            <p:cNvSpPr>
              <a:spLocks noChangeShapeType="1"/>
            </p:cNvSpPr>
            <p:nvPr userDrawn="1"/>
          </p:nvSpPr>
          <p:spPr bwMode="gray">
            <a:xfrm>
              <a:off x="0" y="573"/>
              <a:ext cx="624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0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303338"/>
            <a:ext cx="83581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level1</a:t>
            </a:r>
          </a:p>
        </p:txBody>
      </p:sp>
      <p:sp>
        <p:nvSpPr>
          <p:cNvPr id="1031" name="Rectangle 42"/>
          <p:cNvSpPr>
            <a:spLocks noChangeArrowheads="1"/>
          </p:cNvSpPr>
          <p:nvPr userDrawn="1"/>
        </p:nvSpPr>
        <p:spPr bwMode="gray">
          <a:xfrm>
            <a:off x="4340225" y="6681788"/>
            <a:ext cx="237648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s-ES" altLang="en-US" sz="600" b="0" smtClean="0">
                <a:solidFill>
                  <a:schemeClr val="bg1"/>
                </a:solidFill>
              </a:rPr>
              <a:t> </a:t>
            </a:r>
            <a:r>
              <a:rPr lang="es-ES_tradnl" altLang="en-US" sz="600" b="0" smtClean="0">
                <a:solidFill>
                  <a:schemeClr val="bg1"/>
                </a:solidFill>
              </a:rPr>
              <a:t>©</a:t>
            </a:r>
            <a:r>
              <a:rPr lang="es-ES" altLang="en-US" sz="600" b="0" smtClean="0">
                <a:solidFill>
                  <a:schemeClr val="bg1"/>
                </a:solidFill>
              </a:rPr>
              <a:t>  Management Solutions  2012. All rights reserved.</a:t>
            </a:r>
          </a:p>
        </p:txBody>
      </p:sp>
      <p:sp>
        <p:nvSpPr>
          <p:cNvPr id="1032" name="Text Box 43"/>
          <p:cNvSpPr txBox="1">
            <a:spLocks noChangeArrowheads="1"/>
          </p:cNvSpPr>
          <p:nvPr userDrawn="1"/>
        </p:nvSpPr>
        <p:spPr bwMode="gray">
          <a:xfrm>
            <a:off x="8528050" y="6611938"/>
            <a:ext cx="1295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s-ES" sz="800" b="0" smtClean="0">
                <a:solidFill>
                  <a:schemeClr val="bg1"/>
                </a:solidFill>
              </a:rPr>
              <a:t>   Page </a:t>
            </a:r>
            <a:fld id="{E0DFFFEE-75C3-4326-9A5E-AC88EA66B4F5}" type="slidenum">
              <a:rPr lang="es-ES" sz="800" b="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sz="800" b="0" smtClean="0">
              <a:solidFill>
                <a:schemeClr val="bg1"/>
              </a:solidFill>
            </a:endParaRPr>
          </a:p>
        </p:txBody>
      </p:sp>
      <p:sp>
        <p:nvSpPr>
          <p:cNvPr id="1033" name="Rectangle 40"/>
          <p:cNvSpPr>
            <a:spLocks noGrp="1" noChangeArrowheads="1"/>
          </p:cNvSpPr>
          <p:nvPr>
            <p:ph type="title"/>
          </p:nvPr>
        </p:nvSpPr>
        <p:spPr bwMode="gray">
          <a:xfrm>
            <a:off x="1042988" y="147638"/>
            <a:ext cx="80343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34" name="Picture 53" descr="banda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90500" algn="l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997D00"/>
        </a:buClr>
        <a:buFont typeface="Webdings" pitchFamily="18" charset="2"/>
        <a:buChar char="4"/>
        <a:defRPr sz="1400">
          <a:solidFill>
            <a:schemeClr val="tx1"/>
          </a:solidFill>
          <a:latin typeface="+mn-lt"/>
        </a:defRPr>
      </a:lvl2pPr>
      <a:lvl3pPr marL="660400" indent="-88900" algn="l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997D00"/>
        </a:buClr>
        <a:buFont typeface="Arial" charset="0"/>
        <a:buChar char="-"/>
        <a:defRPr sz="1400">
          <a:solidFill>
            <a:schemeClr val="tx1"/>
          </a:solidFill>
          <a:latin typeface="+mn-lt"/>
        </a:defRPr>
      </a:lvl3pPr>
      <a:lvl4pPr marL="996950" indent="-146050" algn="l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997D00"/>
        </a:buClr>
        <a:buFont typeface="Arial" charset="0"/>
        <a:buChar char="-"/>
        <a:defRPr sz="1400">
          <a:solidFill>
            <a:schemeClr val="tx1"/>
          </a:solidFill>
          <a:latin typeface="+mn-lt"/>
        </a:defRPr>
      </a:lvl4pPr>
      <a:lvl5pPr marL="1377950" indent="-190500" algn="l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997D00"/>
        </a:buClr>
        <a:buFont typeface="Arial" charset="0"/>
        <a:buChar char="-"/>
        <a:defRPr sz="1400">
          <a:solidFill>
            <a:schemeClr val="tx1"/>
          </a:solidFill>
          <a:latin typeface="+mn-lt"/>
        </a:defRPr>
      </a:lvl5pPr>
      <a:lvl6pPr marL="1835150" indent="-190500" algn="l" rtl="0" fontAlgn="base">
        <a:lnSpc>
          <a:spcPct val="102000"/>
        </a:lnSpc>
        <a:spcBef>
          <a:spcPct val="50000"/>
        </a:spcBef>
        <a:spcAft>
          <a:spcPct val="0"/>
        </a:spcAft>
        <a:buClr>
          <a:srgbClr val="997D00"/>
        </a:buClr>
        <a:buFont typeface="Arial" charset="0"/>
        <a:buChar char="-"/>
        <a:defRPr sz="1400">
          <a:solidFill>
            <a:schemeClr val="tx1"/>
          </a:solidFill>
          <a:latin typeface="+mn-lt"/>
        </a:defRPr>
      </a:lvl6pPr>
      <a:lvl7pPr marL="2292350" indent="-190500" algn="l" rtl="0" fontAlgn="base">
        <a:lnSpc>
          <a:spcPct val="102000"/>
        </a:lnSpc>
        <a:spcBef>
          <a:spcPct val="50000"/>
        </a:spcBef>
        <a:spcAft>
          <a:spcPct val="0"/>
        </a:spcAft>
        <a:buClr>
          <a:srgbClr val="997D00"/>
        </a:buClr>
        <a:buFont typeface="Arial" charset="0"/>
        <a:buChar char="-"/>
        <a:defRPr sz="1400">
          <a:solidFill>
            <a:schemeClr val="tx1"/>
          </a:solidFill>
          <a:latin typeface="+mn-lt"/>
        </a:defRPr>
      </a:lvl7pPr>
      <a:lvl8pPr marL="2749550" indent="-190500" algn="l" rtl="0" fontAlgn="base">
        <a:lnSpc>
          <a:spcPct val="102000"/>
        </a:lnSpc>
        <a:spcBef>
          <a:spcPct val="50000"/>
        </a:spcBef>
        <a:spcAft>
          <a:spcPct val="0"/>
        </a:spcAft>
        <a:buClr>
          <a:srgbClr val="997D00"/>
        </a:buClr>
        <a:buFont typeface="Arial" charset="0"/>
        <a:buChar char="-"/>
        <a:defRPr sz="1400">
          <a:solidFill>
            <a:schemeClr val="tx1"/>
          </a:solidFill>
          <a:latin typeface="+mn-lt"/>
        </a:defRPr>
      </a:lvl8pPr>
      <a:lvl9pPr marL="3206750" indent="-190500" algn="l" rtl="0" fontAlgn="base">
        <a:lnSpc>
          <a:spcPct val="102000"/>
        </a:lnSpc>
        <a:spcBef>
          <a:spcPct val="50000"/>
        </a:spcBef>
        <a:spcAft>
          <a:spcPct val="0"/>
        </a:spcAft>
        <a:buClr>
          <a:srgbClr val="997D00"/>
        </a:buClr>
        <a:buFont typeface="Arial" charset="0"/>
        <a:buChar char="-"/>
        <a:defRPr sz="14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3525" y="3130550"/>
            <a:ext cx="6400800" cy="833438"/>
          </a:xfrm>
        </p:spPr>
        <p:txBody>
          <a:bodyPr/>
          <a:lstStyle/>
          <a:p>
            <a:pPr eaLnBrk="1" hangingPunct="1"/>
            <a:r>
              <a:rPr lang="es-ES_tradnl" altLang="en-US" sz="3200" smtClean="0"/>
              <a:t>US Financial Instituions and Regulations</a:t>
            </a:r>
            <a:endParaRPr lang="en-US" altLang="en-US" sz="3200" smtClean="0"/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2803525" y="4100513"/>
            <a:ext cx="64008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02000"/>
              </a:lnSpc>
              <a:spcBef>
                <a:spcPct val="50000"/>
              </a:spcBef>
              <a:buChar char="•"/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102000"/>
              </a:lnSpc>
              <a:spcBef>
                <a:spcPct val="50000"/>
              </a:spcBef>
              <a:buClr>
                <a:srgbClr val="997D00"/>
              </a:buClr>
              <a:buFont typeface="Webdings" pitchFamily="18" charset="2"/>
              <a:buChar char="4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102000"/>
              </a:lnSpc>
              <a:spcBef>
                <a:spcPct val="50000"/>
              </a:spcBef>
              <a:buClr>
                <a:srgbClr val="997D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102000"/>
              </a:lnSpc>
              <a:spcBef>
                <a:spcPct val="50000"/>
              </a:spcBef>
              <a:buClr>
                <a:srgbClr val="997D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02000"/>
              </a:lnSpc>
              <a:spcBef>
                <a:spcPct val="50000"/>
              </a:spcBef>
              <a:buClr>
                <a:srgbClr val="997D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997D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997D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997D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997D00"/>
              </a:buClr>
              <a:buFont typeface="Arial" charset="0"/>
              <a:buChar char="-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n-US" sz="2400" b="0">
                <a:solidFill>
                  <a:schemeClr val="hlink"/>
                </a:solidFill>
              </a:rPr>
              <a:t>March, 2015</a:t>
            </a:r>
            <a:endParaRPr lang="en-US" altLang="en-US" sz="2400" b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631" y="2982484"/>
            <a:ext cx="4286250" cy="2062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Chartered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in the state of the bank’s headquarters.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May be across state borders (state law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dependant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Under more simple regulation, good for the smaller banks with just one or a few branches.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1072356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7" t="15118" r="5142" b="21153"/>
          <a:stretch/>
        </p:blipFill>
        <p:spPr bwMode="auto">
          <a:xfrm>
            <a:off x="6012180" y="993775"/>
            <a:ext cx="150876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7" b="14706"/>
          <a:stretch>
            <a:fillRect/>
          </a:stretch>
        </p:blipFill>
        <p:spPr bwMode="auto">
          <a:xfrm>
            <a:off x="3214370" y="1120140"/>
            <a:ext cx="25003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950863"/>
            <a:ext cx="2031325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Commercial Banks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170772" y="2205990"/>
            <a:ext cx="2881968" cy="38862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/>
              <a:t>State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131232" y="2217420"/>
            <a:ext cx="2881968" cy="38862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smtClean="0"/>
              <a:t>Federal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8972" y="2982485"/>
            <a:ext cx="3646487" cy="22159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Under the </a:t>
            </a:r>
            <a:r>
              <a:rPr lang="en-US" sz="1600" smtClean="0">
                <a:solidFill>
                  <a:schemeClr val="accent5">
                    <a:lumMod val="50000"/>
                  </a:schemeClr>
                </a:solidFill>
              </a:rPr>
              <a:t>Office of the Comptroller of the Currency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(answers to Fed) and </a:t>
            </a:r>
            <a:r>
              <a:rPr lang="en-US" sz="1600" smtClean="0">
                <a:solidFill>
                  <a:schemeClr val="accent5">
                    <a:lumMod val="50000"/>
                  </a:schemeClr>
                </a:solidFill>
              </a:rPr>
              <a:t>FDIC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65923" y="5785368"/>
            <a:ext cx="62064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smtClean="0"/>
              <a:t>Both can be FDIC member banks with insurance up to $250,000</a:t>
            </a:r>
            <a:endParaRPr lang="en-US" sz="140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7170" y="2000250"/>
            <a:ext cx="4537711" cy="3275171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229225" y="2000249"/>
            <a:ext cx="4451985" cy="327517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86"/>
          <a:stretch>
            <a:fillRect/>
          </a:stretch>
        </p:blipFill>
        <p:spPr bwMode="auto">
          <a:xfrm>
            <a:off x="8512175" y="1050925"/>
            <a:ext cx="12223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358315"/>
            <a:ext cx="16319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pic>
        <p:nvPicPr>
          <p:cNvPr id="7174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150938"/>
            <a:ext cx="152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1239837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316087"/>
            <a:ext cx="22733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950863"/>
            <a:ext cx="1939955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Investment Banks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28598"/>
              </p:ext>
            </p:extLst>
          </p:nvPr>
        </p:nvGraphicFramePr>
        <p:xfrm>
          <a:off x="241300" y="3188018"/>
          <a:ext cx="9493250" cy="32004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746625"/>
                <a:gridCol w="4746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Serve Financial Instruments</a:t>
                      </a:r>
                      <a:endParaRPr lang="en-US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Underwriting stocks, IPOs on primary market.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Less regulation (SEC, FINRA, Treasury) than commercial banks.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Mergers</a:t>
                      </a:r>
                      <a:r>
                        <a:rPr lang="en-US" baseline="0" smtClean="0"/>
                        <a:t> and Acquisitions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Facilitate mergers between companies.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Represents either the buyer or the seller.</a:t>
                      </a:r>
                    </a:p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Research</a:t>
                      </a:r>
                      <a:r>
                        <a:rPr lang="en-US" baseline="0" smtClean="0"/>
                        <a:t> and financial advising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Analysis of equities and business financials.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smtClean="0"/>
                        <a:t>Provide important reports on businesses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smtClean="0"/>
                        <a:t>can have big effects in the stock market and debt prices.</a:t>
                      </a:r>
                    </a:p>
                    <a:p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48790" y="2057400"/>
            <a:ext cx="636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1800" b="0" smtClean="0">
                <a:solidFill>
                  <a:schemeClr val="accent1">
                    <a:lumMod val="50000"/>
                  </a:schemeClr>
                </a:solidFill>
              </a:rPr>
              <a:t>Initially were just part of commercial banks, but became seperated in 1933. Have slowly become integrated again</a:t>
            </a:r>
            <a:r>
              <a:rPr lang="en-US"/>
              <a:t>.</a:t>
            </a:r>
            <a:endParaRPr lang="en-US" sz="1800" b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7054" y="4954806"/>
            <a:ext cx="9075419" cy="12464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defRPr/>
            </a:pP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Also can be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split into </a:t>
            </a:r>
            <a:r>
              <a:rPr lang="en-US" sz="1600">
                <a:solidFill>
                  <a:schemeClr val="accent5">
                    <a:lumMod val="25000"/>
                  </a:schemeClr>
                </a:solidFill>
              </a:rPr>
              <a:t>private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 and </a:t>
            </a:r>
            <a:r>
              <a:rPr lang="en-US" sz="1600">
                <a:solidFill>
                  <a:schemeClr val="accent5">
                    <a:lumMod val="25000"/>
                  </a:schemeClr>
                </a:solidFill>
              </a:rPr>
              <a:t>public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 functions with an information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barrier </a:t>
            </a: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that separates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the two to prevent information from crossing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. </a:t>
            </a:r>
            <a:endParaRPr lang="en-US" sz="1600" b="0" smtClean="0">
              <a:solidFill>
                <a:schemeClr val="accent5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sz="1100" b="0">
              <a:solidFill>
                <a:schemeClr val="accent5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Private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areas of the bank deal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with </a:t>
            </a: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insider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information that may not be publicly disclosed,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while </a:t>
            </a: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public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areas such as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stock </a:t>
            </a: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research deal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with public </a:t>
            </a:r>
            <a:r>
              <a:rPr lang="en-US" sz="1600" b="0">
                <a:solidFill>
                  <a:schemeClr val="accent5">
                    <a:lumMod val="25000"/>
                  </a:schemeClr>
                </a:solidFill>
              </a:rPr>
              <a:t>information</a:t>
            </a: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.</a:t>
            </a:r>
            <a:endParaRPr lang="en-US" sz="1600" b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5393886" y="1848750"/>
            <a:ext cx="3541077" cy="2917557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Sell-Side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Trading securities for cash or other securities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smtClean="0">
                <a:solidFill>
                  <a:schemeClr val="accent5">
                    <a:lumMod val="25000"/>
                  </a:schemeClr>
                </a:solidFill>
              </a:rPr>
              <a:t>Stocks, IPOs on the market</a:t>
            </a:r>
            <a:endParaRPr lang="en-US" sz="1400" b="0" smtClean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The promotion of securities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</a:rPr>
              <a:t>Underwriting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smtClean="0">
                <a:solidFill>
                  <a:schemeClr val="accent5">
                    <a:lumMod val="25000"/>
                  </a:schemeClr>
                </a:solidFill>
              </a:rPr>
              <a:t>Research Reports</a:t>
            </a: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969977" y="1848750"/>
            <a:ext cx="3541077" cy="2917557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Buy-Side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/>
              <a:t> </a:t>
            </a: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Advising institutions with investment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smtClean="0">
              <a:solidFill>
                <a:schemeClr val="accent5">
                  <a:lumMod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smtClean="0">
                <a:solidFill>
                  <a:schemeClr val="accent5">
                    <a:lumMod val="25000"/>
                  </a:schemeClr>
                </a:solidFill>
              </a:rPr>
              <a:t>Some products of Buy side:</a:t>
            </a:r>
            <a:endParaRPr lang="en-US" sz="1600" b="0">
              <a:solidFill>
                <a:schemeClr val="accent5">
                  <a:lumMod val="2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smtClean="0">
                <a:solidFill>
                  <a:schemeClr val="accent5">
                    <a:lumMod val="25000"/>
                  </a:schemeClr>
                </a:solidFill>
              </a:rPr>
              <a:t>Private equity funds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smtClean="0">
                <a:solidFill>
                  <a:schemeClr val="accent5">
                    <a:lumMod val="25000"/>
                  </a:schemeClr>
                </a:solidFill>
              </a:rPr>
              <a:t>mutual funds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smtClean="0">
                <a:solidFill>
                  <a:schemeClr val="accent5">
                    <a:lumMod val="25000"/>
                  </a:schemeClr>
                </a:solidFill>
              </a:rPr>
              <a:t>Trusts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smtClean="0">
                <a:solidFill>
                  <a:schemeClr val="accent5">
                    <a:lumMod val="25000"/>
                  </a:schemeClr>
                </a:solidFill>
              </a:rPr>
              <a:t>hedge funds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smtClean="0">
                <a:solidFill>
                  <a:schemeClr val="accent5">
                    <a:lumMod val="25000"/>
                  </a:schemeClr>
                </a:solidFill>
              </a:rPr>
              <a:t>pension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50863"/>
            <a:ext cx="1939955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Investment Banks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5100" y="1097280"/>
            <a:ext cx="41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Divided in Two Halves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302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3867705"/>
              </p:ext>
            </p:extLst>
          </p:nvPr>
        </p:nvGraphicFramePr>
        <p:xfrm>
          <a:off x="361315" y="1443752"/>
          <a:ext cx="905256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0" y="950863"/>
            <a:ext cx="1939955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Investment Banks</a:t>
            </a:r>
          </a:p>
        </p:txBody>
      </p:sp>
    </p:spTree>
    <p:extLst>
      <p:ext uri="{BB962C8B-B14F-4D97-AF65-F5344CB8AC3E}">
        <p14:creationId xmlns:p14="http://schemas.microsoft.com/office/powerpoint/2010/main" val="998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888" y="2146300"/>
            <a:ext cx="7646987" cy="40925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u="sng"/>
              <a:t>Insurance Companies</a:t>
            </a:r>
          </a:p>
          <a:p>
            <a:pPr>
              <a:defRPr/>
            </a:pPr>
            <a:endParaRPr lang="en-US" sz="1800" u="sng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/>
              <a:t>Manage risk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In exchange for premiums (payments) companies will offer to pay a large sum of money later in the case of a specified event.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Auto, Health, Commercial, Home, Disability, etc. . 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/>
              <a:t>Creating Value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By pooling and redistributing risk, consumers can be shielded from calculated or unforseen risks, which could create liquidity or solvency issues if such events are extreme enough.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800"/>
              <a:t>Early History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Babylonian traders – 2,000bc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Redistributing wares across routes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Code of Hammurabi – lender insurance (vessels)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600"/>
          </a:p>
        </p:txBody>
      </p:sp>
      <p:pic>
        <p:nvPicPr>
          <p:cNvPr id="1024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7" b="19862"/>
          <a:stretch>
            <a:fillRect/>
          </a:stretch>
        </p:blipFill>
        <p:spPr bwMode="auto">
          <a:xfrm>
            <a:off x="7700328" y="1095583"/>
            <a:ext cx="19431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40" y="1418004"/>
            <a:ext cx="3849688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19" y="1160830"/>
            <a:ext cx="2479675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pic>
        <p:nvPicPr>
          <p:cNvPr id="10247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4097338"/>
            <a:ext cx="1439862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50863"/>
            <a:ext cx="2315057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Insurance 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5349247"/>
              </p:ext>
            </p:extLst>
          </p:nvPr>
        </p:nvGraphicFramePr>
        <p:xfrm>
          <a:off x="364490" y="1418589"/>
          <a:ext cx="9052560" cy="452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950863"/>
            <a:ext cx="2315057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Insurance Companies</a:t>
            </a:r>
          </a:p>
        </p:txBody>
      </p:sp>
    </p:spTree>
    <p:extLst>
      <p:ext uri="{BB962C8B-B14F-4D97-AF65-F5344CB8AC3E}">
        <p14:creationId xmlns:p14="http://schemas.microsoft.com/office/powerpoint/2010/main" val="409024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350" y="1003298"/>
            <a:ext cx="663321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/>
              <a:t>Brokerages</a:t>
            </a:r>
          </a:p>
          <a:p>
            <a:pPr>
              <a:defRPr/>
            </a:pPr>
            <a:endParaRPr lang="en-US" sz="1200" b="0" u="sng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1400"/>
              <a:t>Buying and Selling of Instruments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Securities (stocks), FX, Options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Produce revenue via commission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1400"/>
              <a:t>Full Service / Discount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Full - Provide in-house detailed analysis and research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Discount – DIY, as low as $5 </a:t>
            </a: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sz="1400" b="0" smtClean="0">
                <a:solidFill>
                  <a:schemeClr val="accent5">
                    <a:lumMod val="50000"/>
                  </a:schemeClr>
                </a:solidFill>
              </a:rPr>
              <a:t>trade</a:t>
            </a:r>
          </a:p>
          <a:p>
            <a:pPr lvl="1">
              <a:defRPr/>
            </a:pPr>
            <a:endParaRPr lang="en-US" sz="500" b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en-US" sz="2000"/>
              <a:t>Credit Unions</a:t>
            </a:r>
          </a:p>
          <a:p>
            <a:pPr>
              <a:defRPr/>
            </a:pPr>
            <a:endParaRPr lang="en-US" sz="1050" b="0" u="sng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Membership restricted, member owned and non-profit.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Better rates on loans and deposits, tend to avoid surprise fees you may find in a typical </a:t>
            </a: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bank</a:t>
            </a:r>
            <a:r>
              <a:rPr lang="en-US" sz="14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1200" b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13" name="Rectangle 12"/>
          <p:cNvSpPr/>
          <p:nvPr/>
        </p:nvSpPr>
        <p:spPr>
          <a:xfrm>
            <a:off x="514350" y="4102109"/>
            <a:ext cx="764857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/>
              <a:t>Shadow Banking</a:t>
            </a:r>
          </a:p>
          <a:p>
            <a:pPr>
              <a:defRPr/>
            </a:pPr>
            <a:endParaRPr lang="en-US" sz="1200" b="0" u="sng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400"/>
              <a:t>Hedge Funds, Derivatives, and Unlisted Securities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Creating </a:t>
            </a:r>
            <a:r>
              <a:rPr lang="en-US" sz="1400" b="0">
                <a:solidFill>
                  <a:schemeClr val="accent1">
                    <a:lumMod val="50000"/>
                  </a:schemeClr>
                </a:solidFill>
              </a:rPr>
              <a:t>credit across the globe, but not subject to normal regulation or transparancy. (lack of traditional deposits)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b="0">
                <a:solidFill>
                  <a:schemeClr val="accent1">
                    <a:lumMod val="50000"/>
                  </a:schemeClr>
                </a:solidFill>
              </a:rPr>
              <a:t>Employ </a:t>
            </a:r>
            <a:r>
              <a:rPr lang="en-US" sz="1400" b="0">
                <a:solidFill>
                  <a:schemeClr val="accent1">
                    <a:lumMod val="50000"/>
                  </a:schemeClr>
                </a:solidFill>
              </a:rPr>
              <a:t>higher </a:t>
            </a:r>
            <a:r>
              <a:rPr lang="en-US" sz="1400" b="0" smtClean="0">
                <a:solidFill>
                  <a:schemeClr val="accent1">
                    <a:lumMod val="50000"/>
                  </a:schemeClr>
                </a:solidFill>
              </a:rPr>
              <a:t>risks, not risking their own money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1400" smtClean="0"/>
              <a:t>Played a large part in global banking collapse in 2008</a:t>
            </a:r>
            <a:endParaRPr lang="en-US" sz="140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b="0">
                <a:solidFill>
                  <a:schemeClr val="accent5">
                    <a:lumMod val="50000"/>
                  </a:schemeClr>
                </a:solidFill>
              </a:rPr>
              <a:t>Lack of transparency hid extreme risks, while manufacturing lucrative profits.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1400" b="0" smtClean="0">
                <a:solidFill>
                  <a:schemeClr val="accent5">
                    <a:lumMod val="50000"/>
                  </a:schemeClr>
                </a:solidFill>
              </a:rPr>
              <a:t>Eventually, with so much financial leverage, one bad turn of events made many banks insolvent</a:t>
            </a:r>
            <a:endParaRPr lang="en-US" sz="1400" b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27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645" y="2874336"/>
            <a:ext cx="2209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60" y="1154090"/>
            <a:ext cx="24241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950863"/>
            <a:ext cx="2314223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Other Financial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95" y="1363027"/>
            <a:ext cx="181768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ultiply 5"/>
          <p:cNvSpPr/>
          <p:nvPr/>
        </p:nvSpPr>
        <p:spPr bwMode="auto">
          <a:xfrm>
            <a:off x="1888333" y="1472564"/>
            <a:ext cx="1428750" cy="396875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pic>
        <p:nvPicPr>
          <p:cNvPr id="819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27" y="1231264"/>
            <a:ext cx="1428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Multiply 12"/>
          <p:cNvSpPr/>
          <p:nvPr/>
        </p:nvSpPr>
        <p:spPr bwMode="auto">
          <a:xfrm>
            <a:off x="3531889" y="1239201"/>
            <a:ext cx="1428750" cy="630238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200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80" b="33641"/>
          <a:stretch>
            <a:fillRect/>
          </a:stretch>
        </p:blipFill>
        <p:spPr bwMode="auto">
          <a:xfrm>
            <a:off x="7747318" y="1158239"/>
            <a:ext cx="214312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78" y="1191576"/>
            <a:ext cx="2033589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Multiply 13"/>
          <p:cNvSpPr/>
          <p:nvPr/>
        </p:nvSpPr>
        <p:spPr bwMode="auto">
          <a:xfrm>
            <a:off x="7990205" y="1289418"/>
            <a:ext cx="1984375" cy="58002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Multiply 14"/>
          <p:cNvSpPr/>
          <p:nvPr/>
        </p:nvSpPr>
        <p:spPr bwMode="auto">
          <a:xfrm>
            <a:off x="5816918" y="1239201"/>
            <a:ext cx="1428750" cy="630238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Rounded Rectangle 2"/>
          <p:cNvSpPr/>
          <p:nvPr/>
        </p:nvSpPr>
        <p:spPr bwMode="auto">
          <a:xfrm>
            <a:off x="269875" y="2663190"/>
            <a:ext cx="2887979" cy="5715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Lack of Transparency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511392" y="2663190"/>
            <a:ext cx="2887979" cy="5715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Insufficient</a:t>
            </a:r>
            <a:r>
              <a:rPr kumimoji="0" lang="en-US" sz="18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Capital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747511" y="2640330"/>
            <a:ext cx="2887979" cy="5715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Bad Incentives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3554730"/>
            <a:ext cx="33035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Banks began trading heavily in financial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derivatives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Packaged in such a way as to hide true nature (dark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pools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Hid extreme downside risk due to leveraging.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03588" y="3524250"/>
            <a:ext cx="33035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When things got bad, banks were not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prepared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Did not know of risk, therefore did not plan for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failure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These asset values crashed, but liabilities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remained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Solvency became an issue.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7812" y="3524249"/>
            <a:ext cx="33035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Managers get pat on back when doing well, blame market when doing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poorly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Too big to fail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(moral hazard)– Propping up of banks by Fed diminishes liability, incentivises future risk taking.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875" y="2023110"/>
            <a:ext cx="936561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Financial Collapse of 2007-2008</a:t>
            </a:r>
            <a:endParaRPr lang="en-US" sz="2400"/>
          </a:p>
        </p:txBody>
      </p:sp>
      <p:sp>
        <p:nvSpPr>
          <p:cNvPr id="22" name="TextBox 21"/>
          <p:cNvSpPr txBox="1"/>
          <p:nvPr/>
        </p:nvSpPr>
        <p:spPr>
          <a:xfrm>
            <a:off x="0" y="950863"/>
            <a:ext cx="1164101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2007-2008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15" y="2715539"/>
            <a:ext cx="652335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schemeClr val="accent5">
                    <a:lumMod val="25000"/>
                  </a:schemeClr>
                </a:solidFill>
              </a:rPr>
              <a:t>Largest </a:t>
            </a:r>
            <a:r>
              <a:rPr lang="en-US" sz="1800">
                <a:solidFill>
                  <a:schemeClr val="accent5">
                    <a:lumMod val="25000"/>
                  </a:schemeClr>
                </a:solidFill>
              </a:rPr>
              <a:t>Purchaser of Mortgage-Backed Securities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1">
                    <a:lumMod val="50000"/>
                  </a:schemeClr>
                </a:solidFill>
              </a:rPr>
              <a:t>Accumulated $95B in MBS assets, </a:t>
            </a: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400% of total equity </a:t>
            </a:r>
            <a:r>
              <a:rPr lang="en-US" sz="1600" b="0">
                <a:solidFill>
                  <a:schemeClr val="accent1">
                    <a:lumMod val="50000"/>
                  </a:schemeClr>
                </a:solidFill>
              </a:rPr>
              <a:t>(bad).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1">
                    <a:lumMod val="50000"/>
                  </a:schemeClr>
                </a:solidFill>
              </a:rPr>
              <a:t>By end of 2007, had a 31 equity ratio!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chemeClr val="accent5">
                    <a:lumMod val="25000"/>
                  </a:schemeClr>
                </a:solidFill>
              </a:rPr>
              <a:t>Assymetric compensation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Employees and managers made large bonuses for performance, but not punished for failures.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Shift burden of losses to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shareholders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 (</a:t>
            </a:r>
            <a:r>
              <a:rPr lang="en-US" sz="1600" smtClean="0">
                <a:solidFill>
                  <a:schemeClr val="accent5">
                    <a:lumMod val="50000"/>
                  </a:schemeClr>
                </a:solidFill>
              </a:rPr>
              <a:t>No Skin in the Game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chemeClr val="accent5">
                    <a:lumMod val="25000"/>
                  </a:schemeClr>
                </a:solidFill>
              </a:rPr>
              <a:t>Creditors not worried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Too big to Fail (or not?) </a:t>
            </a:r>
            <a:r>
              <a:rPr lang="en-US" sz="1600" b="0">
                <a:solidFill>
                  <a:schemeClr val="accent1">
                    <a:lumMod val="50000"/>
                  </a:schemeClr>
                </a:solidFill>
              </a:rPr>
              <a:t>- Lenders not worried, were comfortable government would never let a bank collapse, wrong!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Created huge run on investments throughout the global system.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25" y="1000814"/>
            <a:ext cx="2231695" cy="133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/>
          <a:stretch/>
        </p:blipFill>
        <p:spPr bwMode="auto">
          <a:xfrm>
            <a:off x="6617970" y="3097530"/>
            <a:ext cx="3288030" cy="29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87" y="1124847"/>
            <a:ext cx="1946853" cy="121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950863"/>
            <a:ext cx="1882247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Lehman Brothers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8534400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Table of contents</a:t>
            </a:r>
            <a:endParaRPr lang="en-US" altLang="en-US" sz="20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47813" y="1818640"/>
            <a:ext cx="8358187" cy="361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defRPr/>
            </a:pPr>
            <a:r>
              <a:rPr lang="es-ES" sz="3200" kern="0" err="1">
                <a:latin typeface="+mn-lt"/>
              </a:rPr>
              <a:t>Overview</a:t>
            </a:r>
            <a:r>
              <a:rPr lang="es-ES" sz="3200" kern="0">
                <a:latin typeface="+mn-lt"/>
              </a:rPr>
              <a:t> of US </a:t>
            </a:r>
            <a:r>
              <a:rPr lang="es-ES" sz="3200" kern="0" err="1">
                <a:latin typeface="+mn-lt"/>
              </a:rPr>
              <a:t>Financial</a:t>
            </a:r>
            <a:r>
              <a:rPr lang="es-ES" sz="3200" kern="0">
                <a:latin typeface="+mn-lt"/>
              </a:rPr>
              <a:t> </a:t>
            </a:r>
            <a:r>
              <a:rPr lang="es-ES" sz="3200" kern="0" smtClean="0">
                <a:latin typeface="+mn-lt"/>
              </a:rPr>
              <a:t>Institutions</a:t>
            </a:r>
            <a:endParaRPr lang="es-ES" sz="3200" kern="0">
              <a:latin typeface="+mn-lt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defRPr/>
            </a:pPr>
            <a:r>
              <a:rPr lang="es-ES" sz="3200" kern="0" err="1">
                <a:latin typeface="+mn-lt"/>
              </a:rPr>
              <a:t>Regulators</a:t>
            </a:r>
            <a:r>
              <a:rPr lang="es-ES" sz="3200" kern="0">
                <a:latin typeface="+mn-lt"/>
              </a:rPr>
              <a:t> (OCC, FDIC, </a:t>
            </a:r>
            <a:r>
              <a:rPr lang="es-ES" sz="3200" kern="0" err="1">
                <a:latin typeface="+mn-lt"/>
              </a:rPr>
              <a:t>Fed</a:t>
            </a:r>
            <a:r>
              <a:rPr lang="es-ES" sz="3200" kern="0">
                <a:latin typeface="+mn-lt"/>
              </a:rPr>
              <a:t>)</a:t>
            </a:r>
          </a:p>
          <a:p>
            <a:pPr>
              <a:lnSpc>
                <a:spcPct val="200000"/>
              </a:lnSpc>
              <a:spcBef>
                <a:spcPts val="600"/>
              </a:spcBef>
              <a:defRPr/>
            </a:pPr>
            <a:r>
              <a:rPr lang="es-ES" sz="3200" kern="0">
                <a:latin typeface="+mn-lt"/>
              </a:rPr>
              <a:t>Regulations</a:t>
            </a:r>
          </a:p>
        </p:txBody>
      </p:sp>
      <p:sp>
        <p:nvSpPr>
          <p:cNvPr id="8" name="AutoShap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28196" y="3336826"/>
            <a:ext cx="547687" cy="3810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s-ES_tradnl" sz="1200" b="1" dirty="0">
              <a:solidFill>
                <a:schemeClr val="bg1"/>
              </a:solidFill>
            </a:endParaRPr>
          </a:p>
        </p:txBody>
      </p:sp>
      <p:sp>
        <p:nvSpPr>
          <p:cNvPr id="9" name="AutoShap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28198" y="4410977"/>
            <a:ext cx="547687" cy="381000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es-ES_tradnl" sz="1200" b="1" dirty="0">
              <a:solidFill>
                <a:schemeClr val="bg1"/>
              </a:solidFill>
            </a:endParaRPr>
          </a:p>
        </p:txBody>
      </p:sp>
      <p:sp>
        <p:nvSpPr>
          <p:cNvPr id="11" name="AutoShap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28198" y="2225275"/>
            <a:ext cx="547687" cy="381000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s-ES_tradn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8534400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Table of contents</a:t>
            </a:r>
            <a:endParaRPr lang="en-US" altLang="en-US" sz="20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47813" y="1818640"/>
            <a:ext cx="8358187" cy="361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defRPr/>
            </a:pPr>
            <a:r>
              <a:rPr lang="es-ES" sz="3200" kern="0" err="1">
                <a:latin typeface="+mn-lt"/>
              </a:rPr>
              <a:t>Overview</a:t>
            </a:r>
            <a:r>
              <a:rPr lang="es-ES" sz="3200" kern="0">
                <a:latin typeface="+mn-lt"/>
              </a:rPr>
              <a:t> of US </a:t>
            </a:r>
            <a:r>
              <a:rPr lang="es-ES" sz="3200" kern="0" err="1">
                <a:latin typeface="+mn-lt"/>
              </a:rPr>
              <a:t>Financial</a:t>
            </a:r>
            <a:r>
              <a:rPr lang="es-ES" sz="3200" kern="0">
                <a:latin typeface="+mn-lt"/>
              </a:rPr>
              <a:t> </a:t>
            </a:r>
            <a:r>
              <a:rPr lang="es-ES" sz="3200" kern="0" smtClean="0">
                <a:latin typeface="+mn-lt"/>
              </a:rPr>
              <a:t>Institutions</a:t>
            </a:r>
            <a:endParaRPr lang="es-ES" sz="3200" kern="0">
              <a:latin typeface="+mn-lt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defRPr/>
            </a:pPr>
            <a:r>
              <a:rPr lang="es-ES" sz="3200" kern="0" err="1">
                <a:latin typeface="+mn-lt"/>
              </a:rPr>
              <a:t>Regulators</a:t>
            </a:r>
            <a:r>
              <a:rPr lang="es-ES" sz="3200" kern="0">
                <a:latin typeface="+mn-lt"/>
              </a:rPr>
              <a:t> (OCC, FDIC, </a:t>
            </a:r>
            <a:r>
              <a:rPr lang="es-ES" sz="3200" kern="0" err="1">
                <a:latin typeface="+mn-lt"/>
              </a:rPr>
              <a:t>Fed</a:t>
            </a:r>
            <a:r>
              <a:rPr lang="es-ES" sz="3200" kern="0">
                <a:latin typeface="+mn-lt"/>
              </a:rPr>
              <a:t>)</a:t>
            </a:r>
          </a:p>
          <a:p>
            <a:pPr>
              <a:lnSpc>
                <a:spcPct val="200000"/>
              </a:lnSpc>
              <a:spcBef>
                <a:spcPts val="600"/>
              </a:spcBef>
              <a:defRPr/>
            </a:pPr>
            <a:r>
              <a:rPr lang="es-ES" sz="3200" kern="0">
                <a:latin typeface="+mn-lt"/>
              </a:rPr>
              <a:t>Regulations</a:t>
            </a:r>
          </a:p>
        </p:txBody>
      </p:sp>
      <p:sp>
        <p:nvSpPr>
          <p:cNvPr id="8" name="AutoShap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28198" y="2262406"/>
            <a:ext cx="547687" cy="3810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es-ES_tradnl" sz="1200" b="1" dirty="0">
              <a:solidFill>
                <a:schemeClr val="bg1"/>
              </a:solidFill>
            </a:endParaRPr>
          </a:p>
        </p:txBody>
      </p:sp>
      <p:sp>
        <p:nvSpPr>
          <p:cNvPr id="9" name="AutoShap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28198" y="4410977"/>
            <a:ext cx="547687" cy="381000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es-ES_tradnl" sz="1200" b="1" dirty="0">
              <a:solidFill>
                <a:schemeClr val="bg1"/>
              </a:solidFill>
            </a:endParaRPr>
          </a:p>
        </p:txBody>
      </p:sp>
      <p:sp>
        <p:nvSpPr>
          <p:cNvPr id="11" name="AutoShap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28197" y="3322555"/>
            <a:ext cx="547687" cy="381000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es-ES_tradnl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8534400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Table of contents</a:t>
            </a:r>
            <a:endParaRPr lang="en-US" altLang="en-US" sz="20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3763" y="977900"/>
            <a:ext cx="8358187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2000"/>
              </a:lnSpc>
              <a:spcBef>
                <a:spcPts val="600"/>
              </a:spcBef>
              <a:defRPr/>
            </a:pPr>
            <a:r>
              <a:rPr lang="es-ES" sz="3200" kern="0" smtClean="0">
                <a:latin typeface="+mn-lt"/>
              </a:rPr>
              <a:t>Regulators</a:t>
            </a:r>
            <a:endParaRPr lang="es-ES" sz="3200" kern="0">
              <a:latin typeface="+mn-lt"/>
            </a:endParaRPr>
          </a:p>
        </p:txBody>
      </p:sp>
      <p:pic>
        <p:nvPicPr>
          <p:cNvPr id="410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42" y="1472882"/>
            <a:ext cx="5814378" cy="5005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1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8534400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Table of contents</a:t>
            </a:r>
            <a:endParaRPr lang="en-US" altLang="en-US" sz="20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47813" y="1818640"/>
            <a:ext cx="8358187" cy="361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200000"/>
              </a:lnSpc>
              <a:spcBef>
                <a:spcPts val="600"/>
              </a:spcBef>
              <a:defRPr/>
            </a:pPr>
            <a:r>
              <a:rPr lang="es-ES" sz="3200" kern="0" err="1">
                <a:latin typeface="+mn-lt"/>
              </a:rPr>
              <a:t>Overview</a:t>
            </a:r>
            <a:r>
              <a:rPr lang="es-ES" sz="3200" kern="0">
                <a:latin typeface="+mn-lt"/>
              </a:rPr>
              <a:t> of US </a:t>
            </a:r>
            <a:r>
              <a:rPr lang="es-ES" sz="3200" kern="0" err="1">
                <a:latin typeface="+mn-lt"/>
              </a:rPr>
              <a:t>Financial</a:t>
            </a:r>
            <a:r>
              <a:rPr lang="es-ES" sz="3200" kern="0">
                <a:latin typeface="+mn-lt"/>
              </a:rPr>
              <a:t> </a:t>
            </a:r>
            <a:r>
              <a:rPr lang="es-ES" sz="3200" kern="0" smtClean="0">
                <a:latin typeface="+mn-lt"/>
              </a:rPr>
              <a:t>Institutions</a:t>
            </a:r>
            <a:endParaRPr lang="es-ES" sz="3200" kern="0">
              <a:latin typeface="+mn-lt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defRPr/>
            </a:pPr>
            <a:r>
              <a:rPr lang="es-ES" sz="3200" kern="0" err="1">
                <a:latin typeface="+mn-lt"/>
              </a:rPr>
              <a:t>Regulators</a:t>
            </a:r>
            <a:r>
              <a:rPr lang="es-ES" sz="3200" kern="0">
                <a:latin typeface="+mn-lt"/>
              </a:rPr>
              <a:t> (OCC, FDIC, </a:t>
            </a:r>
            <a:r>
              <a:rPr lang="es-ES" sz="3200" kern="0" err="1">
                <a:latin typeface="+mn-lt"/>
              </a:rPr>
              <a:t>Fed</a:t>
            </a:r>
            <a:r>
              <a:rPr lang="es-ES" sz="3200" kern="0">
                <a:latin typeface="+mn-lt"/>
              </a:rPr>
              <a:t>)</a:t>
            </a:r>
          </a:p>
          <a:p>
            <a:pPr>
              <a:lnSpc>
                <a:spcPct val="200000"/>
              </a:lnSpc>
              <a:spcBef>
                <a:spcPts val="600"/>
              </a:spcBef>
              <a:defRPr/>
            </a:pPr>
            <a:r>
              <a:rPr lang="es-ES" sz="3200" kern="0">
                <a:latin typeface="+mn-lt"/>
              </a:rPr>
              <a:t>Regulations</a:t>
            </a:r>
          </a:p>
        </p:txBody>
      </p:sp>
      <p:sp>
        <p:nvSpPr>
          <p:cNvPr id="8" name="AutoShap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28198" y="4371874"/>
            <a:ext cx="547687" cy="3810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3</a:t>
            </a:r>
            <a:endParaRPr lang="es-ES_tradnl" sz="1200" b="1" dirty="0">
              <a:solidFill>
                <a:schemeClr val="bg1"/>
              </a:solidFill>
            </a:endParaRPr>
          </a:p>
        </p:txBody>
      </p:sp>
      <p:sp>
        <p:nvSpPr>
          <p:cNvPr id="9" name="AutoShap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28196" y="3272790"/>
            <a:ext cx="547687" cy="381000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2</a:t>
            </a:r>
            <a:endParaRPr lang="es-ES_tradnl" sz="1200" b="1" dirty="0">
              <a:solidFill>
                <a:schemeClr val="bg1"/>
              </a:solidFill>
            </a:endParaRPr>
          </a:p>
        </p:txBody>
      </p:sp>
      <p:sp>
        <p:nvSpPr>
          <p:cNvPr id="11" name="AutoShap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28198" y="2225275"/>
            <a:ext cx="547687" cy="381000"/>
          </a:xfrm>
          <a:prstGeom prst="bevel">
            <a:avLst>
              <a:gd name="adj" fmla="val 12500"/>
            </a:avLst>
          </a:prstGeom>
          <a:solidFill>
            <a:schemeClr val="hlink">
              <a:alpha val="50000"/>
            </a:schemeClr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</a:rPr>
              <a:t>1</a:t>
            </a:r>
            <a:endParaRPr lang="es-ES_tradnl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0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2" name="Rectangle 1"/>
          <p:cNvSpPr/>
          <p:nvPr/>
        </p:nvSpPr>
        <p:spPr>
          <a:xfrm>
            <a:off x="2804795" y="1023403"/>
            <a:ext cx="36760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/>
              <a:t>Main </a:t>
            </a:r>
            <a:r>
              <a:rPr lang="en-US" sz="3200" smtClean="0"/>
              <a:t>Regulations</a:t>
            </a:r>
            <a:endParaRPr lang="en-US" sz="3200"/>
          </a:p>
        </p:txBody>
      </p:sp>
      <p:sp>
        <p:nvSpPr>
          <p:cNvPr id="3" name="Rounded Rectangle 2"/>
          <p:cNvSpPr/>
          <p:nvPr/>
        </p:nvSpPr>
        <p:spPr bwMode="auto">
          <a:xfrm>
            <a:off x="4918075" y="4004310"/>
            <a:ext cx="3371850" cy="14173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schemeClr val="accent5">
                    <a:lumMod val="50000"/>
                  </a:schemeClr>
                </a:solidFill>
              </a:rPr>
              <a:t>Sarbanes Oxley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Corporate Filings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Fraud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Records Keeping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057275" y="4004310"/>
            <a:ext cx="3371850" cy="14173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schemeClr val="accent5">
                    <a:lumMod val="50000"/>
                  </a:schemeClr>
                </a:solidFill>
              </a:rPr>
              <a:t>CCAR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Stress Testing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Capital Requirements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Regulatory Reporting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Records Keeping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70610" y="2145030"/>
            <a:ext cx="3358515" cy="14173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BASEL II/III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Liquidity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Capital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Stress Testing</a:t>
            </a:r>
            <a:endParaRPr lang="en-US" sz="1800" b="0">
              <a:solidFill>
                <a:schemeClr val="accent5">
                  <a:lumMod val="50000"/>
                </a:schemeClr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918075" y="2145030"/>
            <a:ext cx="3371850" cy="14173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Dodd/Frank legislation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Volker Rule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Whistleblowing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End “Too Big to Fail”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2" name="Rectangle 1"/>
          <p:cNvSpPr/>
          <p:nvPr/>
        </p:nvSpPr>
        <p:spPr>
          <a:xfrm>
            <a:off x="0" y="1724026"/>
            <a:ext cx="974979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1600" smtClean="0"/>
              <a:t>		(</a:t>
            </a:r>
            <a:r>
              <a:rPr lang="en-US" altLang="en-US" sz="1600"/>
              <a:t>Wall street reform and consumer protection </a:t>
            </a:r>
            <a:r>
              <a:rPr lang="en-US" altLang="en-US" sz="1600"/>
              <a:t>act</a:t>
            </a:r>
            <a:r>
              <a:rPr lang="en-US" altLang="en-US" sz="160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Collection of regulations on financial instituions implemented in 2010.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smtClean="0">
                <a:solidFill>
                  <a:schemeClr val="accent5">
                    <a:lumMod val="50000"/>
                  </a:schemeClr>
                </a:solidFill>
              </a:rPr>
              <a:t>Why? </a:t>
            </a: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- Response to the issues that came up in the recession of 2007-2008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Goal of </a:t>
            </a:r>
            <a:r>
              <a:rPr lang="en-US" altLang="en-US" sz="1600" smtClean="0">
                <a:solidFill>
                  <a:schemeClr val="accent5">
                    <a:lumMod val="50000"/>
                  </a:schemeClr>
                </a:solidFill>
              </a:rPr>
              <a:t>lowering risk </a:t>
            </a: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by monitoring activities of banks as well as active efforts to increase certain aspects such as liquidity and capital reserves.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Established new agencies such as the Financial Stability Oversight Council and the Orderly  Liquidation Authority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b="0" u="sng" smtClean="0">
                <a:solidFill>
                  <a:schemeClr val="accent5">
                    <a:lumMod val="50000"/>
                  </a:schemeClr>
                </a:solidFill>
              </a:rPr>
              <a:t>Volcker Rule</a:t>
            </a: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 – Restricts thje way banks can invest in trading and derivatives</a:t>
            </a:r>
            <a:endParaRPr lang="en-US" altLang="en-US" sz="1600" b="0" u="sng" smtClean="0">
              <a:solidFill>
                <a:srgbClr val="000080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sz="2400" b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617220" y="1124903"/>
            <a:ext cx="1783080" cy="4800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Dodd-Frank</a:t>
            </a: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2" name="Rectangle 1"/>
          <p:cNvSpPr/>
          <p:nvPr/>
        </p:nvSpPr>
        <p:spPr>
          <a:xfrm>
            <a:off x="137160" y="3730943"/>
            <a:ext cx="9589770" cy="2492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Contains a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set of agreements set by the </a:t>
            </a:r>
            <a:r>
              <a:rPr lang="en-US" altLang="en-US" sz="1600">
                <a:solidFill>
                  <a:schemeClr val="accent5">
                    <a:lumMod val="50000"/>
                  </a:schemeClr>
                </a:solidFill>
              </a:rPr>
              <a:t>Basel Committee on Bank Supervision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(BCBS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), </a:t>
            </a:r>
            <a:endParaRPr lang="en-US" alt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ecommendations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on </a:t>
            </a: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regulations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in regards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to </a:t>
            </a: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capital, market, and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operational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risk</a:t>
            </a: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goal of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the accords is to ensure that financial institutions have enough capital on account to meet obligations and absorb unexpected </a:t>
            </a:r>
            <a:r>
              <a:rPr lang="en-US" altLang="en-US" sz="1600" b="0">
                <a:solidFill>
                  <a:schemeClr val="accent5">
                    <a:lumMod val="50000"/>
                  </a:schemeClr>
                </a:solidFill>
              </a:rPr>
              <a:t>losses</a:t>
            </a: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Not binding, more of a general guidance to central banks on how to govern</a:t>
            </a:r>
            <a:r>
              <a:rPr lang="en-US" altLang="en-US" sz="160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altLang="en-US" sz="160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sz="2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065" y="1120140"/>
            <a:ext cx="8823960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en-US" sz="2400"/>
              <a:t>BASEL (</a:t>
            </a:r>
            <a:r>
              <a:rPr lang="en-US" altLang="en-US" sz="2400"/>
              <a:t>I,II,III</a:t>
            </a:r>
            <a:r>
              <a:rPr lang="en-US" altLang="en-US" sz="2400" smtClean="0"/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en-US" sz="70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The Basel Committee was formed in 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1974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 by the Group of Ten, to develop guidelines for bank regulations and best practices recommendations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n-US" altLang="en-US" sz="160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90410"/>
              </p:ext>
            </p:extLst>
          </p:nvPr>
        </p:nvGraphicFramePr>
        <p:xfrm>
          <a:off x="1308100" y="2817813"/>
          <a:ext cx="6603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/>
                <a:gridCol w="2201333"/>
                <a:gridCol w="2201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1988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2015-2019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BASEL 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BASEL II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BASEL III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950863"/>
            <a:ext cx="731290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Basel</a:t>
            </a:r>
          </a:p>
        </p:txBody>
      </p:sp>
    </p:spTree>
    <p:extLst>
      <p:ext uri="{BB962C8B-B14F-4D97-AF65-F5344CB8AC3E}">
        <p14:creationId xmlns:p14="http://schemas.microsoft.com/office/powerpoint/2010/main" val="31652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950863"/>
            <a:ext cx="731290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Basel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" y="1772658"/>
            <a:ext cx="8823960" cy="15701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1800" b="0" smtClean="0">
                <a:solidFill>
                  <a:schemeClr val="accent5">
                    <a:lumMod val="50000"/>
                  </a:schemeClr>
                </a:solidFill>
              </a:rPr>
              <a:t>The first global  BASEL accord was createdin 1988. It’s goal was to: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Strengthen the stability of the international banking system.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600" b="0" smtClean="0">
                <a:solidFill>
                  <a:schemeClr val="accent5">
                    <a:lumMod val="50000"/>
                  </a:schemeClr>
                </a:solidFill>
              </a:rPr>
              <a:t>Set up a fair and consistent global baking system in order to decrease competitive inequality among international banks.</a:t>
            </a:r>
            <a:endParaRPr lang="en-US" altLang="en-US" sz="1600" b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644" y="3720932"/>
            <a:ext cx="91212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Primarily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focused on 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credit risk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 and appropriate risk-weighting of assets. Assets of banks were classified and grouped in five categories according to credit risk, carrying risk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weights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of:</a:t>
            </a:r>
          </a:p>
          <a:p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% (for example cash,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gold,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home country debt like Treasuries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), </a:t>
            </a: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20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% (securitisations such as mortgage-backed</a:t>
            </a:r>
            <a:r>
              <a:rPr lang="en-US" sz="1600" b="0" u="sng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securities (MBS) with the highest AAA rating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), </a:t>
            </a: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50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% (municipal revenue bonds, residential mortgages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), </a:t>
            </a: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% (for example, most corporate debt),</a:t>
            </a:r>
            <a:endParaRPr lang="en-US" sz="16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6720" y="1120140"/>
            <a:ext cx="139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smtClean="0"/>
              <a:t>BASEL I</a:t>
            </a:r>
          </a:p>
        </p:txBody>
      </p:sp>
    </p:spTree>
    <p:extLst>
      <p:ext uri="{BB962C8B-B14F-4D97-AF65-F5344CB8AC3E}">
        <p14:creationId xmlns:p14="http://schemas.microsoft.com/office/powerpoint/2010/main" val="29346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950863"/>
            <a:ext cx="731290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Basel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23880" y="1917700"/>
            <a:ext cx="2743200" cy="430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Supervisory Review Process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" y="1917700"/>
            <a:ext cx="2921000" cy="430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Minimum</a:t>
            </a:r>
            <a:r>
              <a:rPr kumimoji="0" lang="en-US" sz="1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Capital Requirements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85000" y="1917700"/>
            <a:ext cx="2743200" cy="430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Market Discipline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1368975"/>
            <a:ext cx="9575800" cy="4758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BASEL II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5645" y="2984500"/>
            <a:ext cx="2415655" cy="622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Calculation of minimum</a:t>
            </a:r>
            <a:r>
              <a:rPr kumimoji="0" 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capital requirements</a:t>
            </a:r>
            <a:endParaRPr kumimoji="0" 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645" y="4419600"/>
            <a:ext cx="712528" cy="1511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Credit Risk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39991" y="4413250"/>
            <a:ext cx="945818" cy="1511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Operational</a:t>
            </a:r>
            <a:r>
              <a:rPr kumimoji="0" lang="en-US" sz="11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Risk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34536" y="4413250"/>
            <a:ext cx="712528" cy="1511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Market Risk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4" idx="2"/>
            <a:endCxn id="14" idx="0"/>
          </p:cNvCxnSpPr>
          <p:nvPr/>
        </p:nvCxnSpPr>
        <p:spPr bwMode="auto">
          <a:xfrm>
            <a:off x="1573473" y="3606800"/>
            <a:ext cx="1017327" cy="806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4" idx="2"/>
            <a:endCxn id="12" idx="0"/>
          </p:cNvCxnSpPr>
          <p:nvPr/>
        </p:nvCxnSpPr>
        <p:spPr bwMode="auto">
          <a:xfrm flipH="1">
            <a:off x="599909" y="3606800"/>
            <a:ext cx="973564" cy="812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4" idx="2"/>
            <a:endCxn id="13" idx="0"/>
          </p:cNvCxnSpPr>
          <p:nvPr/>
        </p:nvCxnSpPr>
        <p:spPr bwMode="auto">
          <a:xfrm>
            <a:off x="1573473" y="3606800"/>
            <a:ext cx="39427" cy="806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787652" y="3016250"/>
            <a:ext cx="2415655" cy="622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Capital  Adequancy Assesment</a:t>
            </a:r>
            <a:endParaRPr kumimoji="0" 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88" name="TextBox 12287"/>
          <p:cNvSpPr txBox="1"/>
          <p:nvPr/>
        </p:nvSpPr>
        <p:spPr>
          <a:xfrm>
            <a:off x="4138230" y="3705423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smtClean="0"/>
              <a:t>Operational Risk</a:t>
            </a:r>
            <a:endParaRPr lang="en-US" sz="1400" b="0"/>
          </a:p>
        </p:txBody>
      </p:sp>
      <p:sp>
        <p:nvSpPr>
          <p:cNvPr id="37" name="Rectangle 36"/>
          <p:cNvSpPr/>
          <p:nvPr/>
        </p:nvSpPr>
        <p:spPr bwMode="auto">
          <a:xfrm>
            <a:off x="3787650" y="4727574"/>
            <a:ext cx="2415655" cy="131762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Supervisory Review Process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/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Internal</a:t>
            </a:r>
            <a:r>
              <a:rPr kumimoji="0" 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Systems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baseline="0" smtClean="0"/>
              <a:t>Risk</a:t>
            </a:r>
            <a:r>
              <a:rPr lang="en-US" sz="1200" b="0" smtClean="0"/>
              <a:t> Profile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Compliance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smtClean="0"/>
              <a:t>Capital Allocation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48772" y="2978150"/>
            <a:ext cx="2415655" cy="219075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Disclosure</a:t>
            </a:r>
            <a:r>
              <a:rPr kumimoji="0" 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Requirements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Transparency for market participants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smtClean="0"/>
              <a:t>Enhanced comparability among banks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smtClean="0"/>
              <a:t>Public dislosure requirements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45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950863"/>
            <a:ext cx="731290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Basel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2070100"/>
            <a:ext cx="2921000" cy="430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Minimum</a:t>
            </a:r>
            <a:r>
              <a:rPr kumimoji="0" lang="en-US" sz="16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Capital Requirements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aseline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1368975"/>
            <a:ext cx="9575800" cy="4758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BASEL II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5645" y="2984500"/>
            <a:ext cx="2415655" cy="622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Calculation of minimum</a:t>
            </a:r>
            <a:r>
              <a:rPr kumimoji="0" 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capital requirements</a:t>
            </a:r>
            <a:endParaRPr kumimoji="0" 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645" y="4419600"/>
            <a:ext cx="712528" cy="1511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Credit Risk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39991" y="4413250"/>
            <a:ext cx="945818" cy="1511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Operational</a:t>
            </a:r>
            <a:r>
              <a:rPr kumimoji="0" lang="en-US" sz="11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Risk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34536" y="4413250"/>
            <a:ext cx="712528" cy="1511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Market Risk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>
            <a:stCxn id="4" idx="2"/>
            <a:endCxn id="14" idx="0"/>
          </p:cNvCxnSpPr>
          <p:nvPr/>
        </p:nvCxnSpPr>
        <p:spPr bwMode="auto">
          <a:xfrm>
            <a:off x="1573473" y="3606800"/>
            <a:ext cx="1017327" cy="806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4" idx="2"/>
            <a:endCxn id="12" idx="0"/>
          </p:cNvCxnSpPr>
          <p:nvPr/>
        </p:nvCxnSpPr>
        <p:spPr bwMode="auto">
          <a:xfrm flipH="1">
            <a:off x="599909" y="3606800"/>
            <a:ext cx="973564" cy="8128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4" idx="2"/>
            <a:endCxn id="13" idx="0"/>
          </p:cNvCxnSpPr>
          <p:nvPr/>
        </p:nvCxnSpPr>
        <p:spPr bwMode="auto">
          <a:xfrm>
            <a:off x="1573473" y="3606800"/>
            <a:ext cx="39427" cy="8064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43300" y="2159000"/>
            <a:ext cx="5829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Basel I only initially accounted for credit risk of the institutions. Basel II implemented </a:t>
            </a:r>
            <a:r>
              <a:rPr lang="en-US" sz="1600" smtClean="0">
                <a:solidFill>
                  <a:schemeClr val="accent5">
                    <a:lumMod val="50000"/>
                  </a:schemeClr>
                </a:solidFill>
              </a:rPr>
              <a:t>market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 risk as well as </a:t>
            </a:r>
            <a:r>
              <a:rPr lang="en-US" sz="160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 risk.</a:t>
            </a:r>
          </a:p>
          <a:p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Banks must hold 8% of their assets as capital, after adjusting their assets for risk.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But the banks may relay on their own</a:t>
            </a:r>
            <a:r>
              <a:rPr lang="en-US" sz="1600" smtClean="0">
                <a:solidFill>
                  <a:schemeClr val="accent5">
                    <a:lumMod val="50000"/>
                  </a:schemeClr>
                </a:solidFill>
              </a:rPr>
              <a:t> Internal Ratings-Based (IRB)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approach to creating a risk profile for their credit.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Once they have classified their assets and assigned risk profile, they arrive at a final </a:t>
            </a:r>
            <a:r>
              <a:rPr lang="en-US" sz="1600" smtClean="0">
                <a:solidFill>
                  <a:schemeClr val="accent5">
                    <a:lumMod val="50000"/>
                  </a:schemeClr>
                </a:solidFill>
              </a:rPr>
              <a:t>Risk Weighted Assets (RWA)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 number that is used to reach the 8% capital requirement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950863"/>
            <a:ext cx="731290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Basel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52397" y="2111166"/>
            <a:ext cx="2743200" cy="430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Supervisory Review Process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1368975"/>
            <a:ext cx="9575800" cy="4758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BASEL II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16172" y="3016250"/>
            <a:ext cx="2415655" cy="62230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Capital  Adequancy Assesment</a:t>
            </a:r>
            <a:endParaRPr kumimoji="0" lang="en-US" sz="12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88" name="TextBox 12287"/>
          <p:cNvSpPr txBox="1"/>
          <p:nvPr/>
        </p:nvSpPr>
        <p:spPr>
          <a:xfrm>
            <a:off x="666750" y="3705423"/>
            <a:ext cx="171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smtClean="0"/>
              <a:t>Operational Risk</a:t>
            </a:r>
            <a:endParaRPr lang="en-US" sz="1400" b="0"/>
          </a:p>
        </p:txBody>
      </p:sp>
      <p:sp>
        <p:nvSpPr>
          <p:cNvPr id="37" name="Rectangle 36"/>
          <p:cNvSpPr/>
          <p:nvPr/>
        </p:nvSpPr>
        <p:spPr bwMode="auto">
          <a:xfrm>
            <a:off x="316170" y="4727574"/>
            <a:ext cx="2415655" cy="1317625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Supervisory Review Process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/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Internal</a:t>
            </a:r>
            <a:r>
              <a:rPr kumimoji="0" lang="en-US" sz="12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Systems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baseline="0" smtClean="0"/>
              <a:t>Risk</a:t>
            </a:r>
            <a:r>
              <a:rPr lang="en-US" sz="1200" b="0" smtClean="0"/>
              <a:t> Profile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Compliance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smtClean="0"/>
              <a:t>Capital Allocation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4400" y="2238166"/>
            <a:ext cx="6172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Banks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are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encouraged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to continuously improve their internal procedures for assessing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their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risk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situation and the adequacy of their capital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same applies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to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ongoing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adjustment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and development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of new methods of risk management and internal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control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Designed to look at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 risk areas that are </a:t>
            </a:r>
            <a:r>
              <a:rPr lang="en-US" sz="1600">
                <a:solidFill>
                  <a:schemeClr val="accent5">
                    <a:lumMod val="50000"/>
                  </a:schemeClr>
                </a:solidFill>
              </a:rPr>
              <a:t>not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 taken into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account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when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computing the minimum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capital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requirements.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Such as interest rates in the market and uncertainties in measuring operational risks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8500" y="5386386"/>
            <a:ext cx="6273800" cy="830997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Supervisors should seek to intervene to prevent capital from falling below the minimum levels required and should require rapid remedial action if capital is not maintained or restored.</a:t>
            </a: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950863"/>
            <a:ext cx="731290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Basel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2032000"/>
            <a:ext cx="2743200" cy="430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Market Discipline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1368975"/>
            <a:ext cx="9575800" cy="4758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BASEL II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16171" y="3092450"/>
            <a:ext cx="2415655" cy="2190750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Disclosure</a:t>
            </a:r>
            <a:r>
              <a:rPr kumimoji="0" lang="en-US" sz="120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Requirements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Transparency for market participants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smtClean="0"/>
              <a:t>Enhanced comparability among banks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0" smtClean="0"/>
              <a:t>Public dislosure requirements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3401" y="2324100"/>
            <a:ext cx="6248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elease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relevant financial data (financial statements etc.) in a timely fashion to the public, for example,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through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the webpage.</a:t>
            </a:r>
          </a:p>
          <a:p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This will enable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depositors to better evaluate bank condition (i.e. bank probability of failure) and diversify their portfolio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accordingly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The idea is to lead to more easy comparisons across banks by consumers and investors, creating a more transparent presentation of their financials.</a:t>
            </a:r>
            <a:endParaRPr lang="en-US" sz="16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2" name="Rectangle 1"/>
          <p:cNvSpPr/>
          <p:nvPr/>
        </p:nvSpPr>
        <p:spPr>
          <a:xfrm>
            <a:off x="1784350" y="1662113"/>
            <a:ext cx="4953000" cy="3878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/>
              <a:t>Types of insitutions: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0">
                <a:solidFill>
                  <a:schemeClr val="accent5">
                    <a:lumMod val="25000"/>
                  </a:schemeClr>
                </a:solidFill>
              </a:rPr>
              <a:t>Commercial Banks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0">
                <a:solidFill>
                  <a:schemeClr val="accent5">
                    <a:lumMod val="25000"/>
                  </a:schemeClr>
                </a:solidFill>
              </a:rPr>
              <a:t>Investment Banks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0">
                <a:solidFill>
                  <a:schemeClr val="accent5">
                    <a:lumMod val="25000"/>
                  </a:schemeClr>
                </a:solidFill>
              </a:rPr>
              <a:t>Insurance Companies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0">
                <a:solidFill>
                  <a:schemeClr val="accent5">
                    <a:lumMod val="25000"/>
                  </a:schemeClr>
                </a:solidFill>
              </a:rPr>
              <a:t>Brokerages / Credit Unions / Shadow Banks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057275" y="157163"/>
            <a:ext cx="8034338" cy="619125"/>
          </a:xfrm>
        </p:spPr>
        <p:txBody>
          <a:bodyPr/>
          <a:lstStyle/>
          <a:p>
            <a:pPr algn="ctr"/>
            <a:r>
              <a:rPr lang="en-US" altLang="en-US" smtClean="0"/>
              <a:t>History of the Regulations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u="sng" smtClean="0"/>
              <a:t>Stress Testing</a:t>
            </a:r>
            <a:endParaRPr lang="en-US" altLang="en-US" sz="2800" u="sng" smtClean="0"/>
          </a:p>
        </p:txBody>
      </p:sp>
    </p:spTree>
    <p:extLst>
      <p:ext uri="{BB962C8B-B14F-4D97-AF65-F5344CB8AC3E}">
        <p14:creationId xmlns:p14="http://schemas.microsoft.com/office/powerpoint/2010/main" val="4095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057275" y="157163"/>
            <a:ext cx="8034338" cy="619125"/>
          </a:xfrm>
        </p:spPr>
        <p:txBody>
          <a:bodyPr/>
          <a:lstStyle/>
          <a:p>
            <a:pPr algn="ctr"/>
            <a:r>
              <a:rPr lang="en-US" altLang="en-US" smtClean="0"/>
              <a:t>History of the Regulations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u="sng" smtClean="0"/>
              <a:t>Sarbanes Oxley</a:t>
            </a:r>
            <a:endParaRPr lang="en-US" altLang="en-US" sz="2800" u="sng" smtClean="0"/>
          </a:p>
        </p:txBody>
      </p:sp>
    </p:spTree>
    <p:extLst>
      <p:ext uri="{BB962C8B-B14F-4D97-AF65-F5344CB8AC3E}">
        <p14:creationId xmlns:p14="http://schemas.microsoft.com/office/powerpoint/2010/main" val="14429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42988" y="0"/>
            <a:ext cx="8034337" cy="742950"/>
          </a:xfrm>
        </p:spPr>
        <p:txBody>
          <a:bodyPr/>
          <a:lstStyle/>
          <a:p>
            <a:pPr algn="ctr"/>
            <a:r>
              <a:rPr lang="en-US" altLang="en-US" sz="3200" smtClean="0"/>
              <a:t>2015 CCAR Results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2" name="Rectangle 1"/>
          <p:cNvSpPr/>
          <p:nvPr/>
        </p:nvSpPr>
        <p:spPr>
          <a:xfrm>
            <a:off x="1912938" y="1876425"/>
            <a:ext cx="6130925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/>
              <a:t>Bank Responses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Over-regulation?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Cyclical Smoothing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chemeClr val="accent5">
                    <a:lumMod val="50000"/>
                  </a:schemeClr>
                </a:solidFill>
              </a:rPr>
              <a:t>Increasing tepid lending in recession (capital requirements)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2" name="Rectangle 1"/>
          <p:cNvSpPr/>
          <p:nvPr/>
        </p:nvSpPr>
        <p:spPr>
          <a:xfrm>
            <a:off x="1784350" y="1662113"/>
            <a:ext cx="4953000" cy="3878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3200"/>
              <a:t>Types of insitutions: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>
                <a:solidFill>
                  <a:schemeClr val="accent5">
                    <a:lumMod val="25000"/>
                  </a:schemeClr>
                </a:solidFill>
              </a:rPr>
              <a:t>Commercial Banks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0">
                <a:solidFill>
                  <a:schemeClr val="accent5">
                    <a:lumMod val="25000"/>
                  </a:schemeClr>
                </a:solidFill>
              </a:rPr>
              <a:t>Investment Banks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b="0">
                <a:solidFill>
                  <a:schemeClr val="accent5">
                    <a:lumMod val="25000"/>
                  </a:schemeClr>
                </a:solidFill>
              </a:rPr>
              <a:t>Insurance Companies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0">
                <a:solidFill>
                  <a:schemeClr val="accent5">
                    <a:lumMod val="25000"/>
                  </a:schemeClr>
                </a:solidFill>
              </a:rPr>
              <a:t>Brokerages / Credit Unions / Shadow Banks</a:t>
            </a:r>
          </a:p>
        </p:txBody>
      </p:sp>
    </p:spTree>
    <p:extLst>
      <p:ext uri="{BB962C8B-B14F-4D97-AF65-F5344CB8AC3E}">
        <p14:creationId xmlns:p14="http://schemas.microsoft.com/office/powerpoint/2010/main" val="38786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2" name="Rectangle 1"/>
          <p:cNvSpPr/>
          <p:nvPr/>
        </p:nvSpPr>
        <p:spPr>
          <a:xfrm>
            <a:off x="1784350" y="1662113"/>
            <a:ext cx="690245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200" smtClean="0"/>
              <a:t>Commercial Banks</a:t>
            </a:r>
          </a:p>
          <a:p>
            <a:pPr algn="ctr">
              <a:lnSpc>
                <a:spcPct val="150000"/>
              </a:lnSpc>
              <a:defRPr/>
            </a:pPr>
            <a:endParaRPr lang="en-US" sz="1100"/>
          </a:p>
          <a:p>
            <a:pPr>
              <a:lnSpc>
                <a:spcPct val="150000"/>
              </a:lnSpc>
              <a:defRPr/>
            </a:pPr>
            <a:r>
              <a:rPr lang="en-US" sz="1600" b="0"/>
              <a:t>A financial institution that provides services, such as accepting deposits, </a:t>
            </a:r>
            <a:r>
              <a:rPr lang="en-US" sz="1600" b="0"/>
              <a:t>giving </a:t>
            </a:r>
            <a:r>
              <a:rPr lang="en-US" sz="1600" b="0" smtClean="0"/>
              <a:t>loans, </a:t>
            </a:r>
            <a:r>
              <a:rPr lang="en-US" sz="1600" b="0"/>
              <a:t>and basic investment products like savings accounts and certificates of deposit.</a:t>
            </a:r>
            <a:endParaRPr lang="en-US" sz="1600" smtClean="0"/>
          </a:p>
          <a:p>
            <a:pPr>
              <a:lnSpc>
                <a:spcPct val="150000"/>
              </a:lnSpc>
              <a:defRPr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347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021" y="5259606"/>
            <a:ext cx="9649778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b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1600" b="0">
                <a:solidFill>
                  <a:schemeClr val="accent1">
                    <a:lumMod val="50000"/>
                  </a:schemeClr>
                </a:solidFill>
              </a:rPr>
              <a:t>traditional commercial bank is a brick and mortar institution with tellers, safe deposit boxes, vaults and ATMs.</a:t>
            </a:r>
            <a:r>
              <a:rPr lang="en-US" sz="1600" b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en-US" sz="1600" b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1600" b="0">
                <a:solidFill>
                  <a:schemeClr val="accent1">
                    <a:lumMod val="50000"/>
                  </a:schemeClr>
                </a:solidFill>
              </a:rPr>
              <a:t>However, some commercial banks do not have any physical branches and require consumers to complete all transactions by phone or </a:t>
            </a:r>
            <a:r>
              <a:rPr lang="en-US" sz="1600" b="0">
                <a:solidFill>
                  <a:schemeClr val="accent1">
                    <a:lumMod val="50000"/>
                  </a:schemeClr>
                </a:solidFill>
              </a:rPr>
              <a:t>Internet</a:t>
            </a:r>
            <a:r>
              <a:rPr lang="en-US" sz="1600" b="0" smtClean="0">
                <a:solidFill>
                  <a:schemeClr val="accent1">
                    <a:lumMod val="50000"/>
                  </a:schemeClr>
                </a:solidFill>
              </a:rPr>
              <a:t>. (</a:t>
            </a:r>
            <a:r>
              <a:rPr lang="en-US" sz="1600" smtClean="0">
                <a:solidFill>
                  <a:schemeClr val="accent1">
                    <a:lumMod val="50000"/>
                  </a:schemeClr>
                </a:solidFill>
              </a:rPr>
              <a:t>Simple Bank</a:t>
            </a:r>
            <a:r>
              <a:rPr lang="en-US" sz="1600" b="0" smtClean="0">
                <a:solidFill>
                  <a:schemeClr val="accent1">
                    <a:lumMod val="50000"/>
                  </a:schemeClr>
                </a:solidFill>
              </a:rPr>
              <a:t>, owned by BBVA)</a:t>
            </a: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950863"/>
            <a:ext cx="2031325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Commercial Banks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56222" y="1799152"/>
            <a:ext cx="4434840" cy="4343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Revenue</a:t>
            </a: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661" y="2479771"/>
            <a:ext cx="45315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 smtClean="0">
                <a:solidFill>
                  <a:schemeClr val="accent1">
                    <a:lumMod val="50000"/>
                  </a:schemeClr>
                </a:solidFill>
              </a:rPr>
              <a:t>Lending out and investing deposits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b="0" smtClean="0">
                <a:solidFill>
                  <a:schemeClr val="accent1">
                    <a:lumMod val="50000"/>
                  </a:schemeClr>
                </a:solidFill>
              </a:rPr>
              <a:t>Loans (Business, Auto, Personal)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b="0" smtClean="0">
                <a:solidFill>
                  <a:schemeClr val="accent1">
                    <a:lumMod val="50000"/>
                  </a:schemeClr>
                </a:solidFill>
              </a:rPr>
              <a:t>Mortgages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b="0" smtClean="0">
                <a:solidFill>
                  <a:schemeClr val="accent1">
                    <a:lumMod val="50000"/>
                  </a:schemeClr>
                </a:solidFill>
              </a:rPr>
              <a:t>Revolving Credit  (credit cards)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b="0" smtClean="0">
                <a:solidFill>
                  <a:schemeClr val="accent1">
                    <a:lumMod val="50000"/>
                  </a:schemeClr>
                </a:solidFill>
              </a:rPr>
              <a:t>Government debt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 smtClean="0">
                <a:solidFill>
                  <a:schemeClr val="accent1">
                    <a:lumMod val="50000"/>
                  </a:schemeClr>
                </a:solidFill>
              </a:rPr>
              <a:t>Fees on products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b="0" smtClean="0">
                <a:solidFill>
                  <a:schemeClr val="accent1">
                    <a:lumMod val="50000"/>
                  </a:schemeClr>
                </a:solidFill>
              </a:rPr>
              <a:t>Checking account, debit cards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b="0" smtClean="0">
                <a:solidFill>
                  <a:schemeClr val="accent1">
                    <a:lumMod val="50000"/>
                  </a:schemeClr>
                </a:solidFill>
              </a:rPr>
              <a:t>ATMs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1600" b="0" smtClean="0">
                <a:solidFill>
                  <a:schemeClr val="accent1">
                    <a:lumMod val="50000"/>
                  </a:schemeClr>
                </a:solidFill>
              </a:rPr>
              <a:t>Other related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b="0" smtClean="0">
                <a:solidFill>
                  <a:schemeClr val="accent1">
                    <a:lumMod val="50000"/>
                  </a:schemeClr>
                </a:solidFill>
              </a:rPr>
              <a:t>Mutual Funds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b="0" smtClean="0">
                <a:solidFill>
                  <a:schemeClr val="accent1">
                    <a:lumMod val="50000"/>
                  </a:schemeClr>
                </a:solidFill>
              </a:rPr>
              <a:t>Annuities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 r="30506" b="8929"/>
          <a:stretch/>
        </p:blipFill>
        <p:spPr>
          <a:xfrm>
            <a:off x="4994910" y="2074818"/>
            <a:ext cx="572172" cy="1051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064" y="2233492"/>
            <a:ext cx="1689735" cy="1682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 r="30506" b="8929"/>
          <a:stretch/>
        </p:blipFill>
        <p:spPr>
          <a:xfrm>
            <a:off x="5522370" y="2074818"/>
            <a:ext cx="572172" cy="10515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 r="30506" b="8929"/>
          <a:stretch/>
        </p:blipFill>
        <p:spPr>
          <a:xfrm>
            <a:off x="4994910" y="3175662"/>
            <a:ext cx="572172" cy="10515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 r="30506" b="8929"/>
          <a:stretch/>
        </p:blipFill>
        <p:spPr>
          <a:xfrm>
            <a:off x="5522370" y="3175662"/>
            <a:ext cx="572172" cy="1051560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 bwMode="auto">
          <a:xfrm rot="16200000">
            <a:off x="6808737" y="-305067"/>
            <a:ext cx="795756" cy="364617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2725" y="1608119"/>
            <a:ext cx="237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Deposit cash and savings</a:t>
            </a:r>
            <a:endParaRPr lang="en-US" sz="1400"/>
          </a:p>
        </p:txBody>
      </p:sp>
      <p:sp>
        <p:nvSpPr>
          <p:cNvPr id="26" name="Curved Left Arrow 25"/>
          <p:cNvSpPr/>
          <p:nvPr/>
        </p:nvSpPr>
        <p:spPr bwMode="auto">
          <a:xfrm rot="5400000">
            <a:off x="7119912" y="2707932"/>
            <a:ext cx="838136" cy="4010139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67407" y="4361589"/>
            <a:ext cx="264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Loan deposits back to public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9" y="1120140"/>
            <a:ext cx="9082087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u="sng" smtClean="0"/>
              <a:t>History</a:t>
            </a:r>
          </a:p>
          <a:p>
            <a:pPr algn="ctr">
              <a:defRPr/>
            </a:pPr>
            <a:endParaRPr lang="en-US" sz="2000" b="0"/>
          </a:p>
          <a:p>
            <a:pPr marL="742950" lvl="1" indent="-285750">
              <a:buFont typeface="Wingdings" panose="05000000000000000000" pitchFamily="2" charset="2"/>
              <a:buChar char="q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Initially served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as safe places to store </a:t>
            </a:r>
            <a:r>
              <a:rPr lang="en-US" sz="1600" b="0">
                <a:solidFill>
                  <a:schemeClr val="accent5">
                    <a:lumMod val="50000"/>
                  </a:schemeClr>
                </a:solidFill>
              </a:rPr>
              <a:t>money/cash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Pooled wealth from a large number of savers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Then  lent it back out to borrowers</a:t>
            </a:r>
          </a:p>
          <a:p>
            <a:pPr lvl="1">
              <a:defRPr/>
            </a:pP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smtClean="0"/>
              <a:t>Glass Steagall </a:t>
            </a:r>
            <a:r>
              <a:rPr lang="en-US" sz="1600" b="0" smtClean="0"/>
              <a:t>-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In </a:t>
            </a:r>
            <a:r>
              <a:rPr lang="en-US" sz="1600" smtClean="0">
                <a:solidFill>
                  <a:schemeClr val="accent5">
                    <a:lumMod val="50000"/>
                  </a:schemeClr>
                </a:solidFill>
              </a:rPr>
              <a:t>1932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 Henry Steagall (from Alabama) introduced a bill that prevented the banks from investing in non-investment trade securities, and only 10% of their income could come from security investments.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Seen as a way to decrease the riskiness of the banks, stemming from the great depression.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Though through the next few decades, courts slowly limited the bill’s effectiveness with their interpretations.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Completely repealed by Congress in 1999.</a:t>
            </a:r>
          </a:p>
          <a:p>
            <a:pPr lvl="1">
              <a:defRPr/>
            </a:pPr>
            <a:endParaRPr lang="en-US" sz="1600" b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smtClean="0"/>
              <a:t>Modern Day </a:t>
            </a:r>
            <a:r>
              <a:rPr lang="en-US" sz="1600" b="0" smtClean="0"/>
              <a:t>– </a:t>
            </a: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Now engage in a wide variety of investments and activities, and many have their own investment banking divisions, such as Citibank and JPMorgan Chase.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1600" b="0" smtClean="0">
                <a:solidFill>
                  <a:schemeClr val="accent5">
                    <a:lumMod val="50000"/>
                  </a:schemeClr>
                </a:solidFill>
              </a:rPr>
              <a:t>Since the recession of 2008-2008, Banks are now back at pre-recession (2007) levels of profit.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sz="160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40" y="1045818"/>
            <a:ext cx="2223136" cy="1333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950863"/>
            <a:ext cx="2031325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Commercial Banks</a:t>
            </a:r>
          </a:p>
        </p:txBody>
      </p:sp>
    </p:spTree>
    <p:extLst>
      <p:ext uri="{BB962C8B-B14F-4D97-AF65-F5344CB8AC3E}">
        <p14:creationId xmlns:p14="http://schemas.microsoft.com/office/powerpoint/2010/main" val="20163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479267560"/>
              </p:ext>
            </p:extLst>
          </p:nvPr>
        </p:nvGraphicFramePr>
        <p:xfrm>
          <a:off x="325120" y="1501986"/>
          <a:ext cx="905256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950863"/>
            <a:ext cx="2031325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Commercial Banks</a:t>
            </a:r>
          </a:p>
        </p:txBody>
      </p:sp>
    </p:spTree>
    <p:extLst>
      <p:ext uri="{BB962C8B-B14F-4D97-AF65-F5344CB8AC3E}">
        <p14:creationId xmlns:p14="http://schemas.microsoft.com/office/powerpoint/2010/main" val="5009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0"/>
            <a:ext cx="3608387" cy="825500"/>
          </a:xfrm>
          <a:noFill/>
        </p:spPr>
        <p:txBody>
          <a:bodyPr/>
          <a:lstStyle/>
          <a:p>
            <a:pPr eaLnBrk="1" hangingPunct="1"/>
            <a:r>
              <a:rPr lang="es-ES" altLang="en-US" smtClean="0"/>
              <a:t>Financial Institutions</a:t>
            </a:r>
            <a:endParaRPr lang="en-US" altLang="en-US" sz="20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0320"/>
            <a:ext cx="9906000" cy="473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67100" y="10137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/>
              <a:t>Consolidation over time</a:t>
            </a:r>
            <a:endParaRPr 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1017270" y="1623060"/>
            <a:ext cx="7383780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smtClean="0">
                <a:solidFill>
                  <a:schemeClr val="accent1">
                    <a:lumMod val="50000"/>
                  </a:schemeClr>
                </a:solidFill>
              </a:rPr>
              <a:t>Numerous banks have merged or been bought out over time, creating what is known today as the </a:t>
            </a:r>
            <a:r>
              <a:rPr lang="en-US" sz="1600" smtClean="0">
                <a:solidFill>
                  <a:schemeClr val="accent1">
                    <a:lumMod val="50000"/>
                  </a:schemeClr>
                </a:solidFill>
              </a:rPr>
              <a:t>big 4</a:t>
            </a:r>
            <a:r>
              <a:rPr lang="en-US" sz="1600" b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sz="1600" b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950863"/>
            <a:ext cx="2031325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smtClean="0"/>
              <a:t>Commercial Banks</a:t>
            </a:r>
          </a:p>
        </p:txBody>
      </p:sp>
    </p:spTree>
    <p:extLst>
      <p:ext uri="{BB962C8B-B14F-4D97-AF65-F5344CB8AC3E}">
        <p14:creationId xmlns:p14="http://schemas.microsoft.com/office/powerpoint/2010/main" val="3832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2569"/>
      </a:dk2>
      <a:lt2>
        <a:srgbClr val="808080"/>
      </a:lt2>
      <a:accent1>
        <a:srgbClr val="CCD3E1"/>
      </a:accent1>
      <a:accent2>
        <a:srgbClr val="E0D399"/>
      </a:accent2>
      <a:accent3>
        <a:srgbClr val="FFFFFF"/>
      </a:accent3>
      <a:accent4>
        <a:srgbClr val="000000"/>
      </a:accent4>
      <a:accent5>
        <a:srgbClr val="E2E6EE"/>
      </a:accent5>
      <a:accent6>
        <a:srgbClr val="CBBF8A"/>
      </a:accent6>
      <a:hlink>
        <a:srgbClr val="BFA13E"/>
      </a:hlink>
      <a:folHlink>
        <a:srgbClr val="99A8C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21378</TotalTime>
  <Words>1788</Words>
  <Application>Microsoft Office PowerPoint</Application>
  <PresentationFormat>A4 Paper (210x297 mm)</PresentationFormat>
  <Paragraphs>372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Webdings</vt:lpstr>
      <vt:lpstr>Wingdings</vt:lpstr>
      <vt:lpstr>Default Design</vt:lpstr>
      <vt:lpstr>US Financial Instituions and Regulations</vt:lpstr>
      <vt:lpstr>Table of contents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Table of contents</vt:lpstr>
      <vt:lpstr>Table of contents</vt:lpstr>
      <vt:lpstr>Table of contents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Financial Institutions</vt:lpstr>
      <vt:lpstr>History of the Regulations</vt:lpstr>
      <vt:lpstr>History of the Regulations</vt:lpstr>
      <vt:lpstr>2015 CCAR Results</vt:lpstr>
      <vt:lpstr>Financial Institutions</vt:lpstr>
    </vt:vector>
  </TitlesOfParts>
  <Company>GMS Management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hipotecas 20090203</dc:title>
  <dc:creator>Management Solutions</dc:creator>
  <cp:lastModifiedBy>GMSUser</cp:lastModifiedBy>
  <cp:revision>1129</cp:revision>
  <dcterms:created xsi:type="dcterms:W3CDTF">2003-12-08T18:06:48Z</dcterms:created>
  <dcterms:modified xsi:type="dcterms:W3CDTF">2015-03-20T18:14:54Z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Máster de presentación de PowerPoint con fondo blanco (recomendada para las presentaciones impresas)</vt:lpwstr>
  </property>
  <property fmtid="{D5CDD505-2E9C-101B-9397-08002B2CF9AE}" pid="3" name="Owner">
    <vt:lpwstr/>
  </property>
  <property fmtid="{D5CDD505-2E9C-101B-9397-08002B2CF9AE}" pid="4" name="Status">
    <vt:lpwstr/>
  </property>
</Properties>
</file>