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92" r:id="rId8"/>
    <p:sldId id="317" r:id="rId9"/>
    <p:sldId id="270" r:id="rId10"/>
    <p:sldId id="393" r:id="rId11"/>
    <p:sldId id="394" r:id="rId12"/>
    <p:sldId id="395" r:id="rId13"/>
    <p:sldId id="396" r:id="rId14"/>
    <p:sldId id="397"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850128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72047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8747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48217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539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3138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data.cdc.gov/NCHS/Conditions-Contributing-to-COVID-19-Deaths-by-Stat/hk9y-quqm" TargetMode="External"/><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hyperlink" Target="https://nix-united.com/blog/machine-learning-in-healthcare-12-real-world-use-cases-to-kno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Impact of machine learning in Healthcare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a:t>Courtney Woods</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5" name="Freeform: Shape 9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Oval 9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0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8" name="Group 10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9" name="Freeform: Shape 10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0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Oval 10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2" name="Oval 10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3" name="Rectangle 10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Impacts of this data?</a:t>
            </a:r>
          </a:p>
        </p:txBody>
      </p:sp>
      <p:sp>
        <p:nvSpPr>
          <p:cNvPr id="124" name="Oval 110">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85000" lnSpcReduction="20000"/>
          </a:bodyPr>
          <a:lstStyle/>
          <a:p>
            <a:pPr marL="0" indent="0">
              <a:lnSpc>
                <a:spcPct val="100000"/>
              </a:lnSpc>
            </a:pPr>
            <a:r>
              <a:rPr lang="en-US" dirty="0"/>
              <a:t>One of the biggest impacts this data, and data like this has is that is predicts the possibilities of sex and age range is more likely to be affected that results in death by COVID-19.</a:t>
            </a:r>
          </a:p>
          <a:p>
            <a:pPr marL="0" indent="0">
              <a:lnSpc>
                <a:spcPct val="100000"/>
              </a:lnSpc>
            </a:pPr>
            <a:r>
              <a:rPr lang="en-US" dirty="0"/>
              <a:t>As you can see from the start of the COVID epidemic starting in 2020, hospitals were able to deduce that the elderly were terminally affected by the sickness.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6203952" y="1900585"/>
            <a:ext cx="5437187" cy="3058417"/>
          </a:xfrm>
          <a:custGeom>
            <a:avLst/>
            <a:gdLst/>
            <a:ahLst/>
            <a:cxnLst/>
            <a:rect l="l" t="t" r="r" b="b"/>
            <a:pathLst>
              <a:path w="5437187" h="5761037">
                <a:moveTo>
                  <a:pt x="0" y="0"/>
                </a:moveTo>
                <a:lnTo>
                  <a:pt x="5437187" y="0"/>
                </a:lnTo>
                <a:lnTo>
                  <a:pt x="5437187" y="5761037"/>
                </a:lnTo>
                <a:lnTo>
                  <a:pt x="0" y="5761037"/>
                </a:lnTo>
                <a:close/>
              </a:path>
            </a:pathLst>
          </a:custGeo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400720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DecisionTreeClassifier</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CB9C30C5-63AE-4A0B-83BA-1784D416A3CF}"/>
              </a:ext>
            </a:extLst>
          </p:cNvPr>
          <p:cNvPicPr>
            <a:picLocks noGrp="1" noChangeAspect="1"/>
          </p:cNvPicPr>
          <p:nvPr>
            <p:ph sz="half" idx="2"/>
          </p:nvPr>
        </p:nvPicPr>
        <p:blipFill>
          <a:blip r:embed="rId3"/>
          <a:stretch>
            <a:fillRect/>
          </a:stretch>
        </p:blipFill>
        <p:spPr>
          <a:xfrm>
            <a:off x="3657600" y="1217618"/>
            <a:ext cx="4048125" cy="4849132"/>
          </a:xfrm>
        </p:spPr>
      </p:pic>
    </p:spTree>
    <p:extLst>
      <p:ext uri="{BB962C8B-B14F-4D97-AF65-F5344CB8AC3E}">
        <p14:creationId xmlns:p14="http://schemas.microsoft.com/office/powerpoint/2010/main" val="214429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47500" lnSpcReduction="20000"/>
          </a:bodyPr>
          <a:lstStyle/>
          <a:p>
            <a:r>
              <a:rPr lang="en-US" dirty="0"/>
              <a:t>Machine learning has a plethora of possibilities to give in the healthcare field. As you can see, healthcare means is progressing bit by bit to better care for and aid their patients effectively and with good results. </a:t>
            </a:r>
          </a:p>
          <a:p>
            <a:r>
              <a:rPr lang="en-US" dirty="0"/>
              <a:t>Supervised learning doesn’t just help with COVID like cases, it is also used in all forms of cancers as well. That’s why we can know that when men reach 40, they become at a high risk of prostate cancer, thus why around these times they advise you to do annual tests for them. or why women ranged between the ages of 25 to 65 are required to take an HPV test every 5 years for early detection of cervical cancer.  </a:t>
            </a:r>
          </a:p>
          <a:p>
            <a:r>
              <a:rPr lang="en-US" dirty="0"/>
              <a:t>Thanks to supervised learning and the analyzation of these patient’s information and data sets. They were able to pinpoint this. Who knows what other possibilities machine learning can open in our healthcare system.</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2" name="Group 3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4" name="Freeform: Shape 3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3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4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Shape 4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9" name="Rectangle 4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45">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Thank You</a:t>
            </a:r>
          </a:p>
        </p:txBody>
      </p:sp>
      <p:grpSp>
        <p:nvGrpSpPr>
          <p:cNvPr id="48" name="Group 47">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49"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val="0"/>
              </a:ext>
            </a:extLst>
          </a:blip>
          <a:stretch/>
        </p:blipFill>
        <p:spPr>
          <a:xfrm>
            <a:off x="6657050" y="549275"/>
            <a:ext cx="4884185"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53" name="Freeform: Shape 52">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409936"/>
            <a:ext cx="5437187" cy="2682889"/>
          </a:xfrm>
        </p:spPr>
        <p:txBody>
          <a:bodyPr vert="horz" wrap="square" lIns="0" tIns="0" rIns="0" bIns="0" rtlCol="0" anchor="t">
            <a:normAutofit/>
          </a:bodyPr>
          <a:lstStyle/>
          <a:p>
            <a:pPr marL="171450">
              <a:lnSpc>
                <a:spcPct val="100000"/>
              </a:lnSpc>
              <a:buFont typeface="Arial" panose="020B0604020202020204" pitchFamily="34" charset="0"/>
              <a:buChar char="•"/>
            </a:pPr>
            <a:r>
              <a:rPr lang="en-US" sz="900"/>
              <a:t>“American Cancer Society Recommendations for Prostate Cancer Early Detection.” American Cancer Society, 23 Apr. 2021, https://www.cancer.org/cancer/prostate-cancer/detection-diagnosis-staging/acs-recommendations.html#:~:text=The%20discussion%20about%20screening%20should,risk%20of%20developing%20prostate%20cancer. </a:t>
            </a:r>
          </a:p>
          <a:p>
            <a:pPr marL="171450">
              <a:lnSpc>
                <a:spcPct val="100000"/>
              </a:lnSpc>
              <a:buFont typeface="Arial" panose="020B0604020202020204" pitchFamily="34" charset="0"/>
              <a:buChar char="•"/>
            </a:pPr>
            <a:r>
              <a:rPr lang="en-US" sz="900"/>
              <a:t>“Conditions Contributing to Covid-19 Deaths, by State and Age, Provisional 2020-2022.” Centers for Disease Control and Prevention, National Center for Health Statistics, 8 May 2020, </a:t>
            </a:r>
            <a:r>
              <a:rPr lang="en-US" sz="900">
                <a:hlinkClick r:id="rId3"/>
              </a:rPr>
              <a:t>https://data.cdc.gov/NCHS/Conditions-Contributing-to-COVID-19-Deaths-by-Stat/hk9y-quqm</a:t>
            </a:r>
            <a:r>
              <a:rPr lang="en-US" sz="900"/>
              <a:t>. </a:t>
            </a:r>
          </a:p>
          <a:p>
            <a:pPr marL="171450">
              <a:lnSpc>
                <a:spcPct val="100000"/>
              </a:lnSpc>
              <a:buFont typeface="Arial" panose="020B0604020202020204" pitchFamily="34" charset="0"/>
              <a:buChar char="•"/>
            </a:pPr>
            <a:r>
              <a:rPr lang="en-US" sz="900"/>
              <a:t>IBM Cloud Education. “What Is Supervised Learning?” IBM, IBM Cloud Education, 19 Aug. 2020, https://www.ibm.com/cloud/learn/supervised-learning. </a:t>
            </a:r>
          </a:p>
          <a:p>
            <a:pPr marL="171450">
              <a:lnSpc>
                <a:spcPct val="100000"/>
              </a:lnSpc>
              <a:buFont typeface="Arial" panose="020B0604020202020204" pitchFamily="34" charset="0"/>
              <a:buChar char="•"/>
            </a:pPr>
            <a:r>
              <a:rPr lang="en-US" sz="900"/>
              <a:t>Tkachenko, Natalie. “Machine Learning in Healthcare: 12 Real-World Use Cases – Nix United.” NIX United – Custom Software Development Company in US, NIX United, 6 Oct. 2021, </a:t>
            </a:r>
            <a:r>
              <a:rPr lang="en-US" sz="900">
                <a:hlinkClick r:id="rId4"/>
              </a:rPr>
              <a:t>https://nix-united.com/blog/machine-learning-in-healthcare-12-real-world-use-cases-to-know/</a:t>
            </a:r>
            <a:r>
              <a:rPr lang="en-US" sz="900"/>
              <a:t>.</a:t>
            </a:r>
          </a:p>
          <a:p>
            <a:pPr marL="171450">
              <a:lnSpc>
                <a:spcPct val="100000"/>
              </a:lnSpc>
              <a:buFont typeface="Arial" panose="020B0604020202020204" pitchFamily="34" charset="0"/>
              <a:buChar char="•"/>
            </a:pPr>
            <a:endParaRPr lang="en-US" sz="90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tretch/>
        </p:blipFill>
        <p:spPr>
          <a:xfrm>
            <a:off x="6655652" y="3536950"/>
            <a:ext cx="4886981" cy="2773362"/>
          </a:xfrm>
          <a:custGeom>
            <a:avLst/>
            <a:gdLst/>
            <a:ahLst/>
            <a:cxnLst/>
            <a:rect l="l" t="t" r="r" b="b"/>
            <a:pathLst>
              <a:path w="5083992" h="2880518">
                <a:moveTo>
                  <a:pt x="0" y="0"/>
                </a:moveTo>
                <a:lnTo>
                  <a:pt x="5083992" y="0"/>
                </a:lnTo>
                <a:lnTo>
                  <a:pt x="5083992" y="2880518"/>
                </a:lnTo>
                <a:lnTo>
                  <a:pt x="0" y="2880518"/>
                </a:lnTo>
                <a:close/>
              </a:path>
            </a:pathLst>
          </a:custGeo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What is the impact of machine learning in Healthcare and why is it important.</a:t>
            </a:r>
          </a:p>
          <a:p>
            <a:r>
              <a:rPr lang="en-US" dirty="0"/>
              <a:t>What is Supervised Learning?</a:t>
            </a:r>
          </a:p>
          <a:p>
            <a:r>
              <a:rPr lang="en-US" dirty="0"/>
              <a:t>Analyzing supervised learning with Covid cases. </a:t>
            </a:r>
          </a:p>
          <a:p>
            <a:r>
              <a:rPr lang="en-US" dirty="0"/>
              <a:t>Impact of data? What are the consequences?</a:t>
            </a:r>
          </a:p>
          <a:p>
            <a:r>
              <a:rPr lang="en-US" dirty="0"/>
              <a:t>Classification tree</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sz="4400" dirty="0"/>
              <a:t>Impact of machine learning in Healthcare</a:t>
            </a:r>
            <a:br>
              <a:rPr lang="en-US" sz="4400" dirty="0"/>
            </a:br>
            <a:endParaRPr lang="en-US" sz="4400"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17747"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dirty="0"/>
              <a:t>Machine learning in healthcare can have very positive impacts on machine learning. </a:t>
            </a:r>
          </a:p>
          <a:p>
            <a:pPr lvl="1"/>
            <a:r>
              <a:rPr lang="en-US" dirty="0"/>
              <a:t>The biggest one is that machine learning algorithms are designed to hold large data sets and with patients’ files that’s all it is.  As proven recently, It can predict a 92% accuracy in the mortality of COVID-19 patients. </a:t>
            </a:r>
          </a:p>
          <a:p>
            <a:pPr lvl="1"/>
            <a:r>
              <a:rPr lang="en-US" dirty="0"/>
              <a:t>Can aide in developing a precise treatment plan by simplifying the search for solutions to a lot of  medica cases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8" name="Freeform: Shape 7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Oval 7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Shape 8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83" name="Rectangle 8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2" y="1435100"/>
            <a:ext cx="5437188" cy="3496214"/>
          </a:xfrm>
        </p:spPr>
        <p:txBody>
          <a:bodyPr vert="horz" wrap="square" lIns="0" tIns="0" rIns="0" bIns="0" rtlCol="0" anchor="t" anchorCtr="0">
            <a:normAutofit/>
          </a:bodyPr>
          <a:lstStyle/>
          <a:p>
            <a:r>
              <a:rPr lang="en-US" sz="5600" dirty="0"/>
              <a:t>Impact of machine learning in Healthcare</a:t>
            </a:r>
            <a:br>
              <a:rPr lang="en-US" sz="5600" dirty="0"/>
            </a:br>
            <a:endParaRPr lang="en-US" sz="5600"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7140575" y="1522184"/>
            <a:ext cx="3581181" cy="4570641"/>
          </a:xfrm>
        </p:spPr>
        <p:txBody>
          <a:bodyPr vert="horz" wrap="square" lIns="0" tIns="0" rIns="0" bIns="0" rtlCol="0" anchor="t">
            <a:normAutofit/>
          </a:bodyPr>
          <a:lstStyle/>
          <a:p>
            <a:pPr>
              <a:lnSpc>
                <a:spcPct val="100000"/>
              </a:lnSpc>
            </a:pPr>
            <a:r>
              <a:rPr lang="en-US" sz="1200" dirty="0"/>
              <a:t>Other examples machine learning effects in healthcare :</a:t>
            </a:r>
          </a:p>
          <a:p>
            <a:pPr lvl="1">
              <a:lnSpc>
                <a:spcPct val="100000"/>
              </a:lnSpc>
            </a:pPr>
            <a:r>
              <a:rPr lang="en-US" sz="1200" dirty="0"/>
              <a:t>Clinical decision support systems</a:t>
            </a:r>
          </a:p>
          <a:p>
            <a:pPr lvl="1">
              <a:lnSpc>
                <a:spcPct val="100000"/>
              </a:lnSpc>
            </a:pPr>
            <a:r>
              <a:rPr lang="en-US" sz="1200" dirty="0"/>
              <a:t>Smart recordkeeping</a:t>
            </a:r>
          </a:p>
          <a:p>
            <a:pPr lvl="1">
              <a:lnSpc>
                <a:spcPct val="100000"/>
              </a:lnSpc>
            </a:pPr>
            <a:r>
              <a:rPr lang="en-US" sz="1200" dirty="0"/>
              <a:t>Machine learning in medical imaging</a:t>
            </a:r>
          </a:p>
          <a:p>
            <a:pPr lvl="1">
              <a:lnSpc>
                <a:spcPct val="100000"/>
              </a:lnSpc>
            </a:pPr>
            <a:r>
              <a:rPr lang="en-US" sz="1200" dirty="0"/>
              <a:t>Robotic surgery</a:t>
            </a:r>
          </a:p>
          <a:p>
            <a:pPr lvl="1">
              <a:lnSpc>
                <a:spcPct val="100000"/>
              </a:lnSpc>
            </a:pPr>
            <a:r>
              <a:rPr lang="en-US" sz="1200" dirty="0"/>
              <a:t>Behavior adjustments</a:t>
            </a:r>
          </a:p>
          <a:p>
            <a:pPr lvl="1">
              <a:lnSpc>
                <a:spcPct val="100000"/>
              </a:lnSpc>
            </a:pPr>
            <a:r>
              <a:rPr lang="en-US" sz="1200" dirty="0"/>
              <a:t>Predictive approach to treatment</a:t>
            </a:r>
          </a:p>
          <a:p>
            <a:pPr lvl="1">
              <a:lnSpc>
                <a:spcPct val="100000"/>
              </a:lnSpc>
            </a:pPr>
            <a:r>
              <a:rPr lang="en-US" sz="1200" dirty="0"/>
              <a:t>Data Collection</a:t>
            </a:r>
          </a:p>
          <a:p>
            <a:pPr lvl="1">
              <a:lnSpc>
                <a:spcPct val="100000"/>
              </a:lnSpc>
            </a:pPr>
            <a:r>
              <a:rPr lang="en-US" sz="1200" dirty="0"/>
              <a:t>Drug discovery and production</a:t>
            </a:r>
          </a:p>
          <a:p>
            <a:pPr lvl="1">
              <a:lnSpc>
                <a:spcPct val="100000"/>
              </a:lnSpc>
            </a:pPr>
            <a:r>
              <a:rPr lang="en-US" sz="1200" dirty="0"/>
              <a:t>Elderly and lo mobility groups care </a:t>
            </a:r>
          </a:p>
          <a:p>
            <a:pPr lvl="1">
              <a:lnSpc>
                <a:spcPct val="100000"/>
              </a:lnSpc>
            </a:pPr>
            <a:r>
              <a:rPr lang="en-US" sz="1200" dirty="0"/>
              <a:t>Infectious disease outbreak predictions</a:t>
            </a:r>
          </a:p>
          <a:p>
            <a:pPr lvl="1">
              <a:lnSpc>
                <a:spcPct val="100000"/>
              </a:lnSpc>
            </a:pPr>
            <a:r>
              <a:rPr lang="en-US" sz="1200" dirty="0"/>
              <a:t>Clinical research</a:t>
            </a:r>
          </a:p>
        </p:txBody>
      </p:sp>
      <p:sp>
        <p:nvSpPr>
          <p:cNvPr id="85" name="Freeform: Shape 84">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3868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Supervised learning?</a:t>
            </a:r>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839363" y="912632"/>
            <a:ext cx="6294862" cy="546823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kern="1200" dirty="0">
                <a:latin typeface="+mn-lt"/>
                <a:ea typeface="+mn-ea"/>
                <a:cs typeface="+mn-cs"/>
              </a:rPr>
              <a:t>Supervised learning is a subcategory in machine learning. It uses datasets that are labeled to train algorithms to classify data or predict outcomes accurately. When it received more information, the data is adjusted, weighted, and fitted appropriately.</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How does supervised learning work? </a:t>
            </a:r>
          </a:p>
        </p:txBody>
      </p:sp>
      <p:pic>
        <p:nvPicPr>
          <p:cNvPr id="3" name="Content Placeholder 2" descr="Text&#10;&#10;Description automatically generated">
            <a:extLst>
              <a:ext uri="{FF2B5EF4-FFF2-40B4-BE49-F238E27FC236}">
                <a16:creationId xmlns:a16="http://schemas.microsoft.com/office/drawing/2014/main" id="{BCEE860D-3A33-4D64-8B52-16166EA5024D}"/>
              </a:ext>
            </a:extLst>
          </p:cNvPr>
          <p:cNvPicPr>
            <a:picLocks noGrp="1" noChangeAspect="1"/>
          </p:cNvPicPr>
          <p:nvPr>
            <p:ph sz="half" idx="2"/>
          </p:nvPr>
        </p:nvPicPr>
        <p:blipFill>
          <a:blip r:embed="rId3"/>
          <a:stretch>
            <a:fillRect/>
          </a:stretch>
        </p:blipFill>
        <p:spPr>
          <a:xfrm>
            <a:off x="255651" y="2131317"/>
            <a:ext cx="5848224" cy="2595365"/>
          </a:xfrm>
        </p:spPr>
      </p:pic>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Acquire the data</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We start off with acquiring the dataset we want to use and import it into python via pandas.</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How does supervised learning work?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Inspect the data</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We inspect the data by checking the following:</a:t>
            </a:r>
          </a:p>
          <a:p>
            <a:pPr lvl="1"/>
            <a:r>
              <a:rPr lang="en-US" dirty="0"/>
              <a:t>Data shape</a:t>
            </a:r>
          </a:p>
          <a:p>
            <a:pPr lvl="2"/>
            <a:r>
              <a:rPr lang="en-US" dirty="0"/>
              <a:t>Displays row x column count</a:t>
            </a:r>
          </a:p>
          <a:p>
            <a:pPr lvl="1"/>
            <a:r>
              <a:rPr lang="en-US" dirty="0"/>
              <a:t>Describe function</a:t>
            </a:r>
          </a:p>
          <a:p>
            <a:pPr lvl="2"/>
            <a:r>
              <a:rPr lang="en-US" dirty="0"/>
              <a:t>Computes and displays the summary statistics</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Content Placeholder 12" descr="Text&#10;&#10;Description automatically generated">
            <a:extLst>
              <a:ext uri="{FF2B5EF4-FFF2-40B4-BE49-F238E27FC236}">
                <a16:creationId xmlns:a16="http://schemas.microsoft.com/office/drawing/2014/main" id="{1B2BB1A9-9935-48EC-8D50-47A2468332AA}"/>
              </a:ext>
            </a:extLst>
          </p:cNvPr>
          <p:cNvPicPr>
            <a:picLocks noGrp="1" noChangeAspect="1"/>
          </p:cNvPicPr>
          <p:nvPr>
            <p:ph sz="half" idx="2"/>
          </p:nvPr>
        </p:nvPicPr>
        <p:blipFill>
          <a:blip r:embed="rId3"/>
          <a:stretch>
            <a:fillRect/>
          </a:stretch>
        </p:blipFill>
        <p:spPr>
          <a:xfrm>
            <a:off x="550859" y="1833151"/>
            <a:ext cx="4772798" cy="4430323"/>
          </a:xfrm>
        </p:spPr>
      </p:pic>
    </p:spTree>
    <p:extLst>
      <p:ext uri="{BB962C8B-B14F-4D97-AF65-F5344CB8AC3E}">
        <p14:creationId xmlns:p14="http://schemas.microsoft.com/office/powerpoint/2010/main" val="96271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How does supervised learning work?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Clean the data</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We “clean” the data</a:t>
            </a:r>
          </a:p>
          <a:p>
            <a:pPr lvl="1"/>
            <a:r>
              <a:rPr lang="en-US" dirty="0"/>
              <a:t>By this we can remove whole columns from the data chart.</a:t>
            </a:r>
          </a:p>
          <a:p>
            <a:pPr lvl="1"/>
            <a:r>
              <a:rPr lang="en-US" dirty="0"/>
              <a:t>In this case;  we removed  “Covid Deaths” and “Effected” from the data set.  As you can see, it only has “Sex” and “Age Years” left in the data set. </a:t>
            </a:r>
          </a:p>
          <a:p>
            <a:pPr lvl="1"/>
            <a:r>
              <a:rPr lang="en-US" dirty="0"/>
              <a:t>After we set y to the “Effect” column information and then display it.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Content Placeholder 8" descr="Text&#10;&#10;Description automatically generated">
            <a:extLst>
              <a:ext uri="{FF2B5EF4-FFF2-40B4-BE49-F238E27FC236}">
                <a16:creationId xmlns:a16="http://schemas.microsoft.com/office/drawing/2014/main" id="{9B51EBD2-2967-4AF7-86C7-C1F09B7389F8}"/>
              </a:ext>
            </a:extLst>
          </p:cNvPr>
          <p:cNvPicPr>
            <a:picLocks noGrp="1" noChangeAspect="1"/>
          </p:cNvPicPr>
          <p:nvPr>
            <p:ph sz="half" idx="2"/>
          </p:nvPr>
        </p:nvPicPr>
        <p:blipFill>
          <a:blip r:embed="rId3"/>
          <a:stretch>
            <a:fillRect/>
          </a:stretch>
        </p:blipFill>
        <p:spPr>
          <a:xfrm>
            <a:off x="868255" y="1731375"/>
            <a:ext cx="4832568" cy="4451821"/>
          </a:xfrm>
        </p:spPr>
      </p:pic>
    </p:spTree>
    <p:extLst>
      <p:ext uri="{BB962C8B-B14F-4D97-AF65-F5344CB8AC3E}">
        <p14:creationId xmlns:p14="http://schemas.microsoft.com/office/powerpoint/2010/main" val="65473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How does supervised learning work?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Create Decision Tree and Test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Import the </a:t>
            </a:r>
            <a:r>
              <a:rPr lang="en-US" dirty="0" err="1"/>
              <a:t>DecisionTreeClassifier</a:t>
            </a:r>
            <a:endParaRPr lang="en-US" dirty="0"/>
          </a:p>
          <a:p>
            <a:pPr lvl="1"/>
            <a:r>
              <a:rPr lang="en-US" dirty="0"/>
              <a:t>Define the decision tree classifier and then fit the model to the current information we have.</a:t>
            </a:r>
          </a:p>
          <a:p>
            <a:pPr lvl="1"/>
            <a:r>
              <a:rPr lang="en-US" dirty="0"/>
              <a:t>As you can see at the bottom, we export the decision tree into a “.dot” file. </a:t>
            </a:r>
          </a:p>
          <a:p>
            <a:r>
              <a:rPr lang="en-US" dirty="0"/>
              <a:t>Test the data</a:t>
            </a:r>
          </a:p>
          <a:p>
            <a:pPr lvl="1"/>
            <a:r>
              <a:rPr lang="en-US" dirty="0"/>
              <a:t>We, also, test the data. As you can see we set the information of the testing model as “</a:t>
            </a:r>
            <a:r>
              <a:rPr lang="en-US" dirty="0" err="1"/>
              <a:t>predictCovid</a:t>
            </a:r>
            <a:r>
              <a:rPr lang="en-US" dirty="0"/>
              <a:t>” and put in possible variables. </a:t>
            </a:r>
          </a:p>
          <a:p>
            <a:pPr lvl="1"/>
            <a:r>
              <a:rPr lang="en-US" dirty="0"/>
              <a:t>It returns an array of a predicted outcome of what each output is likely to have</a:t>
            </a:r>
          </a:p>
          <a:p>
            <a:pPr marL="457200" lvl="1"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Content Placeholder 9" descr="Text&#10;&#10;Description automatically generated">
            <a:extLst>
              <a:ext uri="{FF2B5EF4-FFF2-40B4-BE49-F238E27FC236}">
                <a16:creationId xmlns:a16="http://schemas.microsoft.com/office/drawing/2014/main" id="{F165167F-AFE4-4482-8D7B-21D333997D92}"/>
              </a:ext>
            </a:extLst>
          </p:cNvPr>
          <p:cNvPicPr>
            <a:picLocks noGrp="1" noChangeAspect="1"/>
          </p:cNvPicPr>
          <p:nvPr>
            <p:ph sz="half" idx="2"/>
          </p:nvPr>
        </p:nvPicPr>
        <p:blipFill>
          <a:blip r:embed="rId3"/>
          <a:stretch>
            <a:fillRect/>
          </a:stretch>
        </p:blipFill>
        <p:spPr>
          <a:xfrm>
            <a:off x="188782" y="1778108"/>
            <a:ext cx="5950376" cy="4044193"/>
          </a:xfrm>
        </p:spPr>
      </p:pic>
    </p:spTree>
    <p:extLst>
      <p:ext uri="{BB962C8B-B14F-4D97-AF65-F5344CB8AC3E}">
        <p14:creationId xmlns:p14="http://schemas.microsoft.com/office/powerpoint/2010/main" val="10687517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{FD8077D3-B6ED-4221-8782-9A5EB2C5F2BB}tf33713516_win32</Template>
  <TotalTime>459</TotalTime>
  <Words>1029</Words>
  <Application>Microsoft Office PowerPoint</Application>
  <PresentationFormat>Widescreen</PresentationFormat>
  <Paragraphs>111</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Impact of machine learning in Healthcare</vt:lpstr>
      <vt:lpstr>Agenda</vt:lpstr>
      <vt:lpstr>Impact of machine learning in Healthcare </vt:lpstr>
      <vt:lpstr>Impact of machine learning in Healthcare </vt:lpstr>
      <vt:lpstr>Supervised learning?</vt:lpstr>
      <vt:lpstr>How does supervised learning work? </vt:lpstr>
      <vt:lpstr>How does supervised learning work? </vt:lpstr>
      <vt:lpstr>How does supervised learning work? </vt:lpstr>
      <vt:lpstr>How does supervised learning work? </vt:lpstr>
      <vt:lpstr>Impacts of this data?</vt:lpstr>
      <vt:lpstr>DecisionTreeClassifier</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machine learning in Healthcare</dc:title>
  <dc:creator>Courtney Woods</dc:creator>
  <cp:lastModifiedBy>Woods, Courtney L</cp:lastModifiedBy>
  <cp:revision>10</cp:revision>
  <dcterms:created xsi:type="dcterms:W3CDTF">2022-04-04T20:30:36Z</dcterms:created>
  <dcterms:modified xsi:type="dcterms:W3CDTF">2022-04-27T23:30:34Z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