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Barlow ExtraLight"/>
      <p:regular r:id="rId16"/>
      <p:bold r:id="rId17"/>
      <p:italic r:id="rId18"/>
      <p:boldItalic r:id="rId19"/>
    </p:embeddedFont>
    <p:embeddedFont>
      <p:font typeface="Hepta Slab Medium"/>
      <p:regular r:id="rId20"/>
      <p:bold r:id="rId21"/>
    </p:embeddedFont>
    <p:embeddedFont>
      <p:font typeface="Hepta Slab Light"/>
      <p:regular r:id="rId22"/>
      <p:bold r:id="rId23"/>
    </p:embeddedFont>
    <p:embeddedFont>
      <p:font typeface="Hepta Slab"/>
      <p:regular r:id="rId24"/>
      <p:bold r:id="rId25"/>
    </p:embeddedFont>
    <p:embeddedFont>
      <p:font typeface="Barlow Medium"/>
      <p:regular r:id="rId26"/>
      <p:bold r:id="rId27"/>
      <p:italic r:id="rId28"/>
      <p:boldItalic r:id="rId29"/>
    </p:embeddedFont>
    <p:embeddedFont>
      <p:font typeface="Barlow Light"/>
      <p:regular r:id="rId30"/>
      <p:bold r:id="rId31"/>
      <p:italic r:id="rId32"/>
      <p:boldItalic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Medium-regular.fntdata"/><Relationship Id="rId22" Type="http://schemas.openxmlformats.org/officeDocument/2006/relationships/font" Target="fonts/HeptaSlabLight-regular.fntdata"/><Relationship Id="rId21" Type="http://schemas.openxmlformats.org/officeDocument/2006/relationships/font" Target="fonts/HeptaSlabMedium-bold.fntdata"/><Relationship Id="rId24" Type="http://schemas.openxmlformats.org/officeDocument/2006/relationships/font" Target="fonts/HeptaSlab-regular.fntdata"/><Relationship Id="rId23" Type="http://schemas.openxmlformats.org/officeDocument/2006/relationships/font" Target="fonts/HeptaSlab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Medium-regular.fntdata"/><Relationship Id="rId25" Type="http://schemas.openxmlformats.org/officeDocument/2006/relationships/font" Target="fonts/HeptaSlab-bold.fntdata"/><Relationship Id="rId28" Type="http://schemas.openxmlformats.org/officeDocument/2006/relationships/font" Target="fonts/BarlowMedium-italic.fntdata"/><Relationship Id="rId27" Type="http://schemas.openxmlformats.org/officeDocument/2006/relationships/font" Target="fonts/Barlow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Light-bold.fntdata"/><Relationship Id="rId30" Type="http://schemas.openxmlformats.org/officeDocument/2006/relationships/font" Target="fonts/BarlowLight-regular.fntdata"/><Relationship Id="rId11" Type="http://schemas.openxmlformats.org/officeDocument/2006/relationships/slide" Target="slides/slide6.xml"/><Relationship Id="rId33" Type="http://schemas.openxmlformats.org/officeDocument/2006/relationships/font" Target="fonts/Barlow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Light-italic.fntdata"/><Relationship Id="rId13" Type="http://schemas.openxmlformats.org/officeDocument/2006/relationships/slide" Target="slides/slide8.xml"/><Relationship Id="rId35" Type="http://schemas.openxmlformats.org/officeDocument/2006/relationships/font" Target="fonts/Barlow-bold.fntdata"/><Relationship Id="rId12" Type="http://schemas.openxmlformats.org/officeDocument/2006/relationships/slide" Target="slides/slide7.xml"/><Relationship Id="rId34" Type="http://schemas.openxmlformats.org/officeDocument/2006/relationships/font" Target="fonts/Barlow-regular.fntdata"/><Relationship Id="rId15" Type="http://schemas.openxmlformats.org/officeDocument/2006/relationships/slide" Target="slides/slide10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9.xml"/><Relationship Id="rId36" Type="http://schemas.openxmlformats.org/officeDocument/2006/relationships/font" Target="fonts/Barlow-italic.fntdata"/><Relationship Id="rId17" Type="http://schemas.openxmlformats.org/officeDocument/2006/relationships/font" Target="fonts/BarlowExtraLight-bold.fntdata"/><Relationship Id="rId16" Type="http://schemas.openxmlformats.org/officeDocument/2006/relationships/font" Target="fonts/BarlowExtraLight-regular.fntdata"/><Relationship Id="rId19" Type="http://schemas.openxmlformats.org/officeDocument/2006/relationships/font" Target="fonts/BarlowExtraLight-boldItalic.fntdata"/><Relationship Id="rId18" Type="http://schemas.openxmlformats.org/officeDocument/2006/relationships/font" Target="fonts/BarlowExtra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6baad62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6baad62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6baad62c7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6baad62c7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6baad62c7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6baad62c7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6baad62c7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6baad62c7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6baad62c7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6baad62c7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6baad62c7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6baad62c7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6baad62c7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6baad62c7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0d3d1a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0d3d1a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6baad62c7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6baad62c7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6baad62c7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6baad62c7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ourtOfTheKnee88/Team-Antenatal/tree/main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Team Antenatal</a:t>
            </a:r>
            <a:endParaRPr/>
          </a:p>
        </p:txBody>
      </p:sp>
      <p:sp>
        <p:nvSpPr>
          <p:cNvPr id="327" name="Google Shape;327;p47"/>
          <p:cNvSpPr txBox="1"/>
          <p:nvPr>
            <p:ph idx="2" type="subTitle"/>
          </p:nvPr>
        </p:nvSpPr>
        <p:spPr>
          <a:xfrm>
            <a:off x="2689200" y="24909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Courtney, Cody, Phil, Abbas, Thad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/>
          <p:nvPr>
            <p:ph idx="1" type="subTitle"/>
          </p:nvPr>
        </p:nvSpPr>
        <p:spPr>
          <a:xfrm>
            <a:off x="475075" y="309225"/>
            <a:ext cx="67881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Strengths and Weaknesses of Entire Project</a:t>
            </a:r>
            <a:endParaRPr sz="1900"/>
          </a:p>
        </p:txBody>
      </p:sp>
      <p:sp>
        <p:nvSpPr>
          <p:cNvPr id="384" name="Google Shape;384;p56"/>
          <p:cNvSpPr txBox="1"/>
          <p:nvPr>
            <p:ph idx="15" type="subTitle"/>
          </p:nvPr>
        </p:nvSpPr>
        <p:spPr>
          <a:xfrm>
            <a:off x="475075" y="870625"/>
            <a:ext cx="73818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Strengths</a:t>
            </a:r>
            <a:r>
              <a:rPr lang="en" sz="1900"/>
              <a:t>: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Communication via. Slack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Role placement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Weaknesses: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Paired Programming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Uncertain expectation of what the final product should look like.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idx="1" type="subTitle"/>
          </p:nvPr>
        </p:nvSpPr>
        <p:spPr>
          <a:xfrm>
            <a:off x="475075" y="309225"/>
            <a:ext cx="54999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What is our group supposed to do?</a:t>
            </a:r>
            <a:endParaRPr sz="1900"/>
          </a:p>
        </p:txBody>
      </p:sp>
      <p:sp>
        <p:nvSpPr>
          <p:cNvPr id="333" name="Google Shape;333;p48"/>
          <p:cNvSpPr txBox="1"/>
          <p:nvPr>
            <p:ph idx="15" type="subTitle"/>
          </p:nvPr>
        </p:nvSpPr>
        <p:spPr>
          <a:xfrm>
            <a:off x="475075" y="870625"/>
            <a:ext cx="73818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Be able to make a full data entry of antenatal care information/report.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In iterations 1 and 2 this was commandeered as the Record class, but in iteration 3 the Record class was </a:t>
            </a:r>
            <a:r>
              <a:rPr lang="en" sz="1900"/>
              <a:t>dissolved</a:t>
            </a:r>
            <a:r>
              <a:rPr lang="en" sz="1900"/>
              <a:t> and instead merged into the Mother class.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Be able to make </a:t>
            </a:r>
            <a:r>
              <a:rPr lang="en" sz="1900"/>
              <a:t>monthly</a:t>
            </a:r>
            <a:r>
              <a:rPr lang="en" sz="1900"/>
              <a:t> midwife report.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In </a:t>
            </a:r>
            <a:r>
              <a:rPr lang="en" sz="1900"/>
              <a:t>all</a:t>
            </a:r>
            <a:r>
              <a:rPr lang="en" sz="1900"/>
              <a:t> iterations this was regulated in the Midwife class.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Group: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Leader: Courtney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Paired Programmers: 1. Cody &amp; Phil  2. Abbas &amp; Thad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idx="1" type="subTitle"/>
          </p:nvPr>
        </p:nvSpPr>
        <p:spPr>
          <a:xfrm>
            <a:off x="475075" y="309225"/>
            <a:ext cx="54999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Most Recent UML Diagram</a:t>
            </a:r>
            <a:endParaRPr sz="1900"/>
          </a:p>
        </p:txBody>
      </p:sp>
      <p:sp>
        <p:nvSpPr>
          <p:cNvPr id="339" name="Google Shape;339;p49"/>
          <p:cNvSpPr txBox="1"/>
          <p:nvPr>
            <p:ph idx="15" type="subTitle"/>
          </p:nvPr>
        </p:nvSpPr>
        <p:spPr>
          <a:xfrm>
            <a:off x="475075" y="870625"/>
            <a:ext cx="4385100" cy="3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This UML diagram demonstrated the initial class setup for iteration 1 and less so for iteration 2. Iteration 3’s UML has not been made/updated.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Classes: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Record (iter 1, 2)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Mother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Midwife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Visit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AntenatalCareRegister (iter 1)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UI (iter 2-3) - manages the GUI</a:t>
            </a:r>
            <a:endParaRPr sz="1900"/>
          </a:p>
        </p:txBody>
      </p:sp>
      <p:pic>
        <p:nvPicPr>
          <p:cNvPr id="340" name="Google Shape;340;p49" title="Screenshot 2025-04-27 at 11.52.2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100" y="114388"/>
            <a:ext cx="3721251" cy="491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>
            <p:ph idx="1" type="subTitle"/>
          </p:nvPr>
        </p:nvSpPr>
        <p:spPr>
          <a:xfrm>
            <a:off x="475075" y="309225"/>
            <a:ext cx="54999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Use Cases</a:t>
            </a:r>
            <a:endParaRPr sz="1900"/>
          </a:p>
        </p:txBody>
      </p:sp>
      <p:sp>
        <p:nvSpPr>
          <p:cNvPr id="346" name="Google Shape;346;p50"/>
          <p:cNvSpPr txBox="1"/>
          <p:nvPr>
            <p:ph idx="15" type="subTitle"/>
          </p:nvPr>
        </p:nvSpPr>
        <p:spPr>
          <a:xfrm>
            <a:off x="475075" y="870625"/>
            <a:ext cx="73818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Most use cases made involved successfully making changes to either midwife or mother object as a result of other changes.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idx="1" type="subTitle"/>
          </p:nvPr>
        </p:nvSpPr>
        <p:spPr>
          <a:xfrm>
            <a:off x="475075" y="309225"/>
            <a:ext cx="54999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Record/Mother.java </a:t>
            </a:r>
            <a:endParaRPr sz="1900"/>
          </a:p>
        </p:txBody>
      </p:sp>
      <p:sp>
        <p:nvSpPr>
          <p:cNvPr id="352" name="Google Shape;352;p51"/>
          <p:cNvSpPr txBox="1"/>
          <p:nvPr>
            <p:ph idx="15" type="subTitle"/>
          </p:nvPr>
        </p:nvSpPr>
        <p:spPr>
          <a:xfrm>
            <a:off x="475075" y="870625"/>
            <a:ext cx="73818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This class holds antenatal </a:t>
            </a:r>
            <a:r>
              <a:rPr lang="en" sz="1900"/>
              <a:t>information</a:t>
            </a:r>
            <a:r>
              <a:rPr lang="en" sz="1900"/>
              <a:t> about the mother.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Class was made using the Ghana Health Service Antenatal Care Register pdf.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Can use MotherPDFReader.java to create a Mother object.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The pdf holds an area for future visits so it is necessary to make a visit class.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idx="1" type="subTitle"/>
          </p:nvPr>
        </p:nvSpPr>
        <p:spPr>
          <a:xfrm>
            <a:off x="475075" y="309225"/>
            <a:ext cx="54999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Midwife.java</a:t>
            </a:r>
            <a:endParaRPr sz="1900"/>
          </a:p>
        </p:txBody>
      </p:sp>
      <p:sp>
        <p:nvSpPr>
          <p:cNvPr id="358" name="Google Shape;358;p52"/>
          <p:cNvSpPr txBox="1"/>
          <p:nvPr>
            <p:ph idx="15" type="subTitle"/>
          </p:nvPr>
        </p:nvSpPr>
        <p:spPr>
          <a:xfrm>
            <a:off x="475075" y="870625"/>
            <a:ext cx="73818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This</a:t>
            </a:r>
            <a:r>
              <a:rPr lang="en" sz="1900"/>
              <a:t> class holds the information of the midwife.</a:t>
            </a:r>
            <a:r>
              <a:rPr lang="en" sz="1900"/>
              <a:t>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Class was made using the monthly midwife report pdf.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Can use MidwifePDFReader.java to create a midwife object.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364" name="Google Shape;364;p53"/>
          <p:cNvSpPr txBox="1"/>
          <p:nvPr>
            <p:ph idx="16" type="body"/>
          </p:nvPr>
        </p:nvSpPr>
        <p:spPr>
          <a:xfrm>
            <a:off x="587555" y="892365"/>
            <a:ext cx="7968900" cy="4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GUI is a very basic </a:t>
            </a:r>
            <a:r>
              <a:rPr lang="en" sz="1900"/>
              <a:t>implementation</a:t>
            </a:r>
            <a:r>
              <a:rPr lang="en" sz="1900"/>
              <a:t> with minimal functionality. It </a:t>
            </a:r>
            <a:r>
              <a:rPr lang="en" sz="1900"/>
              <a:t>contains</a:t>
            </a:r>
            <a:r>
              <a:rPr lang="en" sz="1900"/>
              <a:t> 4 buttons: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Add Mother Visit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Add Midwife Record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Print Mother Report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Print Midwife report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Features: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Manual or PDF entry may be selected to add 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record.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Mother records are searchable by name and ID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Midwife records are searchable by year and 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month of entry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65" name="Google Shape;3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225" y="1663200"/>
            <a:ext cx="2498150" cy="304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/>
          <p:nvPr>
            <p:ph idx="1" type="subTitle"/>
          </p:nvPr>
        </p:nvSpPr>
        <p:spPr>
          <a:xfrm>
            <a:off x="475075" y="309225"/>
            <a:ext cx="54999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Visit.java</a:t>
            </a:r>
            <a:endParaRPr sz="1900"/>
          </a:p>
        </p:txBody>
      </p:sp>
      <p:sp>
        <p:nvSpPr>
          <p:cNvPr id="371" name="Google Shape;371;p54"/>
          <p:cNvSpPr txBox="1"/>
          <p:nvPr>
            <p:ph idx="15" type="subTitle"/>
          </p:nvPr>
        </p:nvSpPr>
        <p:spPr>
          <a:xfrm>
            <a:off x="475075" y="870625"/>
            <a:ext cx="73818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purpose of this class is to </a:t>
            </a:r>
            <a:r>
              <a:rPr lang="en" sz="1900"/>
              <a:t>update</a:t>
            </a:r>
            <a:r>
              <a:rPr lang="en" sz="1900"/>
              <a:t> information in the Record/Mother.java class.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Class was made using the visit section from the </a:t>
            </a:r>
            <a:r>
              <a:rPr lang="en" sz="1900"/>
              <a:t>Ghana Health Service Antenatal Care Register pdf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Record/Mother.java holds a list of Visit objects and updates information based on the newest visit created and added to the list.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/>
          <p:nvPr>
            <p:ph idx="1" type="subTitle"/>
          </p:nvPr>
        </p:nvSpPr>
        <p:spPr>
          <a:xfrm>
            <a:off x="475075" y="309225"/>
            <a:ext cx="54999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Github Overview</a:t>
            </a:r>
            <a:endParaRPr sz="1900"/>
          </a:p>
        </p:txBody>
      </p:sp>
      <p:sp>
        <p:nvSpPr>
          <p:cNvPr id="377" name="Google Shape;377;p55"/>
          <p:cNvSpPr txBox="1"/>
          <p:nvPr>
            <p:ph idx="15" type="subTitle"/>
          </p:nvPr>
        </p:nvSpPr>
        <p:spPr>
          <a:xfrm>
            <a:off x="475075" y="870625"/>
            <a:ext cx="44856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Link: </a:t>
            </a:r>
            <a:r>
              <a:rPr lang="en" sz="17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https://github.com/CourtOfTheKnee88/Team-Antenatal/tree/main</a:t>
            </a:r>
            <a:r>
              <a:rPr lang="en" sz="1700">
                <a:solidFill>
                  <a:schemeClr val="accent3"/>
                </a:solidFill>
              </a:rPr>
              <a:t> </a:t>
            </a:r>
            <a:endParaRPr sz="17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Archive holds each iteration files in their own folder.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Branches for each team member are </a:t>
            </a:r>
            <a:r>
              <a:rPr lang="en" sz="1700"/>
              <a:t>accessible</a:t>
            </a:r>
            <a:r>
              <a:rPr lang="en" sz="1700"/>
              <a:t>. </a:t>
            </a:r>
            <a:endParaRPr sz="1700"/>
          </a:p>
        </p:txBody>
      </p:sp>
      <p:pic>
        <p:nvPicPr>
          <p:cNvPr id="378" name="Google Shape;378;p55" title="Screenshot 2025-04-28 at 12.43.16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725" y="152400"/>
            <a:ext cx="2864224" cy="4731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