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7" r:id="rId2"/>
    <p:sldId id="258" r:id="rId3"/>
    <p:sldId id="293" r:id="rId4"/>
    <p:sldId id="278" r:id="rId5"/>
    <p:sldId id="295" r:id="rId6"/>
    <p:sldId id="283" r:id="rId7"/>
    <p:sldId id="284" r:id="rId8"/>
    <p:sldId id="291" r:id="rId9"/>
    <p:sldId id="292" r:id="rId10"/>
    <p:sldId id="294" r:id="rId11"/>
    <p:sldId id="285" r:id="rId12"/>
    <p:sldId id="286" r:id="rId13"/>
    <p:sldId id="287" r:id="rId14"/>
    <p:sldId id="289" r:id="rId15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64" autoAdjust="0"/>
  </p:normalViewPr>
  <p:slideViewPr>
    <p:cSldViewPr snapToGrid="0">
      <p:cViewPr>
        <p:scale>
          <a:sx n="92" d="100"/>
          <a:sy n="92" d="100"/>
        </p:scale>
        <p:origin x="336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2782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14465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38632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52677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18791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7144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N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1177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N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76115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65541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A72C6E-D7B4-4339-908B-B25E03C22E9D}" type="datetimeFigureOut">
              <a:rPr lang="es-NI" smtClean="0"/>
              <a:t>11/10/2024</a:t>
            </a:fld>
            <a:endParaRPr lang="es-N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N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041D2D-82BF-4EAB-AF39-834201C22736}" type="slidenum">
              <a:rPr lang="es-NI" smtClean="0"/>
              <a:t>‹Nº›</a:t>
            </a:fld>
            <a:endParaRPr lang="es-NI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8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910" y="745156"/>
            <a:ext cx="1526055" cy="1703696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sp>
        <p:nvSpPr>
          <p:cNvPr id="2" name="Rectángulo 1"/>
          <p:cNvSpPr/>
          <p:nvPr/>
        </p:nvSpPr>
        <p:spPr>
          <a:xfrm>
            <a:off x="1404937" y="250481"/>
            <a:ext cx="9711695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b="1" dirty="0">
                <a:latin typeface="Bookman Old Style" panose="02050604050505020204" pitchFamily="18" charset="0"/>
              </a:rPr>
              <a:t>UNIVERSIDAD NACIONAL AUTÓNOMA DE NICARAGUA</a:t>
            </a:r>
          </a:p>
          <a:p>
            <a:pPr algn="ctr"/>
            <a:r>
              <a:rPr lang="es-NI" sz="1700" b="1" dirty="0">
                <a:latin typeface="Bookman Old Style" panose="02050604050505020204" pitchFamily="18" charset="0"/>
              </a:rPr>
              <a:t>UNAN-León</a:t>
            </a:r>
          </a:p>
          <a:p>
            <a:pPr algn="ctr"/>
            <a:endParaRPr lang="es-NI" sz="1700" b="1" dirty="0">
              <a:latin typeface="Bookman Old Style" panose="02050604050505020204" pitchFamily="18" charset="0"/>
            </a:endParaRPr>
          </a:p>
          <a:p>
            <a:pPr algn="ctr"/>
            <a:endParaRPr lang="es-NI" sz="1700" b="1" dirty="0">
              <a:latin typeface="Bookman Old Style" panose="02050604050505020204" pitchFamily="18" charset="0"/>
            </a:endParaRPr>
          </a:p>
          <a:p>
            <a:pPr algn="ctr"/>
            <a:endParaRPr lang="es-NI" sz="1700" b="1" dirty="0">
              <a:latin typeface="Bookman Old Style" panose="02050604050505020204" pitchFamily="18" charset="0"/>
            </a:endParaRPr>
          </a:p>
          <a:p>
            <a:pPr algn="ctr"/>
            <a:endParaRPr lang="es-NI" sz="1700" b="1" dirty="0">
              <a:latin typeface="Bookman Old Style" panose="02050604050505020204" pitchFamily="18" charset="0"/>
            </a:endParaRPr>
          </a:p>
          <a:p>
            <a:pPr algn="ctr"/>
            <a:endParaRPr lang="es-NI" sz="1600" b="1" dirty="0">
              <a:latin typeface="Bookman Old Style" panose="02050604050505020204" pitchFamily="18" charset="0"/>
            </a:endParaRPr>
          </a:p>
          <a:p>
            <a:pPr algn="ctr"/>
            <a:endParaRPr lang="es-NI" sz="1700" b="1" dirty="0">
              <a:latin typeface="Bookman Old Style" panose="02050604050505020204" pitchFamily="18" charset="0"/>
            </a:endParaRPr>
          </a:p>
          <a:p>
            <a:pPr algn="ctr"/>
            <a:r>
              <a:rPr lang="es-NI" sz="1700" b="1" dirty="0">
                <a:latin typeface="Bookman Old Style" panose="02050604050505020204" pitchFamily="18" charset="0"/>
              </a:rPr>
              <a:t>ÁREA DE CONOCIMIENTO CIENCIAS Y TECNOLOGÍA</a:t>
            </a:r>
          </a:p>
          <a:p>
            <a:pPr algn="ctr"/>
            <a:endParaRPr lang="es-NI" sz="1700" b="1" dirty="0">
              <a:latin typeface="Bookman Old Style" panose="02050604050505020204" pitchFamily="18" charset="0"/>
            </a:endParaRPr>
          </a:p>
          <a:p>
            <a:pPr algn="ctr"/>
            <a:r>
              <a:rPr lang="es-NI" sz="1700" b="1" dirty="0">
                <a:latin typeface="Bookman Old Style" panose="02050604050505020204" pitchFamily="18" charset="0"/>
              </a:rPr>
              <a:t>ÁREA ESPECÍFICA DE INGENIERÍA EN SISTEMAS DE INFORMACIÓN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37246" y="3437084"/>
            <a:ext cx="10279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NI" sz="1600" b="1" dirty="0">
                <a:latin typeface="Bookman Old Style" panose="02050604050505020204" pitchFamily="18" charset="0"/>
              </a:rPr>
              <a:t>Estudio de Caso: Sistema de control de inventario y facturación para librería</a:t>
            </a:r>
            <a:endParaRPr lang="es-NI" sz="1600" dirty="0">
              <a:latin typeface="Bookman Old Style" panose="020506040505050202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37246" y="4345517"/>
            <a:ext cx="645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600" b="1" dirty="0">
                <a:latin typeface="Bookman Old Style" panose="02050604050505020204" pitchFamily="18" charset="0"/>
              </a:rPr>
              <a:t>Autor:   </a:t>
            </a:r>
          </a:p>
          <a:p>
            <a:r>
              <a:rPr lang="es-NI" sz="1600" b="1" dirty="0">
                <a:latin typeface="Bookman Old Style" panose="02050604050505020204" pitchFamily="18" charset="0"/>
              </a:rPr>
              <a:t>	   </a:t>
            </a:r>
            <a:r>
              <a:rPr lang="es-ES" sz="1600" dirty="0">
                <a:latin typeface="Bookman Old Style" panose="02050604050505020204" pitchFamily="18" charset="0"/>
              </a:rPr>
              <a:t>Br.</a:t>
            </a:r>
            <a:endParaRPr lang="es-ES" sz="1600" b="1" dirty="0">
              <a:latin typeface="Bookman Old Style" panose="020506040505050202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63003" y="6084948"/>
            <a:ext cx="1553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NI" sz="1500" b="1" dirty="0">
                <a:latin typeface="Bookman Old Style" panose="02050604050505020204" pitchFamily="18" charset="0"/>
              </a:rPr>
              <a:t>Octubre 2024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3B2C24-4E50-423E-8B07-34E4810318A7}"/>
              </a:ext>
            </a:extLst>
          </p:cNvPr>
          <p:cNvSpPr txBox="1"/>
          <p:nvPr/>
        </p:nvSpPr>
        <p:spPr>
          <a:xfrm>
            <a:off x="2196732" y="4637904"/>
            <a:ext cx="645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NI" sz="1600" b="1" dirty="0">
                <a:latin typeface="Bookman Old Style" panose="02050604050505020204" pitchFamily="18" charset="0"/>
              </a:rPr>
              <a:t>   Courthney Alonso Alfred Len</a:t>
            </a:r>
          </a:p>
          <a:p>
            <a:r>
              <a:rPr lang="es-NI" sz="1600" b="1" dirty="0">
                <a:latin typeface="Bookman Old Style" panose="02050604050505020204" pitchFamily="18" charset="0"/>
              </a:rPr>
              <a:t>	   </a:t>
            </a:r>
            <a:endParaRPr lang="es-ES" sz="16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1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352800" y="224231"/>
            <a:ext cx="54805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Diseño Arquitectónico vendedor</a:t>
            </a: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8EBD8DF9-3AD0-478A-BE95-776B74F0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729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NI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1416C357-6779-4154-A24D-FBA96423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86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NI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</a:t>
            </a:r>
            <a:endParaRPr kumimoji="0" lang="es-NI" altLang="es-NI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NI" altLang="es-N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75">
            <a:extLst>
              <a:ext uri="{FF2B5EF4-FFF2-40B4-BE49-F238E27FC236}">
                <a16:creationId xmlns:a16="http://schemas.microsoft.com/office/drawing/2014/main" id="{80A2B427-24DC-432E-B497-40AF9FA3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86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0034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033044" y="472739"/>
            <a:ext cx="6056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Demostración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462599" y="2073499"/>
            <a:ext cx="7295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sz="4000" b="1" dirty="0">
                <a:latin typeface="Bookman Old Style" panose="02050604050505020204" pitchFamily="18" charset="0"/>
              </a:rPr>
              <a:t>Aplicación web para el  control de pagos de las carreras autofinanciadas</a:t>
            </a:r>
            <a:endParaRPr lang="es-NI" sz="4000" b="1" dirty="0"/>
          </a:p>
        </p:txBody>
      </p:sp>
      <p:pic>
        <p:nvPicPr>
          <p:cNvPr id="17" name="Imagen 1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7" y="1755600"/>
            <a:ext cx="3156686" cy="33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033044" y="491713"/>
            <a:ext cx="6056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Conclusiones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3C960B7-A19D-4B15-85A7-31D758900837}"/>
              </a:ext>
            </a:extLst>
          </p:cNvPr>
          <p:cNvSpPr/>
          <p:nvPr/>
        </p:nvSpPr>
        <p:spPr>
          <a:xfrm>
            <a:off x="662609" y="1519832"/>
            <a:ext cx="102708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1600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 la realización de este trabajo concluimos que:</a:t>
            </a:r>
            <a:endParaRPr lang="es-NI" sz="1600" b="1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s-ES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NI" sz="1600" dirty="0">
              <a:solidFill>
                <a:srgbClr val="00000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 la implementación de la aplicación se automatiza el manejo de los pagos de las carreras autofinanciadas Ing. en sistemas del departamento de computación.</a:t>
            </a:r>
          </a:p>
          <a:p>
            <a:pPr lvl="1" algn="just">
              <a:lnSpc>
                <a:spcPct val="150000"/>
              </a:lnSpc>
            </a:pPr>
            <a:r>
              <a:rPr lang="es-NI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Como es una aplicación web perfectamente se puede escalar y aplicar no solo a carreras del departamento también poder utilizarse en las demás facultades y carreras autofinanciadas. </a:t>
            </a:r>
          </a:p>
          <a:p>
            <a:pPr lvl="1" algn="just">
              <a:lnSpc>
                <a:spcPct val="150000"/>
              </a:lnSpc>
            </a:pPr>
            <a:r>
              <a:rPr lang="es-NI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sz="1600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generación de reporte facilita un mejor manejo de los pagos realizados por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105979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033044" y="457538"/>
            <a:ext cx="6056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Recomendaciones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9CA62B-0C6C-45F9-B2F4-3FD52025F755}"/>
              </a:ext>
            </a:extLst>
          </p:cNvPr>
          <p:cNvSpPr/>
          <p:nvPr/>
        </p:nvSpPr>
        <p:spPr>
          <a:xfrm>
            <a:off x="951884" y="1608318"/>
            <a:ext cx="9662757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s-ES" sz="1600" b="1" dirty="0">
                <a:latin typeface="Bookman Old Style" panose="02050604050505020204" pitchFamily="18" charset="0"/>
              </a:rPr>
              <a:t>Al concluir nuestro trabajo recomendamos que:</a:t>
            </a:r>
            <a:r>
              <a:rPr lang="es-ES" sz="1600" dirty="0">
                <a:latin typeface="Bookman Old Style" panose="02050604050505020204" pitchFamily="18" charset="0"/>
              </a:rPr>
              <a:t> </a:t>
            </a:r>
            <a:endParaRPr lang="es-NI" sz="1600" dirty="0">
              <a:latin typeface="Bookman Old Style" panose="02050604050505020204" pitchFamily="18" charset="0"/>
            </a:endParaRPr>
          </a:p>
          <a:p>
            <a:pPr indent="44958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s-NI" sz="500" dirty="0">
              <a:latin typeface="Bookman Old Style" panose="020506040505050202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sz="1600" dirty="0">
                <a:latin typeface="Bookman Old Style" panose="02050604050505020204" pitchFamily="18" charset="0"/>
              </a:rPr>
              <a:t>La aplicación web  sea enlazada a la base de datos de estudiantes matriculados de la facultad de Ciencias y Tecnología  para obtener toda la información en tiempo real.</a:t>
            </a:r>
          </a:p>
          <a:p>
            <a:pPr lvl="1" algn="just">
              <a:lnSpc>
                <a:spcPct val="150000"/>
              </a:lnSpc>
            </a:pPr>
            <a:r>
              <a:rPr lang="es-NI" sz="1600" dirty="0">
                <a:latin typeface="Bookman Old Style" panose="02050604050505020204" pitchFamily="18" charset="0"/>
              </a:rPr>
              <a:t> 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sz="1600" dirty="0">
                <a:latin typeface="Bookman Old Style" panose="02050604050505020204" pitchFamily="18" charset="0"/>
              </a:rPr>
              <a:t>Todo usuario final que maneje la aplicación web deberá tener conocimientos básicos de computación.</a:t>
            </a:r>
          </a:p>
          <a:p>
            <a:pPr lvl="1" algn="just">
              <a:lnSpc>
                <a:spcPct val="150000"/>
              </a:lnSpc>
            </a:pPr>
            <a:r>
              <a:rPr lang="es-NI" sz="1600" dirty="0">
                <a:latin typeface="Bookman Old Style" panose="02050604050505020204" pitchFamily="18" charset="0"/>
              </a:rPr>
              <a:t> 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sz="1600" dirty="0">
                <a:latin typeface="Bookman Old Style" panose="02050604050505020204" pitchFamily="18" charset="0"/>
              </a:rPr>
              <a:t>Realizar el debido mantenimiento de la base de datos para obtener un rendimiento óptimo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9091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0285E724-C882-44FD-B1B1-EEF5FEF93E92}"/>
              </a:ext>
            </a:extLst>
          </p:cNvPr>
          <p:cNvSpPr/>
          <p:nvPr/>
        </p:nvSpPr>
        <p:spPr>
          <a:xfrm>
            <a:off x="2729252" y="814712"/>
            <a:ext cx="56316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000" b="1" dirty="0">
                <a:latin typeface="Britannic Bold" panose="020B0903060703020204" pitchFamily="34" charset="0"/>
              </a:rPr>
              <a:t>Gracias por su atención</a:t>
            </a:r>
            <a:endParaRPr lang="es-NI" sz="3000" dirty="0">
              <a:latin typeface="Britannic Bold" panose="020B0903060703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35853" y="2665927"/>
            <a:ext cx="72958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sz="4000" b="1" dirty="0">
                <a:latin typeface="Bookman Old Style" panose="02050604050505020204" pitchFamily="18" charset="0"/>
              </a:rPr>
              <a:t>Aplicación web para el  control de pagos de las carreras autofinanciadas</a:t>
            </a:r>
            <a:endParaRPr lang="es-NI" sz="4000" b="1" dirty="0"/>
          </a:p>
        </p:txBody>
      </p:sp>
      <p:pic>
        <p:nvPicPr>
          <p:cNvPr id="9" name="Imagen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7" y="1755600"/>
            <a:ext cx="3156686" cy="33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33" y="92267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455156" y="488071"/>
            <a:ext cx="3212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Introducción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846169" y="2192061"/>
            <a:ext cx="9666514" cy="1477328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algn="just"/>
            <a:r>
              <a:rPr lang="es-ES" b="1" dirty="0">
                <a:latin typeface="Bookman Old Style" panose="02050604050505020204" pitchFamily="18" charset="0"/>
              </a:rPr>
              <a:t> El sistema de control de inventario y facturación</a:t>
            </a:r>
            <a:r>
              <a:rPr lang="es-ES" dirty="0">
                <a:latin typeface="Bookman Old Style" panose="02050604050505020204" pitchFamily="18" charset="0"/>
              </a:rPr>
              <a:t> para las librerías es una herramienta fundamental, para cualquiera de este tipo que quiera optimizar sus operaciones, tener una gestión de datos algo más propensa al error, y ofrecer una experiencia cliente insorteable de la competencia. Es un software en línea que moderniza y automatiza los registros manuales de compras y ventas.</a:t>
            </a:r>
          </a:p>
        </p:txBody>
      </p:sp>
    </p:spTree>
    <p:extLst>
      <p:ext uri="{BB962C8B-B14F-4D97-AF65-F5344CB8AC3E}">
        <p14:creationId xmlns:p14="http://schemas.microsoft.com/office/powerpoint/2010/main" val="31474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33" y="92267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4455156" y="488071"/>
            <a:ext cx="32120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dirty="0">
                <a:latin typeface="Britannic Bold" panose="020B0903060703020204" pitchFamily="34" charset="0"/>
              </a:rPr>
              <a:t>O</a:t>
            </a:r>
            <a:r>
              <a:rPr lang="es-NI" sz="3200" dirty="0" err="1">
                <a:latin typeface="Britannic Bold" panose="020B0903060703020204" pitchFamily="34" charset="0"/>
              </a:rPr>
              <a:t>bjetivos</a:t>
            </a:r>
            <a:endParaRPr lang="es-NI" sz="3200" dirty="0">
              <a:latin typeface="Britannic Bold" panose="020B0903060703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96644" y="1756422"/>
            <a:ext cx="9900124" cy="4613507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latin typeface="Bookman Old Style" panose="02050604050505020204" pitchFamily="18" charset="0"/>
              </a:rPr>
              <a:t>General</a:t>
            </a:r>
          </a:p>
          <a:p>
            <a:pPr algn="just">
              <a:lnSpc>
                <a:spcPct val="150000"/>
              </a:lnSpc>
            </a:pP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Información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completa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que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te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permitirá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mejorar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la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gestión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de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inventarios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y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facturación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de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tu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librería,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mejorando la eficiencia de los procesos, la toma de decisiones y la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satisfacción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del cliente.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Bookman Old Style" panose="02050604050505020204" pitchFamily="18" charset="0"/>
              </a:rPr>
              <a:t>Específicos</a:t>
            </a:r>
          </a:p>
          <a:p>
            <a:pPr algn="just">
              <a:lnSpc>
                <a:spcPct val="150000"/>
              </a:lnSpc>
            </a:pP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Diseñe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y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desarrolle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software personalizado o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modifique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las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soluciones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existentes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para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satisfacer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las necesidades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únicas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de la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librería.</a:t>
            </a:r>
          </a:p>
          <a:p>
            <a:pPr algn="just">
              <a:lnSpc>
                <a:spcPct val="150000"/>
              </a:lnSpc>
            </a:pP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Cree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una base de datos  para almacenar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información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sobre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productos, clientes, proveedores, ventas y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cambios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de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productos.</a:t>
            </a:r>
          </a:p>
          <a:p>
            <a:pPr algn="just">
              <a:lnSpc>
                <a:spcPct val="150000"/>
              </a:lnSpc>
            </a:pP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Cree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informes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de ventas detallados para analizar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datos</a:t>
            </a:r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 de </a:t>
            </a:r>
            <a:r>
              <a:rPr lang="es-E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ed Hat Display"/>
              </a:rPr>
              <a:t>rendimiento.</a:t>
            </a:r>
            <a:endParaRPr lang="es-ES" dirty="0"/>
          </a:p>
          <a:p>
            <a:pPr algn="just">
              <a:lnSpc>
                <a:spcPct val="150000"/>
              </a:lnSpc>
            </a:pPr>
            <a:r>
              <a:rPr lang="es-MX" b="1" dirty="0">
                <a:latin typeface="Bookman Old Style" panose="02050604050505020204" pitchFamily="18" charset="0"/>
              </a:rPr>
              <a:t>Nota: los verbos tienen que ser en infinitivo</a:t>
            </a:r>
          </a:p>
          <a:p>
            <a:pPr algn="just">
              <a:lnSpc>
                <a:spcPct val="150000"/>
              </a:lnSpc>
            </a:pPr>
            <a:endParaRPr lang="es-NI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3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320882" y="505270"/>
            <a:ext cx="5480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Motivación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62529" y="1775559"/>
            <a:ext cx="9666514" cy="3784754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Servicio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más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rápido: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Gracias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al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producto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creado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y digitalizado,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podrás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encontrar cosas más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rápido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y agilizar el proceso de venta.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000000"/>
              </a:solidFill>
              <a:latin typeface="Red Hat Display"/>
            </a:endParaRPr>
          </a:p>
          <a:p>
            <a:pPr algn="just">
              <a:lnSpc>
                <a:spcPct val="150000"/>
              </a:lnSpc>
            </a:pPr>
            <a:r>
              <a:rPr lang="es-ES" b="1" dirty="0"/>
              <a:t>Información precisa:</a:t>
            </a:r>
            <a:r>
              <a:rPr lang="es-ES" dirty="0"/>
              <a:t> El sistema puede proporcionar información detallada sobre los productos, como disponibilidad, precio y características, lo que facilita la toma de decisiones de los clientes.</a:t>
            </a:r>
          </a:p>
          <a:p>
            <a:pPr algn="just">
              <a:lnSpc>
                <a:spcPct val="150000"/>
              </a:lnSpc>
            </a:pPr>
            <a:endParaRPr lang="es-ES" dirty="0">
              <a:solidFill>
                <a:srgbClr val="000000"/>
              </a:solidFill>
              <a:latin typeface="Red Hat Display"/>
            </a:endParaRPr>
          </a:p>
          <a:p>
            <a:pPr algn="just">
              <a:lnSpc>
                <a:spcPct val="150000"/>
              </a:lnSpc>
            </a:pP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El sistema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le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permite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crear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un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informe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de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ventas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detallado,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lo que facilita la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identificación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de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sus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productos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más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populares y los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momentos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en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que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</a:t>
            </a:r>
            <a:r>
              <a:rPr lang="es-ES" b="1" i="0" dirty="0">
                <a:solidFill>
                  <a:srgbClr val="000000"/>
                </a:solidFill>
                <a:effectLst/>
                <a:latin typeface="Red Hat Display"/>
              </a:rPr>
              <a:t>tienen</a:t>
            </a:r>
            <a:r>
              <a:rPr lang="es-ES" b="0" i="0" dirty="0">
                <a:solidFill>
                  <a:srgbClr val="000000"/>
                </a:solidFill>
                <a:effectLst/>
                <a:latin typeface="Red Hat Display"/>
              </a:rPr>
              <a:t> mayor demanda.</a:t>
            </a:r>
            <a:endParaRPr lang="es-ES" dirty="0">
              <a:solidFill>
                <a:srgbClr val="000000"/>
              </a:solidFill>
              <a:latin typeface="Red Hat Display"/>
            </a:endParaRPr>
          </a:p>
          <a:p>
            <a:pPr algn="just">
              <a:lnSpc>
                <a:spcPct val="150000"/>
              </a:lnSpc>
            </a:pPr>
            <a:endParaRPr lang="es-E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6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320882" y="505270"/>
            <a:ext cx="5480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Metodología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227908" y="1371918"/>
            <a:ext cx="9666514" cy="460767"/>
          </a:xfrm>
          <a:prstGeom prst="rect">
            <a:avLst/>
          </a:prstGeom>
        </p:spPr>
        <p:txBody>
          <a:bodyPr wrap="square" lIns="9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NI" dirty="0">
                <a:latin typeface="Bookman Old Style" panose="02050604050505020204" pitchFamily="18" charset="0"/>
              </a:rPr>
              <a:t>Explicar el modelo de cascada o el que utilizaron </a:t>
            </a:r>
            <a:endParaRPr lang="es-ES" dirty="0">
              <a:latin typeface="Bookman Old Style" panose="02050604050505020204" pitchFamily="18" charset="0"/>
            </a:endParaRPr>
          </a:p>
        </p:txBody>
      </p:sp>
      <p:pic>
        <p:nvPicPr>
          <p:cNvPr id="3" name="Imagen 2" descr="Diagrama">
            <a:extLst>
              <a:ext uri="{FF2B5EF4-FFF2-40B4-BE49-F238E27FC236}">
                <a16:creationId xmlns:a16="http://schemas.microsoft.com/office/drawing/2014/main" id="{8AC78481-F675-2C5B-D7EB-46C6A59FCE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t="8435" r="602" b="3169"/>
          <a:stretch/>
        </p:blipFill>
        <p:spPr>
          <a:xfrm>
            <a:off x="2727960" y="1832685"/>
            <a:ext cx="7086600" cy="43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033044" y="458897"/>
            <a:ext cx="6056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Herramientas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D491F7C-F397-4670-B126-1290D7B451D1}"/>
              </a:ext>
            </a:extLst>
          </p:cNvPr>
          <p:cNvSpPr/>
          <p:nvPr/>
        </p:nvSpPr>
        <p:spPr>
          <a:xfrm>
            <a:off x="1852449" y="1415926"/>
            <a:ext cx="79478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NI" b="1" dirty="0">
                <a:latin typeface="Bookman Old Style" panose="02050604050505020204" pitchFamily="18" charset="0"/>
              </a:rPr>
              <a:t>Las herramientas utilizadas para la creación del sistema fueron:</a:t>
            </a:r>
          </a:p>
          <a:p>
            <a:pPr algn="just"/>
            <a:endParaRPr lang="es-NI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NI" dirty="0">
                <a:latin typeface="Britannic Bold" panose="020B0903060703020204" pitchFamily="34" charset="0"/>
              </a:rPr>
              <a:t>Hardware</a:t>
            </a:r>
          </a:p>
          <a:p>
            <a:pPr algn="just"/>
            <a:endParaRPr lang="es-NI" dirty="0">
              <a:latin typeface="Britannic Bold" panose="020B090306070302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3 Laptops,  Windows 8/ 64bits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NI" dirty="0">
              <a:latin typeface="Bookman Old Style" panose="0205060405050502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NI" b="1" dirty="0">
                <a:latin typeface="Bookman Old Style" panose="02050604050505020204" pitchFamily="18" charset="0"/>
              </a:rPr>
              <a:t>Software y lenguajes de Programación 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2003C93-F201-4FF8-BDCB-D446B2062F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252" t="69532" r="41793" b="23140"/>
          <a:stretch/>
        </p:blipFill>
        <p:spPr>
          <a:xfrm>
            <a:off x="5492665" y="3418005"/>
            <a:ext cx="645458" cy="67235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9BE46F1-64F3-47ED-ADD1-C44796B24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34" t="53851" r="27764" b="37063"/>
          <a:stretch/>
        </p:blipFill>
        <p:spPr>
          <a:xfrm>
            <a:off x="6220697" y="5177641"/>
            <a:ext cx="685801" cy="83371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CAD8659-F36B-4C59-92DA-EF0822FFA1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859" t="66014" r="28939" b="26365"/>
          <a:stretch/>
        </p:blipFill>
        <p:spPr>
          <a:xfrm>
            <a:off x="4401368" y="3432424"/>
            <a:ext cx="765800" cy="7808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1554F9F-60B0-47B8-9A5B-E0AD82EE1F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39" b="85324"/>
          <a:stretch/>
        </p:blipFill>
        <p:spPr>
          <a:xfrm>
            <a:off x="7390564" y="4510785"/>
            <a:ext cx="1136061" cy="64310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DA537F9D-56E3-4A7A-B075-59FC5A3610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028" t="63005" r="37545" b="30107"/>
          <a:stretch/>
        </p:blipFill>
        <p:spPr>
          <a:xfrm>
            <a:off x="3904112" y="5222854"/>
            <a:ext cx="1048872" cy="63201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86C5DD5-E818-49E6-8345-16CBB3E1D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92" t="59306" r="32635" b="31900"/>
          <a:stretch/>
        </p:blipFill>
        <p:spPr>
          <a:xfrm>
            <a:off x="5403560" y="4248589"/>
            <a:ext cx="632013" cy="80682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475DC1D-51A1-4300-BEF0-3AAF9D6AB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9" t="47173" r="36076" b="44068"/>
          <a:stretch/>
        </p:blipFill>
        <p:spPr>
          <a:xfrm>
            <a:off x="5066931" y="5228839"/>
            <a:ext cx="650454" cy="80375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9D50C7F-D9DC-4AB2-A1C3-45A98ABCC9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881" t="56976" r="36033" b="36869"/>
          <a:stretch/>
        </p:blipFill>
        <p:spPr>
          <a:xfrm>
            <a:off x="7134393" y="5446581"/>
            <a:ext cx="1156447" cy="564778"/>
          </a:xfrm>
          <a:prstGeom prst="rect">
            <a:avLst/>
          </a:prstGeom>
        </p:spPr>
      </p:pic>
      <p:pic>
        <p:nvPicPr>
          <p:cNvPr id="1026" name="Picture 2" descr="Resultado de imagen para phpexcel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3" t="14430" r="14438" b="24720"/>
          <a:stretch/>
        </p:blipFill>
        <p:spPr bwMode="auto">
          <a:xfrm>
            <a:off x="6463620" y="3528630"/>
            <a:ext cx="1341546" cy="55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ajax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934" y="4135229"/>
            <a:ext cx="1050506" cy="75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css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892" y="4186702"/>
            <a:ext cx="689501" cy="9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5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033044" y="485991"/>
            <a:ext cx="60562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Funcionalidad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29B64CD-739E-46CB-A85F-C52D81DCCA13}"/>
              </a:ext>
            </a:extLst>
          </p:cNvPr>
          <p:cNvSpPr/>
          <p:nvPr/>
        </p:nvSpPr>
        <p:spPr>
          <a:xfrm>
            <a:off x="1722782" y="1578958"/>
            <a:ext cx="7832035" cy="3461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NI" b="1" dirty="0">
                <a:latin typeface="Bookman Old Style" panose="02050604050505020204" pitchFamily="18" charset="0"/>
              </a:rPr>
              <a:t>Funcionalidades del sistema:</a:t>
            </a:r>
          </a:p>
          <a:p>
            <a:pPr algn="just">
              <a:lnSpc>
                <a:spcPct val="150000"/>
              </a:lnSpc>
            </a:pPr>
            <a:endParaRPr lang="es-NI" sz="400" b="1" dirty="0">
              <a:latin typeface="Bookman Old Style" panose="020506040505050202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Tenemos la parte de los módulos de los proveedores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Módulo de productos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Módulo de facturación y ventas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 Módulo de usuario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Respaldo y restauración de la base de datos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Módulo de ventas como el rol de vendedor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NI" dirty="0">
                <a:latin typeface="Bookman Old Style" panose="02050604050505020204" pitchFamily="18" charset="0"/>
              </a:rPr>
              <a:t>Módulo de inventario</a:t>
            </a:r>
          </a:p>
        </p:txBody>
      </p:sp>
    </p:spTree>
    <p:extLst>
      <p:ext uri="{BB962C8B-B14F-4D97-AF65-F5344CB8AC3E}">
        <p14:creationId xmlns:p14="http://schemas.microsoft.com/office/powerpoint/2010/main" val="282442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320882" y="505270"/>
            <a:ext cx="5480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Modelo de Datos</a:t>
            </a:r>
          </a:p>
        </p:txBody>
      </p:sp>
      <p:pic>
        <p:nvPicPr>
          <p:cNvPr id="4" name="Imagen 3" descr="Una captura de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7E800D4C-B80A-B7DE-7B66-FA05C9A6A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30" y="1530239"/>
            <a:ext cx="5938940" cy="43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8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496" y="79204"/>
            <a:ext cx="879915" cy="1138714"/>
          </a:xfrm>
          <a:prstGeom prst="rect">
            <a:avLst/>
          </a:prstGeom>
          <a:effectLst>
            <a:outerShdw dist="50800" dir="5400000" sx="200000" sy="200000" algn="ctr" rotWithShape="0">
              <a:schemeClr val="accent3">
                <a:lumMod val="20000"/>
                <a:lumOff val="80000"/>
                <a:alpha val="0"/>
              </a:schemeClr>
            </a:outerShdw>
            <a:reflection stA="0" endPos="65000" dir="5400000" sy="-100000" algn="bl" rotWithShape="0"/>
          </a:effectLst>
        </p:spPr>
      </p:pic>
      <p:cxnSp>
        <p:nvCxnSpPr>
          <p:cNvPr id="11" name="Conector recto 10"/>
          <p:cNvCxnSpPr/>
          <p:nvPr/>
        </p:nvCxnSpPr>
        <p:spPr>
          <a:xfrm>
            <a:off x="2024743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4715692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406641" y="1230981"/>
            <a:ext cx="269094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3320882" y="505270"/>
            <a:ext cx="5480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NI" sz="3200" dirty="0">
                <a:latin typeface="Britannic Bold" panose="020B0903060703020204" pitchFamily="34" charset="0"/>
              </a:rPr>
              <a:t>Diseño Arquitectónico</a:t>
            </a: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8EBD8DF9-3AD0-478A-BE95-776B74F0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7294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NI"/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1416C357-6779-4154-A24D-FBA96423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86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NI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</a:t>
            </a:r>
            <a:endParaRPr kumimoji="0" lang="es-NI" altLang="es-NI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NI" altLang="es-NI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75">
            <a:extLst>
              <a:ext uri="{FF2B5EF4-FFF2-40B4-BE49-F238E27FC236}">
                <a16:creationId xmlns:a16="http://schemas.microsoft.com/office/drawing/2014/main" id="{80A2B427-24DC-432E-B497-40AF9FA35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866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NI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42002678-8B44-4BB0-AA15-EEFDFD2A0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064" y="1371916"/>
            <a:ext cx="9149793" cy="4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5616</TotalTime>
  <Words>569</Words>
  <Application>Microsoft Office PowerPoint</Application>
  <PresentationFormat>Panorámica</PresentationFormat>
  <Paragraphs>78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Britannic Bold</vt:lpstr>
      <vt:lpstr>Calibri</vt:lpstr>
      <vt:lpstr>Calibri Light</vt:lpstr>
      <vt:lpstr>Red Hat Display</vt:lpstr>
      <vt:lpstr>Wingdings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cairo moreno</dc:creator>
  <cp:lastModifiedBy>Courthney Alfred Len</cp:lastModifiedBy>
  <cp:revision>122</cp:revision>
  <dcterms:created xsi:type="dcterms:W3CDTF">2017-11-10T16:03:14Z</dcterms:created>
  <dcterms:modified xsi:type="dcterms:W3CDTF">2024-10-12T07:01:24Z</dcterms:modified>
</cp:coreProperties>
</file>