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6" r:id="rId5"/>
    <p:sldId id="267"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6/6/2023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7000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74743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6/6/2023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71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04816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6/6/2023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55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969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19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215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6/6/2023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250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6/6/2023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2020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6/6/2023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83989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6/6/2023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87485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obile phone, cartoon, screenshot, text&#10;&#10;Description automatically generated">
            <a:extLst>
              <a:ext uri="{FF2B5EF4-FFF2-40B4-BE49-F238E27FC236}">
                <a16:creationId xmlns:a16="http://schemas.microsoft.com/office/drawing/2014/main" id="{DDCA3C7C-7468-8961-D752-70023BB8D537}"/>
              </a:ext>
            </a:extLst>
          </p:cNvPr>
          <p:cNvPicPr>
            <a:picLocks noChangeAspect="1"/>
          </p:cNvPicPr>
          <p:nvPr/>
        </p:nvPicPr>
        <p:blipFill rotWithShape="1">
          <a:blip r:embed="rId2">
            <a:extLst>
              <a:ext uri="{28A0092B-C50C-407E-A947-70E740481C1C}">
                <a14:useLocalDpi xmlns:a14="http://schemas.microsoft.com/office/drawing/2010/main" val="0"/>
              </a:ext>
            </a:extLst>
          </a:blip>
          <a:srcRect t="29334" b="14416"/>
          <a:stretch/>
        </p:blipFill>
        <p:spPr>
          <a:xfrm>
            <a:off x="-1" y="0"/>
            <a:ext cx="12191980" cy="6858002"/>
          </a:xfrm>
          <a:prstGeom prst="rect">
            <a:avLst/>
          </a:prstGeom>
        </p:spPr>
      </p:pic>
      <p:sp>
        <p:nvSpPr>
          <p:cNvPr id="27" name="Rectangle 23">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1"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A11A7-52B2-B2C3-1C67-B1D64FC38273}"/>
              </a:ext>
            </a:extLst>
          </p:cNvPr>
          <p:cNvSpPr>
            <a:spLocks noGrp="1"/>
          </p:cNvSpPr>
          <p:nvPr>
            <p:ph type="ctrTitle"/>
          </p:nvPr>
        </p:nvSpPr>
        <p:spPr>
          <a:xfrm>
            <a:off x="3357349" y="2920622"/>
            <a:ext cx="6660108" cy="1369568"/>
          </a:xfrm>
        </p:spPr>
        <p:txBody>
          <a:bodyPr anchor="b">
            <a:normAutofit fontScale="90000"/>
          </a:bodyPr>
          <a:lstStyle/>
          <a:p>
            <a:pPr algn="ctr"/>
            <a:r>
              <a:rPr lang="en-ZA" b="1" i="1" dirty="0">
                <a:solidFill>
                  <a:srgbClr val="00B0F0"/>
                </a:solidFill>
              </a:rPr>
              <a:t>SOCIAL MEDIA and its Influence </a:t>
            </a:r>
          </a:p>
        </p:txBody>
      </p:sp>
    </p:spTree>
    <p:extLst>
      <p:ext uri="{BB962C8B-B14F-4D97-AF65-F5344CB8AC3E}">
        <p14:creationId xmlns:p14="http://schemas.microsoft.com/office/powerpoint/2010/main" val="317768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1AA4-47CD-8B43-2C3F-4CB55FDE770A}"/>
              </a:ext>
            </a:extLst>
          </p:cNvPr>
          <p:cNvSpPr>
            <a:spLocks noGrp="1"/>
          </p:cNvSpPr>
          <p:nvPr>
            <p:ph type="title"/>
          </p:nvPr>
        </p:nvSpPr>
        <p:spPr>
          <a:xfrm>
            <a:off x="483892" y="2136347"/>
            <a:ext cx="3411973" cy="3085009"/>
          </a:xfrm>
        </p:spPr>
        <p:txBody>
          <a:bodyPr/>
          <a:lstStyle/>
          <a:p>
            <a:pPr algn="ctr"/>
            <a:r>
              <a:rPr lang="en-ZA" dirty="0">
                <a:solidFill>
                  <a:schemeClr val="tx1">
                    <a:lumMod val="65000"/>
                    <a:lumOff val="35000"/>
                  </a:schemeClr>
                </a:solidFill>
              </a:rPr>
              <a:t>What is ‘SOCIAL MEDIA’?</a:t>
            </a:r>
          </a:p>
        </p:txBody>
      </p:sp>
      <p:sp>
        <p:nvSpPr>
          <p:cNvPr id="3" name="Content Placeholder 2">
            <a:extLst>
              <a:ext uri="{FF2B5EF4-FFF2-40B4-BE49-F238E27FC236}">
                <a16:creationId xmlns:a16="http://schemas.microsoft.com/office/drawing/2014/main" id="{D60B0E7E-4F1B-937D-30A4-4CE394309F01}"/>
              </a:ext>
            </a:extLst>
          </p:cNvPr>
          <p:cNvSpPr>
            <a:spLocks noGrp="1"/>
          </p:cNvSpPr>
          <p:nvPr>
            <p:ph idx="1"/>
          </p:nvPr>
        </p:nvSpPr>
        <p:spPr/>
        <p:txBody>
          <a:bodyPr/>
          <a:lstStyle/>
          <a:p>
            <a:pPr algn="l"/>
            <a:r>
              <a:rPr lang="en-US" i="0" dirty="0">
                <a:solidFill>
                  <a:schemeClr val="tx1"/>
                </a:solidFill>
                <a:effectLst/>
                <a:latin typeface="Arial" panose="020B0604020202020204" pitchFamily="34" charset="0"/>
              </a:rPr>
              <a:t>Social media is a collective term for websites and applications that focus on communication, community-based input, interaction, content-sharing, and collaboration.</a:t>
            </a:r>
          </a:p>
          <a:p>
            <a:pPr algn="l"/>
            <a:endParaRPr lang="en-US" dirty="0">
              <a:solidFill>
                <a:schemeClr val="tx1"/>
              </a:solidFill>
              <a:latin typeface="Arial" panose="020B0604020202020204" pitchFamily="34" charset="0"/>
            </a:endParaRPr>
          </a:p>
          <a:p>
            <a:pPr algn="l"/>
            <a:r>
              <a:rPr lang="en-US" i="0" dirty="0">
                <a:solidFill>
                  <a:schemeClr val="tx1"/>
                </a:solidFill>
                <a:effectLst/>
                <a:latin typeface="Arial" panose="020B0604020202020204" pitchFamily="34" charset="0"/>
              </a:rPr>
              <a:t>People use social media to stay in touch and interact with friends, family, and various communities. Businesses use social applications to market and promote their products and track customer concerns.</a:t>
            </a:r>
          </a:p>
          <a:p>
            <a:endParaRPr lang="en-ZA" dirty="0"/>
          </a:p>
        </p:txBody>
      </p:sp>
    </p:spTree>
    <p:extLst>
      <p:ext uri="{BB962C8B-B14F-4D97-AF65-F5344CB8AC3E}">
        <p14:creationId xmlns:p14="http://schemas.microsoft.com/office/powerpoint/2010/main" val="353707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3D6A-BB02-15D8-A7CE-A5C82BACCC05}"/>
              </a:ext>
            </a:extLst>
          </p:cNvPr>
          <p:cNvSpPr>
            <a:spLocks noGrp="1"/>
          </p:cNvSpPr>
          <p:nvPr>
            <p:ph type="title"/>
          </p:nvPr>
        </p:nvSpPr>
        <p:spPr>
          <a:solidFill>
            <a:schemeClr val="bg2"/>
          </a:solidFill>
        </p:spPr>
        <p:txBody>
          <a:bodyPr/>
          <a:lstStyle/>
          <a:p>
            <a:pPr algn="ctr"/>
            <a:r>
              <a:rPr lang="en-ZA" dirty="0">
                <a:solidFill>
                  <a:schemeClr val="tx1">
                    <a:lumMod val="65000"/>
                    <a:lumOff val="35000"/>
                  </a:schemeClr>
                </a:solidFill>
              </a:rPr>
              <a:t>The most used social media apps in the gen z world.</a:t>
            </a:r>
          </a:p>
        </p:txBody>
      </p:sp>
      <p:pic>
        <p:nvPicPr>
          <p:cNvPr id="5" name="Content Placeholder 4" descr="A picture containing text, screenshot, line, diagram&#10;&#10;Description automatically generated">
            <a:extLst>
              <a:ext uri="{FF2B5EF4-FFF2-40B4-BE49-F238E27FC236}">
                <a16:creationId xmlns:a16="http://schemas.microsoft.com/office/drawing/2014/main" id="{8DB7E059-135F-945C-0834-2A2930464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7422" y="196948"/>
            <a:ext cx="6977575" cy="6372663"/>
          </a:xfrm>
        </p:spPr>
      </p:pic>
    </p:spTree>
    <p:extLst>
      <p:ext uri="{BB962C8B-B14F-4D97-AF65-F5344CB8AC3E}">
        <p14:creationId xmlns:p14="http://schemas.microsoft.com/office/powerpoint/2010/main" val="45961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font, logo, graphics&#10;&#10;Description automatically generated">
            <a:extLst>
              <a:ext uri="{FF2B5EF4-FFF2-40B4-BE49-F238E27FC236}">
                <a16:creationId xmlns:a16="http://schemas.microsoft.com/office/drawing/2014/main" id="{22D03DF9-351D-7D93-0176-C418C8FBB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46" y="1653657"/>
            <a:ext cx="3328786" cy="3425321"/>
          </a:xfrm>
          <a:prstGeom prst="rect">
            <a:avLst/>
          </a:prstGeom>
        </p:spPr>
      </p:pic>
      <p:sp>
        <p:nvSpPr>
          <p:cNvPr id="14" name="Rectangle 13">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68DFA-D88A-9677-02EA-EFB42B9B8E37}"/>
              </a:ext>
            </a:extLst>
          </p:cNvPr>
          <p:cNvSpPr>
            <a:spLocks noGrp="1"/>
          </p:cNvSpPr>
          <p:nvPr>
            <p:ph type="title"/>
          </p:nvPr>
        </p:nvSpPr>
        <p:spPr>
          <a:xfrm>
            <a:off x="4919472" y="1056362"/>
            <a:ext cx="6627226" cy="1154102"/>
          </a:xfrm>
        </p:spPr>
        <p:txBody>
          <a:bodyPr>
            <a:normAutofit/>
          </a:bodyPr>
          <a:lstStyle/>
          <a:p>
            <a:r>
              <a:rPr lang="en-ZA"/>
              <a:t>YouTube</a:t>
            </a:r>
          </a:p>
        </p:txBody>
      </p:sp>
      <p:sp>
        <p:nvSpPr>
          <p:cNvPr id="18" name="Rectangle 17">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23FF6-9C6A-C263-DEB4-DF3ECA16A64C}"/>
              </a:ext>
            </a:extLst>
          </p:cNvPr>
          <p:cNvSpPr>
            <a:spLocks noGrp="1"/>
          </p:cNvSpPr>
          <p:nvPr>
            <p:ph idx="1"/>
          </p:nvPr>
        </p:nvSpPr>
        <p:spPr>
          <a:xfrm>
            <a:off x="4921857" y="2268656"/>
            <a:ext cx="6627226" cy="3505938"/>
          </a:xfrm>
        </p:spPr>
        <p:txBody>
          <a:bodyPr anchor="t">
            <a:normAutofit/>
          </a:bodyPr>
          <a:lstStyle/>
          <a:p>
            <a:r>
              <a:rPr lang="en-US" i="0">
                <a:effectLst/>
                <a:latin typeface="arial" panose="020B0604020202020204" pitchFamily="34" charset="0"/>
              </a:rPr>
              <a:t>YouTube is an American online video sharing and social media platform headquartered in San Bruno, California, United States. Accessible worldwide, it was launched on February 14, 2005, by Steve Chen, Chad Hurley, and Jawed Karim. It is owned by Google and is the second most visited website, after Google Search.</a:t>
            </a:r>
            <a:endParaRPr lang="en-ZA"/>
          </a:p>
        </p:txBody>
      </p:sp>
      <p:sp>
        <p:nvSpPr>
          <p:cNvPr id="20" name="Rectangle 19">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02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nt, graphics, logo, graphic design&#10;&#10;Description automatically generated">
            <a:extLst>
              <a:ext uri="{FF2B5EF4-FFF2-40B4-BE49-F238E27FC236}">
                <a16:creationId xmlns:a16="http://schemas.microsoft.com/office/drawing/2014/main" id="{D308124D-70DC-C410-504D-EB88BF247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46" y="2511652"/>
            <a:ext cx="3328786" cy="1805866"/>
          </a:xfrm>
          <a:prstGeom prst="rect">
            <a:avLst/>
          </a:prstGeom>
        </p:spPr>
      </p:pic>
      <p:sp>
        <p:nvSpPr>
          <p:cNvPr id="14" name="Rectangle 13">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1BFC9-6C42-352F-559E-30C2CEC6DE07}"/>
              </a:ext>
            </a:extLst>
          </p:cNvPr>
          <p:cNvSpPr>
            <a:spLocks noGrp="1"/>
          </p:cNvSpPr>
          <p:nvPr>
            <p:ph type="title"/>
          </p:nvPr>
        </p:nvSpPr>
        <p:spPr>
          <a:xfrm>
            <a:off x="4919472" y="1056362"/>
            <a:ext cx="6627226" cy="1154102"/>
          </a:xfrm>
        </p:spPr>
        <p:txBody>
          <a:bodyPr>
            <a:normAutofit/>
          </a:bodyPr>
          <a:lstStyle/>
          <a:p>
            <a:r>
              <a:rPr lang="en-ZA"/>
              <a:t>Instagram</a:t>
            </a:r>
            <a:r>
              <a:rPr lang="en-ZA" dirty="0"/>
              <a:t> </a:t>
            </a:r>
            <a:endParaRPr lang="en-ZA"/>
          </a:p>
        </p:txBody>
      </p:sp>
      <p:sp>
        <p:nvSpPr>
          <p:cNvPr id="18" name="Rectangle 17">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4E4438-4FC8-801D-B010-A870ECE05D5D}"/>
              </a:ext>
            </a:extLst>
          </p:cNvPr>
          <p:cNvSpPr>
            <a:spLocks noGrp="1"/>
          </p:cNvSpPr>
          <p:nvPr>
            <p:ph idx="1"/>
          </p:nvPr>
        </p:nvSpPr>
        <p:spPr>
          <a:xfrm>
            <a:off x="4921857" y="2268656"/>
            <a:ext cx="6627226" cy="3505938"/>
          </a:xfrm>
        </p:spPr>
        <p:txBody>
          <a:bodyPr anchor="t">
            <a:normAutofit/>
          </a:bodyPr>
          <a:lstStyle/>
          <a:p>
            <a:r>
              <a:rPr lang="en-US" i="0">
                <a:effectLst/>
                <a:latin typeface="arial" panose="020B0604020202020204" pitchFamily="34" charset="0"/>
              </a:rPr>
              <a:t>Instagram is a photo and video sharing social networking service owned by American company Meta Platforms, established </a:t>
            </a:r>
            <a:r>
              <a:rPr lang="en-ZA" i="0">
                <a:effectLst/>
                <a:latin typeface="arial" panose="020B0604020202020204" pitchFamily="34" charset="0"/>
              </a:rPr>
              <a:t>October 6, 2010</a:t>
            </a:r>
            <a:r>
              <a:rPr lang="en-US" i="0">
                <a:effectLst/>
                <a:latin typeface="arial" panose="020B0604020202020204" pitchFamily="34" charset="0"/>
              </a:rPr>
              <a:t>. The app allows users to upload media that can be edited with filters and organized by hashtags and geographical tagging. Posts can be shared publicly or with preapproved followers.</a:t>
            </a:r>
            <a:endParaRPr lang="en-ZA"/>
          </a:p>
        </p:txBody>
      </p:sp>
      <p:sp>
        <p:nvSpPr>
          <p:cNvPr id="20" name="Rectangle 19">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905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phics, font, logo, screenshot&#10;&#10;Description automatically generated">
            <a:extLst>
              <a:ext uri="{FF2B5EF4-FFF2-40B4-BE49-F238E27FC236}">
                <a16:creationId xmlns:a16="http://schemas.microsoft.com/office/drawing/2014/main" id="{6AD6DFB2-246B-87A9-56D5-DA96D98E3BCF}"/>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r="26402"/>
          <a:stretch/>
        </p:blipFill>
        <p:spPr>
          <a:xfrm>
            <a:off x="350347" y="1858829"/>
            <a:ext cx="3579944" cy="3198535"/>
          </a:xfrm>
          <a:prstGeom prst="rect">
            <a:avLst/>
          </a:prstGeom>
        </p:spPr>
      </p:pic>
      <p:sp>
        <p:nvSpPr>
          <p:cNvPr id="14" name="Rectangle 13">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9A983-58EF-6F44-3C48-73534BA3C089}"/>
              </a:ext>
            </a:extLst>
          </p:cNvPr>
          <p:cNvSpPr>
            <a:spLocks noGrp="1"/>
          </p:cNvSpPr>
          <p:nvPr>
            <p:ph type="title"/>
          </p:nvPr>
        </p:nvSpPr>
        <p:spPr>
          <a:xfrm>
            <a:off x="4919472" y="1056362"/>
            <a:ext cx="6627226" cy="1154102"/>
          </a:xfrm>
        </p:spPr>
        <p:txBody>
          <a:bodyPr>
            <a:normAutofit/>
          </a:bodyPr>
          <a:lstStyle/>
          <a:p>
            <a:r>
              <a:rPr lang="en-ZA"/>
              <a:t>TikTok</a:t>
            </a:r>
          </a:p>
        </p:txBody>
      </p:sp>
      <p:sp>
        <p:nvSpPr>
          <p:cNvPr id="18" name="Rectangle 17">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DA9D4B-C378-3015-A859-E0A3A36B09B2}"/>
              </a:ext>
            </a:extLst>
          </p:cNvPr>
          <p:cNvSpPr>
            <a:spLocks noGrp="1"/>
          </p:cNvSpPr>
          <p:nvPr>
            <p:ph idx="1"/>
          </p:nvPr>
        </p:nvSpPr>
        <p:spPr>
          <a:xfrm>
            <a:off x="4921857" y="2268656"/>
            <a:ext cx="6627226" cy="3505938"/>
          </a:xfrm>
        </p:spPr>
        <p:txBody>
          <a:bodyPr anchor="t">
            <a:normAutofit/>
          </a:bodyPr>
          <a:lstStyle/>
          <a:p>
            <a:r>
              <a:rPr lang="en-US" i="0">
                <a:effectLst/>
                <a:latin typeface="arial" panose="020B0604020202020204" pitchFamily="34" charset="0"/>
              </a:rPr>
              <a:t>TikTok, and its Chinese counterpart </a:t>
            </a:r>
            <a:r>
              <a:rPr lang="en-US" i="0" err="1">
                <a:effectLst/>
                <a:latin typeface="arial" panose="020B0604020202020204" pitchFamily="34" charset="0"/>
              </a:rPr>
              <a:t>Douyin</a:t>
            </a:r>
            <a:r>
              <a:rPr lang="en-US" i="0">
                <a:effectLst/>
                <a:latin typeface="arial" panose="020B0604020202020204" pitchFamily="34" charset="0"/>
              </a:rPr>
              <a:t>, is a short-form video hosting service owned by </a:t>
            </a:r>
            <a:r>
              <a:rPr lang="en-US" i="0" err="1">
                <a:effectLst/>
                <a:latin typeface="arial" panose="020B0604020202020204" pitchFamily="34" charset="0"/>
              </a:rPr>
              <a:t>ByteDance</a:t>
            </a:r>
            <a:r>
              <a:rPr lang="en-US" i="0">
                <a:effectLst/>
                <a:latin typeface="arial" panose="020B0604020202020204" pitchFamily="34" charset="0"/>
              </a:rPr>
              <a:t>. It was established September 2016. It hosts user-submitted videos, which can range in duration from 3 seconds to 10 minutes. Since their launches, TikTok and </a:t>
            </a:r>
            <a:r>
              <a:rPr lang="en-US" i="0" err="1">
                <a:effectLst/>
                <a:latin typeface="arial" panose="020B0604020202020204" pitchFamily="34" charset="0"/>
              </a:rPr>
              <a:t>Douyin</a:t>
            </a:r>
            <a:r>
              <a:rPr lang="en-US" i="0">
                <a:effectLst/>
                <a:latin typeface="arial" panose="020B0604020202020204" pitchFamily="34" charset="0"/>
              </a:rPr>
              <a:t> have gained global popularity</a:t>
            </a:r>
            <a:endParaRPr lang="en-ZA"/>
          </a:p>
        </p:txBody>
      </p:sp>
      <p:sp>
        <p:nvSpPr>
          <p:cNvPr id="20" name="Rectangle 19">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06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93FF-028D-1461-A284-6E1E41448886}"/>
              </a:ext>
            </a:extLst>
          </p:cNvPr>
          <p:cNvSpPr>
            <a:spLocks noGrp="1"/>
          </p:cNvSpPr>
          <p:nvPr>
            <p:ph type="title"/>
          </p:nvPr>
        </p:nvSpPr>
        <p:spPr/>
        <p:txBody>
          <a:bodyPr/>
          <a:lstStyle/>
          <a:p>
            <a:pPr algn="ctr"/>
            <a:r>
              <a:rPr lang="en-ZA" dirty="0">
                <a:solidFill>
                  <a:schemeClr val="tx1">
                    <a:lumMod val="65000"/>
                    <a:lumOff val="35000"/>
                  </a:schemeClr>
                </a:solidFill>
              </a:rPr>
              <a:t>What influence does social media have on the new generation?</a:t>
            </a:r>
          </a:p>
        </p:txBody>
      </p:sp>
      <p:sp>
        <p:nvSpPr>
          <p:cNvPr id="3" name="Content Placeholder 2">
            <a:extLst>
              <a:ext uri="{FF2B5EF4-FFF2-40B4-BE49-F238E27FC236}">
                <a16:creationId xmlns:a16="http://schemas.microsoft.com/office/drawing/2014/main" id="{1CEDD6B3-14C7-A169-4162-ED6A12ABD759}"/>
              </a:ext>
            </a:extLst>
          </p:cNvPr>
          <p:cNvSpPr>
            <a:spLocks noGrp="1"/>
          </p:cNvSpPr>
          <p:nvPr>
            <p:ph idx="1"/>
          </p:nvPr>
        </p:nvSpPr>
        <p:spPr>
          <a:xfrm>
            <a:off x="4858604" y="259307"/>
            <a:ext cx="7178722" cy="6598693"/>
          </a:xfrm>
        </p:spPr>
        <p:txBody>
          <a:bodyPr>
            <a:noAutofit/>
          </a:bodyPr>
          <a:lstStyle/>
          <a:p>
            <a:pPr algn="l"/>
            <a:r>
              <a:rPr lang="en-US" sz="1500" i="0" dirty="0">
                <a:solidFill>
                  <a:schemeClr val="tx1"/>
                </a:solidFill>
                <a:effectLst/>
                <a:latin typeface="Arial" panose="020B0604020202020204" pitchFamily="34" charset="0"/>
                <a:cs typeface="Arial" panose="020B0604020202020204" pitchFamily="34" charset="0"/>
              </a:rPr>
              <a:t>Like any form of technology, social media has both an upside and a downside. And when it comes to the social media effects on teens, there are significant pros and cons to take into account.</a:t>
            </a:r>
          </a:p>
          <a:p>
            <a:pPr algn="l"/>
            <a:r>
              <a:rPr lang="en-US" sz="1500" i="0" dirty="0">
                <a:solidFill>
                  <a:schemeClr val="tx1"/>
                </a:solidFill>
                <a:effectLst/>
                <a:latin typeface="Arial" panose="020B0604020202020204" pitchFamily="34" charset="0"/>
                <a:cs typeface="Arial" panose="020B0604020202020204" pitchFamily="34" charset="0"/>
              </a:rPr>
              <a:t>On the plus side, platforms like TikTok, Twitter, Instagram, and Snapchat can be lifesavers for teens who feel isolated or marginalized, particularly LGBTQ teens. In addition, social media helped teens feel more connected and not as lonely during the pandemic.</a:t>
            </a:r>
          </a:p>
          <a:p>
            <a:pPr algn="l"/>
            <a:r>
              <a:rPr lang="en-US" sz="1500" i="0" dirty="0">
                <a:solidFill>
                  <a:schemeClr val="tx1"/>
                </a:solidFill>
                <a:effectLst/>
                <a:latin typeface="Arial" panose="020B0604020202020204" pitchFamily="34" charset="0"/>
                <a:cs typeface="Arial" panose="020B0604020202020204" pitchFamily="34" charset="0"/>
              </a:rPr>
              <a:t>But the impact of social media on youth can also be significantly detrimental to mental health. In particular, social media and teen depression are closely linked. Furthermore, overuse of the apps exposes teens to cyberbullying, body image issues, and tech addiction, and results in less time spent doing healthy, real-world activities. And while the majority of parents believe they know what their child is posting on social media, according to a Pew Research poll, a survey of teens found that 70 percent of them are hiding their online behavior from their parents.</a:t>
            </a:r>
          </a:p>
          <a:p>
            <a:endParaRPr lang="en-ZA"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6667259"/>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2A3A21"/>
      </a:dk2>
      <a:lt2>
        <a:srgbClr val="E8E3E2"/>
      </a:lt2>
      <a:accent1>
        <a:srgbClr val="3BB0C5"/>
      </a:accent1>
      <a:accent2>
        <a:srgbClr val="2BB692"/>
      </a:accent2>
      <a:accent3>
        <a:srgbClr val="37B761"/>
      </a:accent3>
      <a:accent4>
        <a:srgbClr val="39B92C"/>
      </a:accent4>
      <a:accent5>
        <a:srgbClr val="74B135"/>
      </a:accent5>
      <a:accent6>
        <a:srgbClr val="9FA928"/>
      </a:accent6>
      <a:hlink>
        <a:srgbClr val="519130"/>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1441</TotalTime>
  <Words>454</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Meiryo</vt:lpstr>
      <vt:lpstr>Arial</vt:lpstr>
      <vt:lpstr>Arial</vt:lpstr>
      <vt:lpstr>Corbel</vt:lpstr>
      <vt:lpstr>ShojiVTI</vt:lpstr>
      <vt:lpstr>SOCIAL MEDIA and its Influence </vt:lpstr>
      <vt:lpstr>What is ‘SOCIAL MEDIA’?</vt:lpstr>
      <vt:lpstr>The most used social media apps in the gen z world.</vt:lpstr>
      <vt:lpstr>YouTube</vt:lpstr>
      <vt:lpstr>Instagram </vt:lpstr>
      <vt:lpstr>TikTok</vt:lpstr>
      <vt:lpstr>What influence does social media have on the new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and its Influence </dc:title>
  <dc:creator>Courtney-Faye Fritz</dc:creator>
  <cp:lastModifiedBy>Courtney-Faye Fritz</cp:lastModifiedBy>
  <cp:revision>1</cp:revision>
  <dcterms:created xsi:type="dcterms:W3CDTF">2023-06-06T08:36:45Z</dcterms:created>
  <dcterms:modified xsi:type="dcterms:W3CDTF">2023-06-07T08:37:53Z</dcterms:modified>
</cp:coreProperties>
</file>