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7" r:id="rId5"/>
    <p:sldId id="270" r:id="rId6"/>
    <p:sldId id="397" r:id="rId7"/>
    <p:sldId id="281" r:id="rId8"/>
    <p:sldId id="393" r:id="rId9"/>
    <p:sldId id="384" r:id="rId10"/>
    <p:sldId id="398" r:id="rId11"/>
    <p:sldId id="394" r:id="rId12"/>
    <p:sldId id="399" r:id="rId13"/>
    <p:sldId id="395" r:id="rId14"/>
    <p:sldId id="321" r:id="rId15"/>
    <p:sldId id="396" r:id="rId16"/>
    <p:sldId id="391"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4" autoAdjust="0"/>
    <p:restoredTop sz="93724" autoAdjust="0"/>
  </p:normalViewPr>
  <p:slideViewPr>
    <p:cSldViewPr snapToGrid="0">
      <p:cViewPr varScale="1">
        <p:scale>
          <a:sx n="112" d="100"/>
          <a:sy n="112" d="100"/>
        </p:scale>
        <p:origin x="216" y="2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0FB56-AC72-4225-917F-CF49BEBB90A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C8DA9BE-E0E6-4864-9074-9FA34D1526DC}">
      <dgm:prSet/>
      <dgm:spPr/>
      <dgm:t>
        <a:bodyPr/>
        <a:lstStyle/>
        <a:p>
          <a:r>
            <a:rPr lang="en-GB"/>
            <a:t>Recommender systems are the systems that are designed to recommend things to the user based on many different factors. </a:t>
          </a:r>
          <a:endParaRPr lang="en-US"/>
        </a:p>
      </dgm:t>
    </dgm:pt>
    <dgm:pt modelId="{0671AEA4-D6BA-450A-883E-78ECDF04DDBD}" type="parTrans" cxnId="{73F5A332-7CC2-4DE4-9AEF-858296C6D424}">
      <dgm:prSet/>
      <dgm:spPr/>
      <dgm:t>
        <a:bodyPr/>
        <a:lstStyle/>
        <a:p>
          <a:endParaRPr lang="en-US"/>
        </a:p>
      </dgm:t>
    </dgm:pt>
    <dgm:pt modelId="{9A2BF640-544A-4B37-AA57-A652610C7620}" type="sibTrans" cxnId="{73F5A332-7CC2-4DE4-9AEF-858296C6D424}">
      <dgm:prSet/>
      <dgm:spPr/>
      <dgm:t>
        <a:bodyPr/>
        <a:lstStyle/>
        <a:p>
          <a:endParaRPr lang="en-US"/>
        </a:p>
      </dgm:t>
    </dgm:pt>
    <dgm:pt modelId="{5F799D87-7EC9-493E-8698-E212F2DF9823}">
      <dgm:prSet/>
      <dgm:spPr/>
      <dgm:t>
        <a:bodyPr/>
        <a:lstStyle/>
        <a:p>
          <a:r>
            <a:rPr lang="en-GB"/>
            <a:t>These systems predict the most likely product that the users are most likely to purchase and are of interest to. </a:t>
          </a:r>
          <a:endParaRPr lang="en-US"/>
        </a:p>
      </dgm:t>
    </dgm:pt>
    <dgm:pt modelId="{D2120BC0-DF6E-4132-9E19-F3253C4EE12A}" type="parTrans" cxnId="{070FC7F8-751E-4D17-8B3C-FDB4E20AF32A}">
      <dgm:prSet/>
      <dgm:spPr/>
      <dgm:t>
        <a:bodyPr/>
        <a:lstStyle/>
        <a:p>
          <a:endParaRPr lang="en-US"/>
        </a:p>
      </dgm:t>
    </dgm:pt>
    <dgm:pt modelId="{83CD217E-391A-4CEB-82F0-AA7F3E18A20E}" type="sibTrans" cxnId="{070FC7F8-751E-4D17-8B3C-FDB4E20AF32A}">
      <dgm:prSet/>
      <dgm:spPr/>
      <dgm:t>
        <a:bodyPr/>
        <a:lstStyle/>
        <a:p>
          <a:endParaRPr lang="en-US"/>
        </a:p>
      </dgm:t>
    </dgm:pt>
    <dgm:pt modelId="{89751F40-B34E-4F71-8D56-D16339927C30}">
      <dgm:prSet/>
      <dgm:spPr/>
      <dgm:t>
        <a:bodyPr/>
        <a:lstStyle/>
        <a:p>
          <a:r>
            <a:rPr lang="en-GB"/>
            <a:t>Companies like Netflix, Amazon, etc. use recommender systems to help their users to identify the correct product or movies for them. </a:t>
          </a:r>
          <a:endParaRPr lang="en-US"/>
        </a:p>
      </dgm:t>
    </dgm:pt>
    <dgm:pt modelId="{E3FCA0CA-E6FD-40F4-B350-99FEACDAA55D}" type="parTrans" cxnId="{693EFF71-4051-41D3-AB1D-1E31D22A12AA}">
      <dgm:prSet/>
      <dgm:spPr/>
      <dgm:t>
        <a:bodyPr/>
        <a:lstStyle/>
        <a:p>
          <a:endParaRPr lang="en-US"/>
        </a:p>
      </dgm:t>
    </dgm:pt>
    <dgm:pt modelId="{E0D3187F-9F35-4F25-9701-EEF5EC35EAFF}" type="sibTrans" cxnId="{693EFF71-4051-41D3-AB1D-1E31D22A12AA}">
      <dgm:prSet/>
      <dgm:spPr/>
      <dgm:t>
        <a:bodyPr/>
        <a:lstStyle/>
        <a:p>
          <a:endParaRPr lang="en-US"/>
        </a:p>
      </dgm:t>
    </dgm:pt>
    <dgm:pt modelId="{57019945-4831-7246-A825-1D93C7EC9A97}" type="pres">
      <dgm:prSet presAssocID="{5BA0FB56-AC72-4225-917F-CF49BEBB90AF}" presName="hierChild1" presStyleCnt="0">
        <dgm:presLayoutVars>
          <dgm:chPref val="1"/>
          <dgm:dir/>
          <dgm:animOne val="branch"/>
          <dgm:animLvl val="lvl"/>
          <dgm:resizeHandles/>
        </dgm:presLayoutVars>
      </dgm:prSet>
      <dgm:spPr/>
    </dgm:pt>
    <dgm:pt modelId="{01B50DB6-9D67-C04E-81BC-1FDAE6504CB1}" type="pres">
      <dgm:prSet presAssocID="{AC8DA9BE-E0E6-4864-9074-9FA34D1526DC}" presName="hierRoot1" presStyleCnt="0"/>
      <dgm:spPr/>
    </dgm:pt>
    <dgm:pt modelId="{0FAC3C62-7886-E148-86A6-B9E8DBA77AC6}" type="pres">
      <dgm:prSet presAssocID="{AC8DA9BE-E0E6-4864-9074-9FA34D1526DC}" presName="composite" presStyleCnt="0"/>
      <dgm:spPr/>
    </dgm:pt>
    <dgm:pt modelId="{AD93B8A2-0484-704E-9ECC-93397ACF1EA1}" type="pres">
      <dgm:prSet presAssocID="{AC8DA9BE-E0E6-4864-9074-9FA34D1526DC}" presName="background" presStyleLbl="node0" presStyleIdx="0" presStyleCnt="3"/>
      <dgm:spPr>
        <a:solidFill>
          <a:schemeClr val="accent3">
            <a:lumMod val="75000"/>
          </a:schemeClr>
        </a:solidFill>
      </dgm:spPr>
    </dgm:pt>
    <dgm:pt modelId="{21383F15-BCC6-1742-93ED-2A2E648202EF}" type="pres">
      <dgm:prSet presAssocID="{AC8DA9BE-E0E6-4864-9074-9FA34D1526DC}" presName="text" presStyleLbl="fgAcc0" presStyleIdx="0" presStyleCnt="3">
        <dgm:presLayoutVars>
          <dgm:chPref val="3"/>
        </dgm:presLayoutVars>
      </dgm:prSet>
      <dgm:spPr/>
    </dgm:pt>
    <dgm:pt modelId="{3C5998A4-BD26-E543-82F1-AD7134AA68DE}" type="pres">
      <dgm:prSet presAssocID="{AC8DA9BE-E0E6-4864-9074-9FA34D1526DC}" presName="hierChild2" presStyleCnt="0"/>
      <dgm:spPr/>
    </dgm:pt>
    <dgm:pt modelId="{B2CD3DCF-190B-6E41-AEA5-3234A5BC5217}" type="pres">
      <dgm:prSet presAssocID="{5F799D87-7EC9-493E-8698-E212F2DF9823}" presName="hierRoot1" presStyleCnt="0"/>
      <dgm:spPr/>
    </dgm:pt>
    <dgm:pt modelId="{1E6E7295-B7DE-524D-9BAB-C5015C088403}" type="pres">
      <dgm:prSet presAssocID="{5F799D87-7EC9-493E-8698-E212F2DF9823}" presName="composite" presStyleCnt="0"/>
      <dgm:spPr/>
    </dgm:pt>
    <dgm:pt modelId="{9822C311-AD44-444F-AF43-B7D822C67906}" type="pres">
      <dgm:prSet presAssocID="{5F799D87-7EC9-493E-8698-E212F2DF9823}" presName="background" presStyleLbl="node0" presStyleIdx="1" presStyleCnt="3"/>
      <dgm:spPr>
        <a:solidFill>
          <a:schemeClr val="accent3">
            <a:lumMod val="75000"/>
          </a:schemeClr>
        </a:solidFill>
      </dgm:spPr>
    </dgm:pt>
    <dgm:pt modelId="{C4663FD3-8544-AD46-BCFC-F64AD0FC2A45}" type="pres">
      <dgm:prSet presAssocID="{5F799D87-7EC9-493E-8698-E212F2DF9823}" presName="text" presStyleLbl="fgAcc0" presStyleIdx="1" presStyleCnt="3">
        <dgm:presLayoutVars>
          <dgm:chPref val="3"/>
        </dgm:presLayoutVars>
      </dgm:prSet>
      <dgm:spPr/>
    </dgm:pt>
    <dgm:pt modelId="{C3D38B69-18C8-CB43-8C32-4869E2EE4F7A}" type="pres">
      <dgm:prSet presAssocID="{5F799D87-7EC9-493E-8698-E212F2DF9823}" presName="hierChild2" presStyleCnt="0"/>
      <dgm:spPr/>
    </dgm:pt>
    <dgm:pt modelId="{F9A90C22-5656-E84C-941F-52818EA1F0E6}" type="pres">
      <dgm:prSet presAssocID="{89751F40-B34E-4F71-8D56-D16339927C30}" presName="hierRoot1" presStyleCnt="0"/>
      <dgm:spPr/>
    </dgm:pt>
    <dgm:pt modelId="{D87EBAFD-1854-A346-9486-12B8FD6DB041}" type="pres">
      <dgm:prSet presAssocID="{89751F40-B34E-4F71-8D56-D16339927C30}" presName="composite" presStyleCnt="0"/>
      <dgm:spPr/>
    </dgm:pt>
    <dgm:pt modelId="{5340DD5D-7BC3-4D41-9142-724E4CDE30A9}" type="pres">
      <dgm:prSet presAssocID="{89751F40-B34E-4F71-8D56-D16339927C30}" presName="background" presStyleLbl="node0" presStyleIdx="2" presStyleCnt="3"/>
      <dgm:spPr>
        <a:solidFill>
          <a:schemeClr val="accent3">
            <a:lumMod val="75000"/>
          </a:schemeClr>
        </a:solidFill>
      </dgm:spPr>
    </dgm:pt>
    <dgm:pt modelId="{F3089923-686D-B54D-B9B2-F1957F3DEA74}" type="pres">
      <dgm:prSet presAssocID="{89751F40-B34E-4F71-8D56-D16339927C30}" presName="text" presStyleLbl="fgAcc0" presStyleIdx="2" presStyleCnt="3">
        <dgm:presLayoutVars>
          <dgm:chPref val="3"/>
        </dgm:presLayoutVars>
      </dgm:prSet>
      <dgm:spPr/>
    </dgm:pt>
    <dgm:pt modelId="{8D7C1FAB-46DA-B847-92EA-0336E0538C36}" type="pres">
      <dgm:prSet presAssocID="{89751F40-B34E-4F71-8D56-D16339927C30}" presName="hierChild2" presStyleCnt="0"/>
      <dgm:spPr/>
    </dgm:pt>
  </dgm:ptLst>
  <dgm:cxnLst>
    <dgm:cxn modelId="{664CB512-9820-C34C-93FA-583741CFB15F}" type="presOf" srcId="{89751F40-B34E-4F71-8D56-D16339927C30}" destId="{F3089923-686D-B54D-B9B2-F1957F3DEA74}" srcOrd="0" destOrd="0" presId="urn:microsoft.com/office/officeart/2005/8/layout/hierarchy1"/>
    <dgm:cxn modelId="{73F5A332-7CC2-4DE4-9AEF-858296C6D424}" srcId="{5BA0FB56-AC72-4225-917F-CF49BEBB90AF}" destId="{AC8DA9BE-E0E6-4864-9074-9FA34D1526DC}" srcOrd="0" destOrd="0" parTransId="{0671AEA4-D6BA-450A-883E-78ECDF04DDBD}" sibTransId="{9A2BF640-544A-4B37-AA57-A652610C7620}"/>
    <dgm:cxn modelId="{64657E56-9AF3-914C-AC83-34145979AC97}" type="presOf" srcId="{AC8DA9BE-E0E6-4864-9074-9FA34D1526DC}" destId="{21383F15-BCC6-1742-93ED-2A2E648202EF}" srcOrd="0" destOrd="0" presId="urn:microsoft.com/office/officeart/2005/8/layout/hierarchy1"/>
    <dgm:cxn modelId="{FC86B163-2455-1E46-8CC3-F794B9F34D50}" type="presOf" srcId="{5BA0FB56-AC72-4225-917F-CF49BEBB90AF}" destId="{57019945-4831-7246-A825-1D93C7EC9A97}" srcOrd="0" destOrd="0" presId="urn:microsoft.com/office/officeart/2005/8/layout/hierarchy1"/>
    <dgm:cxn modelId="{693EFF71-4051-41D3-AB1D-1E31D22A12AA}" srcId="{5BA0FB56-AC72-4225-917F-CF49BEBB90AF}" destId="{89751F40-B34E-4F71-8D56-D16339927C30}" srcOrd="2" destOrd="0" parTransId="{E3FCA0CA-E6FD-40F4-B350-99FEACDAA55D}" sibTransId="{E0D3187F-9F35-4F25-9701-EEF5EC35EAFF}"/>
    <dgm:cxn modelId="{02FBADA9-22B1-7645-8B31-922033D43422}" type="presOf" srcId="{5F799D87-7EC9-493E-8698-E212F2DF9823}" destId="{C4663FD3-8544-AD46-BCFC-F64AD0FC2A45}" srcOrd="0" destOrd="0" presId="urn:microsoft.com/office/officeart/2005/8/layout/hierarchy1"/>
    <dgm:cxn modelId="{070FC7F8-751E-4D17-8B3C-FDB4E20AF32A}" srcId="{5BA0FB56-AC72-4225-917F-CF49BEBB90AF}" destId="{5F799D87-7EC9-493E-8698-E212F2DF9823}" srcOrd="1" destOrd="0" parTransId="{D2120BC0-DF6E-4132-9E19-F3253C4EE12A}" sibTransId="{83CD217E-391A-4CEB-82F0-AA7F3E18A20E}"/>
    <dgm:cxn modelId="{35F1D4F7-5FFC-9548-9A50-4245A549CFFC}" type="presParOf" srcId="{57019945-4831-7246-A825-1D93C7EC9A97}" destId="{01B50DB6-9D67-C04E-81BC-1FDAE6504CB1}" srcOrd="0" destOrd="0" presId="urn:microsoft.com/office/officeart/2005/8/layout/hierarchy1"/>
    <dgm:cxn modelId="{73468816-4D51-C649-AD6E-CBCCCC932581}" type="presParOf" srcId="{01B50DB6-9D67-C04E-81BC-1FDAE6504CB1}" destId="{0FAC3C62-7886-E148-86A6-B9E8DBA77AC6}" srcOrd="0" destOrd="0" presId="urn:microsoft.com/office/officeart/2005/8/layout/hierarchy1"/>
    <dgm:cxn modelId="{4D7010EF-7134-5C4A-9D9A-F523BCFC257D}" type="presParOf" srcId="{0FAC3C62-7886-E148-86A6-B9E8DBA77AC6}" destId="{AD93B8A2-0484-704E-9ECC-93397ACF1EA1}" srcOrd="0" destOrd="0" presId="urn:microsoft.com/office/officeart/2005/8/layout/hierarchy1"/>
    <dgm:cxn modelId="{02C208E2-85D3-F54F-A553-9DFFAE62C919}" type="presParOf" srcId="{0FAC3C62-7886-E148-86A6-B9E8DBA77AC6}" destId="{21383F15-BCC6-1742-93ED-2A2E648202EF}" srcOrd="1" destOrd="0" presId="urn:microsoft.com/office/officeart/2005/8/layout/hierarchy1"/>
    <dgm:cxn modelId="{8A589591-3279-8346-93DD-428D0039D930}" type="presParOf" srcId="{01B50DB6-9D67-C04E-81BC-1FDAE6504CB1}" destId="{3C5998A4-BD26-E543-82F1-AD7134AA68DE}" srcOrd="1" destOrd="0" presId="urn:microsoft.com/office/officeart/2005/8/layout/hierarchy1"/>
    <dgm:cxn modelId="{1F6206E7-74AF-9745-B430-D8674FF93A42}" type="presParOf" srcId="{57019945-4831-7246-A825-1D93C7EC9A97}" destId="{B2CD3DCF-190B-6E41-AEA5-3234A5BC5217}" srcOrd="1" destOrd="0" presId="urn:microsoft.com/office/officeart/2005/8/layout/hierarchy1"/>
    <dgm:cxn modelId="{6E67A0C1-2687-564C-8A93-9D13DA32CD0F}" type="presParOf" srcId="{B2CD3DCF-190B-6E41-AEA5-3234A5BC5217}" destId="{1E6E7295-B7DE-524D-9BAB-C5015C088403}" srcOrd="0" destOrd="0" presId="urn:microsoft.com/office/officeart/2005/8/layout/hierarchy1"/>
    <dgm:cxn modelId="{B35EE102-4CD9-F243-A846-54F33E399F2C}" type="presParOf" srcId="{1E6E7295-B7DE-524D-9BAB-C5015C088403}" destId="{9822C311-AD44-444F-AF43-B7D822C67906}" srcOrd="0" destOrd="0" presId="urn:microsoft.com/office/officeart/2005/8/layout/hierarchy1"/>
    <dgm:cxn modelId="{4B743E30-382E-B844-91C4-4DC936B98CB5}" type="presParOf" srcId="{1E6E7295-B7DE-524D-9BAB-C5015C088403}" destId="{C4663FD3-8544-AD46-BCFC-F64AD0FC2A45}" srcOrd="1" destOrd="0" presId="urn:microsoft.com/office/officeart/2005/8/layout/hierarchy1"/>
    <dgm:cxn modelId="{53E20ADF-CB15-FA47-B328-B076B0C5808F}" type="presParOf" srcId="{B2CD3DCF-190B-6E41-AEA5-3234A5BC5217}" destId="{C3D38B69-18C8-CB43-8C32-4869E2EE4F7A}" srcOrd="1" destOrd="0" presId="urn:microsoft.com/office/officeart/2005/8/layout/hierarchy1"/>
    <dgm:cxn modelId="{C5C56533-2F7F-2247-A5A6-E453064FA542}" type="presParOf" srcId="{57019945-4831-7246-A825-1D93C7EC9A97}" destId="{F9A90C22-5656-E84C-941F-52818EA1F0E6}" srcOrd="2" destOrd="0" presId="urn:microsoft.com/office/officeart/2005/8/layout/hierarchy1"/>
    <dgm:cxn modelId="{0E2FFBF0-0EB9-0C4B-B7A4-2617C50EB2AC}" type="presParOf" srcId="{F9A90C22-5656-E84C-941F-52818EA1F0E6}" destId="{D87EBAFD-1854-A346-9486-12B8FD6DB041}" srcOrd="0" destOrd="0" presId="urn:microsoft.com/office/officeart/2005/8/layout/hierarchy1"/>
    <dgm:cxn modelId="{2B8F85BD-F022-C446-A8B6-FCC535A2BDCA}" type="presParOf" srcId="{D87EBAFD-1854-A346-9486-12B8FD6DB041}" destId="{5340DD5D-7BC3-4D41-9142-724E4CDE30A9}" srcOrd="0" destOrd="0" presId="urn:microsoft.com/office/officeart/2005/8/layout/hierarchy1"/>
    <dgm:cxn modelId="{83AB4B41-4896-6F4C-85D5-E704B09C29F9}" type="presParOf" srcId="{D87EBAFD-1854-A346-9486-12B8FD6DB041}" destId="{F3089923-686D-B54D-B9B2-F1957F3DEA74}" srcOrd="1" destOrd="0" presId="urn:microsoft.com/office/officeart/2005/8/layout/hierarchy1"/>
    <dgm:cxn modelId="{6D4C49EE-205D-914A-B921-02900F7207EC}" type="presParOf" srcId="{F9A90C22-5656-E84C-941F-52818EA1F0E6}" destId="{8D7C1FAB-46DA-B847-92EA-0336E0538C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3B8A2-0484-704E-9ECC-93397ACF1EA1}">
      <dsp:nvSpPr>
        <dsp:cNvPr id="0" name=""/>
        <dsp:cNvSpPr/>
      </dsp:nvSpPr>
      <dsp:spPr>
        <a:xfrm>
          <a:off x="0" y="658146"/>
          <a:ext cx="2969746" cy="1885788"/>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83F15-BCC6-1742-93ED-2A2E648202EF}">
      <dsp:nvSpPr>
        <dsp:cNvPr id="0" name=""/>
        <dsp:cNvSpPr/>
      </dsp:nvSpPr>
      <dsp:spPr>
        <a:xfrm>
          <a:off x="329971" y="971619"/>
          <a:ext cx="2969746" cy="18857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Recommender systems are the systems that are designed to recommend things to the user based on many different factors. </a:t>
          </a:r>
          <a:endParaRPr lang="en-US" sz="1900" kern="1200"/>
        </a:p>
      </dsp:txBody>
      <dsp:txXfrm>
        <a:off x="385204" y="1026852"/>
        <a:ext cx="2859280" cy="1775322"/>
      </dsp:txXfrm>
    </dsp:sp>
    <dsp:sp modelId="{9822C311-AD44-444F-AF43-B7D822C67906}">
      <dsp:nvSpPr>
        <dsp:cNvPr id="0" name=""/>
        <dsp:cNvSpPr/>
      </dsp:nvSpPr>
      <dsp:spPr>
        <a:xfrm>
          <a:off x="3629689" y="658146"/>
          <a:ext cx="2969746" cy="1885788"/>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63FD3-8544-AD46-BCFC-F64AD0FC2A45}">
      <dsp:nvSpPr>
        <dsp:cNvPr id="0" name=""/>
        <dsp:cNvSpPr/>
      </dsp:nvSpPr>
      <dsp:spPr>
        <a:xfrm>
          <a:off x="3959661" y="971619"/>
          <a:ext cx="2969746" cy="18857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These systems predict the most likely product that the users are most likely to purchase and are of interest to. </a:t>
          </a:r>
          <a:endParaRPr lang="en-US" sz="1900" kern="1200"/>
        </a:p>
      </dsp:txBody>
      <dsp:txXfrm>
        <a:off x="4014894" y="1026852"/>
        <a:ext cx="2859280" cy="1775322"/>
      </dsp:txXfrm>
    </dsp:sp>
    <dsp:sp modelId="{5340DD5D-7BC3-4D41-9142-724E4CDE30A9}">
      <dsp:nvSpPr>
        <dsp:cNvPr id="0" name=""/>
        <dsp:cNvSpPr/>
      </dsp:nvSpPr>
      <dsp:spPr>
        <a:xfrm>
          <a:off x="7259379" y="658146"/>
          <a:ext cx="2969746" cy="1885788"/>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089923-686D-B54D-B9B2-F1957F3DEA74}">
      <dsp:nvSpPr>
        <dsp:cNvPr id="0" name=""/>
        <dsp:cNvSpPr/>
      </dsp:nvSpPr>
      <dsp:spPr>
        <a:xfrm>
          <a:off x="7589350" y="971619"/>
          <a:ext cx="2969746" cy="18857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Companies like Netflix, Amazon, etc. use recommender systems to help their users to identify the correct product or movies for them. </a:t>
          </a:r>
          <a:endParaRPr lang="en-US" sz="1900" kern="1200"/>
        </a:p>
      </dsp:txBody>
      <dsp:txXfrm>
        <a:off x="7644583" y="1026852"/>
        <a:ext cx="2859280" cy="17753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17F2C1D-F243-42AB-ADF2-E7CB4E04900E}" type="datetimeFigureOut">
              <a:rPr lang="en-US" smtClean="0"/>
              <a:t>1/22/23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20CE34E-5667-4A32-A6BA-10C7A552BC63}"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12</a:t>
            </a:fld>
            <a:endParaRPr lang="en-US"/>
          </a:p>
        </p:txBody>
      </p:sp>
    </p:spTree>
    <p:extLst>
      <p:ext uri="{BB962C8B-B14F-4D97-AF65-F5344CB8AC3E}">
        <p14:creationId xmlns:p14="http://schemas.microsoft.com/office/powerpoint/2010/main" val="122456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3</a:t>
            </a:fld>
            <a:endParaRPr lang="en-US"/>
          </a:p>
        </p:txBody>
      </p:sp>
    </p:spTree>
    <p:extLst>
      <p:ext uri="{BB962C8B-B14F-4D97-AF65-F5344CB8AC3E}">
        <p14:creationId xmlns:p14="http://schemas.microsoft.com/office/powerpoint/2010/main" val="80255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5</a:t>
            </a:fld>
            <a:endParaRPr lang="en-US"/>
          </a:p>
        </p:txBody>
      </p:sp>
    </p:spTree>
    <p:extLst>
      <p:ext uri="{BB962C8B-B14F-4D97-AF65-F5344CB8AC3E}">
        <p14:creationId xmlns:p14="http://schemas.microsoft.com/office/powerpoint/2010/main" val="85926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6</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7</a:t>
            </a:fld>
            <a:endParaRPr lang="en-US"/>
          </a:p>
        </p:txBody>
      </p:sp>
    </p:spTree>
    <p:extLst>
      <p:ext uri="{BB962C8B-B14F-4D97-AF65-F5344CB8AC3E}">
        <p14:creationId xmlns:p14="http://schemas.microsoft.com/office/powerpoint/2010/main" val="153404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8</a:t>
            </a:fld>
            <a:endParaRPr lang="en-US"/>
          </a:p>
        </p:txBody>
      </p:sp>
    </p:spTree>
    <p:extLst>
      <p:ext uri="{BB962C8B-B14F-4D97-AF65-F5344CB8AC3E}">
        <p14:creationId xmlns:p14="http://schemas.microsoft.com/office/powerpoint/2010/main" val="1545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9</a:t>
            </a:fld>
            <a:endParaRPr lang="en-US"/>
          </a:p>
        </p:txBody>
      </p:sp>
    </p:spTree>
    <p:extLst>
      <p:ext uri="{BB962C8B-B14F-4D97-AF65-F5344CB8AC3E}">
        <p14:creationId xmlns:p14="http://schemas.microsoft.com/office/powerpoint/2010/main" val="119778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5"/>
          </p:nvPr>
        </p:nvSpPr>
        <p:spPr/>
        <p:txBody>
          <a:bodyPr rtlCol="0"/>
          <a:lstStyle/>
          <a:p>
            <a:pPr rtl="0"/>
            <a:fld id="{1983A999-5E0E-42CA-8400-604AE921FF7C}" type="slidenum">
              <a:rPr lang="en-US" smtClean="0"/>
              <a:t>10</a:t>
            </a:fld>
            <a:endParaRPr lang="en-US"/>
          </a:p>
        </p:txBody>
      </p:sp>
    </p:spTree>
    <p:extLst>
      <p:ext uri="{BB962C8B-B14F-4D97-AF65-F5344CB8AC3E}">
        <p14:creationId xmlns:p14="http://schemas.microsoft.com/office/powerpoint/2010/main" val="368507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gb"/>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rtl="0">
              <a:lnSpc>
                <a:spcPct val="100000"/>
              </a:lnSpc>
            </a:pPr>
            <a:r>
              <a:rPr lang="en-gb"/>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rtl="0"/>
            <a:r>
              <a:rPr lang="en-gb"/>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gb"/>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gb"/>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gb"/>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rtl="0">
              <a:lnSpc>
                <a:spcPct val="100000"/>
              </a:lnSpc>
            </a:pPr>
            <a:r>
              <a:rPr lang="en-gb"/>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gb"/>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rtl="0">
              <a:lnSpc>
                <a:spcPct val="100000"/>
              </a:lnSpc>
            </a:pPr>
            <a:r>
              <a:rPr lang="en-gb"/>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rtl="0"/>
            <a:r>
              <a:rPr lang="en-gb"/>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gb"/>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60" y="662931"/>
            <a:ext cx="4739640" cy="2384898"/>
          </a:xfrm>
        </p:spPr>
        <p:txBody>
          <a:bodyPr rtlCol="0" anchor="b" anchorCtr="0">
            <a:normAutofit/>
          </a:bodyPr>
          <a:lstStyle/>
          <a:p>
            <a:pPr rtl="0"/>
            <a:r>
              <a:rPr lang="en-GB" sz="4400" dirty="0"/>
              <a:t>Movie Recommendation System</a:t>
            </a:r>
            <a:endParaRPr lang="en-gb" sz="44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96493" y="3180080"/>
            <a:ext cx="3565524" cy="1731963"/>
          </a:xfrm>
        </p:spPr>
        <p:txBody>
          <a:bodyPr rtlCol="0">
            <a:normAutofit/>
          </a:bodyPr>
          <a:lstStyle/>
          <a:p>
            <a:pPr rtl="0"/>
            <a:r>
              <a:rPr lang="en-GB" dirty="0"/>
              <a:t>Courtney David</a:t>
            </a:r>
          </a:p>
          <a:p>
            <a:pPr rtl="0"/>
            <a:r>
              <a:rPr lang="en-GB" dirty="0"/>
              <a:t>Audience: Non Technical. </a:t>
            </a:r>
            <a:endParaRPr lang="en-gb" dirty="0"/>
          </a:p>
        </p:txBody>
      </p:sp>
      <p:pic>
        <p:nvPicPr>
          <p:cNvPr id="5" name="Picture 4" descr="Logo&#10;&#10;Description automatically generated">
            <a:extLst>
              <a:ext uri="{FF2B5EF4-FFF2-40B4-BE49-F238E27FC236}">
                <a16:creationId xmlns:a16="http://schemas.microsoft.com/office/drawing/2014/main" id="{0909063B-402B-A018-5CF3-7C46E9B38B8F}"/>
              </a:ext>
            </a:extLst>
          </p:cNvPr>
          <p:cNvPicPr>
            <a:picLocks noChangeAspect="1"/>
          </p:cNvPicPr>
          <p:nvPr/>
        </p:nvPicPr>
        <p:blipFill>
          <a:blip r:embed="rId4"/>
          <a:stretch>
            <a:fillRect/>
          </a:stretch>
        </p:blipFill>
        <p:spPr>
          <a:xfrm>
            <a:off x="8356665" y="4594701"/>
            <a:ext cx="1425510" cy="2095500"/>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Demographic Filtering </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121558"/>
            <a:ext cx="10559097" cy="3515555"/>
          </a:xfrm>
        </p:spPr>
        <p:txBody>
          <a:bodyPr rtlCol="0"/>
          <a:lstStyle/>
          <a:p>
            <a:pPr marL="0" indent="0" rtl="0">
              <a:buNone/>
            </a:pPr>
            <a:r>
              <a:rPr lang="en-GB" dirty="0"/>
              <a:t>I defined a function called </a:t>
            </a:r>
            <a:r>
              <a:rPr lang="en-GB" dirty="0" err="1"/>
              <a:t>weighted_rating</a:t>
            </a:r>
            <a:r>
              <a:rPr lang="en-GB" dirty="0"/>
              <a:t>() and defined a new feature score, which calculates the value by applying this function to the data frame of qualified movies. </a:t>
            </a:r>
          </a:p>
          <a:p>
            <a:pPr marL="0" indent="0" rtl="0">
              <a:buNone/>
            </a:pPr>
            <a:r>
              <a:rPr lang="en-GB" dirty="0"/>
              <a:t>After further processing, I was able to create a plot of the most popular movies as below:</a:t>
            </a:r>
            <a:endParaRPr lang="en-gb"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3074" name="Picture 2">
            <a:extLst>
              <a:ext uri="{FF2B5EF4-FFF2-40B4-BE49-F238E27FC236}">
                <a16:creationId xmlns:a16="http://schemas.microsoft.com/office/drawing/2014/main" id="{C44E7D46-6394-5BBD-8712-D28583606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910" y="3883070"/>
            <a:ext cx="7028180" cy="242565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6853A8B1-7DD5-821D-E379-B888859C5771}"/>
              </a:ext>
            </a:extLst>
          </p:cNvPr>
          <p:cNvPicPr>
            <a:picLocks noChangeAspect="1"/>
          </p:cNvPicPr>
          <p:nvPr/>
        </p:nvPicPr>
        <p:blipFill>
          <a:blip r:embed="rId4"/>
          <a:stretch>
            <a:fillRect/>
          </a:stretch>
        </p:blipFill>
        <p:spPr>
          <a:xfrm>
            <a:off x="10925173" y="4898621"/>
            <a:ext cx="934720" cy="1374038"/>
          </a:xfrm>
          <a:prstGeom prst="rect">
            <a:avLst/>
          </a:prstGeom>
        </p:spPr>
      </p:pic>
    </p:spTree>
    <p:extLst>
      <p:ext uri="{BB962C8B-B14F-4D97-AF65-F5344CB8AC3E}">
        <p14:creationId xmlns:p14="http://schemas.microsoft.com/office/powerpoint/2010/main" val="226566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4508500"/>
            <a:ext cx="5004118" cy="1562959"/>
          </a:xfrm>
        </p:spPr>
        <p:txBody>
          <a:bodyPr rtlCol="0"/>
          <a:lstStyle/>
          <a:p>
            <a:pPr rtl="0"/>
            <a:r>
              <a:rPr lang="en-GB" dirty="0"/>
              <a:t>Recommendations </a:t>
            </a:r>
            <a:endParaRPr lang="en-gb"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875020" y="4508500"/>
            <a:ext cx="6206489" cy="2152600"/>
          </a:xfrm>
        </p:spPr>
        <p:txBody>
          <a:bodyPr rtlCol="0">
            <a:normAutofit fontScale="92500" lnSpcReduction="10000"/>
          </a:bodyPr>
          <a:lstStyle/>
          <a:p>
            <a:pPr rtl="0"/>
            <a:r>
              <a:rPr lang="en-GB" dirty="0">
                <a:solidFill>
                  <a:schemeClr val="tx1">
                    <a:lumMod val="95000"/>
                    <a:alpha val="60000"/>
                  </a:schemeClr>
                </a:solidFill>
              </a:rPr>
              <a:t>Demographic recommenders provide a general chart of recommended movies to all the users, and they are not sensitive to the interests and tastes of a particular user. Therefore, a more intuitive system, like Content-based filtering, would be much better with the use of cosine similarity to calculate a numeric quantity that denotes the similarity between two movies.</a:t>
            </a:r>
            <a:endParaRPr lang="en-gb" dirty="0">
              <a:solidFill>
                <a:schemeClr val="tx1">
                  <a:lumMod val="95000"/>
                  <a:alpha val="6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11</a:t>
            </a:fld>
            <a:endParaRPr lang="en-US"/>
          </a:p>
        </p:txBody>
      </p:sp>
      <p:pic>
        <p:nvPicPr>
          <p:cNvPr id="2" name="Picture 1" descr="Logo&#10;&#10;Description automatically generated">
            <a:extLst>
              <a:ext uri="{FF2B5EF4-FFF2-40B4-BE49-F238E27FC236}">
                <a16:creationId xmlns:a16="http://schemas.microsoft.com/office/drawing/2014/main" id="{8B5D02E7-C4D3-19AF-4CB4-88A21CE1C9EC}"/>
              </a:ext>
            </a:extLst>
          </p:cNvPr>
          <p:cNvPicPr>
            <a:picLocks noChangeAspect="1"/>
          </p:cNvPicPr>
          <p:nvPr/>
        </p:nvPicPr>
        <p:blipFill>
          <a:blip r:embed="rId4"/>
          <a:stretch>
            <a:fillRect/>
          </a:stretch>
        </p:blipFill>
        <p:spPr>
          <a:xfrm>
            <a:off x="2585561" y="5287062"/>
            <a:ext cx="934720" cy="1374038"/>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4508500"/>
            <a:ext cx="5004118" cy="1562959"/>
          </a:xfrm>
        </p:spPr>
        <p:txBody>
          <a:bodyPr rtlCol="0"/>
          <a:lstStyle/>
          <a:p>
            <a:pPr rtl="0"/>
            <a:r>
              <a:rPr lang="en-GB" dirty="0"/>
              <a:t>Further Research </a:t>
            </a:r>
            <a:endParaRPr lang="en-gb"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875020" y="4508500"/>
            <a:ext cx="6206489" cy="2152600"/>
          </a:xfrm>
        </p:spPr>
        <p:txBody>
          <a:bodyPr rtlCol="0">
            <a:normAutofit fontScale="92500" lnSpcReduction="10000"/>
          </a:bodyPr>
          <a:lstStyle/>
          <a:p>
            <a:pPr rtl="0"/>
            <a:r>
              <a:rPr lang="en-GB" dirty="0"/>
              <a:t>I would love to create a collaborative filtering-based recommendation engine, as I could have explored machine learning models for such a recommendation engine. Still, due to the limitations of my dataset that did not contain a </a:t>
            </a:r>
            <a:r>
              <a:rPr lang="en-GB" dirty="0" err="1"/>
              <a:t>UserID</a:t>
            </a:r>
            <a:r>
              <a:rPr lang="en-GB" dirty="0"/>
              <a:t> I could not have created one. Exploring and building a collaborative filtering-based recommendation system would be another project I would love to focus on next.</a:t>
            </a:r>
            <a:endParaRPr lang="en-gb"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12</a:t>
            </a:fld>
            <a:endParaRPr lang="en-US"/>
          </a:p>
        </p:txBody>
      </p:sp>
      <p:pic>
        <p:nvPicPr>
          <p:cNvPr id="2" name="Picture 1" descr="Logo&#10;&#10;Description automatically generated">
            <a:extLst>
              <a:ext uri="{FF2B5EF4-FFF2-40B4-BE49-F238E27FC236}">
                <a16:creationId xmlns:a16="http://schemas.microsoft.com/office/drawing/2014/main" id="{59F65FDF-F86A-EAFC-E5B7-F6CA848A3C44}"/>
              </a:ext>
            </a:extLst>
          </p:cNvPr>
          <p:cNvPicPr>
            <a:picLocks noChangeAspect="1"/>
          </p:cNvPicPr>
          <p:nvPr/>
        </p:nvPicPr>
        <p:blipFill>
          <a:blip r:embed="rId4"/>
          <a:stretch>
            <a:fillRect/>
          </a:stretch>
        </p:blipFill>
        <p:spPr>
          <a:xfrm>
            <a:off x="2436019" y="5287062"/>
            <a:ext cx="934720" cy="1374038"/>
          </a:xfrm>
          <a:prstGeom prst="rect">
            <a:avLst/>
          </a:prstGeom>
        </p:spPr>
      </p:pic>
    </p:spTree>
    <p:extLst>
      <p:ext uri="{BB962C8B-B14F-4D97-AF65-F5344CB8AC3E}">
        <p14:creationId xmlns:p14="http://schemas.microsoft.com/office/powerpoint/2010/main" val="195669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58813" y="3736572"/>
            <a:ext cx="5437187" cy="2265216"/>
          </a:xfrm>
        </p:spPr>
        <p:txBody>
          <a:bodyPr rtlCol="0"/>
          <a:lstStyle/>
          <a:p>
            <a:pPr rtl="0"/>
            <a:r>
              <a:rPr lang="en-GB" dirty="0"/>
              <a:t>Any Questions?</a:t>
            </a:r>
            <a:endParaRPr lang="en-gb"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13</a:t>
            </a:fld>
            <a:endParaRPr lang="en-US"/>
          </a:p>
        </p:txBody>
      </p:sp>
      <p:pic>
        <p:nvPicPr>
          <p:cNvPr id="2" name="Picture 1" descr="Logo&#10;&#10;Description automatically generated">
            <a:extLst>
              <a:ext uri="{FF2B5EF4-FFF2-40B4-BE49-F238E27FC236}">
                <a16:creationId xmlns:a16="http://schemas.microsoft.com/office/drawing/2014/main" id="{C161D455-774E-1D8E-561B-420715A2D499}"/>
              </a:ext>
            </a:extLst>
          </p:cNvPr>
          <p:cNvPicPr>
            <a:picLocks noChangeAspect="1"/>
          </p:cNvPicPr>
          <p:nvPr/>
        </p:nvPicPr>
        <p:blipFill>
          <a:blip r:embed="rId4"/>
          <a:stretch>
            <a:fillRect/>
          </a:stretch>
        </p:blipFill>
        <p:spPr>
          <a:xfrm>
            <a:off x="1206499" y="4357767"/>
            <a:ext cx="934720" cy="1374038"/>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685004"/>
            <a:ext cx="11097551" cy="1332000"/>
          </a:xfrm>
        </p:spPr>
        <p:txBody>
          <a:bodyPr rtlCol="0">
            <a:normAutofit/>
          </a:bodyPr>
          <a:lstStyle/>
          <a:p>
            <a:pPr algn="ctr" rtl="0"/>
            <a:r>
              <a:rPr lang="en-GB" dirty="0"/>
              <a:t>What is a recommendation system? </a:t>
            </a:r>
            <a:r>
              <a:rPr lang="en-gb" dirty="0"/>
              <a:t> </a:t>
            </a:r>
          </a:p>
        </p:txBody>
      </p:sp>
      <p:graphicFrame>
        <p:nvGraphicFramePr>
          <p:cNvPr id="29" name="Content Placeholder 9">
            <a:extLst>
              <a:ext uri="{FF2B5EF4-FFF2-40B4-BE49-F238E27FC236}">
                <a16:creationId xmlns:a16="http://schemas.microsoft.com/office/drawing/2014/main" id="{4003D4C8-EFF5-17F6-736A-5D5EAF49EB19}"/>
              </a:ext>
            </a:extLst>
          </p:cNvPr>
          <p:cNvGraphicFramePr>
            <a:graphicFrameLocks noGrp="1"/>
          </p:cNvGraphicFramePr>
          <p:nvPr>
            <p:ph sz="half" idx="2"/>
            <p:extLst>
              <p:ext uri="{D42A27DB-BD31-4B8C-83A1-F6EECF244321}">
                <p14:modId xmlns:p14="http://schemas.microsoft.com/office/powerpoint/2010/main" val="2744703793"/>
              </p:ext>
            </p:extLst>
          </p:nvPr>
        </p:nvGraphicFramePr>
        <p:xfrm>
          <a:off x="550863" y="1993297"/>
          <a:ext cx="10559097" cy="3515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Tree>
    <p:extLst>
      <p:ext uri="{BB962C8B-B14F-4D97-AF65-F5344CB8AC3E}">
        <p14:creationId xmlns:p14="http://schemas.microsoft.com/office/powerpoint/2010/main" val="389134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Why use recommendation systems? </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10559097" cy="3515555"/>
          </a:xfrm>
        </p:spPr>
        <p:txBody>
          <a:bodyPr rtlCol="0"/>
          <a:lstStyle/>
          <a:p>
            <a:pPr algn="l" rtl="0">
              <a:buFont typeface="Arial" panose="020B0604020202020204" pitchFamily="34" charset="0"/>
              <a:buChar char="•"/>
            </a:pPr>
            <a:r>
              <a:rPr lang="en-GB" i="0" dirty="0">
                <a:solidFill>
                  <a:schemeClr val="tx1">
                    <a:lumMod val="85000"/>
                  </a:schemeClr>
                </a:solidFill>
                <a:effectLst/>
                <a:latin typeface="Gill Sans MT" panose="020B0502020104020203" pitchFamily="34" charset="77"/>
              </a:rPr>
              <a:t>Benefits users in finding items of their interest.</a:t>
            </a:r>
          </a:p>
          <a:p>
            <a:pPr algn="l" rtl="0">
              <a:buFont typeface="Arial" panose="020B0604020202020204" pitchFamily="34" charset="0"/>
              <a:buChar char="•"/>
            </a:pPr>
            <a:r>
              <a:rPr lang="en-GB" i="0" dirty="0">
                <a:solidFill>
                  <a:schemeClr val="tx1">
                    <a:lumMod val="85000"/>
                  </a:schemeClr>
                </a:solidFill>
                <a:effectLst/>
                <a:latin typeface="Gill Sans MT" panose="020B0502020104020203" pitchFamily="34" charset="77"/>
              </a:rPr>
              <a:t>Help item providers in delivering their items to the right user.</a:t>
            </a:r>
          </a:p>
          <a:p>
            <a:pPr algn="l" rtl="0">
              <a:buFont typeface="Arial" panose="020B0604020202020204" pitchFamily="34" charset="0"/>
              <a:buChar char="•"/>
            </a:pPr>
            <a:r>
              <a:rPr lang="en-GB" i="0" dirty="0">
                <a:solidFill>
                  <a:schemeClr val="tx1">
                    <a:lumMod val="85000"/>
                  </a:schemeClr>
                </a:solidFill>
                <a:effectLst/>
                <a:latin typeface="Gill Sans MT" panose="020B0502020104020203" pitchFamily="34" charset="77"/>
              </a:rPr>
              <a:t>Identity products that are most relevant to users.</a:t>
            </a:r>
          </a:p>
          <a:p>
            <a:pPr algn="l" rtl="0">
              <a:buFont typeface="Arial" panose="020B0604020202020204" pitchFamily="34" charset="0"/>
              <a:buChar char="•"/>
            </a:pPr>
            <a:r>
              <a:rPr lang="en-GB" i="0" dirty="0">
                <a:solidFill>
                  <a:schemeClr val="tx1">
                    <a:lumMod val="85000"/>
                  </a:schemeClr>
                </a:solidFill>
                <a:effectLst/>
                <a:latin typeface="Gill Sans MT" panose="020B0502020104020203" pitchFamily="34" charset="77"/>
              </a:rPr>
              <a:t>Personalized content.</a:t>
            </a:r>
          </a:p>
          <a:p>
            <a:pPr algn="l" rtl="0">
              <a:buFont typeface="Arial" panose="020B0604020202020204" pitchFamily="34" charset="0"/>
              <a:buChar char="•"/>
            </a:pPr>
            <a:r>
              <a:rPr lang="en-GB" i="0" dirty="0">
                <a:solidFill>
                  <a:schemeClr val="tx1">
                    <a:lumMod val="85000"/>
                  </a:schemeClr>
                </a:solidFill>
                <a:effectLst/>
                <a:latin typeface="Gill Sans MT" panose="020B0502020104020203" pitchFamily="34" charset="77"/>
              </a:rPr>
              <a:t>Help websites to improve user engagement.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5122" name="Picture 2" descr="Basic Bitch — GOODWORK">
            <a:extLst>
              <a:ext uri="{FF2B5EF4-FFF2-40B4-BE49-F238E27FC236}">
                <a16:creationId xmlns:a16="http://schemas.microsoft.com/office/drawing/2014/main" id="{3CC7F43A-FE96-C93F-9D47-AE7E507C6A91}"/>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97931" y="2978665"/>
            <a:ext cx="2897145" cy="289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6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3" y="627665"/>
            <a:ext cx="11097551" cy="1332000"/>
          </a:xfrm>
        </p:spPr>
        <p:txBody>
          <a:bodyPr rtlCol="0"/>
          <a:lstStyle/>
          <a:p>
            <a:pPr algn="ctr" rtl="0"/>
            <a:r>
              <a:rPr lang="en-GB" dirty="0"/>
              <a:t>Types of recommendation systems</a:t>
            </a:r>
            <a:endParaRPr lang="en-gb" dirty="0"/>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479466" y="1772094"/>
            <a:ext cx="3563936" cy="535354"/>
          </a:xfrm>
        </p:spPr>
        <p:txBody>
          <a:bodyPr rtlCol="0"/>
          <a:lstStyle/>
          <a:p>
            <a:pPr algn="ctr" rtl="0"/>
            <a:r>
              <a:rPr lang="en-GB" sz="1800" dirty="0">
                <a:effectLst/>
                <a:latin typeface="Arial" panose="020B0604020202020204" pitchFamily="34" charset="0"/>
                <a:ea typeface="Calibri" panose="020F0502020204030204" pitchFamily="34" charset="0"/>
              </a:rPr>
              <a:t>Demographic Filtering</a:t>
            </a:r>
            <a:r>
              <a:rPr lang="en-GB" dirty="0">
                <a:effectLst/>
              </a:rPr>
              <a:t> </a:t>
            </a:r>
            <a:endParaRPr lang="en-gb" dirty="0"/>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479466" y="2740914"/>
            <a:ext cx="3563936" cy="3515555"/>
          </a:xfrm>
        </p:spPr>
        <p:txBody>
          <a:bodyPr rtlCol="0">
            <a:normAutofit/>
          </a:bodyPr>
          <a:lstStyle/>
          <a:p>
            <a:pPr marL="0" lvl="0" indent="0" rtl="0">
              <a:buNone/>
            </a:pPr>
            <a:r>
              <a:rPr lang="en-GB" sz="1800" dirty="0">
                <a:effectLst/>
                <a:latin typeface="Arial" panose="020B0604020202020204" pitchFamily="34" charset="0"/>
                <a:ea typeface="Calibri" panose="020F0502020204030204" pitchFamily="34" charset="0"/>
              </a:rPr>
              <a:t>The recommendations are the same for every user. They are generalised, not personalised. These types of systems are behind sections like “Top Trending”. </a:t>
            </a:r>
            <a:endParaRPr lang="en-US" dirty="0"/>
          </a:p>
          <a:p>
            <a:pPr rtl="0"/>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2039985"/>
            <a:ext cx="3566160" cy="535354"/>
          </a:xfrm>
        </p:spPr>
        <p:txBody>
          <a:bodyPr rtlCol="0"/>
          <a:lstStyle/>
          <a:p>
            <a:pPr algn="ctr" rtl="0"/>
            <a:r>
              <a:rPr lang="en-GB" sz="1800" dirty="0">
                <a:effectLst/>
                <a:latin typeface="Arial" panose="020B0604020202020204" pitchFamily="34" charset="0"/>
                <a:ea typeface="Calibri" panose="020F0502020204030204" pitchFamily="34" charset="0"/>
              </a:rPr>
              <a:t>Content-based Filtering</a:t>
            </a:r>
            <a:r>
              <a:rPr lang="en-GB" dirty="0">
                <a:effectLst/>
              </a:rPr>
              <a:t> </a:t>
            </a:r>
            <a:endParaRPr lang="en-gb" dirty="0"/>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735980"/>
            <a:ext cx="3508755" cy="3515555"/>
          </a:xfrm>
        </p:spPr>
        <p:txBody>
          <a:bodyPr rtlCol="0">
            <a:normAutofit/>
          </a:bodyPr>
          <a:lstStyle/>
          <a:p>
            <a:pPr marL="0" lvl="0" indent="0" rtl="0">
              <a:buNone/>
            </a:pPr>
            <a:r>
              <a:rPr lang="en-GB" sz="1800" dirty="0">
                <a:effectLst/>
                <a:latin typeface="Arial" panose="020B0604020202020204" pitchFamily="34" charset="0"/>
                <a:ea typeface="Calibri" panose="020F0502020204030204" pitchFamily="34" charset="0"/>
              </a:rPr>
              <a:t>These suggest recommendations based on the item metadata (movie, product, song, etc.). Here, the main idea is that if a user likes an item, they will also like items like it. </a:t>
            </a:r>
            <a:endParaRPr lang="en-gb"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2039985"/>
            <a:ext cx="3566160" cy="535354"/>
          </a:xfrm>
        </p:spPr>
        <p:txBody>
          <a:bodyPr rtlCol="0"/>
          <a:lstStyle/>
          <a:p>
            <a:pPr algn="ctr" rtl="0"/>
            <a:r>
              <a:rPr lang="en-GB" sz="1800" dirty="0">
                <a:effectLst/>
                <a:latin typeface="Arial" panose="020B0604020202020204" pitchFamily="34" charset="0"/>
                <a:ea typeface="Calibri" panose="020F0502020204030204" pitchFamily="34" charset="0"/>
              </a:rPr>
              <a:t>Collaboration-based Filtering</a:t>
            </a:r>
            <a:r>
              <a:rPr lang="en-GB" dirty="0">
                <a:effectLst/>
              </a:rPr>
              <a:t> </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735980"/>
            <a:ext cx="3508755" cy="3515555"/>
          </a:xfrm>
        </p:spPr>
        <p:txBody>
          <a:bodyPr rtlCol="0">
            <a:normAutofit/>
          </a:bodyPr>
          <a:lstStyle/>
          <a:p>
            <a:pPr marL="0" lvl="0" indent="0" rtl="0">
              <a:buNone/>
            </a:pPr>
            <a:r>
              <a:rPr lang="en-GB" sz="1800" dirty="0">
                <a:effectLst/>
                <a:latin typeface="Arial" panose="020B0604020202020204" pitchFamily="34" charset="0"/>
                <a:ea typeface="Calibri" panose="020F0502020204030204" pitchFamily="34" charset="0"/>
              </a:rPr>
              <a:t>These systems make recommendations by grouping users with similar interests. For this system, metadata of the item is not required. </a:t>
            </a:r>
            <a:endParaRPr lang="en-gb"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4</a:t>
            </a:fld>
            <a:endParaRPr lang="en-US"/>
          </a:p>
        </p:txBody>
      </p:sp>
      <p:sp>
        <p:nvSpPr>
          <p:cNvPr id="2" name="Rectangle 1">
            <a:extLst>
              <a:ext uri="{FF2B5EF4-FFF2-40B4-BE49-F238E27FC236}">
                <a16:creationId xmlns:a16="http://schemas.microsoft.com/office/drawing/2014/main" id="{F40C2782-02D0-23DF-F496-AF565719B67A}"/>
              </a:ext>
            </a:extLst>
          </p:cNvPr>
          <p:cNvSpPr/>
          <p:nvPr/>
        </p:nvSpPr>
        <p:spPr>
          <a:xfrm>
            <a:off x="387467" y="1908811"/>
            <a:ext cx="3749040" cy="2846070"/>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68F406EB-E19F-A810-E38F-AB0A32B86313}"/>
              </a:ext>
            </a:extLst>
          </p:cNvPr>
          <p:cNvSpPr/>
          <p:nvPr/>
        </p:nvSpPr>
        <p:spPr>
          <a:xfrm>
            <a:off x="4164127" y="1908811"/>
            <a:ext cx="3749040" cy="2846070"/>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2225">
                <a:solidFill>
                  <a:schemeClr val="accent2"/>
                </a:solidFill>
                <a:prstDash val="solid"/>
              </a:ln>
              <a:solidFill>
                <a:schemeClr val="accent2">
                  <a:lumMod val="40000"/>
                  <a:lumOff val="60000"/>
                </a:schemeClr>
              </a:solidFill>
            </a:endParaRPr>
          </a:p>
        </p:txBody>
      </p:sp>
      <p:sp>
        <p:nvSpPr>
          <p:cNvPr id="4" name="Rectangle 3">
            <a:extLst>
              <a:ext uri="{FF2B5EF4-FFF2-40B4-BE49-F238E27FC236}">
                <a16:creationId xmlns:a16="http://schemas.microsoft.com/office/drawing/2014/main" id="{54B5E063-60A7-5BD7-B7F5-82C0B9688C71}"/>
              </a:ext>
            </a:extLst>
          </p:cNvPr>
          <p:cNvSpPr/>
          <p:nvPr/>
        </p:nvSpPr>
        <p:spPr>
          <a:xfrm>
            <a:off x="7940787" y="1908811"/>
            <a:ext cx="3749040" cy="2846070"/>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2054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My Project: Context of the Project</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128459"/>
            <a:ext cx="10559097" cy="3515555"/>
          </a:xfrm>
        </p:spPr>
        <p:txBody>
          <a:bodyPr rtlCol="0"/>
          <a:lstStyle/>
          <a:p>
            <a:pPr marL="0" indent="0" rtl="0">
              <a:buNone/>
            </a:pPr>
            <a:r>
              <a:rPr lang="en-GB" sz="2000" dirty="0">
                <a:solidFill>
                  <a:schemeClr val="tx1">
                    <a:lumMod val="85000"/>
                  </a:schemeClr>
                </a:solidFill>
                <a:effectLst/>
                <a:ea typeface="Calibri" panose="020F0502020204030204" pitchFamily="34" charset="0"/>
              </a:rPr>
              <a:t>Everyone loves movies irrespective of age, gender, race, colour, or geographical location. We all are connected via this fantastic medium. Yet what is most interesting is how unique our choices and combinations are regarding movie preferences. </a:t>
            </a:r>
          </a:p>
          <a:p>
            <a:pPr marL="0" indent="0">
              <a:buNone/>
            </a:pPr>
            <a:r>
              <a:rPr lang="en-GB" sz="2000" dirty="0">
                <a:solidFill>
                  <a:schemeClr val="tx1">
                    <a:lumMod val="85000"/>
                  </a:schemeClr>
                </a:solidFill>
                <a:effectLst/>
                <a:ea typeface="Times New Roman" panose="02020603050405020304" pitchFamily="18" charset="0"/>
              </a:rPr>
              <a:t>Recommendation systems also learn your viewing patterns and may suggest content based on the time of the day or your watching patterns. </a:t>
            </a:r>
          </a:p>
          <a:p>
            <a:pPr marL="0" indent="0">
              <a:buNone/>
            </a:pPr>
            <a:r>
              <a:rPr lang="en-GB" sz="2000" dirty="0">
                <a:solidFill>
                  <a:schemeClr val="tx1">
                    <a:lumMod val="85000"/>
                  </a:schemeClr>
                </a:solidFill>
                <a:effectLst/>
                <a:ea typeface="Times New Roman" panose="02020603050405020304" pitchFamily="18" charset="0"/>
              </a:rPr>
              <a:t>The recommender system helps users quickly find their preferred movies without searching from the extended content catalogue. From a business perspective, the more relevant content, or movies a user finds on any platform, the higher their engagement and, as a result, increased revenue. </a:t>
            </a:r>
          </a:p>
          <a:p>
            <a:pPr marL="0" indent="0" rtl="0">
              <a:buNone/>
            </a:pPr>
            <a:endParaRPr lang="en-GB" sz="2000" dirty="0">
              <a:solidFill>
                <a:schemeClr val="tx1">
                  <a:lumMod val="85000"/>
                </a:schemeClr>
              </a:solidFill>
              <a:effectLst/>
              <a:latin typeface="Arial" panose="020B0604020202020204" pitchFamily="34" charset="0"/>
              <a:ea typeface="Calibri" panose="020F0502020204030204" pitchFamily="34" charset="0"/>
            </a:endParaRPr>
          </a:p>
          <a:p>
            <a:pPr marL="0" indent="0" rtl="0">
              <a:buNone/>
            </a:pPr>
            <a:endParaRPr lang="en-GB" sz="2000" dirty="0">
              <a:solidFill>
                <a:schemeClr val="tx1">
                  <a:lumMod val="85000"/>
                </a:schemeClr>
              </a:solidFill>
              <a:effectLst/>
              <a:latin typeface="Arial" panose="020B0604020202020204" pitchFamily="34" charset="0"/>
              <a:ea typeface="Calibri" panose="020F0502020204030204" pitchFamily="34" charset="0"/>
            </a:endParaRPr>
          </a:p>
          <a:p>
            <a:pPr marL="0" indent="0" rtl="0">
              <a:buNone/>
            </a:pPr>
            <a:endParaRPr lang="en-GB" sz="2000" dirty="0">
              <a:solidFill>
                <a:schemeClr val="tx1">
                  <a:lumMod val="8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3" name="Picture 2" descr="Logo&#10;&#10;Description automatically generated">
            <a:extLst>
              <a:ext uri="{FF2B5EF4-FFF2-40B4-BE49-F238E27FC236}">
                <a16:creationId xmlns:a16="http://schemas.microsoft.com/office/drawing/2014/main" id="{597128BA-AE1D-B56A-956F-35801438A7B5}"/>
              </a:ext>
            </a:extLst>
          </p:cNvPr>
          <p:cNvPicPr>
            <a:picLocks noChangeAspect="1"/>
          </p:cNvPicPr>
          <p:nvPr/>
        </p:nvPicPr>
        <p:blipFill>
          <a:blip r:embed="rId3"/>
          <a:stretch>
            <a:fillRect/>
          </a:stretch>
        </p:blipFill>
        <p:spPr>
          <a:xfrm>
            <a:off x="10919261" y="4899296"/>
            <a:ext cx="934720" cy="1374038"/>
          </a:xfrm>
          <a:prstGeom prst="rect">
            <a:avLst/>
          </a:prstGeom>
        </p:spPr>
      </p:pic>
    </p:spTree>
    <p:extLst>
      <p:ext uri="{BB962C8B-B14F-4D97-AF65-F5344CB8AC3E}">
        <p14:creationId xmlns:p14="http://schemas.microsoft.com/office/powerpoint/2010/main" val="314872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dirty="0"/>
              <a:t>Problem Statement</a:t>
            </a:r>
            <a:endParaRPr lang="en-gb"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a:bodyPr>
          <a:lstStyle/>
          <a:p>
            <a:pPr marL="0" indent="0" algn="ctr">
              <a:buNone/>
            </a:pPr>
            <a:r>
              <a:rPr lang="en-GB" sz="1800" b="1" i="1" dirty="0">
                <a:solidFill>
                  <a:schemeClr val="tx1">
                    <a:lumMod val="95000"/>
                    <a:alpha val="60000"/>
                  </a:schemeClr>
                </a:solidFill>
                <a:effectLst/>
                <a:latin typeface="Arial" panose="020B0604020202020204" pitchFamily="34" charset="0"/>
                <a:ea typeface="Times New Roman" panose="02020603050405020304" pitchFamily="18" charset="0"/>
              </a:rPr>
              <a:t>How can data from a movie-based platform recommend other movies to users based on their preferences and activities on that platform? </a:t>
            </a:r>
            <a:endParaRPr lang="en-GB" sz="1800" b="1" dirty="0">
              <a:solidFill>
                <a:schemeClr val="tx1">
                  <a:lumMod val="95000"/>
                  <a:alpha val="60000"/>
                </a:schemeClr>
              </a:solidFill>
              <a:effectLst/>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6</a:t>
            </a:fld>
            <a:endParaRPr lang="en-US"/>
          </a:p>
        </p:txBody>
      </p:sp>
      <p:pic>
        <p:nvPicPr>
          <p:cNvPr id="2" name="Picture 1" descr="Logo&#10;&#10;Description automatically generated">
            <a:extLst>
              <a:ext uri="{FF2B5EF4-FFF2-40B4-BE49-F238E27FC236}">
                <a16:creationId xmlns:a16="http://schemas.microsoft.com/office/drawing/2014/main" id="{423AE8DD-98E5-AEAD-519F-F6328BABA7FC}"/>
              </a:ext>
            </a:extLst>
          </p:cNvPr>
          <p:cNvPicPr>
            <a:picLocks noChangeAspect="1"/>
          </p:cNvPicPr>
          <p:nvPr/>
        </p:nvPicPr>
        <p:blipFill>
          <a:blip r:embed="rId7"/>
          <a:stretch>
            <a:fillRect/>
          </a:stretch>
        </p:blipFill>
        <p:spPr>
          <a:xfrm>
            <a:off x="3427861" y="4356585"/>
            <a:ext cx="934720" cy="1374038"/>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My Project: Movie Recommendation system</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10559097" cy="3515555"/>
          </a:xfrm>
        </p:spPr>
        <p:txBody>
          <a:bodyPr rtlCol="0"/>
          <a:lstStyle/>
          <a:p>
            <a:pPr marL="0" indent="0" rtl="0">
              <a:buNone/>
            </a:pPr>
            <a:r>
              <a:rPr lang="en-GB" dirty="0"/>
              <a:t>I built a content-based and demographic recommendation engine for movies. The approach to building the movie recommendation engine consists of the following steps. </a:t>
            </a:r>
          </a:p>
          <a:p>
            <a:pPr rtl="0"/>
            <a:r>
              <a:rPr lang="en-GB" dirty="0"/>
              <a:t>Perform Exploratory Data Analysis (EDA) on the data </a:t>
            </a:r>
          </a:p>
          <a:p>
            <a:pPr rtl="0"/>
            <a:r>
              <a:rPr lang="en-GB" dirty="0"/>
              <a:t>Build the recommendation system </a:t>
            </a:r>
          </a:p>
          <a:p>
            <a:pPr rtl="0"/>
            <a:r>
              <a:rPr lang="en-GB" dirty="0"/>
              <a:t>Get recommendations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2" name="Picture 1" descr="Logo&#10;&#10;Description automatically generated">
            <a:extLst>
              <a:ext uri="{FF2B5EF4-FFF2-40B4-BE49-F238E27FC236}">
                <a16:creationId xmlns:a16="http://schemas.microsoft.com/office/drawing/2014/main" id="{D5762BF4-4371-65BE-CB3A-969B54D9A3CB}"/>
              </a:ext>
            </a:extLst>
          </p:cNvPr>
          <p:cNvPicPr>
            <a:picLocks noChangeAspect="1"/>
          </p:cNvPicPr>
          <p:nvPr/>
        </p:nvPicPr>
        <p:blipFill>
          <a:blip r:embed="rId3"/>
          <a:stretch>
            <a:fillRect/>
          </a:stretch>
        </p:blipFill>
        <p:spPr>
          <a:xfrm>
            <a:off x="10919261" y="4934687"/>
            <a:ext cx="934720" cy="1374038"/>
          </a:xfrm>
          <a:prstGeom prst="rect">
            <a:avLst/>
          </a:prstGeom>
        </p:spPr>
      </p:pic>
    </p:spTree>
    <p:extLst>
      <p:ext uri="{BB962C8B-B14F-4D97-AF65-F5344CB8AC3E}">
        <p14:creationId xmlns:p14="http://schemas.microsoft.com/office/powerpoint/2010/main" val="372736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Content based filtering </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987689"/>
            <a:ext cx="10559097" cy="3515555"/>
          </a:xfrm>
        </p:spPr>
        <p:txBody>
          <a:bodyPr rtlCol="0"/>
          <a:lstStyle/>
          <a:p>
            <a:pPr marL="0" indent="0" rtl="0">
              <a:buNone/>
            </a:pPr>
            <a:r>
              <a:rPr lang="en-GB" b="1" dirty="0">
                <a:solidFill>
                  <a:schemeClr val="tx1">
                    <a:lumMod val="85000"/>
                  </a:schemeClr>
                </a:solidFill>
              </a:rPr>
              <a:t>Plot description-based Recommender</a:t>
            </a:r>
          </a:p>
          <a:p>
            <a:pPr marL="0" indent="0" rtl="0">
              <a:buNone/>
            </a:pPr>
            <a:r>
              <a:rPr lang="en-GB" b="0" i="0" dirty="0">
                <a:solidFill>
                  <a:schemeClr val="tx1">
                    <a:lumMod val="85000"/>
                  </a:schemeClr>
                </a:solidFill>
                <a:effectLst/>
                <a:latin typeface="-apple-system"/>
              </a:rPr>
              <a:t>I defined a function that takes a movie title as an input and outputs a list of the ten most similar movies.</a:t>
            </a:r>
          </a:p>
          <a:p>
            <a:pPr marL="0" indent="0" rtl="0">
              <a:buNone/>
            </a:pPr>
            <a:r>
              <a:rPr lang="en-GB" dirty="0">
                <a:solidFill>
                  <a:schemeClr val="tx1">
                    <a:lumMod val="85000"/>
                  </a:schemeClr>
                </a:solidFill>
                <a:latin typeface="-apple-system"/>
              </a:rPr>
              <a:t>An example of the output of the function is below: </a:t>
            </a:r>
            <a:endParaRPr lang="en-gb" dirty="0">
              <a:solidFill>
                <a:schemeClr val="tx1">
                  <a:lumMod val="8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1026" name="Picture 2">
            <a:extLst>
              <a:ext uri="{FF2B5EF4-FFF2-40B4-BE49-F238E27FC236}">
                <a16:creationId xmlns:a16="http://schemas.microsoft.com/office/drawing/2014/main" id="{2D674509-2966-1B5D-91FB-3293BF310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550" y="4265228"/>
            <a:ext cx="6893720" cy="22419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A05687D9-0B06-24C7-F3BF-C946840B8ABD}"/>
              </a:ext>
            </a:extLst>
          </p:cNvPr>
          <p:cNvPicPr>
            <a:picLocks noChangeAspect="1"/>
          </p:cNvPicPr>
          <p:nvPr/>
        </p:nvPicPr>
        <p:blipFill>
          <a:blip r:embed="rId4"/>
          <a:stretch>
            <a:fillRect/>
          </a:stretch>
        </p:blipFill>
        <p:spPr>
          <a:xfrm>
            <a:off x="10978396" y="4493834"/>
            <a:ext cx="934720" cy="1374038"/>
          </a:xfrm>
          <a:prstGeom prst="rect">
            <a:avLst/>
          </a:prstGeom>
        </p:spPr>
      </p:pic>
    </p:spTree>
    <p:extLst>
      <p:ext uri="{BB962C8B-B14F-4D97-AF65-F5344CB8AC3E}">
        <p14:creationId xmlns:p14="http://schemas.microsoft.com/office/powerpoint/2010/main" val="168008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algn="ctr" rtl="0"/>
            <a:r>
              <a:rPr lang="en-GB" dirty="0"/>
              <a:t>Content-based filtering </a:t>
            </a:r>
            <a:endParaRPr lang="en-gb"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732088"/>
            <a:ext cx="10559097" cy="3515555"/>
          </a:xfrm>
        </p:spPr>
        <p:txBody>
          <a:bodyPr rtlCol="0"/>
          <a:lstStyle/>
          <a:p>
            <a:pPr marL="0" indent="0" rtl="0">
              <a:buNone/>
            </a:pPr>
            <a:r>
              <a:rPr lang="en-GB" b="1" dirty="0">
                <a:solidFill>
                  <a:schemeClr val="tx1">
                    <a:lumMod val="85000"/>
                  </a:schemeClr>
                </a:solidFill>
              </a:rPr>
              <a:t>Credits, Genres and Keywords-Based Recommender</a:t>
            </a:r>
          </a:p>
          <a:p>
            <a:pPr marL="0" indent="0" rtl="0">
              <a:buNone/>
            </a:pPr>
            <a:r>
              <a:rPr lang="en-GB" dirty="0">
                <a:solidFill>
                  <a:schemeClr val="tx1">
                    <a:lumMod val="85000"/>
                  </a:schemeClr>
                </a:solidFill>
              </a:rPr>
              <a:t>The previous </a:t>
            </a:r>
            <a:r>
              <a:rPr lang="en-GB" b="0" i="0" dirty="0">
                <a:solidFill>
                  <a:schemeClr val="tx1">
                    <a:lumMod val="85000"/>
                  </a:schemeClr>
                </a:solidFill>
                <a:effectLst/>
              </a:rPr>
              <a:t>recommendation system, based on plot description,  would be improved if there were better metadata. Therefore, I built a recommendation system based on the following metadata: the director, related genres, actors and movie plot keywords. Therefore, developing a credit, genres, and keywords-based recommender was the better option . </a:t>
            </a:r>
          </a:p>
          <a:p>
            <a:pPr marL="0" indent="0" rtl="0">
              <a:buNone/>
            </a:pPr>
            <a:r>
              <a:rPr lang="en-GB" dirty="0">
                <a:solidFill>
                  <a:schemeClr val="tx1">
                    <a:lumMod val="85000"/>
                  </a:schemeClr>
                </a:solidFill>
              </a:rPr>
              <a:t>An example of the output of the function is below: </a:t>
            </a:r>
            <a:endParaRPr lang="en-gb" dirty="0">
              <a:solidFill>
                <a:schemeClr val="tx1">
                  <a:lumMod val="8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US" smtClean="0"/>
              <a:pPr rtl="0"/>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pic>
        <p:nvPicPr>
          <p:cNvPr id="2050" name="Picture 2">
            <a:extLst>
              <a:ext uri="{FF2B5EF4-FFF2-40B4-BE49-F238E27FC236}">
                <a16:creationId xmlns:a16="http://schemas.microsoft.com/office/drawing/2014/main" id="{01CDA6FB-72DB-27DF-4D5F-EA732B837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671" y="5162082"/>
            <a:ext cx="5160658" cy="16783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10;&#10;Description automatically generated">
            <a:extLst>
              <a:ext uri="{FF2B5EF4-FFF2-40B4-BE49-F238E27FC236}">
                <a16:creationId xmlns:a16="http://schemas.microsoft.com/office/drawing/2014/main" id="{3CE1CE8A-161E-3482-B0AF-FA9614ED4F20}"/>
              </a:ext>
            </a:extLst>
          </p:cNvPr>
          <p:cNvPicPr>
            <a:picLocks noChangeAspect="1"/>
          </p:cNvPicPr>
          <p:nvPr/>
        </p:nvPicPr>
        <p:blipFill>
          <a:blip r:embed="rId4"/>
          <a:stretch>
            <a:fillRect/>
          </a:stretch>
        </p:blipFill>
        <p:spPr>
          <a:xfrm>
            <a:off x="11024658" y="4934687"/>
            <a:ext cx="934720" cy="1374038"/>
          </a:xfrm>
          <a:prstGeom prst="rect">
            <a:avLst/>
          </a:prstGeom>
        </p:spPr>
      </p:pic>
    </p:spTree>
    <p:extLst>
      <p:ext uri="{BB962C8B-B14F-4D97-AF65-F5344CB8AC3E}">
        <p14:creationId xmlns:p14="http://schemas.microsoft.com/office/powerpoint/2010/main" val="7269977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754</Words>
  <Application>Microsoft Macintosh PowerPoint</Application>
  <PresentationFormat>Widescreen</PresentationFormat>
  <Paragraphs>72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Gill Sans MT</vt:lpstr>
      <vt:lpstr>Times New Roman</vt:lpstr>
      <vt:lpstr>Walbaum Display</vt:lpstr>
      <vt:lpstr>3DFloatVTI</vt:lpstr>
      <vt:lpstr>Movie Recommendation System</vt:lpstr>
      <vt:lpstr>What is a recommendation system?  </vt:lpstr>
      <vt:lpstr>Why use recommendation systems? </vt:lpstr>
      <vt:lpstr>Types of recommendation systems</vt:lpstr>
      <vt:lpstr>My Project: Context of the Project</vt:lpstr>
      <vt:lpstr>Problem Statement</vt:lpstr>
      <vt:lpstr>My Project: Movie Recommendation system</vt:lpstr>
      <vt:lpstr>Content based filtering </vt:lpstr>
      <vt:lpstr>Content-based filtering </vt:lpstr>
      <vt:lpstr>Demographic Filtering </vt:lpstr>
      <vt:lpstr>Recommendations </vt:lpstr>
      <vt:lpstr>Further Research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2023-01-22T11:19:10Z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