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03"/>
  </p:normalViewPr>
  <p:slideViewPr>
    <p:cSldViewPr snapToGrid="0">
      <p:cViewPr varScale="1">
        <p:scale>
          <a:sx n="123" d="100"/>
          <a:sy n="123" d="100"/>
        </p:scale>
        <p:origin x="3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96AACBB-6F75-9549-9B1A-4D4DAA575E9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DEBD4D3-4142-F344-B5F5-8CE6BD1FC60D}" type="slidenum">
              <a:rPr lang="en-US" smtClean="0"/>
              <a:t>‹#›</a:t>
            </a:fld>
            <a:endParaRPr lang="en-US"/>
          </a:p>
        </p:txBody>
      </p:sp>
    </p:spTree>
    <p:extLst>
      <p:ext uri="{BB962C8B-B14F-4D97-AF65-F5344CB8AC3E}">
        <p14:creationId xmlns:p14="http://schemas.microsoft.com/office/powerpoint/2010/main" val="63073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96AACBB-6F75-9549-9B1A-4D4DAA575E9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87504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6AACBB-6F75-9549-9B1A-4D4DAA575E9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99809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96AACBB-6F75-9549-9B1A-4D4DAA575E95}" type="datetimeFigureOut">
              <a:rPr lang="en-US" smtClean="0"/>
              <a:t>12/16/22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3830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96AACBB-6F75-9549-9B1A-4D4DAA575E95}" type="datetimeFigureOut">
              <a:rPr lang="en-US" smtClean="0"/>
              <a:t>12/16/22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DEBD4D3-4142-F344-B5F5-8CE6BD1FC60D}" type="slidenum">
              <a:rPr lang="en-US" smtClean="0"/>
              <a:t>‹#›</a:t>
            </a:fld>
            <a:endParaRPr lang="en-US"/>
          </a:p>
        </p:txBody>
      </p:sp>
    </p:spTree>
    <p:extLst>
      <p:ext uri="{BB962C8B-B14F-4D97-AF65-F5344CB8AC3E}">
        <p14:creationId xmlns:p14="http://schemas.microsoft.com/office/powerpoint/2010/main" val="209439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96AACBB-6F75-9549-9B1A-4D4DAA575E95}" type="datetimeFigureOut">
              <a:rPr lang="en-US" smtClean="0"/>
              <a:t>12/16/22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360249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96AACBB-6F75-9549-9B1A-4D4DAA575E95}" type="datetimeFigureOut">
              <a:rPr lang="en-US" smtClean="0"/>
              <a:t>12/16/22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BD4D3-4142-F344-B5F5-8CE6BD1FC60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77721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6AACBB-6F75-9549-9B1A-4D4DAA575E95}" type="datetimeFigureOut">
              <a:rPr lang="en-US" smtClean="0"/>
              <a:t>12/16/22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BD4D3-4142-F344-B5F5-8CE6BD1FC60D}"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63069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AACBB-6F75-9549-9B1A-4D4DAA575E95}" type="datetimeFigureOut">
              <a:rPr lang="en-US" smtClean="0"/>
              <a:t>12/16/22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178970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96AACBB-6F75-9549-9B1A-4D4DAA575E95}" type="datetimeFigureOut">
              <a:rPr lang="en-US" smtClean="0"/>
              <a:t>12/16/22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244128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96AACBB-6F75-9549-9B1A-4D4DAA575E95}" type="datetimeFigureOut">
              <a:rPr lang="en-US" smtClean="0"/>
              <a:t>12/16/22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DEBD4D3-4142-F344-B5F5-8CE6BD1FC60D}" type="slidenum">
              <a:rPr lang="en-US" smtClean="0"/>
              <a:t>‹#›</a:t>
            </a:fld>
            <a:endParaRPr lang="en-US"/>
          </a:p>
        </p:txBody>
      </p:sp>
    </p:spTree>
    <p:extLst>
      <p:ext uri="{BB962C8B-B14F-4D97-AF65-F5344CB8AC3E}">
        <p14:creationId xmlns:p14="http://schemas.microsoft.com/office/powerpoint/2010/main" val="30349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96AACBB-6F75-9549-9B1A-4D4DAA575E95}" type="datetimeFigureOut">
              <a:rPr lang="en-US" smtClean="0"/>
              <a:t>12/16/22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DEBD4D3-4142-F344-B5F5-8CE6BD1FC60D}" type="slidenum">
              <a:rPr lang="en-US" smtClean="0"/>
              <a:t>‹#›</a:t>
            </a:fld>
            <a:endParaRPr lang="en-US"/>
          </a:p>
        </p:txBody>
      </p:sp>
    </p:spTree>
    <p:extLst>
      <p:ext uri="{BB962C8B-B14F-4D97-AF65-F5344CB8AC3E}">
        <p14:creationId xmlns:p14="http://schemas.microsoft.com/office/powerpoint/2010/main" val="4001600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2E4E-3AB0-2C65-E392-2A25E10A72B2}"/>
              </a:ext>
            </a:extLst>
          </p:cNvPr>
          <p:cNvSpPr>
            <a:spLocks noGrp="1"/>
          </p:cNvSpPr>
          <p:nvPr>
            <p:ph type="ctrTitle"/>
          </p:nvPr>
        </p:nvSpPr>
        <p:spPr/>
        <p:txBody>
          <a:bodyPr/>
          <a:lstStyle/>
          <a:p>
            <a:pPr algn="ctr"/>
            <a:r>
              <a:rPr lang="en-US" dirty="0"/>
              <a:t>Credit card fraud detection</a:t>
            </a:r>
          </a:p>
        </p:txBody>
      </p:sp>
      <p:sp>
        <p:nvSpPr>
          <p:cNvPr id="3" name="Subtitle 2">
            <a:extLst>
              <a:ext uri="{FF2B5EF4-FFF2-40B4-BE49-F238E27FC236}">
                <a16:creationId xmlns:a16="http://schemas.microsoft.com/office/drawing/2014/main" id="{0B5850FC-917E-2E72-8570-F2DAD059EB1B}"/>
              </a:ext>
            </a:extLst>
          </p:cNvPr>
          <p:cNvSpPr>
            <a:spLocks noGrp="1"/>
          </p:cNvSpPr>
          <p:nvPr>
            <p:ph type="subTitle" idx="1"/>
          </p:nvPr>
        </p:nvSpPr>
        <p:spPr/>
        <p:txBody>
          <a:bodyPr/>
          <a:lstStyle/>
          <a:p>
            <a:r>
              <a:rPr lang="en-US" dirty="0"/>
              <a:t>Capstone 2 Project by Courtney David. </a:t>
            </a:r>
          </a:p>
        </p:txBody>
      </p:sp>
      <p:pic>
        <p:nvPicPr>
          <p:cNvPr id="1026" name="Picture 2" descr="Credit Card Fraud Detection Using Machine Learning">
            <a:extLst>
              <a:ext uri="{FF2B5EF4-FFF2-40B4-BE49-F238E27FC236}">
                <a16:creationId xmlns:a16="http://schemas.microsoft.com/office/drawing/2014/main" id="{64076426-967A-33E8-BD3C-9A35700960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27"/>
          <a:stretch/>
        </p:blipFill>
        <p:spPr bwMode="auto">
          <a:xfrm>
            <a:off x="4453082" y="5081154"/>
            <a:ext cx="3442445" cy="149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3919-3961-F5A9-329C-93E27B3E2581}"/>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AE114114-25FA-0A4E-B582-A614238DBF35}"/>
              </a:ext>
            </a:extLst>
          </p:cNvPr>
          <p:cNvSpPr>
            <a:spLocks noGrp="1"/>
          </p:cNvSpPr>
          <p:nvPr>
            <p:ph idx="1"/>
          </p:nvPr>
        </p:nvSpPr>
        <p:spPr/>
        <p:txBody>
          <a:bodyPr/>
          <a:lstStyle/>
          <a:p>
            <a:r>
              <a:rPr lang="en-US" dirty="0"/>
              <a:t>I recommend using the </a:t>
            </a:r>
            <a:r>
              <a:rPr lang="en-US" dirty="0" err="1"/>
              <a:t>XGBoost</a:t>
            </a:r>
            <a:r>
              <a:rPr lang="en-US" dirty="0"/>
              <a:t> Model to detect fraudulent credit card transactions, which is 97% accurate. </a:t>
            </a:r>
          </a:p>
          <a:p>
            <a:r>
              <a:rPr lang="en-US" dirty="0"/>
              <a:t>The machine learning models were run on a credit card dataset, and the model's accuracy was evaluated with the help of a confusion matrix and ROC AUC.</a:t>
            </a:r>
          </a:p>
        </p:txBody>
      </p:sp>
      <p:pic>
        <p:nvPicPr>
          <p:cNvPr id="5" name="Picture 4">
            <a:extLst>
              <a:ext uri="{FF2B5EF4-FFF2-40B4-BE49-F238E27FC236}">
                <a16:creationId xmlns:a16="http://schemas.microsoft.com/office/drawing/2014/main" id="{A3E657CB-6901-8E2A-561C-16A359D87A28}"/>
              </a:ext>
            </a:extLst>
          </p:cNvPr>
          <p:cNvPicPr>
            <a:picLocks noChangeAspect="1"/>
          </p:cNvPicPr>
          <p:nvPr/>
        </p:nvPicPr>
        <p:blipFill>
          <a:blip r:embed="rId2"/>
          <a:stretch>
            <a:fillRect/>
          </a:stretch>
        </p:blipFill>
        <p:spPr>
          <a:xfrm>
            <a:off x="4947804" y="4339935"/>
            <a:ext cx="2296391" cy="2296391"/>
          </a:xfrm>
          <a:prstGeom prst="rect">
            <a:avLst/>
          </a:prstGeom>
        </p:spPr>
      </p:pic>
    </p:spTree>
    <p:extLst>
      <p:ext uri="{BB962C8B-B14F-4D97-AF65-F5344CB8AC3E}">
        <p14:creationId xmlns:p14="http://schemas.microsoft.com/office/powerpoint/2010/main" val="2309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C027-3C03-D32B-D47B-B9258DB2972D}"/>
              </a:ext>
            </a:extLst>
          </p:cNvPr>
          <p:cNvSpPr>
            <a:spLocks noGrp="1"/>
          </p:cNvSpPr>
          <p:nvPr>
            <p:ph type="title"/>
          </p:nvPr>
        </p:nvSpPr>
        <p:spPr/>
        <p:txBody>
          <a:bodyPr/>
          <a:lstStyle/>
          <a:p>
            <a:pPr algn="ctr"/>
            <a:r>
              <a:rPr lang="en-US" dirty="0"/>
              <a:t>Further research</a:t>
            </a:r>
          </a:p>
        </p:txBody>
      </p:sp>
      <p:sp>
        <p:nvSpPr>
          <p:cNvPr id="3" name="Content Placeholder 2">
            <a:extLst>
              <a:ext uri="{FF2B5EF4-FFF2-40B4-BE49-F238E27FC236}">
                <a16:creationId xmlns:a16="http://schemas.microsoft.com/office/drawing/2014/main" id="{122B011A-3265-C788-3DAF-D68F09812F35}"/>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finance and banking sector is vital in our present-day generation, where almost every human must do banking in person or online.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This topic of detecting fraudulent transactions inspired me to research more deeply in this field and how machine learning models can help predict other fraudulent activities.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I would dive deeper into understanding and researching other variables of data not included in this dataset that contribute to detecting fraudulent credit card activities using machine learning models. </a:t>
            </a:r>
          </a:p>
          <a:p>
            <a:endParaRPr lang="en-US" dirty="0"/>
          </a:p>
        </p:txBody>
      </p:sp>
      <p:pic>
        <p:nvPicPr>
          <p:cNvPr id="5" name="Picture 4">
            <a:extLst>
              <a:ext uri="{FF2B5EF4-FFF2-40B4-BE49-F238E27FC236}">
                <a16:creationId xmlns:a16="http://schemas.microsoft.com/office/drawing/2014/main" id="{5A8B727D-BE1C-25F6-6DF9-ED21EA5AC6EC}"/>
              </a:ext>
            </a:extLst>
          </p:cNvPr>
          <p:cNvPicPr>
            <a:picLocks noChangeAspect="1"/>
          </p:cNvPicPr>
          <p:nvPr/>
        </p:nvPicPr>
        <p:blipFill>
          <a:blip r:embed="rId2"/>
          <a:stretch>
            <a:fillRect/>
          </a:stretch>
        </p:blipFill>
        <p:spPr>
          <a:xfrm>
            <a:off x="4826000" y="4468368"/>
            <a:ext cx="2540000" cy="1905000"/>
          </a:xfrm>
          <a:prstGeom prst="rect">
            <a:avLst/>
          </a:prstGeom>
        </p:spPr>
      </p:pic>
    </p:spTree>
    <p:extLst>
      <p:ext uri="{BB962C8B-B14F-4D97-AF65-F5344CB8AC3E}">
        <p14:creationId xmlns:p14="http://schemas.microsoft.com/office/powerpoint/2010/main" val="176567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9EA0-7978-D6BE-13AF-B5625668D018}"/>
              </a:ext>
            </a:extLst>
          </p:cNvPr>
          <p:cNvSpPr>
            <a:spLocks noGrp="1"/>
          </p:cNvSpPr>
          <p:nvPr>
            <p:ph type="title"/>
          </p:nvPr>
        </p:nvSpPr>
        <p:spPr>
          <a:xfrm>
            <a:off x="1066800" y="2490077"/>
            <a:ext cx="10058400" cy="1609344"/>
          </a:xfrm>
        </p:spPr>
        <p:txBody>
          <a:bodyPr>
            <a:normAutofit fontScale="90000"/>
          </a:bodyPr>
          <a:lstStyle/>
          <a:p>
            <a:pPr algn="ctr"/>
            <a:r>
              <a:rPr lang="en-US" sz="12500" dirty="0"/>
              <a:t>Questions? </a:t>
            </a:r>
          </a:p>
        </p:txBody>
      </p:sp>
    </p:spTree>
    <p:extLst>
      <p:ext uri="{BB962C8B-B14F-4D97-AF65-F5344CB8AC3E}">
        <p14:creationId xmlns:p14="http://schemas.microsoft.com/office/powerpoint/2010/main" val="284268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9437-E0E1-4CBD-D48E-FD4512A3577D}"/>
              </a:ext>
            </a:extLst>
          </p:cNvPr>
          <p:cNvSpPr>
            <a:spLocks noGrp="1"/>
          </p:cNvSpPr>
          <p:nvPr>
            <p:ph type="title"/>
          </p:nvPr>
        </p:nvSpPr>
        <p:spPr/>
        <p:txBody>
          <a:bodyPr>
            <a:normAutofit/>
          </a:bodyPr>
          <a:lstStyle/>
          <a:p>
            <a:pPr algn="ctr"/>
            <a:r>
              <a:rPr lang="en-US" dirty="0"/>
              <a:t>Context of the project</a:t>
            </a:r>
          </a:p>
        </p:txBody>
      </p:sp>
      <p:sp>
        <p:nvSpPr>
          <p:cNvPr id="3" name="Content Placeholder 2">
            <a:extLst>
              <a:ext uri="{FF2B5EF4-FFF2-40B4-BE49-F238E27FC236}">
                <a16:creationId xmlns:a16="http://schemas.microsoft.com/office/drawing/2014/main" id="{FFB8545A-2653-DCAF-1E94-2BC9C98CCAB6}"/>
              </a:ext>
            </a:extLst>
          </p:cNvPr>
          <p:cNvSpPr>
            <a:spLocks noGrp="1"/>
          </p:cNvSpPr>
          <p:nvPr>
            <p:ph idx="1"/>
          </p:nvPr>
        </p:nvSpPr>
        <p:spPr>
          <a:xfrm>
            <a:off x="1069848" y="2121408"/>
            <a:ext cx="4930260" cy="4050792"/>
          </a:xfrm>
        </p:spPr>
        <p:txBody>
          <a:bodyPr>
            <a:normAutofit fontScale="92500" lnSpcReduction="10000"/>
          </a:bodyPr>
          <a:lstStyle/>
          <a:p>
            <a:r>
              <a:rPr lang="en-GB" sz="1800" dirty="0">
                <a:effectLst/>
                <a:ea typeface="Calibri" panose="020F0502020204030204" pitchFamily="34" charset="0"/>
                <a:cs typeface="Times New Roman" panose="02020603050405020304" pitchFamily="18" charset="0"/>
              </a:rPr>
              <a:t>For any bank or financial organisation, credit card fraud detection is of utmost importance. Being able to spot potential fraud so that consumers are not billed for goods they haven’t purchased is extremely important.</a:t>
            </a:r>
          </a:p>
          <a:p>
            <a:r>
              <a:rPr lang="en-GB" sz="1800" dirty="0">
                <a:effectLst/>
                <a:ea typeface="Calibri" panose="020F0502020204030204" pitchFamily="34" charset="0"/>
                <a:cs typeface="Times New Roman" panose="02020603050405020304" pitchFamily="18" charset="0"/>
              </a:rPr>
              <a:t> The aim is, therefore, to create a classifier that indicates whether a requested transaction is a fraud or not. </a:t>
            </a:r>
          </a:p>
          <a:p>
            <a:r>
              <a:rPr lang="en-GB" sz="1800" dirty="0">
                <a:effectLst/>
                <a:ea typeface="Calibri" panose="020F0502020204030204" pitchFamily="34" charset="0"/>
                <a:cs typeface="Times New Roman" panose="02020603050405020304" pitchFamily="18" charset="0"/>
              </a:rPr>
              <a:t>Data on the total annual value of fraud losses on debit and credit cards issued in the United Kingdom (UK) from 2002 to 2020, abroad and in the United Kingdom (UK) shows that the total value of annual fraud losses on UK-issued debit and credit cards fluctuated overall during the period under observation, reaching a value of 574.2 million British pounds as of 2020. </a:t>
            </a:r>
            <a:endParaRPr lang="en-US" dirty="0"/>
          </a:p>
        </p:txBody>
      </p:sp>
      <p:pic>
        <p:nvPicPr>
          <p:cNvPr id="4" name="Picture 3" descr="Chart, bar chart&#10;&#10;Description automatically generated">
            <a:extLst>
              <a:ext uri="{FF2B5EF4-FFF2-40B4-BE49-F238E27FC236}">
                <a16:creationId xmlns:a16="http://schemas.microsoft.com/office/drawing/2014/main" id="{89977DEB-54E7-0592-73B9-50554F9189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2074" y="2121408"/>
            <a:ext cx="6057445" cy="3760904"/>
          </a:xfrm>
          <a:prstGeom prst="rect">
            <a:avLst/>
          </a:prstGeom>
        </p:spPr>
      </p:pic>
    </p:spTree>
    <p:extLst>
      <p:ext uri="{BB962C8B-B14F-4D97-AF65-F5344CB8AC3E}">
        <p14:creationId xmlns:p14="http://schemas.microsoft.com/office/powerpoint/2010/main" val="208827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F814-8E8A-94B5-9C05-35EB267918EB}"/>
              </a:ext>
            </a:extLst>
          </p:cNvPr>
          <p:cNvSpPr>
            <a:spLocks noGrp="1"/>
          </p:cNvSpPr>
          <p:nvPr>
            <p:ph type="title"/>
          </p:nvPr>
        </p:nvSpPr>
        <p:spPr/>
        <p:txBody>
          <a:bodyPr/>
          <a:lstStyle/>
          <a:p>
            <a:pPr algn="ctr"/>
            <a:r>
              <a:rPr lang="en-US" dirty="0"/>
              <a:t>Problem statement </a:t>
            </a:r>
          </a:p>
        </p:txBody>
      </p:sp>
      <p:sp>
        <p:nvSpPr>
          <p:cNvPr id="3" name="Content Placeholder 2">
            <a:extLst>
              <a:ext uri="{FF2B5EF4-FFF2-40B4-BE49-F238E27FC236}">
                <a16:creationId xmlns:a16="http://schemas.microsoft.com/office/drawing/2014/main" id="{56E79EE4-2F79-19B0-9393-BFDC4784FA3B}"/>
              </a:ext>
            </a:extLst>
          </p:cNvPr>
          <p:cNvSpPr>
            <a:spLocks noGrp="1"/>
          </p:cNvSpPr>
          <p:nvPr>
            <p:ph idx="1"/>
          </p:nvPr>
        </p:nvSpPr>
        <p:spPr/>
        <p:txBody>
          <a:bodyPr>
            <a:normAutofit/>
          </a:bodyPr>
          <a:lstStyle/>
          <a:p>
            <a:pPr marL="0" indent="0" algn="ctr">
              <a:buNone/>
            </a:pPr>
            <a:r>
              <a:rPr lang="en-AU" sz="2800" b="1" i="1" dirty="0">
                <a:effectLst/>
                <a:ea typeface="Calibri" panose="020F0502020204030204" pitchFamily="34" charset="0"/>
                <a:cs typeface="Times New Roman" panose="02020603050405020304" pitchFamily="18" charset="0"/>
              </a:rPr>
              <a:t>Is it possible to spot potential fraud activity on credit cards so that consumers are not billed for goods that they haven’t purchased? Can it be spotted immediately when a purchase has been made? </a:t>
            </a:r>
            <a:endParaRPr lang="en-GB" sz="2800" dirty="0">
              <a:effectLst/>
              <a:ea typeface="Calibri" panose="020F0502020204030204" pitchFamily="34" charset="0"/>
              <a:cs typeface="Times New Roman" panose="02020603050405020304" pitchFamily="18" charset="0"/>
            </a:endParaRPr>
          </a:p>
          <a:p>
            <a:pPr marL="0" indent="0" algn="ctr">
              <a:buNone/>
            </a:pPr>
            <a:endParaRPr lang="en-US" sz="3200" dirty="0"/>
          </a:p>
        </p:txBody>
      </p:sp>
      <p:pic>
        <p:nvPicPr>
          <p:cNvPr id="4" name="Picture 2" descr="Credit Card Fraud Detection Using Machine Learning">
            <a:extLst>
              <a:ext uri="{FF2B5EF4-FFF2-40B4-BE49-F238E27FC236}">
                <a16:creationId xmlns:a16="http://schemas.microsoft.com/office/drawing/2014/main" id="{4666E2DD-5B68-8991-F212-A16E03E56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27"/>
          <a:stretch/>
        </p:blipFill>
        <p:spPr bwMode="auto">
          <a:xfrm>
            <a:off x="4374777" y="5049981"/>
            <a:ext cx="3442445" cy="149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0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036B-DA66-307C-E344-89AAB4509890}"/>
              </a:ext>
            </a:extLst>
          </p:cNvPr>
          <p:cNvSpPr>
            <a:spLocks noGrp="1"/>
          </p:cNvSpPr>
          <p:nvPr>
            <p:ph type="title"/>
          </p:nvPr>
        </p:nvSpPr>
        <p:spPr/>
        <p:txBody>
          <a:bodyPr/>
          <a:lstStyle/>
          <a:p>
            <a:pPr algn="ctr"/>
            <a:r>
              <a:rPr lang="en-US" dirty="0"/>
              <a:t>Solution </a:t>
            </a:r>
          </a:p>
        </p:txBody>
      </p:sp>
      <p:sp>
        <p:nvSpPr>
          <p:cNvPr id="3" name="Content Placeholder 2">
            <a:extLst>
              <a:ext uri="{FF2B5EF4-FFF2-40B4-BE49-F238E27FC236}">
                <a16:creationId xmlns:a16="http://schemas.microsoft.com/office/drawing/2014/main" id="{178BCE1F-DC85-A947-6548-BE8687B2F45D}"/>
              </a:ext>
            </a:extLst>
          </p:cNvPr>
          <p:cNvSpPr>
            <a:spLocks noGrp="1"/>
          </p:cNvSpPr>
          <p:nvPr>
            <p:ph idx="1"/>
          </p:nvPr>
        </p:nvSpPr>
        <p:spPr/>
        <p:txBody>
          <a:bodyPr/>
          <a:lstStyle/>
          <a:p>
            <a:pPr marL="0" indent="0">
              <a:buNone/>
            </a:pPr>
            <a:r>
              <a:rPr lang="en-US" dirty="0"/>
              <a:t>My approach to solving the problem is building a classifier in the following steps:</a:t>
            </a:r>
          </a:p>
          <a:p>
            <a:r>
              <a:rPr lang="en-US" dirty="0"/>
              <a:t>Perform Exploratory Data Analysis (EDA) on the dataset</a:t>
            </a:r>
          </a:p>
          <a:p>
            <a:r>
              <a:rPr lang="en-US" dirty="0"/>
              <a:t>Apply different Machine Learning models to the dataset</a:t>
            </a:r>
          </a:p>
          <a:p>
            <a:r>
              <a:rPr lang="en-US" dirty="0"/>
              <a:t>Train and assess our models on the dataset and pick the best one.</a:t>
            </a:r>
          </a:p>
          <a:p>
            <a:endParaRPr lang="en-US" dirty="0"/>
          </a:p>
        </p:txBody>
      </p:sp>
    </p:spTree>
    <p:extLst>
      <p:ext uri="{BB962C8B-B14F-4D97-AF65-F5344CB8AC3E}">
        <p14:creationId xmlns:p14="http://schemas.microsoft.com/office/powerpoint/2010/main" val="301267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5DE4-E110-EFFC-C63D-44759B55EA2E}"/>
              </a:ext>
            </a:extLst>
          </p:cNvPr>
          <p:cNvSpPr>
            <a:spLocks noGrp="1"/>
          </p:cNvSpPr>
          <p:nvPr>
            <p:ph type="title"/>
          </p:nvPr>
        </p:nvSpPr>
        <p:spPr/>
        <p:txBody>
          <a:bodyPr/>
          <a:lstStyle/>
          <a:p>
            <a:pPr algn="ctr"/>
            <a:r>
              <a:rPr lang="en-US" dirty="0"/>
              <a:t>The dataset</a:t>
            </a:r>
          </a:p>
        </p:txBody>
      </p:sp>
      <p:sp>
        <p:nvSpPr>
          <p:cNvPr id="3" name="Content Placeholder 2">
            <a:extLst>
              <a:ext uri="{FF2B5EF4-FFF2-40B4-BE49-F238E27FC236}">
                <a16:creationId xmlns:a16="http://schemas.microsoft.com/office/drawing/2014/main" id="{D0B2601A-99F9-541D-87EA-5627226C4A17}"/>
              </a:ext>
            </a:extLst>
          </p:cNvPr>
          <p:cNvSpPr>
            <a:spLocks noGrp="1"/>
          </p:cNvSpPr>
          <p:nvPr>
            <p:ph idx="1"/>
          </p:nvPr>
        </p:nvSpPr>
        <p:spPr/>
        <p:txBody>
          <a:bodyPr/>
          <a:lstStyle/>
          <a:p>
            <a:r>
              <a:rPr lang="en-GB" sz="1800" dirty="0">
                <a:effectLst/>
                <a:ea typeface="Calibri" panose="020F0502020204030204" pitchFamily="34" charset="0"/>
                <a:cs typeface="Times New Roman" panose="02020603050405020304" pitchFamily="18" charset="0"/>
              </a:rPr>
              <a:t>The dataset contains transactions made by credit cards in September 2013 by European cardholders. This dataset presents transactions that transpired in two days, where we have 492 frauds out of 284,807 transactions.</a:t>
            </a:r>
          </a:p>
          <a:p>
            <a:r>
              <a:rPr lang="en-GB" sz="1800" dirty="0">
                <a:effectLst/>
                <a:ea typeface="Calibri" panose="020F0502020204030204" pitchFamily="34" charset="0"/>
                <a:cs typeface="Times New Roman" panose="02020603050405020304" pitchFamily="18" charset="0"/>
              </a:rPr>
              <a:t> The dataset is highly unbalanced; the positive class (frauds) account for 0.172% of all transactions. It contains only numerical input variables, which are the result of a PCA transformation. This dataset was downloaded from Kaggle. </a:t>
            </a:r>
          </a:p>
          <a:p>
            <a:r>
              <a:rPr lang="en-GB" sz="1800" dirty="0">
                <a:solidFill>
                  <a:srgbClr val="000000"/>
                </a:solidFill>
                <a:effectLst/>
                <a:ea typeface="Calibri" panose="020F0502020204030204" pitchFamily="34" charset="0"/>
                <a:cs typeface="Times New Roman" panose="02020603050405020304" pitchFamily="18" charset="0"/>
              </a:rPr>
              <a:t>The dataset has been collected and analysed during a research collaboration between Worldline and the Machine Learning Group of ULB (Université Libre de </a:t>
            </a:r>
            <a:r>
              <a:rPr lang="en-GB" sz="1800" dirty="0" err="1">
                <a:solidFill>
                  <a:srgbClr val="000000"/>
                </a:solidFill>
                <a:effectLst/>
                <a:ea typeface="Calibri" panose="020F0502020204030204" pitchFamily="34" charset="0"/>
                <a:cs typeface="Times New Roman" panose="02020603050405020304" pitchFamily="18" charset="0"/>
              </a:rPr>
              <a:t>Bruxelles</a:t>
            </a:r>
            <a:r>
              <a:rPr lang="en-GB" sz="1800" dirty="0">
                <a:solidFill>
                  <a:srgbClr val="000000"/>
                </a:solidFill>
                <a:effectLst/>
                <a:ea typeface="Calibri" panose="020F0502020204030204" pitchFamily="34" charset="0"/>
                <a:cs typeface="Times New Roman" panose="02020603050405020304" pitchFamily="18" charset="0"/>
              </a:rPr>
              <a:t>) on big data mining and fraud detection.</a:t>
            </a:r>
          </a:p>
          <a:p>
            <a:r>
              <a:rPr lang="en-GB" sz="1800" dirty="0">
                <a:solidFill>
                  <a:srgbClr val="000000"/>
                </a:solidFill>
                <a:effectLst/>
                <a:ea typeface="Calibri" panose="020F0502020204030204" pitchFamily="34" charset="0"/>
                <a:cs typeface="Calibri" panose="020F0502020204030204" pitchFamily="34" charset="0"/>
              </a:rPr>
              <a:t>This dataset has the following columns: Time: the time of the transaction. V1 to V28 : Features V1 to V28 are the principal components obtained with PCA. Class: is the response variable and it takes value 1 in case of fraud and 0 otherwise. Amount: The amount of the transaction made.</a:t>
            </a:r>
            <a:endParaRPr lang="en-GB" sz="1800" dirty="0">
              <a:effectLst/>
              <a:ea typeface="Calibri" panose="020F0502020204030204" pitchFamily="34" charset="0"/>
              <a:cs typeface="Times New Roman" panose="02020603050405020304" pitchFamily="18" charset="0"/>
            </a:endParaRPr>
          </a:p>
          <a:p>
            <a:pPr marL="0" indent="0">
              <a:buNone/>
            </a:pPr>
            <a:endParaRPr lang="en-GB"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1591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6074-137D-55F4-EA99-60B7EA001683}"/>
              </a:ext>
            </a:extLst>
          </p:cNvPr>
          <p:cNvSpPr>
            <a:spLocks noGrp="1"/>
          </p:cNvSpPr>
          <p:nvPr>
            <p:ph type="title"/>
          </p:nvPr>
        </p:nvSpPr>
        <p:spPr/>
        <p:txBody>
          <a:bodyPr/>
          <a:lstStyle/>
          <a:p>
            <a:pPr algn="ctr"/>
            <a:r>
              <a:rPr lang="en-US" dirty="0"/>
              <a:t>Data Wrangling</a:t>
            </a:r>
          </a:p>
        </p:txBody>
      </p:sp>
      <p:sp>
        <p:nvSpPr>
          <p:cNvPr id="3" name="Content Placeholder 2">
            <a:extLst>
              <a:ext uri="{FF2B5EF4-FFF2-40B4-BE49-F238E27FC236}">
                <a16:creationId xmlns:a16="http://schemas.microsoft.com/office/drawing/2014/main" id="{C8D7807E-A969-79C0-BAC7-B78BD4900D07}"/>
              </a:ext>
            </a:extLst>
          </p:cNvPr>
          <p:cNvSpPr>
            <a:spLocks noGrp="1"/>
          </p:cNvSpPr>
          <p:nvPr>
            <p:ph idx="1"/>
          </p:nvPr>
        </p:nvSpPr>
        <p:spPr>
          <a:xfrm>
            <a:off x="319835" y="2071476"/>
            <a:ext cx="6789882" cy="4050792"/>
          </a:xfrm>
        </p:spPr>
        <p:txBody>
          <a:bodyPr>
            <a:normAutofit fontScale="92500" lnSpcReduction="20000"/>
          </a:bodyPr>
          <a:lstStyle/>
          <a:p>
            <a:r>
              <a:rPr lang="en-US" dirty="0"/>
              <a:t>The data was read from a csv file and contains 284807 rows and 31 columns. This dataset has the following columns; Time: the time of the transaction; V1 to V28 : Features V1 to V28 are the principal components obtained with PCA; Class: is the response variable and it takes value 1 in case of fraud and 0 otherwise; and Amount: The amount of the transaction made. </a:t>
            </a:r>
          </a:p>
          <a:p>
            <a:r>
              <a:rPr lang="en-US" dirty="0"/>
              <a:t>I used statistical methods to describe the columns and found that the Time feature contains 284,807 transactions during 2 consecutive days (or 172792 seconds). The dataset was then checked for any missing values and non was found. </a:t>
            </a:r>
          </a:p>
          <a:p>
            <a:r>
              <a:rPr lang="en-US" dirty="0"/>
              <a:t>The dataset is unbalanced, I therefore wanted to check the target value which is Class. I used a bar chart to display the class value with 0 being not fraud and 1 being fraud. Only 492 (or 0.172%) of transaction are fraudulent. That means the data is highly unbalanced with respect with target variable Class.</a:t>
            </a:r>
          </a:p>
          <a:p>
            <a:endParaRPr lang="en-US" dirty="0"/>
          </a:p>
        </p:txBody>
      </p:sp>
      <p:pic>
        <p:nvPicPr>
          <p:cNvPr id="4" name="Picture 3">
            <a:extLst>
              <a:ext uri="{FF2B5EF4-FFF2-40B4-BE49-F238E27FC236}">
                <a16:creationId xmlns:a16="http://schemas.microsoft.com/office/drawing/2014/main" id="{38D550F8-7B6B-4C44-3116-890A6E5F6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85" y="2623345"/>
            <a:ext cx="3670935" cy="2268855"/>
          </a:xfrm>
          <a:prstGeom prst="rect">
            <a:avLst/>
          </a:prstGeom>
        </p:spPr>
      </p:pic>
    </p:spTree>
    <p:extLst>
      <p:ext uri="{BB962C8B-B14F-4D97-AF65-F5344CB8AC3E}">
        <p14:creationId xmlns:p14="http://schemas.microsoft.com/office/powerpoint/2010/main" val="195444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7546-57B4-948B-51F5-2B0644A3B470}"/>
              </a:ext>
            </a:extLst>
          </p:cNvPr>
          <p:cNvSpPr>
            <a:spLocks noGrp="1"/>
          </p:cNvSpPr>
          <p:nvPr>
            <p:ph type="title"/>
          </p:nvPr>
        </p:nvSpPr>
        <p:spPr>
          <a:xfrm>
            <a:off x="1066800" y="258601"/>
            <a:ext cx="10058400" cy="1609344"/>
          </a:xfrm>
        </p:spPr>
        <p:txBody>
          <a:bodyPr/>
          <a:lstStyle/>
          <a:p>
            <a:pPr algn="ctr"/>
            <a:r>
              <a:rPr lang="en-US" dirty="0"/>
              <a:t>EDA on the Dataset</a:t>
            </a:r>
          </a:p>
        </p:txBody>
      </p:sp>
      <p:pic>
        <p:nvPicPr>
          <p:cNvPr id="4" name="Content Placeholder 3">
            <a:extLst>
              <a:ext uri="{FF2B5EF4-FFF2-40B4-BE49-F238E27FC236}">
                <a16:creationId xmlns:a16="http://schemas.microsoft.com/office/drawing/2014/main" id="{B8EEAAC5-28DA-8B85-0014-602433C9952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2488" y="1431821"/>
            <a:ext cx="2972173" cy="4933809"/>
          </a:xfrm>
          <a:prstGeom prst="rect">
            <a:avLst/>
          </a:prstGeom>
        </p:spPr>
      </p:pic>
      <p:pic>
        <p:nvPicPr>
          <p:cNvPr id="5" name="Picture 4">
            <a:extLst>
              <a:ext uri="{FF2B5EF4-FFF2-40B4-BE49-F238E27FC236}">
                <a16:creationId xmlns:a16="http://schemas.microsoft.com/office/drawing/2014/main" id="{35BC11D0-E4D3-48F2-2594-1BCB8887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31821"/>
            <a:ext cx="4900773" cy="5172797"/>
          </a:xfrm>
          <a:prstGeom prst="rect">
            <a:avLst/>
          </a:prstGeom>
        </p:spPr>
      </p:pic>
      <p:sp>
        <p:nvSpPr>
          <p:cNvPr id="7" name="TextBox 6">
            <a:extLst>
              <a:ext uri="{FF2B5EF4-FFF2-40B4-BE49-F238E27FC236}">
                <a16:creationId xmlns:a16="http://schemas.microsoft.com/office/drawing/2014/main" id="{946D070E-9855-2435-F627-963896F3E186}"/>
              </a:ext>
            </a:extLst>
          </p:cNvPr>
          <p:cNvSpPr txBox="1"/>
          <p:nvPr/>
        </p:nvSpPr>
        <p:spPr>
          <a:xfrm>
            <a:off x="7461180" y="6485125"/>
            <a:ext cx="2334802" cy="369332"/>
          </a:xfrm>
          <a:prstGeom prst="rect">
            <a:avLst/>
          </a:prstGeom>
          <a:noFill/>
        </p:spPr>
        <p:txBody>
          <a:bodyPr wrap="square">
            <a:spAutoFit/>
          </a:bodyPr>
          <a:lstStyle/>
          <a:p>
            <a:r>
              <a:rPr lang="en-US" dirty="0"/>
              <a:t>Feature correlations </a:t>
            </a:r>
          </a:p>
        </p:txBody>
      </p:sp>
      <p:sp>
        <p:nvSpPr>
          <p:cNvPr id="9" name="TextBox 8">
            <a:extLst>
              <a:ext uri="{FF2B5EF4-FFF2-40B4-BE49-F238E27FC236}">
                <a16:creationId xmlns:a16="http://schemas.microsoft.com/office/drawing/2014/main" id="{76C08140-31CC-3421-E54D-847256676C3A}"/>
              </a:ext>
            </a:extLst>
          </p:cNvPr>
          <p:cNvSpPr txBox="1"/>
          <p:nvPr/>
        </p:nvSpPr>
        <p:spPr>
          <a:xfrm>
            <a:off x="2072385" y="6414733"/>
            <a:ext cx="2866490" cy="369332"/>
          </a:xfrm>
          <a:prstGeom prst="rect">
            <a:avLst/>
          </a:prstGeom>
          <a:noFill/>
        </p:spPr>
        <p:txBody>
          <a:bodyPr wrap="square">
            <a:spAutoFit/>
          </a:bodyPr>
          <a:lstStyle/>
          <a:p>
            <a:r>
              <a:rPr lang="en-US" dirty="0"/>
              <a:t>Feature density plots </a:t>
            </a:r>
          </a:p>
        </p:txBody>
      </p:sp>
    </p:spTree>
    <p:extLst>
      <p:ext uri="{BB962C8B-B14F-4D97-AF65-F5344CB8AC3E}">
        <p14:creationId xmlns:p14="http://schemas.microsoft.com/office/powerpoint/2010/main" val="213386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C26D-3B49-82A2-247F-CD2A010CDBBF}"/>
              </a:ext>
            </a:extLst>
          </p:cNvPr>
          <p:cNvSpPr>
            <a:spLocks noGrp="1"/>
          </p:cNvSpPr>
          <p:nvPr>
            <p:ph type="title"/>
          </p:nvPr>
        </p:nvSpPr>
        <p:spPr/>
        <p:txBody>
          <a:bodyPr>
            <a:normAutofit/>
          </a:bodyPr>
          <a:lstStyle/>
          <a:p>
            <a:pPr algn="ctr"/>
            <a:r>
              <a:rPr lang="en-US" dirty="0"/>
              <a:t>Creating Predictive Machine Learning Models </a:t>
            </a:r>
          </a:p>
        </p:txBody>
      </p:sp>
      <p:sp>
        <p:nvSpPr>
          <p:cNvPr id="3" name="Content Placeholder 2">
            <a:extLst>
              <a:ext uri="{FF2B5EF4-FFF2-40B4-BE49-F238E27FC236}">
                <a16:creationId xmlns:a16="http://schemas.microsoft.com/office/drawing/2014/main" id="{2EDDB731-3B7D-134C-0DDB-1A33B57F9423}"/>
              </a:ext>
            </a:extLst>
          </p:cNvPr>
          <p:cNvSpPr>
            <a:spLocks noGrp="1"/>
          </p:cNvSpPr>
          <p:nvPr>
            <p:ph idx="1"/>
          </p:nvPr>
        </p:nvSpPr>
        <p:spPr/>
        <p:txBody>
          <a:bodyPr/>
          <a:lstStyle/>
          <a:p>
            <a:pPr marL="0" indent="0">
              <a:buNone/>
            </a:pPr>
            <a:r>
              <a:rPr lang="en-US" dirty="0"/>
              <a:t>I used several machine learning models with a confusion matrix and ROC AUC for accuracy. Below are the summaries of the models. </a:t>
            </a:r>
          </a:p>
          <a:p>
            <a:endParaRPr lang="en-US" dirty="0"/>
          </a:p>
        </p:txBody>
      </p:sp>
      <p:graphicFrame>
        <p:nvGraphicFramePr>
          <p:cNvPr id="4" name="Table 4">
            <a:extLst>
              <a:ext uri="{FF2B5EF4-FFF2-40B4-BE49-F238E27FC236}">
                <a16:creationId xmlns:a16="http://schemas.microsoft.com/office/drawing/2014/main" id="{7246548B-428C-1DDF-F339-32A2B1E69E1C}"/>
              </a:ext>
            </a:extLst>
          </p:cNvPr>
          <p:cNvGraphicFramePr>
            <a:graphicFrameLocks noGrp="1"/>
          </p:cNvGraphicFramePr>
          <p:nvPr>
            <p:extLst>
              <p:ext uri="{D42A27DB-BD31-4B8C-83A1-F6EECF244321}">
                <p14:modId xmlns:p14="http://schemas.microsoft.com/office/powerpoint/2010/main" val="1798333669"/>
              </p:ext>
            </p:extLst>
          </p:nvPr>
        </p:nvGraphicFramePr>
        <p:xfrm>
          <a:off x="2032000" y="305816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92268514"/>
                    </a:ext>
                  </a:extLst>
                </a:gridCol>
                <a:gridCol w="4064000">
                  <a:extLst>
                    <a:ext uri="{9D8B030D-6E8A-4147-A177-3AD203B41FA5}">
                      <a16:colId xmlns:a16="http://schemas.microsoft.com/office/drawing/2014/main" val="1850203909"/>
                    </a:ext>
                  </a:extLst>
                </a:gridCol>
              </a:tblGrid>
              <a:tr h="370840">
                <a:tc>
                  <a:txBody>
                    <a:bodyPr/>
                    <a:lstStyle/>
                    <a:p>
                      <a:r>
                        <a:rPr lang="en-US" dirty="0"/>
                        <a:t>Model </a:t>
                      </a:r>
                    </a:p>
                  </a:txBody>
                  <a:tcPr/>
                </a:tc>
                <a:tc>
                  <a:txBody>
                    <a:bodyPr/>
                    <a:lstStyle/>
                    <a:p>
                      <a:r>
                        <a:rPr lang="en-US" dirty="0"/>
                        <a:t>Accuracy </a:t>
                      </a:r>
                    </a:p>
                  </a:txBody>
                  <a:tcPr/>
                </a:tc>
                <a:extLst>
                  <a:ext uri="{0D108BD9-81ED-4DB2-BD59-A6C34878D82A}">
                    <a16:rowId xmlns:a16="http://schemas.microsoft.com/office/drawing/2014/main" val="2706010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Decision Tree Classifier</a:t>
                      </a:r>
                      <a:endParaRPr lang="en-GB"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ROC_AUC Score was 0.83</a:t>
                      </a:r>
                    </a:p>
                  </a:txBody>
                  <a:tcPr/>
                </a:tc>
                <a:extLst>
                  <a:ext uri="{0D108BD9-81ED-4DB2-BD59-A6C34878D82A}">
                    <a16:rowId xmlns:a16="http://schemas.microsoft.com/office/drawing/2014/main" val="15806554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Random Forest Classifier</a:t>
                      </a:r>
                      <a:endParaRPr lang="en-GB"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ROC_AUC Score was 0.85</a:t>
                      </a:r>
                    </a:p>
                  </a:txBody>
                  <a:tcPr/>
                </a:tc>
                <a:extLst>
                  <a:ext uri="{0D108BD9-81ED-4DB2-BD59-A6C34878D82A}">
                    <a16:rowId xmlns:a16="http://schemas.microsoft.com/office/drawing/2014/main" val="63907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dk1"/>
                          </a:solidFill>
                          <a:effectLst/>
                          <a:latin typeface="+mn-lt"/>
                          <a:ea typeface="+mn-ea"/>
                          <a:cs typeface="+mn-cs"/>
                        </a:rPr>
                        <a:t>AdaBoost Classifier</a:t>
                      </a:r>
                      <a:endParaRPr lang="en-GB"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ROC_AUC Score was 0.83. </a:t>
                      </a:r>
                    </a:p>
                  </a:txBody>
                  <a:tcPr/>
                </a:tc>
                <a:extLst>
                  <a:ext uri="{0D108BD9-81ED-4DB2-BD59-A6C34878D82A}">
                    <a16:rowId xmlns:a16="http://schemas.microsoft.com/office/drawing/2014/main" val="2176082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err="1">
                          <a:solidFill>
                            <a:schemeClr val="dk1"/>
                          </a:solidFill>
                          <a:effectLst/>
                          <a:latin typeface="+mn-lt"/>
                          <a:ea typeface="+mn-ea"/>
                          <a:cs typeface="+mn-cs"/>
                        </a:rPr>
                        <a:t>CatBoost</a:t>
                      </a:r>
                      <a:r>
                        <a:rPr lang="en-GB" sz="1800" b="1" kern="1200" dirty="0">
                          <a:solidFill>
                            <a:schemeClr val="dk1"/>
                          </a:solidFill>
                          <a:effectLst/>
                          <a:latin typeface="+mn-lt"/>
                          <a:ea typeface="+mn-ea"/>
                          <a:cs typeface="+mn-cs"/>
                        </a:rPr>
                        <a:t> Classifier</a:t>
                      </a:r>
                      <a:endParaRPr lang="en-GB"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ROC_AUC Score was 0.85</a:t>
                      </a:r>
                    </a:p>
                  </a:txBody>
                  <a:tcPr/>
                </a:tc>
                <a:extLst>
                  <a:ext uri="{0D108BD9-81ED-4DB2-BD59-A6C34878D82A}">
                    <a16:rowId xmlns:a16="http://schemas.microsoft.com/office/drawing/2014/main" val="1620810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err="1">
                          <a:solidFill>
                            <a:schemeClr val="dk1"/>
                          </a:solidFill>
                          <a:effectLst/>
                          <a:latin typeface="+mn-lt"/>
                          <a:ea typeface="+mn-ea"/>
                          <a:cs typeface="+mn-cs"/>
                        </a:rPr>
                        <a:t>XGBoost</a:t>
                      </a:r>
                      <a:r>
                        <a:rPr lang="en-GB" sz="1800" b="1" kern="1200" dirty="0">
                          <a:solidFill>
                            <a:schemeClr val="dk1"/>
                          </a:solidFill>
                          <a:effectLst/>
                          <a:latin typeface="+mn-lt"/>
                          <a:ea typeface="+mn-ea"/>
                          <a:cs typeface="+mn-cs"/>
                        </a:rPr>
                        <a:t> Model</a:t>
                      </a:r>
                      <a:endParaRPr lang="en-GB"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ROC_AUC Score was 0.97. </a:t>
                      </a:r>
                    </a:p>
                  </a:txBody>
                  <a:tcPr/>
                </a:tc>
                <a:extLst>
                  <a:ext uri="{0D108BD9-81ED-4DB2-BD59-A6C34878D82A}">
                    <a16:rowId xmlns:a16="http://schemas.microsoft.com/office/drawing/2014/main" val="888562215"/>
                  </a:ext>
                </a:extLst>
              </a:tr>
            </a:tbl>
          </a:graphicData>
        </a:graphic>
      </p:graphicFrame>
    </p:spTree>
    <p:extLst>
      <p:ext uri="{BB962C8B-B14F-4D97-AF65-F5344CB8AC3E}">
        <p14:creationId xmlns:p14="http://schemas.microsoft.com/office/powerpoint/2010/main" val="4388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842C-65BF-DA76-2931-7503E6C8039F}"/>
              </a:ext>
            </a:extLst>
          </p:cNvPr>
          <p:cNvSpPr>
            <a:spLocks noGrp="1"/>
          </p:cNvSpPr>
          <p:nvPr>
            <p:ph type="title"/>
          </p:nvPr>
        </p:nvSpPr>
        <p:spPr/>
        <p:txBody>
          <a:bodyPr/>
          <a:lstStyle/>
          <a:p>
            <a:pPr algn="ctr"/>
            <a:r>
              <a:rPr lang="en-US" dirty="0" err="1"/>
              <a:t>XGBoost</a:t>
            </a:r>
            <a:r>
              <a:rPr lang="en-US" dirty="0"/>
              <a:t> model</a:t>
            </a:r>
          </a:p>
        </p:txBody>
      </p:sp>
      <p:sp>
        <p:nvSpPr>
          <p:cNvPr id="3" name="Content Placeholder 2">
            <a:extLst>
              <a:ext uri="{FF2B5EF4-FFF2-40B4-BE49-F238E27FC236}">
                <a16:creationId xmlns:a16="http://schemas.microsoft.com/office/drawing/2014/main" id="{6CBA25F6-3CEE-62CB-30A3-713DF1A8397F}"/>
              </a:ext>
            </a:extLst>
          </p:cNvPr>
          <p:cNvSpPr>
            <a:spLocks noGrp="1"/>
          </p:cNvSpPr>
          <p:nvPr>
            <p:ph idx="1"/>
          </p:nvPr>
        </p:nvSpPr>
        <p:spPr/>
        <p:txBody>
          <a:bodyPr/>
          <a:lstStyle/>
          <a:p>
            <a:r>
              <a:rPr lang="en-US" dirty="0"/>
              <a:t> I used the validation set for the validation of the training model. The validation score was 0.985. To predict the target value, I used the model with the best training step to predict the target value from the test data, and the AUC Score was 0.978. </a:t>
            </a:r>
          </a:p>
          <a:p>
            <a:r>
              <a:rPr lang="en-US" dirty="0"/>
              <a:t>From all the models used, it is clear that the </a:t>
            </a:r>
            <a:r>
              <a:rPr lang="en-US" dirty="0" err="1"/>
              <a:t>XGBoost</a:t>
            </a:r>
            <a:r>
              <a:rPr lang="en-US" dirty="0"/>
              <a:t> model has the best results.</a:t>
            </a:r>
          </a:p>
          <a:p>
            <a:endParaRPr lang="en-US" dirty="0"/>
          </a:p>
        </p:txBody>
      </p:sp>
      <p:pic>
        <p:nvPicPr>
          <p:cNvPr id="4" name="Picture 3">
            <a:extLst>
              <a:ext uri="{FF2B5EF4-FFF2-40B4-BE49-F238E27FC236}">
                <a16:creationId xmlns:a16="http://schemas.microsoft.com/office/drawing/2014/main" id="{9CBAE1F3-FE74-9DFB-5E0F-F6E10B17E3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9117" y="3566362"/>
            <a:ext cx="4833765" cy="3096994"/>
          </a:xfrm>
          <a:prstGeom prst="rect">
            <a:avLst/>
          </a:prstGeom>
          <a:noFill/>
          <a:ln>
            <a:noFill/>
          </a:ln>
        </p:spPr>
      </p:pic>
    </p:spTree>
    <p:extLst>
      <p:ext uri="{BB962C8B-B14F-4D97-AF65-F5344CB8AC3E}">
        <p14:creationId xmlns:p14="http://schemas.microsoft.com/office/powerpoint/2010/main" val="2464906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{D3095985-6822-3445-8BBD-481EC347EEE9}tf10001070_mac</Template>
  <TotalTime>2922</TotalTime>
  <Words>876</Words>
  <Application>Microsoft Macintosh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Rockwell Condensed</vt:lpstr>
      <vt:lpstr>Rockwell Extra Bold</vt:lpstr>
      <vt:lpstr>Wingdings</vt:lpstr>
      <vt:lpstr>Wood Type</vt:lpstr>
      <vt:lpstr>Credit card fraud detection</vt:lpstr>
      <vt:lpstr>Context of the project</vt:lpstr>
      <vt:lpstr>Problem statement </vt:lpstr>
      <vt:lpstr>Solution </vt:lpstr>
      <vt:lpstr>The dataset</vt:lpstr>
      <vt:lpstr>Data Wrangling</vt:lpstr>
      <vt:lpstr>EDA on the Dataset</vt:lpstr>
      <vt:lpstr>Creating Predictive Machine Learning Models </vt:lpstr>
      <vt:lpstr>XGBoost model</vt:lpstr>
      <vt:lpstr>recommendations</vt:lpstr>
      <vt:lpstr>Further research</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Gideon David</dc:creator>
  <cp:lastModifiedBy>Gideon David</cp:lastModifiedBy>
  <cp:revision>1</cp:revision>
  <dcterms:created xsi:type="dcterms:W3CDTF">2022-12-16T10:18:14Z</dcterms:created>
  <dcterms:modified xsi:type="dcterms:W3CDTF">2022-12-18T11:00:57Z</dcterms:modified>
</cp:coreProperties>
</file>