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170"/>
  </p:normalViewPr>
  <p:slideViewPr>
    <p:cSldViewPr snapToGrid="0">
      <p:cViewPr varScale="1">
        <p:scale>
          <a:sx n="123" d="100"/>
          <a:sy n="123" d="100"/>
        </p:scale>
        <p:origin x="39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12/10/22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12/10/22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12/10/22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12/10/22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12/10/22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662B-06AC-EB5B-1BC4-BBAB82C28B8B}"/>
              </a:ext>
            </a:extLst>
          </p:cNvPr>
          <p:cNvSpPr>
            <a:spLocks noGrp="1"/>
          </p:cNvSpPr>
          <p:nvPr>
            <p:ph type="ctrTitle"/>
          </p:nvPr>
        </p:nvSpPr>
        <p:spPr>
          <a:xfrm>
            <a:off x="1069848" y="1911096"/>
            <a:ext cx="9966960" cy="3035808"/>
          </a:xfrm>
        </p:spPr>
        <p:txBody>
          <a:bodyPr/>
          <a:lstStyle/>
          <a:p>
            <a:pPr algn="ctr"/>
            <a:r>
              <a:rPr lang="en-US" dirty="0"/>
              <a:t>The economy of Europe 2022</a:t>
            </a:r>
            <a:br>
              <a:rPr lang="en-US" dirty="0"/>
            </a:br>
            <a:endParaRPr lang="en-US" dirty="0"/>
          </a:p>
        </p:txBody>
      </p:sp>
      <p:sp>
        <p:nvSpPr>
          <p:cNvPr id="3" name="Subtitle 2">
            <a:extLst>
              <a:ext uri="{FF2B5EF4-FFF2-40B4-BE49-F238E27FC236}">
                <a16:creationId xmlns:a16="http://schemas.microsoft.com/office/drawing/2014/main" id="{4E33E3DD-2668-6EC7-E956-D053DDCCF052}"/>
              </a:ext>
            </a:extLst>
          </p:cNvPr>
          <p:cNvSpPr>
            <a:spLocks noGrp="1"/>
          </p:cNvSpPr>
          <p:nvPr>
            <p:ph type="subTitle" idx="1"/>
          </p:nvPr>
        </p:nvSpPr>
        <p:spPr>
          <a:xfrm>
            <a:off x="3636402" y="5350071"/>
            <a:ext cx="3117688" cy="1069848"/>
          </a:xfrm>
        </p:spPr>
        <p:txBody>
          <a:bodyPr>
            <a:normAutofit fontScale="92500" lnSpcReduction="20000"/>
          </a:bodyPr>
          <a:lstStyle/>
          <a:p>
            <a:r>
              <a:rPr lang="en-US" dirty="0"/>
              <a:t>Courtney David</a:t>
            </a:r>
          </a:p>
          <a:p>
            <a:r>
              <a:rPr lang="en-US" dirty="0"/>
              <a:t>Data Story Telling</a:t>
            </a:r>
          </a:p>
          <a:p>
            <a:r>
              <a:rPr lang="en-US" dirty="0"/>
              <a:t>Non Technical Audience. </a:t>
            </a:r>
          </a:p>
        </p:txBody>
      </p:sp>
      <p:pic>
        <p:nvPicPr>
          <p:cNvPr id="5" name="Picture 4">
            <a:extLst>
              <a:ext uri="{FF2B5EF4-FFF2-40B4-BE49-F238E27FC236}">
                <a16:creationId xmlns:a16="http://schemas.microsoft.com/office/drawing/2014/main" id="{9D431AB1-A9BA-6FCD-E090-0E007DCFF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192" y="4486378"/>
            <a:ext cx="2192482" cy="2192482"/>
          </a:xfrm>
          <a:prstGeom prst="rect">
            <a:avLst/>
          </a:prstGeom>
        </p:spPr>
      </p:pic>
    </p:spTree>
    <p:extLst>
      <p:ext uri="{BB962C8B-B14F-4D97-AF65-F5344CB8AC3E}">
        <p14:creationId xmlns:p14="http://schemas.microsoft.com/office/powerpoint/2010/main" val="1553657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8124-225A-F4E3-C3E0-8D5ECDE852FA}"/>
              </a:ext>
            </a:extLst>
          </p:cNvPr>
          <p:cNvSpPr>
            <a:spLocks noGrp="1"/>
          </p:cNvSpPr>
          <p:nvPr>
            <p:ph type="title"/>
          </p:nvPr>
        </p:nvSpPr>
        <p:spPr>
          <a:xfrm>
            <a:off x="1063752" y="274005"/>
            <a:ext cx="10058400" cy="1609344"/>
          </a:xfrm>
        </p:spPr>
        <p:txBody>
          <a:bodyPr/>
          <a:lstStyle/>
          <a:p>
            <a:pPr algn="ctr"/>
            <a:r>
              <a:rPr lang="en-US" dirty="0"/>
              <a:t>Trends in the data</a:t>
            </a:r>
          </a:p>
        </p:txBody>
      </p:sp>
      <p:sp>
        <p:nvSpPr>
          <p:cNvPr id="3" name="Content Placeholder 2">
            <a:extLst>
              <a:ext uri="{FF2B5EF4-FFF2-40B4-BE49-F238E27FC236}">
                <a16:creationId xmlns:a16="http://schemas.microsoft.com/office/drawing/2014/main" id="{A06104F8-2669-0CA9-6A3F-069B9122FE9E}"/>
              </a:ext>
            </a:extLst>
          </p:cNvPr>
          <p:cNvSpPr>
            <a:spLocks noGrp="1"/>
          </p:cNvSpPr>
          <p:nvPr>
            <p:ph idx="1"/>
          </p:nvPr>
        </p:nvSpPr>
        <p:spPr>
          <a:xfrm>
            <a:off x="1066800" y="1695380"/>
            <a:ext cx="10058400" cy="4050792"/>
          </a:xfrm>
        </p:spPr>
        <p:txBody>
          <a:bodyPr/>
          <a:lstStyle/>
          <a:p>
            <a:pPr marL="0" indent="0" algn="ctr">
              <a:buNone/>
            </a:pPr>
            <a:r>
              <a:rPr lang="en-US" dirty="0"/>
              <a:t>How does the inflation rate affect the jobless rate?</a:t>
            </a:r>
          </a:p>
          <a:p>
            <a:pPr algn="ctr"/>
            <a:endParaRPr lang="en-US" dirty="0"/>
          </a:p>
        </p:txBody>
      </p:sp>
      <p:sp>
        <p:nvSpPr>
          <p:cNvPr id="5" name="TextBox 4">
            <a:extLst>
              <a:ext uri="{FF2B5EF4-FFF2-40B4-BE49-F238E27FC236}">
                <a16:creationId xmlns:a16="http://schemas.microsoft.com/office/drawing/2014/main" id="{9CAF8B7A-55DD-4F15-43BD-8D65A7D7ABF5}"/>
              </a:ext>
            </a:extLst>
          </p:cNvPr>
          <p:cNvSpPr txBox="1"/>
          <p:nvPr/>
        </p:nvSpPr>
        <p:spPr>
          <a:xfrm>
            <a:off x="1063752" y="2843059"/>
            <a:ext cx="3610841" cy="923330"/>
          </a:xfrm>
          <a:prstGeom prst="rect">
            <a:avLst/>
          </a:prstGeom>
          <a:noFill/>
        </p:spPr>
        <p:txBody>
          <a:bodyPr wrap="square">
            <a:spAutoFit/>
          </a:bodyPr>
          <a:lstStyle/>
          <a:p>
            <a:r>
              <a:rPr lang="en-US" dirty="0"/>
              <a:t>In this scatter plot, there is a link between a low inflation rate and low jobless rate. </a:t>
            </a:r>
          </a:p>
        </p:txBody>
      </p:sp>
      <p:pic>
        <p:nvPicPr>
          <p:cNvPr id="7" name="Picture 6">
            <a:extLst>
              <a:ext uri="{FF2B5EF4-FFF2-40B4-BE49-F238E27FC236}">
                <a16:creationId xmlns:a16="http://schemas.microsoft.com/office/drawing/2014/main" id="{9DE9588C-C4AF-8D1C-B439-39122BC3E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337" y="2222615"/>
            <a:ext cx="6535880" cy="4516460"/>
          </a:xfrm>
          <a:prstGeom prst="rect">
            <a:avLst/>
          </a:prstGeom>
        </p:spPr>
      </p:pic>
      <p:sp>
        <p:nvSpPr>
          <p:cNvPr id="8" name="Oval 7">
            <a:extLst>
              <a:ext uri="{FF2B5EF4-FFF2-40B4-BE49-F238E27FC236}">
                <a16:creationId xmlns:a16="http://schemas.microsoft.com/office/drawing/2014/main" id="{31996DD9-41DB-4152-4D50-5E3EA3921ADC}"/>
              </a:ext>
            </a:extLst>
          </p:cNvPr>
          <p:cNvSpPr/>
          <p:nvPr/>
        </p:nvSpPr>
        <p:spPr>
          <a:xfrm>
            <a:off x="5527969" y="5411709"/>
            <a:ext cx="1243694" cy="55821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36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F360-4835-E8FE-371D-F42E19B77DBE}"/>
              </a:ext>
            </a:extLst>
          </p:cNvPr>
          <p:cNvSpPr>
            <a:spLocks noGrp="1"/>
          </p:cNvSpPr>
          <p:nvPr>
            <p:ph type="title"/>
          </p:nvPr>
        </p:nvSpPr>
        <p:spPr>
          <a:xfrm>
            <a:off x="1063752" y="91328"/>
            <a:ext cx="10058400" cy="1609344"/>
          </a:xfrm>
        </p:spPr>
        <p:txBody>
          <a:bodyPr/>
          <a:lstStyle/>
          <a:p>
            <a:pPr algn="ctr"/>
            <a:r>
              <a:rPr lang="en-US" dirty="0"/>
              <a:t>Feature Correlation</a:t>
            </a:r>
          </a:p>
        </p:txBody>
      </p:sp>
      <p:sp>
        <p:nvSpPr>
          <p:cNvPr id="3" name="Content Placeholder 2">
            <a:extLst>
              <a:ext uri="{FF2B5EF4-FFF2-40B4-BE49-F238E27FC236}">
                <a16:creationId xmlns:a16="http://schemas.microsoft.com/office/drawing/2014/main" id="{278135A7-F913-4104-1C1D-DE4470C67292}"/>
              </a:ext>
            </a:extLst>
          </p:cNvPr>
          <p:cNvSpPr>
            <a:spLocks noGrp="1"/>
          </p:cNvSpPr>
          <p:nvPr>
            <p:ph idx="1"/>
          </p:nvPr>
        </p:nvSpPr>
        <p:spPr>
          <a:xfrm>
            <a:off x="1063752" y="1403604"/>
            <a:ext cx="10058400" cy="4050792"/>
          </a:xfrm>
        </p:spPr>
        <p:txBody>
          <a:bodyPr/>
          <a:lstStyle/>
          <a:p>
            <a:pPr marL="0" indent="0" algn="ctr">
              <a:buNone/>
            </a:pPr>
            <a:r>
              <a:rPr lang="en-US" dirty="0"/>
              <a:t>Feature Correlation of all data. Using a heatmap, I want to explore possible feature correlations between the different variables. </a:t>
            </a:r>
          </a:p>
        </p:txBody>
      </p:sp>
      <p:sp>
        <p:nvSpPr>
          <p:cNvPr id="5" name="TextBox 4">
            <a:extLst>
              <a:ext uri="{FF2B5EF4-FFF2-40B4-BE49-F238E27FC236}">
                <a16:creationId xmlns:a16="http://schemas.microsoft.com/office/drawing/2014/main" id="{B58BC572-D4F9-5593-5170-6481B5DB489A}"/>
              </a:ext>
            </a:extLst>
          </p:cNvPr>
          <p:cNvSpPr txBox="1"/>
          <p:nvPr/>
        </p:nvSpPr>
        <p:spPr>
          <a:xfrm>
            <a:off x="1532658" y="3293876"/>
            <a:ext cx="3714750" cy="2862322"/>
          </a:xfrm>
          <a:prstGeom prst="rect">
            <a:avLst/>
          </a:prstGeom>
          <a:noFill/>
        </p:spPr>
        <p:txBody>
          <a:bodyPr wrap="square">
            <a:spAutoFit/>
          </a:bodyPr>
          <a:lstStyle/>
          <a:p>
            <a:r>
              <a:rPr lang="en-US" sz="1600" dirty="0"/>
              <a:t>Some of the direct correlations are: </a:t>
            </a:r>
          </a:p>
          <a:p>
            <a:pPr marL="285750" indent="-285750">
              <a:buFont typeface="Arial" panose="020B0604020202020204" pitchFamily="34" charset="0"/>
              <a:buChar char="•"/>
            </a:pPr>
            <a:r>
              <a:rPr lang="en-US" sz="1600" dirty="0"/>
              <a:t>The GDP and Population</a:t>
            </a:r>
          </a:p>
          <a:p>
            <a:pPr marL="285750" indent="-285750">
              <a:buFont typeface="Arial" panose="020B0604020202020204" pitchFamily="34" charset="0"/>
              <a:buChar char="•"/>
            </a:pPr>
            <a:r>
              <a:rPr lang="en-US" sz="1600" dirty="0"/>
              <a:t>Current account and government budget. I will not explore this correlation because I need more data about this column from the dataset. </a:t>
            </a:r>
          </a:p>
          <a:p>
            <a:endParaRPr lang="en-US" sz="1600" dirty="0"/>
          </a:p>
          <a:p>
            <a:r>
              <a:rPr lang="en-US" sz="1600" dirty="0"/>
              <a:t>Some of the inverse correlations are:</a:t>
            </a:r>
          </a:p>
          <a:p>
            <a:pPr marL="285750" indent="-285750">
              <a:buFont typeface="Arial" panose="020B0604020202020204" pitchFamily="34" charset="0"/>
              <a:buChar char="•"/>
            </a:pPr>
            <a:r>
              <a:rPr lang="en-US" sz="1600" dirty="0"/>
              <a:t>Debt/GDP and Government budget. </a:t>
            </a:r>
          </a:p>
        </p:txBody>
      </p:sp>
      <p:pic>
        <p:nvPicPr>
          <p:cNvPr id="7" name="Picture 6">
            <a:extLst>
              <a:ext uri="{FF2B5EF4-FFF2-40B4-BE49-F238E27FC236}">
                <a16:creationId xmlns:a16="http://schemas.microsoft.com/office/drawing/2014/main" id="{F5493E86-79D4-46A7-CDC4-6533432BE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2491" y="1997740"/>
            <a:ext cx="5372100" cy="4860260"/>
          </a:xfrm>
          <a:prstGeom prst="rect">
            <a:avLst/>
          </a:prstGeom>
        </p:spPr>
      </p:pic>
    </p:spTree>
    <p:extLst>
      <p:ext uri="{BB962C8B-B14F-4D97-AF65-F5344CB8AC3E}">
        <p14:creationId xmlns:p14="http://schemas.microsoft.com/office/powerpoint/2010/main" val="59222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423A-345B-3DD5-48D7-D55E5B26F04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F1A51F71-A3B5-23E9-D325-66E1D15D62CF}"/>
              </a:ext>
            </a:extLst>
          </p:cNvPr>
          <p:cNvSpPr>
            <a:spLocks noGrp="1"/>
          </p:cNvSpPr>
          <p:nvPr>
            <p:ph idx="1"/>
          </p:nvPr>
        </p:nvSpPr>
        <p:spPr/>
        <p:txBody>
          <a:bodyPr/>
          <a:lstStyle/>
          <a:p>
            <a:pPr marL="0" indent="0">
              <a:buNone/>
            </a:pPr>
            <a:r>
              <a:rPr lang="en-US" dirty="0"/>
              <a:t>From my analysis exploring this dataset, I have concluded that there is a trend in the following pieces of data: </a:t>
            </a:r>
          </a:p>
          <a:p>
            <a:r>
              <a:rPr lang="en-US" dirty="0"/>
              <a:t>There is a link between smaller population sizes and a healthy GDP. The outliers are not considered because these countries are either at war or a collection of the Eurozone.</a:t>
            </a:r>
          </a:p>
          <a:p>
            <a:r>
              <a:rPr lang="en-US" dirty="0"/>
              <a:t>There is a strong correlation between a healthy GDP and a low rate of joblessness. </a:t>
            </a:r>
          </a:p>
          <a:p>
            <a:r>
              <a:rPr lang="en-US" dirty="0"/>
              <a:t>An increased population is linked to an unhealthy GDP. But there is no drastic correlation between the GDP, jobless rate and Government budget.</a:t>
            </a:r>
          </a:p>
          <a:p>
            <a:r>
              <a:rPr lang="en-US" dirty="0"/>
              <a:t>Lastly, there is a link between a low inflation rate and a low jobless rate.</a:t>
            </a:r>
          </a:p>
        </p:txBody>
      </p:sp>
      <p:pic>
        <p:nvPicPr>
          <p:cNvPr id="4" name="Picture 3">
            <a:extLst>
              <a:ext uri="{FF2B5EF4-FFF2-40B4-BE49-F238E27FC236}">
                <a16:creationId xmlns:a16="http://schemas.microsoft.com/office/drawing/2014/main" id="{B9C0C391-BF82-F4BB-9A40-1A4F0EB11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7900" y="4955979"/>
            <a:ext cx="1808503" cy="1808503"/>
          </a:xfrm>
          <a:prstGeom prst="rect">
            <a:avLst/>
          </a:prstGeom>
        </p:spPr>
      </p:pic>
    </p:spTree>
    <p:extLst>
      <p:ext uri="{BB962C8B-B14F-4D97-AF65-F5344CB8AC3E}">
        <p14:creationId xmlns:p14="http://schemas.microsoft.com/office/powerpoint/2010/main" val="137876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DE3B-26A2-8B2C-0DF5-E54866CFEB4D}"/>
              </a:ext>
            </a:extLst>
          </p:cNvPr>
          <p:cNvSpPr>
            <a:spLocks noGrp="1"/>
          </p:cNvSpPr>
          <p:nvPr>
            <p:ph type="title"/>
          </p:nvPr>
        </p:nvSpPr>
        <p:spPr/>
        <p:txBody>
          <a:bodyPr/>
          <a:lstStyle/>
          <a:p>
            <a:r>
              <a:rPr lang="en-US" dirty="0"/>
              <a:t>My story</a:t>
            </a:r>
          </a:p>
        </p:txBody>
      </p:sp>
      <p:sp>
        <p:nvSpPr>
          <p:cNvPr id="3" name="Content Placeholder 2">
            <a:extLst>
              <a:ext uri="{FF2B5EF4-FFF2-40B4-BE49-F238E27FC236}">
                <a16:creationId xmlns:a16="http://schemas.microsoft.com/office/drawing/2014/main" id="{0E1565D3-3B19-1CDA-65B1-A6D365AB42DF}"/>
              </a:ext>
            </a:extLst>
          </p:cNvPr>
          <p:cNvSpPr>
            <a:spLocks noGrp="1"/>
          </p:cNvSpPr>
          <p:nvPr>
            <p:ph idx="1"/>
          </p:nvPr>
        </p:nvSpPr>
        <p:spPr/>
        <p:txBody>
          <a:bodyPr>
            <a:normAutofit lnSpcReduction="10000"/>
          </a:bodyPr>
          <a:lstStyle/>
          <a:p>
            <a:r>
              <a:rPr lang="en-US" dirty="0"/>
              <a:t>Four and a half years ago, my husband and I decided to take the adventure of our lives and more to Europe, more precisely, the United Kingdom. From a South African perspective, Europe was always seen as a place of endless opportunities.  Most South Africans see Europe as a group of countries run by governments that are not entirely corrupt and strive to create a better future for their people. This was something we never saw from our fellow government in South Africa. So, when the opportunity came, we took it and moved to the UK. </a:t>
            </a:r>
          </a:p>
          <a:p>
            <a:r>
              <a:rPr lang="en-US" dirty="0"/>
              <a:t>Now, in the year 2022, Europe seems to be in economic distress. With the prices of cost of living doubled in a few months, unemployment rates soared, and some of the highest inflation rates in decades. My concern is that most European countries my not be as financially stable in the future. </a:t>
            </a:r>
          </a:p>
          <a:p>
            <a:r>
              <a:rPr lang="en-US" dirty="0"/>
              <a:t>When I was searching for a dataset to analyze, I was intrigued by this dataset, with many exciting questions I wanted to answer through exploring it and finding possible trends.</a:t>
            </a:r>
          </a:p>
        </p:txBody>
      </p:sp>
      <p:pic>
        <p:nvPicPr>
          <p:cNvPr id="4" name="Picture 3">
            <a:extLst>
              <a:ext uri="{FF2B5EF4-FFF2-40B4-BE49-F238E27FC236}">
                <a16:creationId xmlns:a16="http://schemas.microsoft.com/office/drawing/2014/main" id="{70E78610-EDCD-FC84-C4A4-65352EA33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92" y="655252"/>
            <a:ext cx="963860" cy="963860"/>
          </a:xfrm>
          <a:prstGeom prst="rect">
            <a:avLst/>
          </a:prstGeom>
        </p:spPr>
      </p:pic>
    </p:spTree>
    <p:extLst>
      <p:ext uri="{BB962C8B-B14F-4D97-AF65-F5344CB8AC3E}">
        <p14:creationId xmlns:p14="http://schemas.microsoft.com/office/powerpoint/2010/main" val="235688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A4B7-2636-89F8-4ADD-EE7C97677046}"/>
              </a:ext>
            </a:extLst>
          </p:cNvPr>
          <p:cNvSpPr>
            <a:spLocks noGrp="1"/>
          </p:cNvSpPr>
          <p:nvPr>
            <p:ph type="title"/>
          </p:nvPr>
        </p:nvSpPr>
        <p:spPr/>
        <p:txBody>
          <a:bodyPr/>
          <a:lstStyle/>
          <a:p>
            <a:pPr algn="ctr"/>
            <a:r>
              <a:rPr lang="en-US" dirty="0"/>
              <a:t>The economic crisis in Europe right now</a:t>
            </a:r>
          </a:p>
        </p:txBody>
      </p:sp>
      <p:sp>
        <p:nvSpPr>
          <p:cNvPr id="3" name="Content Placeholder 2">
            <a:extLst>
              <a:ext uri="{FF2B5EF4-FFF2-40B4-BE49-F238E27FC236}">
                <a16:creationId xmlns:a16="http://schemas.microsoft.com/office/drawing/2014/main" id="{1BB8E07E-31E6-F473-FD5D-547E360BCC92}"/>
              </a:ext>
            </a:extLst>
          </p:cNvPr>
          <p:cNvSpPr>
            <a:spLocks noGrp="1"/>
          </p:cNvSpPr>
          <p:nvPr>
            <p:ph idx="1"/>
          </p:nvPr>
        </p:nvSpPr>
        <p:spPr/>
        <p:txBody>
          <a:bodyPr/>
          <a:lstStyle/>
          <a:p>
            <a:r>
              <a:rPr lang="en-US" dirty="0"/>
              <a:t>Inflation shows no signs of abating. On the contrary, the official flash estimate for October sees inflation in the Eurozone at another record high of 10.7%, after reaching 9.9% in September. This surge was once again driven by not only accelerating energy prices, which increased by 42%, but also food prices, which were up 13%. </a:t>
            </a:r>
          </a:p>
          <a:p>
            <a:r>
              <a:rPr lang="en-US" dirty="0"/>
              <a:t>Even without new energy supply disruptions, inflation could remain higher for longer. Most of the inflation surge so far is driven by high commodity prices—primarily energy, but also food, particularly in the Western Balkan countries. While these prices might remain elevated for some time, there is hope that they will stop increasing and thereby contribute to a steady decline in inflation throughout 2023.</a:t>
            </a:r>
          </a:p>
        </p:txBody>
      </p:sp>
      <p:pic>
        <p:nvPicPr>
          <p:cNvPr id="4" name="Picture 3">
            <a:extLst>
              <a:ext uri="{FF2B5EF4-FFF2-40B4-BE49-F238E27FC236}">
                <a16:creationId xmlns:a16="http://schemas.microsoft.com/office/drawing/2014/main" id="{894EEBAE-1A43-C91D-9E48-466EEE292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83" y="325444"/>
            <a:ext cx="963860" cy="963860"/>
          </a:xfrm>
          <a:prstGeom prst="rect">
            <a:avLst/>
          </a:prstGeom>
        </p:spPr>
      </p:pic>
    </p:spTree>
    <p:extLst>
      <p:ext uri="{BB962C8B-B14F-4D97-AF65-F5344CB8AC3E}">
        <p14:creationId xmlns:p14="http://schemas.microsoft.com/office/powerpoint/2010/main" val="92972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A3FD-B16F-4FA8-F67F-17064447389F}"/>
              </a:ext>
            </a:extLst>
          </p:cNvPr>
          <p:cNvSpPr>
            <a:spLocks noGrp="1"/>
          </p:cNvSpPr>
          <p:nvPr>
            <p:ph type="title"/>
          </p:nvPr>
        </p:nvSpPr>
        <p:spPr/>
        <p:txBody>
          <a:bodyPr/>
          <a:lstStyle/>
          <a:p>
            <a:pPr algn="ctr"/>
            <a:r>
              <a:rPr lang="en-US" dirty="0"/>
              <a:t>About the dataset</a:t>
            </a:r>
          </a:p>
        </p:txBody>
      </p:sp>
      <p:sp>
        <p:nvSpPr>
          <p:cNvPr id="3" name="Content Placeholder 2">
            <a:extLst>
              <a:ext uri="{FF2B5EF4-FFF2-40B4-BE49-F238E27FC236}">
                <a16:creationId xmlns:a16="http://schemas.microsoft.com/office/drawing/2014/main" id="{F777917C-C0FA-9135-B022-453C33B43C5A}"/>
              </a:ext>
            </a:extLst>
          </p:cNvPr>
          <p:cNvSpPr>
            <a:spLocks noGrp="1"/>
          </p:cNvSpPr>
          <p:nvPr>
            <p:ph idx="1"/>
          </p:nvPr>
        </p:nvSpPr>
        <p:spPr/>
        <p:txBody>
          <a:bodyPr/>
          <a:lstStyle/>
          <a:p>
            <a:r>
              <a:rPr lang="en-US" dirty="0"/>
              <a:t>This dataset includes economic records from 42 European countries. The perspective of the collection of this dataset is that it is important to note that important political and financial events in member countries are sensitive to, adjust to, separate, and affect GDP.</a:t>
            </a:r>
          </a:p>
          <a:p>
            <a:r>
              <a:rPr lang="en-US" dirty="0"/>
              <a:t>The foremost EMU adopters are Germany, France, and Italy, for which the financial statistics of these three countries are most applicable to the euro to broaden the EMU financial information as well.</a:t>
            </a:r>
          </a:p>
          <a:p>
            <a:r>
              <a:rPr lang="en-US" dirty="0"/>
              <a:t>This dataset was downloaded from </a:t>
            </a:r>
            <a:r>
              <a:rPr lang="en-US" dirty="0" err="1"/>
              <a:t>Kaggel</a:t>
            </a:r>
            <a:r>
              <a:rPr lang="en-US" dirty="0"/>
              <a:t>: https://</a:t>
            </a:r>
            <a:r>
              <a:rPr lang="en-US" dirty="0" err="1"/>
              <a:t>www.kaggle.com</a:t>
            </a:r>
            <a:r>
              <a:rPr lang="en-US" dirty="0"/>
              <a:t>/datasets/</a:t>
            </a:r>
            <a:r>
              <a:rPr lang="en-US" dirty="0" err="1"/>
              <a:t>hanzlanawaz</a:t>
            </a:r>
            <a:r>
              <a:rPr lang="en-US" dirty="0"/>
              <a:t>/economy-of-europe-2022</a:t>
            </a:r>
          </a:p>
        </p:txBody>
      </p:sp>
      <p:pic>
        <p:nvPicPr>
          <p:cNvPr id="4" name="Picture 3">
            <a:extLst>
              <a:ext uri="{FF2B5EF4-FFF2-40B4-BE49-F238E27FC236}">
                <a16:creationId xmlns:a16="http://schemas.microsoft.com/office/drawing/2014/main" id="{B546D2BE-7ED7-AC6E-7FEE-C9A22A0D2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5386300"/>
            <a:ext cx="1468998" cy="1468998"/>
          </a:xfrm>
          <a:prstGeom prst="rect">
            <a:avLst/>
          </a:prstGeom>
        </p:spPr>
      </p:pic>
    </p:spTree>
    <p:extLst>
      <p:ext uri="{BB962C8B-B14F-4D97-AF65-F5344CB8AC3E}">
        <p14:creationId xmlns:p14="http://schemas.microsoft.com/office/powerpoint/2010/main" val="420204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A1D8-E87F-1063-C6D2-411A27D17F2F}"/>
              </a:ext>
            </a:extLst>
          </p:cNvPr>
          <p:cNvSpPr>
            <a:spLocks noGrp="1"/>
          </p:cNvSpPr>
          <p:nvPr>
            <p:ph type="title"/>
          </p:nvPr>
        </p:nvSpPr>
        <p:spPr/>
        <p:txBody>
          <a:bodyPr>
            <a:normAutofit/>
          </a:bodyPr>
          <a:lstStyle/>
          <a:p>
            <a:pPr algn="ctr"/>
            <a:r>
              <a:rPr lang="en-US" dirty="0"/>
              <a:t>Possible questions that intrigued me from this dataset.</a:t>
            </a:r>
          </a:p>
        </p:txBody>
      </p:sp>
      <p:sp>
        <p:nvSpPr>
          <p:cNvPr id="3" name="Content Placeholder 2">
            <a:extLst>
              <a:ext uri="{FF2B5EF4-FFF2-40B4-BE49-F238E27FC236}">
                <a16:creationId xmlns:a16="http://schemas.microsoft.com/office/drawing/2014/main" id="{6AC28CA5-B12F-FD4A-2ED9-36F05F7AFCC2}"/>
              </a:ext>
            </a:extLst>
          </p:cNvPr>
          <p:cNvSpPr>
            <a:spLocks noGrp="1"/>
          </p:cNvSpPr>
          <p:nvPr>
            <p:ph idx="1"/>
          </p:nvPr>
        </p:nvSpPr>
        <p:spPr/>
        <p:txBody>
          <a:bodyPr/>
          <a:lstStyle/>
          <a:p>
            <a:r>
              <a:rPr lang="en-US" dirty="0"/>
              <a:t>Is a healthy GDP linked to a smaller or larger population? </a:t>
            </a:r>
          </a:p>
          <a:p>
            <a:r>
              <a:rPr lang="en-US" dirty="0"/>
              <a:t>Does the jobless rate affect the GDP and /or government budget? </a:t>
            </a:r>
          </a:p>
          <a:p>
            <a:r>
              <a:rPr lang="en-US" dirty="0"/>
              <a:t>How does inflation affect the jobless rate in a country?</a:t>
            </a:r>
          </a:p>
          <a:p>
            <a:endParaRPr lang="en-US" dirty="0"/>
          </a:p>
          <a:p>
            <a:pPr marL="0" indent="0">
              <a:buNone/>
            </a:pPr>
            <a:r>
              <a:rPr lang="en-US" dirty="0"/>
              <a:t>All of these questions I will be exploring these dataset to look for possible trends in the data. </a:t>
            </a:r>
          </a:p>
          <a:p>
            <a:pPr marL="0" indent="0">
              <a:buNone/>
            </a:pPr>
            <a:endParaRPr lang="en-US" dirty="0"/>
          </a:p>
        </p:txBody>
      </p:sp>
      <p:pic>
        <p:nvPicPr>
          <p:cNvPr id="4" name="Picture 3">
            <a:extLst>
              <a:ext uri="{FF2B5EF4-FFF2-40B4-BE49-F238E27FC236}">
                <a16:creationId xmlns:a16="http://schemas.microsoft.com/office/drawing/2014/main" id="{82004F25-3631-8114-5C0E-7279F9457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748" y="5049497"/>
            <a:ext cx="1808503" cy="1808503"/>
          </a:xfrm>
          <a:prstGeom prst="rect">
            <a:avLst/>
          </a:prstGeom>
        </p:spPr>
      </p:pic>
    </p:spTree>
    <p:extLst>
      <p:ext uri="{BB962C8B-B14F-4D97-AF65-F5344CB8AC3E}">
        <p14:creationId xmlns:p14="http://schemas.microsoft.com/office/powerpoint/2010/main" val="229781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878-085A-0F52-B65C-A09137B5C426}"/>
              </a:ext>
            </a:extLst>
          </p:cNvPr>
          <p:cNvSpPr>
            <a:spLocks noGrp="1"/>
          </p:cNvSpPr>
          <p:nvPr>
            <p:ph type="title"/>
          </p:nvPr>
        </p:nvSpPr>
        <p:spPr/>
        <p:txBody>
          <a:bodyPr/>
          <a:lstStyle/>
          <a:p>
            <a:pPr algn="ctr"/>
            <a:r>
              <a:rPr lang="en-US" dirty="0"/>
              <a:t>Eda of the dataset</a:t>
            </a:r>
          </a:p>
        </p:txBody>
      </p:sp>
      <p:sp>
        <p:nvSpPr>
          <p:cNvPr id="3" name="Content Placeholder 2">
            <a:extLst>
              <a:ext uri="{FF2B5EF4-FFF2-40B4-BE49-F238E27FC236}">
                <a16:creationId xmlns:a16="http://schemas.microsoft.com/office/drawing/2014/main" id="{69765067-2897-CDD7-B87C-5267C4EDE047}"/>
              </a:ext>
            </a:extLst>
          </p:cNvPr>
          <p:cNvSpPr>
            <a:spLocks noGrp="1"/>
          </p:cNvSpPr>
          <p:nvPr>
            <p:ph idx="1"/>
          </p:nvPr>
        </p:nvSpPr>
        <p:spPr/>
        <p:txBody>
          <a:bodyPr/>
          <a:lstStyle/>
          <a:p>
            <a:r>
              <a:rPr lang="en-US" dirty="0"/>
              <a:t>To answer my top three questions, I have to conduct an EDA of the dataset. </a:t>
            </a:r>
          </a:p>
          <a:p>
            <a:r>
              <a:rPr lang="en-US" dirty="0"/>
              <a:t>Exploratory Data Analysis (EDA) refers to the critical process of performing initial investigations on data to discover patterns, spot anomalies, test hypotheses, and check assumptions with the help of summary statistics and graphical representations.</a:t>
            </a:r>
          </a:p>
          <a:p>
            <a:r>
              <a:rPr lang="en-US" dirty="0"/>
              <a:t>Please refer to my GitHub repository for the full EDA of the dataset. </a:t>
            </a:r>
          </a:p>
        </p:txBody>
      </p:sp>
      <p:pic>
        <p:nvPicPr>
          <p:cNvPr id="4" name="Picture 3">
            <a:extLst>
              <a:ext uri="{FF2B5EF4-FFF2-40B4-BE49-F238E27FC236}">
                <a16:creationId xmlns:a16="http://schemas.microsoft.com/office/drawing/2014/main" id="{9ED33E7B-3DA5-FE2F-6426-FA77EE494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748" y="5049497"/>
            <a:ext cx="1808503" cy="1808503"/>
          </a:xfrm>
          <a:prstGeom prst="rect">
            <a:avLst/>
          </a:prstGeom>
        </p:spPr>
      </p:pic>
    </p:spTree>
    <p:extLst>
      <p:ext uri="{BB962C8B-B14F-4D97-AF65-F5344CB8AC3E}">
        <p14:creationId xmlns:p14="http://schemas.microsoft.com/office/powerpoint/2010/main" val="25576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EDC7-9DD0-D5D8-0CB5-36AB7453BE8C}"/>
              </a:ext>
            </a:extLst>
          </p:cNvPr>
          <p:cNvSpPr>
            <a:spLocks noGrp="1"/>
          </p:cNvSpPr>
          <p:nvPr>
            <p:ph type="title"/>
          </p:nvPr>
        </p:nvSpPr>
        <p:spPr>
          <a:xfrm>
            <a:off x="1069848" y="76381"/>
            <a:ext cx="10058400" cy="1609344"/>
          </a:xfrm>
        </p:spPr>
        <p:txBody>
          <a:bodyPr/>
          <a:lstStyle/>
          <a:p>
            <a:r>
              <a:rPr lang="en-US" dirty="0"/>
              <a:t>European countries and their GDPs</a:t>
            </a:r>
          </a:p>
        </p:txBody>
      </p:sp>
      <p:sp>
        <p:nvSpPr>
          <p:cNvPr id="3" name="Content Placeholder 2">
            <a:extLst>
              <a:ext uri="{FF2B5EF4-FFF2-40B4-BE49-F238E27FC236}">
                <a16:creationId xmlns:a16="http://schemas.microsoft.com/office/drawing/2014/main" id="{1711371D-60CA-716D-7BB7-786D07351C84}"/>
              </a:ext>
            </a:extLst>
          </p:cNvPr>
          <p:cNvSpPr>
            <a:spLocks noGrp="1"/>
          </p:cNvSpPr>
          <p:nvPr>
            <p:ph idx="1"/>
          </p:nvPr>
        </p:nvSpPr>
        <p:spPr>
          <a:xfrm>
            <a:off x="955964" y="1537855"/>
            <a:ext cx="4260272" cy="4634345"/>
          </a:xfrm>
        </p:spPr>
        <p:txBody>
          <a:bodyPr/>
          <a:lstStyle/>
          <a:p>
            <a:r>
              <a:rPr lang="en-US" dirty="0"/>
              <a:t>The ideal GDP growth rate is between 2% and 3%. The GDP growth rate measures how healthy the economy is. </a:t>
            </a:r>
          </a:p>
          <a:p>
            <a:r>
              <a:rPr lang="en-US" dirty="0"/>
              <a:t>When the number is positive, the economy grows. When the number is negative, the economy is contracting.</a:t>
            </a:r>
          </a:p>
        </p:txBody>
      </p:sp>
      <p:pic>
        <p:nvPicPr>
          <p:cNvPr id="5" name="Picture 4">
            <a:extLst>
              <a:ext uri="{FF2B5EF4-FFF2-40B4-BE49-F238E27FC236}">
                <a16:creationId xmlns:a16="http://schemas.microsoft.com/office/drawing/2014/main" id="{0874F4FF-56F7-7845-F3AC-59F13927F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236" y="1591513"/>
            <a:ext cx="5808519" cy="5266488"/>
          </a:xfrm>
          <a:prstGeom prst="rect">
            <a:avLst/>
          </a:prstGeom>
        </p:spPr>
      </p:pic>
    </p:spTree>
    <p:extLst>
      <p:ext uri="{BB962C8B-B14F-4D97-AF65-F5344CB8AC3E}">
        <p14:creationId xmlns:p14="http://schemas.microsoft.com/office/powerpoint/2010/main" val="288016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4A79-01CA-5A64-D49F-10E001948564}"/>
              </a:ext>
            </a:extLst>
          </p:cNvPr>
          <p:cNvSpPr>
            <a:spLocks noGrp="1"/>
          </p:cNvSpPr>
          <p:nvPr>
            <p:ph type="title"/>
          </p:nvPr>
        </p:nvSpPr>
        <p:spPr/>
        <p:txBody>
          <a:bodyPr/>
          <a:lstStyle/>
          <a:p>
            <a:pPr algn="ctr"/>
            <a:r>
              <a:rPr lang="en-US" dirty="0"/>
              <a:t>Trends in the data</a:t>
            </a:r>
          </a:p>
        </p:txBody>
      </p:sp>
      <p:sp>
        <p:nvSpPr>
          <p:cNvPr id="3" name="Content Placeholder 2">
            <a:extLst>
              <a:ext uri="{FF2B5EF4-FFF2-40B4-BE49-F238E27FC236}">
                <a16:creationId xmlns:a16="http://schemas.microsoft.com/office/drawing/2014/main" id="{873C60AC-B8AE-7BB8-5529-C8DEED6D6B71}"/>
              </a:ext>
            </a:extLst>
          </p:cNvPr>
          <p:cNvSpPr>
            <a:spLocks noGrp="1"/>
          </p:cNvSpPr>
          <p:nvPr>
            <p:ph idx="1"/>
          </p:nvPr>
        </p:nvSpPr>
        <p:spPr>
          <a:xfrm>
            <a:off x="1063752" y="1882418"/>
            <a:ext cx="10058400" cy="4050792"/>
          </a:xfrm>
        </p:spPr>
        <p:txBody>
          <a:bodyPr/>
          <a:lstStyle/>
          <a:p>
            <a:pPr marL="0" indent="0" algn="ctr">
              <a:buNone/>
            </a:pPr>
            <a:r>
              <a:rPr lang="en-GB" b="1" i="0" dirty="0">
                <a:solidFill>
                  <a:srgbClr val="000000"/>
                </a:solidFill>
                <a:effectLst/>
              </a:rPr>
              <a:t>Is a healthy GDP linked to a smaller or larger population?</a:t>
            </a:r>
          </a:p>
          <a:p>
            <a:pPr marL="0" indent="0" algn="ctr">
              <a:buNone/>
            </a:pPr>
            <a:endParaRPr lang="en-GB" i="0" dirty="0">
              <a:solidFill>
                <a:srgbClr val="000000"/>
              </a:solidFill>
              <a:effectLst/>
            </a:endParaRPr>
          </a:p>
          <a:p>
            <a:pPr marL="0" indent="0" algn="ctr">
              <a:buNone/>
            </a:pPr>
            <a:endParaRPr lang="en-GB" b="1" i="0" dirty="0">
              <a:solidFill>
                <a:srgbClr val="000000"/>
              </a:solidFill>
              <a:effectLst/>
              <a:latin typeface="Helvetica Neue" panose="02000503000000020004" pitchFamily="2" charset="0"/>
            </a:endParaRPr>
          </a:p>
          <a:p>
            <a:pPr algn="ctr"/>
            <a:endParaRPr lang="en-US" dirty="0"/>
          </a:p>
        </p:txBody>
      </p:sp>
      <p:pic>
        <p:nvPicPr>
          <p:cNvPr id="5" name="Picture 4">
            <a:extLst>
              <a:ext uri="{FF2B5EF4-FFF2-40B4-BE49-F238E27FC236}">
                <a16:creationId xmlns:a16="http://schemas.microsoft.com/office/drawing/2014/main" id="{18D8F67C-D3A1-0BC5-3CA7-E4C24E3ED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211" y="2695370"/>
            <a:ext cx="3194735" cy="3128332"/>
          </a:xfrm>
          <a:prstGeom prst="rect">
            <a:avLst/>
          </a:prstGeom>
        </p:spPr>
      </p:pic>
      <p:pic>
        <p:nvPicPr>
          <p:cNvPr id="7" name="Picture 6">
            <a:extLst>
              <a:ext uri="{FF2B5EF4-FFF2-40B4-BE49-F238E27FC236}">
                <a16:creationId xmlns:a16="http://schemas.microsoft.com/office/drawing/2014/main" id="{4287F70B-7931-41F8-1A1B-6DA7EBD9D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693" y="2622565"/>
            <a:ext cx="5122518" cy="3481761"/>
          </a:xfrm>
          <a:prstGeom prst="rect">
            <a:avLst/>
          </a:prstGeom>
        </p:spPr>
      </p:pic>
      <p:sp>
        <p:nvSpPr>
          <p:cNvPr id="8" name="TextBox 7">
            <a:extLst>
              <a:ext uri="{FF2B5EF4-FFF2-40B4-BE49-F238E27FC236}">
                <a16:creationId xmlns:a16="http://schemas.microsoft.com/office/drawing/2014/main" id="{09C75B1C-75A2-EFCF-09D4-590D4CA70035}"/>
              </a:ext>
            </a:extLst>
          </p:cNvPr>
          <p:cNvSpPr txBox="1"/>
          <p:nvPr/>
        </p:nvSpPr>
        <p:spPr>
          <a:xfrm>
            <a:off x="166256" y="2582124"/>
            <a:ext cx="3459776" cy="3693319"/>
          </a:xfrm>
          <a:prstGeom prst="rect">
            <a:avLst/>
          </a:prstGeom>
          <a:noFill/>
        </p:spPr>
        <p:txBody>
          <a:bodyPr wrap="square" rtlCol="0">
            <a:spAutoFit/>
          </a:bodyPr>
          <a:lstStyle/>
          <a:p>
            <a:r>
              <a:rPr lang="en-GB" i="0" dirty="0">
                <a:solidFill>
                  <a:srgbClr val="000000"/>
                </a:solidFill>
                <a:effectLst/>
              </a:rPr>
              <a:t>In these plots, there is a link between smaller population size and a healthy GDP. The outliers are not considered because these countries are either at war or a collection of the Eurozone. I have used a scatter plot and a joint plot to display different possible views. Countries like Luxembourg are excellent examples of a healthy GDP but a small population. </a:t>
            </a:r>
            <a:endParaRPr lang="en-US" dirty="0"/>
          </a:p>
        </p:txBody>
      </p:sp>
      <p:sp>
        <p:nvSpPr>
          <p:cNvPr id="9" name="Oval 8">
            <a:extLst>
              <a:ext uri="{FF2B5EF4-FFF2-40B4-BE49-F238E27FC236}">
                <a16:creationId xmlns:a16="http://schemas.microsoft.com/office/drawing/2014/main" id="{514D4489-C03A-6569-D8F9-8057B0E55462}"/>
              </a:ext>
            </a:extLst>
          </p:cNvPr>
          <p:cNvSpPr/>
          <p:nvPr/>
        </p:nvSpPr>
        <p:spPr>
          <a:xfrm>
            <a:off x="3938155" y="2992583"/>
            <a:ext cx="696190" cy="4364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17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8DFB-9909-799C-B9F3-A14A0146D89A}"/>
              </a:ext>
            </a:extLst>
          </p:cNvPr>
          <p:cNvSpPr>
            <a:spLocks noGrp="1"/>
          </p:cNvSpPr>
          <p:nvPr>
            <p:ph type="title"/>
          </p:nvPr>
        </p:nvSpPr>
        <p:spPr>
          <a:xfrm>
            <a:off x="1066800" y="95344"/>
            <a:ext cx="10058400" cy="1609344"/>
          </a:xfrm>
        </p:spPr>
        <p:txBody>
          <a:bodyPr/>
          <a:lstStyle/>
          <a:p>
            <a:pPr algn="ctr"/>
            <a:r>
              <a:rPr lang="en-US" dirty="0"/>
              <a:t>Trends in the data</a:t>
            </a:r>
          </a:p>
        </p:txBody>
      </p:sp>
      <p:sp>
        <p:nvSpPr>
          <p:cNvPr id="3" name="Content Placeholder 2">
            <a:extLst>
              <a:ext uri="{FF2B5EF4-FFF2-40B4-BE49-F238E27FC236}">
                <a16:creationId xmlns:a16="http://schemas.microsoft.com/office/drawing/2014/main" id="{8995F37E-6DBE-B313-FD72-149DDDC0D640}"/>
              </a:ext>
            </a:extLst>
          </p:cNvPr>
          <p:cNvSpPr>
            <a:spLocks noGrp="1"/>
          </p:cNvSpPr>
          <p:nvPr>
            <p:ph idx="1"/>
          </p:nvPr>
        </p:nvSpPr>
        <p:spPr>
          <a:xfrm>
            <a:off x="1064703" y="1430844"/>
            <a:ext cx="10058400" cy="4050792"/>
          </a:xfrm>
        </p:spPr>
        <p:txBody>
          <a:bodyPr/>
          <a:lstStyle/>
          <a:p>
            <a:pPr marL="0" indent="0" algn="ctr">
              <a:buNone/>
            </a:pPr>
            <a:r>
              <a:rPr lang="en-US" dirty="0"/>
              <a:t>Does the jobless rate affect the GDP and /or Government budget?</a:t>
            </a:r>
          </a:p>
        </p:txBody>
      </p:sp>
      <p:sp>
        <p:nvSpPr>
          <p:cNvPr id="4" name="TextBox 3">
            <a:extLst>
              <a:ext uri="{FF2B5EF4-FFF2-40B4-BE49-F238E27FC236}">
                <a16:creationId xmlns:a16="http://schemas.microsoft.com/office/drawing/2014/main" id="{40972AF3-C7A1-99FE-5B60-417CB3E9BE59}"/>
              </a:ext>
            </a:extLst>
          </p:cNvPr>
          <p:cNvSpPr txBox="1"/>
          <p:nvPr/>
        </p:nvSpPr>
        <p:spPr>
          <a:xfrm>
            <a:off x="4410576" y="4852226"/>
            <a:ext cx="4300356" cy="646331"/>
          </a:xfrm>
          <a:prstGeom prst="rect">
            <a:avLst/>
          </a:prstGeom>
          <a:noFill/>
        </p:spPr>
        <p:txBody>
          <a:bodyPr wrap="square" rtlCol="0">
            <a:spAutoFit/>
          </a:bodyPr>
          <a:lstStyle/>
          <a:p>
            <a:r>
              <a:rPr lang="en-US" dirty="0"/>
              <a:t>A negative government budget is linked to a healthy GDP. </a:t>
            </a:r>
          </a:p>
        </p:txBody>
      </p:sp>
      <p:pic>
        <p:nvPicPr>
          <p:cNvPr id="6" name="Picture 5">
            <a:extLst>
              <a:ext uri="{FF2B5EF4-FFF2-40B4-BE49-F238E27FC236}">
                <a16:creationId xmlns:a16="http://schemas.microsoft.com/office/drawing/2014/main" id="{3CE4386A-88FB-86E3-AF36-C7B7BFE97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98" y="1935577"/>
            <a:ext cx="3996848" cy="2726260"/>
          </a:xfrm>
          <a:prstGeom prst="rect">
            <a:avLst/>
          </a:prstGeom>
        </p:spPr>
      </p:pic>
      <p:pic>
        <p:nvPicPr>
          <p:cNvPr id="8" name="Picture 7">
            <a:extLst>
              <a:ext uri="{FF2B5EF4-FFF2-40B4-BE49-F238E27FC236}">
                <a16:creationId xmlns:a16="http://schemas.microsoft.com/office/drawing/2014/main" id="{01E5614E-682B-0B2A-4BD5-403A8E02B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169" y="1923798"/>
            <a:ext cx="3909831" cy="2726259"/>
          </a:xfrm>
          <a:prstGeom prst="rect">
            <a:avLst/>
          </a:prstGeom>
        </p:spPr>
      </p:pic>
      <p:pic>
        <p:nvPicPr>
          <p:cNvPr id="10" name="Picture 9">
            <a:extLst>
              <a:ext uri="{FF2B5EF4-FFF2-40B4-BE49-F238E27FC236}">
                <a16:creationId xmlns:a16="http://schemas.microsoft.com/office/drawing/2014/main" id="{6B047081-1BBE-6344-6A44-16225F6D03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446" y="1935577"/>
            <a:ext cx="4117976" cy="2845627"/>
          </a:xfrm>
          <a:prstGeom prst="rect">
            <a:avLst/>
          </a:prstGeom>
        </p:spPr>
      </p:pic>
      <p:sp>
        <p:nvSpPr>
          <p:cNvPr id="11" name="TextBox 10">
            <a:extLst>
              <a:ext uri="{FF2B5EF4-FFF2-40B4-BE49-F238E27FC236}">
                <a16:creationId xmlns:a16="http://schemas.microsoft.com/office/drawing/2014/main" id="{0B84E84C-9124-140F-F415-E2200C3322C7}"/>
              </a:ext>
            </a:extLst>
          </p:cNvPr>
          <p:cNvSpPr txBox="1"/>
          <p:nvPr/>
        </p:nvSpPr>
        <p:spPr>
          <a:xfrm>
            <a:off x="579615" y="4759036"/>
            <a:ext cx="3345873" cy="1200329"/>
          </a:xfrm>
          <a:prstGeom prst="rect">
            <a:avLst/>
          </a:prstGeom>
          <a:noFill/>
        </p:spPr>
        <p:txBody>
          <a:bodyPr wrap="square" rtlCol="0">
            <a:spAutoFit/>
          </a:bodyPr>
          <a:lstStyle/>
          <a:p>
            <a:pPr algn="ctr"/>
            <a:r>
              <a:rPr lang="en-US" dirty="0"/>
              <a:t>There seems to be a strong correlation between a healthy GDP and a low rate of joblessness.</a:t>
            </a:r>
          </a:p>
        </p:txBody>
      </p:sp>
      <p:sp>
        <p:nvSpPr>
          <p:cNvPr id="12" name="TextBox 11">
            <a:extLst>
              <a:ext uri="{FF2B5EF4-FFF2-40B4-BE49-F238E27FC236}">
                <a16:creationId xmlns:a16="http://schemas.microsoft.com/office/drawing/2014/main" id="{2C066EFD-A958-1B60-3C64-D753BE2C5C7B}"/>
              </a:ext>
            </a:extLst>
          </p:cNvPr>
          <p:cNvSpPr txBox="1"/>
          <p:nvPr/>
        </p:nvSpPr>
        <p:spPr>
          <a:xfrm>
            <a:off x="8555296" y="4720612"/>
            <a:ext cx="3618256" cy="2031325"/>
          </a:xfrm>
          <a:prstGeom prst="rect">
            <a:avLst/>
          </a:prstGeom>
          <a:noFill/>
        </p:spPr>
        <p:txBody>
          <a:bodyPr wrap="square" rtlCol="0">
            <a:spAutoFit/>
          </a:bodyPr>
          <a:lstStyle/>
          <a:p>
            <a:r>
              <a:rPr lang="en-US" dirty="0"/>
              <a:t>From this view of the line plot, it is evident that an increased population is linked to an unhealthy GDP. But there is no drastic correlation between the GDP, jobless rate and Government budget. </a:t>
            </a:r>
          </a:p>
        </p:txBody>
      </p:sp>
      <p:sp>
        <p:nvSpPr>
          <p:cNvPr id="13" name="Oval 12">
            <a:extLst>
              <a:ext uri="{FF2B5EF4-FFF2-40B4-BE49-F238E27FC236}">
                <a16:creationId xmlns:a16="http://schemas.microsoft.com/office/drawing/2014/main" id="{6F849FEC-F65C-0D32-D597-F5EBD9A8DC7E}"/>
              </a:ext>
            </a:extLst>
          </p:cNvPr>
          <p:cNvSpPr/>
          <p:nvPr/>
        </p:nvSpPr>
        <p:spPr>
          <a:xfrm>
            <a:off x="474064" y="4035264"/>
            <a:ext cx="696190" cy="43282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DD4720-9F7D-D03E-D793-C3052284B54D}"/>
              </a:ext>
            </a:extLst>
          </p:cNvPr>
          <p:cNvSpPr/>
          <p:nvPr/>
        </p:nvSpPr>
        <p:spPr>
          <a:xfrm>
            <a:off x="7208077" y="4066441"/>
            <a:ext cx="696190" cy="4364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7C04D57-339E-C003-7E47-01FEC0CFD4CF}"/>
              </a:ext>
            </a:extLst>
          </p:cNvPr>
          <p:cNvSpPr/>
          <p:nvPr/>
        </p:nvSpPr>
        <p:spPr>
          <a:xfrm>
            <a:off x="9337167" y="3450311"/>
            <a:ext cx="696190" cy="4364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879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36</TotalTime>
  <Words>1040</Words>
  <Application>Microsoft Macintosh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Helvetica Neue</vt:lpstr>
      <vt:lpstr>Rockwell</vt:lpstr>
      <vt:lpstr>Rockwell Condensed</vt:lpstr>
      <vt:lpstr>Rockwell Extra Bold</vt:lpstr>
      <vt:lpstr>Wingdings</vt:lpstr>
      <vt:lpstr>Wood Type</vt:lpstr>
      <vt:lpstr>The economy of Europe 2022 </vt:lpstr>
      <vt:lpstr>My story</vt:lpstr>
      <vt:lpstr>The economic crisis in Europe right now</vt:lpstr>
      <vt:lpstr>About the dataset</vt:lpstr>
      <vt:lpstr>Possible questions that intrigued me from this dataset.</vt:lpstr>
      <vt:lpstr>Eda of the dataset</vt:lpstr>
      <vt:lpstr>European countries and their GDPs</vt:lpstr>
      <vt:lpstr>Trends in the data</vt:lpstr>
      <vt:lpstr>Trends in the data</vt:lpstr>
      <vt:lpstr>Trends in the data</vt:lpstr>
      <vt:lpstr>Feature Correlation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economy of Europe 2022 </dc:title>
  <dc:creator>Gideon David</dc:creator>
  <cp:lastModifiedBy>Gideon David</cp:lastModifiedBy>
  <cp:revision>1</cp:revision>
  <dcterms:created xsi:type="dcterms:W3CDTF">2022-12-10T19:18:33Z</dcterms:created>
  <dcterms:modified xsi:type="dcterms:W3CDTF">2022-12-10T19:55:27Z</dcterms:modified>
</cp:coreProperties>
</file>