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81"/>
  </p:normalViewPr>
  <p:slideViewPr>
    <p:cSldViewPr snapToGrid="0">
      <p:cViewPr>
        <p:scale>
          <a:sx n="93" d="100"/>
          <a:sy n="93" d="100"/>
        </p:scale>
        <p:origin x="1560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9/18/22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EDE1-CDC2-D395-B715-FBDA89EC5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Ticket Price Modeling</a:t>
            </a:r>
            <a:br>
              <a:rPr lang="en-US" sz="7200" dirty="0"/>
            </a:br>
            <a:r>
              <a:rPr lang="en-US" sz="4800" dirty="0"/>
              <a:t>for</a:t>
            </a:r>
            <a:br>
              <a:rPr lang="en-US" sz="7200" dirty="0"/>
            </a:br>
            <a:r>
              <a:rPr lang="en-US" sz="7200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312FB-0E40-2060-1181-EC08188ED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Courtney David </a:t>
            </a:r>
          </a:p>
          <a:p>
            <a:r>
              <a:rPr lang="en-US" dirty="0"/>
              <a:t>Springboard Guided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3319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504B-CC99-B91F-5E82-60C2B225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02E1-25F8-A49A-ACDA-39410798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/>
              <a:t>Recommend a strategy to Big Mountain Resort on recouping the increased operating cost of $1.54MM for installing a new chair list this season and capitalising on their facilities by changing their ticket price.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6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02F5-9858-5243-84DE-CC6EF27C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Ticket prices in the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833E-7EAD-E64E-90B5-028D7FD2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88271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Big Mountain Resort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Current Ticket Price = $81.00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Relative to the nationwide market, Big Mountain Resort is 81</a:t>
            </a:r>
            <a:r>
              <a:rPr lang="en-US" sz="2400" baseline="30000" dirty="0"/>
              <a:t>st</a:t>
            </a:r>
            <a:r>
              <a:rPr lang="en-US" sz="2400" dirty="0"/>
              <a:t> percentile for weekend pricing.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What is our suggested ticket price?</a:t>
            </a:r>
          </a:p>
          <a:p>
            <a:r>
              <a:rPr lang="en-US" sz="2000" dirty="0"/>
              <a:t>Mean: </a:t>
            </a:r>
            <a:r>
              <a:rPr lang="en-US" sz="2000" b="1" dirty="0"/>
              <a:t>$95.87 </a:t>
            </a:r>
            <a:r>
              <a:rPr lang="en-US" sz="2000" dirty="0"/>
              <a:t>(92</a:t>
            </a:r>
            <a:r>
              <a:rPr lang="en-US" sz="2000" baseline="30000" dirty="0"/>
              <a:t>nd</a:t>
            </a:r>
            <a:r>
              <a:rPr lang="en-US" sz="2000" dirty="0"/>
              <a:t> percentile)</a:t>
            </a:r>
          </a:p>
          <a:p>
            <a:r>
              <a:rPr lang="en-US" sz="2000" dirty="0"/>
              <a:t>Range (+/- MAE): </a:t>
            </a:r>
          </a:p>
          <a:p>
            <a:pPr lvl="1"/>
            <a:r>
              <a:rPr lang="en-US" sz="1800" b="1" dirty="0"/>
              <a:t>$85.48 - $106.26 </a:t>
            </a:r>
          </a:p>
          <a:p>
            <a:pPr lvl="2"/>
            <a:r>
              <a:rPr lang="en-US" sz="1600" dirty="0"/>
              <a:t>85</a:t>
            </a:r>
            <a:r>
              <a:rPr lang="en-US" sz="1600" baseline="30000" dirty="0"/>
              <a:t>th</a:t>
            </a:r>
            <a:r>
              <a:rPr lang="en-US" sz="1600" dirty="0"/>
              <a:t> - 95</a:t>
            </a:r>
            <a:r>
              <a:rPr lang="en-US" sz="1600" baseline="30000" dirty="0"/>
              <a:t>th</a:t>
            </a:r>
            <a:r>
              <a:rPr lang="en-US" sz="1600" dirty="0"/>
              <a:t> percentile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4DA98-2E3A-191B-7FCC-0FAC9B520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73" y="3087926"/>
            <a:ext cx="5706427" cy="37700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952DBD-B7FE-E671-01AB-520EAF59DF81}"/>
              </a:ext>
            </a:extLst>
          </p:cNvPr>
          <p:cNvSpPr/>
          <p:nvPr/>
        </p:nvSpPr>
        <p:spPr>
          <a:xfrm>
            <a:off x="8906934" y="4857816"/>
            <a:ext cx="108373" cy="115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0D4218-76A3-3408-C273-A53C841D719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521593" y="4272323"/>
            <a:ext cx="401212" cy="602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C6DDBD-4FE0-C146-D086-A8AAA955D439}"/>
              </a:ext>
            </a:extLst>
          </p:cNvPr>
          <p:cNvSpPr txBox="1"/>
          <p:nvPr/>
        </p:nvSpPr>
        <p:spPr>
          <a:xfrm>
            <a:off x="7870094" y="4079869"/>
            <a:ext cx="1052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Big Mountain</a:t>
            </a:r>
          </a:p>
        </p:txBody>
      </p:sp>
    </p:spTree>
    <p:extLst>
      <p:ext uri="{BB962C8B-B14F-4D97-AF65-F5344CB8AC3E}">
        <p14:creationId xmlns:p14="http://schemas.microsoft.com/office/powerpoint/2010/main" val="185624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2E73-1434-56C0-BCB3-E376C544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Price-predictive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9B2C-D01F-4D75-BE4E-5D4869FF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21" y="1778508"/>
            <a:ext cx="10058400" cy="4050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1. Most reliable model was a random forest model. </a:t>
            </a:r>
          </a:p>
          <a:p>
            <a:pPr marL="0" indent="0">
              <a:buNone/>
            </a:pPr>
            <a:r>
              <a:rPr lang="en-US" sz="3800" dirty="0"/>
              <a:t>2. Using 32 total features to predict ‘</a:t>
            </a:r>
            <a:r>
              <a:rPr lang="en-US" sz="3800" dirty="0" err="1"/>
              <a:t>AdultWeekend</a:t>
            </a:r>
            <a:r>
              <a:rPr lang="en-US" sz="3800" dirty="0"/>
              <a:t>’ price, including resort data and state-level data</a:t>
            </a:r>
          </a:p>
          <a:p>
            <a:endParaRPr lang="en-US" sz="3800" dirty="0"/>
          </a:p>
          <a:p>
            <a:r>
              <a:rPr lang="en-US" sz="3800" dirty="0"/>
              <a:t>Best predictors of price:</a:t>
            </a:r>
          </a:p>
          <a:p>
            <a:pPr lvl="1"/>
            <a:r>
              <a:rPr lang="en-US" sz="3800" dirty="0"/>
              <a:t>Number of Fast Quad chairlifts</a:t>
            </a:r>
          </a:p>
          <a:p>
            <a:pPr lvl="1"/>
            <a:r>
              <a:rPr lang="en-US" sz="3800" dirty="0"/>
              <a:t>Number of Runs</a:t>
            </a:r>
          </a:p>
          <a:p>
            <a:pPr lvl="1"/>
            <a:r>
              <a:rPr lang="en-US" sz="3800" dirty="0"/>
              <a:t>Acres of snow-making</a:t>
            </a:r>
          </a:p>
          <a:p>
            <a:pPr lvl="1"/>
            <a:r>
              <a:rPr lang="en-US" sz="3800" dirty="0"/>
              <a:t>Vertical drop distance</a:t>
            </a:r>
          </a:p>
          <a:p>
            <a:pPr lvl="1"/>
            <a:r>
              <a:rPr lang="en-US" sz="3800" dirty="0"/>
              <a:t>Skiable acres</a:t>
            </a:r>
          </a:p>
          <a:p>
            <a:pPr lvl="1"/>
            <a:r>
              <a:rPr lang="en-US" sz="3800" dirty="0"/>
              <a:t>Total chairs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DD7D-23BE-C22E-F302-BD8DC2AD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91" y="3004149"/>
            <a:ext cx="5766953" cy="37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2F84-3BFA-5CEE-C415-3E8E5649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80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Big Mountain is strong on key features</a:t>
            </a:r>
            <a:endParaRPr lang="en-US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0423DE5-FEAE-1091-D8DB-E0F7AEE62F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761434"/>
              </p:ext>
            </p:extLst>
          </p:nvPr>
        </p:nvGraphicFramePr>
        <p:xfrm>
          <a:off x="4814870" y="1793739"/>
          <a:ext cx="68294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73">
                  <a:extLst>
                    <a:ext uri="{9D8B030D-6E8A-4147-A177-3AD203B41FA5}">
                      <a16:colId xmlns:a16="http://schemas.microsoft.com/office/drawing/2014/main" val="4076683942"/>
                    </a:ext>
                  </a:extLst>
                </a:gridCol>
                <a:gridCol w="1583261">
                  <a:extLst>
                    <a:ext uri="{9D8B030D-6E8A-4147-A177-3AD203B41FA5}">
                      <a16:colId xmlns:a16="http://schemas.microsoft.com/office/drawing/2014/main" val="2266820000"/>
                    </a:ext>
                  </a:extLst>
                </a:gridCol>
                <a:gridCol w="3133791">
                  <a:extLst>
                    <a:ext uri="{9D8B030D-6E8A-4147-A177-3AD203B41FA5}">
                      <a16:colId xmlns:a16="http://schemas.microsoft.com/office/drawing/2014/main" val="3135724960"/>
                    </a:ext>
                  </a:extLst>
                </a:gridCol>
              </a:tblGrid>
              <a:tr h="735587">
                <a:tc>
                  <a:txBody>
                    <a:bodyPr/>
                    <a:lstStyle/>
                    <a:p>
                      <a:r>
                        <a:rPr lang="en-US" sz="1600" dirty="0"/>
                        <a:t>Variable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Big Mountain Resort’s value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of ski resorts less than or equal to Big Mountain Resort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09104867"/>
                  </a:ext>
                </a:extLst>
              </a:tr>
              <a:tr h="51763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AdultWeekend</a:t>
                      </a:r>
                      <a:r>
                        <a:rPr lang="en-US" sz="16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 ticket price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$81.00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81</a:t>
                      </a:r>
                      <a:r>
                        <a:rPr lang="en-US" sz="1600" baseline="300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 percentile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85806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Fast Quads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89764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19584"/>
                  </a:ext>
                </a:extLst>
              </a:tr>
              <a:tr h="517635">
                <a:tc>
                  <a:txBody>
                    <a:bodyPr/>
                    <a:lstStyle/>
                    <a:p>
                      <a:r>
                        <a:rPr lang="en-US" sz="1600" dirty="0"/>
                        <a:t>Snow-making acreage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79214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Vertical drop (feet)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36171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Skiable acreage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6418"/>
                  </a:ext>
                </a:extLst>
              </a:tr>
              <a:tr h="331468">
                <a:tc>
                  <a:txBody>
                    <a:bodyPr/>
                    <a:lstStyle/>
                    <a:p>
                      <a:r>
                        <a:rPr lang="en-US" sz="1600" dirty="0"/>
                        <a:t>Total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332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9F9FCF-74AD-E6FE-1091-30318A10D8D6}"/>
              </a:ext>
            </a:extLst>
          </p:cNvPr>
          <p:cNvSpPr txBox="1"/>
          <p:nvPr/>
        </p:nvSpPr>
        <p:spPr>
          <a:xfrm>
            <a:off x="292677" y="1702872"/>
            <a:ext cx="34073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our suggested ticket price?</a:t>
            </a:r>
          </a:p>
          <a:p>
            <a:endParaRPr lang="en-US" dirty="0"/>
          </a:p>
          <a:p>
            <a:r>
              <a:rPr lang="en-US" sz="1600" dirty="0"/>
              <a:t>Mean: </a:t>
            </a:r>
            <a:r>
              <a:rPr lang="en-US" sz="1600" b="1" dirty="0"/>
              <a:t>$95.87 </a:t>
            </a:r>
            <a:r>
              <a:rPr lang="en-US" sz="1600" dirty="0"/>
              <a:t>(92</a:t>
            </a:r>
            <a:r>
              <a:rPr lang="en-US" sz="1600" baseline="30000" dirty="0"/>
              <a:t>nd</a:t>
            </a:r>
            <a:r>
              <a:rPr lang="en-US" sz="1600" dirty="0"/>
              <a:t> percentile)</a:t>
            </a:r>
          </a:p>
          <a:p>
            <a:endParaRPr lang="en-US" sz="1600" dirty="0"/>
          </a:p>
          <a:p>
            <a:r>
              <a:rPr lang="en-US" sz="1600" dirty="0"/>
              <a:t>Range (+/- MAE): </a:t>
            </a:r>
          </a:p>
          <a:p>
            <a:pPr lvl="1"/>
            <a:r>
              <a:rPr lang="en-US" b="1" dirty="0"/>
              <a:t>$85.48 - $106.26 </a:t>
            </a:r>
          </a:p>
          <a:p>
            <a:pPr lvl="1"/>
            <a:r>
              <a:rPr lang="en-US" sz="1600" dirty="0"/>
              <a:t>85</a:t>
            </a:r>
            <a:r>
              <a:rPr lang="en-US" sz="1600" baseline="30000" dirty="0"/>
              <a:t>th</a:t>
            </a:r>
            <a:r>
              <a:rPr lang="en-US" sz="1600" dirty="0"/>
              <a:t> - 95</a:t>
            </a:r>
            <a:r>
              <a:rPr lang="en-US" sz="1600" baseline="30000" dirty="0"/>
              <a:t>th</a:t>
            </a:r>
            <a:r>
              <a:rPr lang="en-US" sz="1600" dirty="0"/>
              <a:t> percentile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66900-01AC-E2E6-7749-AF5E677F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11" y="5661156"/>
            <a:ext cx="1712787" cy="966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A6014-F7E9-E895-7E6B-FF2931CF9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30" y="5661598"/>
            <a:ext cx="1816587" cy="919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81772-A6D5-232B-7B3D-CCBE4BC15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2" y="5661156"/>
            <a:ext cx="1816588" cy="904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BF94B-91E6-E7B1-6A07-E241D19B5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90" y="5637742"/>
            <a:ext cx="1949794" cy="966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8BF82-6FF4-3B78-A62E-F977F3197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18" y="5628645"/>
            <a:ext cx="1846246" cy="969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A3B341-6DE7-645F-2470-0863EEFCA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41" y="5646566"/>
            <a:ext cx="1712373" cy="89795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856AB9B-1A62-1A1E-F099-2CF2EC1E69C6}"/>
              </a:ext>
            </a:extLst>
          </p:cNvPr>
          <p:cNvSpPr/>
          <p:nvPr/>
        </p:nvSpPr>
        <p:spPr>
          <a:xfrm>
            <a:off x="1757680" y="6005981"/>
            <a:ext cx="108373" cy="1151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9F8275-ECD6-C69B-BB16-C879304BB3B6}"/>
              </a:ext>
            </a:extLst>
          </p:cNvPr>
          <p:cNvSpPr/>
          <p:nvPr/>
        </p:nvSpPr>
        <p:spPr>
          <a:xfrm>
            <a:off x="3048964" y="5997398"/>
            <a:ext cx="108373" cy="1151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73ACBE-5C2A-7F9F-E6DE-05FC294D2B78}"/>
              </a:ext>
            </a:extLst>
          </p:cNvPr>
          <p:cNvSpPr/>
          <p:nvPr/>
        </p:nvSpPr>
        <p:spPr>
          <a:xfrm>
            <a:off x="4803621" y="5997397"/>
            <a:ext cx="108373" cy="1151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467D7F-F70F-67F5-F45E-4118360FD70A}"/>
              </a:ext>
            </a:extLst>
          </p:cNvPr>
          <p:cNvSpPr/>
          <p:nvPr/>
        </p:nvSpPr>
        <p:spPr>
          <a:xfrm>
            <a:off x="6744754" y="5963461"/>
            <a:ext cx="108373" cy="1151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3E0C9A-3844-3BF3-C0A2-791D40814191}"/>
              </a:ext>
            </a:extLst>
          </p:cNvPr>
          <p:cNvSpPr/>
          <p:nvPr/>
        </p:nvSpPr>
        <p:spPr>
          <a:xfrm>
            <a:off x="10877973" y="5982273"/>
            <a:ext cx="108373" cy="1151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311DAB-32A3-A908-98CD-9BDA558A549C}"/>
              </a:ext>
            </a:extLst>
          </p:cNvPr>
          <p:cNvSpPr/>
          <p:nvPr/>
        </p:nvSpPr>
        <p:spPr>
          <a:xfrm>
            <a:off x="8754313" y="5997396"/>
            <a:ext cx="108373" cy="1151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169B-DD69-891E-BD71-D8984C76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Scenario 1 – Close up to 10 runs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27DB-0E2C-DBC3-6014-772E0761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Loss of up to -$1.81 per ticket and -$3.17 Million in annual revenue.</a:t>
            </a:r>
          </a:p>
          <a:p>
            <a:pPr lvl="1"/>
            <a:r>
              <a:rPr lang="en-US" sz="2400" dirty="0"/>
              <a:t>One run could probably be closed without undermining price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2A780-31ED-BCE5-5B5F-7056C44AC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22593"/>
            <a:ext cx="7772400" cy="31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FDD2-86A8-7E3F-25C3-9E29606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More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C7FB-A78F-3314-2D6A-C2A151C5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1" indent="0">
              <a:buNone/>
            </a:pPr>
            <a:r>
              <a:rPr lang="en-US" sz="2800" dirty="0"/>
              <a:t>Scenario 2 – Add a run and a chair lift to extend vertical drop by 150 ft</a:t>
            </a:r>
          </a:p>
          <a:p>
            <a:pPr lvl="1"/>
            <a:r>
              <a:rPr lang="en-US" sz="2800" dirty="0"/>
              <a:t>Estimated gain of $1.99 per ticket and $3.47 Million in annual revenue.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Scenario 3 – As above plus 2 acres of snow-making to cover new run.</a:t>
            </a:r>
          </a:p>
          <a:p>
            <a:pPr lvl="1"/>
            <a:r>
              <a:rPr lang="en-US" sz="2800" dirty="0"/>
              <a:t>Same gain as Scenario 2. No added benefit of snow-making.</a:t>
            </a:r>
          </a:p>
          <a:p>
            <a:pPr lvl="1"/>
            <a:endParaRPr lang="en-US" sz="2800" dirty="0"/>
          </a:p>
          <a:p>
            <a:pPr marL="0" lvl="1" indent="0">
              <a:buNone/>
            </a:pPr>
            <a:r>
              <a:rPr lang="en-US" sz="2800" dirty="0"/>
              <a:t>Scenario 4 – Increase longest run by 0.2 miles and add 4 acres snow-making.</a:t>
            </a:r>
          </a:p>
          <a:p>
            <a:pPr marL="685800" lvl="2"/>
            <a:r>
              <a:rPr lang="en-US" sz="2800" dirty="0"/>
              <a:t>No gain.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345FB-33C2-59CB-683D-AC558F273370}"/>
              </a:ext>
            </a:extLst>
          </p:cNvPr>
          <p:cNvSpPr/>
          <p:nvPr/>
        </p:nvSpPr>
        <p:spPr>
          <a:xfrm>
            <a:off x="415636" y="1828800"/>
            <a:ext cx="11360728" cy="14824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53B5-48D1-648A-C6D6-767C38C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636B-C7B0-AA3D-E7BF-5E8E3B74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price of $81.00 is underestimating the true value when compared with ski resorts nationwide.</a:t>
            </a:r>
          </a:p>
          <a:p>
            <a:endParaRPr lang="en-US" sz="2400" dirty="0"/>
          </a:p>
          <a:p>
            <a:r>
              <a:rPr lang="en-US" sz="2400" dirty="0"/>
              <a:t>We recommend a ticket price of $95.87 (Range: $85.48 - $106.26)</a:t>
            </a:r>
          </a:p>
          <a:p>
            <a:endParaRPr lang="en-US" sz="2400" dirty="0"/>
          </a:p>
          <a:p>
            <a:r>
              <a:rPr lang="en-US" sz="2400" dirty="0"/>
              <a:t>Of the short-listed improvement scenarios, scenario 2 (extending the vertical drop) is the best option for supporting a higher ticket price.</a:t>
            </a:r>
          </a:p>
        </p:txBody>
      </p:sp>
    </p:spTree>
    <p:extLst>
      <p:ext uri="{BB962C8B-B14F-4D97-AF65-F5344CB8AC3E}">
        <p14:creationId xmlns:p14="http://schemas.microsoft.com/office/powerpoint/2010/main" val="93117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</TotalTime>
  <Words>430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Ticket Price Modeling for Big Mountain Resort</vt:lpstr>
      <vt:lpstr>Problem statement</vt:lpstr>
      <vt:lpstr>Ticket prices in the context</vt:lpstr>
      <vt:lpstr>Price-predictive features</vt:lpstr>
      <vt:lpstr>Big Mountain is strong on key features</vt:lpstr>
      <vt:lpstr>Scenario 1 – Close up to 10 runs</vt:lpstr>
      <vt:lpstr>More scenarios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Price Modeling for Big Mountain Resort</dc:title>
  <dc:creator>Gideon David</dc:creator>
  <cp:lastModifiedBy>Gideon David</cp:lastModifiedBy>
  <cp:revision>1</cp:revision>
  <dcterms:created xsi:type="dcterms:W3CDTF">2022-09-18T20:23:26Z</dcterms:created>
  <dcterms:modified xsi:type="dcterms:W3CDTF">2022-09-18T21:45:37Z</dcterms:modified>
</cp:coreProperties>
</file>