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86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94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notesSlides/notesSlide89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09"/>
  </p:notesMasterIdLst>
  <p:handoutMasterIdLst>
    <p:handoutMasterId r:id="rId110"/>
  </p:handoutMasterIdLst>
  <p:sldIdLst>
    <p:sldId id="256" r:id="rId2"/>
    <p:sldId id="294" r:id="rId3"/>
    <p:sldId id="258" r:id="rId4"/>
    <p:sldId id="296" r:id="rId5"/>
    <p:sldId id="259" r:id="rId6"/>
    <p:sldId id="318" r:id="rId7"/>
    <p:sldId id="303" r:id="rId8"/>
    <p:sldId id="261" r:id="rId9"/>
    <p:sldId id="305" r:id="rId10"/>
    <p:sldId id="306" r:id="rId11"/>
    <p:sldId id="307" r:id="rId12"/>
    <p:sldId id="308" r:id="rId13"/>
    <p:sldId id="309" r:id="rId14"/>
    <p:sldId id="319" r:id="rId15"/>
    <p:sldId id="263" r:id="rId16"/>
    <p:sldId id="264" r:id="rId17"/>
    <p:sldId id="265" r:id="rId18"/>
    <p:sldId id="300" r:id="rId19"/>
    <p:sldId id="320" r:id="rId20"/>
    <p:sldId id="266" r:id="rId21"/>
    <p:sldId id="267" r:id="rId22"/>
    <p:sldId id="268" r:id="rId23"/>
    <p:sldId id="269" r:id="rId24"/>
    <p:sldId id="270" r:id="rId25"/>
    <p:sldId id="369" r:id="rId26"/>
    <p:sldId id="310" r:id="rId27"/>
    <p:sldId id="311" r:id="rId28"/>
    <p:sldId id="312" r:id="rId29"/>
    <p:sldId id="274" r:id="rId30"/>
    <p:sldId id="275" r:id="rId31"/>
    <p:sldId id="276" r:id="rId32"/>
    <p:sldId id="277" r:id="rId33"/>
    <p:sldId id="278" r:id="rId34"/>
    <p:sldId id="302" r:id="rId35"/>
    <p:sldId id="279" r:id="rId36"/>
    <p:sldId id="280" r:id="rId37"/>
    <p:sldId id="281" r:id="rId38"/>
    <p:sldId id="282" r:id="rId39"/>
    <p:sldId id="283" r:id="rId40"/>
    <p:sldId id="301" r:id="rId41"/>
    <p:sldId id="284" r:id="rId42"/>
    <p:sldId id="313" r:id="rId43"/>
    <p:sldId id="317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321" r:id="rId54"/>
    <p:sldId id="322" r:id="rId55"/>
    <p:sldId id="323" r:id="rId56"/>
    <p:sldId id="324" r:id="rId57"/>
    <p:sldId id="370" r:id="rId58"/>
    <p:sldId id="325" r:id="rId59"/>
    <p:sldId id="326" r:id="rId60"/>
    <p:sldId id="328" r:id="rId61"/>
    <p:sldId id="371" r:id="rId62"/>
    <p:sldId id="329" r:id="rId63"/>
    <p:sldId id="330" r:id="rId64"/>
    <p:sldId id="386" r:id="rId65"/>
    <p:sldId id="332" r:id="rId66"/>
    <p:sldId id="333" r:id="rId67"/>
    <p:sldId id="334" r:id="rId68"/>
    <p:sldId id="335" r:id="rId69"/>
    <p:sldId id="336" r:id="rId70"/>
    <p:sldId id="372" r:id="rId71"/>
    <p:sldId id="338" r:id="rId72"/>
    <p:sldId id="339" r:id="rId73"/>
    <p:sldId id="373" r:id="rId74"/>
    <p:sldId id="340" r:id="rId75"/>
    <p:sldId id="375" r:id="rId76"/>
    <p:sldId id="376" r:id="rId77"/>
    <p:sldId id="377" r:id="rId78"/>
    <p:sldId id="378" r:id="rId79"/>
    <p:sldId id="379" r:id="rId80"/>
    <p:sldId id="380" r:id="rId81"/>
    <p:sldId id="344" r:id="rId82"/>
    <p:sldId id="345" r:id="rId83"/>
    <p:sldId id="346" r:id="rId84"/>
    <p:sldId id="347" r:id="rId85"/>
    <p:sldId id="381" r:id="rId86"/>
    <p:sldId id="382" r:id="rId87"/>
    <p:sldId id="383" r:id="rId88"/>
    <p:sldId id="384" r:id="rId89"/>
    <p:sldId id="385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8" r:id="rId99"/>
    <p:sldId id="359" r:id="rId100"/>
    <p:sldId id="360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DDDDDD"/>
    <a:srgbClr val="FFCCFF"/>
    <a:srgbClr val="FF99CC"/>
    <a:srgbClr val="CCFFFF"/>
    <a:srgbClr val="FF0000"/>
    <a:srgbClr val="6699FF"/>
    <a:srgbClr val="33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vertBarState="minimized">
    <p:restoredLeft sz="6172" autoAdjust="0"/>
    <p:restoredTop sz="94554" autoAdjust="0"/>
  </p:normalViewPr>
  <p:slideViewPr>
    <p:cSldViewPr snapToGrid="0">
      <p:cViewPr varScale="1">
        <p:scale>
          <a:sx n="69" d="100"/>
          <a:sy n="69" d="100"/>
        </p:scale>
        <p:origin x="-118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27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5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A1FC490-C136-466A-A746-D0BF61420444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6026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99FE67D-AF6E-4066-A2E3-1E90C73F3453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967264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295B1B-CB6B-41E1-896A-676DD3C2F4F5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395616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892228-6518-4AAB-A4FD-9099CCC8B73E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206095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5E2167-8D34-4E65-87DF-C810D4925E70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753949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FB8A51-9A4A-42B5-8E82-85B7EBC3D19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480099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F235E6-6347-4CF2-A382-44875658982B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721145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C406F-B961-474E-A30F-7117F3CB42BA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695071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E198AC-1EAA-4A86-A739-DB05E5265B0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9062201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99E782-1B42-4B9D-BBC5-3AF8D048CBF0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6809814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31642E-96C1-4676-9F07-10D7EEE6B63B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21085261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3C514F-A6E5-449E-BCFC-11B3047D3C0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Kurose and Ross forgot to say anything about wrapping the carry and adding it to low order bit</a:t>
            </a:r>
          </a:p>
        </p:txBody>
      </p:sp>
    </p:spTree>
    <p:extLst>
      <p:ext uri="{BB962C8B-B14F-4D97-AF65-F5344CB8AC3E}">
        <p14:creationId xmlns:p14="http://schemas.microsoft.com/office/powerpoint/2010/main" xmlns="" val="19564163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C406F-B961-474E-A30F-7117F3CB42BA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36794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C406F-B961-474E-A30F-7117F3CB42BA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3028287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D6F09C-67DD-4072-BB61-D44D5D55F20C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05623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E1ABC9-33D2-4D35-AA3B-B185FF8D017B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3879829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4791A3-E1D4-4B68-B753-51C982418403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861646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5EA328-58D6-47DF-9854-63BA65CA7313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20078589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E03FA5-C2FE-4248-8A32-F7CCAC49071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5279151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E03FA5-C2FE-4248-8A32-F7CCAC490719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414644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F6E897-46B5-414C-B96C-214C420AF441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smtClean="0"/>
              <a:t>NÃO SE ESQUEÇA DA ANIMAÇÃO NOS PRÓXIMOS SLIDES!!!</a:t>
            </a:r>
          </a:p>
        </p:txBody>
      </p:sp>
    </p:spTree>
    <p:extLst>
      <p:ext uri="{BB962C8B-B14F-4D97-AF65-F5344CB8AC3E}">
        <p14:creationId xmlns:p14="http://schemas.microsoft.com/office/powerpoint/2010/main" xmlns="" val="11328235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28757F-1BBD-45FE-93E4-CEE622642A7C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9226052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14E3E9-60D1-4809-9800-B30DA706A20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405549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4E5A9D-7019-4695-9E8D-729375D0B051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85509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2D8C3B0-AA64-4597-A6D2-08753087C30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8991666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C93236-91DE-40FE-A39F-29C39B647EA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676646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4BF7E8-D6E8-4323-8CFC-94523B021E9E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470318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512654-4E6C-4414-8554-CB0B48773CC2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5539472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3B2BFE-1C00-4DC1-BDD9-3AA371C5B7E8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8499050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418F3F-ED6B-4DB8-AFF3-58BC56D48909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4402710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5844A0-B630-4351-B370-8AD33C3DFB73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2004229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C40C9D-C358-4E59-8326-A690AE16729B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2549520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1B36FF-D29B-480E-9BAB-8459A8F99E90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5427617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CA73D5-D509-4E3D-B870-D3EEC1C2B957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4799178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E24F87-1DF6-4E74-98E5-CA3F5DBD0418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739931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918860-AC11-4E5A-AA34-063D9F574638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4520340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DFF5BB-BC0A-4E6E-AE30-2231BA77EE87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524339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8B3612-5837-4CB6-8E94-61D7C8A2F697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97261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C538E2-044C-4EE5-BB5A-0D6E7244AB41}" type="slidenum">
              <a:rPr lang="en-US" smtClean="0"/>
              <a:pPr/>
              <a:t>42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2580072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A2B18-4B17-4FC4-8EF6-62A126889664}" type="slidenum">
              <a:rPr lang="en-US" smtClean="0"/>
              <a:pPr/>
              <a:t>44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5577287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A325CC-2883-45F9-92B2-C6F40F30741E}" type="slidenum">
              <a:rPr lang="en-US" smtClean="0"/>
              <a:pPr/>
              <a:t>45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21291548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31BB0-E371-48DC-82EB-E7B90579226A}" type="slidenum">
              <a:rPr lang="en-US" smtClean="0"/>
              <a:pPr/>
              <a:t>46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1852010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650216-72C9-4BD0-B1AF-900C179B5A65}" type="slidenum">
              <a:rPr lang="en-US" smtClean="0"/>
              <a:pPr/>
              <a:t>47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pt-BR" smtClean="0"/>
              <a:t>Gerar versão com as correções!</a:t>
            </a:r>
          </a:p>
        </p:txBody>
      </p:sp>
    </p:spTree>
    <p:extLst>
      <p:ext uri="{BB962C8B-B14F-4D97-AF65-F5344CB8AC3E}">
        <p14:creationId xmlns:p14="http://schemas.microsoft.com/office/powerpoint/2010/main" xmlns="" val="17630869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24694F-B858-4D8A-AC9A-FCFAADE252C5}" type="slidenum">
              <a:rPr lang="en-US" smtClean="0"/>
              <a:pPr/>
              <a:t>48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2233266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AA3DFD-0BD2-42F9-B3F2-67192BBCCA61}" type="slidenum">
              <a:rPr lang="en-US" smtClean="0"/>
              <a:pPr/>
              <a:t>49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4430239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7BFF91-061E-4E1A-9EF6-BF9A81BA7343}" type="slidenum">
              <a:rPr lang="en-US" smtClean="0"/>
              <a:pPr/>
              <a:t>50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577908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E487DE-B2F3-49FB-A490-2E2437C03F73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6866021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8C6993-E641-4C49-9465-971662F7C4DE}" type="slidenum">
              <a:rPr lang="en-US" smtClean="0"/>
              <a:pPr/>
              <a:t>51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9850573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6DB85E-C61C-485B-A875-EF9CE8AC91C4}" type="slidenum">
              <a:rPr lang="en-US" smtClean="0"/>
              <a:pPr/>
              <a:t>52</a:t>
            </a:fld>
            <a:endParaRPr lang="en-US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69978663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C406F-B961-474E-A30F-7117F3CB42BA}" type="slidenum">
              <a:rPr lang="en-US" smtClean="0"/>
              <a:pPr/>
              <a:t>53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33908563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320825-2EEC-4DA7-B684-772FA4D75AE4}" type="slidenum">
              <a:rPr lang="en-US" smtClean="0"/>
              <a:pPr/>
              <a:t>54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7381015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3E8AE4-476C-452A-B5EE-D4B699F1BA18}" type="slidenum">
              <a:rPr lang="en-US" smtClean="0"/>
              <a:pPr/>
              <a:t>55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5241499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0EE0F-AE08-4D9B-9396-B4FC0D49E3AF}" type="slidenum">
              <a:rPr lang="en-US" smtClean="0"/>
              <a:pPr/>
              <a:t>56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6807554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0EE0F-AE08-4D9B-9396-B4FC0D49E3AF}" type="slidenum">
              <a:rPr lang="en-US" smtClean="0"/>
              <a:pPr/>
              <a:t>57</a:t>
            </a:fld>
            <a:endParaRPr lang="en-US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9047058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5E9BC0-EB2F-4BF2-9C30-7756248B269A}" type="slidenum">
              <a:rPr lang="en-US" smtClean="0"/>
              <a:pPr/>
              <a:t>58</a:t>
            </a:fld>
            <a:endParaRPr lang="en-US" smtClean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2064455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B5F3DA-F29B-44F4-BECA-75F4426A53A9}" type="slidenum">
              <a:rPr lang="en-US" smtClean="0"/>
              <a:pPr/>
              <a:t>59</a:t>
            </a:fld>
            <a:endParaRPr lang="en-US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8991513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92711B-15DD-4C60-A8EE-A05E3AD7C91E}" type="slidenum">
              <a:rPr lang="en-US" smtClean="0"/>
              <a:pPr/>
              <a:t>60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743041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C406F-B961-474E-A30F-7117F3CB42B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208490517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C406F-B961-474E-A30F-7117F3CB42BA}" type="slidenum">
              <a:rPr lang="en-US" smtClean="0"/>
              <a:pPr/>
              <a:t>61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68496561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CF55FC-D64A-4993-8C7D-9A7F5BA19623}" type="slidenum">
              <a:rPr lang="en-US" smtClean="0"/>
              <a:pPr/>
              <a:t>62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70469296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F87A4E-C1D1-4EC1-9EEB-4C548874EEC2}" type="slidenum">
              <a:rPr lang="en-US" smtClean="0"/>
              <a:pPr/>
              <a:t>63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1953113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F87A4E-C1D1-4EC1-9EEB-4C548874EEC2}" type="slidenum">
              <a:rPr lang="en-US" smtClean="0"/>
              <a:pPr/>
              <a:t>64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203533800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6FF3F9-7496-4C61-91B7-B9706144E897}" type="slidenum">
              <a:rPr lang="en-US" smtClean="0"/>
              <a:pPr/>
              <a:t>65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6589042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B068F9-68D8-431C-8792-3F2480BF886B}" type="slidenum">
              <a:rPr lang="en-US" smtClean="0"/>
              <a:pPr/>
              <a:t>66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7772054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D37EAA-F87E-45EE-BA78-0CA7EB5FF24E}" type="slidenum">
              <a:rPr lang="en-US" smtClean="0"/>
              <a:pPr/>
              <a:t>67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4225455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07A714-0B5B-42AB-8E29-28C563C437E8}" type="slidenum">
              <a:rPr lang="en-US" smtClean="0"/>
              <a:pPr/>
              <a:t>68</a:t>
            </a:fld>
            <a:endParaRPr lang="en-US" smtClean="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72297316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C406F-B961-474E-A30F-7117F3CB42BA}" type="slidenum">
              <a:rPr lang="en-US" smtClean="0"/>
              <a:pPr/>
              <a:t>70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45336173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857A8B-25DA-48D9-BC92-9B8BCD9589C8}" type="slidenum">
              <a:rPr lang="en-US" smtClean="0"/>
              <a:pPr/>
              <a:t>71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378700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126642-37C9-4589-93F7-93652C610DFF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5106081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86943E-669B-4E18-BECE-E4351F7A9897}" type="slidenum">
              <a:rPr lang="en-US" smtClean="0"/>
              <a:pPr/>
              <a:t>72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8267532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C406F-B961-474E-A30F-7117F3CB42BA}" type="slidenum">
              <a:rPr lang="en-US" smtClean="0"/>
              <a:pPr/>
              <a:t>73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8158569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6FDCAD-99CA-46EC-A32E-F99E866A74BA}" type="slidenum">
              <a:rPr lang="en-US" smtClean="0"/>
              <a:pPr/>
              <a:t>74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2171805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C406F-B961-474E-A30F-7117F3CB42BA}" type="slidenum">
              <a:rPr lang="en-US" smtClean="0"/>
              <a:pPr/>
              <a:t>81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48727935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8CCE33-3E74-4804-9C74-3AC1FF13601A}" type="slidenum">
              <a:rPr lang="en-US" smtClean="0"/>
              <a:pPr/>
              <a:t>82</a:t>
            </a:fld>
            <a:endParaRPr lang="en-US" smtClean="0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34890624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986C5E-037B-4975-8674-4B4926379073}" type="slidenum">
              <a:rPr lang="en-US" smtClean="0"/>
              <a:pPr/>
              <a:t>83</a:t>
            </a:fld>
            <a:endParaRPr lang="en-US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8241514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47413-7906-470F-88C8-0C2C11C0E308}" type="slidenum">
              <a:rPr lang="en-US" smtClean="0"/>
              <a:pPr/>
              <a:t>84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2435608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47413-7906-470F-88C8-0C2C11C0E308}" type="slidenum">
              <a:rPr lang="en-US" smtClean="0"/>
              <a:pPr/>
              <a:t>85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54265995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47413-7906-470F-88C8-0C2C11C0E308}" type="slidenum">
              <a:rPr lang="en-US" smtClean="0"/>
              <a:pPr/>
              <a:t>86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91570941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47413-7906-470F-88C8-0C2C11C0E308}" type="slidenum">
              <a:rPr lang="en-US" smtClean="0"/>
              <a:pPr/>
              <a:t>87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388361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090E00-ED50-4ACC-84DB-069C479FF60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44612027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47413-7906-470F-88C8-0C2C11C0E308}" type="slidenum">
              <a:rPr lang="en-US" smtClean="0"/>
              <a:pPr/>
              <a:t>88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9944735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47413-7906-470F-88C8-0C2C11C0E308}" type="slidenum">
              <a:rPr lang="en-US" smtClean="0"/>
              <a:pPr/>
              <a:t>89</a:t>
            </a:fld>
            <a:endParaRPr lang="en-US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64371021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849657-D93A-4A21-BE41-E4F3F04B5E00}" type="slidenum">
              <a:rPr lang="en-US" smtClean="0"/>
              <a:pPr/>
              <a:t>90</a:t>
            </a:fld>
            <a:endParaRPr lang="en-US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60801572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4E3EC-5652-48A6-B910-1B44350C9A80}" type="slidenum">
              <a:rPr lang="en-US" smtClean="0"/>
              <a:pPr/>
              <a:t>91</a:t>
            </a:fld>
            <a:endParaRPr lang="en-US" smtClean="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19309764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5D1F5C-52A6-4915-92E6-B339611F2B72}" type="slidenum">
              <a:rPr lang="en-US" smtClean="0"/>
              <a:pPr/>
              <a:t>92</a:t>
            </a:fld>
            <a:endParaRPr lang="en-US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67033825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E81105-7B67-418E-9D66-6D9F8E7D1D3E}" type="slidenum">
              <a:rPr lang="en-US" smtClean="0"/>
              <a:pPr/>
              <a:t>93</a:t>
            </a:fld>
            <a:endParaRPr lang="en-US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46888542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4B8CFC-F0F5-4463-9428-7DFCD7D64735}" type="slidenum">
              <a:rPr lang="en-US" smtClean="0"/>
              <a:pPr/>
              <a:t>94</a:t>
            </a:fld>
            <a:endParaRPr lang="en-US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8539929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9C406F-B961-474E-A30F-7117F3CB42BA}" type="slidenum">
              <a:rPr lang="en-US" smtClean="0"/>
              <a:pPr/>
              <a:t>95</a:t>
            </a:fld>
            <a:endParaRPr lang="en-US" smtClean="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78680764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D2F5B6-0A6A-441E-A52F-9EB187F01FB7}" type="slidenum">
              <a:rPr lang="en-US" smtClean="0"/>
              <a:pPr/>
              <a:t>97</a:t>
            </a:fld>
            <a:endParaRPr lang="en-US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81920770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262350-570B-4C23-A019-C3C18D046796}" type="slidenum">
              <a:rPr lang="en-US" smtClean="0"/>
              <a:pPr/>
              <a:t>98</a:t>
            </a:fld>
            <a:endParaRPr lang="en-US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6992660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60B8AB-A7E8-4EA1-8EC1-81EDF7C4AE8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07796621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749753-2C63-46D1-896B-484F3B73D5B9}" type="slidenum">
              <a:rPr lang="en-US" smtClean="0"/>
              <a:pPr/>
              <a:t>99</a:t>
            </a:fld>
            <a:endParaRPr lang="en-US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7892626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C3A02C-37AB-46AB-A531-083EED1C7AFB}" type="slidenum">
              <a:rPr lang="en-US" smtClean="0"/>
              <a:pPr/>
              <a:t>100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736646862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FAEB18-E90A-4403-9CEC-58DFBAF3A2B2}" type="slidenum">
              <a:rPr lang="en-US" smtClean="0"/>
              <a:pPr/>
              <a:t>101</a:t>
            </a:fld>
            <a:endParaRPr lang="en-US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58058467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F3C3B6-59E9-4E80-A42D-376EC77D2CEE}" type="slidenum">
              <a:rPr lang="en-US" smtClean="0"/>
              <a:pPr/>
              <a:t>102</a:t>
            </a:fld>
            <a:endParaRPr lang="en-US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86849163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DCDBED-37E7-4934-9BF4-74DBED2415F2}" type="slidenum">
              <a:rPr lang="en-US" smtClean="0"/>
              <a:pPr/>
              <a:t>103</a:t>
            </a:fld>
            <a:endParaRPr lang="en-US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08548894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C81AF6-C758-40E5-9743-83B04EA05C6A}" type="slidenum">
              <a:rPr lang="en-US" smtClean="0"/>
              <a:pPr/>
              <a:t>104</a:t>
            </a:fld>
            <a:endParaRPr lang="en-US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93908373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E6B50-61F4-4808-8FA8-AA4196EFF65E}" type="slidenum">
              <a:rPr lang="en-US" smtClean="0"/>
              <a:pPr/>
              <a:t>105</a:t>
            </a:fld>
            <a:endParaRPr lang="en-US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10522620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04C49C-6094-4C32-8670-03208784842B}" type="slidenum">
              <a:rPr lang="en-US" smtClean="0"/>
              <a:pPr/>
              <a:t>106</a:t>
            </a:fld>
            <a:endParaRPr lang="en-US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195076453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4D1814-CC3B-4F94-BC20-2A61BD53DE1A}" type="slidenum">
              <a:rPr lang="en-US" smtClean="0"/>
              <a:pPr/>
              <a:t>107</a:t>
            </a:fld>
            <a:endParaRPr lang="en-US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xmlns="" val="866650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33D84B-1499-4DE5-892B-A93FF627849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B687B-F3FA-4B31-88B3-5542803F38E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BFCC85-CAA3-42C0-9AF6-E296D0210F72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CBF8B-379C-4296-84EC-1E62E66B90C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ítulo, conteúd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A4366-BFF1-4C75-93E6-B8352609A3C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97E494-7836-4E7C-82D8-E9EB7F6596EC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4C66C5-2D4C-48B2-B7C9-5F4EA7672DA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FB925-0863-47E6-A284-85E2A472E9E3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0BA35-3FB4-4C1C-B2DD-5138AE0B4397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10AA5-66A2-4F21-A592-E895C0CC63E9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71EBE-AFED-474B-8089-73D39CB6B83A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080271-0BD7-44DB-85C8-A61E48C9A845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10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pt-BR"/>
              <a:t>3: Camada de Transporte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62925" y="6400800"/>
            <a:ext cx="676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FE93169-A760-4117-BD5B-08159AD07080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 u="sng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ZapfDingbats" pitchFamily="82" charset="0"/>
        <a:buChar char="r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ZapfDingbats" pitchFamily="82" charset="0"/>
        <a:buChar char="m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37.bin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32.bin"/><Relationship Id="rId4" Type="http://schemas.openxmlformats.org/officeDocument/2006/relationships/oleObject" Target="../embeddings/oleObject3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33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9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oleObject" Target="../embeddings/oleObject25.bin"/><Relationship Id="rId18" Type="http://schemas.openxmlformats.org/officeDocument/2006/relationships/oleObject" Target="../embeddings/oleObject30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4.bin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8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Relationship Id="rId14" Type="http://schemas.openxmlformats.org/officeDocument/2006/relationships/oleObject" Target="../embeddings/oleObject26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jpe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1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9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18488" cy="1143000"/>
          </a:xfrm>
        </p:spPr>
        <p:txBody>
          <a:bodyPr/>
          <a:lstStyle/>
          <a:p>
            <a:r>
              <a:rPr lang="pt-BR" smtClean="0"/>
              <a:t>Capítulo 3: Camada de Transporte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u="sng" smtClean="0">
                <a:solidFill>
                  <a:srgbClr val="FF0000"/>
                </a:solidFill>
              </a:rPr>
              <a:t>Metas do capítulo:</a:t>
            </a:r>
            <a:r>
              <a:rPr lang="pt-BR" smtClean="0"/>
              <a:t> </a:t>
            </a:r>
          </a:p>
          <a:p>
            <a:r>
              <a:rPr lang="pt-BR" sz="2400" smtClean="0"/>
              <a:t>entender os princípios atrás dos serviços da camada de transporte:</a:t>
            </a:r>
          </a:p>
          <a:p>
            <a:pPr lvl="1"/>
            <a:r>
              <a:rPr lang="pt-BR" sz="2000" smtClean="0"/>
              <a:t>multiplexação/</a:t>
            </a:r>
            <a:br>
              <a:rPr lang="pt-BR" sz="2000" smtClean="0"/>
            </a:br>
            <a:r>
              <a:rPr lang="pt-BR" sz="2000" smtClean="0"/>
              <a:t>demultiplexação</a:t>
            </a:r>
          </a:p>
          <a:p>
            <a:pPr lvl="1"/>
            <a:r>
              <a:rPr lang="pt-BR" sz="2000" smtClean="0"/>
              <a:t>transferência confiável de dados</a:t>
            </a:r>
          </a:p>
          <a:p>
            <a:pPr lvl="1"/>
            <a:r>
              <a:rPr lang="pt-BR" sz="2000" smtClean="0"/>
              <a:t>controle de fluxo</a:t>
            </a:r>
          </a:p>
          <a:p>
            <a:pPr lvl="1"/>
            <a:r>
              <a:rPr lang="pt-BR" sz="2000" smtClean="0"/>
              <a:t>controle de congestionamento 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1371600"/>
            <a:ext cx="5029200" cy="46482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endParaRPr lang="pt-BR" sz="2400" smtClean="0"/>
          </a:p>
          <a:p>
            <a:endParaRPr lang="pt-BR" smtClean="0"/>
          </a:p>
        </p:txBody>
      </p:sp>
      <p:sp>
        <p:nvSpPr>
          <p:cNvPr id="20487" name="Rectangle 11"/>
          <p:cNvSpPr>
            <a:spLocks noChangeArrowheads="1"/>
          </p:cNvSpPr>
          <p:nvPr/>
        </p:nvSpPr>
        <p:spPr bwMode="auto">
          <a:xfrm>
            <a:off x="4679950" y="1512888"/>
            <a:ext cx="3581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endParaRPr lang="pt-BR" sz="280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>
                <a:latin typeface="Comic Sans MS" pitchFamily="66" charset="0"/>
              </a:rPr>
              <a:t>aprender sobre os protocolos da camada de transporte da Internet: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0"/>
              <a:buChar char="m"/>
            </a:pPr>
            <a:r>
              <a:rPr lang="pt-BR" sz="2000">
                <a:latin typeface="Comic Sans MS" pitchFamily="66" charset="0"/>
              </a:rPr>
              <a:t>UDP: transporte não orientado a conexões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0"/>
              <a:buChar char="m"/>
            </a:pPr>
            <a:r>
              <a:rPr lang="pt-BR" sz="2000">
                <a:latin typeface="Comic Sans MS" pitchFamily="66" charset="0"/>
              </a:rPr>
              <a:t>TCP: transporte orientado a conexões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0"/>
              <a:buChar char="m"/>
            </a:pPr>
            <a:r>
              <a:rPr lang="pt-BR" sz="2000">
                <a:latin typeface="Comic Sans MS" pitchFamily="66" charset="0"/>
              </a:rPr>
              <a:t>Controle de congestionamento do TCP 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err="1" smtClean="0"/>
              <a:t>Demultiplexação</a:t>
            </a:r>
            <a:r>
              <a:rPr lang="pt-BR" sz="3200" dirty="0" smtClean="0"/>
              <a:t> não orientada a conexões: exemplo</a:t>
            </a:r>
            <a:endParaRPr lang="en-US" sz="3200" dirty="0" smtClean="0"/>
          </a:p>
        </p:txBody>
      </p:sp>
      <p:sp>
        <p:nvSpPr>
          <p:cNvPr id="199" name="Rectangle 44"/>
          <p:cNvSpPr txBox="1">
            <a:spLocks noChangeArrowheads="1"/>
          </p:cNvSpPr>
          <p:nvPr/>
        </p:nvSpPr>
        <p:spPr>
          <a:xfrm>
            <a:off x="2870200" y="1320800"/>
            <a:ext cx="3211513" cy="72548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0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0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73038" indent="-173038">
              <a:buFont typeface="Wingdings" charset="0"/>
              <a:buNone/>
              <a:defRPr/>
            </a:pPr>
            <a:r>
              <a:rPr lang="en-US" sz="2000" b="1" kern="0" smtClean="0">
                <a:latin typeface="Courier New" charset="0"/>
                <a:ea typeface="ＭＳ Ｐゴシック" charset="0"/>
              </a:rPr>
              <a:t>DatagramSocket serverSocket = new DatagramSocket</a:t>
            </a:r>
          </a:p>
          <a:p>
            <a:pPr marL="173038" indent="-173038">
              <a:buFont typeface="Wingdings" charset="0"/>
              <a:buNone/>
              <a:defRPr/>
            </a:pPr>
            <a:r>
              <a:rPr lang="en-US" sz="2000" b="1" kern="0" smtClean="0">
                <a:latin typeface="Courier New" charset="0"/>
                <a:ea typeface="ＭＳ Ｐゴシック" charset="0"/>
              </a:rPr>
              <a:t> (</a:t>
            </a:r>
            <a:r>
              <a:rPr lang="en-US" sz="2000" b="1" kern="0" smtClean="0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6428</a:t>
            </a:r>
            <a:r>
              <a:rPr lang="en-US" sz="2000" b="1" kern="0" smtClean="0">
                <a:latin typeface="Courier New" charset="0"/>
                <a:ea typeface="ＭＳ Ｐゴシック" charset="0"/>
              </a:rPr>
              <a:t>);</a:t>
            </a:r>
          </a:p>
          <a:p>
            <a:pPr marL="173038" indent="-173038">
              <a:buFont typeface="Wingdings" charset="0"/>
              <a:buChar char="v"/>
              <a:defRPr/>
            </a:pPr>
            <a:endParaRPr lang="en-US" sz="4000" kern="0">
              <a:ea typeface="ＭＳ Ｐゴシック" charset="0"/>
            </a:endParaRPr>
          </a:p>
        </p:txBody>
      </p:sp>
      <p:sp>
        <p:nvSpPr>
          <p:cNvPr id="200" name="Freeform 89"/>
          <p:cNvSpPr>
            <a:spLocks/>
          </p:cNvSpPr>
          <p:nvPr/>
        </p:nvSpPr>
        <p:spPr bwMode="auto">
          <a:xfrm>
            <a:off x="3189288" y="261165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1" name="Freeform 97"/>
          <p:cNvSpPr>
            <a:spLocks/>
          </p:cNvSpPr>
          <p:nvPr/>
        </p:nvSpPr>
        <p:spPr bwMode="auto">
          <a:xfrm>
            <a:off x="404813" y="2916450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02" name="Rectangle 23"/>
          <p:cNvSpPr>
            <a:spLocks noChangeArrowheads="1"/>
          </p:cNvSpPr>
          <p:nvPr/>
        </p:nvSpPr>
        <p:spPr bwMode="auto">
          <a:xfrm>
            <a:off x="909638" y="2883112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pt-BR" sz="2400">
              <a:latin typeface="Times New Roman" pitchFamily="18" charset="0"/>
            </a:endParaRPr>
          </a:p>
        </p:txBody>
      </p:sp>
      <p:sp>
        <p:nvSpPr>
          <p:cNvPr id="203" name="Rectangle 24"/>
          <p:cNvSpPr>
            <a:spLocks noChangeArrowheads="1"/>
          </p:cNvSpPr>
          <p:nvPr/>
        </p:nvSpPr>
        <p:spPr bwMode="auto">
          <a:xfrm>
            <a:off x="871538" y="2937087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pt-BR" sz="2400">
              <a:latin typeface="Times New Roman" pitchFamily="18" charset="0"/>
            </a:endParaRPr>
          </a:p>
        </p:txBody>
      </p:sp>
      <p:sp>
        <p:nvSpPr>
          <p:cNvPr id="204" name="Line 25"/>
          <p:cNvSpPr>
            <a:spLocks noChangeShapeType="1"/>
          </p:cNvSpPr>
          <p:nvPr/>
        </p:nvSpPr>
        <p:spPr bwMode="auto">
          <a:xfrm>
            <a:off x="881063" y="3697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5" name="Text Box 26"/>
          <p:cNvSpPr txBox="1">
            <a:spLocks noChangeArrowheads="1"/>
          </p:cNvSpPr>
          <p:nvPr/>
        </p:nvSpPr>
        <p:spPr bwMode="auto">
          <a:xfrm>
            <a:off x="838200" y="368003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dirty="0"/>
              <a:t>transport</a:t>
            </a:r>
          </a:p>
        </p:txBody>
      </p:sp>
      <p:sp>
        <p:nvSpPr>
          <p:cNvPr id="206" name="Line 27"/>
          <p:cNvSpPr>
            <a:spLocks noChangeShapeType="1"/>
          </p:cNvSpPr>
          <p:nvPr/>
        </p:nvSpPr>
        <p:spPr bwMode="auto">
          <a:xfrm>
            <a:off x="889000" y="40181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7" name="Line 28"/>
          <p:cNvSpPr>
            <a:spLocks noChangeShapeType="1"/>
          </p:cNvSpPr>
          <p:nvPr/>
        </p:nvSpPr>
        <p:spPr bwMode="auto">
          <a:xfrm>
            <a:off x="874713" y="432773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8" name="Line 29"/>
          <p:cNvSpPr>
            <a:spLocks noChangeShapeType="1"/>
          </p:cNvSpPr>
          <p:nvPr/>
        </p:nvSpPr>
        <p:spPr bwMode="auto">
          <a:xfrm>
            <a:off x="874713" y="461348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09" name="Text Box 26"/>
          <p:cNvSpPr txBox="1">
            <a:spLocks noChangeArrowheads="1"/>
          </p:cNvSpPr>
          <p:nvPr/>
        </p:nvSpPr>
        <p:spPr bwMode="auto">
          <a:xfrm>
            <a:off x="873125" y="2927562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10" name="Text Box 26"/>
          <p:cNvSpPr txBox="1">
            <a:spLocks noChangeArrowheads="1"/>
          </p:cNvSpPr>
          <p:nvPr/>
        </p:nvSpPr>
        <p:spPr bwMode="auto">
          <a:xfrm>
            <a:off x="828675" y="4584912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11" name="Text Box 26"/>
          <p:cNvSpPr txBox="1">
            <a:spLocks noChangeArrowheads="1"/>
          </p:cNvSpPr>
          <p:nvPr/>
        </p:nvSpPr>
        <p:spPr bwMode="auto">
          <a:xfrm>
            <a:off x="847725" y="4299162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12" name="Text Box 26"/>
          <p:cNvSpPr txBox="1">
            <a:spLocks noChangeArrowheads="1"/>
          </p:cNvSpPr>
          <p:nvPr/>
        </p:nvSpPr>
        <p:spPr bwMode="auto">
          <a:xfrm>
            <a:off x="838200" y="400388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213" name="Oval 110"/>
          <p:cNvSpPr>
            <a:spLocks noChangeArrowheads="1"/>
          </p:cNvSpPr>
          <p:nvPr/>
        </p:nvSpPr>
        <p:spPr bwMode="auto">
          <a:xfrm>
            <a:off x="1208088" y="3213312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214" name="Group 111"/>
          <p:cNvGrpSpPr>
            <a:grpSpLocks/>
          </p:cNvGrpSpPr>
          <p:nvPr/>
        </p:nvGrpSpPr>
        <p:grpSpPr bwMode="auto">
          <a:xfrm>
            <a:off x="1176338" y="3537162"/>
            <a:ext cx="620712" cy="228600"/>
            <a:chOff x="1287" y="2524"/>
            <a:chExt cx="260" cy="100"/>
          </a:xfrm>
        </p:grpSpPr>
        <p:sp>
          <p:nvSpPr>
            <p:cNvPr id="215" name="Rectangle 11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16" name="Rectangle 11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17" name="Rectangle 11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18" name="Rectangle 11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19" name="Rectangle 23"/>
          <p:cNvSpPr>
            <a:spLocks noChangeArrowheads="1"/>
          </p:cNvSpPr>
          <p:nvPr/>
        </p:nvSpPr>
        <p:spPr bwMode="auto">
          <a:xfrm>
            <a:off x="3736975" y="2649750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pt-BR" sz="2400">
              <a:latin typeface="Times New Roman" pitchFamily="18" charset="0"/>
            </a:endParaRPr>
          </a:p>
        </p:txBody>
      </p:sp>
      <p:sp>
        <p:nvSpPr>
          <p:cNvPr id="220" name="Rectangle 24"/>
          <p:cNvSpPr>
            <a:spLocks noChangeArrowheads="1"/>
          </p:cNvSpPr>
          <p:nvPr/>
        </p:nvSpPr>
        <p:spPr bwMode="auto">
          <a:xfrm>
            <a:off x="3702050" y="2703725"/>
            <a:ext cx="147320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pt-BR" sz="2400">
              <a:latin typeface="Times New Roman" pitchFamily="18" charset="0"/>
            </a:endParaRPr>
          </a:p>
        </p:txBody>
      </p:sp>
      <p:sp>
        <p:nvSpPr>
          <p:cNvPr id="221" name="Line 25"/>
          <p:cNvSpPr>
            <a:spLocks noChangeShapeType="1"/>
          </p:cNvSpPr>
          <p:nvPr/>
        </p:nvSpPr>
        <p:spPr bwMode="auto">
          <a:xfrm>
            <a:off x="3708400" y="3473662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2" name="Text Box 26"/>
          <p:cNvSpPr txBox="1">
            <a:spLocks noChangeArrowheads="1"/>
          </p:cNvSpPr>
          <p:nvPr/>
        </p:nvSpPr>
        <p:spPr bwMode="auto">
          <a:xfrm>
            <a:off x="3779838" y="345620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23" name="Line 27"/>
          <p:cNvSpPr>
            <a:spLocks noChangeShapeType="1"/>
          </p:cNvSpPr>
          <p:nvPr/>
        </p:nvSpPr>
        <p:spPr bwMode="auto">
          <a:xfrm>
            <a:off x="3709988" y="3791162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4" name="Text Box 26"/>
          <p:cNvSpPr txBox="1">
            <a:spLocks noChangeArrowheads="1"/>
          </p:cNvSpPr>
          <p:nvPr/>
        </p:nvSpPr>
        <p:spPr bwMode="auto">
          <a:xfrm>
            <a:off x="3776663" y="2670387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25" name="Text Box 26"/>
          <p:cNvSpPr txBox="1">
            <a:spLocks noChangeArrowheads="1"/>
          </p:cNvSpPr>
          <p:nvPr/>
        </p:nvSpPr>
        <p:spPr bwMode="auto">
          <a:xfrm>
            <a:off x="3773488" y="436107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26" name="Text Box 26"/>
          <p:cNvSpPr txBox="1">
            <a:spLocks noChangeArrowheads="1"/>
          </p:cNvSpPr>
          <p:nvPr/>
        </p:nvSpPr>
        <p:spPr bwMode="auto">
          <a:xfrm>
            <a:off x="3773488" y="407532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27" name="Text Box 26"/>
          <p:cNvSpPr txBox="1">
            <a:spLocks noChangeArrowheads="1"/>
          </p:cNvSpPr>
          <p:nvPr/>
        </p:nvSpPr>
        <p:spPr bwMode="auto">
          <a:xfrm>
            <a:off x="3773488" y="377687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228" name="Line 27"/>
          <p:cNvSpPr>
            <a:spLocks noChangeShapeType="1"/>
          </p:cNvSpPr>
          <p:nvPr/>
        </p:nvSpPr>
        <p:spPr bwMode="auto">
          <a:xfrm>
            <a:off x="3706813" y="4102312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29" name="Line 27"/>
          <p:cNvSpPr>
            <a:spLocks noChangeShapeType="1"/>
          </p:cNvSpPr>
          <p:nvPr/>
        </p:nvSpPr>
        <p:spPr bwMode="auto">
          <a:xfrm>
            <a:off x="3703638" y="4400762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30" name="Oval 128"/>
          <p:cNvSpPr>
            <a:spLocks noChangeArrowheads="1"/>
          </p:cNvSpPr>
          <p:nvPr/>
        </p:nvSpPr>
        <p:spPr bwMode="auto">
          <a:xfrm>
            <a:off x="4121150" y="3010112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P1</a:t>
            </a:r>
          </a:p>
        </p:txBody>
      </p:sp>
      <p:grpSp>
        <p:nvGrpSpPr>
          <p:cNvPr id="231" name="Group 134"/>
          <p:cNvGrpSpPr>
            <a:grpSpLocks/>
          </p:cNvGrpSpPr>
          <p:nvPr/>
        </p:nvGrpSpPr>
        <p:grpSpPr bwMode="auto">
          <a:xfrm>
            <a:off x="3992563" y="3326025"/>
            <a:ext cx="887412" cy="228600"/>
            <a:chOff x="1383" y="2620"/>
            <a:chExt cx="260" cy="100"/>
          </a:xfrm>
        </p:grpSpPr>
        <p:sp>
          <p:nvSpPr>
            <p:cNvPr id="232" name="Rectangle 135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33" name="Rectangle 136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34" name="Rectangle 137"/>
            <p:cNvSpPr>
              <a:spLocks noChangeArrowheads="1"/>
            </p:cNvSpPr>
            <p:nvPr/>
          </p:nvSpPr>
          <p:spPr bwMode="auto">
            <a:xfrm>
              <a:off x="1599" y="2678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35" name="Rectangle 138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36" name="Rectangle 23"/>
          <p:cNvSpPr>
            <a:spLocks noChangeArrowheads="1"/>
          </p:cNvSpPr>
          <p:nvPr/>
        </p:nvSpPr>
        <p:spPr bwMode="auto">
          <a:xfrm>
            <a:off x="6743700" y="2875175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pt-BR" sz="2400">
              <a:latin typeface="Times New Roman" pitchFamily="18" charset="0"/>
            </a:endParaRPr>
          </a:p>
        </p:txBody>
      </p:sp>
      <p:sp>
        <p:nvSpPr>
          <p:cNvPr id="237" name="Rectangle 24"/>
          <p:cNvSpPr>
            <a:spLocks noChangeArrowheads="1"/>
          </p:cNvSpPr>
          <p:nvPr/>
        </p:nvSpPr>
        <p:spPr bwMode="auto">
          <a:xfrm>
            <a:off x="6705600" y="2929150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pt-BR" sz="2400">
              <a:latin typeface="Times New Roman" pitchFamily="18" charset="0"/>
            </a:endParaRPr>
          </a:p>
        </p:txBody>
      </p:sp>
      <p:sp>
        <p:nvSpPr>
          <p:cNvPr id="238" name="Line 25"/>
          <p:cNvSpPr>
            <a:spLocks noChangeShapeType="1"/>
          </p:cNvSpPr>
          <p:nvPr/>
        </p:nvSpPr>
        <p:spPr bwMode="auto">
          <a:xfrm>
            <a:off x="6715125" y="3689562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39" name="Text Box 26"/>
          <p:cNvSpPr txBox="1">
            <a:spLocks noChangeArrowheads="1"/>
          </p:cNvSpPr>
          <p:nvPr/>
        </p:nvSpPr>
        <p:spPr bwMode="auto">
          <a:xfrm>
            <a:off x="6672263" y="367210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240" name="Line 27"/>
          <p:cNvSpPr>
            <a:spLocks noChangeShapeType="1"/>
          </p:cNvSpPr>
          <p:nvPr/>
        </p:nvSpPr>
        <p:spPr bwMode="auto">
          <a:xfrm>
            <a:off x="6723063" y="4010237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1" name="Line 28"/>
          <p:cNvSpPr>
            <a:spLocks noChangeShapeType="1"/>
          </p:cNvSpPr>
          <p:nvPr/>
        </p:nvSpPr>
        <p:spPr bwMode="auto">
          <a:xfrm>
            <a:off x="6708775" y="43198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2" name="Line 29"/>
          <p:cNvSpPr>
            <a:spLocks noChangeShapeType="1"/>
          </p:cNvSpPr>
          <p:nvPr/>
        </p:nvSpPr>
        <p:spPr bwMode="auto">
          <a:xfrm>
            <a:off x="6708775" y="46055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43" name="Text Box 26"/>
          <p:cNvSpPr txBox="1">
            <a:spLocks noChangeArrowheads="1"/>
          </p:cNvSpPr>
          <p:nvPr/>
        </p:nvSpPr>
        <p:spPr bwMode="auto">
          <a:xfrm>
            <a:off x="6707188" y="291962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244" name="Text Box 26"/>
          <p:cNvSpPr txBox="1">
            <a:spLocks noChangeArrowheads="1"/>
          </p:cNvSpPr>
          <p:nvPr/>
        </p:nvSpPr>
        <p:spPr bwMode="auto">
          <a:xfrm>
            <a:off x="6662738" y="457697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245" name="Text Box 26"/>
          <p:cNvSpPr txBox="1">
            <a:spLocks noChangeArrowheads="1"/>
          </p:cNvSpPr>
          <p:nvPr/>
        </p:nvSpPr>
        <p:spPr bwMode="auto">
          <a:xfrm>
            <a:off x="6681788" y="4291225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246" name="Text Box 26"/>
          <p:cNvSpPr txBox="1">
            <a:spLocks noChangeArrowheads="1"/>
          </p:cNvSpPr>
          <p:nvPr/>
        </p:nvSpPr>
        <p:spPr bwMode="auto">
          <a:xfrm>
            <a:off x="6672263" y="3995950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247" name="Oval 153"/>
          <p:cNvSpPr>
            <a:spLocks noChangeArrowheads="1"/>
          </p:cNvSpPr>
          <p:nvPr/>
        </p:nvSpPr>
        <p:spPr bwMode="auto">
          <a:xfrm>
            <a:off x="7042150" y="32276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248" name="Freeform 154"/>
          <p:cNvSpPr>
            <a:spLocks/>
          </p:cNvSpPr>
          <p:nvPr/>
        </p:nvSpPr>
        <p:spPr bwMode="auto">
          <a:xfrm>
            <a:off x="8002588" y="2895812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249" name="Group 156"/>
          <p:cNvGrpSpPr>
            <a:grpSpLocks/>
          </p:cNvGrpSpPr>
          <p:nvPr/>
        </p:nvGrpSpPr>
        <p:grpSpPr bwMode="auto">
          <a:xfrm>
            <a:off x="7035800" y="3559387"/>
            <a:ext cx="620713" cy="204788"/>
            <a:chOff x="1287" y="2524"/>
            <a:chExt cx="260" cy="100"/>
          </a:xfrm>
        </p:grpSpPr>
        <p:sp>
          <p:nvSpPr>
            <p:cNvPr id="250" name="Rectangle 157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51" name="Rectangle 158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52" name="Rectangle 159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53" name="Rectangle 160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54" name="Rectangle 173"/>
          <p:cNvSpPr>
            <a:spLocks noChangeArrowheads="1"/>
          </p:cNvSpPr>
          <p:nvPr/>
        </p:nvSpPr>
        <p:spPr bwMode="auto">
          <a:xfrm>
            <a:off x="6162675" y="1886162"/>
            <a:ext cx="2659063" cy="655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>
                <a:latin typeface="Courier New" charset="0"/>
                <a:ea typeface="ＭＳ Ｐゴシック" charset="0"/>
              </a:rPr>
              <a:t>DatagramSocket mySocket1 = new DatagramSocket (</a:t>
            </a:r>
            <a:r>
              <a:rPr lang="en-US" sz="1800" b="1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5775</a:t>
            </a:r>
            <a:r>
              <a:rPr lang="en-US" sz="1800" b="1">
                <a:latin typeface="Courier New" charset="0"/>
                <a:ea typeface="ＭＳ Ｐゴシック" charset="0"/>
              </a:rPr>
              <a:t>);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1800">
              <a:latin typeface="Courier New" charset="0"/>
              <a:ea typeface="ＭＳ Ｐゴシック" charset="0"/>
            </a:endParaRPr>
          </a:p>
        </p:txBody>
      </p:sp>
      <p:sp>
        <p:nvSpPr>
          <p:cNvPr id="255" name="Rectangle 174"/>
          <p:cNvSpPr>
            <a:spLocks noChangeArrowheads="1"/>
          </p:cNvSpPr>
          <p:nvPr/>
        </p:nvSpPr>
        <p:spPr bwMode="auto">
          <a:xfrm>
            <a:off x="196850" y="1836950"/>
            <a:ext cx="2613025" cy="65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 dirty="0" err="1">
                <a:latin typeface="Courier New" charset="0"/>
                <a:ea typeface="ＭＳ Ｐゴシック" charset="0"/>
              </a:rPr>
              <a:t>DatagramSocket</a:t>
            </a:r>
            <a:r>
              <a:rPr lang="en-US" sz="1800" b="1" dirty="0">
                <a:latin typeface="Courier New" charset="0"/>
                <a:ea typeface="ＭＳ Ｐゴシック" charset="0"/>
              </a:rPr>
              <a:t> mySocket2 = new </a:t>
            </a:r>
            <a:r>
              <a:rPr lang="en-US" sz="1800" b="1" dirty="0" err="1">
                <a:latin typeface="Courier New" charset="0"/>
                <a:ea typeface="ＭＳ Ｐゴシック" charset="0"/>
              </a:rPr>
              <a:t>DatagramSocket</a:t>
            </a:r>
            <a:endParaRPr lang="en-US" sz="1800" b="1" dirty="0">
              <a:latin typeface="Courier New" charset="0"/>
              <a:ea typeface="ＭＳ Ｐゴシック" charset="0"/>
            </a:endParaRP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1800" b="1" dirty="0">
                <a:latin typeface="Courier New" charset="0"/>
                <a:ea typeface="ＭＳ Ｐゴシック" charset="0"/>
              </a:rPr>
              <a:t> (</a:t>
            </a:r>
            <a:r>
              <a:rPr lang="en-US" sz="1800" b="1" dirty="0">
                <a:solidFill>
                  <a:srgbClr val="CC0000"/>
                </a:solidFill>
                <a:latin typeface="Courier New" charset="0"/>
                <a:ea typeface="ＭＳ Ｐゴシック" charset="0"/>
              </a:rPr>
              <a:t>9157</a:t>
            </a:r>
            <a:r>
              <a:rPr lang="en-US" sz="1800" b="1" dirty="0">
                <a:latin typeface="Courier New" charset="0"/>
                <a:ea typeface="ＭＳ Ｐゴシック" charset="0"/>
              </a:rPr>
              <a:t>);</a:t>
            </a:r>
          </a:p>
          <a:p>
            <a:pPr marL="115888" indent="-115888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endParaRPr lang="en-US" sz="2000" dirty="0">
              <a:latin typeface="Courier New" charset="0"/>
              <a:ea typeface="ＭＳ Ｐゴシック" charset="0"/>
            </a:endParaRPr>
          </a:p>
        </p:txBody>
      </p:sp>
      <p:sp>
        <p:nvSpPr>
          <p:cNvPr id="256" name="Line 177"/>
          <p:cNvSpPr>
            <a:spLocks noChangeShapeType="1"/>
          </p:cNvSpPr>
          <p:nvPr/>
        </p:nvSpPr>
        <p:spPr bwMode="auto">
          <a:xfrm>
            <a:off x="1412875" y="3640350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7" name="Line 178"/>
          <p:cNvSpPr>
            <a:spLocks noChangeShapeType="1"/>
          </p:cNvSpPr>
          <p:nvPr/>
        </p:nvSpPr>
        <p:spPr bwMode="auto">
          <a:xfrm>
            <a:off x="4343400" y="3399050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8" name="Line 180"/>
          <p:cNvSpPr>
            <a:spLocks noChangeShapeType="1"/>
          </p:cNvSpPr>
          <p:nvPr/>
        </p:nvSpPr>
        <p:spPr bwMode="auto">
          <a:xfrm>
            <a:off x="1412875" y="5799350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9" name="Line 181"/>
          <p:cNvSpPr>
            <a:spLocks noChangeShapeType="1"/>
          </p:cNvSpPr>
          <p:nvPr/>
        </p:nvSpPr>
        <p:spPr bwMode="auto">
          <a:xfrm>
            <a:off x="4219575" y="3411750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60" name="Line 182"/>
          <p:cNvSpPr>
            <a:spLocks noChangeShapeType="1"/>
          </p:cNvSpPr>
          <p:nvPr/>
        </p:nvSpPr>
        <p:spPr bwMode="auto">
          <a:xfrm>
            <a:off x="1520825" y="5640600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61" name="Line 183"/>
          <p:cNvSpPr>
            <a:spLocks noChangeShapeType="1"/>
          </p:cNvSpPr>
          <p:nvPr/>
        </p:nvSpPr>
        <p:spPr bwMode="auto">
          <a:xfrm>
            <a:off x="1514475" y="3627650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62" name="Line 184"/>
          <p:cNvSpPr>
            <a:spLocks noChangeShapeType="1"/>
          </p:cNvSpPr>
          <p:nvPr/>
        </p:nvSpPr>
        <p:spPr bwMode="auto">
          <a:xfrm>
            <a:off x="7423150" y="3678450"/>
            <a:ext cx="0" cy="217646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63" name="Line 185"/>
          <p:cNvSpPr>
            <a:spLocks noChangeShapeType="1"/>
          </p:cNvSpPr>
          <p:nvPr/>
        </p:nvSpPr>
        <p:spPr bwMode="auto">
          <a:xfrm>
            <a:off x="7305675" y="3646700"/>
            <a:ext cx="12700" cy="20177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64" name="Line 186"/>
          <p:cNvSpPr>
            <a:spLocks noChangeShapeType="1"/>
          </p:cNvSpPr>
          <p:nvPr/>
        </p:nvSpPr>
        <p:spPr bwMode="auto">
          <a:xfrm>
            <a:off x="4486275" y="3418100"/>
            <a:ext cx="12700" cy="2408237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65" name="Line 187"/>
          <p:cNvSpPr>
            <a:spLocks noChangeShapeType="1"/>
          </p:cNvSpPr>
          <p:nvPr/>
        </p:nvSpPr>
        <p:spPr bwMode="auto">
          <a:xfrm>
            <a:off x="4619625" y="3430800"/>
            <a:ext cx="0" cy="2246312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66" name="Line 188"/>
          <p:cNvSpPr>
            <a:spLocks noChangeShapeType="1"/>
          </p:cNvSpPr>
          <p:nvPr/>
        </p:nvSpPr>
        <p:spPr bwMode="auto">
          <a:xfrm>
            <a:off x="4508500" y="5818400"/>
            <a:ext cx="293687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67" name="Line 189"/>
          <p:cNvSpPr>
            <a:spLocks noChangeShapeType="1"/>
          </p:cNvSpPr>
          <p:nvPr/>
        </p:nvSpPr>
        <p:spPr bwMode="auto">
          <a:xfrm>
            <a:off x="4594225" y="5650125"/>
            <a:ext cx="2740025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68" name="Group 196"/>
          <p:cNvGrpSpPr>
            <a:grpSpLocks/>
          </p:cNvGrpSpPr>
          <p:nvPr/>
        </p:nvGrpSpPr>
        <p:grpSpPr bwMode="auto">
          <a:xfrm>
            <a:off x="1130300" y="5899362"/>
            <a:ext cx="1644650" cy="652463"/>
            <a:chOff x="1318" y="3697"/>
            <a:chExt cx="1036" cy="411"/>
          </a:xfrm>
        </p:grpSpPr>
        <p:sp>
          <p:nvSpPr>
            <p:cNvPr id="269" name="Rectangle 19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0" name="Line 19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1" name="Text Box 195"/>
            <p:cNvSpPr txBox="1">
              <a:spLocks noChangeArrowheads="1"/>
            </p:cNvSpPr>
            <p:nvPr/>
          </p:nvSpPr>
          <p:spPr bwMode="auto">
            <a:xfrm>
              <a:off x="1318" y="3822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source port: 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dest port: 6428</a:t>
              </a:r>
            </a:p>
          </p:txBody>
        </p:sp>
      </p:grpSp>
      <p:grpSp>
        <p:nvGrpSpPr>
          <p:cNvPr id="272" name="Group 201"/>
          <p:cNvGrpSpPr>
            <a:grpSpLocks/>
          </p:cNvGrpSpPr>
          <p:nvPr/>
        </p:nvGrpSpPr>
        <p:grpSpPr bwMode="auto">
          <a:xfrm>
            <a:off x="2428875" y="5023062"/>
            <a:ext cx="1692275" cy="652463"/>
            <a:chOff x="2741" y="3750"/>
            <a:chExt cx="1066" cy="411"/>
          </a:xfrm>
        </p:grpSpPr>
        <p:sp>
          <p:nvSpPr>
            <p:cNvPr id="273" name="Rectangle 1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4" name="Line 1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5" name="Text Box 200"/>
            <p:cNvSpPr txBox="1">
              <a:spLocks noChangeArrowheads="1"/>
            </p:cNvSpPr>
            <p:nvPr/>
          </p:nvSpPr>
          <p:spPr bwMode="auto">
            <a:xfrm>
              <a:off x="2813" y="3875"/>
              <a:ext cx="994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port: 6428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port: 9157</a:t>
              </a:r>
            </a:p>
          </p:txBody>
        </p:sp>
      </p:grpSp>
      <p:grpSp>
        <p:nvGrpSpPr>
          <p:cNvPr id="276" name="Group 202"/>
          <p:cNvGrpSpPr>
            <a:grpSpLocks/>
          </p:cNvGrpSpPr>
          <p:nvPr/>
        </p:nvGrpSpPr>
        <p:grpSpPr bwMode="auto">
          <a:xfrm>
            <a:off x="5453063" y="5023062"/>
            <a:ext cx="1341437" cy="652463"/>
            <a:chOff x="1509" y="3697"/>
            <a:chExt cx="845" cy="411"/>
          </a:xfrm>
        </p:grpSpPr>
        <p:sp>
          <p:nvSpPr>
            <p:cNvPr id="277" name="Rectangle 20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8" name="Line 20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9" name="Text Box 205"/>
            <p:cNvSpPr txBox="1">
              <a:spLocks noChangeArrowheads="1"/>
            </p:cNvSpPr>
            <p:nvPr/>
          </p:nvSpPr>
          <p:spPr bwMode="auto">
            <a:xfrm>
              <a:off x="1509" y="3822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source port: ?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dest port: ?</a:t>
              </a:r>
            </a:p>
          </p:txBody>
        </p:sp>
      </p:grpSp>
      <p:grpSp>
        <p:nvGrpSpPr>
          <p:cNvPr id="280" name="Group 206"/>
          <p:cNvGrpSpPr>
            <a:grpSpLocks/>
          </p:cNvGrpSpPr>
          <p:nvPr/>
        </p:nvGrpSpPr>
        <p:grpSpPr bwMode="auto">
          <a:xfrm>
            <a:off x="4694238" y="5877137"/>
            <a:ext cx="1389062" cy="652463"/>
            <a:chOff x="2741" y="3750"/>
            <a:chExt cx="875" cy="411"/>
          </a:xfrm>
        </p:grpSpPr>
        <p:sp>
          <p:nvSpPr>
            <p:cNvPr id="281" name="Rectangle 20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82" name="Line 20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83" name="Text Box 209"/>
            <p:cNvSpPr txBox="1">
              <a:spLocks noChangeArrowheads="1"/>
            </p:cNvSpPr>
            <p:nvPr/>
          </p:nvSpPr>
          <p:spPr bwMode="auto">
            <a:xfrm>
              <a:off x="2813" y="3875"/>
              <a:ext cx="80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port: ?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port: ?</a:t>
              </a:r>
            </a:p>
          </p:txBody>
        </p:sp>
      </p:grpSp>
      <p:grpSp>
        <p:nvGrpSpPr>
          <p:cNvPr id="284" name="Group 214"/>
          <p:cNvGrpSpPr>
            <a:grpSpLocks/>
          </p:cNvGrpSpPr>
          <p:nvPr/>
        </p:nvGrpSpPr>
        <p:grpSpPr bwMode="auto">
          <a:xfrm>
            <a:off x="0" y="4515062"/>
            <a:ext cx="711200" cy="669925"/>
            <a:chOff x="-44" y="1473"/>
            <a:chExt cx="981" cy="1105"/>
          </a:xfrm>
        </p:grpSpPr>
        <p:pic>
          <p:nvPicPr>
            <p:cNvPr id="285" name="Picture 21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" name="Freeform 21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287" name="Group 217"/>
          <p:cNvGrpSpPr>
            <a:grpSpLocks/>
          </p:cNvGrpSpPr>
          <p:nvPr/>
        </p:nvGrpSpPr>
        <p:grpSpPr bwMode="auto">
          <a:xfrm flipH="1">
            <a:off x="8269288" y="4638887"/>
            <a:ext cx="711200" cy="669925"/>
            <a:chOff x="-44" y="1473"/>
            <a:chExt cx="981" cy="1105"/>
          </a:xfrm>
        </p:grpSpPr>
        <p:pic>
          <p:nvPicPr>
            <p:cNvPr id="288" name="Picture 21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9" name="Freeform 21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290" name="Group 220"/>
          <p:cNvGrpSpPr>
            <a:grpSpLocks/>
          </p:cNvGrpSpPr>
          <p:nvPr/>
        </p:nvGrpSpPr>
        <p:grpSpPr bwMode="auto">
          <a:xfrm>
            <a:off x="3092450" y="4037225"/>
            <a:ext cx="358775" cy="704850"/>
            <a:chOff x="4140" y="429"/>
            <a:chExt cx="1425" cy="2396"/>
          </a:xfrm>
        </p:grpSpPr>
        <p:sp>
          <p:nvSpPr>
            <p:cNvPr id="291" name="Freeform 22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2" name="Rectangle 22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93" name="Freeform 22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4" name="Freeform 22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295" name="Rectangle 22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96" name="Group 22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1" name="AutoShape 22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22" name="AutoShape 22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97" name="Rectangle 22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298" name="Group 23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19" name="AutoShape 23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20" name="AutoShape 23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99" name="Rectangle 23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00" name="Rectangle 23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301" name="Group 23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17" name="AutoShape 23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18" name="AutoShape 23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302" name="Freeform 23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303" name="Group 23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5" name="AutoShape 24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16" name="AutoShape 24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304" name="Rectangle 24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05" name="Freeform 24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6" name="Freeform 24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7" name="Oval 24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08" name="Freeform 24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309" name="AutoShape 24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10" name="AutoShape 24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11" name="Oval 24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12" name="Oval 25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313" name="Oval 25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14" name="Rectangle 25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0BA35-3FB4-4C1C-B2DD-5138AE0B439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" grpId="0" build="p"/>
      <p:bldP spid="255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399" y="0"/>
            <a:ext cx="8024973" cy="1143000"/>
          </a:xfrm>
        </p:spPr>
        <p:txBody>
          <a:bodyPr/>
          <a:lstStyle/>
          <a:p>
            <a:r>
              <a:rPr lang="pt-BR" sz="3200" dirty="0" smtClean="0"/>
              <a:t>TCP: mudando da partida lenta para a CA</a:t>
            </a:r>
            <a:endParaRPr lang="pt-BR" dirty="0" smtClean="0"/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3257550" cy="25146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P:</a:t>
            </a:r>
            <a:r>
              <a:rPr lang="en-US" sz="2000" dirty="0" smtClean="0"/>
              <a:t> </a:t>
            </a:r>
            <a:r>
              <a:rPr lang="pt-BR" sz="2000" dirty="0" smtClean="0"/>
              <a:t>Quando o crescimento exponencial deve mudar para linear?</a:t>
            </a:r>
          </a:p>
          <a:p>
            <a:pPr>
              <a:buFont typeface="ZapfDingbats" pitchFamily="82" charset="0"/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R:</a:t>
            </a:r>
            <a:r>
              <a:rPr lang="pt-BR" sz="2000" dirty="0" smtClean="0"/>
              <a:t> Quando </a:t>
            </a:r>
            <a:r>
              <a:rPr lang="pt-BR" sz="2000" b="1" dirty="0" err="1" smtClean="0">
                <a:latin typeface="Courier New" pitchFamily="49" charset="0"/>
              </a:rPr>
              <a:t>cwnd</a:t>
            </a:r>
            <a:r>
              <a:rPr lang="pt-BR" sz="2000" dirty="0" smtClean="0"/>
              <a:t> atingir 1/2 do seu valor antes da detecção de perda.</a:t>
            </a:r>
          </a:p>
          <a:p>
            <a:pPr>
              <a:buFont typeface="ZapfDingbats" pitchFamily="82" charset="0"/>
              <a:buNone/>
            </a:pPr>
            <a:endParaRPr lang="en-US" sz="2000" dirty="0" smtClean="0"/>
          </a:p>
          <a:p>
            <a:pPr>
              <a:buFont typeface="ZapfDingbats" pitchFamily="82" charset="0"/>
              <a:buNone/>
            </a:pPr>
            <a:r>
              <a:rPr lang="en-US" sz="2400" dirty="0" smtClean="0"/>
              <a:t> </a:t>
            </a:r>
          </a:p>
        </p:txBody>
      </p:sp>
      <p:sp>
        <p:nvSpPr>
          <p:cNvPr id="604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3962400"/>
            <a:ext cx="4013200" cy="1905000"/>
          </a:xfrm>
        </p:spPr>
        <p:txBody>
          <a:bodyPr/>
          <a:lstStyle/>
          <a:p>
            <a:pPr>
              <a:lnSpc>
                <a:spcPct val="80000"/>
              </a:lnSpc>
              <a:buFont typeface="ZapfDingbats" pitchFamily="82" charset="0"/>
              <a:buNone/>
            </a:pPr>
            <a:r>
              <a:rPr lang="pt-BR" sz="2400" u="sng" dirty="0" smtClean="0">
                <a:solidFill>
                  <a:srgbClr val="FF0000"/>
                </a:solidFill>
              </a:rPr>
              <a:t>Implementação:</a:t>
            </a:r>
            <a:endParaRPr lang="pt-BR" sz="2400" dirty="0" smtClean="0"/>
          </a:p>
          <a:p>
            <a:pPr>
              <a:lnSpc>
                <a:spcPct val="80000"/>
              </a:lnSpc>
            </a:pPr>
            <a:r>
              <a:rPr lang="pt-BR" sz="2000" dirty="0" smtClean="0"/>
              <a:t>Limiar (</a:t>
            </a:r>
            <a:r>
              <a:rPr lang="pt-BR" sz="2000" i="1" dirty="0" err="1" smtClean="0"/>
              <a:t>Threshold</a:t>
            </a:r>
            <a:r>
              <a:rPr lang="pt-BR" sz="2000" dirty="0" smtClean="0"/>
              <a:t>) variável (</a:t>
            </a:r>
            <a:r>
              <a:rPr lang="pt-BR" sz="2000" b="1" dirty="0" err="1">
                <a:latin typeface="Courier New" pitchFamily="49" charset="0"/>
              </a:rPr>
              <a:t>ssthresh</a:t>
            </a:r>
            <a:r>
              <a:rPr lang="pt-BR" sz="2000" dirty="0" smtClean="0"/>
              <a:t>) </a:t>
            </a:r>
          </a:p>
          <a:p>
            <a:pPr>
              <a:lnSpc>
                <a:spcPct val="80000"/>
              </a:lnSpc>
            </a:pPr>
            <a:r>
              <a:rPr lang="pt-BR" sz="2000" dirty="0" smtClean="0"/>
              <a:t>Com uma perda o limiar (</a:t>
            </a:r>
            <a:r>
              <a:rPr lang="pt-BR" sz="2000" b="1" dirty="0" err="1">
                <a:latin typeface="Courier New" pitchFamily="49" charset="0"/>
              </a:rPr>
              <a:t>ssthresh</a:t>
            </a:r>
            <a:r>
              <a:rPr lang="pt-BR" sz="2000" dirty="0" smtClean="0"/>
              <a:t>) é ajustado para 1/2 da </a:t>
            </a:r>
            <a:r>
              <a:rPr lang="pt-BR" sz="2000" b="1" dirty="0" err="1">
                <a:latin typeface="Courier New" pitchFamily="49" charset="0"/>
              </a:rPr>
              <a:t>cwnd</a:t>
            </a:r>
            <a:r>
              <a:rPr lang="pt-BR" sz="2000" dirty="0" smtClean="0"/>
              <a:t> imediatamente antes do evento de perda.</a:t>
            </a:r>
          </a:p>
        </p:txBody>
      </p:sp>
      <p:pic>
        <p:nvPicPr>
          <p:cNvPr id="60423" name="Picture 6" descr="f035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46600" y="2224088"/>
            <a:ext cx="4276725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19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pt-BR" sz="3600" smtClean="0"/>
              <a:t>Controle de congestionamento do transmissor TCP</a:t>
            </a:r>
          </a:p>
        </p:txBody>
      </p:sp>
      <p:grpSp>
        <p:nvGrpSpPr>
          <p:cNvPr id="6" name="Group 240"/>
          <p:cNvGrpSpPr>
            <a:grpSpLocks/>
          </p:cNvGrpSpPr>
          <p:nvPr/>
        </p:nvGrpSpPr>
        <p:grpSpPr bwMode="auto">
          <a:xfrm>
            <a:off x="3348040" y="2908300"/>
            <a:ext cx="2325689" cy="817563"/>
            <a:chOff x="2109" y="1727"/>
            <a:chExt cx="1465" cy="515"/>
          </a:xfrm>
        </p:grpSpPr>
        <p:grpSp>
          <p:nvGrpSpPr>
            <p:cNvPr id="7" name="Group 171"/>
            <p:cNvGrpSpPr>
              <a:grpSpLocks/>
            </p:cNvGrpSpPr>
            <p:nvPr/>
          </p:nvGrpSpPr>
          <p:grpSpPr bwMode="auto">
            <a:xfrm>
              <a:off x="2109" y="1727"/>
              <a:ext cx="1465" cy="515"/>
              <a:chOff x="2109" y="1727"/>
              <a:chExt cx="1465" cy="515"/>
            </a:xfrm>
          </p:grpSpPr>
          <p:sp>
            <p:nvSpPr>
              <p:cNvPr id="9" name="Text Box 172"/>
              <p:cNvSpPr txBox="1">
                <a:spLocks noChangeArrowheads="1"/>
              </p:cNvSpPr>
              <p:nvPr/>
            </p:nvSpPr>
            <p:spPr bwMode="auto">
              <a:xfrm>
                <a:off x="2640" y="1727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Arial" charset="0"/>
                  </a:rPr>
                  <a:t>timeout</a:t>
                </a:r>
              </a:p>
            </p:txBody>
          </p:sp>
          <p:sp>
            <p:nvSpPr>
              <p:cNvPr id="10" name="Text Box 173"/>
              <p:cNvSpPr txBox="1">
                <a:spLocks noChangeArrowheads="1"/>
              </p:cNvSpPr>
              <p:nvPr/>
            </p:nvSpPr>
            <p:spPr bwMode="auto">
              <a:xfrm>
                <a:off x="2109" y="1838"/>
                <a:ext cx="1465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5000"/>
                  </a:lnSpc>
                  <a:defRPr/>
                </a:pPr>
                <a:r>
                  <a:rPr lang="en-US" sz="1000" dirty="0" err="1" smtClean="0">
                    <a:latin typeface="Arial" charset="0"/>
                  </a:rPr>
                  <a:t>ssthresh</a:t>
                </a:r>
                <a:r>
                  <a:rPr lang="en-US" sz="1000" dirty="0" smtClean="0">
                    <a:latin typeface="Arial" charset="0"/>
                  </a:rPr>
                  <a:t> = </a:t>
                </a:r>
                <a:r>
                  <a:rPr lang="en-US" sz="1000" dirty="0" err="1" smtClean="0">
                    <a:latin typeface="Arial" charset="0"/>
                  </a:rPr>
                  <a:t>cwnd</a:t>
                </a:r>
                <a:r>
                  <a:rPr lang="en-US" sz="1000" dirty="0" smtClean="0">
                    <a:latin typeface="Arial" charset="0"/>
                  </a:rPr>
                  <a:t>/2</a:t>
                </a:r>
              </a:p>
              <a:p>
                <a:pPr eaLnBrk="1" hangingPunct="1">
                  <a:lnSpc>
                    <a:spcPct val="85000"/>
                  </a:lnSpc>
                  <a:defRPr/>
                </a:pPr>
                <a:r>
                  <a:rPr lang="en-US" sz="1000" dirty="0" err="1" smtClean="0">
                    <a:latin typeface="Arial" charset="0"/>
                  </a:rPr>
                  <a:t>cwnd</a:t>
                </a:r>
                <a:r>
                  <a:rPr lang="en-US" sz="1000" dirty="0" smtClean="0">
                    <a:latin typeface="Arial" charset="0"/>
                  </a:rPr>
                  <a:t> = 1 MSS</a:t>
                </a:r>
              </a:p>
              <a:p>
                <a:pPr eaLnBrk="1" hangingPunct="1">
                  <a:lnSpc>
                    <a:spcPct val="85000"/>
                  </a:lnSpc>
                  <a:defRPr/>
                </a:pPr>
                <a:r>
                  <a:rPr lang="en-US" sz="1000" dirty="0" err="1" smtClean="0">
                    <a:latin typeface="Arial" charset="0"/>
                  </a:rPr>
                  <a:t>dupACKcount</a:t>
                </a:r>
                <a:r>
                  <a:rPr lang="en-US" sz="1000" dirty="0" smtClean="0">
                    <a:latin typeface="Arial" charset="0"/>
                  </a:rPr>
                  <a:t> = 0</a:t>
                </a:r>
              </a:p>
              <a:p>
                <a:pPr eaLnBrk="1" hangingPunct="1">
                  <a:lnSpc>
                    <a:spcPct val="85000"/>
                  </a:lnSpc>
                  <a:defRPr/>
                </a:pPr>
                <a:r>
                  <a:rPr lang="en-US" sz="1000" i="1" dirty="0" err="1" smtClean="0">
                    <a:solidFill>
                      <a:srgbClr val="000099"/>
                    </a:solidFill>
                    <a:latin typeface="Arial" charset="0"/>
                  </a:rPr>
                  <a:t>retransmite</a:t>
                </a:r>
                <a:r>
                  <a:rPr lang="en-US" sz="1000" i="1" dirty="0" smtClean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 smtClean="0">
                    <a:solidFill>
                      <a:srgbClr val="000099"/>
                    </a:solidFill>
                    <a:latin typeface="Arial" charset="0"/>
                  </a:rPr>
                  <a:t>os</a:t>
                </a:r>
                <a:r>
                  <a:rPr lang="en-US" sz="1000" i="1" dirty="0" smtClean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 smtClean="0">
                    <a:solidFill>
                      <a:srgbClr val="000099"/>
                    </a:solidFill>
                    <a:latin typeface="Arial" charset="0"/>
                  </a:rPr>
                  <a:t>segmentos</a:t>
                </a:r>
                <a:r>
                  <a:rPr lang="en-US" sz="1000" i="1" dirty="0" smtClean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 smtClean="0">
                    <a:solidFill>
                      <a:srgbClr val="000099"/>
                    </a:solidFill>
                    <a:latin typeface="Arial" charset="0"/>
                  </a:rPr>
                  <a:t>que</a:t>
                </a:r>
                <a:r>
                  <a:rPr lang="en-US" sz="1000" i="1" dirty="0" smtClean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 smtClean="0">
                    <a:solidFill>
                      <a:srgbClr val="000099"/>
                    </a:solidFill>
                    <a:latin typeface="Arial" charset="0"/>
                  </a:rPr>
                  <a:t>faltam</a:t>
                </a:r>
                <a:r>
                  <a:rPr lang="en-US" sz="1200" dirty="0" smtClean="0">
                    <a:latin typeface="Arial" charset="0"/>
                  </a:rPr>
                  <a:t> </a:t>
                </a:r>
              </a:p>
            </p:txBody>
          </p:sp>
          <p:sp>
            <p:nvSpPr>
              <p:cNvPr id="11" name="Line 174"/>
              <p:cNvSpPr>
                <a:spLocks noChangeShapeType="1"/>
              </p:cNvSpPr>
              <p:nvPr/>
            </p:nvSpPr>
            <p:spPr bwMode="auto">
              <a:xfrm>
                <a:off x="2491" y="1857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8" name="Line 175"/>
            <p:cNvSpPr>
              <a:spLocks noChangeShapeType="1"/>
            </p:cNvSpPr>
            <p:nvPr/>
          </p:nvSpPr>
          <p:spPr bwMode="auto">
            <a:xfrm flipH="1">
              <a:off x="2168" y="1734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2" name="Group 239"/>
          <p:cNvGrpSpPr>
            <a:grpSpLocks/>
          </p:cNvGrpSpPr>
          <p:nvPr/>
        </p:nvGrpSpPr>
        <p:grpSpPr bwMode="auto">
          <a:xfrm>
            <a:off x="3471863" y="2432050"/>
            <a:ext cx="2133600" cy="398463"/>
            <a:chOff x="2187" y="1427"/>
            <a:chExt cx="1344" cy="251"/>
          </a:xfrm>
        </p:grpSpPr>
        <p:sp>
          <p:nvSpPr>
            <p:cNvPr id="13" name="Line 176"/>
            <p:cNvSpPr>
              <a:spLocks noChangeShapeType="1"/>
            </p:cNvSpPr>
            <p:nvPr/>
          </p:nvSpPr>
          <p:spPr bwMode="auto">
            <a:xfrm flipH="1">
              <a:off x="2187" y="1673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" name="Text Box 181"/>
            <p:cNvSpPr txBox="1">
              <a:spLocks noChangeArrowheads="1"/>
            </p:cNvSpPr>
            <p:nvPr/>
          </p:nvSpPr>
          <p:spPr bwMode="auto">
            <a:xfrm>
              <a:off x="2740" y="1543"/>
              <a:ext cx="171" cy="1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defRPr/>
              </a:pPr>
              <a:r>
                <a:rPr lang="en-US" sz="1000" smtClean="0">
                  <a:latin typeface="Symbol" charset="0"/>
                </a:rPr>
                <a:t>L</a:t>
              </a:r>
              <a:endParaRPr lang="en-US" sz="1200" smtClean="0">
                <a:latin typeface="Symbol" charset="0"/>
              </a:endParaRPr>
            </a:p>
          </p:txBody>
        </p:sp>
        <p:sp>
          <p:nvSpPr>
            <p:cNvPr id="15" name="Line 182"/>
            <p:cNvSpPr>
              <a:spLocks noChangeShapeType="1"/>
            </p:cNvSpPr>
            <p:nvPr/>
          </p:nvSpPr>
          <p:spPr bwMode="auto">
            <a:xfrm>
              <a:off x="2572" y="1554"/>
              <a:ext cx="5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6" name="Group 183"/>
            <p:cNvGrpSpPr>
              <a:grpSpLocks/>
            </p:cNvGrpSpPr>
            <p:nvPr/>
          </p:nvGrpSpPr>
          <p:grpSpPr bwMode="auto">
            <a:xfrm>
              <a:off x="2486" y="1427"/>
              <a:ext cx="694" cy="154"/>
              <a:chOff x="2458" y="1450"/>
              <a:chExt cx="694" cy="154"/>
            </a:xfrm>
          </p:grpSpPr>
          <p:sp>
            <p:nvSpPr>
              <p:cNvPr id="17" name="Text Box 184"/>
              <p:cNvSpPr txBox="1">
                <a:spLocks noChangeArrowheads="1"/>
              </p:cNvSpPr>
              <p:nvPr/>
            </p:nvSpPr>
            <p:spPr bwMode="auto">
              <a:xfrm>
                <a:off x="2458" y="1450"/>
                <a:ext cx="69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dirty="0" err="1" smtClean="0">
                    <a:latin typeface="Arial" charset="0"/>
                  </a:rPr>
                  <a:t>cwnd</a:t>
                </a:r>
                <a:r>
                  <a:rPr lang="en-US" sz="1000" dirty="0" smtClean="0">
                    <a:latin typeface="Arial" charset="0"/>
                  </a:rPr>
                  <a:t> &gt; </a:t>
                </a:r>
                <a:r>
                  <a:rPr lang="en-US" sz="1000" dirty="0" err="1" smtClean="0">
                    <a:latin typeface="Arial" charset="0"/>
                  </a:rPr>
                  <a:t>ssthresh</a:t>
                </a:r>
                <a:endParaRPr lang="en-US" sz="1000" dirty="0" smtClean="0">
                  <a:latin typeface="Arial" charset="0"/>
                </a:endParaRPr>
              </a:p>
            </p:txBody>
          </p:sp>
          <p:sp>
            <p:nvSpPr>
              <p:cNvPr id="18" name="Line 185"/>
              <p:cNvSpPr>
                <a:spLocks noChangeShapeType="1"/>
              </p:cNvSpPr>
              <p:nvPr/>
            </p:nvSpPr>
            <p:spPr bwMode="auto">
              <a:xfrm>
                <a:off x="2724" y="1557"/>
                <a:ext cx="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19" name="Group 242"/>
          <p:cNvGrpSpPr>
            <a:grpSpLocks/>
          </p:cNvGrpSpPr>
          <p:nvPr/>
        </p:nvGrpSpPr>
        <p:grpSpPr bwMode="auto">
          <a:xfrm>
            <a:off x="5360991" y="1370013"/>
            <a:ext cx="2908302" cy="2365375"/>
            <a:chOff x="3377" y="786"/>
            <a:chExt cx="1832" cy="1490"/>
          </a:xfrm>
        </p:grpSpPr>
        <p:grpSp>
          <p:nvGrpSpPr>
            <p:cNvPr id="20" name="Group 164"/>
            <p:cNvGrpSpPr>
              <a:grpSpLocks/>
            </p:cNvGrpSpPr>
            <p:nvPr/>
          </p:nvGrpSpPr>
          <p:grpSpPr bwMode="auto">
            <a:xfrm>
              <a:off x="3602" y="1330"/>
              <a:ext cx="800" cy="855"/>
              <a:chOff x="2293" y="2021"/>
              <a:chExt cx="800" cy="855"/>
            </a:xfrm>
          </p:grpSpPr>
          <p:sp>
            <p:nvSpPr>
              <p:cNvPr id="32" name="Oval 165"/>
              <p:cNvSpPr>
                <a:spLocks noChangeArrowheads="1"/>
              </p:cNvSpPr>
              <p:nvPr/>
            </p:nvSpPr>
            <p:spPr bwMode="auto">
              <a:xfrm>
                <a:off x="2293" y="2021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3" name="Text Box 166"/>
              <p:cNvSpPr txBox="1">
                <a:spLocks noChangeArrowheads="1"/>
              </p:cNvSpPr>
              <p:nvPr/>
            </p:nvSpPr>
            <p:spPr bwMode="auto">
              <a:xfrm>
                <a:off x="2345" y="2159"/>
                <a:ext cx="719" cy="7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dirty="0" err="1" smtClean="0">
                    <a:latin typeface="Arial" charset="0"/>
                  </a:rPr>
                  <a:t>prevenção</a:t>
                </a:r>
                <a:endParaRPr lang="en-US" dirty="0" smtClean="0">
                  <a:latin typeface="Arial" charset="0"/>
                </a:endParaRPr>
              </a:p>
              <a:p>
                <a:pPr eaLnBrk="1" hangingPunct="1">
                  <a:defRPr/>
                </a:pPr>
                <a:r>
                  <a:rPr lang="en-US" dirty="0" smtClean="0">
                    <a:latin typeface="Arial" charset="0"/>
                  </a:rPr>
                  <a:t>de</a:t>
                </a:r>
              </a:p>
              <a:p>
                <a:pPr eaLnBrk="1" hangingPunct="1">
                  <a:defRPr/>
                </a:pPr>
                <a:r>
                  <a:rPr lang="en-US" dirty="0" smtClean="0">
                    <a:latin typeface="Arial" charset="0"/>
                  </a:rPr>
                  <a:t>congest</a:t>
                </a:r>
                <a:r>
                  <a:rPr lang="en-US" sz="1800" dirty="0" smtClean="0">
                    <a:latin typeface="Arial" charset="0"/>
                  </a:rPr>
                  <a:t>.</a:t>
                </a:r>
              </a:p>
              <a:p>
                <a:pPr eaLnBrk="1" hangingPunct="1">
                  <a:defRPr/>
                </a:pPr>
                <a:endParaRPr lang="en-US" sz="1800" dirty="0" smtClean="0">
                  <a:latin typeface="Arial" charset="0"/>
                </a:endParaRPr>
              </a:p>
            </p:txBody>
          </p:sp>
        </p:grpSp>
        <p:grpSp>
          <p:nvGrpSpPr>
            <p:cNvPr id="21" name="Group 190"/>
            <p:cNvGrpSpPr>
              <a:grpSpLocks/>
            </p:cNvGrpSpPr>
            <p:nvPr/>
          </p:nvGrpSpPr>
          <p:grpSpPr bwMode="auto">
            <a:xfrm>
              <a:off x="3377" y="786"/>
              <a:ext cx="1694" cy="546"/>
              <a:chOff x="3400" y="904"/>
              <a:chExt cx="1694" cy="546"/>
            </a:xfrm>
          </p:grpSpPr>
          <p:sp>
            <p:nvSpPr>
              <p:cNvPr id="28" name="Text Box 191"/>
              <p:cNvSpPr txBox="1">
                <a:spLocks noChangeArrowheads="1"/>
              </p:cNvSpPr>
              <p:nvPr/>
            </p:nvSpPr>
            <p:spPr bwMode="auto">
              <a:xfrm>
                <a:off x="3400" y="1037"/>
                <a:ext cx="1694" cy="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000" dirty="0" err="1" smtClean="0">
                    <a:latin typeface="Arial" charset="0"/>
                  </a:rPr>
                  <a:t>cwnd</a:t>
                </a:r>
                <a:r>
                  <a:rPr lang="en-US" sz="1000" dirty="0" smtClean="0">
                    <a:latin typeface="Arial" charset="0"/>
                  </a:rPr>
                  <a:t> = </a:t>
                </a:r>
                <a:r>
                  <a:rPr lang="en-US" sz="1000" dirty="0" err="1" smtClean="0">
                    <a:latin typeface="Arial" charset="0"/>
                  </a:rPr>
                  <a:t>cwnd</a:t>
                </a:r>
                <a:r>
                  <a:rPr lang="en-US" sz="1000" dirty="0" smtClean="0">
                    <a:latin typeface="Arial" charset="0"/>
                  </a:rPr>
                  <a:t> + MSS    (MSS/</a:t>
                </a:r>
                <a:r>
                  <a:rPr lang="en-US" sz="1000" dirty="0" err="1" smtClean="0">
                    <a:latin typeface="Arial" charset="0"/>
                  </a:rPr>
                  <a:t>cwnd</a:t>
                </a:r>
                <a:r>
                  <a:rPr lang="en-US" sz="1000" dirty="0" smtClean="0">
                    <a:latin typeface="Arial" charset="0"/>
                  </a:rPr>
                  <a:t>)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000" dirty="0" err="1" smtClean="0">
                    <a:latin typeface="Arial" charset="0"/>
                  </a:rPr>
                  <a:t>dupACKcount</a:t>
                </a:r>
                <a:r>
                  <a:rPr lang="en-US" sz="1000" dirty="0" smtClean="0">
                    <a:latin typeface="Arial" charset="0"/>
                  </a:rPr>
                  <a:t> = 0</a:t>
                </a:r>
              </a:p>
              <a:p>
                <a:pPr eaLnBrk="1" hangingPunct="1">
                  <a:lnSpc>
                    <a:spcPct val="90000"/>
                  </a:lnSpc>
                  <a:defRPr/>
                </a:pPr>
                <a:r>
                  <a:rPr lang="en-US" sz="1000" i="1" dirty="0" err="1" smtClean="0">
                    <a:solidFill>
                      <a:srgbClr val="000099"/>
                    </a:solidFill>
                    <a:latin typeface="Arial" charset="0"/>
                  </a:rPr>
                  <a:t>transmite</a:t>
                </a:r>
                <a:r>
                  <a:rPr lang="en-US" sz="1000" i="1" dirty="0" smtClean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 smtClean="0">
                    <a:solidFill>
                      <a:srgbClr val="000099"/>
                    </a:solidFill>
                    <a:latin typeface="Arial" charset="0"/>
                  </a:rPr>
                  <a:t>novos</a:t>
                </a:r>
                <a:r>
                  <a:rPr lang="en-US" sz="1000" i="1" dirty="0" smtClean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 smtClean="0">
                    <a:solidFill>
                      <a:srgbClr val="000099"/>
                    </a:solidFill>
                    <a:latin typeface="Arial" charset="0"/>
                  </a:rPr>
                  <a:t>segmentos</a:t>
                </a:r>
                <a:r>
                  <a:rPr lang="en-US" sz="1000" i="1" dirty="0" smtClean="0">
                    <a:solidFill>
                      <a:srgbClr val="000099"/>
                    </a:solidFill>
                    <a:latin typeface="Arial" charset="0"/>
                  </a:rPr>
                  <a:t>, </a:t>
                </a:r>
                <a:r>
                  <a:rPr lang="en-US" sz="1000" i="1" dirty="0" err="1" smtClean="0">
                    <a:solidFill>
                      <a:srgbClr val="000099"/>
                    </a:solidFill>
                    <a:latin typeface="Arial" charset="0"/>
                  </a:rPr>
                  <a:t>como</a:t>
                </a:r>
                <a:r>
                  <a:rPr lang="en-US" sz="1000" i="1" dirty="0" smtClean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 smtClean="0">
                    <a:solidFill>
                      <a:srgbClr val="000099"/>
                    </a:solidFill>
                    <a:latin typeface="Arial" charset="0"/>
                  </a:rPr>
                  <a:t>permitido</a:t>
                </a:r>
                <a:endParaRPr lang="en-US" sz="1000" i="1" dirty="0" smtClean="0">
                  <a:solidFill>
                    <a:srgbClr val="000099"/>
                  </a:solidFill>
                  <a:latin typeface="Arial" charset="0"/>
                </a:endParaRPr>
              </a:p>
              <a:p>
                <a:pPr eaLnBrk="1" hangingPunct="1">
                  <a:lnSpc>
                    <a:spcPct val="80000"/>
                  </a:lnSpc>
                  <a:defRPr/>
                </a:pPr>
                <a:endParaRPr lang="en-US" sz="1200" i="1" dirty="0" smtClean="0">
                  <a:latin typeface="Arial" charset="0"/>
                </a:endParaRPr>
              </a:p>
            </p:txBody>
          </p:sp>
          <p:sp>
            <p:nvSpPr>
              <p:cNvPr id="29" name="Line 192"/>
              <p:cNvSpPr>
                <a:spLocks noChangeShapeType="1"/>
              </p:cNvSpPr>
              <p:nvPr/>
            </p:nvSpPr>
            <p:spPr bwMode="auto">
              <a:xfrm>
                <a:off x="3976" y="105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0" name="Text Box 193"/>
              <p:cNvSpPr txBox="1">
                <a:spLocks noChangeArrowheads="1"/>
              </p:cNvSpPr>
              <p:nvPr/>
            </p:nvSpPr>
            <p:spPr bwMode="auto">
              <a:xfrm>
                <a:off x="4014" y="923"/>
                <a:ext cx="478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dirty="0" smtClean="0">
                    <a:latin typeface="Arial" charset="0"/>
                  </a:rPr>
                  <a:t>novo ACK</a:t>
                </a:r>
              </a:p>
            </p:txBody>
          </p:sp>
          <p:sp>
            <p:nvSpPr>
              <p:cNvPr id="31" name="Text Box 194"/>
              <p:cNvSpPr txBox="1">
                <a:spLocks noChangeArrowheads="1"/>
              </p:cNvSpPr>
              <p:nvPr/>
            </p:nvSpPr>
            <p:spPr bwMode="auto">
              <a:xfrm>
                <a:off x="4311" y="904"/>
                <a:ext cx="1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2400" smtClean="0">
                    <a:latin typeface="Times New Roman" charset="0"/>
                  </a:rPr>
                  <a:t>.</a:t>
                </a:r>
              </a:p>
            </p:txBody>
          </p:sp>
        </p:grpSp>
        <p:sp>
          <p:nvSpPr>
            <p:cNvPr id="22" name="Freeform 195"/>
            <p:cNvSpPr>
              <a:spLocks/>
            </p:cNvSpPr>
            <p:nvPr/>
          </p:nvSpPr>
          <p:spPr bwMode="auto">
            <a:xfrm rot="9705213">
              <a:off x="4212" y="1145"/>
              <a:ext cx="333" cy="452"/>
            </a:xfrm>
            <a:custGeom>
              <a:avLst/>
              <a:gdLst>
                <a:gd name="T0" fmla="*/ 231 w 376"/>
                <a:gd name="T1" fmla="*/ 306 h 452"/>
                <a:gd name="T2" fmla="*/ 51 w 376"/>
                <a:gd name="T3" fmla="*/ 269 h 452"/>
                <a:gd name="T4" fmla="*/ 128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3" name="Group 196"/>
            <p:cNvGrpSpPr>
              <a:grpSpLocks/>
            </p:cNvGrpSpPr>
            <p:nvPr/>
          </p:nvGrpSpPr>
          <p:grpSpPr bwMode="auto">
            <a:xfrm>
              <a:off x="4509" y="1909"/>
              <a:ext cx="700" cy="367"/>
              <a:chOff x="4274" y="2922"/>
              <a:chExt cx="700" cy="367"/>
            </a:xfrm>
          </p:grpSpPr>
          <p:sp>
            <p:nvSpPr>
              <p:cNvPr id="25" name="Text Box 197"/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dupACKcount++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endParaRPr lang="en-US" sz="1200" smtClean="0">
                  <a:latin typeface="Arial" charset="0"/>
                </a:endParaRPr>
              </a:p>
            </p:txBody>
          </p:sp>
          <p:sp>
            <p:nvSpPr>
              <p:cNvPr id="26" name="Line 198"/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7" name="Text Box 199"/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47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dirty="0" smtClean="0">
                    <a:latin typeface="Arial" charset="0"/>
                  </a:rPr>
                  <a:t>ACK </a:t>
                </a:r>
                <a:r>
                  <a:rPr lang="en-US" sz="1000" dirty="0" err="1" smtClean="0">
                    <a:latin typeface="Arial" charset="0"/>
                  </a:rPr>
                  <a:t>duplicado</a:t>
                </a:r>
                <a:endParaRPr lang="en-US" sz="1000" dirty="0" smtClean="0">
                  <a:latin typeface="Arial" charset="0"/>
                </a:endParaRPr>
              </a:p>
            </p:txBody>
          </p:sp>
        </p:grpSp>
        <p:sp>
          <p:nvSpPr>
            <p:cNvPr id="24" name="Freeform 200"/>
            <p:cNvSpPr>
              <a:spLocks/>
            </p:cNvSpPr>
            <p:nvPr/>
          </p:nvSpPr>
          <p:spPr bwMode="auto">
            <a:xfrm rot="-7516021">
              <a:off x="4290" y="1673"/>
              <a:ext cx="333" cy="452"/>
            </a:xfrm>
            <a:custGeom>
              <a:avLst/>
              <a:gdLst>
                <a:gd name="T0" fmla="*/ 231 w 376"/>
                <a:gd name="T1" fmla="*/ 306 h 452"/>
                <a:gd name="T2" fmla="*/ 51 w 376"/>
                <a:gd name="T3" fmla="*/ 269 h 452"/>
                <a:gd name="T4" fmla="*/ 128 w 376"/>
                <a:gd name="T5" fmla="*/ 0 h 4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6" h="452">
                  <a:moveTo>
                    <a:pt x="376" y="306"/>
                  </a:moveTo>
                  <a:cubicBezTo>
                    <a:pt x="332" y="380"/>
                    <a:pt x="164" y="452"/>
                    <a:pt x="82" y="269"/>
                  </a:cubicBezTo>
                  <a:cubicBezTo>
                    <a:pt x="0" y="86"/>
                    <a:pt x="66" y="18"/>
                    <a:pt x="20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4" name="Group 245"/>
          <p:cNvGrpSpPr>
            <a:grpSpLocks/>
          </p:cNvGrpSpPr>
          <p:nvPr/>
        </p:nvGrpSpPr>
        <p:grpSpPr bwMode="auto">
          <a:xfrm>
            <a:off x="4014789" y="4821238"/>
            <a:ext cx="3746501" cy="1581150"/>
            <a:chOff x="2529" y="2960"/>
            <a:chExt cx="2360" cy="996"/>
          </a:xfrm>
        </p:grpSpPr>
        <p:grpSp>
          <p:nvGrpSpPr>
            <p:cNvPr id="35" name="Group 167"/>
            <p:cNvGrpSpPr>
              <a:grpSpLocks/>
            </p:cNvGrpSpPr>
            <p:nvPr/>
          </p:nvGrpSpPr>
          <p:grpSpPr bwMode="auto">
            <a:xfrm>
              <a:off x="2529" y="2960"/>
              <a:ext cx="834" cy="758"/>
              <a:chOff x="2445" y="3045"/>
              <a:chExt cx="834" cy="758"/>
            </a:xfrm>
          </p:grpSpPr>
          <p:sp>
            <p:nvSpPr>
              <p:cNvPr id="42" name="Oval 168"/>
              <p:cNvSpPr>
                <a:spLocks noChangeArrowheads="1"/>
              </p:cNvSpPr>
              <p:nvPr/>
            </p:nvSpPr>
            <p:spPr bwMode="auto">
              <a:xfrm>
                <a:off x="2454" y="3045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3" name="Text Box 169"/>
              <p:cNvSpPr txBox="1">
                <a:spLocks noChangeArrowheads="1"/>
              </p:cNvSpPr>
              <p:nvPr/>
            </p:nvSpPr>
            <p:spPr bwMode="auto">
              <a:xfrm>
                <a:off x="2796" y="3212"/>
                <a:ext cx="156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smtClean="0">
                    <a:latin typeface="Arial" charset="0"/>
                  </a:rPr>
                  <a:t> </a:t>
                </a:r>
              </a:p>
              <a:p>
                <a:pPr eaLnBrk="1" hangingPunct="1">
                  <a:defRPr/>
                </a:pPr>
                <a:endParaRPr lang="en-US" sz="1800" smtClean="0">
                  <a:latin typeface="Arial" charset="0"/>
                </a:endParaRPr>
              </a:p>
            </p:txBody>
          </p:sp>
          <p:sp>
            <p:nvSpPr>
              <p:cNvPr id="44" name="Text Box 170"/>
              <p:cNvSpPr txBox="1">
                <a:spLocks noChangeArrowheads="1"/>
              </p:cNvSpPr>
              <p:nvPr/>
            </p:nvSpPr>
            <p:spPr bwMode="auto">
              <a:xfrm>
                <a:off x="2445" y="3260"/>
                <a:ext cx="834" cy="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dirty="0" err="1" smtClean="0">
                    <a:latin typeface="Arial" charset="0"/>
                  </a:rPr>
                  <a:t>recuperação</a:t>
                </a:r>
                <a:endParaRPr lang="en-US" dirty="0" smtClean="0">
                  <a:latin typeface="Arial" charset="0"/>
                </a:endParaRPr>
              </a:p>
              <a:p>
                <a:pPr eaLnBrk="1" hangingPunct="1">
                  <a:defRPr/>
                </a:pPr>
                <a:r>
                  <a:rPr lang="en-US" dirty="0" err="1" smtClean="0">
                    <a:latin typeface="Arial" charset="0"/>
                  </a:rPr>
                  <a:t>rápida</a:t>
                </a:r>
                <a:endParaRPr lang="en-US" dirty="0" smtClean="0">
                  <a:latin typeface="Arial" charset="0"/>
                </a:endParaRPr>
              </a:p>
              <a:p>
                <a:pPr eaLnBrk="1" hangingPunct="1">
                  <a:defRPr/>
                </a:pPr>
                <a:endParaRPr lang="en-US" sz="1800" dirty="0" smtClean="0">
                  <a:latin typeface="Arial" charset="0"/>
                </a:endParaRPr>
              </a:p>
            </p:txBody>
          </p:sp>
        </p:grpSp>
        <p:sp>
          <p:nvSpPr>
            <p:cNvPr id="36" name="Freeform 220"/>
            <p:cNvSpPr>
              <a:spLocks/>
            </p:cNvSpPr>
            <p:nvPr/>
          </p:nvSpPr>
          <p:spPr bwMode="auto">
            <a:xfrm>
              <a:off x="2775" y="3708"/>
              <a:ext cx="384" cy="161"/>
            </a:xfrm>
            <a:custGeom>
              <a:avLst/>
              <a:gdLst>
                <a:gd name="T0" fmla="*/ 317 w 384"/>
                <a:gd name="T1" fmla="*/ 0 h 161"/>
                <a:gd name="T2" fmla="*/ 189 w 384"/>
                <a:gd name="T3" fmla="*/ 155 h 161"/>
                <a:gd name="T4" fmla="*/ 59 w 384"/>
                <a:gd name="T5" fmla="*/ 13 h 16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4" h="161">
                  <a:moveTo>
                    <a:pt x="317" y="0"/>
                  </a:moveTo>
                  <a:cubicBezTo>
                    <a:pt x="384" y="42"/>
                    <a:pt x="378" y="149"/>
                    <a:pt x="189" y="155"/>
                  </a:cubicBezTo>
                  <a:cubicBezTo>
                    <a:pt x="0" y="161"/>
                    <a:pt x="3" y="87"/>
                    <a:pt x="59" y="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37" name="Group 221"/>
            <p:cNvGrpSpPr>
              <a:grpSpLocks/>
            </p:cNvGrpSpPr>
            <p:nvPr/>
          </p:nvGrpSpPr>
          <p:grpSpPr bwMode="auto">
            <a:xfrm>
              <a:off x="3191" y="3592"/>
              <a:ext cx="1698" cy="364"/>
              <a:chOff x="3542" y="3496"/>
              <a:chExt cx="1698" cy="364"/>
            </a:xfrm>
          </p:grpSpPr>
          <p:sp>
            <p:nvSpPr>
              <p:cNvPr id="38" name="Text Box 222"/>
              <p:cNvSpPr txBox="1">
                <a:spLocks noChangeArrowheads="1"/>
              </p:cNvSpPr>
              <p:nvPr/>
            </p:nvSpPr>
            <p:spPr bwMode="auto">
              <a:xfrm>
                <a:off x="3546" y="3632"/>
                <a:ext cx="1694" cy="2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 dirty="0" err="1" smtClean="0">
                    <a:latin typeface="Arial" charset="0"/>
                  </a:rPr>
                  <a:t>cwnd</a:t>
                </a:r>
                <a:r>
                  <a:rPr lang="en-US" sz="1000" dirty="0" smtClean="0">
                    <a:latin typeface="Arial" charset="0"/>
                  </a:rPr>
                  <a:t> = </a:t>
                </a:r>
                <a:r>
                  <a:rPr lang="en-US" sz="1000" dirty="0" err="1" smtClean="0">
                    <a:latin typeface="Arial" charset="0"/>
                  </a:rPr>
                  <a:t>cwnd</a:t>
                </a:r>
                <a:r>
                  <a:rPr lang="en-US" sz="1000" dirty="0" smtClean="0">
                    <a:latin typeface="Arial" charset="0"/>
                  </a:rPr>
                  <a:t> + MSS</a:t>
                </a:r>
              </a:p>
              <a:p>
                <a:pPr algn="l" eaLnBrk="1" hangingPunct="1">
                  <a:lnSpc>
                    <a:spcPct val="90000"/>
                  </a:lnSpc>
                  <a:defRPr/>
                </a:pPr>
                <a:r>
                  <a:rPr lang="en-US" sz="1000" i="1" dirty="0" err="1">
                    <a:solidFill>
                      <a:srgbClr val="000099"/>
                    </a:solidFill>
                    <a:latin typeface="Arial" charset="0"/>
                  </a:rPr>
                  <a:t>transmite</a:t>
                </a:r>
                <a:r>
                  <a:rPr lang="en-US" sz="1000" i="1" dirty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>
                    <a:solidFill>
                      <a:srgbClr val="000099"/>
                    </a:solidFill>
                    <a:latin typeface="Arial" charset="0"/>
                  </a:rPr>
                  <a:t>novos</a:t>
                </a:r>
                <a:r>
                  <a:rPr lang="en-US" sz="1000" i="1" dirty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>
                    <a:solidFill>
                      <a:srgbClr val="000099"/>
                    </a:solidFill>
                    <a:latin typeface="Arial" charset="0"/>
                  </a:rPr>
                  <a:t>segmentos</a:t>
                </a:r>
                <a:r>
                  <a:rPr lang="en-US" sz="1000" i="1" dirty="0">
                    <a:solidFill>
                      <a:srgbClr val="000099"/>
                    </a:solidFill>
                    <a:latin typeface="Arial" charset="0"/>
                  </a:rPr>
                  <a:t>, </a:t>
                </a:r>
                <a:r>
                  <a:rPr lang="en-US" sz="1000" i="1" dirty="0" err="1">
                    <a:solidFill>
                      <a:srgbClr val="000099"/>
                    </a:solidFill>
                    <a:latin typeface="Arial" charset="0"/>
                  </a:rPr>
                  <a:t>como</a:t>
                </a:r>
                <a:r>
                  <a:rPr lang="en-US" sz="1000" i="1" dirty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 smtClean="0">
                    <a:solidFill>
                      <a:srgbClr val="000099"/>
                    </a:solidFill>
                    <a:latin typeface="Arial" charset="0"/>
                  </a:rPr>
                  <a:t>permitido</a:t>
                </a:r>
                <a:endParaRPr lang="en-US" sz="1000" i="1" dirty="0">
                  <a:solidFill>
                    <a:srgbClr val="000099"/>
                  </a:solidFill>
                  <a:latin typeface="Arial" charset="0"/>
                </a:endParaRPr>
              </a:p>
            </p:txBody>
          </p:sp>
          <p:sp>
            <p:nvSpPr>
              <p:cNvPr id="39" name="Line 223"/>
              <p:cNvSpPr>
                <a:spLocks noChangeShapeType="1"/>
              </p:cNvSpPr>
              <p:nvPr/>
            </p:nvSpPr>
            <p:spPr bwMode="auto">
              <a:xfrm>
                <a:off x="3600" y="364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1" name="Text Box 224"/>
              <p:cNvSpPr txBox="1">
                <a:spLocks noChangeArrowheads="1"/>
              </p:cNvSpPr>
              <p:nvPr/>
            </p:nvSpPr>
            <p:spPr bwMode="auto">
              <a:xfrm>
                <a:off x="3542" y="3496"/>
                <a:ext cx="647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dirty="0" smtClean="0">
                    <a:latin typeface="Arial" charset="0"/>
                  </a:rPr>
                  <a:t>ACK </a:t>
                </a:r>
                <a:r>
                  <a:rPr lang="en-US" sz="1000" dirty="0" err="1" smtClean="0">
                    <a:latin typeface="Arial" charset="0"/>
                  </a:rPr>
                  <a:t>duplicado</a:t>
                </a:r>
                <a:endParaRPr lang="en-US" sz="1000" dirty="0" smtClean="0">
                  <a:latin typeface="Arial" charset="0"/>
                </a:endParaRPr>
              </a:p>
            </p:txBody>
          </p:sp>
        </p:grpSp>
      </p:grpSp>
      <p:grpSp>
        <p:nvGrpSpPr>
          <p:cNvPr id="45" name="Group 246"/>
          <p:cNvGrpSpPr>
            <a:grpSpLocks/>
          </p:cNvGrpSpPr>
          <p:nvPr/>
        </p:nvGrpSpPr>
        <p:grpSpPr bwMode="auto">
          <a:xfrm>
            <a:off x="334963" y="3502025"/>
            <a:ext cx="4868863" cy="1965325"/>
            <a:chOff x="211" y="2129"/>
            <a:chExt cx="3067" cy="1238"/>
          </a:xfrm>
        </p:grpSpPr>
        <p:grpSp>
          <p:nvGrpSpPr>
            <p:cNvPr id="46" name="Group 212"/>
            <p:cNvGrpSpPr>
              <a:grpSpLocks/>
            </p:cNvGrpSpPr>
            <p:nvPr/>
          </p:nvGrpSpPr>
          <p:grpSpPr bwMode="auto">
            <a:xfrm>
              <a:off x="211" y="2818"/>
              <a:ext cx="1469" cy="549"/>
              <a:chOff x="70" y="2768"/>
              <a:chExt cx="1469" cy="549"/>
            </a:xfrm>
          </p:grpSpPr>
          <p:sp>
            <p:nvSpPr>
              <p:cNvPr id="53" name="Text Box 213"/>
              <p:cNvSpPr txBox="1">
                <a:spLocks noChangeArrowheads="1"/>
              </p:cNvSpPr>
              <p:nvPr/>
            </p:nvSpPr>
            <p:spPr bwMode="auto">
              <a:xfrm>
                <a:off x="70" y="2912"/>
                <a:ext cx="1465" cy="4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r" eaLnBrk="1" hangingPunct="1">
                  <a:lnSpc>
                    <a:spcPct val="80000"/>
                  </a:lnSpc>
                  <a:defRPr/>
                </a:pPr>
                <a:r>
                  <a:rPr lang="en-US" sz="1000" dirty="0" err="1" smtClean="0">
                    <a:latin typeface="Arial" charset="0"/>
                  </a:rPr>
                  <a:t>ssthresh</a:t>
                </a:r>
                <a:r>
                  <a:rPr lang="en-US" sz="1000" dirty="0" smtClean="0">
                    <a:latin typeface="Arial" charset="0"/>
                  </a:rPr>
                  <a:t>= </a:t>
                </a:r>
                <a:r>
                  <a:rPr lang="en-US" sz="1000" dirty="0" err="1" smtClean="0">
                    <a:latin typeface="Arial" charset="0"/>
                  </a:rPr>
                  <a:t>cwnd</a:t>
                </a:r>
                <a:r>
                  <a:rPr lang="en-US" sz="1000" dirty="0" smtClean="0">
                    <a:latin typeface="Arial" charset="0"/>
                  </a:rPr>
                  <a:t>/2</a:t>
                </a: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r>
                  <a:rPr lang="en-US" sz="1000" dirty="0" err="1" smtClean="0">
                    <a:latin typeface="Arial" charset="0"/>
                  </a:rPr>
                  <a:t>cwnd</a:t>
                </a:r>
                <a:r>
                  <a:rPr lang="en-US" sz="1000" dirty="0" smtClean="0">
                    <a:latin typeface="Arial" charset="0"/>
                  </a:rPr>
                  <a:t> = </a:t>
                </a:r>
                <a:r>
                  <a:rPr lang="en-US" sz="1000" dirty="0" err="1" smtClean="0">
                    <a:latin typeface="Arial" charset="0"/>
                  </a:rPr>
                  <a:t>ssthresh</a:t>
                </a:r>
                <a:r>
                  <a:rPr lang="en-US" sz="1000" dirty="0" smtClean="0">
                    <a:latin typeface="Arial" charset="0"/>
                  </a:rPr>
                  <a:t> + 3</a:t>
                </a:r>
              </a:p>
              <a:p>
                <a:pPr eaLnBrk="1" hangingPunct="1">
                  <a:lnSpc>
                    <a:spcPct val="85000"/>
                  </a:lnSpc>
                  <a:defRPr/>
                </a:pPr>
                <a:r>
                  <a:rPr lang="en-US" sz="1000" i="1" dirty="0" err="1">
                    <a:solidFill>
                      <a:srgbClr val="000099"/>
                    </a:solidFill>
                    <a:latin typeface="Arial" charset="0"/>
                  </a:rPr>
                  <a:t>retransmite</a:t>
                </a:r>
                <a:r>
                  <a:rPr lang="en-US" sz="1000" i="1" dirty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>
                    <a:solidFill>
                      <a:srgbClr val="000099"/>
                    </a:solidFill>
                    <a:latin typeface="Arial" charset="0"/>
                  </a:rPr>
                  <a:t>os</a:t>
                </a:r>
                <a:r>
                  <a:rPr lang="en-US" sz="1000" i="1" dirty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>
                    <a:solidFill>
                      <a:srgbClr val="000099"/>
                    </a:solidFill>
                    <a:latin typeface="Arial" charset="0"/>
                  </a:rPr>
                  <a:t>segmentos</a:t>
                </a:r>
                <a:r>
                  <a:rPr lang="en-US" sz="1000" i="1" dirty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>
                    <a:solidFill>
                      <a:srgbClr val="000099"/>
                    </a:solidFill>
                    <a:latin typeface="Arial" charset="0"/>
                  </a:rPr>
                  <a:t>que</a:t>
                </a:r>
                <a:r>
                  <a:rPr lang="en-US" sz="1000" i="1" dirty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>
                    <a:solidFill>
                      <a:srgbClr val="000099"/>
                    </a:solidFill>
                    <a:latin typeface="Arial" charset="0"/>
                  </a:rPr>
                  <a:t>faltam</a:t>
                </a:r>
                <a:r>
                  <a:rPr lang="en-US" sz="1200" dirty="0">
                    <a:latin typeface="Arial" charset="0"/>
                  </a:rPr>
                  <a:t> </a:t>
                </a: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endParaRPr lang="en-US" sz="1200" dirty="0" smtClean="0">
                  <a:solidFill>
                    <a:schemeClr val="bg2"/>
                  </a:solidFill>
                  <a:latin typeface="Arial" charset="0"/>
                </a:endParaRPr>
              </a:p>
            </p:txBody>
          </p:sp>
          <p:sp>
            <p:nvSpPr>
              <p:cNvPr id="54" name="Line 214"/>
              <p:cNvSpPr>
                <a:spLocks noChangeShapeType="1"/>
              </p:cNvSpPr>
              <p:nvPr/>
            </p:nvSpPr>
            <p:spPr bwMode="auto">
              <a:xfrm>
                <a:off x="925" y="2913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5" name="Text Box 215"/>
              <p:cNvSpPr txBox="1">
                <a:spLocks noChangeArrowheads="1"/>
              </p:cNvSpPr>
              <p:nvPr/>
            </p:nvSpPr>
            <p:spPr bwMode="auto">
              <a:xfrm>
                <a:off x="751" y="2768"/>
                <a:ext cx="78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Arial" charset="0"/>
                  </a:rPr>
                  <a:t>dupACKcount == 3</a:t>
                </a:r>
              </a:p>
            </p:txBody>
          </p:sp>
        </p:grpSp>
        <p:grpSp>
          <p:nvGrpSpPr>
            <p:cNvPr id="47" name="Group 216"/>
            <p:cNvGrpSpPr>
              <a:grpSpLocks/>
            </p:cNvGrpSpPr>
            <p:nvPr/>
          </p:nvGrpSpPr>
          <p:grpSpPr bwMode="auto">
            <a:xfrm>
              <a:off x="1813" y="2454"/>
              <a:ext cx="1465" cy="521"/>
              <a:chOff x="419" y="2872"/>
              <a:chExt cx="1465" cy="521"/>
            </a:xfrm>
          </p:grpSpPr>
          <p:sp>
            <p:nvSpPr>
              <p:cNvPr id="50" name="Text Box 217"/>
              <p:cNvSpPr txBox="1">
                <a:spLocks noChangeArrowheads="1"/>
              </p:cNvSpPr>
              <p:nvPr/>
            </p:nvSpPr>
            <p:spPr bwMode="auto">
              <a:xfrm>
                <a:off x="439" y="2872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Arial" charset="0"/>
                  </a:rPr>
                  <a:t>timeout</a:t>
                </a:r>
              </a:p>
            </p:txBody>
          </p:sp>
          <p:sp>
            <p:nvSpPr>
              <p:cNvPr id="51" name="Text Box 218"/>
              <p:cNvSpPr txBox="1">
                <a:spLocks noChangeArrowheads="1"/>
              </p:cNvSpPr>
              <p:nvPr/>
            </p:nvSpPr>
            <p:spPr bwMode="auto">
              <a:xfrm>
                <a:off x="419" y="2989"/>
                <a:ext cx="1465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 dirty="0" err="1" smtClean="0">
                    <a:latin typeface="Arial" charset="0"/>
                  </a:rPr>
                  <a:t>ssthresh</a:t>
                </a:r>
                <a:r>
                  <a:rPr lang="en-US" sz="1000" dirty="0" smtClean="0">
                    <a:latin typeface="Arial" charset="0"/>
                  </a:rPr>
                  <a:t> = </a:t>
                </a:r>
                <a:r>
                  <a:rPr lang="en-US" sz="1000" dirty="0" err="1" smtClean="0">
                    <a:latin typeface="Arial" charset="0"/>
                  </a:rPr>
                  <a:t>cwnd</a:t>
                </a:r>
                <a:r>
                  <a:rPr lang="en-US" sz="1000" dirty="0" smtClean="0">
                    <a:latin typeface="Arial" charset="0"/>
                  </a:rPr>
                  <a:t>/2</a:t>
                </a:r>
              </a:p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 dirty="0" err="1" smtClean="0">
                    <a:latin typeface="Arial" charset="0"/>
                  </a:rPr>
                  <a:t>cwnd</a:t>
                </a:r>
                <a:r>
                  <a:rPr lang="en-US" sz="1000" dirty="0" smtClean="0">
                    <a:latin typeface="Arial" charset="0"/>
                  </a:rPr>
                  <a:t> = 1 </a:t>
                </a:r>
              </a:p>
              <a:p>
                <a:pPr algn="l" eaLnBrk="1" hangingPunct="1">
                  <a:lnSpc>
                    <a:spcPct val="85000"/>
                  </a:lnSpc>
                  <a:defRPr/>
                </a:pPr>
                <a:r>
                  <a:rPr lang="en-US" sz="1000" dirty="0" err="1" smtClean="0">
                    <a:latin typeface="Arial" charset="0"/>
                  </a:rPr>
                  <a:t>dupACKcount</a:t>
                </a:r>
                <a:r>
                  <a:rPr lang="en-US" sz="1000" dirty="0" smtClean="0">
                    <a:latin typeface="Arial" charset="0"/>
                  </a:rPr>
                  <a:t> = 0</a:t>
                </a:r>
              </a:p>
              <a:p>
                <a:pPr eaLnBrk="1" hangingPunct="1">
                  <a:lnSpc>
                    <a:spcPct val="85000"/>
                  </a:lnSpc>
                  <a:defRPr/>
                </a:pPr>
                <a:r>
                  <a:rPr lang="en-US" sz="1000" i="1" dirty="0" err="1">
                    <a:solidFill>
                      <a:srgbClr val="000099"/>
                    </a:solidFill>
                    <a:latin typeface="Arial" charset="0"/>
                  </a:rPr>
                  <a:t>retransmite</a:t>
                </a:r>
                <a:r>
                  <a:rPr lang="en-US" sz="1000" i="1" dirty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>
                    <a:solidFill>
                      <a:srgbClr val="000099"/>
                    </a:solidFill>
                    <a:latin typeface="Arial" charset="0"/>
                  </a:rPr>
                  <a:t>os</a:t>
                </a:r>
                <a:r>
                  <a:rPr lang="en-US" sz="1000" i="1" dirty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>
                    <a:solidFill>
                      <a:srgbClr val="000099"/>
                    </a:solidFill>
                    <a:latin typeface="Arial" charset="0"/>
                  </a:rPr>
                  <a:t>segmentos</a:t>
                </a:r>
                <a:r>
                  <a:rPr lang="en-US" sz="1000" i="1" dirty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>
                    <a:solidFill>
                      <a:srgbClr val="000099"/>
                    </a:solidFill>
                    <a:latin typeface="Arial" charset="0"/>
                  </a:rPr>
                  <a:t>que</a:t>
                </a:r>
                <a:r>
                  <a:rPr lang="en-US" sz="1000" i="1" dirty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>
                    <a:solidFill>
                      <a:srgbClr val="000099"/>
                    </a:solidFill>
                    <a:latin typeface="Arial" charset="0"/>
                  </a:rPr>
                  <a:t>faltam</a:t>
                </a:r>
                <a:r>
                  <a:rPr lang="en-US" sz="1200" dirty="0">
                    <a:latin typeface="Arial" charset="0"/>
                  </a:rPr>
                  <a:t> </a:t>
                </a:r>
              </a:p>
            </p:txBody>
          </p:sp>
          <p:sp>
            <p:nvSpPr>
              <p:cNvPr id="52" name="Line 219"/>
              <p:cNvSpPr>
                <a:spLocks noChangeShapeType="1"/>
              </p:cNvSpPr>
              <p:nvPr/>
            </p:nvSpPr>
            <p:spPr bwMode="auto">
              <a:xfrm>
                <a:off x="471" y="3014"/>
                <a:ext cx="69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48" name="Freeform 225"/>
            <p:cNvSpPr>
              <a:spLocks/>
            </p:cNvSpPr>
            <p:nvPr/>
          </p:nvSpPr>
          <p:spPr bwMode="auto">
            <a:xfrm>
              <a:off x="1722" y="2129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49" name="Freeform 226"/>
            <p:cNvSpPr>
              <a:spLocks/>
            </p:cNvSpPr>
            <p:nvPr/>
          </p:nvSpPr>
          <p:spPr bwMode="auto">
            <a:xfrm>
              <a:off x="1791" y="2146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6" name="Group 244"/>
          <p:cNvGrpSpPr>
            <a:grpSpLocks/>
          </p:cNvGrpSpPr>
          <p:nvPr/>
        </p:nvGrpSpPr>
        <p:grpSpPr bwMode="auto">
          <a:xfrm>
            <a:off x="5351464" y="3494089"/>
            <a:ext cx="3525838" cy="1819275"/>
            <a:chOff x="3371" y="2124"/>
            <a:chExt cx="2221" cy="1146"/>
          </a:xfrm>
        </p:grpSpPr>
        <p:grpSp>
          <p:nvGrpSpPr>
            <p:cNvPr id="57" name="Group 201"/>
            <p:cNvGrpSpPr>
              <a:grpSpLocks/>
            </p:cNvGrpSpPr>
            <p:nvPr/>
          </p:nvGrpSpPr>
          <p:grpSpPr bwMode="auto">
            <a:xfrm>
              <a:off x="4120" y="2796"/>
              <a:ext cx="1472" cy="466"/>
              <a:chOff x="4142" y="2802"/>
              <a:chExt cx="1472" cy="466"/>
            </a:xfrm>
          </p:grpSpPr>
          <p:sp>
            <p:nvSpPr>
              <p:cNvPr id="59" name="Text Box 202"/>
              <p:cNvSpPr txBox="1">
                <a:spLocks noChangeArrowheads="1"/>
              </p:cNvSpPr>
              <p:nvPr/>
            </p:nvSpPr>
            <p:spPr bwMode="auto">
              <a:xfrm>
                <a:off x="4142" y="2956"/>
                <a:ext cx="1472" cy="3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lnSpc>
                    <a:spcPct val="80000"/>
                  </a:lnSpc>
                  <a:defRPr/>
                </a:pPr>
                <a:r>
                  <a:rPr lang="en-US" sz="1000" dirty="0" err="1" smtClean="0">
                    <a:latin typeface="Arial" charset="0"/>
                  </a:rPr>
                  <a:t>ssthresh</a:t>
                </a:r>
                <a:r>
                  <a:rPr lang="en-US" sz="1000" dirty="0" smtClean="0">
                    <a:latin typeface="Arial" charset="0"/>
                  </a:rPr>
                  <a:t>= </a:t>
                </a:r>
                <a:r>
                  <a:rPr lang="en-US" sz="1000" dirty="0" err="1" smtClean="0">
                    <a:latin typeface="Arial" charset="0"/>
                  </a:rPr>
                  <a:t>cwnd</a:t>
                </a:r>
                <a:r>
                  <a:rPr lang="en-US" sz="1000" dirty="0" smtClean="0">
                    <a:latin typeface="Arial" charset="0"/>
                  </a:rPr>
                  <a:t>/2</a:t>
                </a:r>
              </a:p>
              <a:p>
                <a:pPr algn="l" eaLnBrk="1" hangingPunct="1">
                  <a:lnSpc>
                    <a:spcPct val="80000"/>
                  </a:lnSpc>
                  <a:defRPr/>
                </a:pPr>
                <a:r>
                  <a:rPr lang="en-US" sz="1000" dirty="0" err="1" smtClean="0">
                    <a:latin typeface="Arial" charset="0"/>
                  </a:rPr>
                  <a:t>cwnd</a:t>
                </a:r>
                <a:r>
                  <a:rPr lang="en-US" sz="1000" dirty="0" smtClean="0">
                    <a:latin typeface="Arial" charset="0"/>
                  </a:rPr>
                  <a:t> = </a:t>
                </a:r>
                <a:r>
                  <a:rPr lang="en-US" sz="1000" dirty="0" err="1" smtClean="0">
                    <a:latin typeface="Arial" charset="0"/>
                  </a:rPr>
                  <a:t>ssthresh</a:t>
                </a:r>
                <a:r>
                  <a:rPr lang="en-US" sz="1000" dirty="0" smtClean="0">
                    <a:latin typeface="Arial" charset="0"/>
                  </a:rPr>
                  <a:t> + 3</a:t>
                </a:r>
              </a:p>
              <a:p>
                <a:pPr eaLnBrk="1" hangingPunct="1">
                  <a:lnSpc>
                    <a:spcPct val="85000"/>
                  </a:lnSpc>
                  <a:defRPr/>
                </a:pPr>
                <a:r>
                  <a:rPr lang="en-US" sz="1000" i="1" dirty="0" err="1">
                    <a:solidFill>
                      <a:srgbClr val="000099"/>
                    </a:solidFill>
                    <a:latin typeface="Arial" charset="0"/>
                  </a:rPr>
                  <a:t>retransmite</a:t>
                </a:r>
                <a:r>
                  <a:rPr lang="en-US" sz="1000" i="1" dirty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>
                    <a:solidFill>
                      <a:srgbClr val="000099"/>
                    </a:solidFill>
                    <a:latin typeface="Arial" charset="0"/>
                  </a:rPr>
                  <a:t>os</a:t>
                </a:r>
                <a:r>
                  <a:rPr lang="en-US" sz="1000" i="1" dirty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>
                    <a:solidFill>
                      <a:srgbClr val="000099"/>
                    </a:solidFill>
                    <a:latin typeface="Arial" charset="0"/>
                  </a:rPr>
                  <a:t>segmentos</a:t>
                </a:r>
                <a:r>
                  <a:rPr lang="en-US" sz="1000" i="1" dirty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>
                    <a:solidFill>
                      <a:srgbClr val="000099"/>
                    </a:solidFill>
                    <a:latin typeface="Arial" charset="0"/>
                  </a:rPr>
                  <a:t>que</a:t>
                </a:r>
                <a:r>
                  <a:rPr lang="en-US" sz="1000" i="1" dirty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>
                    <a:solidFill>
                      <a:srgbClr val="000099"/>
                    </a:solidFill>
                    <a:latin typeface="Arial" charset="0"/>
                  </a:rPr>
                  <a:t>faltam</a:t>
                </a:r>
                <a:r>
                  <a:rPr lang="en-US" sz="1200" dirty="0">
                    <a:latin typeface="Arial" charset="0"/>
                  </a:rPr>
                  <a:t> </a:t>
                </a:r>
              </a:p>
            </p:txBody>
          </p:sp>
          <p:sp>
            <p:nvSpPr>
              <p:cNvPr id="60" name="Line 203"/>
              <p:cNvSpPr>
                <a:spLocks noChangeShapeType="1"/>
              </p:cNvSpPr>
              <p:nvPr/>
            </p:nvSpPr>
            <p:spPr bwMode="auto">
              <a:xfrm>
                <a:off x="4211" y="2950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1" name="Text Box 204"/>
              <p:cNvSpPr txBox="1">
                <a:spLocks noChangeArrowheads="1"/>
              </p:cNvSpPr>
              <p:nvPr/>
            </p:nvSpPr>
            <p:spPr bwMode="auto">
              <a:xfrm>
                <a:off x="4154" y="2802"/>
                <a:ext cx="788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Arial" charset="0"/>
                  </a:rPr>
                  <a:t>dupACKcount == 3</a:t>
                </a:r>
              </a:p>
            </p:txBody>
          </p:sp>
        </p:grpSp>
        <p:sp>
          <p:nvSpPr>
            <p:cNvPr id="58" name="Freeform 227"/>
            <p:cNvSpPr>
              <a:spLocks/>
            </p:cNvSpPr>
            <p:nvPr/>
          </p:nvSpPr>
          <p:spPr bwMode="auto">
            <a:xfrm flipH="1">
              <a:off x="3371" y="2124"/>
              <a:ext cx="740" cy="1146"/>
            </a:xfrm>
            <a:custGeom>
              <a:avLst/>
              <a:gdLst>
                <a:gd name="T0" fmla="*/ 0 w 740"/>
                <a:gd name="T1" fmla="*/ 0 h 1146"/>
                <a:gd name="T2" fmla="*/ 0 w 740"/>
                <a:gd name="T3" fmla="*/ 1146 h 1146"/>
                <a:gd name="T4" fmla="*/ 740 w 740"/>
                <a:gd name="T5" fmla="*/ 1146 h 11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40" h="1146">
                  <a:moveTo>
                    <a:pt x="0" y="0"/>
                  </a:moveTo>
                  <a:lnTo>
                    <a:pt x="0" y="1146"/>
                  </a:lnTo>
                  <a:lnTo>
                    <a:pt x="740" y="114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62" name="Group 243"/>
          <p:cNvGrpSpPr>
            <a:grpSpLocks/>
          </p:cNvGrpSpPr>
          <p:nvPr/>
        </p:nvGrpSpPr>
        <p:grpSpPr bwMode="auto">
          <a:xfrm>
            <a:off x="5186363" y="3519488"/>
            <a:ext cx="1206500" cy="1668462"/>
            <a:chOff x="3267" y="2140"/>
            <a:chExt cx="760" cy="1051"/>
          </a:xfrm>
        </p:grpSpPr>
        <p:sp>
          <p:nvSpPr>
            <p:cNvPr id="63" name="Freeform 228"/>
            <p:cNvSpPr>
              <a:spLocks/>
            </p:cNvSpPr>
            <p:nvPr/>
          </p:nvSpPr>
          <p:spPr bwMode="auto">
            <a:xfrm flipH="1">
              <a:off x="3327" y="2140"/>
              <a:ext cx="700" cy="1051"/>
            </a:xfrm>
            <a:custGeom>
              <a:avLst/>
              <a:gdLst>
                <a:gd name="T0" fmla="*/ 700 w 700"/>
                <a:gd name="T1" fmla="*/ 1051 h 1051"/>
                <a:gd name="T2" fmla="*/ 0 w 700"/>
                <a:gd name="T3" fmla="*/ 1051 h 1051"/>
                <a:gd name="T4" fmla="*/ 0 w 700"/>
                <a:gd name="T5" fmla="*/ 0 h 105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0" h="1051">
                  <a:moveTo>
                    <a:pt x="700" y="1051"/>
                  </a:moveTo>
                  <a:lnTo>
                    <a:pt x="0" y="1051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64" name="Group 229"/>
            <p:cNvGrpSpPr>
              <a:grpSpLocks/>
            </p:cNvGrpSpPr>
            <p:nvPr/>
          </p:nvGrpSpPr>
          <p:grpSpPr bwMode="auto">
            <a:xfrm>
              <a:off x="3267" y="2649"/>
              <a:ext cx="741" cy="525"/>
              <a:chOff x="1059" y="3496"/>
              <a:chExt cx="741" cy="525"/>
            </a:xfrm>
          </p:grpSpPr>
          <p:sp>
            <p:nvSpPr>
              <p:cNvPr id="65" name="Text Box 230"/>
              <p:cNvSpPr txBox="1">
                <a:spLocks noChangeArrowheads="1"/>
              </p:cNvSpPr>
              <p:nvPr/>
            </p:nvSpPr>
            <p:spPr bwMode="auto">
              <a:xfrm>
                <a:off x="1059" y="3640"/>
                <a:ext cx="741" cy="3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r"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cwnd = ssthresh</a:t>
                </a: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dupACKcount = 0</a:t>
                </a: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endParaRPr lang="en-US" sz="1000" smtClean="0">
                  <a:latin typeface="Arial" charset="0"/>
                </a:endParaRPr>
              </a:p>
              <a:p>
                <a:pPr algn="r" eaLnBrk="1" hangingPunct="1">
                  <a:lnSpc>
                    <a:spcPct val="80000"/>
                  </a:lnSpc>
                  <a:defRPr/>
                </a:pPr>
                <a:endParaRPr lang="en-US" sz="1200" smtClean="0">
                  <a:latin typeface="Arial" charset="0"/>
                </a:endParaRPr>
              </a:p>
            </p:txBody>
          </p:sp>
          <p:grpSp>
            <p:nvGrpSpPr>
              <p:cNvPr id="66" name="Group 231"/>
              <p:cNvGrpSpPr>
                <a:grpSpLocks/>
              </p:cNvGrpSpPr>
              <p:nvPr/>
            </p:nvGrpSpPr>
            <p:grpSpPr bwMode="auto">
              <a:xfrm>
                <a:off x="1190" y="3496"/>
                <a:ext cx="582" cy="155"/>
                <a:chOff x="1190" y="3496"/>
                <a:chExt cx="582" cy="155"/>
              </a:xfrm>
            </p:grpSpPr>
            <p:sp>
              <p:nvSpPr>
                <p:cNvPr id="67" name="Line 232"/>
                <p:cNvSpPr>
                  <a:spLocks noChangeShapeType="1"/>
                </p:cNvSpPr>
                <p:nvPr/>
              </p:nvSpPr>
              <p:spPr bwMode="auto">
                <a:xfrm>
                  <a:off x="1190" y="3641"/>
                  <a:ext cx="5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6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1280" y="3496"/>
                  <a:ext cx="492" cy="15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1pPr>
                  <a:lvl2pPr marL="742950" indent="-28575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2pPr>
                  <a:lvl3pPr marL="11430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3pPr>
                  <a:lvl4pPr marL="16002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4pPr>
                  <a:lvl5pPr marL="2057400" indent="-228600"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6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</a:defRPr>
                  </a:lvl9pPr>
                </a:lstStyle>
                <a:p>
                  <a:pPr algn="r" eaLnBrk="1" hangingPunct="1">
                    <a:defRPr/>
                  </a:pPr>
                  <a:r>
                    <a:rPr lang="en-US" sz="1000" dirty="0" smtClean="0">
                      <a:latin typeface="Arial" charset="0"/>
                    </a:rPr>
                    <a:t>Novo ACK</a:t>
                  </a:r>
                </a:p>
              </p:txBody>
            </p:sp>
          </p:grpSp>
        </p:grpSp>
      </p:grpSp>
      <p:grpSp>
        <p:nvGrpSpPr>
          <p:cNvPr id="69" name="Group 241"/>
          <p:cNvGrpSpPr>
            <a:grpSpLocks/>
          </p:cNvGrpSpPr>
          <p:nvPr/>
        </p:nvGrpSpPr>
        <p:grpSpPr bwMode="auto">
          <a:xfrm>
            <a:off x="565151" y="1485900"/>
            <a:ext cx="5573708" cy="2673351"/>
            <a:chOff x="356" y="859"/>
            <a:chExt cx="3511" cy="1684"/>
          </a:xfrm>
        </p:grpSpPr>
        <p:grpSp>
          <p:nvGrpSpPr>
            <p:cNvPr id="70" name="Group 161"/>
            <p:cNvGrpSpPr>
              <a:grpSpLocks/>
            </p:cNvGrpSpPr>
            <p:nvPr/>
          </p:nvGrpSpPr>
          <p:grpSpPr bwMode="auto">
            <a:xfrm>
              <a:off x="1329" y="1320"/>
              <a:ext cx="800" cy="754"/>
              <a:chOff x="996" y="1773"/>
              <a:chExt cx="800" cy="754"/>
            </a:xfrm>
          </p:grpSpPr>
          <p:sp>
            <p:nvSpPr>
              <p:cNvPr id="91" name="Oval 162"/>
              <p:cNvSpPr>
                <a:spLocks noChangeArrowheads="1"/>
              </p:cNvSpPr>
              <p:nvPr/>
            </p:nvSpPr>
            <p:spPr bwMode="auto">
              <a:xfrm>
                <a:off x="996" y="1773"/>
                <a:ext cx="800" cy="75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2" name="Text Box 163"/>
              <p:cNvSpPr txBox="1">
                <a:spLocks noChangeArrowheads="1"/>
              </p:cNvSpPr>
              <p:nvPr/>
            </p:nvSpPr>
            <p:spPr bwMode="auto">
              <a:xfrm>
                <a:off x="1147" y="1946"/>
                <a:ext cx="511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dirty="0" err="1" smtClean="0">
                    <a:latin typeface="Arial" charset="0"/>
                  </a:rPr>
                  <a:t>partida</a:t>
                </a:r>
                <a:endParaRPr lang="en-US" dirty="0" smtClean="0">
                  <a:latin typeface="Arial" charset="0"/>
                </a:endParaRPr>
              </a:p>
              <a:p>
                <a:pPr eaLnBrk="1" hangingPunct="1">
                  <a:defRPr/>
                </a:pPr>
                <a:r>
                  <a:rPr lang="en-US" dirty="0" err="1" smtClean="0">
                    <a:latin typeface="Arial" charset="0"/>
                  </a:rPr>
                  <a:t>lenta</a:t>
                </a:r>
                <a:endParaRPr lang="en-US" dirty="0" smtClean="0">
                  <a:latin typeface="Arial" charset="0"/>
                </a:endParaRPr>
              </a:p>
            </p:txBody>
          </p:sp>
        </p:grpSp>
        <p:grpSp>
          <p:nvGrpSpPr>
            <p:cNvPr id="71" name="Group 177"/>
            <p:cNvGrpSpPr>
              <a:grpSpLocks/>
            </p:cNvGrpSpPr>
            <p:nvPr/>
          </p:nvGrpSpPr>
          <p:grpSpPr bwMode="auto">
            <a:xfrm>
              <a:off x="356" y="2026"/>
              <a:ext cx="1465" cy="517"/>
              <a:chOff x="244" y="2713"/>
              <a:chExt cx="1465" cy="517"/>
            </a:xfrm>
          </p:grpSpPr>
          <p:sp>
            <p:nvSpPr>
              <p:cNvPr id="88" name="Text Box 178"/>
              <p:cNvSpPr txBox="1">
                <a:spLocks noChangeArrowheads="1"/>
              </p:cNvSpPr>
              <p:nvPr/>
            </p:nvSpPr>
            <p:spPr bwMode="auto">
              <a:xfrm>
                <a:off x="777" y="2713"/>
                <a:ext cx="377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Arial" charset="0"/>
                  </a:rPr>
                  <a:t>timeout</a:t>
                </a:r>
              </a:p>
            </p:txBody>
          </p:sp>
          <p:sp>
            <p:nvSpPr>
              <p:cNvPr id="89" name="Text Box 179"/>
              <p:cNvSpPr txBox="1">
                <a:spLocks noChangeArrowheads="1"/>
              </p:cNvSpPr>
              <p:nvPr/>
            </p:nvSpPr>
            <p:spPr bwMode="auto">
              <a:xfrm>
                <a:off x="244" y="2840"/>
                <a:ext cx="1465" cy="3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dirty="0" err="1" smtClean="0">
                    <a:latin typeface="Arial" charset="0"/>
                  </a:rPr>
                  <a:t>ssthresh</a:t>
                </a:r>
                <a:r>
                  <a:rPr lang="en-US" sz="1000" dirty="0" smtClean="0">
                    <a:latin typeface="Arial" charset="0"/>
                  </a:rPr>
                  <a:t> = </a:t>
                </a:r>
                <a:r>
                  <a:rPr lang="en-US" sz="1000" dirty="0" err="1" smtClean="0">
                    <a:latin typeface="Arial" charset="0"/>
                  </a:rPr>
                  <a:t>cwnd</a:t>
                </a:r>
                <a:r>
                  <a:rPr lang="en-US" sz="1000" dirty="0" smtClean="0">
                    <a:latin typeface="Arial" charset="0"/>
                  </a:rPr>
                  <a:t>/2 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dirty="0" err="1" smtClean="0">
                    <a:latin typeface="Arial" charset="0"/>
                  </a:rPr>
                  <a:t>cwnd</a:t>
                </a:r>
                <a:r>
                  <a:rPr lang="en-US" sz="1000" dirty="0" smtClean="0">
                    <a:latin typeface="Arial" charset="0"/>
                  </a:rPr>
                  <a:t> = 1 MSS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dirty="0" err="1" smtClean="0">
                    <a:latin typeface="Arial" charset="0"/>
                  </a:rPr>
                  <a:t>dupACKcount</a:t>
                </a:r>
                <a:r>
                  <a:rPr lang="en-US" sz="1000" dirty="0" smtClean="0">
                    <a:latin typeface="Arial" charset="0"/>
                  </a:rPr>
                  <a:t> = 0</a:t>
                </a:r>
              </a:p>
              <a:p>
                <a:pPr eaLnBrk="1" hangingPunct="1">
                  <a:lnSpc>
                    <a:spcPct val="85000"/>
                  </a:lnSpc>
                  <a:defRPr/>
                </a:pPr>
                <a:r>
                  <a:rPr lang="en-US" sz="1000" i="1" dirty="0" err="1">
                    <a:solidFill>
                      <a:srgbClr val="000099"/>
                    </a:solidFill>
                    <a:latin typeface="Arial" charset="0"/>
                  </a:rPr>
                  <a:t>retransmite</a:t>
                </a:r>
                <a:r>
                  <a:rPr lang="en-US" sz="1000" i="1" dirty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>
                    <a:solidFill>
                      <a:srgbClr val="000099"/>
                    </a:solidFill>
                    <a:latin typeface="Arial" charset="0"/>
                  </a:rPr>
                  <a:t>os</a:t>
                </a:r>
                <a:r>
                  <a:rPr lang="en-US" sz="1000" i="1" dirty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>
                    <a:solidFill>
                      <a:srgbClr val="000099"/>
                    </a:solidFill>
                    <a:latin typeface="Arial" charset="0"/>
                  </a:rPr>
                  <a:t>segmentos</a:t>
                </a:r>
                <a:r>
                  <a:rPr lang="en-US" sz="1000" i="1" dirty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>
                    <a:solidFill>
                      <a:srgbClr val="000099"/>
                    </a:solidFill>
                    <a:latin typeface="Arial" charset="0"/>
                  </a:rPr>
                  <a:t>que</a:t>
                </a:r>
                <a:r>
                  <a:rPr lang="en-US" sz="1000" i="1" dirty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>
                    <a:solidFill>
                      <a:srgbClr val="000099"/>
                    </a:solidFill>
                    <a:latin typeface="Arial" charset="0"/>
                  </a:rPr>
                  <a:t>faltam</a:t>
                </a:r>
                <a:r>
                  <a:rPr lang="en-US" sz="1200" dirty="0">
                    <a:latin typeface="Arial" charset="0"/>
                  </a:rPr>
                  <a:t> </a:t>
                </a:r>
              </a:p>
            </p:txBody>
          </p:sp>
          <p:sp>
            <p:nvSpPr>
              <p:cNvPr id="90" name="Line 180"/>
              <p:cNvSpPr>
                <a:spLocks noChangeShapeType="1"/>
              </p:cNvSpPr>
              <p:nvPr/>
            </p:nvSpPr>
            <p:spPr bwMode="auto">
              <a:xfrm>
                <a:off x="709" y="2855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grpSp>
          <p:nvGrpSpPr>
            <p:cNvPr id="72" name="Group 186"/>
            <p:cNvGrpSpPr>
              <a:grpSpLocks/>
            </p:cNvGrpSpPr>
            <p:nvPr/>
          </p:nvGrpSpPr>
          <p:grpSpPr bwMode="auto">
            <a:xfrm>
              <a:off x="2173" y="960"/>
              <a:ext cx="1694" cy="532"/>
              <a:chOff x="2683" y="798"/>
              <a:chExt cx="1694" cy="532"/>
            </a:xfrm>
          </p:grpSpPr>
          <p:sp>
            <p:nvSpPr>
              <p:cNvPr id="85" name="Text Box 187"/>
              <p:cNvSpPr txBox="1">
                <a:spLocks noChangeArrowheads="1"/>
              </p:cNvSpPr>
              <p:nvPr/>
            </p:nvSpPr>
            <p:spPr bwMode="auto">
              <a:xfrm>
                <a:off x="2683" y="917"/>
                <a:ext cx="1694" cy="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lnSpc>
                    <a:spcPct val="90000"/>
                  </a:lnSpc>
                  <a:defRPr/>
                </a:pPr>
                <a:r>
                  <a:rPr lang="en-US" sz="1000" dirty="0" err="1" smtClean="0">
                    <a:latin typeface="Arial" charset="0"/>
                  </a:rPr>
                  <a:t>cwnd</a:t>
                </a:r>
                <a:r>
                  <a:rPr lang="en-US" sz="1000" dirty="0" smtClean="0">
                    <a:latin typeface="Arial" charset="0"/>
                  </a:rPr>
                  <a:t> = </a:t>
                </a:r>
                <a:r>
                  <a:rPr lang="en-US" sz="1000" dirty="0" err="1" smtClean="0">
                    <a:latin typeface="Arial" charset="0"/>
                  </a:rPr>
                  <a:t>cwnd+MSS</a:t>
                </a:r>
                <a:endParaRPr lang="en-US" sz="1000" dirty="0" smtClean="0">
                  <a:latin typeface="Arial" charset="0"/>
                </a:endParaRPr>
              </a:p>
              <a:p>
                <a:pPr algn="l" eaLnBrk="1" hangingPunct="1">
                  <a:lnSpc>
                    <a:spcPct val="90000"/>
                  </a:lnSpc>
                  <a:defRPr/>
                </a:pPr>
                <a:r>
                  <a:rPr lang="en-US" sz="1000" dirty="0" err="1" smtClean="0">
                    <a:latin typeface="Arial" charset="0"/>
                  </a:rPr>
                  <a:t>dupACKcount</a:t>
                </a:r>
                <a:r>
                  <a:rPr lang="en-US" sz="1000" dirty="0" smtClean="0">
                    <a:latin typeface="Arial" charset="0"/>
                  </a:rPr>
                  <a:t> = 0</a:t>
                </a:r>
              </a:p>
              <a:p>
                <a:pPr algn="l" eaLnBrk="1" hangingPunct="1">
                  <a:lnSpc>
                    <a:spcPct val="90000"/>
                  </a:lnSpc>
                  <a:defRPr/>
                </a:pPr>
                <a:r>
                  <a:rPr lang="en-US" sz="1000" i="1" dirty="0" err="1" smtClean="0">
                    <a:solidFill>
                      <a:srgbClr val="000099"/>
                    </a:solidFill>
                    <a:latin typeface="Arial" charset="0"/>
                  </a:rPr>
                  <a:t>transmite</a:t>
                </a:r>
                <a:r>
                  <a:rPr lang="en-US" sz="1000" i="1" dirty="0" smtClean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 smtClean="0">
                    <a:solidFill>
                      <a:srgbClr val="000099"/>
                    </a:solidFill>
                    <a:latin typeface="Arial" charset="0"/>
                  </a:rPr>
                  <a:t>novos</a:t>
                </a:r>
                <a:r>
                  <a:rPr lang="en-US" sz="1000" i="1" dirty="0" smtClean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 smtClean="0">
                    <a:solidFill>
                      <a:srgbClr val="000099"/>
                    </a:solidFill>
                    <a:latin typeface="Arial" charset="0"/>
                  </a:rPr>
                  <a:t>segmentos</a:t>
                </a:r>
                <a:r>
                  <a:rPr lang="en-US" sz="1000" i="1" dirty="0" smtClean="0">
                    <a:solidFill>
                      <a:srgbClr val="000099"/>
                    </a:solidFill>
                    <a:latin typeface="Arial" charset="0"/>
                  </a:rPr>
                  <a:t>, </a:t>
                </a:r>
                <a:r>
                  <a:rPr lang="en-US" sz="1000" i="1" dirty="0" err="1" smtClean="0">
                    <a:solidFill>
                      <a:srgbClr val="000099"/>
                    </a:solidFill>
                    <a:latin typeface="Arial" charset="0"/>
                  </a:rPr>
                  <a:t>como</a:t>
                </a:r>
                <a:r>
                  <a:rPr lang="en-US" sz="1000" i="1" dirty="0" smtClean="0">
                    <a:solidFill>
                      <a:srgbClr val="000099"/>
                    </a:solidFill>
                    <a:latin typeface="Arial" charset="0"/>
                  </a:rPr>
                  <a:t> </a:t>
                </a:r>
                <a:r>
                  <a:rPr lang="en-US" sz="1000" i="1" dirty="0" err="1" smtClean="0">
                    <a:solidFill>
                      <a:srgbClr val="000099"/>
                    </a:solidFill>
                    <a:latin typeface="Arial" charset="0"/>
                  </a:rPr>
                  <a:t>permitido</a:t>
                </a:r>
                <a:endParaRPr lang="en-US" sz="1000" i="1" dirty="0" smtClean="0">
                  <a:solidFill>
                    <a:srgbClr val="000099"/>
                  </a:solidFill>
                  <a:latin typeface="Arial" charset="0"/>
                </a:endParaRPr>
              </a:p>
              <a:p>
                <a:pPr algn="l" eaLnBrk="1" hangingPunct="1">
                  <a:lnSpc>
                    <a:spcPct val="80000"/>
                  </a:lnSpc>
                  <a:defRPr/>
                </a:pPr>
                <a:endParaRPr lang="en-US" sz="1200" dirty="0" smtClean="0">
                  <a:latin typeface="Arial" charset="0"/>
                </a:endParaRPr>
              </a:p>
            </p:txBody>
          </p:sp>
          <p:sp>
            <p:nvSpPr>
              <p:cNvPr id="86" name="Line 188"/>
              <p:cNvSpPr>
                <a:spLocks noChangeShapeType="1"/>
              </p:cNvSpPr>
              <p:nvPr/>
            </p:nvSpPr>
            <p:spPr bwMode="auto">
              <a:xfrm>
                <a:off x="2744" y="934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7" name="Text Box 189"/>
              <p:cNvSpPr txBox="1">
                <a:spLocks noChangeArrowheads="1"/>
              </p:cNvSpPr>
              <p:nvPr/>
            </p:nvSpPr>
            <p:spPr bwMode="auto">
              <a:xfrm>
                <a:off x="2697" y="798"/>
                <a:ext cx="478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dirty="0" smtClean="0">
                    <a:latin typeface="Arial" charset="0"/>
                  </a:rPr>
                  <a:t>novo ACK</a:t>
                </a:r>
              </a:p>
            </p:txBody>
          </p:sp>
        </p:grpSp>
        <p:sp>
          <p:nvSpPr>
            <p:cNvPr id="73" name="Freeform 205"/>
            <p:cNvSpPr>
              <a:spLocks/>
            </p:cNvSpPr>
            <p:nvPr/>
          </p:nvSpPr>
          <p:spPr bwMode="auto">
            <a:xfrm>
              <a:off x="1601" y="1129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4" name="Freeform 206"/>
            <p:cNvSpPr>
              <a:spLocks/>
            </p:cNvSpPr>
            <p:nvPr/>
          </p:nvSpPr>
          <p:spPr bwMode="auto">
            <a:xfrm rot="2575893">
              <a:off x="1950" y="1316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75" name="Group 207"/>
            <p:cNvGrpSpPr>
              <a:grpSpLocks/>
            </p:cNvGrpSpPr>
            <p:nvPr/>
          </p:nvGrpSpPr>
          <p:grpSpPr bwMode="auto">
            <a:xfrm>
              <a:off x="1465" y="859"/>
              <a:ext cx="700" cy="367"/>
              <a:chOff x="4274" y="2922"/>
              <a:chExt cx="700" cy="367"/>
            </a:xfrm>
          </p:grpSpPr>
          <p:sp>
            <p:nvSpPr>
              <p:cNvPr id="82" name="Text Box 208"/>
              <p:cNvSpPr txBox="1">
                <a:spLocks noChangeArrowheads="1"/>
              </p:cNvSpPr>
              <p:nvPr/>
            </p:nvSpPr>
            <p:spPr bwMode="auto">
              <a:xfrm>
                <a:off x="4274" y="3062"/>
                <a:ext cx="700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dupACKcount++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endParaRPr lang="en-US" sz="1200" smtClean="0">
                  <a:latin typeface="Arial" charset="0"/>
                </a:endParaRPr>
              </a:p>
            </p:txBody>
          </p:sp>
          <p:sp>
            <p:nvSpPr>
              <p:cNvPr id="83" name="Line 209"/>
              <p:cNvSpPr>
                <a:spLocks noChangeShapeType="1"/>
              </p:cNvSpPr>
              <p:nvPr/>
            </p:nvSpPr>
            <p:spPr bwMode="auto">
              <a:xfrm>
                <a:off x="4353" y="3071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4" name="Text Box 210"/>
              <p:cNvSpPr txBox="1">
                <a:spLocks noChangeArrowheads="1"/>
              </p:cNvSpPr>
              <p:nvPr/>
            </p:nvSpPr>
            <p:spPr bwMode="auto">
              <a:xfrm>
                <a:off x="4295" y="2922"/>
                <a:ext cx="647" cy="1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dirty="0" smtClean="0">
                    <a:latin typeface="Arial" charset="0"/>
                  </a:rPr>
                  <a:t>ACK </a:t>
                </a:r>
                <a:r>
                  <a:rPr lang="en-US" sz="1000" dirty="0" err="1" smtClean="0">
                    <a:latin typeface="Arial" charset="0"/>
                  </a:rPr>
                  <a:t>duplicado</a:t>
                </a:r>
                <a:endParaRPr lang="en-US" sz="1000" dirty="0" smtClean="0">
                  <a:latin typeface="Arial" charset="0"/>
                </a:endParaRPr>
              </a:p>
            </p:txBody>
          </p:sp>
        </p:grpSp>
        <p:sp>
          <p:nvSpPr>
            <p:cNvPr id="76" name="Freeform 211"/>
            <p:cNvSpPr>
              <a:spLocks/>
            </p:cNvSpPr>
            <p:nvPr/>
          </p:nvSpPr>
          <p:spPr bwMode="auto">
            <a:xfrm rot="-8222029">
              <a:off x="1204" y="1903"/>
              <a:ext cx="313" cy="201"/>
            </a:xfrm>
            <a:custGeom>
              <a:avLst/>
              <a:gdLst>
                <a:gd name="T0" fmla="*/ 25 w 313"/>
                <a:gd name="T1" fmla="*/ 169 h 201"/>
                <a:gd name="T2" fmla="*/ 153 w 313"/>
                <a:gd name="T3" fmla="*/ 7 h 201"/>
                <a:gd name="T4" fmla="*/ 258 w 313"/>
                <a:gd name="T5" fmla="*/ 201 h 20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3" h="201">
                  <a:moveTo>
                    <a:pt x="25" y="169"/>
                  </a:moveTo>
                  <a:cubicBezTo>
                    <a:pt x="0" y="108"/>
                    <a:pt x="5" y="0"/>
                    <a:pt x="153" y="7"/>
                  </a:cubicBezTo>
                  <a:cubicBezTo>
                    <a:pt x="302" y="12"/>
                    <a:pt x="313" y="87"/>
                    <a:pt x="258" y="20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7" name="Line 234"/>
            <p:cNvSpPr>
              <a:spLocks noChangeShapeType="1"/>
            </p:cNvSpPr>
            <p:nvPr/>
          </p:nvSpPr>
          <p:spPr bwMode="auto">
            <a:xfrm>
              <a:off x="536" y="1649"/>
              <a:ext cx="752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78" name="Group 235"/>
            <p:cNvGrpSpPr>
              <a:grpSpLocks/>
            </p:cNvGrpSpPr>
            <p:nvPr/>
          </p:nvGrpSpPr>
          <p:grpSpPr bwMode="auto">
            <a:xfrm>
              <a:off x="517" y="1255"/>
              <a:ext cx="741" cy="416"/>
              <a:chOff x="539" y="936"/>
              <a:chExt cx="741" cy="416"/>
            </a:xfrm>
          </p:grpSpPr>
          <p:sp>
            <p:nvSpPr>
              <p:cNvPr id="79" name="Text Box 236"/>
              <p:cNvSpPr txBox="1">
                <a:spLocks noChangeArrowheads="1"/>
              </p:cNvSpPr>
              <p:nvPr/>
            </p:nvSpPr>
            <p:spPr bwMode="auto">
              <a:xfrm>
                <a:off x="816" y="936"/>
                <a:ext cx="17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000" smtClean="0">
                    <a:latin typeface="Symbol" charset="0"/>
                  </a:rPr>
                  <a:t>L</a:t>
                </a:r>
              </a:p>
            </p:txBody>
          </p:sp>
          <p:sp>
            <p:nvSpPr>
              <p:cNvPr id="80" name="Text Box 237"/>
              <p:cNvSpPr txBox="1">
                <a:spLocks noChangeArrowheads="1"/>
              </p:cNvSpPr>
              <p:nvPr/>
            </p:nvSpPr>
            <p:spPr bwMode="auto">
              <a:xfrm>
                <a:off x="539" y="1063"/>
                <a:ext cx="741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cwnd = 1 MSS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ssthresh = 64 KB</a:t>
                </a:r>
              </a:p>
              <a:p>
                <a:pPr eaLnBrk="1" hangingPunct="1">
                  <a:lnSpc>
                    <a:spcPct val="80000"/>
                  </a:lnSpc>
                  <a:defRPr/>
                </a:pPr>
                <a:r>
                  <a:rPr lang="en-US" sz="1000" smtClean="0">
                    <a:latin typeface="Arial" charset="0"/>
                  </a:rPr>
                  <a:t>dupACKcount = 0</a:t>
                </a:r>
                <a:endParaRPr lang="en-US" sz="1200" smtClean="0">
                  <a:latin typeface="Arial" charset="0"/>
                </a:endParaRPr>
              </a:p>
            </p:txBody>
          </p:sp>
          <p:sp>
            <p:nvSpPr>
              <p:cNvPr id="81" name="Line 238"/>
              <p:cNvSpPr>
                <a:spLocks noChangeShapeType="1"/>
              </p:cNvSpPr>
              <p:nvPr/>
            </p:nvSpPr>
            <p:spPr bwMode="auto">
              <a:xfrm>
                <a:off x="641" y="1078"/>
                <a:ext cx="5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93" name="Group 255"/>
          <p:cNvGrpSpPr>
            <a:grpSpLocks/>
          </p:cNvGrpSpPr>
          <p:nvPr/>
        </p:nvGrpSpPr>
        <p:grpSpPr bwMode="auto">
          <a:xfrm>
            <a:off x="747713" y="2922588"/>
            <a:ext cx="3224212" cy="1312862"/>
            <a:chOff x="473" y="1766"/>
            <a:chExt cx="2031" cy="827"/>
          </a:xfrm>
        </p:grpSpPr>
        <p:pic>
          <p:nvPicPr>
            <p:cNvPr id="94" name="Picture 25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73" y="199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95" name="Picture 25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242" y="1766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96" name="Picture 25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2164" y="2348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97" name="Group 297"/>
          <p:cNvGrpSpPr>
            <a:grpSpLocks/>
          </p:cNvGrpSpPr>
          <p:nvPr/>
        </p:nvGrpSpPr>
        <p:grpSpPr bwMode="auto">
          <a:xfrm>
            <a:off x="3502025" y="1149350"/>
            <a:ext cx="4397379" cy="3243263"/>
            <a:chOff x="2205" y="641"/>
            <a:chExt cx="2770" cy="2043"/>
          </a:xfrm>
        </p:grpSpPr>
        <p:grpSp>
          <p:nvGrpSpPr>
            <p:cNvPr id="98" name="Group 282"/>
            <p:cNvGrpSpPr>
              <a:grpSpLocks/>
            </p:cNvGrpSpPr>
            <p:nvPr/>
          </p:nvGrpSpPr>
          <p:grpSpPr bwMode="auto">
            <a:xfrm>
              <a:off x="3381" y="2381"/>
              <a:ext cx="583" cy="303"/>
              <a:chOff x="1166" y="3601"/>
              <a:chExt cx="583" cy="303"/>
            </a:xfrm>
          </p:grpSpPr>
          <p:grpSp>
            <p:nvGrpSpPr>
              <p:cNvPr id="109" name="Group 283"/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11" name="Picture 284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12" name="Rectangle 285"/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8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10" name="Text Box 286"/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 dirty="0" smtClean="0">
                    <a:solidFill>
                      <a:schemeClr val="accent2"/>
                    </a:solidFill>
                    <a:latin typeface="Comic Sans MS" charset="0"/>
                  </a:rPr>
                  <a:t>Novo</a:t>
                </a: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 dirty="0" smtClean="0">
                    <a:solidFill>
                      <a:schemeClr val="accent2"/>
                    </a:solidFill>
                    <a:latin typeface="Comic Sans MS" charset="0"/>
                  </a:rPr>
                  <a:t>ACK!</a:t>
                </a:r>
              </a:p>
            </p:txBody>
          </p:sp>
        </p:grpSp>
        <p:grpSp>
          <p:nvGrpSpPr>
            <p:cNvPr id="99" name="Group 287"/>
            <p:cNvGrpSpPr>
              <a:grpSpLocks/>
            </p:cNvGrpSpPr>
            <p:nvPr/>
          </p:nvGrpSpPr>
          <p:grpSpPr bwMode="auto">
            <a:xfrm>
              <a:off x="2205" y="700"/>
              <a:ext cx="583" cy="303"/>
              <a:chOff x="1166" y="3601"/>
              <a:chExt cx="583" cy="303"/>
            </a:xfrm>
          </p:grpSpPr>
          <p:grpSp>
            <p:nvGrpSpPr>
              <p:cNvPr id="105" name="Group 288"/>
              <p:cNvGrpSpPr>
                <a:grpSpLocks/>
              </p:cNvGrpSpPr>
              <p:nvPr/>
            </p:nvGrpSpPr>
            <p:grpSpPr bwMode="auto">
              <a:xfrm>
                <a:off x="1166" y="3601"/>
                <a:ext cx="583" cy="303"/>
                <a:chOff x="990" y="4570"/>
                <a:chExt cx="597" cy="380"/>
              </a:xfrm>
            </p:grpSpPr>
            <p:pic>
              <p:nvPicPr>
                <p:cNvPr id="107" name="Picture 289"/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xmlns="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90" y="4570"/>
                  <a:ext cx="597" cy="3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108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24" y="4679"/>
                  <a:ext cx="358" cy="148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106" name="Text Box 291"/>
              <p:cNvSpPr txBox="1">
                <a:spLocks noChangeArrowheads="1"/>
              </p:cNvSpPr>
              <p:nvPr/>
            </p:nvSpPr>
            <p:spPr bwMode="auto">
              <a:xfrm>
                <a:off x="1274" y="3633"/>
                <a:ext cx="397" cy="2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 dirty="0" smtClean="0">
                    <a:solidFill>
                      <a:schemeClr val="accent2"/>
                    </a:solidFill>
                    <a:latin typeface="Comic Sans MS" charset="0"/>
                  </a:rPr>
                  <a:t>Novo</a:t>
                </a:r>
              </a:p>
              <a:p>
                <a:pPr>
                  <a:lnSpc>
                    <a:spcPct val="80000"/>
                  </a:lnSpc>
                  <a:defRPr/>
                </a:pPr>
                <a:r>
                  <a:rPr lang="en-US" sz="1200" b="1" i="1" dirty="0" smtClean="0">
                    <a:solidFill>
                      <a:schemeClr val="accent2"/>
                    </a:solidFill>
                    <a:latin typeface="Comic Sans MS" charset="0"/>
                  </a:rPr>
                  <a:t>ACK!</a:t>
                </a:r>
              </a:p>
            </p:txBody>
          </p:sp>
        </p:grpSp>
        <p:grpSp>
          <p:nvGrpSpPr>
            <p:cNvPr id="101" name="Group 293"/>
            <p:cNvGrpSpPr>
              <a:grpSpLocks/>
            </p:cNvGrpSpPr>
            <p:nvPr/>
          </p:nvGrpSpPr>
          <p:grpSpPr bwMode="auto">
            <a:xfrm>
              <a:off x="4392" y="641"/>
              <a:ext cx="583" cy="303"/>
              <a:chOff x="1030" y="4570"/>
              <a:chExt cx="597" cy="380"/>
            </a:xfrm>
          </p:grpSpPr>
          <p:pic>
            <p:nvPicPr>
              <p:cNvPr id="103" name="Picture 294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30" y="4570"/>
                <a:ext cx="597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104" name="Rectangle 295"/>
              <p:cNvSpPr>
                <a:spLocks noChangeArrowheads="1"/>
              </p:cNvSpPr>
              <p:nvPr/>
            </p:nvSpPr>
            <p:spPr bwMode="auto">
              <a:xfrm>
                <a:off x="1154" y="4679"/>
                <a:ext cx="358" cy="1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sp>
        <p:nvSpPr>
          <p:cNvPr id="113" name="Text Box 291"/>
          <p:cNvSpPr txBox="1">
            <a:spLocks noChangeArrowheads="1"/>
          </p:cNvSpPr>
          <p:nvPr/>
        </p:nvSpPr>
        <p:spPr bwMode="auto">
          <a:xfrm>
            <a:off x="7131739" y="1208285"/>
            <a:ext cx="6302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200" b="1" i="1" dirty="0" smtClean="0">
                <a:solidFill>
                  <a:schemeClr val="accent2"/>
                </a:solidFill>
                <a:latin typeface="Comic Sans MS" charset="0"/>
              </a:rPr>
              <a:t>Novo</a:t>
            </a:r>
          </a:p>
          <a:p>
            <a:pPr>
              <a:lnSpc>
                <a:spcPct val="80000"/>
              </a:lnSpc>
              <a:defRPr/>
            </a:pPr>
            <a:r>
              <a:rPr lang="en-US" sz="1200" b="1" i="1" dirty="0" smtClean="0">
                <a:solidFill>
                  <a:schemeClr val="accent2"/>
                </a:solidFill>
                <a:latin typeface="Comic Sans MS" charset="0"/>
              </a:rPr>
              <a:t>ACK!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0BA35-3FB4-4C1C-B2DD-5138AE0B4397}" type="slidenum">
              <a:rPr lang="en-US" smtClean="0"/>
              <a:pPr>
                <a:defRPr/>
              </a:pPr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97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Vazão (</a:t>
            </a:r>
            <a:r>
              <a:rPr lang="pt-BR" i="1" smtClean="0"/>
              <a:t>throughput</a:t>
            </a:r>
            <a:r>
              <a:rPr lang="pt-BR" smtClean="0"/>
              <a:t>) do TCP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 smtClean="0"/>
              <a:t>Qual é a vazão média do TCP em função do tamanho da janela e do RTT?</a:t>
            </a:r>
          </a:p>
          <a:p>
            <a:pPr lvl="1"/>
            <a:r>
              <a:rPr lang="pt-BR" sz="1800" dirty="0" smtClean="0"/>
              <a:t>Ignore a partida lenta, assuma que sempre haja dados a serem transmitidos</a:t>
            </a:r>
          </a:p>
          <a:p>
            <a:r>
              <a:rPr lang="pt-BR" sz="2000" dirty="0" smtClean="0"/>
              <a:t>Seja W o tamanho da janela </a:t>
            </a:r>
            <a:r>
              <a:rPr lang="pt-BR" sz="1400" dirty="0" smtClean="0"/>
              <a:t>(medida em bytes)</a:t>
            </a:r>
            <a:r>
              <a:rPr lang="pt-BR" sz="2000" dirty="0" smtClean="0"/>
              <a:t> quando ocorre uma perda</a:t>
            </a:r>
          </a:p>
          <a:p>
            <a:pPr lvl="1"/>
            <a:r>
              <a:rPr lang="pt-BR" sz="1800" dirty="0" smtClean="0"/>
              <a:t>Tamanho médio da janela é ¾ W</a:t>
            </a:r>
          </a:p>
          <a:p>
            <a:pPr lvl="1"/>
            <a:r>
              <a:rPr lang="pt-BR" sz="1800" dirty="0" smtClean="0"/>
              <a:t>Vazão média é de ¾ W por RTT</a:t>
            </a:r>
          </a:p>
          <a:p>
            <a:pPr marL="0" indent="0">
              <a:buNone/>
            </a:pPr>
            <a:endParaRPr lang="pt-BR" sz="2400" dirty="0" smtClean="0"/>
          </a:p>
        </p:txBody>
      </p:sp>
      <p:grpSp>
        <p:nvGrpSpPr>
          <p:cNvPr id="24" name="Group 35"/>
          <p:cNvGrpSpPr>
            <a:grpSpLocks/>
          </p:cNvGrpSpPr>
          <p:nvPr/>
        </p:nvGrpSpPr>
        <p:grpSpPr bwMode="auto">
          <a:xfrm>
            <a:off x="1830388" y="4300538"/>
            <a:ext cx="4873625" cy="1998662"/>
            <a:chOff x="279" y="2432"/>
            <a:chExt cx="3070" cy="1259"/>
          </a:xfrm>
        </p:grpSpPr>
        <p:sp>
          <p:nvSpPr>
            <p:cNvPr id="25" name="Freeform 26"/>
            <p:cNvSpPr>
              <a:spLocks/>
            </p:cNvSpPr>
            <p:nvPr/>
          </p:nvSpPr>
          <p:spPr bwMode="auto">
            <a:xfrm>
              <a:off x="678" y="2556"/>
              <a:ext cx="2481" cy="579"/>
            </a:xfrm>
            <a:custGeom>
              <a:avLst/>
              <a:gdLst>
                <a:gd name="T0" fmla="*/ 0 w 2481"/>
                <a:gd name="T1" fmla="*/ 573 h 579"/>
                <a:gd name="T2" fmla="*/ 414 w 2481"/>
                <a:gd name="T3" fmla="*/ 18 h 579"/>
                <a:gd name="T4" fmla="*/ 414 w 2481"/>
                <a:gd name="T5" fmla="*/ 579 h 579"/>
                <a:gd name="T6" fmla="*/ 819 w 2481"/>
                <a:gd name="T7" fmla="*/ 18 h 579"/>
                <a:gd name="T8" fmla="*/ 825 w 2481"/>
                <a:gd name="T9" fmla="*/ 579 h 579"/>
                <a:gd name="T10" fmla="*/ 1245 w 2481"/>
                <a:gd name="T11" fmla="*/ 15 h 579"/>
                <a:gd name="T12" fmla="*/ 1245 w 2481"/>
                <a:gd name="T13" fmla="*/ 576 h 579"/>
                <a:gd name="T14" fmla="*/ 1647 w 2481"/>
                <a:gd name="T15" fmla="*/ 6 h 579"/>
                <a:gd name="T16" fmla="*/ 1647 w 2481"/>
                <a:gd name="T17" fmla="*/ 570 h 579"/>
                <a:gd name="T18" fmla="*/ 2064 w 2481"/>
                <a:gd name="T19" fmla="*/ 6 h 579"/>
                <a:gd name="T20" fmla="*/ 2064 w 2481"/>
                <a:gd name="T21" fmla="*/ 564 h 579"/>
                <a:gd name="T22" fmla="*/ 2481 w 2481"/>
                <a:gd name="T23" fmla="*/ 0 h 57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481" h="579">
                  <a:moveTo>
                    <a:pt x="0" y="573"/>
                  </a:moveTo>
                  <a:lnTo>
                    <a:pt x="414" y="18"/>
                  </a:lnTo>
                  <a:lnTo>
                    <a:pt x="414" y="579"/>
                  </a:lnTo>
                  <a:lnTo>
                    <a:pt x="819" y="18"/>
                  </a:lnTo>
                  <a:lnTo>
                    <a:pt x="825" y="579"/>
                  </a:lnTo>
                  <a:lnTo>
                    <a:pt x="1245" y="15"/>
                  </a:lnTo>
                  <a:lnTo>
                    <a:pt x="1245" y="576"/>
                  </a:lnTo>
                  <a:lnTo>
                    <a:pt x="1647" y="6"/>
                  </a:lnTo>
                  <a:lnTo>
                    <a:pt x="1647" y="570"/>
                  </a:lnTo>
                  <a:lnTo>
                    <a:pt x="2064" y="6"/>
                  </a:lnTo>
                  <a:lnTo>
                    <a:pt x="2064" y="564"/>
                  </a:lnTo>
                  <a:lnTo>
                    <a:pt x="2481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675" y="3685"/>
              <a:ext cx="26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682" y="2432"/>
              <a:ext cx="0" cy="12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8" name="Line 31"/>
            <p:cNvSpPr>
              <a:spLocks noChangeShapeType="1"/>
            </p:cNvSpPr>
            <p:nvPr/>
          </p:nvSpPr>
          <p:spPr bwMode="auto">
            <a:xfrm>
              <a:off x="606" y="2571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9" name="Line 32"/>
            <p:cNvSpPr>
              <a:spLocks noChangeShapeType="1"/>
            </p:cNvSpPr>
            <p:nvPr/>
          </p:nvSpPr>
          <p:spPr bwMode="auto">
            <a:xfrm>
              <a:off x="606" y="3117"/>
              <a:ext cx="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0" name="Text Box 33"/>
            <p:cNvSpPr txBox="1">
              <a:spLocks noChangeArrowheads="1"/>
            </p:cNvSpPr>
            <p:nvPr/>
          </p:nvSpPr>
          <p:spPr bwMode="auto">
            <a:xfrm>
              <a:off x="380" y="2453"/>
              <a:ext cx="2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W</a:t>
              </a:r>
            </a:p>
          </p:txBody>
        </p:sp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279" y="3008"/>
              <a:ext cx="35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W/2</a:t>
              </a:r>
            </a:p>
          </p:txBody>
        </p:sp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7E494-7836-4E7C-82D8-E9EB7F6596EC}" type="slidenum">
              <a:rPr lang="en-US" smtClean="0"/>
              <a:pPr>
                <a:defRPr/>
              </a:pPr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1850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Futuro do TCP</a:t>
            </a:r>
          </a:p>
        </p:txBody>
      </p:sp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smtClean="0"/>
              <a:t>Exemplo: segmentos de 1500 bytes, RTT de 100ms, deseja vazão de 10 </a:t>
            </a:r>
            <a:r>
              <a:rPr lang="pt-BR" sz="2400" dirty="0" err="1" smtClean="0"/>
              <a:t>Gbps</a:t>
            </a:r>
            <a:endParaRPr lang="pt-BR" sz="2400" dirty="0" smtClean="0"/>
          </a:p>
          <a:p>
            <a:r>
              <a:rPr lang="pt-BR" sz="2400" dirty="0" smtClean="0"/>
              <a:t>Requer janela de W = 83.333 segmentos em trânsito</a:t>
            </a:r>
          </a:p>
          <a:p>
            <a:r>
              <a:rPr lang="pt-BR" sz="2400" dirty="0" smtClean="0"/>
              <a:t>Vazão em termos de taxa de perdas (L) </a:t>
            </a:r>
            <a:r>
              <a:rPr lang="pt-BR" sz="1800" dirty="0" smtClean="0"/>
              <a:t>[</a:t>
            </a:r>
            <a:r>
              <a:rPr lang="pt-BR" sz="1800" dirty="0" err="1" smtClean="0"/>
              <a:t>Mathis</a:t>
            </a:r>
            <a:r>
              <a:rPr lang="pt-BR" sz="1800" dirty="0" smtClean="0"/>
              <a:t> 1997]</a:t>
            </a:r>
            <a:r>
              <a:rPr lang="pt-BR" sz="2400" dirty="0" smtClean="0"/>
              <a:t>:</a:t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r>
              <a:rPr lang="pt-BR" sz="2400" dirty="0" smtClean="0"/>
              <a:t/>
            </a:r>
            <a:br>
              <a:rPr lang="pt-BR" sz="2400" dirty="0" smtClean="0"/>
            </a:br>
            <a:endParaRPr lang="pt-BR" sz="2400" dirty="0" smtClean="0">
              <a:solidFill>
                <a:srgbClr val="FF0000"/>
              </a:solidFill>
            </a:endParaRPr>
          </a:p>
          <a:p>
            <a:r>
              <a:rPr lang="pt-BR" sz="2400" dirty="0" smtClean="0">
                <a:latin typeface="MS Mincho" pitchFamily="49" charset="-128"/>
                <a:ea typeface="MS Mincho" pitchFamily="49" charset="-128"/>
              </a:rPr>
              <a:t>➜ </a:t>
            </a:r>
            <a:r>
              <a:rPr lang="pt-BR" sz="2400" dirty="0" smtClean="0"/>
              <a:t>L = 2·10</a:t>
            </a:r>
            <a:r>
              <a:rPr lang="pt-BR" sz="2400" baseline="30000" dirty="0" smtClean="0"/>
              <a:t>-10  </a:t>
            </a:r>
            <a:r>
              <a:rPr lang="pt-BR" sz="2400" i="1" dirty="0" smtClean="0">
                <a:solidFill>
                  <a:srgbClr val="FF0000"/>
                </a:solidFill>
              </a:rPr>
              <a:t>Taxa de perdas demasiado baixa!!!</a:t>
            </a:r>
          </a:p>
          <a:p>
            <a:r>
              <a:rPr lang="pt-BR" sz="2400" dirty="0" smtClean="0"/>
              <a:t>São necessárias novas versões do TCP para altas velocidades!</a:t>
            </a:r>
            <a:endParaRPr lang="pt-BR" sz="2400" baseline="30000" dirty="0" smtClean="0"/>
          </a:p>
          <a:p>
            <a:endParaRPr lang="en-US" sz="2400" dirty="0" smtClean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1663375"/>
              </p:ext>
            </p:extLst>
          </p:nvPr>
        </p:nvGraphicFramePr>
        <p:xfrm>
          <a:off x="2147888" y="3733800"/>
          <a:ext cx="3819525" cy="954088"/>
        </p:xfrm>
        <a:graphic>
          <a:graphicData uri="http://schemas.openxmlformats.org/presentationml/2006/ole">
            <p:oleObj spid="_x0000_s8222" name="Equação" r:id="rId4" imgW="1676160" imgH="419040" progId="Equation.3">
              <p:embed/>
            </p:oleObj>
          </a:graphicData>
        </a:graphic>
      </p:graphicFrame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7E494-7836-4E7C-82D8-E9EB7F6596EC}" type="slidenum">
              <a:rPr lang="en-US" smtClean="0"/>
              <a:pPr>
                <a:defRPr/>
              </a:pPr>
              <a:t>103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11735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Line 27"/>
          <p:cNvSpPr>
            <a:spLocks noChangeShapeType="1"/>
          </p:cNvSpPr>
          <p:nvPr/>
        </p:nvSpPr>
        <p:spPr bwMode="auto">
          <a:xfrm>
            <a:off x="4953000" y="4565372"/>
            <a:ext cx="19335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Equidade (</a:t>
            </a:r>
            <a:r>
              <a:rPr lang="pt-BR" sz="3600" i="1" smtClean="0"/>
              <a:t>Fairness</a:t>
            </a:r>
            <a:r>
              <a:rPr lang="pt-BR" sz="3600" smtClean="0"/>
              <a:t>) do TCP</a:t>
            </a:r>
            <a:endParaRPr lang="pt-BR" smtClean="0"/>
          </a:p>
        </p:txBody>
      </p:sp>
      <p:sp>
        <p:nvSpPr>
          <p:cNvPr id="41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Objetivo de equidade:</a:t>
            </a:r>
            <a:r>
              <a:rPr lang="pt-BR" sz="2400" dirty="0" smtClean="0"/>
              <a:t> se K sessões TCP compartilham o mesmo enlace de gargalo com largura de banda R, cada uma deve obter uma taxa média de R/K</a:t>
            </a: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29256135"/>
              </p:ext>
            </p:extLst>
          </p:nvPr>
        </p:nvGraphicFramePr>
        <p:xfrm>
          <a:off x="2451100" y="4730472"/>
          <a:ext cx="646113" cy="533400"/>
        </p:xfrm>
        <a:graphic>
          <a:graphicData uri="http://schemas.openxmlformats.org/presentationml/2006/ole">
            <p:oleObj spid="_x0000_s9273" name="Clip" r:id="rId4" imgW="1307263" imgH="1084139" progId="">
              <p:embed/>
            </p:oleObj>
          </a:graphicData>
        </a:graphic>
      </p:graphicFrame>
      <p:sp>
        <p:nvSpPr>
          <p:cNvPr id="4105" name="Oval 8"/>
          <p:cNvSpPr>
            <a:spLocks noChangeArrowheads="1"/>
          </p:cNvSpPr>
          <p:nvPr/>
        </p:nvSpPr>
        <p:spPr bwMode="auto">
          <a:xfrm>
            <a:off x="3759200" y="4508222"/>
            <a:ext cx="1198563" cy="369888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06" name="Rectangle 9"/>
          <p:cNvSpPr>
            <a:spLocks noChangeArrowheads="1"/>
          </p:cNvSpPr>
          <p:nvPr/>
        </p:nvSpPr>
        <p:spPr bwMode="auto">
          <a:xfrm>
            <a:off x="3759200" y="4439960"/>
            <a:ext cx="1198563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 sz="2400"/>
          </a:p>
        </p:txBody>
      </p:sp>
      <p:sp>
        <p:nvSpPr>
          <p:cNvPr id="4107" name="Oval 10"/>
          <p:cNvSpPr>
            <a:spLocks noChangeArrowheads="1"/>
          </p:cNvSpPr>
          <p:nvPr/>
        </p:nvSpPr>
        <p:spPr bwMode="auto">
          <a:xfrm>
            <a:off x="3768725" y="4211360"/>
            <a:ext cx="1198563" cy="430212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108" name="Group 11"/>
          <p:cNvGrpSpPr>
            <a:grpSpLocks/>
          </p:cNvGrpSpPr>
          <p:nvPr/>
        </p:nvGrpSpPr>
        <p:grpSpPr bwMode="auto">
          <a:xfrm>
            <a:off x="4114800" y="4241522"/>
            <a:ext cx="498475" cy="119063"/>
            <a:chOff x="2208" y="2184"/>
            <a:chExt cx="176" cy="69"/>
          </a:xfrm>
        </p:grpSpPr>
        <p:grpSp>
          <p:nvGrpSpPr>
            <p:cNvPr id="4131" name="Group 12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4136" name="Line 1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37" name="Line 1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38" name="Line 1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132" name="Group 16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4133" name="Line 1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34" name="Line 1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35" name="Line 1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4109" name="Oval 20"/>
          <p:cNvSpPr>
            <a:spLocks noChangeArrowheads="1"/>
          </p:cNvSpPr>
          <p:nvPr/>
        </p:nvSpPr>
        <p:spPr bwMode="auto">
          <a:xfrm>
            <a:off x="5626100" y="4517747"/>
            <a:ext cx="1198563" cy="369888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10" name="Line 21"/>
          <p:cNvSpPr>
            <a:spLocks noChangeShapeType="1"/>
          </p:cNvSpPr>
          <p:nvPr/>
        </p:nvSpPr>
        <p:spPr bwMode="auto">
          <a:xfrm>
            <a:off x="5635625" y="449711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11" name="Rectangle 22"/>
          <p:cNvSpPr>
            <a:spLocks noChangeArrowheads="1"/>
          </p:cNvSpPr>
          <p:nvPr/>
        </p:nvSpPr>
        <p:spPr bwMode="auto">
          <a:xfrm>
            <a:off x="5635625" y="4459010"/>
            <a:ext cx="1198563" cy="263525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 sz="2400"/>
          </a:p>
        </p:txBody>
      </p:sp>
      <p:sp>
        <p:nvSpPr>
          <p:cNvPr id="4112" name="Oval 23"/>
          <p:cNvSpPr>
            <a:spLocks noChangeArrowheads="1"/>
          </p:cNvSpPr>
          <p:nvPr/>
        </p:nvSpPr>
        <p:spPr bwMode="auto">
          <a:xfrm>
            <a:off x="5645150" y="4230410"/>
            <a:ext cx="1198563" cy="430212"/>
          </a:xfrm>
          <a:prstGeom prst="ellipse">
            <a:avLst/>
          </a:prstGeom>
          <a:solidFill>
            <a:schemeClr val="hlink"/>
          </a:solidFill>
          <a:ln w="12700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4099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2327907"/>
              </p:ext>
            </p:extLst>
          </p:nvPr>
        </p:nvGraphicFramePr>
        <p:xfrm>
          <a:off x="2403475" y="3739872"/>
          <a:ext cx="646113" cy="533400"/>
        </p:xfrm>
        <a:graphic>
          <a:graphicData uri="http://schemas.openxmlformats.org/presentationml/2006/ole">
            <p:oleObj spid="_x0000_s9274" name="Clip" r:id="rId5" imgW="1307263" imgH="1084139" progId="">
              <p:embed/>
            </p:oleObj>
          </a:graphicData>
        </a:graphic>
      </p:graphicFrame>
      <p:sp>
        <p:nvSpPr>
          <p:cNvPr id="4113" name="Rectangle 30"/>
          <p:cNvSpPr>
            <a:spLocks noChangeArrowheads="1"/>
          </p:cNvSpPr>
          <p:nvPr/>
        </p:nvSpPr>
        <p:spPr bwMode="auto">
          <a:xfrm>
            <a:off x="5310188" y="4374872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14" name="Rectangle 31"/>
          <p:cNvSpPr>
            <a:spLocks noChangeArrowheads="1"/>
          </p:cNvSpPr>
          <p:nvPr/>
        </p:nvSpPr>
        <p:spPr bwMode="auto">
          <a:xfrm>
            <a:off x="4619625" y="4436785"/>
            <a:ext cx="147638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15" name="Rectangle 39"/>
          <p:cNvSpPr>
            <a:spLocks noChangeArrowheads="1"/>
          </p:cNvSpPr>
          <p:nvPr/>
        </p:nvSpPr>
        <p:spPr bwMode="auto">
          <a:xfrm>
            <a:off x="4910138" y="4374872"/>
            <a:ext cx="147637" cy="200025"/>
          </a:xfrm>
          <a:prstGeom prst="rect">
            <a:avLst/>
          </a:prstGeom>
          <a:solidFill>
            <a:srgbClr val="00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16" name="Text Box 42"/>
          <p:cNvSpPr txBox="1">
            <a:spLocks noChangeArrowheads="1"/>
          </p:cNvSpPr>
          <p:nvPr/>
        </p:nvSpPr>
        <p:spPr bwMode="auto">
          <a:xfrm>
            <a:off x="2374900" y="3396972"/>
            <a:ext cx="1712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latin typeface="Comic Sans MS" pitchFamily="66" charset="0"/>
              </a:rPr>
              <a:t>Conexão TCP 1</a:t>
            </a:r>
          </a:p>
        </p:txBody>
      </p:sp>
      <p:sp>
        <p:nvSpPr>
          <p:cNvPr id="4117" name="Text Box 47"/>
          <p:cNvSpPr txBox="1">
            <a:spLocks noChangeArrowheads="1"/>
          </p:cNvSpPr>
          <p:nvPr/>
        </p:nvSpPr>
        <p:spPr bwMode="auto">
          <a:xfrm>
            <a:off x="3486150" y="4825722"/>
            <a:ext cx="18288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Roteador</a:t>
            </a:r>
            <a:br>
              <a:rPr lang="en-US" sz="1800">
                <a:latin typeface="Comic Sans MS" pitchFamily="66" charset="0"/>
              </a:rPr>
            </a:br>
            <a:r>
              <a:rPr lang="en-US" sz="1800">
                <a:latin typeface="Comic Sans MS" pitchFamily="66" charset="0"/>
              </a:rPr>
              <a:t>com gargalo, de</a:t>
            </a:r>
          </a:p>
          <a:p>
            <a:r>
              <a:rPr lang="en-US" sz="1800">
                <a:latin typeface="Comic Sans MS" pitchFamily="66" charset="0"/>
              </a:rPr>
              <a:t>capacidade R</a:t>
            </a:r>
            <a:endParaRPr lang="en-US" sz="1800"/>
          </a:p>
        </p:txBody>
      </p:sp>
      <p:grpSp>
        <p:nvGrpSpPr>
          <p:cNvPr id="4118" name="Group 49"/>
          <p:cNvGrpSpPr>
            <a:grpSpLocks/>
          </p:cNvGrpSpPr>
          <p:nvPr/>
        </p:nvGrpSpPr>
        <p:grpSpPr bwMode="auto">
          <a:xfrm>
            <a:off x="5972175" y="4289147"/>
            <a:ext cx="498475" cy="119063"/>
            <a:chOff x="2208" y="2184"/>
            <a:chExt cx="176" cy="69"/>
          </a:xfrm>
        </p:grpSpPr>
        <p:grpSp>
          <p:nvGrpSpPr>
            <p:cNvPr id="4123" name="Group 50"/>
            <p:cNvGrpSpPr>
              <a:grpSpLocks/>
            </p:cNvGrpSpPr>
            <p:nvPr/>
          </p:nvGrpSpPr>
          <p:grpSpPr bwMode="auto">
            <a:xfrm>
              <a:off x="2208" y="2185"/>
              <a:ext cx="176" cy="68"/>
              <a:chOff x="2848" y="848"/>
              <a:chExt cx="140" cy="98"/>
            </a:xfrm>
          </p:grpSpPr>
          <p:sp>
            <p:nvSpPr>
              <p:cNvPr id="4128" name="Line 5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29" name="Line 5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30" name="Line 5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4124" name="Group 54"/>
            <p:cNvGrpSpPr>
              <a:grpSpLocks/>
            </p:cNvGrpSpPr>
            <p:nvPr/>
          </p:nvGrpSpPr>
          <p:grpSpPr bwMode="auto">
            <a:xfrm flipV="1">
              <a:off x="2208" y="2184"/>
              <a:ext cx="176" cy="68"/>
              <a:chOff x="2848" y="848"/>
              <a:chExt cx="140" cy="98"/>
            </a:xfrm>
          </p:grpSpPr>
          <p:sp>
            <p:nvSpPr>
              <p:cNvPr id="4125" name="Line 5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26" name="Line 5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4127" name="Line 5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4119" name="Text Box 58"/>
          <p:cNvSpPr txBox="1">
            <a:spLocks noChangeArrowheads="1"/>
          </p:cNvSpPr>
          <p:nvPr/>
        </p:nvSpPr>
        <p:spPr bwMode="auto">
          <a:xfrm>
            <a:off x="2146300" y="5330547"/>
            <a:ext cx="11287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1800">
                <a:latin typeface="Comic Sans MS" pitchFamily="66" charset="0"/>
              </a:rPr>
              <a:t>Conexão </a:t>
            </a:r>
          </a:p>
          <a:p>
            <a:pPr algn="l"/>
            <a:r>
              <a:rPr lang="en-US" sz="1800">
                <a:latin typeface="Comic Sans MS" pitchFamily="66" charset="0"/>
              </a:rPr>
              <a:t>TCP 2</a:t>
            </a:r>
          </a:p>
        </p:txBody>
      </p:sp>
      <p:sp>
        <p:nvSpPr>
          <p:cNvPr id="4120" name="Freeform 60"/>
          <p:cNvSpPr>
            <a:spLocks/>
          </p:cNvSpPr>
          <p:nvPr/>
        </p:nvSpPr>
        <p:spPr bwMode="auto">
          <a:xfrm>
            <a:off x="3105150" y="3850997"/>
            <a:ext cx="3829050" cy="719138"/>
          </a:xfrm>
          <a:custGeom>
            <a:avLst/>
            <a:gdLst>
              <a:gd name="T0" fmla="*/ 0 w 2412"/>
              <a:gd name="T1" fmla="*/ 0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  <a:gd name="T9" fmla="*/ 0 w 2412"/>
              <a:gd name="T10" fmla="*/ 0 h 453"/>
              <a:gd name="T11" fmla="*/ 2412 w 2412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2" h="453">
                <a:moveTo>
                  <a:pt x="0" y="0"/>
                </a:moveTo>
                <a:cubicBezTo>
                  <a:pt x="93" y="65"/>
                  <a:pt x="156" y="318"/>
                  <a:pt x="558" y="390"/>
                </a:cubicBezTo>
                <a:cubicBezTo>
                  <a:pt x="959" y="453"/>
                  <a:pt x="2026" y="423"/>
                  <a:pt x="2412" y="432"/>
                </a:cubicBezTo>
              </a:path>
            </a:pathLst>
          </a:custGeom>
          <a:noFill/>
          <a:ln w="38100">
            <a:solidFill>
              <a:srgbClr val="0099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21" name="Rectangle 32"/>
          <p:cNvSpPr>
            <a:spLocks noChangeArrowheads="1"/>
          </p:cNvSpPr>
          <p:nvPr/>
        </p:nvSpPr>
        <p:spPr bwMode="auto">
          <a:xfrm>
            <a:off x="4781550" y="4436785"/>
            <a:ext cx="147638" cy="200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122" name="Freeform 61"/>
          <p:cNvSpPr>
            <a:spLocks/>
          </p:cNvSpPr>
          <p:nvPr/>
        </p:nvSpPr>
        <p:spPr bwMode="auto">
          <a:xfrm>
            <a:off x="3048000" y="4586010"/>
            <a:ext cx="3829050" cy="719137"/>
          </a:xfrm>
          <a:custGeom>
            <a:avLst/>
            <a:gdLst>
              <a:gd name="T0" fmla="*/ 0 w 2412"/>
              <a:gd name="T1" fmla="*/ 2147483647 h 453"/>
              <a:gd name="T2" fmla="*/ 2147483647 w 2412"/>
              <a:gd name="T3" fmla="*/ 2147483647 h 453"/>
              <a:gd name="T4" fmla="*/ 2147483647 w 2412"/>
              <a:gd name="T5" fmla="*/ 2147483647 h 453"/>
              <a:gd name="T6" fmla="*/ 0 60000 65536"/>
              <a:gd name="T7" fmla="*/ 0 60000 65536"/>
              <a:gd name="T8" fmla="*/ 0 60000 65536"/>
              <a:gd name="T9" fmla="*/ 0 w 2412"/>
              <a:gd name="T10" fmla="*/ 0 h 453"/>
              <a:gd name="T11" fmla="*/ 2412 w 2412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12" h="453">
                <a:moveTo>
                  <a:pt x="0" y="453"/>
                </a:moveTo>
                <a:cubicBezTo>
                  <a:pt x="93" y="388"/>
                  <a:pt x="156" y="134"/>
                  <a:pt x="558" y="63"/>
                </a:cubicBezTo>
                <a:cubicBezTo>
                  <a:pt x="959" y="0"/>
                  <a:pt x="2026" y="36"/>
                  <a:pt x="2412" y="29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7E494-7836-4E7C-82D8-E9EB7F6596EC}" type="slidenum">
              <a:rPr lang="en-US" smtClean="0"/>
              <a:pPr>
                <a:defRPr/>
              </a:pPr>
              <a:t>104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19253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Por que o TCP é justo?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400175"/>
            <a:ext cx="8305800" cy="46482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dirty="0" smtClean="0"/>
              <a:t>Duas sessões competindo pela banda:</a:t>
            </a:r>
          </a:p>
          <a:p>
            <a:r>
              <a:rPr lang="pt-BR" sz="2000" dirty="0" smtClean="0"/>
              <a:t>Aumento aditivo dá gradiente de 1, enquanto vazão aumenta</a:t>
            </a:r>
          </a:p>
          <a:p>
            <a:r>
              <a:rPr lang="pt-BR" sz="2000" dirty="0" smtClean="0"/>
              <a:t>Redução multiplicativa diminui vazão proporcionalmente</a:t>
            </a:r>
          </a:p>
        </p:txBody>
      </p:sp>
      <p:sp>
        <p:nvSpPr>
          <p:cNvPr id="64518" name="Line 7"/>
          <p:cNvSpPr>
            <a:spLocks noChangeShapeType="1"/>
          </p:cNvSpPr>
          <p:nvPr/>
        </p:nvSpPr>
        <p:spPr bwMode="auto">
          <a:xfrm>
            <a:off x="2400300" y="5848350"/>
            <a:ext cx="36385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4519" name="Line 8"/>
          <p:cNvSpPr>
            <a:spLocks noChangeShapeType="1"/>
          </p:cNvSpPr>
          <p:nvPr/>
        </p:nvSpPr>
        <p:spPr bwMode="auto">
          <a:xfrm flipV="1">
            <a:off x="2400300" y="2752725"/>
            <a:ext cx="0" cy="30861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4520" name="Line 9"/>
          <p:cNvSpPr>
            <a:spLocks noChangeShapeType="1"/>
          </p:cNvSpPr>
          <p:nvPr/>
        </p:nvSpPr>
        <p:spPr bwMode="auto">
          <a:xfrm rot="-2938105" flipH="1" flipV="1">
            <a:off x="1793875" y="4487863"/>
            <a:ext cx="3560763" cy="142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4521" name="Line 11"/>
          <p:cNvSpPr>
            <a:spLocks noChangeShapeType="1"/>
          </p:cNvSpPr>
          <p:nvPr/>
        </p:nvSpPr>
        <p:spPr bwMode="auto">
          <a:xfrm>
            <a:off x="2381250" y="3000375"/>
            <a:ext cx="2819400" cy="28098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4522" name="Text Box 12"/>
          <p:cNvSpPr txBox="1">
            <a:spLocks noChangeArrowheads="1"/>
          </p:cNvSpPr>
          <p:nvPr/>
        </p:nvSpPr>
        <p:spPr bwMode="auto">
          <a:xfrm>
            <a:off x="2030413" y="2828925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R</a:t>
            </a:r>
            <a:endParaRPr lang="en-US"/>
          </a:p>
        </p:txBody>
      </p:sp>
      <p:sp>
        <p:nvSpPr>
          <p:cNvPr id="64523" name="Text Box 13"/>
          <p:cNvSpPr txBox="1">
            <a:spLocks noChangeArrowheads="1"/>
          </p:cNvSpPr>
          <p:nvPr/>
        </p:nvSpPr>
        <p:spPr bwMode="auto">
          <a:xfrm>
            <a:off x="4983163" y="5876925"/>
            <a:ext cx="403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Comic Sans MS" pitchFamily="66" charset="0"/>
              </a:rPr>
              <a:t>R</a:t>
            </a:r>
            <a:endParaRPr lang="en-US"/>
          </a:p>
        </p:txBody>
      </p:sp>
      <p:sp>
        <p:nvSpPr>
          <p:cNvPr id="64524" name="Text Box 14"/>
          <p:cNvSpPr txBox="1">
            <a:spLocks noChangeArrowheads="1"/>
          </p:cNvSpPr>
          <p:nvPr/>
        </p:nvSpPr>
        <p:spPr bwMode="auto">
          <a:xfrm>
            <a:off x="3259138" y="2819400"/>
            <a:ext cx="40227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800">
                <a:latin typeface="Comic Sans MS" pitchFamily="66" charset="0"/>
              </a:rPr>
              <a:t>compartilhamento igual da banda</a:t>
            </a:r>
            <a:endParaRPr lang="pt-BR"/>
          </a:p>
        </p:txBody>
      </p:sp>
      <p:sp>
        <p:nvSpPr>
          <p:cNvPr id="64525" name="Text Box 15"/>
          <p:cNvSpPr txBox="1">
            <a:spLocks noChangeArrowheads="1"/>
          </p:cNvSpPr>
          <p:nvPr/>
        </p:nvSpPr>
        <p:spPr bwMode="auto">
          <a:xfrm>
            <a:off x="1839913" y="5857875"/>
            <a:ext cx="35464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800">
                <a:latin typeface="Comic Sans MS" pitchFamily="66" charset="0"/>
              </a:rPr>
              <a:t>Vazão da conexão 1</a:t>
            </a:r>
          </a:p>
        </p:txBody>
      </p:sp>
      <p:sp>
        <p:nvSpPr>
          <p:cNvPr id="64526" name="Text Box 16"/>
          <p:cNvSpPr txBox="1">
            <a:spLocks noChangeArrowheads="1"/>
          </p:cNvSpPr>
          <p:nvPr/>
        </p:nvSpPr>
        <p:spPr bwMode="auto">
          <a:xfrm rot="-5396642">
            <a:off x="424656" y="4394995"/>
            <a:ext cx="35464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800">
                <a:latin typeface="Comic Sans MS" pitchFamily="66" charset="0"/>
              </a:rPr>
              <a:t>Vazão da conexão 2</a:t>
            </a:r>
            <a:endParaRPr lang="pt-BR"/>
          </a:p>
        </p:txBody>
      </p:sp>
      <p:sp>
        <p:nvSpPr>
          <p:cNvPr id="139281" name="Line 17"/>
          <p:cNvSpPr>
            <a:spLocks noChangeShapeType="1"/>
          </p:cNvSpPr>
          <p:nvPr/>
        </p:nvSpPr>
        <p:spPr bwMode="auto">
          <a:xfrm rot="-2938105" flipH="1" flipV="1">
            <a:off x="3503612" y="5105401"/>
            <a:ext cx="1293813" cy="476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9282" name="Text Box 18"/>
          <p:cNvSpPr txBox="1">
            <a:spLocks noChangeArrowheads="1"/>
          </p:cNvSpPr>
          <p:nvPr/>
        </p:nvSpPr>
        <p:spPr bwMode="auto">
          <a:xfrm>
            <a:off x="4173538" y="4676775"/>
            <a:ext cx="4537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dirty="0">
                <a:latin typeface="Comic Sans MS" pitchFamily="66" charset="0"/>
              </a:rPr>
              <a:t>prevenção de </a:t>
            </a:r>
            <a:r>
              <a:rPr lang="pt-BR" sz="1600" dirty="0" err="1" smtClean="0">
                <a:latin typeface="Comic Sans MS" pitchFamily="66" charset="0"/>
              </a:rPr>
              <a:t>congest</a:t>
            </a:r>
            <a:r>
              <a:rPr lang="pt-BR" sz="1600" dirty="0" smtClean="0">
                <a:latin typeface="Comic Sans MS" pitchFamily="66" charset="0"/>
              </a:rPr>
              <a:t>.: </a:t>
            </a:r>
            <a:r>
              <a:rPr lang="pt-BR" sz="1600" dirty="0">
                <a:latin typeface="Comic Sans MS" pitchFamily="66" charset="0"/>
              </a:rPr>
              <a:t>aumento aditivo</a:t>
            </a:r>
          </a:p>
        </p:txBody>
      </p:sp>
      <p:sp>
        <p:nvSpPr>
          <p:cNvPr id="139283" name="Line 19"/>
          <p:cNvSpPr>
            <a:spLocks noChangeShapeType="1"/>
          </p:cNvSpPr>
          <p:nvPr/>
        </p:nvSpPr>
        <p:spPr bwMode="auto">
          <a:xfrm flipH="1">
            <a:off x="3390900" y="4638675"/>
            <a:ext cx="1171575" cy="63182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9285" name="Text Box 21"/>
          <p:cNvSpPr txBox="1">
            <a:spLocks noChangeArrowheads="1"/>
          </p:cNvSpPr>
          <p:nvPr/>
        </p:nvSpPr>
        <p:spPr bwMode="auto">
          <a:xfrm>
            <a:off x="4662488" y="4437063"/>
            <a:ext cx="35480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Comic Sans MS" pitchFamily="66" charset="0"/>
              </a:rPr>
              <a:t>perda: diminui janela por fator de 2</a:t>
            </a:r>
          </a:p>
        </p:txBody>
      </p:sp>
      <p:sp>
        <p:nvSpPr>
          <p:cNvPr id="139286" name="Line 22"/>
          <p:cNvSpPr>
            <a:spLocks noChangeShapeType="1"/>
          </p:cNvSpPr>
          <p:nvPr/>
        </p:nvSpPr>
        <p:spPr bwMode="auto">
          <a:xfrm rot="-2938105" flipH="1" flipV="1">
            <a:off x="3182938" y="4778375"/>
            <a:ext cx="1303337" cy="238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9287" name="Text Box 23"/>
          <p:cNvSpPr txBox="1">
            <a:spLocks noChangeArrowheads="1"/>
          </p:cNvSpPr>
          <p:nvPr/>
        </p:nvSpPr>
        <p:spPr bwMode="auto">
          <a:xfrm>
            <a:off x="4059238" y="4210050"/>
            <a:ext cx="4537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t-BR" sz="1600" dirty="0" smtClean="0">
                <a:latin typeface="Comic Sans MS" pitchFamily="66" charset="0"/>
              </a:rPr>
              <a:t>prevenção de </a:t>
            </a:r>
            <a:r>
              <a:rPr lang="pt-BR" sz="1600" dirty="0" err="1" smtClean="0">
                <a:latin typeface="Comic Sans MS" pitchFamily="66" charset="0"/>
              </a:rPr>
              <a:t>congest</a:t>
            </a:r>
            <a:r>
              <a:rPr lang="pt-BR" sz="1600" dirty="0" smtClean="0">
                <a:latin typeface="Comic Sans MS" pitchFamily="66" charset="0"/>
              </a:rPr>
              <a:t>.: </a:t>
            </a:r>
            <a:r>
              <a:rPr lang="pt-BR" sz="1600" dirty="0">
                <a:latin typeface="Comic Sans MS" pitchFamily="66" charset="0"/>
              </a:rPr>
              <a:t>aumento aditivo</a:t>
            </a:r>
            <a:endParaRPr lang="pt-BR" dirty="0"/>
          </a:p>
        </p:txBody>
      </p:sp>
      <p:sp>
        <p:nvSpPr>
          <p:cNvPr id="139288" name="Line 24"/>
          <p:cNvSpPr>
            <a:spLocks noChangeShapeType="1"/>
          </p:cNvSpPr>
          <p:nvPr/>
        </p:nvSpPr>
        <p:spPr bwMode="auto">
          <a:xfrm flipH="1">
            <a:off x="3248025" y="4352925"/>
            <a:ext cx="981075" cy="7651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9289" name="Text Box 25"/>
          <p:cNvSpPr txBox="1">
            <a:spLocks noChangeArrowheads="1"/>
          </p:cNvSpPr>
          <p:nvPr/>
        </p:nvSpPr>
        <p:spPr bwMode="auto">
          <a:xfrm>
            <a:off x="4267200" y="3989388"/>
            <a:ext cx="3548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latin typeface="Comic Sans MS" pitchFamily="66" charset="0"/>
              </a:rPr>
              <a:t>perda: diminui janela por fator de 2</a:t>
            </a:r>
            <a:endParaRPr lang="pt-BR"/>
          </a:p>
        </p:txBody>
      </p:sp>
      <p:sp>
        <p:nvSpPr>
          <p:cNvPr id="139290" name="Line 26"/>
          <p:cNvSpPr>
            <a:spLocks noChangeShapeType="1"/>
          </p:cNvSpPr>
          <p:nvPr/>
        </p:nvSpPr>
        <p:spPr bwMode="auto">
          <a:xfrm rot="-2938105" flipH="1" flipV="1">
            <a:off x="3039269" y="46315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9291" name="Line 27"/>
          <p:cNvSpPr>
            <a:spLocks noChangeShapeType="1"/>
          </p:cNvSpPr>
          <p:nvPr/>
        </p:nvSpPr>
        <p:spPr bwMode="auto">
          <a:xfrm flipH="1">
            <a:off x="3181350" y="4171950"/>
            <a:ext cx="911225" cy="889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139292" name="Line 28"/>
          <p:cNvSpPr>
            <a:spLocks noChangeShapeType="1"/>
          </p:cNvSpPr>
          <p:nvPr/>
        </p:nvSpPr>
        <p:spPr bwMode="auto">
          <a:xfrm rot="-2938105" flipH="1" flipV="1">
            <a:off x="2959894" y="4568032"/>
            <a:ext cx="1279525" cy="1428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105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860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92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92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9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3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392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3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9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81" grpId="0" animBg="1"/>
      <p:bldP spid="139282" grpId="0" autoUpdateAnimBg="0"/>
      <p:bldP spid="139283" grpId="0" animBg="1"/>
      <p:bldP spid="139285" grpId="0" autoUpdateAnimBg="0"/>
      <p:bldP spid="139286" grpId="0" animBg="1"/>
      <p:bldP spid="139287" grpId="0" autoUpdateAnimBg="0"/>
      <p:bldP spid="139288" grpId="0" animBg="1"/>
      <p:bldP spid="139289" grpId="0" autoUpdateAnimBg="0"/>
      <p:bldP spid="139290" grpId="0" animBg="1"/>
      <p:bldP spid="139291" grpId="0" animBg="1"/>
      <p:bldP spid="139292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pt-BR" smtClean="0"/>
              <a:t>Equidade (mais)</a:t>
            </a:r>
          </a:p>
        </p:txBody>
      </p:sp>
      <p:sp>
        <p:nvSpPr>
          <p:cNvPr id="6554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219200"/>
            <a:ext cx="3810000" cy="4808538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000" u="sng" dirty="0" smtClean="0">
                <a:solidFill>
                  <a:srgbClr val="FF0000"/>
                </a:solidFill>
              </a:rPr>
              <a:t>Equidade e UDP</a:t>
            </a:r>
            <a:endParaRPr lang="pt-BR" sz="2000" dirty="0" smtClean="0"/>
          </a:p>
          <a:p>
            <a:r>
              <a:rPr lang="pt-BR" sz="2000" dirty="0" smtClean="0"/>
              <a:t>Aplicações multimídia frequentemente não usam TCP</a:t>
            </a:r>
          </a:p>
          <a:p>
            <a:pPr lvl="1"/>
            <a:r>
              <a:rPr lang="pt-BR" sz="1800" dirty="0" smtClean="0"/>
              <a:t>não querem a taxa estrangulada pelo controle de congestionamento</a:t>
            </a:r>
          </a:p>
          <a:p>
            <a:r>
              <a:rPr lang="pt-BR" sz="2000" dirty="0" smtClean="0"/>
              <a:t>Preferem usar o UDP:</a:t>
            </a:r>
          </a:p>
          <a:p>
            <a:pPr lvl="1"/>
            <a:r>
              <a:rPr lang="pt-BR" sz="1800" dirty="0" smtClean="0"/>
              <a:t>Injeta áudio/vídeo a taxas constantes, toleram perdas de pacotes</a:t>
            </a:r>
          </a:p>
          <a:p>
            <a:pPr marL="0" indent="0">
              <a:buNone/>
            </a:pPr>
            <a:endParaRPr lang="pt-BR" sz="2000" dirty="0" smtClean="0"/>
          </a:p>
        </p:txBody>
      </p:sp>
      <p:sp>
        <p:nvSpPr>
          <p:cNvPr id="6554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143000"/>
            <a:ext cx="4343400" cy="46482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000" u="sng" smtClean="0">
                <a:solidFill>
                  <a:srgbClr val="FF0000"/>
                </a:solidFill>
              </a:rPr>
              <a:t>Equidade e conexões TCP em paralelo</a:t>
            </a:r>
            <a:endParaRPr lang="pt-BR" sz="2000" smtClean="0"/>
          </a:p>
          <a:p>
            <a:r>
              <a:rPr lang="pt-BR" sz="2000" smtClean="0"/>
              <a:t>nada impede que as apls. abram conexões paralelas entre 2 hosts</a:t>
            </a:r>
          </a:p>
          <a:p>
            <a:r>
              <a:rPr lang="pt-BR" sz="2000" smtClean="0"/>
              <a:t>Os </a:t>
            </a:r>
            <a:r>
              <a:rPr lang="pt-BR" sz="2000" i="1" smtClean="0"/>
              <a:t>browsers</a:t>
            </a:r>
            <a:r>
              <a:rPr lang="pt-BR" sz="2000" smtClean="0"/>
              <a:t> Web fazem isto</a:t>
            </a:r>
          </a:p>
          <a:p>
            <a:r>
              <a:rPr lang="pt-BR" sz="2000" smtClean="0"/>
              <a:t>Exemplo: canal com taxa R compartilhado por 9 conexões; </a:t>
            </a:r>
          </a:p>
          <a:p>
            <a:pPr lvl="1"/>
            <a:r>
              <a:rPr lang="pt-BR" sz="1800" smtClean="0"/>
              <a:t>novas aplicações pedem 1 TCP, obtém taxa de R/10</a:t>
            </a:r>
          </a:p>
          <a:p>
            <a:pPr lvl="1"/>
            <a:r>
              <a:rPr lang="pt-BR" sz="1800" smtClean="0"/>
              <a:t>novas aplicações pedem 11 TCPs, obtém taxa R/2 !</a:t>
            </a:r>
          </a:p>
          <a:p>
            <a:endParaRPr lang="pt-BR" sz="2000" smtClean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106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5870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Capítulo 3: Resumo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90550" y="1733550"/>
            <a:ext cx="4505325" cy="3952875"/>
          </a:xfrm>
        </p:spPr>
        <p:txBody>
          <a:bodyPr/>
          <a:lstStyle/>
          <a:p>
            <a:r>
              <a:rPr lang="pt-BR" sz="2400" smtClean="0"/>
              <a:t>Princípios por trás dos serviços da camada de transporte:</a:t>
            </a:r>
            <a:endParaRPr lang="pt-BR" sz="2000" smtClean="0"/>
          </a:p>
          <a:p>
            <a:pPr lvl="1"/>
            <a:r>
              <a:rPr lang="pt-BR" sz="2000" smtClean="0"/>
              <a:t>multiplexação/</a:t>
            </a:r>
            <a:br>
              <a:rPr lang="pt-BR" sz="2000" smtClean="0"/>
            </a:br>
            <a:r>
              <a:rPr lang="pt-BR" sz="2000" smtClean="0"/>
              <a:t>demultiplexação</a:t>
            </a:r>
          </a:p>
          <a:p>
            <a:pPr lvl="1"/>
            <a:r>
              <a:rPr lang="pt-BR" sz="2000" smtClean="0"/>
              <a:t>transferência confiável de dados</a:t>
            </a:r>
          </a:p>
          <a:p>
            <a:pPr lvl="1"/>
            <a:r>
              <a:rPr lang="pt-BR" sz="2000" smtClean="0"/>
              <a:t>controle de fluxo</a:t>
            </a:r>
          </a:p>
          <a:p>
            <a:pPr lvl="1"/>
            <a:r>
              <a:rPr lang="pt-BR" sz="2000" smtClean="0"/>
              <a:t>controle de congestionamento</a:t>
            </a:r>
          </a:p>
          <a:p>
            <a:r>
              <a:rPr lang="pt-BR" sz="2000" smtClean="0"/>
              <a:t>instanciação e implementação na Internet</a:t>
            </a:r>
          </a:p>
          <a:p>
            <a:pPr lvl="1"/>
            <a:r>
              <a:rPr lang="pt-BR" sz="2000" smtClean="0"/>
              <a:t>UDP</a:t>
            </a:r>
          </a:p>
          <a:p>
            <a:pPr lvl="1"/>
            <a:r>
              <a:rPr lang="pt-BR" sz="2000" smtClean="0"/>
              <a:t>TCP</a:t>
            </a:r>
          </a:p>
        </p:txBody>
      </p:sp>
      <p:sp>
        <p:nvSpPr>
          <p:cNvPr id="665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53025" y="2409825"/>
            <a:ext cx="3333750" cy="20574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u="sng" smtClean="0">
                <a:solidFill>
                  <a:srgbClr val="FF0000"/>
                </a:solidFill>
              </a:rPr>
              <a:t>Próximo capítulo:</a:t>
            </a:r>
            <a:endParaRPr lang="pt-BR" sz="2400" smtClean="0"/>
          </a:p>
          <a:p>
            <a:r>
              <a:rPr lang="pt-BR" sz="2000" smtClean="0"/>
              <a:t>saímos da “borda” da rede (camadas de aplicação e transporte)</a:t>
            </a:r>
          </a:p>
          <a:p>
            <a:r>
              <a:rPr lang="pt-BR" sz="2000" smtClean="0"/>
              <a:t>entramos no “núcleo”da rede</a:t>
            </a:r>
          </a:p>
          <a:p>
            <a:endParaRPr lang="pt-BR" sz="2400" smtClean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107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558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err="1" smtClean="0"/>
              <a:t>Demultiplexação</a:t>
            </a:r>
            <a:r>
              <a:rPr lang="pt-BR" sz="3600" dirty="0" smtClean="0"/>
              <a:t> Orientada a </a:t>
            </a:r>
            <a:r>
              <a:rPr lang="pt-BR" sz="3600" dirty="0" smtClean="0"/>
              <a:t>Conexões (</a:t>
            </a:r>
            <a:r>
              <a:rPr lang="pt-BR" sz="3600" dirty="0" smtClean="0">
                <a:solidFill>
                  <a:srgbClr val="FF0000"/>
                </a:solidFill>
              </a:rPr>
              <a:t>TCP</a:t>
            </a:r>
            <a:r>
              <a:rPr lang="pt-BR" sz="3600" dirty="0" smtClean="0"/>
              <a:t>)</a:t>
            </a:r>
            <a:endParaRPr lang="en-US" sz="3600" dirty="0" smtClean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3618123" cy="4648200"/>
          </a:xfrm>
        </p:spPr>
        <p:txBody>
          <a:bodyPr/>
          <a:lstStyle/>
          <a:p>
            <a:r>
              <a:rPr lang="pt-BR" sz="2000" dirty="0" smtClean="0"/>
              <a:t>Socket TCP identificado pela quádrupla: </a:t>
            </a:r>
          </a:p>
          <a:p>
            <a:pPr lvl="1"/>
            <a:r>
              <a:rPr lang="pt-BR" sz="1800" dirty="0" smtClean="0">
                <a:solidFill>
                  <a:srgbClr val="FF0000"/>
                </a:solidFill>
              </a:rPr>
              <a:t>endereço IP origem</a:t>
            </a:r>
          </a:p>
          <a:p>
            <a:pPr lvl="1"/>
            <a:r>
              <a:rPr lang="pt-BR" sz="1800" dirty="0" smtClean="0">
                <a:solidFill>
                  <a:srgbClr val="FF0000"/>
                </a:solidFill>
              </a:rPr>
              <a:t>número da porta origem</a:t>
            </a:r>
          </a:p>
          <a:p>
            <a:pPr lvl="1"/>
            <a:r>
              <a:rPr lang="pt-BR" sz="1800" dirty="0" smtClean="0">
                <a:solidFill>
                  <a:srgbClr val="FF0000"/>
                </a:solidFill>
              </a:rPr>
              <a:t>endereço IP destino</a:t>
            </a:r>
          </a:p>
          <a:p>
            <a:pPr lvl="1"/>
            <a:r>
              <a:rPr lang="pt-BR" sz="1800" dirty="0" smtClean="0">
                <a:solidFill>
                  <a:srgbClr val="FF0000"/>
                </a:solidFill>
              </a:rPr>
              <a:t>número da porta destino</a:t>
            </a:r>
          </a:p>
          <a:p>
            <a:r>
              <a:rPr lang="pt-BR" sz="2000" dirty="0" err="1" smtClean="0"/>
              <a:t>Demultiplexação</a:t>
            </a:r>
            <a:r>
              <a:rPr lang="pt-BR" sz="2000" dirty="0" smtClean="0"/>
              <a:t>: receptor  usa todos os quatro valores para direcionar o segmento para o socket apropriado</a:t>
            </a:r>
          </a:p>
        </p:txBody>
      </p:sp>
      <p:sp>
        <p:nvSpPr>
          <p:cNvPr id="2867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14800" cy="4648200"/>
          </a:xfrm>
        </p:spPr>
        <p:txBody>
          <a:bodyPr/>
          <a:lstStyle/>
          <a:p>
            <a:r>
              <a:rPr lang="pt-BR" sz="2000" dirty="0" smtClean="0"/>
              <a:t>Servidor pode dar suporte a muitos sockets TCP simultâneos: </a:t>
            </a:r>
          </a:p>
          <a:p>
            <a:pPr lvl="1"/>
            <a:r>
              <a:rPr lang="pt-BR" sz="1800" dirty="0" smtClean="0"/>
              <a:t>cada socket é identificado pela sua própria quádrupla</a:t>
            </a:r>
          </a:p>
          <a:p>
            <a:r>
              <a:rPr lang="pt-BR" sz="2000" dirty="0" smtClean="0"/>
              <a:t>Servidores Web têm sockets diferentes para cada conexão de cliente</a:t>
            </a:r>
          </a:p>
          <a:p>
            <a:pPr lvl="1"/>
            <a:r>
              <a:rPr lang="pt-BR" sz="1800" dirty="0" smtClean="0"/>
              <a:t>HTTP não persistente terá sockets diferentes para cada pedido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Demultiplexação</a:t>
            </a:r>
            <a:r>
              <a:rPr lang="pt-BR" dirty="0" smtClean="0"/>
              <a:t> Orientada a Conexões: exemplo</a:t>
            </a:r>
            <a:endParaRPr lang="en-US" dirty="0" smtClean="0"/>
          </a:p>
        </p:txBody>
      </p:sp>
      <p:sp>
        <p:nvSpPr>
          <p:cNvPr id="78" name="Freeform 5"/>
          <p:cNvSpPr>
            <a:spLocks/>
          </p:cNvSpPr>
          <p:nvPr/>
        </p:nvSpPr>
        <p:spPr bwMode="auto">
          <a:xfrm>
            <a:off x="2819400" y="176530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9" name="Freeform 6"/>
          <p:cNvSpPr>
            <a:spLocks/>
          </p:cNvSpPr>
          <p:nvPr/>
        </p:nvSpPr>
        <p:spPr bwMode="auto">
          <a:xfrm>
            <a:off x="417513" y="1944688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80" name="Rectangle 23"/>
          <p:cNvSpPr>
            <a:spLocks noChangeArrowheads="1"/>
          </p:cNvSpPr>
          <p:nvPr/>
        </p:nvSpPr>
        <p:spPr bwMode="auto">
          <a:xfrm>
            <a:off x="933450" y="1911350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pt-BR" sz="2400">
              <a:latin typeface="Times New Roman" pitchFamily="18" charset="0"/>
            </a:endParaRPr>
          </a:p>
        </p:txBody>
      </p:sp>
      <p:sp>
        <p:nvSpPr>
          <p:cNvPr id="81" name="Rectangle 24"/>
          <p:cNvSpPr>
            <a:spLocks noChangeArrowheads="1"/>
          </p:cNvSpPr>
          <p:nvPr/>
        </p:nvSpPr>
        <p:spPr bwMode="auto">
          <a:xfrm>
            <a:off x="895350" y="1965325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pt-BR" sz="2400">
              <a:latin typeface="Times New Roman" pitchFamily="18" charset="0"/>
            </a:endParaRPr>
          </a:p>
        </p:txBody>
      </p:sp>
      <p:sp>
        <p:nvSpPr>
          <p:cNvPr id="82" name="Line 25"/>
          <p:cNvSpPr>
            <a:spLocks noChangeShapeType="1"/>
          </p:cNvSpPr>
          <p:nvPr/>
        </p:nvSpPr>
        <p:spPr bwMode="auto">
          <a:xfrm>
            <a:off x="904875" y="27257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3" name="Text Box 26"/>
          <p:cNvSpPr txBox="1">
            <a:spLocks noChangeArrowheads="1"/>
          </p:cNvSpPr>
          <p:nvPr/>
        </p:nvSpPr>
        <p:spPr bwMode="auto">
          <a:xfrm>
            <a:off x="862013" y="270827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84" name="Line 27"/>
          <p:cNvSpPr>
            <a:spLocks noChangeShapeType="1"/>
          </p:cNvSpPr>
          <p:nvPr/>
        </p:nvSpPr>
        <p:spPr bwMode="auto">
          <a:xfrm>
            <a:off x="912813" y="30464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5" name="Line 28"/>
          <p:cNvSpPr>
            <a:spLocks noChangeShapeType="1"/>
          </p:cNvSpPr>
          <p:nvPr/>
        </p:nvSpPr>
        <p:spPr bwMode="auto">
          <a:xfrm>
            <a:off x="898525" y="33559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6" name="Line 29"/>
          <p:cNvSpPr>
            <a:spLocks noChangeShapeType="1"/>
          </p:cNvSpPr>
          <p:nvPr/>
        </p:nvSpPr>
        <p:spPr bwMode="auto">
          <a:xfrm>
            <a:off x="898525" y="36417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7" name="Text Box 26"/>
          <p:cNvSpPr txBox="1">
            <a:spLocks noChangeArrowheads="1"/>
          </p:cNvSpPr>
          <p:nvPr/>
        </p:nvSpPr>
        <p:spPr bwMode="auto">
          <a:xfrm>
            <a:off x="896938" y="19558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88" name="Text Box 26"/>
          <p:cNvSpPr txBox="1">
            <a:spLocks noChangeArrowheads="1"/>
          </p:cNvSpPr>
          <p:nvPr/>
        </p:nvSpPr>
        <p:spPr bwMode="auto">
          <a:xfrm>
            <a:off x="852488" y="3613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871538" y="332740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90" name="Text Box 26"/>
          <p:cNvSpPr txBox="1">
            <a:spLocks noChangeArrowheads="1"/>
          </p:cNvSpPr>
          <p:nvPr/>
        </p:nvSpPr>
        <p:spPr bwMode="auto">
          <a:xfrm>
            <a:off x="862013" y="3032125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91" name="Oval 19"/>
          <p:cNvSpPr>
            <a:spLocks noChangeArrowheads="1"/>
          </p:cNvSpPr>
          <p:nvPr/>
        </p:nvSpPr>
        <p:spPr bwMode="auto">
          <a:xfrm>
            <a:off x="12319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92" name="Group 20"/>
          <p:cNvGrpSpPr>
            <a:grpSpLocks/>
          </p:cNvGrpSpPr>
          <p:nvPr/>
        </p:nvGrpSpPr>
        <p:grpSpPr bwMode="auto">
          <a:xfrm>
            <a:off x="1200150" y="2565400"/>
            <a:ext cx="620713" cy="228600"/>
            <a:chOff x="1287" y="2524"/>
            <a:chExt cx="260" cy="100"/>
          </a:xfrm>
        </p:grpSpPr>
        <p:sp>
          <p:nvSpPr>
            <p:cNvPr id="93" name="Rectangle 2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4" name="Rectangle 2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5" name="Rectangle 2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6" name="Rectangle 2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97" name="Rectangle 23"/>
          <p:cNvSpPr>
            <a:spLocks noChangeArrowheads="1"/>
          </p:cNvSpPr>
          <p:nvPr/>
        </p:nvSpPr>
        <p:spPr bwMode="auto">
          <a:xfrm>
            <a:off x="3432175" y="1677988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pt-BR" sz="2400">
              <a:latin typeface="Times New Roman" pitchFamily="18" charset="0"/>
            </a:endParaRPr>
          </a:p>
        </p:txBody>
      </p:sp>
      <p:sp>
        <p:nvSpPr>
          <p:cNvPr id="98" name="Rectangle 24"/>
          <p:cNvSpPr>
            <a:spLocks noChangeArrowheads="1"/>
          </p:cNvSpPr>
          <p:nvPr/>
        </p:nvSpPr>
        <p:spPr bwMode="auto">
          <a:xfrm>
            <a:off x="3378200" y="1755775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pt-BR" sz="2400">
              <a:latin typeface="Times New Roman" pitchFamily="18" charset="0"/>
            </a:endParaRPr>
          </a:p>
        </p:txBody>
      </p:sp>
      <p:sp>
        <p:nvSpPr>
          <p:cNvPr id="99" name="Text Box 26"/>
          <p:cNvSpPr txBox="1">
            <a:spLocks noChangeArrowheads="1"/>
          </p:cNvSpPr>
          <p:nvPr/>
        </p:nvSpPr>
        <p:spPr bwMode="auto">
          <a:xfrm>
            <a:off x="3803650" y="24844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00" name="Text Box 26"/>
          <p:cNvSpPr txBox="1">
            <a:spLocks noChangeArrowheads="1"/>
          </p:cNvSpPr>
          <p:nvPr/>
        </p:nvSpPr>
        <p:spPr bwMode="auto">
          <a:xfrm>
            <a:off x="3857625" y="1708150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01" name="Text Box 26"/>
          <p:cNvSpPr txBox="1">
            <a:spLocks noChangeArrowheads="1"/>
          </p:cNvSpPr>
          <p:nvPr/>
        </p:nvSpPr>
        <p:spPr bwMode="auto">
          <a:xfrm>
            <a:off x="3797300" y="33893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02" name="Text Box 26"/>
          <p:cNvSpPr txBox="1">
            <a:spLocks noChangeArrowheads="1"/>
          </p:cNvSpPr>
          <p:nvPr/>
        </p:nvSpPr>
        <p:spPr bwMode="auto">
          <a:xfrm>
            <a:off x="3797300" y="31035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03" name="Oval 36"/>
          <p:cNvSpPr>
            <a:spLocks noChangeArrowheads="1"/>
          </p:cNvSpPr>
          <p:nvPr/>
        </p:nvSpPr>
        <p:spPr bwMode="auto">
          <a:xfrm>
            <a:off x="3497263" y="2014538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104" name="Rectangle 23"/>
          <p:cNvSpPr>
            <a:spLocks noChangeArrowheads="1"/>
          </p:cNvSpPr>
          <p:nvPr/>
        </p:nvSpPr>
        <p:spPr bwMode="auto">
          <a:xfrm>
            <a:off x="6567488" y="1903413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pt-BR" sz="2400">
              <a:latin typeface="Times New Roman" pitchFamily="18" charset="0"/>
            </a:endParaRPr>
          </a:p>
        </p:txBody>
      </p:sp>
      <p:sp>
        <p:nvSpPr>
          <p:cNvPr id="105" name="Rectangle 24"/>
          <p:cNvSpPr>
            <a:spLocks noChangeArrowheads="1"/>
          </p:cNvSpPr>
          <p:nvPr/>
        </p:nvSpPr>
        <p:spPr bwMode="auto">
          <a:xfrm>
            <a:off x="6370638" y="1944688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pt-BR" sz="2400">
              <a:latin typeface="Times New Roman" pitchFamily="18" charset="0"/>
            </a:endParaRPr>
          </a:p>
        </p:txBody>
      </p:sp>
      <p:sp>
        <p:nvSpPr>
          <p:cNvPr id="106" name="Text Box 26"/>
          <p:cNvSpPr txBox="1">
            <a:spLocks noChangeArrowheads="1"/>
          </p:cNvSpPr>
          <p:nvPr/>
        </p:nvSpPr>
        <p:spPr bwMode="auto">
          <a:xfrm>
            <a:off x="6496050" y="270033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07" name="Text Box 26"/>
          <p:cNvSpPr txBox="1">
            <a:spLocks noChangeArrowheads="1"/>
          </p:cNvSpPr>
          <p:nvPr/>
        </p:nvSpPr>
        <p:spPr bwMode="auto">
          <a:xfrm>
            <a:off x="6530975" y="19478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08" name="Text Box 26"/>
          <p:cNvSpPr txBox="1">
            <a:spLocks noChangeArrowheads="1"/>
          </p:cNvSpPr>
          <p:nvPr/>
        </p:nvSpPr>
        <p:spPr bwMode="auto">
          <a:xfrm>
            <a:off x="6538913" y="360521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09" name="Text Box 26"/>
          <p:cNvSpPr txBox="1">
            <a:spLocks noChangeArrowheads="1"/>
          </p:cNvSpPr>
          <p:nvPr/>
        </p:nvSpPr>
        <p:spPr bwMode="auto">
          <a:xfrm>
            <a:off x="6505575" y="3319463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10" name="Text Box 26"/>
          <p:cNvSpPr txBox="1">
            <a:spLocks noChangeArrowheads="1"/>
          </p:cNvSpPr>
          <p:nvPr/>
        </p:nvSpPr>
        <p:spPr bwMode="auto">
          <a:xfrm>
            <a:off x="6496050" y="30241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11" name="Oval 53"/>
          <p:cNvSpPr>
            <a:spLocks noChangeArrowheads="1"/>
          </p:cNvSpPr>
          <p:nvPr/>
        </p:nvSpPr>
        <p:spPr bwMode="auto">
          <a:xfrm>
            <a:off x="6451600" y="224155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112" name="Freeform 54"/>
          <p:cNvSpPr>
            <a:spLocks/>
          </p:cNvSpPr>
          <p:nvPr/>
        </p:nvSpPr>
        <p:spPr bwMode="auto">
          <a:xfrm>
            <a:off x="8026400" y="1924050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13" name="Group 76"/>
          <p:cNvGrpSpPr>
            <a:grpSpLocks/>
          </p:cNvGrpSpPr>
          <p:nvPr/>
        </p:nvGrpSpPr>
        <p:grpSpPr bwMode="auto">
          <a:xfrm>
            <a:off x="1816100" y="5170488"/>
            <a:ext cx="2024063" cy="652462"/>
            <a:chOff x="1079" y="3697"/>
            <a:chExt cx="1275" cy="411"/>
          </a:xfrm>
        </p:grpSpPr>
        <p:sp>
          <p:nvSpPr>
            <p:cNvPr id="114" name="Rectangle 77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5" name="Line 78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6" name="Text Box 79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source IP,port: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dest IP, port: B,80</a:t>
              </a:r>
            </a:p>
          </p:txBody>
        </p:sp>
      </p:grpSp>
      <p:grpSp>
        <p:nvGrpSpPr>
          <p:cNvPr id="117" name="Group 80"/>
          <p:cNvGrpSpPr>
            <a:grpSpLocks/>
          </p:cNvGrpSpPr>
          <p:nvPr/>
        </p:nvGrpSpPr>
        <p:grpSpPr bwMode="auto">
          <a:xfrm>
            <a:off x="1666875" y="4479925"/>
            <a:ext cx="1887538" cy="652463"/>
            <a:chOff x="2741" y="3750"/>
            <a:chExt cx="1189" cy="411"/>
          </a:xfrm>
        </p:grpSpPr>
        <p:sp>
          <p:nvSpPr>
            <p:cNvPr id="118" name="Rectangle 81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9" name="Line 82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20" name="Text Box 83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IP,port: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IP,port: A,9157</a:t>
              </a:r>
            </a:p>
          </p:txBody>
        </p:sp>
      </p:grpSp>
      <p:sp>
        <p:nvSpPr>
          <p:cNvPr id="121" name="Text Box 93"/>
          <p:cNvSpPr txBox="1">
            <a:spLocks noChangeArrowheads="1"/>
          </p:cNvSpPr>
          <p:nvPr/>
        </p:nvSpPr>
        <p:spPr bwMode="auto">
          <a:xfrm flipH="1">
            <a:off x="88900" y="4705350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host: IP address A</a:t>
            </a:r>
          </a:p>
        </p:txBody>
      </p:sp>
      <p:sp>
        <p:nvSpPr>
          <p:cNvPr id="122" name="Text Box 94"/>
          <p:cNvSpPr txBox="1">
            <a:spLocks noChangeArrowheads="1"/>
          </p:cNvSpPr>
          <p:nvPr/>
        </p:nvSpPr>
        <p:spPr bwMode="auto">
          <a:xfrm flipH="1">
            <a:off x="7845425" y="4602163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host: IP address C</a:t>
            </a:r>
          </a:p>
        </p:txBody>
      </p:sp>
      <p:sp>
        <p:nvSpPr>
          <p:cNvPr id="123" name="Line 96"/>
          <p:cNvSpPr>
            <a:spLocks noChangeShapeType="1"/>
          </p:cNvSpPr>
          <p:nvPr/>
        </p:nvSpPr>
        <p:spPr bwMode="auto">
          <a:xfrm>
            <a:off x="3354388" y="343217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24" name="Line 97"/>
          <p:cNvSpPr>
            <a:spLocks noChangeShapeType="1"/>
          </p:cNvSpPr>
          <p:nvPr/>
        </p:nvSpPr>
        <p:spPr bwMode="auto">
          <a:xfrm>
            <a:off x="3370263" y="3130550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25" name="Text Box 26"/>
          <p:cNvSpPr txBox="1">
            <a:spLocks noChangeArrowheads="1"/>
          </p:cNvSpPr>
          <p:nvPr/>
        </p:nvSpPr>
        <p:spPr bwMode="auto">
          <a:xfrm>
            <a:off x="3757613" y="2795588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26" name="Line 99"/>
          <p:cNvSpPr>
            <a:spLocks noChangeShapeType="1"/>
          </p:cNvSpPr>
          <p:nvPr/>
        </p:nvSpPr>
        <p:spPr bwMode="auto">
          <a:xfrm>
            <a:off x="3373438" y="280828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27" name="Line 100"/>
          <p:cNvSpPr>
            <a:spLocks noChangeShapeType="1"/>
          </p:cNvSpPr>
          <p:nvPr/>
        </p:nvSpPr>
        <p:spPr bwMode="auto">
          <a:xfrm>
            <a:off x="3376613" y="2486025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128" name="Group 101"/>
          <p:cNvGrpSpPr>
            <a:grpSpLocks/>
          </p:cNvGrpSpPr>
          <p:nvPr/>
        </p:nvGrpSpPr>
        <p:grpSpPr bwMode="auto">
          <a:xfrm>
            <a:off x="3552825" y="2347913"/>
            <a:ext cx="473075" cy="228600"/>
            <a:chOff x="1287" y="2524"/>
            <a:chExt cx="260" cy="100"/>
          </a:xfrm>
        </p:grpSpPr>
        <p:sp>
          <p:nvSpPr>
            <p:cNvPr id="129" name="Rectangle 102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0" name="Rectangle 103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1" name="Rectangle 104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2" name="Rectangle 105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3" name="Oval 106"/>
          <p:cNvSpPr>
            <a:spLocks noChangeArrowheads="1"/>
          </p:cNvSpPr>
          <p:nvPr/>
        </p:nvSpPr>
        <p:spPr bwMode="auto">
          <a:xfrm>
            <a:off x="4864100" y="2019300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P6</a:t>
            </a:r>
          </a:p>
        </p:txBody>
      </p:sp>
      <p:sp>
        <p:nvSpPr>
          <p:cNvPr id="134" name="Oval 112"/>
          <p:cNvSpPr>
            <a:spLocks noChangeArrowheads="1"/>
          </p:cNvSpPr>
          <p:nvPr/>
        </p:nvSpPr>
        <p:spPr bwMode="auto">
          <a:xfrm>
            <a:off x="4192588" y="2017713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P5</a:t>
            </a:r>
          </a:p>
        </p:txBody>
      </p:sp>
      <p:grpSp>
        <p:nvGrpSpPr>
          <p:cNvPr id="135" name="Group 118"/>
          <p:cNvGrpSpPr>
            <a:grpSpLocks/>
          </p:cNvGrpSpPr>
          <p:nvPr/>
        </p:nvGrpSpPr>
        <p:grpSpPr bwMode="auto">
          <a:xfrm>
            <a:off x="4257675" y="2352675"/>
            <a:ext cx="473075" cy="228600"/>
            <a:chOff x="1287" y="2524"/>
            <a:chExt cx="260" cy="100"/>
          </a:xfrm>
        </p:grpSpPr>
        <p:sp>
          <p:nvSpPr>
            <p:cNvPr id="136" name="Rectangle 11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7" name="Rectangle 12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8" name="Rectangle 12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9" name="Rectangle 12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40" name="Group 123"/>
          <p:cNvGrpSpPr>
            <a:grpSpLocks/>
          </p:cNvGrpSpPr>
          <p:nvPr/>
        </p:nvGrpSpPr>
        <p:grpSpPr bwMode="auto">
          <a:xfrm>
            <a:off x="4929188" y="2357438"/>
            <a:ext cx="473075" cy="228600"/>
            <a:chOff x="1287" y="2524"/>
            <a:chExt cx="260" cy="100"/>
          </a:xfrm>
        </p:grpSpPr>
        <p:sp>
          <p:nvSpPr>
            <p:cNvPr id="141" name="Rectangle 124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2" name="Rectangle 125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3" name="Rectangle 126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" name="Rectangle 127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45" name="Line 133"/>
          <p:cNvSpPr>
            <a:spLocks noChangeShapeType="1"/>
          </p:cNvSpPr>
          <p:nvPr/>
        </p:nvSpPr>
        <p:spPr bwMode="auto">
          <a:xfrm>
            <a:off x="6362700" y="364807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6" name="Line 134"/>
          <p:cNvSpPr>
            <a:spLocks noChangeShapeType="1"/>
          </p:cNvSpPr>
          <p:nvPr/>
        </p:nvSpPr>
        <p:spPr bwMode="auto">
          <a:xfrm>
            <a:off x="6353175" y="3352800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7" name="Line 135"/>
          <p:cNvSpPr>
            <a:spLocks noChangeShapeType="1"/>
          </p:cNvSpPr>
          <p:nvPr/>
        </p:nvSpPr>
        <p:spPr bwMode="auto">
          <a:xfrm>
            <a:off x="6353175" y="30575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8" name="Line 136"/>
          <p:cNvSpPr>
            <a:spLocks noChangeShapeType="1"/>
          </p:cNvSpPr>
          <p:nvPr/>
        </p:nvSpPr>
        <p:spPr bwMode="auto">
          <a:xfrm>
            <a:off x="6353175" y="2752725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149" name="Group 128"/>
          <p:cNvGrpSpPr>
            <a:grpSpLocks/>
          </p:cNvGrpSpPr>
          <p:nvPr/>
        </p:nvGrpSpPr>
        <p:grpSpPr bwMode="auto">
          <a:xfrm>
            <a:off x="6505575" y="2579688"/>
            <a:ext cx="473075" cy="228600"/>
            <a:chOff x="1287" y="2524"/>
            <a:chExt cx="260" cy="100"/>
          </a:xfrm>
        </p:grpSpPr>
        <p:sp>
          <p:nvSpPr>
            <p:cNvPr id="150" name="Rectangle 12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1" name="Rectangle 13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2" name="Rectangle 13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3" name="Rectangle 13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54" name="Group 137"/>
          <p:cNvGrpSpPr>
            <a:grpSpLocks/>
          </p:cNvGrpSpPr>
          <p:nvPr/>
        </p:nvGrpSpPr>
        <p:grpSpPr bwMode="auto">
          <a:xfrm>
            <a:off x="7300913" y="2570163"/>
            <a:ext cx="473075" cy="228600"/>
            <a:chOff x="1287" y="2524"/>
            <a:chExt cx="260" cy="100"/>
          </a:xfrm>
        </p:grpSpPr>
        <p:sp>
          <p:nvSpPr>
            <p:cNvPr id="155" name="Rectangle 138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6" name="Rectangle 139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7" name="Rectangle 140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8" name="Rectangle 141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59" name="Oval 143"/>
          <p:cNvSpPr>
            <a:spLocks noChangeArrowheads="1"/>
          </p:cNvSpPr>
          <p:nvPr/>
        </p:nvSpPr>
        <p:spPr bwMode="auto">
          <a:xfrm>
            <a:off x="7242175" y="223678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160" name="Freeform 144"/>
          <p:cNvSpPr>
            <a:spLocks/>
          </p:cNvSpPr>
          <p:nvPr/>
        </p:nvSpPr>
        <p:spPr bwMode="auto">
          <a:xfrm>
            <a:off x="1493838" y="2439988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61" name="Freeform 145"/>
          <p:cNvSpPr>
            <a:spLocks/>
          </p:cNvSpPr>
          <p:nvPr/>
        </p:nvSpPr>
        <p:spPr bwMode="auto">
          <a:xfrm>
            <a:off x="4479925" y="2471738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62" name="Freeform 146"/>
          <p:cNvSpPr>
            <a:spLocks/>
          </p:cNvSpPr>
          <p:nvPr/>
        </p:nvSpPr>
        <p:spPr bwMode="auto">
          <a:xfrm>
            <a:off x="5138738" y="2460625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grpSp>
        <p:nvGrpSpPr>
          <p:cNvPr id="163" name="Group 147"/>
          <p:cNvGrpSpPr>
            <a:grpSpLocks/>
          </p:cNvGrpSpPr>
          <p:nvPr/>
        </p:nvGrpSpPr>
        <p:grpSpPr bwMode="auto">
          <a:xfrm>
            <a:off x="5237163" y="4684713"/>
            <a:ext cx="2071687" cy="652462"/>
            <a:chOff x="2741" y="3750"/>
            <a:chExt cx="1305" cy="411"/>
          </a:xfrm>
        </p:grpSpPr>
        <p:sp>
          <p:nvSpPr>
            <p:cNvPr id="164" name="Rectangle 14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65" name="Line 14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66" name="Text Box 15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IP,port: C,5775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IP,port: B,80</a:t>
              </a:r>
            </a:p>
          </p:txBody>
        </p:sp>
      </p:grpSp>
      <p:grpSp>
        <p:nvGrpSpPr>
          <p:cNvPr id="167" name="Group 151"/>
          <p:cNvGrpSpPr>
            <a:grpSpLocks/>
          </p:cNvGrpSpPr>
          <p:nvPr/>
        </p:nvGrpSpPr>
        <p:grpSpPr bwMode="auto">
          <a:xfrm>
            <a:off x="5307013" y="5473700"/>
            <a:ext cx="2063750" cy="661988"/>
            <a:chOff x="2741" y="3750"/>
            <a:chExt cx="1300" cy="417"/>
          </a:xfrm>
        </p:grpSpPr>
        <p:sp>
          <p:nvSpPr>
            <p:cNvPr id="168" name="Rectangle 152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69" name="Line 153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70" name="Text Box 154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 smtClean="0"/>
                <a:t>source </a:t>
              </a:r>
              <a:r>
                <a:rPr lang="en-US" sz="1400" dirty="0" err="1" smtClean="0"/>
                <a:t>IP,port</a:t>
              </a:r>
              <a:r>
                <a:rPr lang="en-US" sz="1400" dirty="0" smtClean="0"/>
                <a:t>: C,9157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 smtClean="0"/>
                <a:t>dest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IP,port</a:t>
              </a:r>
              <a:r>
                <a:rPr lang="en-US" sz="1400" dirty="0" smtClean="0"/>
                <a:t>: B,80</a:t>
              </a:r>
            </a:p>
          </p:txBody>
        </p:sp>
      </p:grpSp>
      <p:sp>
        <p:nvSpPr>
          <p:cNvPr id="171" name="Text Box 155"/>
          <p:cNvSpPr txBox="1">
            <a:spLocks noChangeArrowheads="1"/>
          </p:cNvSpPr>
          <p:nvPr/>
        </p:nvSpPr>
        <p:spPr bwMode="auto">
          <a:xfrm>
            <a:off x="268578" y="6081713"/>
            <a:ext cx="53381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err="1" smtClean="0">
                <a:solidFill>
                  <a:srgbClr val="CC0000"/>
                </a:solidFill>
              </a:rPr>
              <a:t>três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err="1" smtClean="0">
                <a:solidFill>
                  <a:srgbClr val="CC0000"/>
                </a:solidFill>
              </a:rPr>
              <a:t>segmentos</a:t>
            </a:r>
            <a:r>
              <a:rPr lang="en-US" dirty="0" smtClean="0">
                <a:solidFill>
                  <a:srgbClr val="CC0000"/>
                </a:solidFill>
              </a:rPr>
              <a:t>, </a:t>
            </a:r>
            <a:r>
              <a:rPr lang="en-US" dirty="0" err="1" smtClean="0">
                <a:solidFill>
                  <a:srgbClr val="CC0000"/>
                </a:solidFill>
              </a:rPr>
              <a:t>todos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err="1" smtClean="0">
                <a:solidFill>
                  <a:srgbClr val="CC0000"/>
                </a:solidFill>
              </a:rPr>
              <a:t>destinados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err="1" smtClean="0">
                <a:solidFill>
                  <a:srgbClr val="CC0000"/>
                </a:solidFill>
              </a:rPr>
              <a:t>ao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err="1" smtClean="0">
                <a:solidFill>
                  <a:srgbClr val="CC0000"/>
                </a:solidFill>
              </a:rPr>
              <a:t>endereço</a:t>
            </a:r>
            <a:r>
              <a:rPr lang="en-US" dirty="0" smtClean="0">
                <a:solidFill>
                  <a:srgbClr val="CC0000"/>
                </a:solidFill>
              </a:rPr>
              <a:t> IP: B,</a:t>
            </a:r>
          </a:p>
          <a:p>
            <a:pPr>
              <a:defRPr/>
            </a:pP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err="1" smtClean="0">
                <a:solidFill>
                  <a:srgbClr val="CC0000"/>
                </a:solidFill>
              </a:rPr>
              <a:t>dest</a:t>
            </a:r>
            <a:r>
              <a:rPr lang="en-US" dirty="0" smtClean="0">
                <a:solidFill>
                  <a:srgbClr val="CC0000"/>
                </a:solidFill>
              </a:rPr>
              <a:t> port: 80 </a:t>
            </a:r>
            <a:r>
              <a:rPr lang="en-US" dirty="0" err="1" smtClean="0">
                <a:solidFill>
                  <a:srgbClr val="CC0000"/>
                </a:solidFill>
              </a:rPr>
              <a:t>são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err="1" smtClean="0">
                <a:solidFill>
                  <a:srgbClr val="CC0000"/>
                </a:solidFill>
              </a:rPr>
              <a:t>demultiplexados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dirty="0" err="1" smtClean="0">
                <a:solidFill>
                  <a:srgbClr val="CC0000"/>
                </a:solidFill>
              </a:rPr>
              <a:t>para</a:t>
            </a:r>
            <a:r>
              <a:rPr lang="en-US" dirty="0" smtClean="0">
                <a:solidFill>
                  <a:srgbClr val="CC0000"/>
                </a:solidFill>
              </a:rPr>
              <a:t> </a:t>
            </a:r>
            <a:r>
              <a:rPr lang="en-US" i="1" dirty="0" smtClean="0">
                <a:solidFill>
                  <a:srgbClr val="CC0000"/>
                </a:solidFill>
              </a:rPr>
              <a:t>sockets </a:t>
            </a:r>
            <a:r>
              <a:rPr lang="en-US" dirty="0" err="1" smtClean="0">
                <a:solidFill>
                  <a:srgbClr val="CC0000"/>
                </a:solidFill>
              </a:rPr>
              <a:t>distintos</a:t>
            </a:r>
            <a:endParaRPr lang="en-US" dirty="0" smtClean="0">
              <a:solidFill>
                <a:srgbClr val="CC0000"/>
              </a:solidFill>
            </a:endParaRPr>
          </a:p>
        </p:txBody>
      </p:sp>
      <p:sp>
        <p:nvSpPr>
          <p:cNvPr id="172" name="Line 156"/>
          <p:cNvSpPr>
            <a:spLocks noChangeShapeType="1"/>
          </p:cNvSpPr>
          <p:nvPr/>
        </p:nvSpPr>
        <p:spPr bwMode="auto">
          <a:xfrm>
            <a:off x="3502025" y="5770563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3" name="Line 157"/>
          <p:cNvSpPr>
            <a:spLocks noChangeShapeType="1"/>
          </p:cNvSpPr>
          <p:nvPr/>
        </p:nvSpPr>
        <p:spPr bwMode="auto">
          <a:xfrm>
            <a:off x="6570663" y="5292725"/>
            <a:ext cx="285750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4" name="Text Box 160"/>
          <p:cNvSpPr txBox="1">
            <a:spLocks noChangeArrowheads="1"/>
          </p:cNvSpPr>
          <p:nvPr/>
        </p:nvSpPr>
        <p:spPr bwMode="auto">
          <a:xfrm flipH="1">
            <a:off x="5046663" y="3702050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server: IP address B</a:t>
            </a:r>
          </a:p>
        </p:txBody>
      </p:sp>
      <p:grpSp>
        <p:nvGrpSpPr>
          <p:cNvPr id="175" name="Group 161"/>
          <p:cNvGrpSpPr>
            <a:grpSpLocks/>
          </p:cNvGrpSpPr>
          <p:nvPr/>
        </p:nvGrpSpPr>
        <p:grpSpPr bwMode="auto">
          <a:xfrm>
            <a:off x="2820988" y="3192463"/>
            <a:ext cx="358775" cy="704850"/>
            <a:chOff x="4140" y="429"/>
            <a:chExt cx="1425" cy="2396"/>
          </a:xfrm>
        </p:grpSpPr>
        <p:sp>
          <p:nvSpPr>
            <p:cNvPr id="176" name="Freeform 16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7" name="Rectangle 163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78" name="Freeform 16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9" name="Freeform 16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0" name="Rectangle 166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1" name="Group 16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6" name="AutoShape 168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7" name="AutoShape 169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2" name="Rectangle 170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3" name="Group 17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4" name="AutoShape 172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" name="AutoShape 173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4" name="Rectangle 174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85" name="Rectangle 175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6" name="Group 17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02" name="AutoShape 177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3" name="AutoShape 178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7" name="Freeform 17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88" name="Group 18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00" name="AutoShape 181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1" name="AutoShape 18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9" name="Rectangle 183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90" name="Freeform 18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1" name="Freeform 18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2" name="Oval 186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93" name="Freeform 18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4" name="AutoShape 188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95" name="AutoShape 189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96" name="Oval 190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97" name="Oval 191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8" name="Oval 192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99" name="Rectangle 193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8" name="Group 194"/>
          <p:cNvGrpSpPr>
            <a:grpSpLocks/>
          </p:cNvGrpSpPr>
          <p:nvPr/>
        </p:nvGrpSpPr>
        <p:grpSpPr bwMode="auto">
          <a:xfrm>
            <a:off x="-44450" y="3613150"/>
            <a:ext cx="711200" cy="669925"/>
            <a:chOff x="-44" y="1473"/>
            <a:chExt cx="981" cy="1105"/>
          </a:xfrm>
        </p:grpSpPr>
        <p:pic>
          <p:nvPicPr>
            <p:cNvPr id="209" name="Picture 19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0" name="Freeform 19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211" name="Group 197"/>
          <p:cNvGrpSpPr>
            <a:grpSpLocks/>
          </p:cNvGrpSpPr>
          <p:nvPr/>
        </p:nvGrpSpPr>
        <p:grpSpPr bwMode="auto">
          <a:xfrm flipH="1">
            <a:off x="8258175" y="3529013"/>
            <a:ext cx="711200" cy="669925"/>
            <a:chOff x="-44" y="1473"/>
            <a:chExt cx="981" cy="1105"/>
          </a:xfrm>
        </p:grpSpPr>
        <p:pic>
          <p:nvPicPr>
            <p:cNvPr id="212" name="Picture 19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3" name="Freeform 19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0BA35-3FB4-4C1C-B2DD-5138AE0B439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Demultiplexação Orientada a Conexões</a:t>
            </a:r>
            <a:r>
              <a:rPr lang="en-US" sz="3200" smtClean="0"/>
              <a:t>: Servidor Web com Threads</a:t>
            </a:r>
          </a:p>
        </p:txBody>
      </p:sp>
      <p:sp>
        <p:nvSpPr>
          <p:cNvPr id="73" name="Freeform 4"/>
          <p:cNvSpPr>
            <a:spLocks/>
          </p:cNvSpPr>
          <p:nvPr/>
        </p:nvSpPr>
        <p:spPr bwMode="auto">
          <a:xfrm>
            <a:off x="2830513" y="1826106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4" name="Freeform 5"/>
          <p:cNvSpPr>
            <a:spLocks/>
          </p:cNvSpPr>
          <p:nvPr/>
        </p:nvSpPr>
        <p:spPr bwMode="auto">
          <a:xfrm>
            <a:off x="438150" y="2005493"/>
            <a:ext cx="460375" cy="2193925"/>
          </a:xfrm>
          <a:custGeom>
            <a:avLst/>
            <a:gdLst>
              <a:gd name="T0" fmla="*/ 2147483647 w 290"/>
              <a:gd name="T1" fmla="*/ 2147483647 h 1382"/>
              <a:gd name="T2" fmla="*/ 0 w 290"/>
              <a:gd name="T3" fmla="*/ 2147483647 h 1382"/>
              <a:gd name="T4" fmla="*/ 2147483647 w 290"/>
              <a:gd name="T5" fmla="*/ 0 h 1382"/>
              <a:gd name="T6" fmla="*/ 2147483647 w 290"/>
              <a:gd name="T7" fmla="*/ 2147483647 h 1382"/>
              <a:gd name="T8" fmla="*/ 2147483647 w 290"/>
              <a:gd name="T9" fmla="*/ 2147483647 h 1382"/>
              <a:gd name="T10" fmla="*/ 2147483647 w 290"/>
              <a:gd name="T11" fmla="*/ 2147483647 h 138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0" h="1382">
                <a:moveTo>
                  <a:pt x="15" y="1382"/>
                </a:moveTo>
                <a:lnTo>
                  <a:pt x="0" y="1360"/>
                </a:lnTo>
                <a:lnTo>
                  <a:pt x="290" y="0"/>
                </a:lnTo>
                <a:lnTo>
                  <a:pt x="284" y="1258"/>
                </a:lnTo>
                <a:lnTo>
                  <a:pt x="182" y="1382"/>
                </a:lnTo>
                <a:lnTo>
                  <a:pt x="15" y="1382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75" name="Rectangle 23"/>
          <p:cNvSpPr>
            <a:spLocks noChangeArrowheads="1"/>
          </p:cNvSpPr>
          <p:nvPr/>
        </p:nvSpPr>
        <p:spPr bwMode="auto">
          <a:xfrm>
            <a:off x="933450" y="1983268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pt-BR" sz="2400">
              <a:latin typeface="Times New Roman" pitchFamily="18" charset="0"/>
            </a:endParaRPr>
          </a:p>
        </p:txBody>
      </p:sp>
      <p:sp>
        <p:nvSpPr>
          <p:cNvPr id="76" name="Rectangle 24"/>
          <p:cNvSpPr>
            <a:spLocks noChangeArrowheads="1"/>
          </p:cNvSpPr>
          <p:nvPr/>
        </p:nvSpPr>
        <p:spPr bwMode="auto">
          <a:xfrm>
            <a:off x="895350" y="2037243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pt-BR" sz="2400">
              <a:latin typeface="Times New Roman" pitchFamily="18" charset="0"/>
            </a:endParaRPr>
          </a:p>
        </p:txBody>
      </p:sp>
      <p:sp>
        <p:nvSpPr>
          <p:cNvPr id="77" name="Line 25"/>
          <p:cNvSpPr>
            <a:spLocks noChangeShapeType="1"/>
          </p:cNvSpPr>
          <p:nvPr/>
        </p:nvSpPr>
        <p:spPr bwMode="auto">
          <a:xfrm>
            <a:off x="904875" y="2797656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8" name="Text Box 26"/>
          <p:cNvSpPr txBox="1">
            <a:spLocks noChangeArrowheads="1"/>
          </p:cNvSpPr>
          <p:nvPr/>
        </p:nvSpPr>
        <p:spPr bwMode="auto">
          <a:xfrm>
            <a:off x="862013" y="2780193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79" name="Line 27"/>
          <p:cNvSpPr>
            <a:spLocks noChangeShapeType="1"/>
          </p:cNvSpPr>
          <p:nvPr/>
        </p:nvSpPr>
        <p:spPr bwMode="auto">
          <a:xfrm>
            <a:off x="912813" y="3118331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0" name="Line 28"/>
          <p:cNvSpPr>
            <a:spLocks noChangeShapeType="1"/>
          </p:cNvSpPr>
          <p:nvPr/>
        </p:nvSpPr>
        <p:spPr bwMode="auto">
          <a:xfrm>
            <a:off x="898525" y="342789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1" name="Line 29"/>
          <p:cNvSpPr>
            <a:spLocks noChangeShapeType="1"/>
          </p:cNvSpPr>
          <p:nvPr/>
        </p:nvSpPr>
        <p:spPr bwMode="auto">
          <a:xfrm>
            <a:off x="898525" y="371364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82" name="Text Box 26"/>
          <p:cNvSpPr txBox="1">
            <a:spLocks noChangeArrowheads="1"/>
          </p:cNvSpPr>
          <p:nvPr/>
        </p:nvSpPr>
        <p:spPr bwMode="auto">
          <a:xfrm>
            <a:off x="896938" y="2027718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83" name="Text Box 26"/>
          <p:cNvSpPr txBox="1">
            <a:spLocks noChangeArrowheads="1"/>
          </p:cNvSpPr>
          <p:nvPr/>
        </p:nvSpPr>
        <p:spPr bwMode="auto">
          <a:xfrm>
            <a:off x="852488" y="3685068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84" name="Text Box 26"/>
          <p:cNvSpPr txBox="1">
            <a:spLocks noChangeArrowheads="1"/>
          </p:cNvSpPr>
          <p:nvPr/>
        </p:nvSpPr>
        <p:spPr bwMode="auto">
          <a:xfrm>
            <a:off x="871538" y="3399318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85" name="Text Box 26"/>
          <p:cNvSpPr txBox="1">
            <a:spLocks noChangeArrowheads="1"/>
          </p:cNvSpPr>
          <p:nvPr/>
        </p:nvSpPr>
        <p:spPr bwMode="auto">
          <a:xfrm>
            <a:off x="862013" y="3104043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86" name="Oval 18"/>
          <p:cNvSpPr>
            <a:spLocks noChangeArrowheads="1"/>
          </p:cNvSpPr>
          <p:nvPr/>
        </p:nvSpPr>
        <p:spPr bwMode="auto">
          <a:xfrm>
            <a:off x="1231900" y="231346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grpSp>
        <p:nvGrpSpPr>
          <p:cNvPr id="87" name="Group 19"/>
          <p:cNvGrpSpPr>
            <a:grpSpLocks/>
          </p:cNvGrpSpPr>
          <p:nvPr/>
        </p:nvGrpSpPr>
        <p:grpSpPr bwMode="auto">
          <a:xfrm>
            <a:off x="1200150" y="2637318"/>
            <a:ext cx="620713" cy="228600"/>
            <a:chOff x="1287" y="2524"/>
            <a:chExt cx="260" cy="100"/>
          </a:xfrm>
        </p:grpSpPr>
        <p:sp>
          <p:nvSpPr>
            <p:cNvPr id="88" name="Rectangle 2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9" name="Rectangle 2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0" name="Rectangle 2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1" name="Rectangle 2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92" name="Rectangle 23"/>
          <p:cNvSpPr>
            <a:spLocks noChangeArrowheads="1"/>
          </p:cNvSpPr>
          <p:nvPr/>
        </p:nvSpPr>
        <p:spPr bwMode="auto">
          <a:xfrm>
            <a:off x="3432175" y="1749906"/>
            <a:ext cx="2254250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pt-BR" sz="2400">
              <a:latin typeface="Times New Roman" pitchFamily="18" charset="0"/>
            </a:endParaRPr>
          </a:p>
        </p:txBody>
      </p:sp>
      <p:sp>
        <p:nvSpPr>
          <p:cNvPr id="93" name="Rectangle 24"/>
          <p:cNvSpPr>
            <a:spLocks noChangeArrowheads="1"/>
          </p:cNvSpPr>
          <p:nvPr/>
        </p:nvSpPr>
        <p:spPr bwMode="auto">
          <a:xfrm>
            <a:off x="3378200" y="1827693"/>
            <a:ext cx="22256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pt-BR" sz="2400">
              <a:latin typeface="Times New Roman" pitchFamily="18" charset="0"/>
            </a:endParaRPr>
          </a:p>
        </p:txBody>
      </p:sp>
      <p:sp>
        <p:nvSpPr>
          <p:cNvPr id="94" name="Text Box 26"/>
          <p:cNvSpPr txBox="1">
            <a:spLocks noChangeArrowheads="1"/>
          </p:cNvSpPr>
          <p:nvPr/>
        </p:nvSpPr>
        <p:spPr bwMode="auto">
          <a:xfrm>
            <a:off x="3803650" y="2556356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95" name="Text Box 26"/>
          <p:cNvSpPr txBox="1">
            <a:spLocks noChangeArrowheads="1"/>
          </p:cNvSpPr>
          <p:nvPr/>
        </p:nvSpPr>
        <p:spPr bwMode="auto">
          <a:xfrm>
            <a:off x="3857625" y="1780068"/>
            <a:ext cx="1317625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96" name="Text Box 26"/>
          <p:cNvSpPr txBox="1">
            <a:spLocks noChangeArrowheads="1"/>
          </p:cNvSpPr>
          <p:nvPr/>
        </p:nvSpPr>
        <p:spPr bwMode="auto">
          <a:xfrm>
            <a:off x="3797300" y="3461231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97" name="Text Box 26"/>
          <p:cNvSpPr txBox="1">
            <a:spLocks noChangeArrowheads="1"/>
          </p:cNvSpPr>
          <p:nvPr/>
        </p:nvSpPr>
        <p:spPr bwMode="auto">
          <a:xfrm>
            <a:off x="3797300" y="3175481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98" name="Rectangle 23"/>
          <p:cNvSpPr>
            <a:spLocks noChangeArrowheads="1"/>
          </p:cNvSpPr>
          <p:nvPr/>
        </p:nvSpPr>
        <p:spPr bwMode="auto">
          <a:xfrm>
            <a:off x="6567488" y="1975331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pt-BR" sz="2400">
              <a:latin typeface="Times New Roman" pitchFamily="18" charset="0"/>
            </a:endParaRPr>
          </a:p>
        </p:txBody>
      </p:sp>
      <p:sp>
        <p:nvSpPr>
          <p:cNvPr id="99" name="Rectangle 24"/>
          <p:cNvSpPr>
            <a:spLocks noChangeArrowheads="1"/>
          </p:cNvSpPr>
          <p:nvPr/>
        </p:nvSpPr>
        <p:spPr bwMode="auto">
          <a:xfrm>
            <a:off x="6370638" y="2016606"/>
            <a:ext cx="1631950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pt-BR" sz="2400">
              <a:latin typeface="Times New Roman" pitchFamily="18" charset="0"/>
            </a:endParaRPr>
          </a:p>
        </p:txBody>
      </p:sp>
      <p:sp>
        <p:nvSpPr>
          <p:cNvPr id="100" name="Text Box 26"/>
          <p:cNvSpPr txBox="1">
            <a:spLocks noChangeArrowheads="1"/>
          </p:cNvSpPr>
          <p:nvPr/>
        </p:nvSpPr>
        <p:spPr bwMode="auto">
          <a:xfrm>
            <a:off x="6496050" y="2772256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transport</a:t>
            </a:r>
          </a:p>
        </p:txBody>
      </p:sp>
      <p:sp>
        <p:nvSpPr>
          <p:cNvPr id="101" name="Text Box 26"/>
          <p:cNvSpPr txBox="1">
            <a:spLocks noChangeArrowheads="1"/>
          </p:cNvSpPr>
          <p:nvPr/>
        </p:nvSpPr>
        <p:spPr bwMode="auto">
          <a:xfrm>
            <a:off x="6530975" y="2019781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application</a:t>
            </a:r>
          </a:p>
        </p:txBody>
      </p:sp>
      <p:sp>
        <p:nvSpPr>
          <p:cNvPr id="102" name="Text Box 26"/>
          <p:cNvSpPr txBox="1">
            <a:spLocks noChangeArrowheads="1"/>
          </p:cNvSpPr>
          <p:nvPr/>
        </p:nvSpPr>
        <p:spPr bwMode="auto">
          <a:xfrm>
            <a:off x="6538913" y="3677131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physical</a:t>
            </a:r>
          </a:p>
        </p:txBody>
      </p:sp>
      <p:sp>
        <p:nvSpPr>
          <p:cNvPr id="103" name="Text Box 26"/>
          <p:cNvSpPr txBox="1">
            <a:spLocks noChangeArrowheads="1"/>
          </p:cNvSpPr>
          <p:nvPr/>
        </p:nvSpPr>
        <p:spPr bwMode="auto">
          <a:xfrm>
            <a:off x="6505575" y="3391381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link</a:t>
            </a:r>
          </a:p>
        </p:txBody>
      </p:sp>
      <p:sp>
        <p:nvSpPr>
          <p:cNvPr id="104" name="Text Box 26"/>
          <p:cNvSpPr txBox="1">
            <a:spLocks noChangeArrowheads="1"/>
          </p:cNvSpPr>
          <p:nvPr/>
        </p:nvSpPr>
        <p:spPr bwMode="auto">
          <a:xfrm>
            <a:off x="6496050" y="3096106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05" name="Oval 38"/>
          <p:cNvSpPr>
            <a:spLocks noChangeArrowheads="1"/>
          </p:cNvSpPr>
          <p:nvPr/>
        </p:nvSpPr>
        <p:spPr bwMode="auto">
          <a:xfrm>
            <a:off x="6451600" y="231346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P2</a:t>
            </a:r>
          </a:p>
        </p:txBody>
      </p:sp>
      <p:sp>
        <p:nvSpPr>
          <p:cNvPr id="106" name="Freeform 39"/>
          <p:cNvSpPr>
            <a:spLocks/>
          </p:cNvSpPr>
          <p:nvPr/>
        </p:nvSpPr>
        <p:spPr bwMode="auto">
          <a:xfrm>
            <a:off x="8004175" y="1995968"/>
            <a:ext cx="504825" cy="2133600"/>
          </a:xfrm>
          <a:custGeom>
            <a:avLst/>
            <a:gdLst>
              <a:gd name="T0" fmla="*/ 2147483647 w 318"/>
              <a:gd name="T1" fmla="*/ 2147483647 h 1344"/>
              <a:gd name="T2" fmla="*/ 2147483647 w 318"/>
              <a:gd name="T3" fmla="*/ 0 h 1344"/>
              <a:gd name="T4" fmla="*/ 0 w 318"/>
              <a:gd name="T5" fmla="*/ 2147483647 h 1344"/>
              <a:gd name="T6" fmla="*/ 2147483647 w 318"/>
              <a:gd name="T7" fmla="*/ 2147483647 h 1344"/>
              <a:gd name="T8" fmla="*/ 2147483647 w 318"/>
              <a:gd name="T9" fmla="*/ 2147483647 h 1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18" h="1344">
                <a:moveTo>
                  <a:pt x="318" y="1344"/>
                </a:moveTo>
                <a:lnTo>
                  <a:pt x="12" y="0"/>
                </a:lnTo>
                <a:lnTo>
                  <a:pt x="0" y="1224"/>
                </a:lnTo>
                <a:lnTo>
                  <a:pt x="121" y="1344"/>
                </a:lnTo>
                <a:lnTo>
                  <a:pt x="318" y="1344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grpSp>
        <p:nvGrpSpPr>
          <p:cNvPr id="107" name="Group 42"/>
          <p:cNvGrpSpPr>
            <a:grpSpLocks/>
          </p:cNvGrpSpPr>
          <p:nvPr/>
        </p:nvGrpSpPr>
        <p:grpSpPr bwMode="auto">
          <a:xfrm>
            <a:off x="1816100" y="5242406"/>
            <a:ext cx="2024063" cy="652462"/>
            <a:chOff x="1079" y="3697"/>
            <a:chExt cx="1275" cy="411"/>
          </a:xfrm>
        </p:grpSpPr>
        <p:sp>
          <p:nvSpPr>
            <p:cNvPr id="108" name="Rectangle 43"/>
            <p:cNvSpPr>
              <a:spLocks noChangeArrowheads="1"/>
            </p:cNvSpPr>
            <p:nvPr/>
          </p:nvSpPr>
          <p:spPr bwMode="auto">
            <a:xfrm>
              <a:off x="1553" y="3697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9" name="Line 44"/>
            <p:cNvSpPr>
              <a:spLocks noChangeShapeType="1"/>
            </p:cNvSpPr>
            <p:nvPr/>
          </p:nvSpPr>
          <p:spPr bwMode="auto">
            <a:xfrm flipV="1">
              <a:off x="2179" y="3770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0" name="Text Box 45"/>
            <p:cNvSpPr txBox="1">
              <a:spLocks noChangeArrowheads="1"/>
            </p:cNvSpPr>
            <p:nvPr/>
          </p:nvSpPr>
          <p:spPr bwMode="auto">
            <a:xfrm>
              <a:off x="1079" y="3822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source IP,port: A,9157</a:t>
              </a:r>
            </a:p>
            <a:p>
              <a:pPr algn="r">
                <a:lnSpc>
                  <a:spcPct val="85000"/>
                </a:lnSpc>
                <a:defRPr/>
              </a:pPr>
              <a:r>
                <a:rPr lang="en-US" sz="1400" smtClean="0"/>
                <a:t>dest IP, port: B,80</a:t>
              </a:r>
            </a:p>
          </p:txBody>
        </p:sp>
      </p:grpSp>
      <p:grpSp>
        <p:nvGrpSpPr>
          <p:cNvPr id="111" name="Group 46"/>
          <p:cNvGrpSpPr>
            <a:grpSpLocks/>
          </p:cNvGrpSpPr>
          <p:nvPr/>
        </p:nvGrpSpPr>
        <p:grpSpPr bwMode="auto">
          <a:xfrm>
            <a:off x="1666875" y="4551843"/>
            <a:ext cx="1887538" cy="652463"/>
            <a:chOff x="2741" y="3750"/>
            <a:chExt cx="1189" cy="411"/>
          </a:xfrm>
        </p:grpSpPr>
        <p:sp>
          <p:nvSpPr>
            <p:cNvPr id="112" name="Rectangle 47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" name="Line 48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4" name="Text Box 49"/>
            <p:cNvSpPr txBox="1">
              <a:spLocks noChangeArrowheads="1"/>
            </p:cNvSpPr>
            <p:nvPr/>
          </p:nvSpPr>
          <p:spPr bwMode="auto">
            <a:xfrm>
              <a:off x="2813" y="3875"/>
              <a:ext cx="1117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IP,port: B,80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IP,port: A,9157</a:t>
              </a:r>
            </a:p>
          </p:txBody>
        </p:sp>
      </p:grpSp>
      <p:sp>
        <p:nvSpPr>
          <p:cNvPr id="115" name="Text Box 50"/>
          <p:cNvSpPr txBox="1">
            <a:spLocks noChangeArrowheads="1"/>
          </p:cNvSpPr>
          <p:nvPr/>
        </p:nvSpPr>
        <p:spPr bwMode="auto">
          <a:xfrm flipH="1">
            <a:off x="88900" y="4777268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host: IP address A</a:t>
            </a:r>
          </a:p>
        </p:txBody>
      </p:sp>
      <p:sp>
        <p:nvSpPr>
          <p:cNvPr id="116" name="Text Box 51"/>
          <p:cNvSpPr txBox="1">
            <a:spLocks noChangeArrowheads="1"/>
          </p:cNvSpPr>
          <p:nvPr/>
        </p:nvSpPr>
        <p:spPr bwMode="auto">
          <a:xfrm flipH="1">
            <a:off x="7845425" y="4674081"/>
            <a:ext cx="1147763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host: IP address C</a:t>
            </a:r>
          </a:p>
        </p:txBody>
      </p:sp>
      <p:sp>
        <p:nvSpPr>
          <p:cNvPr id="117" name="Text Box 52"/>
          <p:cNvSpPr txBox="1">
            <a:spLocks noChangeArrowheads="1"/>
          </p:cNvSpPr>
          <p:nvPr/>
        </p:nvSpPr>
        <p:spPr bwMode="auto">
          <a:xfrm flipH="1">
            <a:off x="5046663" y="3773968"/>
            <a:ext cx="114776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Gill Sans MT" charset="0"/>
              </a:rPr>
              <a:t>server: IP address B</a:t>
            </a:r>
          </a:p>
        </p:txBody>
      </p:sp>
      <p:sp>
        <p:nvSpPr>
          <p:cNvPr id="118" name="Line 53"/>
          <p:cNvSpPr>
            <a:spLocks noChangeShapeType="1"/>
          </p:cNvSpPr>
          <p:nvPr/>
        </p:nvSpPr>
        <p:spPr bwMode="auto">
          <a:xfrm>
            <a:off x="3354388" y="3504093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19" name="Line 54"/>
          <p:cNvSpPr>
            <a:spLocks noChangeShapeType="1"/>
          </p:cNvSpPr>
          <p:nvPr/>
        </p:nvSpPr>
        <p:spPr bwMode="auto">
          <a:xfrm>
            <a:off x="3370263" y="3202468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20" name="Text Box 26"/>
          <p:cNvSpPr txBox="1">
            <a:spLocks noChangeArrowheads="1"/>
          </p:cNvSpPr>
          <p:nvPr/>
        </p:nvSpPr>
        <p:spPr bwMode="auto">
          <a:xfrm>
            <a:off x="3757613" y="2867506"/>
            <a:ext cx="1317625" cy="32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/>
              <a:t>network</a:t>
            </a:r>
          </a:p>
        </p:txBody>
      </p:sp>
      <p:sp>
        <p:nvSpPr>
          <p:cNvPr id="121" name="Line 56"/>
          <p:cNvSpPr>
            <a:spLocks noChangeShapeType="1"/>
          </p:cNvSpPr>
          <p:nvPr/>
        </p:nvSpPr>
        <p:spPr bwMode="auto">
          <a:xfrm>
            <a:off x="3373438" y="2880206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22" name="Line 57"/>
          <p:cNvSpPr>
            <a:spLocks noChangeShapeType="1"/>
          </p:cNvSpPr>
          <p:nvPr/>
        </p:nvSpPr>
        <p:spPr bwMode="auto">
          <a:xfrm>
            <a:off x="3376613" y="2557943"/>
            <a:ext cx="22336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123" name="Group 58"/>
          <p:cNvGrpSpPr>
            <a:grpSpLocks/>
          </p:cNvGrpSpPr>
          <p:nvPr/>
        </p:nvGrpSpPr>
        <p:grpSpPr bwMode="auto">
          <a:xfrm>
            <a:off x="3552825" y="2419831"/>
            <a:ext cx="473075" cy="228600"/>
            <a:chOff x="1287" y="2524"/>
            <a:chExt cx="260" cy="100"/>
          </a:xfrm>
        </p:grpSpPr>
        <p:sp>
          <p:nvSpPr>
            <p:cNvPr id="124" name="Rectangle 59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25" name="Rectangle 60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26" name="Rectangle 61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27" name="Rectangle 62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28" name="Group 65"/>
          <p:cNvGrpSpPr>
            <a:grpSpLocks/>
          </p:cNvGrpSpPr>
          <p:nvPr/>
        </p:nvGrpSpPr>
        <p:grpSpPr bwMode="auto">
          <a:xfrm>
            <a:off x="4257675" y="2424593"/>
            <a:ext cx="473075" cy="228600"/>
            <a:chOff x="1287" y="2524"/>
            <a:chExt cx="260" cy="100"/>
          </a:xfrm>
        </p:grpSpPr>
        <p:sp>
          <p:nvSpPr>
            <p:cNvPr id="129" name="Rectangle 66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0" name="Rectangle 67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1" name="Rectangle 68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2" name="Rectangle 6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33" name="Group 70"/>
          <p:cNvGrpSpPr>
            <a:grpSpLocks/>
          </p:cNvGrpSpPr>
          <p:nvPr/>
        </p:nvGrpSpPr>
        <p:grpSpPr bwMode="auto">
          <a:xfrm>
            <a:off x="4929188" y="2429356"/>
            <a:ext cx="473075" cy="228600"/>
            <a:chOff x="1287" y="2524"/>
            <a:chExt cx="260" cy="100"/>
          </a:xfrm>
        </p:grpSpPr>
        <p:sp>
          <p:nvSpPr>
            <p:cNvPr id="134" name="Rectangle 7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5" name="Rectangle 7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6" name="Rectangle 73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7" name="Rectangle 7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38" name="Line 75"/>
          <p:cNvSpPr>
            <a:spLocks noChangeShapeType="1"/>
          </p:cNvSpPr>
          <p:nvPr/>
        </p:nvSpPr>
        <p:spPr bwMode="auto">
          <a:xfrm>
            <a:off x="6362700" y="3719993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9" name="Line 76"/>
          <p:cNvSpPr>
            <a:spLocks noChangeShapeType="1"/>
          </p:cNvSpPr>
          <p:nvPr/>
        </p:nvSpPr>
        <p:spPr bwMode="auto">
          <a:xfrm>
            <a:off x="6353175" y="3424718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0" name="Line 77"/>
          <p:cNvSpPr>
            <a:spLocks noChangeShapeType="1"/>
          </p:cNvSpPr>
          <p:nvPr/>
        </p:nvSpPr>
        <p:spPr bwMode="auto">
          <a:xfrm>
            <a:off x="6353175" y="3129443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1" name="Line 78"/>
          <p:cNvSpPr>
            <a:spLocks noChangeShapeType="1"/>
          </p:cNvSpPr>
          <p:nvPr/>
        </p:nvSpPr>
        <p:spPr bwMode="auto">
          <a:xfrm>
            <a:off x="6353175" y="2824643"/>
            <a:ext cx="16383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142" name="Group 79"/>
          <p:cNvGrpSpPr>
            <a:grpSpLocks/>
          </p:cNvGrpSpPr>
          <p:nvPr/>
        </p:nvGrpSpPr>
        <p:grpSpPr bwMode="auto">
          <a:xfrm>
            <a:off x="6505575" y="2651606"/>
            <a:ext cx="473075" cy="228600"/>
            <a:chOff x="1287" y="2524"/>
            <a:chExt cx="260" cy="100"/>
          </a:xfrm>
        </p:grpSpPr>
        <p:sp>
          <p:nvSpPr>
            <p:cNvPr id="143" name="Rectangle 80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4" name="Rectangle 81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5" name="Rectangle 82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6" name="Rectangle 83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47" name="Group 84"/>
          <p:cNvGrpSpPr>
            <a:grpSpLocks/>
          </p:cNvGrpSpPr>
          <p:nvPr/>
        </p:nvGrpSpPr>
        <p:grpSpPr bwMode="auto">
          <a:xfrm>
            <a:off x="7300913" y="2642081"/>
            <a:ext cx="473075" cy="228600"/>
            <a:chOff x="1287" y="2524"/>
            <a:chExt cx="260" cy="100"/>
          </a:xfrm>
        </p:grpSpPr>
        <p:sp>
          <p:nvSpPr>
            <p:cNvPr id="148" name="Rectangle 85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9" name="Rectangle 86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0" name="Rectangle 87"/>
            <p:cNvSpPr>
              <a:spLocks noChangeArrowheads="1"/>
            </p:cNvSpPr>
            <p:nvPr/>
          </p:nvSpPr>
          <p:spPr bwMode="auto">
            <a:xfrm>
              <a:off x="1503" y="2582"/>
              <a:ext cx="27" cy="26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1" name="Rectangle 88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52" name="Oval 89"/>
          <p:cNvSpPr>
            <a:spLocks noChangeArrowheads="1"/>
          </p:cNvSpPr>
          <p:nvPr/>
        </p:nvSpPr>
        <p:spPr bwMode="auto">
          <a:xfrm>
            <a:off x="7242175" y="2308706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P3</a:t>
            </a:r>
          </a:p>
        </p:txBody>
      </p:sp>
      <p:sp>
        <p:nvSpPr>
          <p:cNvPr id="153" name="Freeform 90"/>
          <p:cNvSpPr>
            <a:spLocks/>
          </p:cNvSpPr>
          <p:nvPr/>
        </p:nvSpPr>
        <p:spPr bwMode="auto">
          <a:xfrm>
            <a:off x="1493838" y="2511906"/>
            <a:ext cx="2695575" cy="2695575"/>
          </a:xfrm>
          <a:custGeom>
            <a:avLst/>
            <a:gdLst>
              <a:gd name="T0" fmla="*/ 0 w 1698"/>
              <a:gd name="T1" fmla="*/ 2147483647 h 1698"/>
              <a:gd name="T2" fmla="*/ 0 w 1698"/>
              <a:gd name="T3" fmla="*/ 2147483647 h 1698"/>
              <a:gd name="T4" fmla="*/ 2147483647 w 1698"/>
              <a:gd name="T5" fmla="*/ 2147483647 h 1698"/>
              <a:gd name="T6" fmla="*/ 2147483647 w 1698"/>
              <a:gd name="T7" fmla="*/ 2147483647 h 1698"/>
              <a:gd name="T8" fmla="*/ 2147483647 w 1698"/>
              <a:gd name="T9" fmla="*/ 0 h 16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698" h="1698">
                <a:moveTo>
                  <a:pt x="0" y="131"/>
                </a:moveTo>
                <a:lnTo>
                  <a:pt x="0" y="1698"/>
                </a:lnTo>
                <a:lnTo>
                  <a:pt x="1698" y="1690"/>
                </a:lnTo>
                <a:lnTo>
                  <a:pt x="1691" y="148"/>
                </a:lnTo>
                <a:lnTo>
                  <a:pt x="1443" y="0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54" name="Freeform 91"/>
          <p:cNvSpPr>
            <a:spLocks/>
          </p:cNvSpPr>
          <p:nvPr/>
        </p:nvSpPr>
        <p:spPr bwMode="auto">
          <a:xfrm>
            <a:off x="4479925" y="2543656"/>
            <a:ext cx="3089275" cy="3252787"/>
          </a:xfrm>
          <a:custGeom>
            <a:avLst/>
            <a:gdLst>
              <a:gd name="T0" fmla="*/ 0 w 1946"/>
              <a:gd name="T1" fmla="*/ 0 h 1801"/>
              <a:gd name="T2" fmla="*/ 0 w 1946"/>
              <a:gd name="T3" fmla="*/ 2147483647 h 1801"/>
              <a:gd name="T4" fmla="*/ 2147483647 w 1946"/>
              <a:gd name="T5" fmla="*/ 2147483647 h 1801"/>
              <a:gd name="T6" fmla="*/ 2147483647 w 1946"/>
              <a:gd name="T7" fmla="*/ 2147483647 h 180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46" h="1801">
                <a:moveTo>
                  <a:pt x="0" y="0"/>
                </a:moveTo>
                <a:lnTo>
                  <a:pt x="0" y="1801"/>
                </a:lnTo>
                <a:lnTo>
                  <a:pt x="1946" y="1794"/>
                </a:lnTo>
                <a:lnTo>
                  <a:pt x="1925" y="132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55" name="Freeform 92"/>
          <p:cNvSpPr>
            <a:spLocks/>
          </p:cNvSpPr>
          <p:nvPr/>
        </p:nvSpPr>
        <p:spPr bwMode="auto">
          <a:xfrm>
            <a:off x="5138738" y="2532543"/>
            <a:ext cx="1609725" cy="2465388"/>
          </a:xfrm>
          <a:custGeom>
            <a:avLst/>
            <a:gdLst>
              <a:gd name="T0" fmla="*/ 0 w 1014"/>
              <a:gd name="T1" fmla="*/ 0 h 1480"/>
              <a:gd name="T2" fmla="*/ 0 w 1014"/>
              <a:gd name="T3" fmla="*/ 2147483647 h 1480"/>
              <a:gd name="T4" fmla="*/ 2147483647 w 1014"/>
              <a:gd name="T5" fmla="*/ 2147483647 h 1480"/>
              <a:gd name="T6" fmla="*/ 2147483647 w 1014"/>
              <a:gd name="T7" fmla="*/ 2147483647 h 148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14" h="1480">
                <a:moveTo>
                  <a:pt x="0" y="0"/>
                </a:moveTo>
                <a:lnTo>
                  <a:pt x="0" y="1480"/>
                </a:lnTo>
                <a:lnTo>
                  <a:pt x="1014" y="1480"/>
                </a:lnTo>
                <a:lnTo>
                  <a:pt x="1014" y="146"/>
                </a:ln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grpSp>
        <p:nvGrpSpPr>
          <p:cNvPr id="156" name="Group 93"/>
          <p:cNvGrpSpPr>
            <a:grpSpLocks/>
          </p:cNvGrpSpPr>
          <p:nvPr/>
        </p:nvGrpSpPr>
        <p:grpSpPr bwMode="auto">
          <a:xfrm>
            <a:off x="5237163" y="4756631"/>
            <a:ext cx="2071687" cy="652462"/>
            <a:chOff x="2741" y="3750"/>
            <a:chExt cx="1305" cy="411"/>
          </a:xfrm>
        </p:grpSpPr>
        <p:sp>
          <p:nvSpPr>
            <p:cNvPr id="157" name="Rectangle 94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8" name="Line 95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9" name="Text Box 96"/>
            <p:cNvSpPr txBox="1">
              <a:spLocks noChangeArrowheads="1"/>
            </p:cNvSpPr>
            <p:nvPr/>
          </p:nvSpPr>
          <p:spPr bwMode="auto">
            <a:xfrm>
              <a:off x="2813" y="3875"/>
              <a:ext cx="1233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source IP,port: C,5775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smtClean="0"/>
                <a:t>dest IP,port: B,80</a:t>
              </a:r>
            </a:p>
          </p:txBody>
        </p:sp>
      </p:grpSp>
      <p:grpSp>
        <p:nvGrpSpPr>
          <p:cNvPr id="160" name="Group 97"/>
          <p:cNvGrpSpPr>
            <a:grpSpLocks/>
          </p:cNvGrpSpPr>
          <p:nvPr/>
        </p:nvGrpSpPr>
        <p:grpSpPr bwMode="auto">
          <a:xfrm>
            <a:off x="5307013" y="5545618"/>
            <a:ext cx="2063750" cy="661988"/>
            <a:chOff x="2741" y="3750"/>
            <a:chExt cx="1300" cy="417"/>
          </a:xfrm>
        </p:grpSpPr>
        <p:sp>
          <p:nvSpPr>
            <p:cNvPr id="161" name="Rectangle 98"/>
            <p:cNvSpPr>
              <a:spLocks noChangeArrowheads="1"/>
            </p:cNvSpPr>
            <p:nvPr/>
          </p:nvSpPr>
          <p:spPr bwMode="auto">
            <a:xfrm>
              <a:off x="2859" y="3750"/>
              <a:ext cx="678" cy="1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62" name="Line 99"/>
            <p:cNvSpPr>
              <a:spLocks noChangeShapeType="1"/>
            </p:cNvSpPr>
            <p:nvPr/>
          </p:nvSpPr>
          <p:spPr bwMode="auto">
            <a:xfrm flipV="1">
              <a:off x="2741" y="3837"/>
              <a:ext cx="175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63" name="Text Box 100"/>
            <p:cNvSpPr txBox="1">
              <a:spLocks noChangeArrowheads="1"/>
            </p:cNvSpPr>
            <p:nvPr/>
          </p:nvSpPr>
          <p:spPr bwMode="auto">
            <a:xfrm>
              <a:off x="2813" y="3875"/>
              <a:ext cx="1228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sz="1400" dirty="0" smtClean="0"/>
                <a:t>source </a:t>
              </a:r>
              <a:r>
                <a:rPr lang="en-US" sz="1400" dirty="0" err="1" smtClean="0"/>
                <a:t>IP,port</a:t>
              </a:r>
              <a:r>
                <a:rPr lang="en-US" sz="1400" dirty="0" smtClean="0"/>
                <a:t>: C,9157</a:t>
              </a:r>
            </a:p>
            <a:p>
              <a:pPr algn="l">
                <a:lnSpc>
                  <a:spcPct val="85000"/>
                </a:lnSpc>
                <a:defRPr/>
              </a:pPr>
              <a:r>
                <a:rPr lang="en-US" sz="1400" dirty="0" err="1" smtClean="0"/>
                <a:t>dest</a:t>
              </a:r>
              <a:r>
                <a:rPr lang="en-US" sz="1400" dirty="0" smtClean="0"/>
                <a:t> </a:t>
              </a:r>
              <a:r>
                <a:rPr lang="en-US" sz="1400" dirty="0" err="1" smtClean="0"/>
                <a:t>IP,port</a:t>
              </a:r>
              <a:r>
                <a:rPr lang="en-US" sz="1400" dirty="0" smtClean="0"/>
                <a:t>: B,80</a:t>
              </a:r>
            </a:p>
          </p:txBody>
        </p:sp>
      </p:grpSp>
      <p:sp>
        <p:nvSpPr>
          <p:cNvPr id="164" name="Oval 30"/>
          <p:cNvSpPr>
            <a:spLocks noChangeArrowheads="1"/>
          </p:cNvSpPr>
          <p:nvPr/>
        </p:nvSpPr>
        <p:spPr bwMode="auto">
          <a:xfrm>
            <a:off x="3497263" y="2175356"/>
            <a:ext cx="20335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P4</a:t>
            </a:r>
          </a:p>
        </p:txBody>
      </p:sp>
      <p:sp>
        <p:nvSpPr>
          <p:cNvPr id="165" name="Text Box 101"/>
          <p:cNvSpPr txBox="1">
            <a:spLocks noChangeArrowheads="1"/>
          </p:cNvSpPr>
          <p:nvPr/>
        </p:nvSpPr>
        <p:spPr bwMode="auto">
          <a:xfrm>
            <a:off x="4649369" y="1243493"/>
            <a:ext cx="259481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err="1">
                <a:solidFill>
                  <a:srgbClr val="CC0000"/>
                </a:solidFill>
              </a:rPr>
              <a:t>Servidor</a:t>
            </a:r>
            <a:r>
              <a:rPr lang="en-US" sz="2000" dirty="0">
                <a:solidFill>
                  <a:srgbClr val="CC0000"/>
                </a:solidFill>
              </a:rPr>
              <a:t> com </a:t>
            </a:r>
            <a:r>
              <a:rPr lang="en-US" sz="2000" i="1" dirty="0">
                <a:solidFill>
                  <a:srgbClr val="CC0000"/>
                </a:solidFill>
              </a:rPr>
              <a:t>threads</a:t>
            </a:r>
          </a:p>
        </p:txBody>
      </p:sp>
      <p:sp>
        <p:nvSpPr>
          <p:cNvPr id="166" name="Line 102"/>
          <p:cNvSpPr>
            <a:spLocks noChangeShapeType="1"/>
          </p:cNvSpPr>
          <p:nvPr/>
        </p:nvSpPr>
        <p:spPr bwMode="auto">
          <a:xfrm flipH="1">
            <a:off x="4779963" y="1587981"/>
            <a:ext cx="579437" cy="7524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167" name="Group 104"/>
          <p:cNvGrpSpPr>
            <a:grpSpLocks/>
          </p:cNvGrpSpPr>
          <p:nvPr/>
        </p:nvGrpSpPr>
        <p:grpSpPr bwMode="auto">
          <a:xfrm flipH="1">
            <a:off x="8258175" y="3600931"/>
            <a:ext cx="711200" cy="669925"/>
            <a:chOff x="-44" y="1473"/>
            <a:chExt cx="981" cy="1105"/>
          </a:xfrm>
        </p:grpSpPr>
        <p:pic>
          <p:nvPicPr>
            <p:cNvPr id="168" name="Picture 10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9" name="Freeform 10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70" name="Group 107"/>
          <p:cNvGrpSpPr>
            <a:grpSpLocks/>
          </p:cNvGrpSpPr>
          <p:nvPr/>
        </p:nvGrpSpPr>
        <p:grpSpPr bwMode="auto">
          <a:xfrm>
            <a:off x="-44450" y="3685068"/>
            <a:ext cx="711200" cy="669925"/>
            <a:chOff x="-44" y="1473"/>
            <a:chExt cx="981" cy="1105"/>
          </a:xfrm>
        </p:grpSpPr>
        <p:pic>
          <p:nvPicPr>
            <p:cNvPr id="171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2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73" name="Group 110"/>
          <p:cNvGrpSpPr>
            <a:grpSpLocks/>
          </p:cNvGrpSpPr>
          <p:nvPr/>
        </p:nvGrpSpPr>
        <p:grpSpPr bwMode="auto">
          <a:xfrm>
            <a:off x="2820988" y="3264381"/>
            <a:ext cx="358775" cy="704850"/>
            <a:chOff x="4140" y="429"/>
            <a:chExt cx="1425" cy="2396"/>
          </a:xfrm>
        </p:grpSpPr>
        <p:sp>
          <p:nvSpPr>
            <p:cNvPr id="174" name="Freeform 11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5" name="Rectangle 112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76" name="Freeform 11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7" name="Freeform 11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78" name="Rectangle 115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79" name="Group 11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4" name="AutoShape 117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5" name="AutoShape 118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0" name="Rectangle 119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1" name="Group 12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2" name="AutoShape 121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3" name="AutoShape 122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2" name="Rectangle 123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83" name="Rectangle 124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84" name="Group 12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00" name="AutoShape 126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1" name="AutoShape 127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5" name="Freeform 12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86" name="Group 12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8" name="AutoShape 130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9" name="AutoShape 131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87" name="Rectangle 132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88" name="Freeform 13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89" name="Freeform 13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0" name="Oval 135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91" name="Freeform 13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92" name="AutoShape 137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93" name="AutoShape 138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94" name="Oval 139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95" name="Oval 140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96" name="Oval 141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97" name="Rectangle 142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0BA35-3FB4-4C1C-B2DD-5138AE0B439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Conteúdo do Capítulo 3 </a:t>
            </a:r>
          </a:p>
        </p:txBody>
      </p:sp>
      <p:sp>
        <p:nvSpPr>
          <p:cNvPr id="21509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3.1 Introdução e serviços de camada de transporte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3.2 Multiplexação e </a:t>
            </a:r>
            <a:r>
              <a:rPr lang="pt-BR" sz="2400" dirty="0" err="1" smtClean="0"/>
              <a:t>demultiplexação</a:t>
            </a:r>
            <a:endParaRPr lang="pt-BR" sz="2400" dirty="0" smtClean="0"/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rgbClr val="FF0000"/>
                </a:solidFill>
              </a:rPr>
              <a:t>3.3 Transporte não orientado para conexão: UDP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3.4 Princípios da transferência confiável de dados</a:t>
            </a:r>
          </a:p>
        </p:txBody>
      </p:sp>
      <p:sp>
        <p:nvSpPr>
          <p:cNvPr id="21510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3.5 Transporte orientado para conexão: TCP</a:t>
            </a:r>
            <a:endParaRPr lang="pt-BR" sz="2000" dirty="0" smtClean="0"/>
          </a:p>
          <a:p>
            <a:pPr>
              <a:lnSpc>
                <a:spcPct val="90000"/>
              </a:lnSpc>
            </a:pPr>
            <a:r>
              <a:rPr lang="pt-BR" sz="2400" dirty="0" smtClean="0"/>
              <a:t>3.6 Princípios de controle de congestionamento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3.7 Controle de congestionamento no TCP</a:t>
            </a:r>
          </a:p>
          <a:p>
            <a:pPr>
              <a:lnSpc>
                <a:spcPct val="90000"/>
              </a:lnSpc>
            </a:pPr>
            <a:endParaRPr lang="pt-BR" sz="2400" dirty="0" smtClean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UDP: </a:t>
            </a:r>
            <a:r>
              <a:rPr lang="pt-BR" sz="3200" dirty="0" err="1" smtClean="0"/>
              <a:t>User</a:t>
            </a:r>
            <a:r>
              <a:rPr lang="pt-BR" sz="3200" dirty="0" smtClean="0"/>
              <a:t> </a:t>
            </a:r>
            <a:r>
              <a:rPr lang="pt-BR" sz="3200" dirty="0" err="1" smtClean="0"/>
              <a:t>Datagram</a:t>
            </a:r>
            <a:r>
              <a:rPr lang="pt-BR" sz="3200" dirty="0" smtClean="0"/>
              <a:t> </a:t>
            </a:r>
            <a:r>
              <a:rPr lang="pt-BR" sz="3200" dirty="0" err="1" smtClean="0"/>
              <a:t>Protocol</a:t>
            </a:r>
            <a:r>
              <a:rPr lang="pt-BR" sz="3200" dirty="0" smtClean="0"/>
              <a:t> </a:t>
            </a:r>
            <a:r>
              <a:rPr lang="pt-BR" sz="2400" dirty="0" smtClean="0"/>
              <a:t>[RFC 768]</a:t>
            </a:r>
            <a:endParaRPr lang="pt-BR" sz="3600" dirty="0" smtClean="0"/>
          </a:p>
        </p:txBody>
      </p:sp>
      <p:sp>
        <p:nvSpPr>
          <p:cNvPr id="3277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1800" dirty="0" smtClean="0"/>
              <a:t>Protocolo de transporte da Internet mínimo, “sem gorduras”, </a:t>
            </a:r>
          </a:p>
          <a:p>
            <a:r>
              <a:rPr lang="pt-BR" sz="1800" dirty="0" smtClean="0"/>
              <a:t>Serviço “melhor esforço”, segmentos UDP podem ser:</a:t>
            </a:r>
          </a:p>
          <a:p>
            <a:pPr lvl="1"/>
            <a:r>
              <a:rPr lang="pt-BR" sz="1800" dirty="0" smtClean="0"/>
              <a:t>perdidos</a:t>
            </a:r>
          </a:p>
          <a:p>
            <a:pPr lvl="1"/>
            <a:r>
              <a:rPr lang="pt-BR" sz="1800" dirty="0" smtClean="0"/>
              <a:t>entregues à aplicação fora de ordem</a:t>
            </a:r>
          </a:p>
          <a:p>
            <a:r>
              <a:rPr lang="pt-BR" sz="1800" i="1" dirty="0" smtClean="0">
                <a:solidFill>
                  <a:srgbClr val="FF0000"/>
                </a:solidFill>
              </a:rPr>
              <a:t>sem conexão:</a:t>
            </a:r>
            <a:endParaRPr lang="pt-BR" sz="2000" dirty="0" smtClean="0"/>
          </a:p>
          <a:p>
            <a:pPr lvl="1"/>
            <a:r>
              <a:rPr lang="pt-BR" sz="1800" dirty="0" smtClean="0"/>
              <a:t>não há saudação inicial entre o remetente e o receptor UDP</a:t>
            </a:r>
          </a:p>
          <a:p>
            <a:pPr lvl="1"/>
            <a:r>
              <a:rPr lang="pt-BR" sz="1800" dirty="0" smtClean="0"/>
              <a:t>tratamento independente para cada segmento UDP</a:t>
            </a:r>
          </a:p>
        </p:txBody>
      </p:sp>
      <p:sp>
        <p:nvSpPr>
          <p:cNvPr id="32774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000" dirty="0" smtClean="0"/>
              <a:t>Uso do UDP:</a:t>
            </a:r>
          </a:p>
          <a:p>
            <a:pPr lvl="1">
              <a:lnSpc>
                <a:spcPct val="90000"/>
              </a:lnSpc>
            </a:pPr>
            <a:r>
              <a:rPr lang="pt-BR" sz="1800" dirty="0" smtClean="0"/>
              <a:t>aplicações de </a:t>
            </a:r>
            <a:r>
              <a:rPr lang="pt-BR" sz="1800" i="1" dirty="0" smtClean="0"/>
              <a:t>streaming</a:t>
            </a:r>
            <a:r>
              <a:rPr lang="pt-BR" sz="1800" dirty="0"/>
              <a:t> </a:t>
            </a:r>
            <a:r>
              <a:rPr lang="pt-BR" sz="1800" dirty="0" smtClean="0"/>
              <a:t>multimídia (tolerante a perdas, sensível a taxas)</a:t>
            </a:r>
          </a:p>
          <a:p>
            <a:pPr lvl="1">
              <a:lnSpc>
                <a:spcPct val="90000"/>
              </a:lnSpc>
            </a:pPr>
            <a:r>
              <a:rPr lang="pt-BR" sz="1800" dirty="0" smtClean="0"/>
              <a:t>DNS</a:t>
            </a:r>
          </a:p>
          <a:p>
            <a:pPr lvl="1">
              <a:lnSpc>
                <a:spcPct val="90000"/>
              </a:lnSpc>
            </a:pPr>
            <a:r>
              <a:rPr lang="pt-BR" sz="1800" dirty="0" smtClean="0"/>
              <a:t>SNMP</a:t>
            </a:r>
          </a:p>
          <a:p>
            <a:pPr>
              <a:lnSpc>
                <a:spcPct val="90000"/>
              </a:lnSpc>
            </a:pPr>
            <a:r>
              <a:rPr lang="pt-BR" sz="2000" dirty="0" smtClean="0"/>
              <a:t>transferência confiável sobre UDP:</a:t>
            </a:r>
          </a:p>
          <a:p>
            <a:pPr lvl="1">
              <a:lnSpc>
                <a:spcPct val="90000"/>
              </a:lnSpc>
            </a:pPr>
            <a:r>
              <a:rPr lang="pt-BR" sz="1800" dirty="0" smtClean="0"/>
              <a:t>adiciona confiabilidade na camada de aplicação</a:t>
            </a:r>
          </a:p>
          <a:p>
            <a:pPr lvl="1">
              <a:lnSpc>
                <a:spcPct val="90000"/>
              </a:lnSpc>
            </a:pPr>
            <a:r>
              <a:rPr lang="pt-BR" sz="1800" dirty="0" smtClean="0"/>
              <a:t>recuperação de erros específica da aplicação</a:t>
            </a:r>
          </a:p>
          <a:p>
            <a:pPr lvl="1">
              <a:lnSpc>
                <a:spcPct val="90000"/>
              </a:lnSpc>
            </a:pPr>
            <a:endParaRPr lang="pt-BR" dirty="0" smtClean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UDP: Cabeçalho do segmento</a:t>
            </a:r>
          </a:p>
        </p:txBody>
      </p:sp>
      <p:sp>
        <p:nvSpPr>
          <p:cNvPr id="33798" name="Rectangle 7"/>
          <p:cNvSpPr>
            <a:spLocks noChangeArrowheads="1"/>
          </p:cNvSpPr>
          <p:nvPr/>
        </p:nvSpPr>
        <p:spPr bwMode="auto">
          <a:xfrm>
            <a:off x="679129" y="2446338"/>
            <a:ext cx="3324225" cy="3200400"/>
          </a:xfrm>
          <a:prstGeom prst="rect">
            <a:avLst/>
          </a:prstGeom>
          <a:solidFill>
            <a:schemeClr val="accent2"/>
          </a:solidFill>
          <a:ln w="1905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3799" name="Rectangle 8"/>
          <p:cNvSpPr>
            <a:spLocks noChangeArrowheads="1"/>
          </p:cNvSpPr>
          <p:nvPr/>
        </p:nvSpPr>
        <p:spPr bwMode="auto">
          <a:xfrm>
            <a:off x="621979" y="2541588"/>
            <a:ext cx="3324225" cy="3200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3800" name="Text Box 9"/>
          <p:cNvSpPr txBox="1">
            <a:spLocks noChangeArrowheads="1"/>
          </p:cNvSpPr>
          <p:nvPr/>
        </p:nvSpPr>
        <p:spPr bwMode="auto">
          <a:xfrm>
            <a:off x="652142" y="2563813"/>
            <a:ext cx="15478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porta origem</a:t>
            </a:r>
            <a:endParaRPr lang="en-US"/>
          </a:p>
        </p:txBody>
      </p:sp>
      <p:sp>
        <p:nvSpPr>
          <p:cNvPr id="33801" name="Text Box 10"/>
          <p:cNvSpPr txBox="1">
            <a:spLocks noChangeArrowheads="1"/>
          </p:cNvSpPr>
          <p:nvPr/>
        </p:nvSpPr>
        <p:spPr bwMode="auto">
          <a:xfrm>
            <a:off x="2411092" y="2563813"/>
            <a:ext cx="1366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porta dest.</a:t>
            </a:r>
            <a:endParaRPr lang="en-US" sz="1800"/>
          </a:p>
        </p:txBody>
      </p:sp>
      <p:sp>
        <p:nvSpPr>
          <p:cNvPr id="33802" name="Line 11"/>
          <p:cNvSpPr>
            <a:spLocks noChangeShapeType="1"/>
          </p:cNvSpPr>
          <p:nvPr/>
        </p:nvSpPr>
        <p:spPr bwMode="auto">
          <a:xfrm flipV="1">
            <a:off x="593404" y="2941638"/>
            <a:ext cx="33289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3803" name="Line 12"/>
          <p:cNvSpPr>
            <a:spLocks noChangeShapeType="1"/>
          </p:cNvSpPr>
          <p:nvPr/>
        </p:nvSpPr>
        <p:spPr bwMode="auto">
          <a:xfrm flipV="1">
            <a:off x="583879" y="3341688"/>
            <a:ext cx="33242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3804" name="Line 13"/>
          <p:cNvSpPr>
            <a:spLocks noChangeShapeType="1"/>
          </p:cNvSpPr>
          <p:nvPr/>
        </p:nvSpPr>
        <p:spPr bwMode="auto">
          <a:xfrm flipV="1">
            <a:off x="2241229" y="2541588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3805" name="Text Box 14"/>
          <p:cNvSpPr txBox="1">
            <a:spLocks noChangeArrowheads="1"/>
          </p:cNvSpPr>
          <p:nvPr/>
        </p:nvSpPr>
        <p:spPr bwMode="auto">
          <a:xfrm>
            <a:off x="1742754" y="2111375"/>
            <a:ext cx="949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32 bits</a:t>
            </a:r>
            <a:endParaRPr lang="en-US"/>
          </a:p>
        </p:txBody>
      </p:sp>
      <p:sp>
        <p:nvSpPr>
          <p:cNvPr id="33806" name="Line 15"/>
          <p:cNvSpPr>
            <a:spLocks noChangeShapeType="1"/>
          </p:cNvSpPr>
          <p:nvPr/>
        </p:nvSpPr>
        <p:spPr bwMode="auto">
          <a:xfrm>
            <a:off x="2698429" y="2308225"/>
            <a:ext cx="1200150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3807" name="Line 16"/>
          <p:cNvSpPr>
            <a:spLocks noChangeShapeType="1"/>
          </p:cNvSpPr>
          <p:nvPr/>
        </p:nvSpPr>
        <p:spPr bwMode="auto">
          <a:xfrm rot="10800000">
            <a:off x="588642" y="2317750"/>
            <a:ext cx="11287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3808" name="Text Box 17"/>
          <p:cNvSpPr txBox="1">
            <a:spLocks noChangeArrowheads="1"/>
          </p:cNvSpPr>
          <p:nvPr/>
        </p:nvSpPr>
        <p:spPr bwMode="auto">
          <a:xfrm>
            <a:off x="1428429" y="4397375"/>
            <a:ext cx="1566863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Dados de </a:t>
            </a:r>
          </a:p>
          <a:p>
            <a:r>
              <a:rPr lang="en-US" sz="2000">
                <a:latin typeface="Comic Sans MS" pitchFamily="66" charset="0"/>
              </a:rPr>
              <a:t>aplicação </a:t>
            </a:r>
          </a:p>
          <a:p>
            <a:r>
              <a:rPr lang="en-US" sz="2000">
                <a:latin typeface="Comic Sans MS" pitchFamily="66" charset="0"/>
              </a:rPr>
              <a:t>(mensagem)</a:t>
            </a:r>
            <a:endParaRPr lang="en-US"/>
          </a:p>
        </p:txBody>
      </p:sp>
      <p:sp>
        <p:nvSpPr>
          <p:cNvPr id="33809" name="Text Box 19"/>
          <p:cNvSpPr txBox="1">
            <a:spLocks noChangeArrowheads="1"/>
          </p:cNvSpPr>
          <p:nvPr/>
        </p:nvSpPr>
        <p:spPr bwMode="auto">
          <a:xfrm>
            <a:off x="709292" y="5964238"/>
            <a:ext cx="33067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Comic Sans MS" pitchFamily="66" charset="0"/>
              </a:rPr>
              <a:t>Formato do segmento UDP</a:t>
            </a:r>
            <a:endParaRPr lang="en-US"/>
          </a:p>
        </p:txBody>
      </p:sp>
      <p:sp>
        <p:nvSpPr>
          <p:cNvPr id="33810" name="Line 20"/>
          <p:cNvSpPr>
            <a:spLocks noChangeShapeType="1"/>
          </p:cNvSpPr>
          <p:nvPr/>
        </p:nvSpPr>
        <p:spPr bwMode="auto">
          <a:xfrm flipV="1">
            <a:off x="2241229" y="2951163"/>
            <a:ext cx="0" cy="3952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3811" name="Text Box 22"/>
          <p:cNvSpPr txBox="1">
            <a:spLocks noChangeArrowheads="1"/>
          </p:cNvSpPr>
          <p:nvPr/>
        </p:nvSpPr>
        <p:spPr bwMode="auto">
          <a:xfrm>
            <a:off x="621979" y="2954338"/>
            <a:ext cx="15462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Comic Sans MS" pitchFamily="66" charset="0"/>
              </a:rPr>
              <a:t>comprimento</a:t>
            </a:r>
            <a:endParaRPr lang="en-US"/>
          </a:p>
        </p:txBody>
      </p:sp>
      <p:sp>
        <p:nvSpPr>
          <p:cNvPr id="33812" name="Text Box 23"/>
          <p:cNvSpPr txBox="1">
            <a:spLocks noChangeArrowheads="1"/>
          </p:cNvSpPr>
          <p:nvPr/>
        </p:nvSpPr>
        <p:spPr bwMode="auto">
          <a:xfrm>
            <a:off x="2515867" y="2944813"/>
            <a:ext cx="1208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Comic Sans MS" pitchFamily="66" charset="0"/>
              </a:rPr>
              <a:t>checksum</a:t>
            </a:r>
            <a:endParaRPr lang="en-US"/>
          </a:p>
        </p:txBody>
      </p:sp>
      <p:sp>
        <p:nvSpPr>
          <p:cNvPr id="33813" name="Text Box 24"/>
          <p:cNvSpPr txBox="1">
            <a:spLocks noChangeArrowheads="1"/>
          </p:cNvSpPr>
          <p:nvPr/>
        </p:nvSpPr>
        <p:spPr bwMode="auto">
          <a:xfrm>
            <a:off x="164386" y="1144776"/>
            <a:ext cx="298977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1800" dirty="0" err="1">
                <a:latin typeface="Comic Sans MS" pitchFamily="66" charset="0"/>
              </a:rPr>
              <a:t>Comprimento</a:t>
            </a: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em</a:t>
            </a: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smtClean="0">
                <a:latin typeface="Comic Sans MS" pitchFamily="66" charset="0"/>
              </a:rPr>
              <a:t>bytes </a:t>
            </a:r>
            <a:r>
              <a:rPr lang="en-US" sz="1800" dirty="0">
                <a:latin typeface="Comic Sans MS" pitchFamily="66" charset="0"/>
              </a:rPr>
              <a:t>do</a:t>
            </a:r>
          </a:p>
          <a:p>
            <a:pPr algn="r"/>
            <a:r>
              <a:rPr lang="en-US" sz="1800" dirty="0" err="1">
                <a:latin typeface="Comic Sans MS" pitchFamily="66" charset="0"/>
              </a:rPr>
              <a:t>segmento</a:t>
            </a:r>
            <a:r>
              <a:rPr lang="en-US" sz="1800" dirty="0">
                <a:latin typeface="Comic Sans MS" pitchFamily="66" charset="0"/>
              </a:rPr>
              <a:t> UDP,</a:t>
            </a:r>
          </a:p>
          <a:p>
            <a:pPr algn="r"/>
            <a:r>
              <a:rPr lang="en-US" sz="1800" dirty="0" err="1">
                <a:latin typeface="Comic Sans MS" pitchFamily="66" charset="0"/>
              </a:rPr>
              <a:t>incluindo</a:t>
            </a: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cabeçalho</a:t>
            </a:r>
            <a:endParaRPr lang="en-US" sz="1800" dirty="0">
              <a:latin typeface="Comic Sans MS" pitchFamily="66" charset="0"/>
            </a:endParaRPr>
          </a:p>
        </p:txBody>
      </p:sp>
      <p:sp>
        <p:nvSpPr>
          <p:cNvPr id="33814" name="Line 25"/>
          <p:cNvSpPr>
            <a:spLocks noChangeShapeType="1"/>
          </p:cNvSpPr>
          <p:nvPr/>
        </p:nvSpPr>
        <p:spPr bwMode="auto">
          <a:xfrm>
            <a:off x="1023617" y="2057490"/>
            <a:ext cx="7937" cy="10541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6" name="Rectangle 4"/>
          <p:cNvSpPr txBox="1">
            <a:spLocks noChangeArrowheads="1"/>
          </p:cNvSpPr>
          <p:nvPr/>
        </p:nvSpPr>
        <p:spPr>
          <a:xfrm>
            <a:off x="4752975" y="1565421"/>
            <a:ext cx="3810000" cy="38195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0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0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  <a:buFont typeface="ZapfDingbats" pitchFamily="82" charset="0"/>
              <a:buNone/>
            </a:pPr>
            <a:r>
              <a:rPr lang="pt-BR" sz="2400" kern="0" dirty="0" smtClean="0">
                <a:solidFill>
                  <a:srgbClr val="FF0000"/>
                </a:solidFill>
              </a:rPr>
              <a:t>Por quê existe um UDP?</a:t>
            </a:r>
            <a:endParaRPr lang="pt-BR" sz="2400" kern="0" dirty="0" smtClean="0"/>
          </a:p>
          <a:p>
            <a:pPr>
              <a:lnSpc>
                <a:spcPct val="90000"/>
              </a:lnSpc>
            </a:pPr>
            <a:r>
              <a:rPr lang="pt-BR" sz="2000" kern="0" dirty="0" smtClean="0"/>
              <a:t>elimina estabelecimento de conexão (que pode causar retardo)</a:t>
            </a:r>
          </a:p>
          <a:p>
            <a:pPr>
              <a:lnSpc>
                <a:spcPct val="90000"/>
              </a:lnSpc>
            </a:pPr>
            <a:r>
              <a:rPr lang="pt-BR" sz="2000" kern="0" dirty="0" smtClean="0"/>
              <a:t>simples: não mantém “estado” da conexão nem no remetente, nem no receptor</a:t>
            </a:r>
          </a:p>
          <a:p>
            <a:pPr>
              <a:lnSpc>
                <a:spcPct val="90000"/>
              </a:lnSpc>
            </a:pPr>
            <a:r>
              <a:rPr lang="pt-BR" sz="2000" kern="0" dirty="0" smtClean="0"/>
              <a:t>cabeçalho de segmento reduzido</a:t>
            </a:r>
          </a:p>
          <a:p>
            <a:pPr>
              <a:lnSpc>
                <a:spcPct val="90000"/>
              </a:lnSpc>
            </a:pPr>
            <a:r>
              <a:rPr lang="pt-BR" sz="2000" kern="0" dirty="0" smtClean="0"/>
              <a:t>Não há controle de congestionamento: UDP pode transmitir tão rápido quanto desejado (e possível)</a:t>
            </a:r>
            <a:endParaRPr lang="pt-BR" sz="2400" kern="0" dirty="0" smtClean="0"/>
          </a:p>
          <a:p>
            <a:pPr>
              <a:lnSpc>
                <a:spcPct val="90000"/>
              </a:lnSpc>
            </a:pPr>
            <a:endParaRPr lang="pt-BR" sz="2400" kern="0" dirty="0" smtClean="0"/>
          </a:p>
        </p:txBody>
      </p:sp>
      <p:sp>
        <p:nvSpPr>
          <p:cNvPr id="27" name="Rectangle 5"/>
          <p:cNvSpPr>
            <a:spLocks noChangeArrowheads="1"/>
          </p:cNvSpPr>
          <p:nvPr/>
        </p:nvSpPr>
        <p:spPr bwMode="auto">
          <a:xfrm>
            <a:off x="4591050" y="1422546"/>
            <a:ext cx="4048125" cy="46958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0BA35-3FB4-4C1C-B2DD-5138AE0B439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Soma de Verificação (</a:t>
            </a:r>
            <a:r>
              <a:rPr lang="pt-BR" sz="3600" i="1" smtClean="0"/>
              <a:t>checksum)</a:t>
            </a:r>
            <a:r>
              <a:rPr lang="pt-BR" sz="3600" smtClean="0"/>
              <a:t> UDP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38175" y="2414588"/>
            <a:ext cx="3657600" cy="3495675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0"/>
              <a:buNone/>
            </a:pPr>
            <a:r>
              <a:rPr lang="pt-BR" sz="2400" u="sng" dirty="0" smtClean="0">
                <a:solidFill>
                  <a:srgbClr val="FF0000"/>
                </a:solidFill>
              </a:rPr>
              <a:t>Transmissor:</a:t>
            </a:r>
            <a:endParaRPr lang="pt-BR" sz="2400" dirty="0" smtClean="0"/>
          </a:p>
          <a:p>
            <a:pPr>
              <a:lnSpc>
                <a:spcPct val="90000"/>
              </a:lnSpc>
            </a:pPr>
            <a:r>
              <a:rPr lang="pt-BR" sz="2000" dirty="0" smtClean="0"/>
              <a:t>trata conteúdo do segmento como sequência de inteiros de 16-bits</a:t>
            </a:r>
          </a:p>
          <a:p>
            <a:pPr>
              <a:lnSpc>
                <a:spcPct val="90000"/>
              </a:lnSpc>
            </a:pPr>
            <a:r>
              <a:rPr lang="pt-BR" sz="2000" dirty="0" err="1" smtClean="0"/>
              <a:t>checksum</a:t>
            </a:r>
            <a:r>
              <a:rPr lang="pt-BR" sz="2000" dirty="0" smtClean="0"/>
              <a:t>: soma (adição  usando complemento de 1) do conteúdo do segmento</a:t>
            </a:r>
          </a:p>
          <a:p>
            <a:pPr>
              <a:lnSpc>
                <a:spcPct val="90000"/>
              </a:lnSpc>
            </a:pPr>
            <a:r>
              <a:rPr lang="pt-BR" sz="2000" dirty="0" smtClean="0"/>
              <a:t>transmissor coloca </a:t>
            </a:r>
            <a:r>
              <a:rPr lang="pt-BR" sz="2000" i="1" dirty="0" smtClean="0"/>
              <a:t>complemento do valor da soma </a:t>
            </a:r>
            <a:r>
              <a:rPr lang="pt-BR" sz="2000" dirty="0" smtClean="0"/>
              <a:t>no campo </a:t>
            </a:r>
            <a:r>
              <a:rPr lang="pt-BR" sz="2000" i="1" dirty="0" err="1" smtClean="0"/>
              <a:t>checksum</a:t>
            </a:r>
            <a:r>
              <a:rPr lang="pt-BR" sz="2000" dirty="0" smtClean="0"/>
              <a:t> do UDP </a:t>
            </a:r>
            <a:endParaRPr lang="pt-BR" sz="2400" dirty="0" smtClean="0"/>
          </a:p>
        </p:txBody>
      </p:sp>
      <p:sp>
        <p:nvSpPr>
          <p:cNvPr id="3482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2552700"/>
            <a:ext cx="4057650" cy="325755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0"/>
              <a:buNone/>
            </a:pPr>
            <a:r>
              <a:rPr lang="pt-BR" sz="2400" u="sng" dirty="0" smtClean="0">
                <a:solidFill>
                  <a:srgbClr val="FF0000"/>
                </a:solidFill>
              </a:rPr>
              <a:t>Receptor:</a:t>
            </a:r>
            <a:endParaRPr lang="pt-BR" sz="2400" dirty="0" smtClean="0"/>
          </a:p>
          <a:p>
            <a:pPr>
              <a:lnSpc>
                <a:spcPct val="90000"/>
              </a:lnSpc>
            </a:pPr>
            <a:r>
              <a:rPr lang="pt-BR" sz="2000" dirty="0" smtClean="0"/>
              <a:t>calcula </a:t>
            </a:r>
            <a:r>
              <a:rPr lang="pt-BR" sz="2000" i="1" dirty="0" err="1" smtClean="0"/>
              <a:t>checksum</a:t>
            </a:r>
            <a:r>
              <a:rPr lang="pt-BR" sz="2000" dirty="0" smtClean="0"/>
              <a:t> do segmento recebido</a:t>
            </a:r>
          </a:p>
          <a:p>
            <a:pPr>
              <a:lnSpc>
                <a:spcPct val="90000"/>
              </a:lnSpc>
            </a:pPr>
            <a:r>
              <a:rPr lang="pt-BR" sz="2000" dirty="0" smtClean="0"/>
              <a:t>verifica se o </a:t>
            </a:r>
            <a:r>
              <a:rPr lang="pt-BR" sz="2000" i="1" dirty="0" err="1" smtClean="0"/>
              <a:t>checksum</a:t>
            </a:r>
            <a:r>
              <a:rPr lang="pt-BR" sz="2000" dirty="0" smtClean="0"/>
              <a:t> calculado bate com o valor recebido: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NÃO - erro detectado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SIM - nenhum erro detectado. </a:t>
            </a:r>
            <a:endParaRPr lang="pt-BR" sz="2400" dirty="0" smtClean="0"/>
          </a:p>
        </p:txBody>
      </p:sp>
      <p:sp>
        <p:nvSpPr>
          <p:cNvPr id="34823" name="Rectangle 5"/>
          <p:cNvSpPr>
            <a:spLocks noChangeArrowheads="1"/>
          </p:cNvSpPr>
          <p:nvPr/>
        </p:nvSpPr>
        <p:spPr bwMode="auto">
          <a:xfrm>
            <a:off x="695325" y="1457325"/>
            <a:ext cx="79248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en-US" u="sng">
                <a:solidFill>
                  <a:srgbClr val="FF0000"/>
                </a:solidFill>
                <a:latin typeface="Comic Sans MS" pitchFamily="66" charset="0"/>
              </a:rPr>
              <a:t>Objetivo:</a:t>
            </a:r>
            <a:r>
              <a:rPr lang="en-US">
                <a:latin typeface="Comic Sans MS" pitchFamily="66" charset="0"/>
              </a:rPr>
              <a:t> </a:t>
            </a:r>
            <a:r>
              <a:rPr lang="pt-BR">
                <a:latin typeface="Comic Sans MS" pitchFamily="66" charset="0"/>
              </a:rPr>
              <a:t>detectar “erros” (ex.: bits trocados) no segmento transmitido</a:t>
            </a:r>
            <a:endParaRPr lang="en-US">
              <a:latin typeface="Comic Sans MS" pitchFamily="66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r>
              <a:rPr lang="en-US" dirty="0" err="1" smtClean="0"/>
              <a:t>Exemplo</a:t>
            </a:r>
            <a:r>
              <a:rPr lang="en-US" dirty="0" smtClean="0"/>
              <a:t> do </a:t>
            </a:r>
            <a:r>
              <a:rPr lang="en-US" i="1" dirty="0" smtClean="0"/>
              <a:t>Checksum</a:t>
            </a:r>
            <a:r>
              <a:rPr lang="en-US" dirty="0" smtClean="0"/>
              <a:t> Internet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7772400" cy="2743200"/>
          </a:xfrm>
        </p:spPr>
        <p:txBody>
          <a:bodyPr/>
          <a:lstStyle/>
          <a:p>
            <a:r>
              <a:rPr lang="pt-BR" sz="2400" smtClean="0"/>
              <a:t>Note que:</a:t>
            </a:r>
          </a:p>
          <a:p>
            <a:pPr lvl="1"/>
            <a:r>
              <a:rPr lang="pt-BR" smtClean="0"/>
              <a:t>Ao adicionar números, o transbordo (vai um) do bit mais significativo deve ser adicionado ao resultado</a:t>
            </a:r>
          </a:p>
          <a:p>
            <a:pPr>
              <a:lnSpc>
                <a:spcPct val="130000"/>
              </a:lnSpc>
            </a:pPr>
            <a:r>
              <a:rPr lang="pt-BR" sz="2400" smtClean="0"/>
              <a:t>Exemplo: adição de dois inteiros de 16-bits</a:t>
            </a:r>
          </a:p>
        </p:txBody>
      </p:sp>
      <p:sp>
        <p:nvSpPr>
          <p:cNvPr id="35846" name="Text Box 4"/>
          <p:cNvSpPr txBox="1">
            <a:spLocks noChangeArrowheads="1"/>
          </p:cNvSpPr>
          <p:nvPr/>
        </p:nvSpPr>
        <p:spPr bwMode="auto">
          <a:xfrm>
            <a:off x="1905000" y="3981450"/>
            <a:ext cx="6400800" cy="234632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  1  1  1  0  0  1  1  0  0  1  1  0  0  1  1  0</a:t>
            </a:r>
          </a:p>
          <a:p>
            <a:pPr algn="l"/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  1  1  0  1  0  1  0  1  0  1  0  1  0  1  0  1</a:t>
            </a:r>
          </a:p>
          <a:p>
            <a:pPr algn="l">
              <a:lnSpc>
                <a:spcPct val="120000"/>
              </a:lnSpc>
            </a:pPr>
            <a:endParaRPr lang="en-US" sz="2000" b="1">
              <a:latin typeface="Comic Sans MS" pitchFamily="66" charset="0"/>
            </a:endParaRPr>
          </a:p>
          <a:p>
            <a:pPr algn="l"/>
            <a:r>
              <a:rPr lang="en-US" sz="2000" b="1">
                <a:latin typeface="Comic Sans MS" pitchFamily="66" charset="0"/>
              </a:rPr>
              <a:t>1  1  0  1  1  1  0  1  1  1  0  1  1  1  0  1  1</a:t>
            </a:r>
          </a:p>
          <a:p>
            <a:pPr algn="l">
              <a:lnSpc>
                <a:spcPct val="120000"/>
              </a:lnSpc>
            </a:pPr>
            <a:endParaRPr lang="en-US" sz="2000" b="1">
              <a:latin typeface="Comic Sans MS" pitchFamily="66" charset="0"/>
            </a:endParaRPr>
          </a:p>
          <a:p>
            <a:pPr algn="l"/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  1  0  1  1  1  0  1  1  1  0  1  1  1  1  0  0</a:t>
            </a:r>
          </a:p>
          <a:p>
            <a:pPr algn="l"/>
            <a:r>
              <a:rPr lang="en-US" sz="2000" b="1">
                <a:solidFill>
                  <a:schemeClr val="bg1"/>
                </a:solidFill>
                <a:latin typeface="Comic Sans MS" pitchFamily="66" charset="0"/>
              </a:rPr>
              <a:t>1</a:t>
            </a:r>
            <a:r>
              <a:rPr lang="en-US" sz="2000" b="1">
                <a:latin typeface="Comic Sans MS" pitchFamily="66" charset="0"/>
              </a:rPr>
              <a:t>  0  1  0  0  0  1  0  0  0  1  0  0  0  0  1  1</a:t>
            </a:r>
            <a:endParaRPr lang="en-US" b="1">
              <a:latin typeface="Comic Sans MS" pitchFamily="66" charset="0"/>
            </a:endParaRPr>
          </a:p>
        </p:txBody>
      </p:sp>
      <p:sp>
        <p:nvSpPr>
          <p:cNvPr id="35847" name="Line 5"/>
          <p:cNvSpPr>
            <a:spLocks noChangeShapeType="1"/>
          </p:cNvSpPr>
          <p:nvPr/>
        </p:nvSpPr>
        <p:spPr bwMode="auto">
          <a:xfrm flipH="1">
            <a:off x="1828800" y="4808538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848" name="Oval 6"/>
          <p:cNvSpPr>
            <a:spLocks noChangeArrowheads="1"/>
          </p:cNvSpPr>
          <p:nvPr/>
        </p:nvSpPr>
        <p:spPr bwMode="auto">
          <a:xfrm>
            <a:off x="1905000" y="498475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849" name="Text Box 7"/>
          <p:cNvSpPr txBox="1">
            <a:spLocks noChangeArrowheads="1"/>
          </p:cNvSpPr>
          <p:nvPr/>
        </p:nvSpPr>
        <p:spPr bwMode="auto">
          <a:xfrm>
            <a:off x="355600" y="4940300"/>
            <a:ext cx="1501775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Comic Sans MS" pitchFamily="66" charset="0"/>
              </a:rPr>
              <a:t>transbordo</a:t>
            </a:r>
          </a:p>
        </p:txBody>
      </p:sp>
      <p:sp>
        <p:nvSpPr>
          <p:cNvPr id="35850" name="Text Box 8"/>
          <p:cNvSpPr txBox="1">
            <a:spLocks noChangeArrowheads="1"/>
          </p:cNvSpPr>
          <p:nvPr/>
        </p:nvSpPr>
        <p:spPr bwMode="auto">
          <a:xfrm>
            <a:off x="1062038" y="5548313"/>
            <a:ext cx="768350" cy="3968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latin typeface="Comic Sans MS" pitchFamily="66" charset="0"/>
              </a:rPr>
              <a:t>soma</a:t>
            </a:r>
          </a:p>
        </p:txBody>
      </p:sp>
      <p:sp>
        <p:nvSpPr>
          <p:cNvPr id="35851" name="Text Box 9"/>
          <p:cNvSpPr txBox="1">
            <a:spLocks noChangeArrowheads="1"/>
          </p:cNvSpPr>
          <p:nvPr/>
        </p:nvSpPr>
        <p:spPr bwMode="auto">
          <a:xfrm>
            <a:off x="404813" y="5900738"/>
            <a:ext cx="1495425" cy="701675"/>
          </a:xfrm>
          <a:prstGeom prst="rect">
            <a:avLst/>
          </a:prstGeom>
          <a:noFill/>
          <a:ln w="9525">
            <a:noFill/>
            <a:miter lim="800000"/>
            <a:headEnd type="none" w="sm" len="med"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2000">
                <a:latin typeface="Comic Sans MS" pitchFamily="66" charset="0"/>
              </a:rPr>
              <a:t>soma de </a:t>
            </a:r>
          </a:p>
          <a:p>
            <a:pPr algn="r"/>
            <a:r>
              <a:rPr lang="en-US" sz="2000">
                <a:latin typeface="Comic Sans MS" pitchFamily="66" charset="0"/>
              </a:rPr>
              <a:t>verificação</a:t>
            </a:r>
          </a:p>
        </p:txBody>
      </p:sp>
      <p:sp>
        <p:nvSpPr>
          <p:cNvPr id="35852" name="Line 10"/>
          <p:cNvSpPr>
            <a:spLocks noChangeShapeType="1"/>
          </p:cNvSpPr>
          <p:nvPr/>
        </p:nvSpPr>
        <p:spPr bwMode="auto">
          <a:xfrm flipH="1">
            <a:off x="1828800" y="5527675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5853" name="Freeform 11"/>
          <p:cNvSpPr>
            <a:spLocks/>
          </p:cNvSpPr>
          <p:nvPr/>
        </p:nvSpPr>
        <p:spPr bwMode="auto">
          <a:xfrm>
            <a:off x="2066925" y="5291138"/>
            <a:ext cx="6013450" cy="92075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  <a:gd name="T9" fmla="*/ 0 w 3788"/>
              <a:gd name="T10" fmla="*/ 0 h 58"/>
              <a:gd name="T11" fmla="*/ 3788 w 3788"/>
              <a:gd name="T12" fmla="*/ 58 h 5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>
            <a:solidFill>
              <a:srgbClr val="FF0000"/>
            </a:solidFill>
            <a:round/>
            <a:headEnd type="none" w="sm" len="med"/>
            <a:tailEnd type="stealth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7E494-7836-4E7C-82D8-E9EB7F6596E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Conteúdo do Capítulo 3 </a:t>
            </a:r>
          </a:p>
        </p:txBody>
      </p:sp>
      <p:sp>
        <p:nvSpPr>
          <p:cNvPr id="21509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3.1 Introdução e serviços de camada de transporte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3.2 Multiplexação e </a:t>
            </a:r>
            <a:r>
              <a:rPr lang="pt-BR" sz="2400" dirty="0" err="1" smtClean="0"/>
              <a:t>demultiplexação</a:t>
            </a:r>
            <a:endParaRPr lang="pt-BR" sz="2400" dirty="0" smtClean="0"/>
          </a:p>
          <a:p>
            <a:pPr>
              <a:lnSpc>
                <a:spcPct val="90000"/>
              </a:lnSpc>
            </a:pPr>
            <a:r>
              <a:rPr lang="pt-BR" sz="2400" dirty="0" smtClean="0"/>
              <a:t>3.3 Transporte não orientado para conexão: UDP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rgbClr val="FF0000"/>
                </a:solidFill>
              </a:rPr>
              <a:t>3.4 Princípios da transferência confiável de dados</a:t>
            </a:r>
          </a:p>
        </p:txBody>
      </p:sp>
      <p:sp>
        <p:nvSpPr>
          <p:cNvPr id="21510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3.5 Transporte orientado para conexão: TCP</a:t>
            </a:r>
            <a:endParaRPr lang="pt-BR" sz="2000" dirty="0" smtClean="0"/>
          </a:p>
          <a:p>
            <a:pPr>
              <a:lnSpc>
                <a:spcPct val="90000"/>
              </a:lnSpc>
            </a:pPr>
            <a:r>
              <a:rPr lang="pt-BR" sz="2400" dirty="0" smtClean="0"/>
              <a:t>3.6 Princípios de controle de congestionamento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3.7 Controle de congestionamento no TCP</a:t>
            </a:r>
          </a:p>
          <a:p>
            <a:pPr>
              <a:lnSpc>
                <a:spcPct val="90000"/>
              </a:lnSpc>
            </a:pPr>
            <a:endParaRPr lang="pt-BR" sz="2400" dirty="0" smtClean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Conteúdo do Capítulo 3 </a:t>
            </a:r>
          </a:p>
        </p:txBody>
      </p:sp>
      <p:sp>
        <p:nvSpPr>
          <p:cNvPr id="21509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rgbClr val="FF0000"/>
                </a:solidFill>
              </a:rPr>
              <a:t>3.1 Introdução e serviços de camada de transporte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3.2 Multiplexação e </a:t>
            </a:r>
            <a:r>
              <a:rPr lang="pt-BR" sz="2400" dirty="0" err="1" smtClean="0"/>
              <a:t>demultiplexação</a:t>
            </a:r>
            <a:endParaRPr lang="pt-BR" sz="2400" dirty="0" smtClean="0"/>
          </a:p>
          <a:p>
            <a:pPr>
              <a:lnSpc>
                <a:spcPct val="90000"/>
              </a:lnSpc>
            </a:pPr>
            <a:r>
              <a:rPr lang="pt-BR" sz="2400" dirty="0" smtClean="0"/>
              <a:t>3.3 Transporte não orientado para conexão: UDP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3.4 Princípios da transferência confiável de dados</a:t>
            </a:r>
          </a:p>
        </p:txBody>
      </p:sp>
      <p:sp>
        <p:nvSpPr>
          <p:cNvPr id="21510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3.5 Transporte orientado para conexão: TCP</a:t>
            </a:r>
            <a:endParaRPr lang="pt-BR" sz="2000" dirty="0" smtClean="0"/>
          </a:p>
          <a:p>
            <a:pPr>
              <a:lnSpc>
                <a:spcPct val="90000"/>
              </a:lnSpc>
            </a:pPr>
            <a:r>
              <a:rPr lang="pt-BR" sz="2400" dirty="0" smtClean="0"/>
              <a:t>3.6 Princípios de controle de congestionamento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3.7 Controle de congestionamento no TCP</a:t>
            </a:r>
          </a:p>
          <a:p>
            <a:pPr>
              <a:lnSpc>
                <a:spcPct val="90000"/>
              </a:lnSpc>
            </a:pPr>
            <a:endParaRPr lang="pt-BR" sz="2400" dirty="0" smtClean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r>
              <a:rPr lang="pt-BR" sz="3200" dirty="0" smtClean="0"/>
              <a:t>Princípios de Transferência confiável de dados (</a:t>
            </a:r>
            <a:r>
              <a:rPr lang="pt-BR" sz="3200" dirty="0" err="1" smtClean="0"/>
              <a:t>rdt</a:t>
            </a:r>
            <a:r>
              <a:rPr lang="pt-BR" sz="3200" dirty="0" smtClean="0"/>
              <a:t>)</a:t>
            </a:r>
            <a:endParaRPr lang="pt-BR" dirty="0" smtClean="0"/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2285" y="1462756"/>
            <a:ext cx="2767013" cy="1943100"/>
          </a:xfrm>
        </p:spPr>
        <p:txBody>
          <a:bodyPr/>
          <a:lstStyle/>
          <a:p>
            <a:r>
              <a:rPr lang="pt-BR" sz="2000" dirty="0" smtClean="0"/>
              <a:t>importante nas camadas de transporte e de enlace</a:t>
            </a:r>
          </a:p>
          <a:p>
            <a:r>
              <a:rPr lang="pt-BR" sz="2000" dirty="0" smtClean="0"/>
              <a:t>na lista dos 10 tópicos mais importantes em redes!</a:t>
            </a:r>
          </a:p>
          <a:p>
            <a:endParaRPr lang="pt-BR" sz="2400" dirty="0" smtClean="0"/>
          </a:p>
        </p:txBody>
      </p:sp>
      <p:sp>
        <p:nvSpPr>
          <p:cNvPr id="3789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04825" y="3967163"/>
            <a:ext cx="2643188" cy="23606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000" dirty="0" smtClean="0"/>
              <a:t>características do canal não confiável determinam a complexidade de um protocolo de transferência confiável de dados (</a:t>
            </a:r>
            <a:r>
              <a:rPr lang="pt-BR" sz="2000" dirty="0" err="1" smtClean="0"/>
              <a:t>rdt</a:t>
            </a:r>
            <a:r>
              <a:rPr lang="pt-BR" sz="2000" dirty="0" smtClean="0"/>
              <a:t>)</a:t>
            </a:r>
            <a:endParaRPr lang="pt-BR" sz="2400" dirty="0" smtClean="0"/>
          </a:p>
        </p:txBody>
      </p:sp>
      <p:grpSp>
        <p:nvGrpSpPr>
          <p:cNvPr id="3" name="Grupo 2"/>
          <p:cNvGrpSpPr/>
          <p:nvPr/>
        </p:nvGrpSpPr>
        <p:grpSpPr>
          <a:xfrm>
            <a:off x="3338513" y="2185776"/>
            <a:ext cx="2466975" cy="3491789"/>
            <a:chOff x="3338513" y="2185776"/>
            <a:chExt cx="2466975" cy="3491789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8513" y="2185776"/>
              <a:ext cx="2466975" cy="2219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71875" y="5248940"/>
              <a:ext cx="2000250" cy="428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55616" y="2185987"/>
            <a:ext cx="2752725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upo 1"/>
          <p:cNvGrpSpPr/>
          <p:nvPr/>
        </p:nvGrpSpPr>
        <p:grpSpPr>
          <a:xfrm>
            <a:off x="3338513" y="4567849"/>
            <a:ext cx="5200650" cy="1076325"/>
            <a:chOff x="3338513" y="4567849"/>
            <a:chExt cx="5200650" cy="1076325"/>
          </a:xfrm>
        </p:grpSpPr>
        <p:pic>
          <p:nvPicPr>
            <p:cNvPr id="10244" name="Picture 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05488" y="4567849"/>
              <a:ext cx="2733675" cy="1076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47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8513" y="4762789"/>
              <a:ext cx="600075" cy="371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Transferência confiável: o ponto de partida</a:t>
            </a:r>
          </a:p>
        </p:txBody>
      </p:sp>
      <p:pic>
        <p:nvPicPr>
          <p:cNvPr id="38917" name="Picture 5" descr="rdt_part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62100" y="2652713"/>
            <a:ext cx="5969000" cy="238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8" name="Text Box 12"/>
          <p:cNvSpPr txBox="1">
            <a:spLocks noChangeArrowheads="1"/>
          </p:cNvSpPr>
          <p:nvPr/>
        </p:nvSpPr>
        <p:spPr bwMode="auto">
          <a:xfrm>
            <a:off x="184150" y="3113088"/>
            <a:ext cx="1860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lado</a:t>
            </a:r>
          </a:p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transmissor</a:t>
            </a:r>
            <a:endParaRPr lang="en-US"/>
          </a:p>
        </p:txBody>
      </p:sp>
      <p:sp>
        <p:nvSpPr>
          <p:cNvPr id="38919" name="Text Box 13"/>
          <p:cNvSpPr txBox="1">
            <a:spLocks noChangeArrowheads="1"/>
          </p:cNvSpPr>
          <p:nvPr/>
        </p:nvSpPr>
        <p:spPr bwMode="auto">
          <a:xfrm>
            <a:off x="7062788" y="3122613"/>
            <a:ext cx="14335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lado</a:t>
            </a:r>
          </a:p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receptor</a:t>
            </a:r>
            <a:endParaRPr 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27013" y="1398588"/>
            <a:ext cx="4344987" cy="1416050"/>
            <a:chOff x="143" y="920"/>
            <a:chExt cx="2498" cy="892"/>
          </a:xfrm>
        </p:grpSpPr>
        <p:sp>
          <p:nvSpPr>
            <p:cNvPr id="38936" name="Text Box 8"/>
            <p:cNvSpPr txBox="1">
              <a:spLocks noChangeArrowheads="1"/>
            </p:cNvSpPr>
            <p:nvPr/>
          </p:nvSpPr>
          <p:spPr bwMode="auto">
            <a:xfrm>
              <a:off x="143" y="920"/>
              <a:ext cx="2498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rdt_send():</a:t>
              </a:r>
              <a:r>
                <a:rPr lang="en-US" sz="1800"/>
                <a:t> </a:t>
              </a:r>
              <a:r>
                <a:rPr lang="en-US" sz="1800">
                  <a:latin typeface="Comic Sans MS" pitchFamily="66" charset="0"/>
                </a:rPr>
                <a:t>chamada de cima, (ex.: pela apl.). Passa dados p/ serem</a:t>
              </a:r>
            </a:p>
            <a:p>
              <a:r>
                <a:rPr lang="en-US" sz="1800">
                  <a:latin typeface="Comic Sans MS" pitchFamily="66" charset="0"/>
                </a:rPr>
                <a:t>entregues à camada sup. do receptor</a:t>
              </a:r>
              <a:endParaRPr lang="en-US"/>
            </a:p>
          </p:txBody>
        </p:sp>
        <p:grpSp>
          <p:nvGrpSpPr>
            <p:cNvPr id="38937" name="Group 22"/>
            <p:cNvGrpSpPr>
              <a:grpSpLocks/>
            </p:cNvGrpSpPr>
            <p:nvPr/>
          </p:nvGrpSpPr>
          <p:grpSpPr bwMode="auto">
            <a:xfrm>
              <a:off x="240" y="930"/>
              <a:ext cx="2370" cy="882"/>
              <a:chOff x="240" y="942"/>
              <a:chExt cx="2370" cy="882"/>
            </a:xfrm>
          </p:grpSpPr>
          <p:sp>
            <p:nvSpPr>
              <p:cNvPr id="38938" name="Line 17"/>
              <p:cNvSpPr>
                <a:spLocks noChangeShapeType="1"/>
              </p:cNvSpPr>
              <p:nvPr/>
            </p:nvSpPr>
            <p:spPr bwMode="auto">
              <a:xfrm>
                <a:off x="942" y="1500"/>
                <a:ext cx="174" cy="324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8939" name="Rectangle 18"/>
              <p:cNvSpPr>
                <a:spLocks noChangeArrowheads="1"/>
              </p:cNvSpPr>
              <p:nvPr/>
            </p:nvSpPr>
            <p:spPr bwMode="auto">
              <a:xfrm>
                <a:off x="240" y="942"/>
                <a:ext cx="2370" cy="5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111125" y="4340225"/>
            <a:ext cx="4232275" cy="2146300"/>
            <a:chOff x="174" y="2760"/>
            <a:chExt cx="2666" cy="1352"/>
          </a:xfrm>
        </p:grpSpPr>
        <p:sp>
          <p:nvSpPr>
            <p:cNvPr id="38932" name="Text Box 9"/>
            <p:cNvSpPr txBox="1">
              <a:spLocks noChangeArrowheads="1"/>
            </p:cNvSpPr>
            <p:nvPr/>
          </p:nvSpPr>
          <p:spPr bwMode="auto">
            <a:xfrm>
              <a:off x="235" y="3356"/>
              <a:ext cx="2605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rgbClr val="FF0000"/>
                  </a:solidFill>
                  <a:latin typeface="Courier New" pitchFamily="49" charset="0"/>
                </a:rPr>
                <a:t>udt_send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():</a:t>
              </a:r>
              <a:r>
                <a:rPr lang="en-US" sz="1800" dirty="0"/>
                <a:t> </a:t>
              </a:r>
              <a:r>
                <a:rPr lang="en-US" sz="1800" dirty="0" err="1">
                  <a:latin typeface="Comic Sans MS" pitchFamily="66" charset="0"/>
                </a:rPr>
                <a:t>chamada</a:t>
              </a:r>
              <a:r>
                <a:rPr lang="en-US" sz="1800" dirty="0">
                  <a:latin typeface="Comic Sans MS" pitchFamily="66" charset="0"/>
                </a:rPr>
                <a:t> </a:t>
              </a:r>
              <a:r>
                <a:rPr lang="en-US" sz="1800" dirty="0" err="1" smtClean="0">
                  <a:latin typeface="Comic Sans MS" pitchFamily="66" charset="0"/>
                </a:rPr>
                <a:t>pelo</a:t>
              </a:r>
              <a:r>
                <a:rPr lang="en-US" sz="1800" dirty="0" smtClean="0">
                  <a:latin typeface="Comic Sans MS" pitchFamily="66" charset="0"/>
                </a:rPr>
                <a:t> </a:t>
              </a:r>
              <a:r>
                <a:rPr lang="en-US" sz="1800" b="1" dirty="0" err="1" smtClean="0">
                  <a:latin typeface="Comic Sans MS" pitchFamily="66" charset="0"/>
                </a:rPr>
                <a:t>rdt</a:t>
              </a:r>
              <a:r>
                <a:rPr lang="en-US" sz="1800" dirty="0" smtClean="0">
                  <a:latin typeface="Comic Sans MS" pitchFamily="66" charset="0"/>
                </a:rPr>
                <a:t> para </a:t>
              </a:r>
              <a:r>
                <a:rPr lang="en-US" sz="1800" dirty="0" err="1" smtClean="0">
                  <a:latin typeface="Comic Sans MS" pitchFamily="66" charset="0"/>
                </a:rPr>
                <a:t>transferir</a:t>
              </a:r>
              <a:r>
                <a:rPr lang="en-US" sz="1800" dirty="0" smtClean="0">
                  <a:latin typeface="Comic Sans MS" pitchFamily="66" charset="0"/>
                </a:rPr>
                <a:t> um </a:t>
              </a:r>
              <a:r>
                <a:rPr lang="en-US" sz="1800" dirty="0" err="1" smtClean="0">
                  <a:latin typeface="Comic Sans MS" pitchFamily="66" charset="0"/>
                </a:rPr>
                <a:t>pacotes</a:t>
              </a:r>
              <a:r>
                <a:rPr lang="en-US" sz="1800" dirty="0" smtClean="0">
                  <a:latin typeface="Comic Sans MS" pitchFamily="66" charset="0"/>
                </a:rPr>
                <a:t> </a:t>
              </a:r>
              <a:r>
                <a:rPr lang="en-US" sz="1800" dirty="0">
                  <a:latin typeface="Comic Sans MS" pitchFamily="66" charset="0"/>
                </a:rPr>
                <a:t>para o receptor </a:t>
              </a:r>
              <a:r>
                <a:rPr lang="en-US" sz="1800" dirty="0" err="1">
                  <a:latin typeface="Comic Sans MS" pitchFamily="66" charset="0"/>
                </a:rPr>
                <a:t>sobre</a:t>
              </a:r>
              <a:r>
                <a:rPr lang="en-US" sz="1800" dirty="0">
                  <a:latin typeface="Comic Sans MS" pitchFamily="66" charset="0"/>
                </a:rPr>
                <a:t> </a:t>
              </a:r>
              <a:r>
                <a:rPr lang="en-US" sz="1800" dirty="0" smtClean="0">
                  <a:latin typeface="Comic Sans MS" pitchFamily="66" charset="0"/>
                </a:rPr>
                <a:t>um </a:t>
              </a:r>
              <a:r>
                <a:rPr lang="en-US" sz="1800" dirty="0">
                  <a:latin typeface="Comic Sans MS" pitchFamily="66" charset="0"/>
                </a:rPr>
                <a:t>canal </a:t>
              </a:r>
              <a:r>
                <a:rPr lang="en-US" sz="1800" dirty="0" err="1">
                  <a:latin typeface="Comic Sans MS" pitchFamily="66" charset="0"/>
                </a:rPr>
                <a:t>não</a:t>
              </a:r>
              <a:r>
                <a:rPr lang="en-US" sz="1800" dirty="0">
                  <a:latin typeface="Comic Sans MS" pitchFamily="66" charset="0"/>
                </a:rPr>
                <a:t> </a:t>
              </a:r>
              <a:r>
                <a:rPr lang="en-US" sz="1800" dirty="0" err="1">
                  <a:latin typeface="Comic Sans MS" pitchFamily="66" charset="0"/>
                </a:rPr>
                <a:t>confiável</a:t>
              </a:r>
              <a:endParaRPr lang="en-US" sz="1800" dirty="0">
                <a:latin typeface="Comic Sans MS" pitchFamily="66" charset="0"/>
              </a:endParaRPr>
            </a:p>
          </p:txBody>
        </p:sp>
        <p:grpSp>
          <p:nvGrpSpPr>
            <p:cNvPr id="38933" name="Group 36"/>
            <p:cNvGrpSpPr>
              <a:grpSpLocks/>
            </p:cNvGrpSpPr>
            <p:nvPr/>
          </p:nvGrpSpPr>
          <p:grpSpPr bwMode="auto">
            <a:xfrm>
              <a:off x="174" y="2760"/>
              <a:ext cx="2665" cy="1330"/>
              <a:chOff x="174" y="2760"/>
              <a:chExt cx="2665" cy="1330"/>
            </a:xfrm>
          </p:grpSpPr>
          <p:sp>
            <p:nvSpPr>
              <p:cNvPr id="38934" name="Line 14"/>
              <p:cNvSpPr>
                <a:spLocks noChangeShapeType="1"/>
              </p:cNvSpPr>
              <p:nvPr/>
            </p:nvSpPr>
            <p:spPr bwMode="auto">
              <a:xfrm flipV="1">
                <a:off x="970" y="2760"/>
                <a:ext cx="257" cy="619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8935" name="Rectangle 19"/>
              <p:cNvSpPr>
                <a:spLocks noChangeArrowheads="1"/>
              </p:cNvSpPr>
              <p:nvPr/>
            </p:nvSpPr>
            <p:spPr bwMode="auto">
              <a:xfrm>
                <a:off x="174" y="3386"/>
                <a:ext cx="2665" cy="704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922838" y="4362450"/>
            <a:ext cx="3965575" cy="1900238"/>
            <a:chOff x="3101" y="2748"/>
            <a:chExt cx="2498" cy="1197"/>
          </a:xfrm>
        </p:grpSpPr>
        <p:sp>
          <p:nvSpPr>
            <p:cNvPr id="38928" name="Text Box 10"/>
            <p:cNvSpPr txBox="1">
              <a:spLocks noChangeArrowheads="1"/>
            </p:cNvSpPr>
            <p:nvPr/>
          </p:nvSpPr>
          <p:spPr bwMode="auto">
            <a:xfrm>
              <a:off x="3101" y="3368"/>
              <a:ext cx="2498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>
                  <a:solidFill>
                    <a:srgbClr val="FF0000"/>
                  </a:solidFill>
                  <a:latin typeface="Courier New" pitchFamily="49" charset="0"/>
                </a:rPr>
                <a:t>rdt_rcv():</a:t>
              </a:r>
              <a:r>
                <a:rPr lang="en-US" sz="1800"/>
                <a:t> </a:t>
              </a:r>
              <a:r>
                <a:rPr lang="en-US" sz="1800">
                  <a:latin typeface="Comic Sans MS" pitchFamily="66" charset="0"/>
                </a:rPr>
                <a:t>chamada quando pacote chega no lado receptor do canal</a:t>
              </a:r>
              <a:endParaRPr lang="en-US"/>
            </a:p>
          </p:txBody>
        </p:sp>
        <p:grpSp>
          <p:nvGrpSpPr>
            <p:cNvPr id="38929" name="Group 34"/>
            <p:cNvGrpSpPr>
              <a:grpSpLocks/>
            </p:cNvGrpSpPr>
            <p:nvPr/>
          </p:nvGrpSpPr>
          <p:grpSpPr bwMode="auto">
            <a:xfrm>
              <a:off x="3162" y="2748"/>
              <a:ext cx="2370" cy="1190"/>
              <a:chOff x="3162" y="2748"/>
              <a:chExt cx="2370" cy="1190"/>
            </a:xfrm>
          </p:grpSpPr>
          <p:sp>
            <p:nvSpPr>
              <p:cNvPr id="38930" name="Line 15"/>
              <p:cNvSpPr>
                <a:spLocks noChangeShapeType="1"/>
              </p:cNvSpPr>
              <p:nvPr/>
            </p:nvSpPr>
            <p:spPr bwMode="auto">
              <a:xfrm flipH="1" flipV="1">
                <a:off x="4596" y="2748"/>
                <a:ext cx="300" cy="63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8931" name="Rectangle 20"/>
              <p:cNvSpPr>
                <a:spLocks noChangeArrowheads="1"/>
              </p:cNvSpPr>
              <p:nvPr/>
            </p:nvSpPr>
            <p:spPr bwMode="auto">
              <a:xfrm>
                <a:off x="3162" y="3390"/>
                <a:ext cx="2370" cy="54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4899025" y="1470025"/>
            <a:ext cx="4162425" cy="1349375"/>
            <a:chOff x="3086" y="926"/>
            <a:chExt cx="2622" cy="850"/>
          </a:xfrm>
        </p:grpSpPr>
        <p:sp>
          <p:nvSpPr>
            <p:cNvPr id="38924" name="Text Box 11"/>
            <p:cNvSpPr txBox="1">
              <a:spLocks noChangeArrowheads="1"/>
            </p:cNvSpPr>
            <p:nvPr/>
          </p:nvSpPr>
          <p:spPr bwMode="auto">
            <a:xfrm>
              <a:off x="3163" y="926"/>
              <a:ext cx="2545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 dirty="0" err="1">
                  <a:solidFill>
                    <a:srgbClr val="FF0000"/>
                  </a:solidFill>
                  <a:latin typeface="Courier New" pitchFamily="49" charset="0"/>
                </a:rPr>
                <a:t>deliver_data</a:t>
              </a:r>
              <a:r>
                <a:rPr lang="en-US" sz="1800" b="1" dirty="0">
                  <a:solidFill>
                    <a:srgbClr val="FF0000"/>
                  </a:solidFill>
                  <a:latin typeface="Courier New" pitchFamily="49" charset="0"/>
                </a:rPr>
                <a:t>():</a:t>
              </a:r>
              <a:r>
                <a:rPr lang="en-US" sz="1800" dirty="0"/>
                <a:t> </a:t>
              </a:r>
              <a:r>
                <a:rPr lang="en-US" sz="1800" dirty="0" err="1">
                  <a:latin typeface="Comic Sans MS" pitchFamily="66" charset="0"/>
                </a:rPr>
                <a:t>chamada</a:t>
              </a:r>
              <a:r>
                <a:rPr lang="en-US" sz="1800" dirty="0">
                  <a:latin typeface="Comic Sans MS" pitchFamily="66" charset="0"/>
                </a:rPr>
                <a:t> </a:t>
              </a:r>
              <a:r>
                <a:rPr lang="en-US" sz="1800" dirty="0" err="1" smtClean="0">
                  <a:latin typeface="Comic Sans MS" pitchFamily="66" charset="0"/>
                </a:rPr>
                <a:t>pelo</a:t>
              </a:r>
              <a:r>
                <a:rPr lang="en-US" sz="1800" dirty="0" smtClean="0">
                  <a:latin typeface="Comic Sans MS" pitchFamily="66" charset="0"/>
                </a:rPr>
                <a:t> </a:t>
              </a:r>
              <a:r>
                <a:rPr lang="en-US" sz="1800" b="1" dirty="0" err="1" smtClean="0">
                  <a:latin typeface="Comic Sans MS" pitchFamily="66" charset="0"/>
                </a:rPr>
                <a:t>rdt</a:t>
              </a:r>
              <a:r>
                <a:rPr lang="en-US" sz="1800" b="1" dirty="0" smtClean="0">
                  <a:latin typeface="Comic Sans MS" pitchFamily="66" charset="0"/>
                </a:rPr>
                <a:t> </a:t>
              </a:r>
              <a:r>
                <a:rPr lang="en-US" sz="1800" dirty="0" smtClean="0">
                  <a:latin typeface="Comic Sans MS" pitchFamily="66" charset="0"/>
                </a:rPr>
                <a:t>para </a:t>
              </a:r>
              <a:r>
                <a:rPr lang="en-US" sz="1800" dirty="0" err="1" smtClean="0">
                  <a:latin typeface="Comic Sans MS" pitchFamily="66" charset="0"/>
                </a:rPr>
                <a:t>entregar</a:t>
              </a:r>
              <a:r>
                <a:rPr lang="en-US" sz="1800" dirty="0" smtClean="0">
                  <a:latin typeface="Comic Sans MS" pitchFamily="66" charset="0"/>
                </a:rPr>
                <a:t> </a:t>
              </a:r>
              <a:r>
                <a:rPr lang="en-US" sz="1800" dirty="0">
                  <a:latin typeface="Comic Sans MS" pitchFamily="66" charset="0"/>
                </a:rPr>
                <a:t>dados p/ </a:t>
              </a:r>
              <a:r>
                <a:rPr lang="en-US" sz="1800" dirty="0" err="1">
                  <a:latin typeface="Comic Sans MS" pitchFamily="66" charset="0"/>
                </a:rPr>
                <a:t>camada</a:t>
              </a:r>
              <a:r>
                <a:rPr lang="en-US" sz="1800" dirty="0">
                  <a:latin typeface="Comic Sans MS" pitchFamily="66" charset="0"/>
                </a:rPr>
                <a:t> superior</a:t>
              </a:r>
              <a:endParaRPr lang="en-US" dirty="0"/>
            </a:p>
          </p:txBody>
        </p:sp>
        <p:grpSp>
          <p:nvGrpSpPr>
            <p:cNvPr id="38925" name="Group 38"/>
            <p:cNvGrpSpPr>
              <a:grpSpLocks/>
            </p:cNvGrpSpPr>
            <p:nvPr/>
          </p:nvGrpSpPr>
          <p:grpSpPr bwMode="auto">
            <a:xfrm>
              <a:off x="3086" y="942"/>
              <a:ext cx="2622" cy="834"/>
              <a:chOff x="3086" y="942"/>
              <a:chExt cx="2622" cy="834"/>
            </a:xfrm>
          </p:grpSpPr>
          <p:sp>
            <p:nvSpPr>
              <p:cNvPr id="38926" name="Line 16"/>
              <p:cNvSpPr>
                <a:spLocks noChangeShapeType="1"/>
              </p:cNvSpPr>
              <p:nvPr/>
            </p:nvSpPr>
            <p:spPr bwMode="auto">
              <a:xfrm flipH="1">
                <a:off x="4560" y="1508"/>
                <a:ext cx="138" cy="26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38927" name="Rectangle 21"/>
              <p:cNvSpPr>
                <a:spLocks noChangeArrowheads="1"/>
              </p:cNvSpPr>
              <p:nvPr/>
            </p:nvSpPr>
            <p:spPr bwMode="auto">
              <a:xfrm>
                <a:off x="3086" y="942"/>
                <a:ext cx="2622" cy="54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Transferência confiável: o ponto de partida</a:t>
            </a:r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514350" y="1370013"/>
            <a:ext cx="8278813" cy="2755900"/>
          </a:xfrm>
          <a:noFill/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000" smtClean="0">
                <a:solidFill>
                  <a:srgbClr val="FF0000"/>
                </a:solidFill>
              </a:rPr>
              <a:t>Iremos:</a:t>
            </a:r>
            <a:endParaRPr lang="pt-BR" sz="2000" smtClean="0"/>
          </a:p>
          <a:p>
            <a:r>
              <a:rPr lang="pt-BR" sz="2000" smtClean="0"/>
              <a:t>desenvolver incrementalmente os lados transmissor e receptor de um protocolo confiável de transferência de dados (rdt)</a:t>
            </a:r>
          </a:p>
          <a:p>
            <a:r>
              <a:rPr lang="pt-BR" sz="2000" smtClean="0"/>
              <a:t>considerar apenas fluxo unidirecional de dados</a:t>
            </a:r>
          </a:p>
          <a:p>
            <a:pPr lvl="1"/>
            <a:r>
              <a:rPr lang="pt-BR" sz="1800" smtClean="0"/>
              <a:t>mas info de controle flui em ambos os sentidos!</a:t>
            </a:r>
          </a:p>
          <a:p>
            <a:r>
              <a:rPr lang="pt-BR" sz="2000" smtClean="0"/>
              <a:t>Usar máquinas de estados finitos (FSM)  p/ especificar os protocolos transmissor e receptor</a:t>
            </a:r>
            <a:r>
              <a:rPr lang="pt-BR" sz="2400" smtClean="0"/>
              <a:t> </a:t>
            </a:r>
          </a:p>
        </p:txBody>
      </p:sp>
      <p:grpSp>
        <p:nvGrpSpPr>
          <p:cNvPr id="39942" name="Group 11"/>
          <p:cNvGrpSpPr>
            <a:grpSpLocks/>
          </p:cNvGrpSpPr>
          <p:nvPr/>
        </p:nvGrpSpPr>
        <p:grpSpPr bwMode="auto">
          <a:xfrm>
            <a:off x="2981325" y="4619625"/>
            <a:ext cx="1000125" cy="942975"/>
            <a:chOff x="618" y="3294"/>
            <a:chExt cx="630" cy="594"/>
          </a:xfrm>
        </p:grpSpPr>
        <p:sp>
          <p:nvSpPr>
            <p:cNvPr id="39959" name="Oval 9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9960" name="Oval 6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9961" name="Text Box 8"/>
            <p:cNvSpPr txBox="1">
              <a:spLocks noChangeArrowheads="1"/>
            </p:cNvSpPr>
            <p:nvPr/>
          </p:nvSpPr>
          <p:spPr bwMode="auto">
            <a:xfrm>
              <a:off x="618" y="3425"/>
              <a:ext cx="61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>
                  <a:latin typeface="Comic Sans MS" pitchFamily="66" charset="0"/>
                </a:rPr>
                <a:t>estado</a:t>
              </a:r>
            </a:p>
            <a:p>
              <a:r>
                <a:rPr lang="en-US" sz="2000">
                  <a:latin typeface="Comic Sans MS" pitchFamily="66" charset="0"/>
                </a:rPr>
                <a:t>1</a:t>
              </a:r>
            </a:p>
          </p:txBody>
        </p:sp>
      </p:grpSp>
      <p:sp>
        <p:nvSpPr>
          <p:cNvPr id="39943" name="Freeform 10"/>
          <p:cNvSpPr>
            <a:spLocks/>
          </p:cNvSpPr>
          <p:nvPr/>
        </p:nvSpPr>
        <p:spPr bwMode="auto">
          <a:xfrm>
            <a:off x="3981450" y="4638675"/>
            <a:ext cx="3952875" cy="285750"/>
          </a:xfrm>
          <a:custGeom>
            <a:avLst/>
            <a:gdLst>
              <a:gd name="T0" fmla="*/ 0 w 1446"/>
              <a:gd name="T1" fmla="*/ 2147483647 h 180"/>
              <a:gd name="T2" fmla="*/ 2147483647 w 1446"/>
              <a:gd name="T3" fmla="*/ 2147483647 h 180"/>
              <a:gd name="T4" fmla="*/ 0 60000 65536"/>
              <a:gd name="T5" fmla="*/ 0 60000 65536"/>
              <a:gd name="T6" fmla="*/ 0 w 1446"/>
              <a:gd name="T7" fmla="*/ 0 h 180"/>
              <a:gd name="T8" fmla="*/ 1446 w 1446"/>
              <a:gd name="T9" fmla="*/ 180 h 1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446" h="180">
                <a:moveTo>
                  <a:pt x="0" y="180"/>
                </a:moveTo>
                <a:cubicBezTo>
                  <a:pt x="540" y="30"/>
                  <a:pt x="972" y="0"/>
                  <a:pt x="1446" y="16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9944" name="Group 12"/>
          <p:cNvGrpSpPr>
            <a:grpSpLocks/>
          </p:cNvGrpSpPr>
          <p:nvPr/>
        </p:nvGrpSpPr>
        <p:grpSpPr bwMode="auto">
          <a:xfrm>
            <a:off x="7734300" y="4724400"/>
            <a:ext cx="1000125" cy="942975"/>
            <a:chOff x="618" y="3294"/>
            <a:chExt cx="630" cy="594"/>
          </a:xfrm>
        </p:grpSpPr>
        <p:sp>
          <p:nvSpPr>
            <p:cNvPr id="39956" name="Oval 13"/>
            <p:cNvSpPr>
              <a:spLocks noChangeArrowheads="1"/>
            </p:cNvSpPr>
            <p:nvPr/>
          </p:nvSpPr>
          <p:spPr bwMode="auto">
            <a:xfrm>
              <a:off x="738" y="3294"/>
              <a:ext cx="510" cy="552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9957" name="Oval 14"/>
            <p:cNvSpPr>
              <a:spLocks noChangeArrowheads="1"/>
            </p:cNvSpPr>
            <p:nvPr/>
          </p:nvSpPr>
          <p:spPr bwMode="auto">
            <a:xfrm>
              <a:off x="690" y="3336"/>
              <a:ext cx="510" cy="55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9958" name="Text Box 15"/>
            <p:cNvSpPr txBox="1">
              <a:spLocks noChangeArrowheads="1"/>
            </p:cNvSpPr>
            <p:nvPr/>
          </p:nvSpPr>
          <p:spPr bwMode="auto">
            <a:xfrm>
              <a:off x="618" y="3425"/>
              <a:ext cx="617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estado</a:t>
              </a:r>
            </a:p>
            <a:p>
              <a:r>
                <a:rPr lang="en-US" sz="2000">
                  <a:latin typeface="Comic Sans MS" pitchFamily="66" charset="0"/>
                </a:rPr>
                <a:t>2</a:t>
              </a:r>
            </a:p>
          </p:txBody>
        </p:sp>
      </p:grpSp>
      <p:sp>
        <p:nvSpPr>
          <p:cNvPr id="39945" name="Text Box 16"/>
          <p:cNvSpPr txBox="1">
            <a:spLocks noChangeArrowheads="1"/>
          </p:cNvSpPr>
          <p:nvPr/>
        </p:nvSpPr>
        <p:spPr bwMode="auto">
          <a:xfrm>
            <a:off x="3598863" y="4013200"/>
            <a:ext cx="4397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00">
                <a:solidFill>
                  <a:srgbClr val="FF0000"/>
                </a:solidFill>
                <a:latin typeface="Comic Sans MS" pitchFamily="66" charset="0"/>
              </a:rPr>
              <a:t>evento causador da transição de estado</a:t>
            </a:r>
            <a:endParaRPr lang="pt-BR"/>
          </a:p>
        </p:txBody>
      </p:sp>
      <p:sp>
        <p:nvSpPr>
          <p:cNvPr id="39946" name="Text Box 17"/>
          <p:cNvSpPr txBox="1">
            <a:spLocks noChangeArrowheads="1"/>
          </p:cNvSpPr>
          <p:nvPr/>
        </p:nvSpPr>
        <p:spPr bwMode="auto">
          <a:xfrm>
            <a:off x="3602038" y="4308475"/>
            <a:ext cx="452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800">
                <a:solidFill>
                  <a:srgbClr val="FF0000"/>
                </a:solidFill>
                <a:latin typeface="Comic Sans MS" pitchFamily="66" charset="0"/>
              </a:rPr>
              <a:t>ações executadas na transição de estado</a:t>
            </a:r>
            <a:endParaRPr lang="pt-BR">
              <a:solidFill>
                <a:srgbClr val="FF0000"/>
              </a:solidFill>
            </a:endParaRPr>
          </a:p>
        </p:txBody>
      </p:sp>
      <p:sp>
        <p:nvSpPr>
          <p:cNvPr id="39947" name="Line 18"/>
          <p:cNvSpPr>
            <a:spLocks noChangeShapeType="1"/>
          </p:cNvSpPr>
          <p:nvPr/>
        </p:nvSpPr>
        <p:spPr bwMode="auto">
          <a:xfrm>
            <a:off x="3576637" y="4352925"/>
            <a:ext cx="455295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9948" name="Rectangle 20"/>
          <p:cNvSpPr>
            <a:spLocks noChangeArrowheads="1"/>
          </p:cNvSpPr>
          <p:nvPr/>
        </p:nvSpPr>
        <p:spPr bwMode="auto">
          <a:xfrm>
            <a:off x="123825" y="4686300"/>
            <a:ext cx="27717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r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pt-BR" sz="1800">
                <a:solidFill>
                  <a:srgbClr val="FF0000"/>
                </a:solidFill>
                <a:latin typeface="Comic Sans MS" pitchFamily="66" charset="0"/>
              </a:rPr>
              <a:t>estado:</a:t>
            </a:r>
            <a:r>
              <a:rPr lang="pt-BR" sz="1800">
                <a:latin typeface="Comic Sans MS" pitchFamily="66" charset="0"/>
              </a:rPr>
              <a:t> neste “estado” o próximo estado é determinado unicamente pelo próximo evento</a:t>
            </a:r>
          </a:p>
        </p:txBody>
      </p:sp>
      <p:sp>
        <p:nvSpPr>
          <p:cNvPr id="39949" name="Freeform 21"/>
          <p:cNvSpPr>
            <a:spLocks/>
          </p:cNvSpPr>
          <p:nvPr/>
        </p:nvSpPr>
        <p:spPr bwMode="auto">
          <a:xfrm>
            <a:off x="3381375" y="5562600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9950" name="Freeform 22"/>
          <p:cNvSpPr>
            <a:spLocks/>
          </p:cNvSpPr>
          <p:nvPr/>
        </p:nvSpPr>
        <p:spPr bwMode="auto">
          <a:xfrm flipH="1" flipV="1">
            <a:off x="8524875" y="5600700"/>
            <a:ext cx="95250" cy="581025"/>
          </a:xfrm>
          <a:custGeom>
            <a:avLst/>
            <a:gdLst>
              <a:gd name="T0" fmla="*/ 2147483647 w 60"/>
              <a:gd name="T1" fmla="*/ 2147483647 h 366"/>
              <a:gd name="T2" fmla="*/ 2147483647 w 60"/>
              <a:gd name="T3" fmla="*/ 0 h 366"/>
              <a:gd name="T4" fmla="*/ 0 60000 65536"/>
              <a:gd name="T5" fmla="*/ 0 60000 65536"/>
              <a:gd name="T6" fmla="*/ 0 w 60"/>
              <a:gd name="T7" fmla="*/ 0 h 366"/>
              <a:gd name="T8" fmla="*/ 60 w 60"/>
              <a:gd name="T9" fmla="*/ 366 h 36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0" h="366">
                <a:moveTo>
                  <a:pt x="48" y="366"/>
                </a:moveTo>
                <a:cubicBezTo>
                  <a:pt x="0" y="204"/>
                  <a:pt x="60" y="55"/>
                  <a:pt x="60" y="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9951" name="Line 23"/>
          <p:cNvSpPr>
            <a:spLocks noChangeShapeType="1"/>
          </p:cNvSpPr>
          <p:nvPr/>
        </p:nvSpPr>
        <p:spPr bwMode="auto">
          <a:xfrm>
            <a:off x="3905250" y="5305425"/>
            <a:ext cx="1571625" cy="752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9952" name="Group 27"/>
          <p:cNvGrpSpPr>
            <a:grpSpLocks/>
          </p:cNvGrpSpPr>
          <p:nvPr/>
        </p:nvGrpSpPr>
        <p:grpSpPr bwMode="auto">
          <a:xfrm>
            <a:off x="4581525" y="5108575"/>
            <a:ext cx="942975" cy="671513"/>
            <a:chOff x="3516" y="3260"/>
            <a:chExt cx="594" cy="423"/>
          </a:xfrm>
        </p:grpSpPr>
        <p:sp>
          <p:nvSpPr>
            <p:cNvPr id="39953" name="Text Box 24"/>
            <p:cNvSpPr txBox="1">
              <a:spLocks noChangeArrowheads="1"/>
            </p:cNvSpPr>
            <p:nvPr/>
          </p:nvSpPr>
          <p:spPr bwMode="auto">
            <a:xfrm>
              <a:off x="3526" y="3260"/>
              <a:ext cx="56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evento</a:t>
              </a:r>
              <a:endParaRPr lang="en-US"/>
            </a:p>
          </p:txBody>
        </p:sp>
        <p:sp>
          <p:nvSpPr>
            <p:cNvPr id="39954" name="Text Box 25"/>
            <p:cNvSpPr txBox="1">
              <a:spLocks noChangeArrowheads="1"/>
            </p:cNvSpPr>
            <p:nvPr/>
          </p:nvSpPr>
          <p:spPr bwMode="auto">
            <a:xfrm>
              <a:off x="3584" y="3452"/>
              <a:ext cx="4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ações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9955" name="Line 26"/>
            <p:cNvSpPr>
              <a:spLocks noChangeShapeType="1"/>
            </p:cNvSpPr>
            <p:nvPr/>
          </p:nvSpPr>
          <p:spPr bwMode="auto">
            <a:xfrm>
              <a:off x="3516" y="3480"/>
              <a:ext cx="5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u="none" smtClean="0"/>
              <a:t>rdt1.0: </a:t>
            </a:r>
            <a:r>
              <a:rPr lang="pt-BR" sz="2400" smtClean="0"/>
              <a:t>transferência confiável sobre canais  confiáveis </a:t>
            </a:r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pt-BR" sz="2400" smtClean="0"/>
              <a:t>canal de transmissão perfeitamente confiável</a:t>
            </a:r>
          </a:p>
          <a:p>
            <a:pPr lvl="1"/>
            <a:r>
              <a:rPr lang="pt-BR" sz="2000" smtClean="0"/>
              <a:t>não há erros de bits</a:t>
            </a:r>
          </a:p>
          <a:p>
            <a:pPr lvl="1"/>
            <a:r>
              <a:rPr lang="pt-BR" sz="2000" smtClean="0"/>
              <a:t>não há perda de pacotes</a:t>
            </a:r>
          </a:p>
          <a:p>
            <a:r>
              <a:rPr lang="pt-BR" sz="2400" smtClean="0"/>
              <a:t>FSMs separadas para transmissor e receptor:</a:t>
            </a:r>
          </a:p>
          <a:p>
            <a:pPr lvl="1"/>
            <a:r>
              <a:rPr lang="pt-BR" sz="2000" smtClean="0"/>
              <a:t>transmissor envia dados pelo canal subjacente</a:t>
            </a:r>
          </a:p>
          <a:p>
            <a:pPr lvl="1"/>
            <a:r>
              <a:rPr lang="pt-BR" sz="2000" smtClean="0"/>
              <a:t>receptor lê os dados do canal subjacente</a:t>
            </a:r>
          </a:p>
        </p:txBody>
      </p:sp>
      <p:pic>
        <p:nvPicPr>
          <p:cNvPr id="40966" name="Picture 23" descr="f0309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495800" y="1887538"/>
            <a:ext cx="3810000" cy="4071937"/>
          </a:xfrm>
          <a:noFill/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9CBF8B-379C-4296-84EC-1E62E66B90C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pt-BR" sz="3200" u="none" smtClean="0"/>
              <a:t>rdt2.0: </a:t>
            </a:r>
            <a:r>
              <a:rPr lang="pt-BR" sz="3200" smtClean="0"/>
              <a:t>canal com erros de bits</a:t>
            </a:r>
            <a:endParaRPr lang="pt-BR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2975" y="1333500"/>
            <a:ext cx="7896225" cy="4448175"/>
          </a:xfrm>
        </p:spPr>
        <p:txBody>
          <a:bodyPr/>
          <a:lstStyle/>
          <a:p>
            <a:r>
              <a:rPr lang="pt-BR" sz="2000" dirty="0" smtClean="0"/>
              <a:t>canal subjacente pode trocar valores dos bits num pacote</a:t>
            </a:r>
          </a:p>
          <a:p>
            <a:pPr lvl="1"/>
            <a:r>
              <a:rPr lang="pt-BR" sz="1800" dirty="0" smtClean="0"/>
              <a:t>lembrete: </a:t>
            </a:r>
            <a:r>
              <a:rPr lang="pt-BR" sz="1800" i="1" dirty="0" err="1" smtClean="0"/>
              <a:t>checksum</a:t>
            </a:r>
            <a:r>
              <a:rPr lang="pt-BR" sz="1800" dirty="0" smtClean="0"/>
              <a:t> UDP pode detectar erros de bits</a:t>
            </a:r>
          </a:p>
          <a:p>
            <a:r>
              <a:rPr lang="pt-BR" sz="2000" i="1" dirty="0" smtClean="0"/>
              <a:t>a </a:t>
            </a:r>
            <a:r>
              <a:rPr lang="pt-BR" sz="2000" dirty="0" smtClean="0"/>
              <a:t>questão: como recuperar esses erros?</a:t>
            </a:r>
          </a:p>
          <a:p>
            <a:pPr lvl="1"/>
            <a:endParaRPr lang="pt-BR" sz="1800" dirty="0" smtClean="0"/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1889138" y="3678238"/>
            <a:ext cx="577690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pt-BR" sz="3200" i="1" dirty="0" smtClean="0">
                <a:solidFill>
                  <a:srgbClr val="CC0000"/>
                </a:solidFill>
                <a:latin typeface="Gill Sans MT" pitchFamily="34" charset="0"/>
              </a:rPr>
              <a:t>Como as pessoas recuperam “erros”</a:t>
            </a:r>
          </a:p>
          <a:p>
            <a:r>
              <a:rPr lang="pt-BR" sz="3200" i="1" dirty="0" smtClean="0">
                <a:solidFill>
                  <a:srgbClr val="CC0000"/>
                </a:solidFill>
                <a:latin typeface="Gill Sans MT" pitchFamily="34" charset="0"/>
              </a:rPr>
              <a:t>durante uma conversa?</a:t>
            </a:r>
            <a:endParaRPr lang="en-US" sz="3200" i="1" dirty="0">
              <a:solidFill>
                <a:srgbClr val="CC0000"/>
              </a:solidFill>
              <a:latin typeface="Gill Sans MT" pitchFamily="34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01000" cy="1143000"/>
          </a:xfrm>
        </p:spPr>
        <p:txBody>
          <a:bodyPr/>
          <a:lstStyle/>
          <a:p>
            <a:r>
              <a:rPr lang="pt-BR" sz="3200" u="none" smtClean="0"/>
              <a:t>rdt2.0: </a:t>
            </a:r>
            <a:r>
              <a:rPr lang="pt-BR" sz="3200" smtClean="0"/>
              <a:t>canal com erros de bits</a:t>
            </a:r>
            <a:endParaRPr lang="pt-BR" smtClean="0"/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2975" y="1333500"/>
            <a:ext cx="7896225" cy="4448175"/>
          </a:xfrm>
        </p:spPr>
        <p:txBody>
          <a:bodyPr/>
          <a:lstStyle/>
          <a:p>
            <a:r>
              <a:rPr lang="pt-BR" sz="2000" dirty="0" smtClean="0"/>
              <a:t>canal subjacente pode trocar valores dos bits num pacote</a:t>
            </a:r>
          </a:p>
          <a:p>
            <a:pPr lvl="1"/>
            <a:r>
              <a:rPr lang="pt-BR" sz="1800" dirty="0" smtClean="0"/>
              <a:t>lembre-se: </a:t>
            </a:r>
            <a:r>
              <a:rPr lang="pt-BR" sz="1800" dirty="0" err="1" smtClean="0"/>
              <a:t>checksum</a:t>
            </a:r>
            <a:r>
              <a:rPr lang="pt-BR" sz="1800" dirty="0" smtClean="0"/>
              <a:t> UDP pode detectar erros de bits</a:t>
            </a:r>
          </a:p>
          <a:p>
            <a:r>
              <a:rPr lang="pt-BR" sz="2000" i="1" dirty="0" smtClean="0"/>
              <a:t>a </a:t>
            </a:r>
            <a:r>
              <a:rPr lang="pt-BR" sz="2000" dirty="0" smtClean="0"/>
              <a:t>questão: como recuperar esses erros?</a:t>
            </a:r>
          </a:p>
          <a:p>
            <a:pPr lvl="1"/>
            <a:r>
              <a:rPr lang="pt-BR" sz="1800" dirty="0" smtClean="0">
                <a:solidFill>
                  <a:srgbClr val="FF0000"/>
                </a:solidFill>
              </a:rPr>
              <a:t>reconhecimentos</a:t>
            </a:r>
            <a:r>
              <a:rPr lang="pt-BR" sz="1800" i="1" dirty="0" smtClean="0">
                <a:solidFill>
                  <a:srgbClr val="FF0000"/>
                </a:solidFill>
              </a:rPr>
              <a:t> (</a:t>
            </a:r>
            <a:r>
              <a:rPr lang="pt-BR" sz="1800" i="1" dirty="0" err="1" smtClean="0">
                <a:solidFill>
                  <a:srgbClr val="FF0000"/>
                </a:solidFill>
              </a:rPr>
              <a:t>ACKs</a:t>
            </a:r>
            <a:r>
              <a:rPr lang="pt-BR" sz="1800" i="1" dirty="0" smtClean="0">
                <a:solidFill>
                  <a:srgbClr val="FF0000"/>
                </a:solidFill>
              </a:rPr>
              <a:t>):</a:t>
            </a:r>
            <a:r>
              <a:rPr lang="pt-BR" sz="1800" dirty="0" smtClean="0"/>
              <a:t> receptor avisa explicitamente ao transmissor que o pacote foi recebido corretamente</a:t>
            </a:r>
          </a:p>
          <a:p>
            <a:pPr lvl="1"/>
            <a:r>
              <a:rPr lang="pt-BR" sz="1800" dirty="0" smtClean="0">
                <a:solidFill>
                  <a:srgbClr val="FF0000"/>
                </a:solidFill>
              </a:rPr>
              <a:t>reconhecimentos negativos</a:t>
            </a:r>
            <a:r>
              <a:rPr lang="pt-BR" sz="1800" i="1" dirty="0" smtClean="0">
                <a:solidFill>
                  <a:srgbClr val="FF0000"/>
                </a:solidFill>
              </a:rPr>
              <a:t> (</a:t>
            </a:r>
            <a:r>
              <a:rPr lang="pt-BR" sz="1800" i="1" dirty="0" err="1" smtClean="0">
                <a:solidFill>
                  <a:srgbClr val="FF0000"/>
                </a:solidFill>
              </a:rPr>
              <a:t>NAKs</a:t>
            </a:r>
            <a:r>
              <a:rPr lang="pt-BR" sz="1800" i="1" dirty="0" smtClean="0">
                <a:solidFill>
                  <a:srgbClr val="FF0000"/>
                </a:solidFill>
              </a:rPr>
              <a:t>):</a:t>
            </a:r>
            <a:r>
              <a:rPr lang="pt-BR" sz="1800" dirty="0" smtClean="0"/>
              <a:t> receptor avisa explicitamente ao transmissor que o pacote tinha erros</a:t>
            </a:r>
          </a:p>
          <a:p>
            <a:pPr lvl="1"/>
            <a:r>
              <a:rPr lang="pt-BR" sz="1800" dirty="0" smtClean="0"/>
              <a:t>transmissor reenvia o pacote ao receber um NAK</a:t>
            </a:r>
          </a:p>
          <a:p>
            <a:r>
              <a:rPr lang="pt-BR" sz="2000" dirty="0" smtClean="0"/>
              <a:t>novos mecanismos no </a:t>
            </a:r>
            <a:r>
              <a:rPr lang="pt-BR" sz="2000" b="1" dirty="0" smtClean="0">
                <a:latin typeface="Courier New" pitchFamily="49" charset="0"/>
              </a:rPr>
              <a:t>rdt2.0</a:t>
            </a:r>
            <a:r>
              <a:rPr lang="pt-BR" sz="2000" dirty="0" smtClean="0"/>
              <a:t> (em relação ao </a:t>
            </a:r>
            <a:r>
              <a:rPr lang="pt-BR" sz="2000" b="1" dirty="0" smtClean="0">
                <a:latin typeface="Courier New" pitchFamily="49" charset="0"/>
              </a:rPr>
              <a:t>rdt1.0</a:t>
            </a:r>
            <a:r>
              <a:rPr lang="pt-BR" sz="2000" dirty="0" smtClean="0"/>
              <a:t>):</a:t>
            </a:r>
          </a:p>
          <a:p>
            <a:pPr lvl="1"/>
            <a:r>
              <a:rPr lang="pt-BR" sz="1800" dirty="0" smtClean="0"/>
              <a:t>detecção de erros</a:t>
            </a:r>
          </a:p>
          <a:p>
            <a:pPr lvl="1"/>
            <a:r>
              <a:rPr lang="pt-BR" sz="1800" dirty="0" smtClean="0"/>
              <a:t>Realimentação (</a:t>
            </a:r>
            <a:r>
              <a:rPr lang="pt-BR" sz="1800" i="1" dirty="0" err="1" smtClean="0"/>
              <a:t>feefback</a:t>
            </a:r>
            <a:r>
              <a:rPr lang="pt-BR" sz="1800" dirty="0" smtClean="0"/>
              <a:t>)</a:t>
            </a:r>
            <a:r>
              <a:rPr lang="pt-BR" sz="1800" i="1" dirty="0" smtClean="0"/>
              <a:t>:</a:t>
            </a:r>
            <a:r>
              <a:rPr lang="pt-BR" sz="1800" dirty="0" smtClean="0"/>
              <a:t> mensagens de controle (ACK,NAK) do receptor para o transmissor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9220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rdt2.0: especificação da FSM</a:t>
            </a:r>
            <a:endParaRPr lang="en-US" sz="3600" smtClean="0"/>
          </a:p>
        </p:txBody>
      </p:sp>
      <p:pic>
        <p:nvPicPr>
          <p:cNvPr id="43013" name="Picture 36" descr="f0310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662113" y="1366838"/>
            <a:ext cx="5614987" cy="5381625"/>
          </a:xfrm>
          <a:noFill/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7E494-7836-4E7C-82D8-E9EB7F6596EC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" name="CaixaDeTexto 3"/>
          <p:cNvSpPr txBox="1"/>
          <p:nvPr/>
        </p:nvSpPr>
        <p:spPr>
          <a:xfrm>
            <a:off x="6323682" y="3800819"/>
            <a:ext cx="1850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>
                <a:solidFill>
                  <a:srgbClr val="FF0000"/>
                </a:solidFill>
                <a:latin typeface="+mj-lt"/>
              </a:rPr>
              <a:t>Animação no slide seguinte!</a:t>
            </a:r>
            <a:endParaRPr lang="pt-BR" dirty="0">
              <a:solidFill>
                <a:srgbClr val="FF0000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rdt2.0: operação com ausência de erros</a:t>
            </a:r>
            <a:endParaRPr lang="en-US" sz="3600" smtClean="0"/>
          </a:p>
        </p:txBody>
      </p:sp>
      <p:sp>
        <p:nvSpPr>
          <p:cNvPr id="44037" name="Oval 3"/>
          <p:cNvSpPr>
            <a:spLocks noChangeArrowheads="1"/>
          </p:cNvSpPr>
          <p:nvPr/>
        </p:nvSpPr>
        <p:spPr bwMode="auto">
          <a:xfrm>
            <a:off x="696913" y="2395538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038" name="Text Box 4"/>
          <p:cNvSpPr txBox="1">
            <a:spLocks noChangeArrowheads="1"/>
          </p:cNvSpPr>
          <p:nvPr/>
        </p:nvSpPr>
        <p:spPr bwMode="auto">
          <a:xfrm>
            <a:off x="595313" y="2479675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latin typeface="Arial" charset="0"/>
              </a:rPr>
              <a:t>Wait for call from above</a:t>
            </a:r>
            <a:endParaRPr lang="en-US" sz="1600"/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1004888" y="1676400"/>
            <a:ext cx="3643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 err="1" smtClean="0">
                <a:latin typeface="Arial" charset="0"/>
              </a:rPr>
              <a:t>sndpkt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>
                <a:latin typeface="Arial" charset="0"/>
              </a:rPr>
              <a:t>= </a:t>
            </a:r>
            <a:r>
              <a:rPr lang="en-US" sz="1600" dirty="0" err="1">
                <a:latin typeface="Arial" charset="0"/>
              </a:rPr>
              <a:t>make_pkt</a:t>
            </a:r>
            <a:r>
              <a:rPr lang="en-US" sz="1600" dirty="0">
                <a:latin typeface="Arial" charset="0"/>
              </a:rPr>
              <a:t>(data, checksum)</a:t>
            </a:r>
          </a:p>
          <a:p>
            <a:pPr algn="l"/>
            <a:r>
              <a:rPr lang="en-US" sz="1600" dirty="0" err="1">
                <a:latin typeface="Arial" charset="0"/>
              </a:rPr>
              <a:t>udt_send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sndpkt</a:t>
            </a:r>
            <a:r>
              <a:rPr lang="en-US" sz="1600" dirty="0">
                <a:latin typeface="Arial" charset="0"/>
              </a:rPr>
              <a:t>)</a:t>
            </a:r>
            <a:endParaRPr lang="en-US" sz="1600" dirty="0"/>
          </a:p>
        </p:txBody>
      </p:sp>
      <p:sp>
        <p:nvSpPr>
          <p:cNvPr id="44040" name="Line 6"/>
          <p:cNvSpPr>
            <a:spLocks noChangeShapeType="1"/>
          </p:cNvSpPr>
          <p:nvPr/>
        </p:nvSpPr>
        <p:spPr bwMode="auto">
          <a:xfrm>
            <a:off x="1109663" y="17208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6319838" y="5500688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extract(rcvpkt,data)</a:t>
            </a:r>
          </a:p>
          <a:p>
            <a:pPr algn="l"/>
            <a:r>
              <a:rPr lang="en-US" sz="1600">
                <a:latin typeface="Arial" charset="0"/>
              </a:rPr>
              <a:t>deliver_data(data)</a:t>
            </a:r>
          </a:p>
          <a:p>
            <a:pPr algn="l"/>
            <a:r>
              <a:rPr lang="en-US" sz="1600">
                <a:latin typeface="Arial" charset="0"/>
              </a:rPr>
              <a:t>udt_send(ACK)</a:t>
            </a:r>
            <a:endParaRPr lang="en-US" sz="1600"/>
          </a:p>
        </p:txBody>
      </p:sp>
      <p:sp>
        <p:nvSpPr>
          <p:cNvPr id="44042" name="Text Box 8"/>
          <p:cNvSpPr txBox="1">
            <a:spLocks noChangeArrowheads="1"/>
          </p:cNvSpPr>
          <p:nvPr/>
        </p:nvSpPr>
        <p:spPr bwMode="auto">
          <a:xfrm>
            <a:off x="6297613" y="4967288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 </a:t>
            </a:r>
          </a:p>
          <a:p>
            <a:pPr algn="l"/>
            <a:r>
              <a:rPr lang="en-US" sz="1600">
                <a:latin typeface="Arial" charset="0"/>
              </a:rPr>
              <a:t>   notcorrupt(rcvpkt)</a:t>
            </a:r>
            <a:endParaRPr lang="en-US" sz="1600"/>
          </a:p>
        </p:txBody>
      </p:sp>
      <p:sp>
        <p:nvSpPr>
          <p:cNvPr id="44043" name="Line 9"/>
          <p:cNvSpPr>
            <a:spLocks noChangeShapeType="1"/>
          </p:cNvSpPr>
          <p:nvPr/>
        </p:nvSpPr>
        <p:spPr bwMode="auto">
          <a:xfrm>
            <a:off x="6419850" y="5556250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044" name="Freeform 10"/>
          <p:cNvSpPr>
            <a:spLocks/>
          </p:cNvSpPr>
          <p:nvPr/>
        </p:nvSpPr>
        <p:spPr bwMode="auto">
          <a:xfrm flipV="1">
            <a:off x="1057275" y="2165350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4045" name="Freeform 11"/>
          <p:cNvSpPr>
            <a:spLocks/>
          </p:cNvSpPr>
          <p:nvPr/>
        </p:nvSpPr>
        <p:spPr bwMode="auto">
          <a:xfrm>
            <a:off x="1104900" y="33258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046" name="Text Box 12"/>
          <p:cNvSpPr txBox="1">
            <a:spLocks noChangeArrowheads="1"/>
          </p:cNvSpPr>
          <p:nvPr/>
        </p:nvSpPr>
        <p:spPr bwMode="auto">
          <a:xfrm>
            <a:off x="1071563" y="3678238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 isACK(rcvpkt)</a:t>
            </a:r>
            <a:endParaRPr lang="en-US" sz="1600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>
            <a:off x="1173163" y="4002088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048" name="Freeform 14"/>
          <p:cNvSpPr>
            <a:spLocks/>
          </p:cNvSpPr>
          <p:nvPr/>
        </p:nvSpPr>
        <p:spPr bwMode="auto">
          <a:xfrm>
            <a:off x="3252788" y="2471738"/>
            <a:ext cx="466725" cy="893762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4049" name="Text Box 15"/>
          <p:cNvSpPr txBox="1">
            <a:spLocks noChangeArrowheads="1"/>
          </p:cNvSpPr>
          <p:nvPr/>
        </p:nvSpPr>
        <p:spPr bwMode="auto">
          <a:xfrm>
            <a:off x="3562350" y="2786063"/>
            <a:ext cx="1763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udt_send(sndpkt)</a:t>
            </a:r>
            <a:endParaRPr lang="en-US" sz="1600"/>
          </a:p>
        </p:txBody>
      </p:sp>
      <p:sp>
        <p:nvSpPr>
          <p:cNvPr id="44050" name="Text Box 16"/>
          <p:cNvSpPr txBox="1">
            <a:spLocks noChangeArrowheads="1"/>
          </p:cNvSpPr>
          <p:nvPr/>
        </p:nvSpPr>
        <p:spPr bwMode="auto">
          <a:xfrm>
            <a:off x="3536950" y="2111375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</a:t>
            </a:r>
          </a:p>
          <a:p>
            <a:pPr algn="l"/>
            <a:r>
              <a:rPr lang="en-US" sz="1600">
                <a:latin typeface="Arial" charset="0"/>
              </a:rPr>
              <a:t>   isNAK(rcvpkt)</a:t>
            </a:r>
            <a:endParaRPr lang="en-US" sz="1600"/>
          </a:p>
        </p:txBody>
      </p:sp>
      <p:sp>
        <p:nvSpPr>
          <p:cNvPr id="44051" name="Line 17"/>
          <p:cNvSpPr>
            <a:spLocks noChangeShapeType="1"/>
          </p:cNvSpPr>
          <p:nvPr/>
        </p:nvSpPr>
        <p:spPr bwMode="auto">
          <a:xfrm>
            <a:off x="3656013" y="278606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4052" name="Group 18"/>
          <p:cNvGrpSpPr>
            <a:grpSpLocks/>
          </p:cNvGrpSpPr>
          <p:nvPr/>
        </p:nvGrpSpPr>
        <p:grpSpPr bwMode="auto">
          <a:xfrm>
            <a:off x="6573838" y="2538413"/>
            <a:ext cx="1924050" cy="858837"/>
            <a:chOff x="2222" y="2660"/>
            <a:chExt cx="1212" cy="541"/>
          </a:xfrm>
        </p:grpSpPr>
        <p:sp>
          <p:nvSpPr>
            <p:cNvPr id="44080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>
                  <a:latin typeface="Arial" charset="0"/>
                </a:rPr>
                <a:t>udt_send(NAK)</a:t>
              </a:r>
              <a:endParaRPr lang="en-US" sz="1600"/>
            </a:p>
          </p:txBody>
        </p:sp>
        <p:sp>
          <p:nvSpPr>
            <p:cNvPr id="44081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>
                  <a:latin typeface="Arial" charset="0"/>
                </a:rPr>
                <a:t>rdt_rcv(rcvpkt) &amp;&amp; </a:t>
              </a:r>
            </a:p>
            <a:p>
              <a:pPr algn="l"/>
              <a:r>
                <a:rPr lang="en-US" sz="1600">
                  <a:latin typeface="Arial" charset="0"/>
                </a:rPr>
                <a:t>  corrupt(rcvpkt)</a:t>
              </a:r>
              <a:endParaRPr lang="en-US" sz="1600"/>
            </a:p>
          </p:txBody>
        </p:sp>
        <p:sp>
          <p:nvSpPr>
            <p:cNvPr id="44082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4053" name="Group 22"/>
          <p:cNvGrpSpPr>
            <a:grpSpLocks/>
          </p:cNvGrpSpPr>
          <p:nvPr/>
        </p:nvGrpSpPr>
        <p:grpSpPr bwMode="auto">
          <a:xfrm>
            <a:off x="2292350" y="2408238"/>
            <a:ext cx="1074738" cy="962025"/>
            <a:chOff x="1540" y="2116"/>
            <a:chExt cx="677" cy="606"/>
          </a:xfrm>
        </p:grpSpPr>
        <p:sp>
          <p:nvSpPr>
            <p:cNvPr id="44078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079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>
                  <a:latin typeface="Arial" charset="0"/>
                </a:rPr>
                <a:t>Wait for ACK or NAK</a:t>
              </a:r>
              <a:endParaRPr lang="en-US" sz="1600"/>
            </a:p>
          </p:txBody>
        </p:sp>
      </p:grpSp>
      <p:sp>
        <p:nvSpPr>
          <p:cNvPr id="44054" name="Freeform 25"/>
          <p:cNvSpPr>
            <a:spLocks/>
          </p:cNvSpPr>
          <p:nvPr/>
        </p:nvSpPr>
        <p:spPr bwMode="auto">
          <a:xfrm>
            <a:off x="6672263" y="33337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4055" name="Oval 26"/>
          <p:cNvSpPr>
            <a:spLocks noChangeArrowheads="1"/>
          </p:cNvSpPr>
          <p:nvPr/>
        </p:nvSpPr>
        <p:spPr bwMode="auto">
          <a:xfrm>
            <a:off x="6764338" y="3754438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056" name="Text Box 27"/>
          <p:cNvSpPr txBox="1">
            <a:spLocks noChangeArrowheads="1"/>
          </p:cNvSpPr>
          <p:nvPr/>
        </p:nvSpPr>
        <p:spPr bwMode="auto">
          <a:xfrm>
            <a:off x="6677025" y="3838575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latin typeface="Arial" charset="0"/>
              </a:rPr>
              <a:t>Wait for call from below</a:t>
            </a:r>
            <a:endParaRPr lang="en-US" sz="1600"/>
          </a:p>
        </p:txBody>
      </p:sp>
      <p:sp>
        <p:nvSpPr>
          <p:cNvPr id="44057" name="Freeform 28"/>
          <p:cNvSpPr>
            <a:spLocks/>
          </p:cNvSpPr>
          <p:nvPr/>
        </p:nvSpPr>
        <p:spPr bwMode="auto">
          <a:xfrm flipV="1">
            <a:off x="6684963" y="4649788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352675"/>
            <a:ext cx="1333500" cy="1004888"/>
            <a:chOff x="220" y="1365"/>
            <a:chExt cx="840" cy="633"/>
          </a:xfrm>
        </p:grpSpPr>
        <p:sp>
          <p:nvSpPr>
            <p:cNvPr id="44076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077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683000"/>
            <a:ext cx="1414463" cy="1033463"/>
            <a:chOff x="3990" y="2203"/>
            <a:chExt cx="891" cy="651"/>
          </a:xfrm>
        </p:grpSpPr>
        <p:sp>
          <p:nvSpPr>
            <p:cNvPr id="44074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075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4060" name="Text Box 35"/>
          <p:cNvSpPr txBox="1">
            <a:spLocks noChangeArrowheads="1"/>
          </p:cNvSpPr>
          <p:nvPr/>
        </p:nvSpPr>
        <p:spPr bwMode="auto">
          <a:xfrm>
            <a:off x="1030288" y="1385888"/>
            <a:ext cx="22558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rdt_send(data)</a:t>
            </a:r>
            <a:endParaRPr lang="en-US" sz="1600"/>
          </a:p>
        </p:txBody>
      </p:sp>
      <p:sp>
        <p:nvSpPr>
          <p:cNvPr id="141348" name="Line 36"/>
          <p:cNvSpPr>
            <a:spLocks noChangeShapeType="1"/>
          </p:cNvSpPr>
          <p:nvPr/>
        </p:nvSpPr>
        <p:spPr bwMode="auto">
          <a:xfrm>
            <a:off x="1011238" y="1474788"/>
            <a:ext cx="12700" cy="74771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1349" name="Freeform 37"/>
          <p:cNvSpPr>
            <a:spLocks/>
          </p:cNvSpPr>
          <p:nvPr/>
        </p:nvSpPr>
        <p:spPr bwMode="auto">
          <a:xfrm>
            <a:off x="1011238" y="2192338"/>
            <a:ext cx="6697662" cy="3060700"/>
          </a:xfrm>
          <a:custGeom>
            <a:avLst/>
            <a:gdLst>
              <a:gd name="T0" fmla="*/ 0 w 4219"/>
              <a:gd name="T1" fmla="*/ 2147483647 h 1928"/>
              <a:gd name="T2" fmla="*/ 2147483647 w 4219"/>
              <a:gd name="T3" fmla="*/ 0 h 1928"/>
              <a:gd name="T4" fmla="*/ 2147483647 w 4219"/>
              <a:gd name="T5" fmla="*/ 2147483647 h 1928"/>
              <a:gd name="T6" fmla="*/ 2147483647 w 4219"/>
              <a:gd name="T7" fmla="*/ 2147483647 h 1928"/>
              <a:gd name="T8" fmla="*/ 0 60000 65536"/>
              <a:gd name="T9" fmla="*/ 0 60000 65536"/>
              <a:gd name="T10" fmla="*/ 0 60000 65536"/>
              <a:gd name="T11" fmla="*/ 0 60000 65536"/>
              <a:gd name="T12" fmla="*/ 0 w 4219"/>
              <a:gd name="T13" fmla="*/ 0 h 1928"/>
              <a:gd name="T14" fmla="*/ 4219 w 4219"/>
              <a:gd name="T15" fmla="*/ 1928 h 192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19" h="1928">
                <a:moveTo>
                  <a:pt x="0" y="10"/>
                </a:moveTo>
                <a:lnTo>
                  <a:pt x="1003" y="0"/>
                </a:lnTo>
                <a:lnTo>
                  <a:pt x="3387" y="1928"/>
                </a:lnTo>
                <a:lnTo>
                  <a:pt x="4219" y="1928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352675"/>
            <a:ext cx="1333500" cy="1004888"/>
            <a:chOff x="220" y="1365"/>
            <a:chExt cx="840" cy="633"/>
          </a:xfrm>
        </p:grpSpPr>
        <p:sp>
          <p:nvSpPr>
            <p:cNvPr id="44072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073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1353" name="Oval 41"/>
          <p:cNvSpPr>
            <a:spLocks noChangeArrowheads="1"/>
          </p:cNvSpPr>
          <p:nvPr/>
        </p:nvSpPr>
        <p:spPr bwMode="auto">
          <a:xfrm>
            <a:off x="2332038" y="2408238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1354" name="Line 42"/>
          <p:cNvSpPr>
            <a:spLocks noChangeShapeType="1"/>
          </p:cNvSpPr>
          <p:nvPr/>
        </p:nvSpPr>
        <p:spPr bwMode="auto">
          <a:xfrm flipH="1">
            <a:off x="6261100" y="5087938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1355" name="Freeform 43"/>
          <p:cNvSpPr>
            <a:spLocks/>
          </p:cNvSpPr>
          <p:nvPr/>
        </p:nvSpPr>
        <p:spPr bwMode="auto">
          <a:xfrm>
            <a:off x="1155700" y="4071938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352675"/>
            <a:ext cx="1333500" cy="1004888"/>
            <a:chOff x="220" y="1365"/>
            <a:chExt cx="840" cy="633"/>
          </a:xfrm>
        </p:grpSpPr>
        <p:sp>
          <p:nvSpPr>
            <p:cNvPr id="44070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4071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1359" name="Oval 47"/>
          <p:cNvSpPr>
            <a:spLocks noChangeArrowheads="1"/>
          </p:cNvSpPr>
          <p:nvPr/>
        </p:nvSpPr>
        <p:spPr bwMode="auto">
          <a:xfrm>
            <a:off x="2328863" y="2413000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4069" name="Text Box 48"/>
          <p:cNvSpPr txBox="1">
            <a:spLocks noChangeArrowheads="1"/>
          </p:cNvSpPr>
          <p:nvPr/>
        </p:nvSpPr>
        <p:spPr bwMode="auto">
          <a:xfrm>
            <a:off x="1409700" y="404018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Symbol" pitchFamily="18" charset="2"/>
              </a:rPr>
              <a:t>L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0BA35-3FB4-4C1C-B2DD-5138AE0B439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413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1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41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14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48" grpId="0" animBg="1"/>
      <p:bldP spid="141349" grpId="0" animBg="1"/>
      <p:bldP spid="141353" grpId="0" animBg="1"/>
      <p:bldP spid="141354" grpId="0" animBg="1"/>
      <p:bldP spid="141355" grpId="0" animBg="1"/>
      <p:bldP spid="141359" grpId="0" animBg="1"/>
      <p:bldP spid="14135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rdt2.0: cenário de erro</a:t>
            </a:r>
            <a:endParaRPr lang="en-US" sz="3600" smtClean="0"/>
          </a:p>
        </p:txBody>
      </p:sp>
      <p:sp>
        <p:nvSpPr>
          <p:cNvPr id="45061" name="Oval 3"/>
          <p:cNvSpPr>
            <a:spLocks noChangeArrowheads="1"/>
          </p:cNvSpPr>
          <p:nvPr/>
        </p:nvSpPr>
        <p:spPr bwMode="auto">
          <a:xfrm>
            <a:off x="696913" y="22098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595313" y="229393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latin typeface="Arial" charset="0"/>
              </a:rPr>
              <a:t>Wait for call from above</a:t>
            </a:r>
            <a:endParaRPr lang="en-US" sz="1600"/>
          </a:p>
        </p:txBody>
      </p:sp>
      <p:sp>
        <p:nvSpPr>
          <p:cNvPr id="45063" name="Text Box 5"/>
          <p:cNvSpPr txBox="1">
            <a:spLocks noChangeArrowheads="1"/>
          </p:cNvSpPr>
          <p:nvPr/>
        </p:nvSpPr>
        <p:spPr bwMode="auto">
          <a:xfrm>
            <a:off x="1004888" y="1490663"/>
            <a:ext cx="3643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 dirty="0" err="1" smtClean="0">
                <a:latin typeface="Arial" charset="0"/>
              </a:rPr>
              <a:t>sndpkt</a:t>
            </a:r>
            <a:r>
              <a:rPr lang="en-US" sz="1600" dirty="0" smtClean="0">
                <a:latin typeface="Arial" charset="0"/>
              </a:rPr>
              <a:t> </a:t>
            </a:r>
            <a:r>
              <a:rPr lang="en-US" sz="1600" dirty="0">
                <a:latin typeface="Arial" charset="0"/>
              </a:rPr>
              <a:t>= </a:t>
            </a:r>
            <a:r>
              <a:rPr lang="en-US" sz="1600" dirty="0" err="1">
                <a:latin typeface="Arial" charset="0"/>
              </a:rPr>
              <a:t>make_pkt</a:t>
            </a:r>
            <a:r>
              <a:rPr lang="en-US" sz="1600" dirty="0">
                <a:latin typeface="Arial" charset="0"/>
              </a:rPr>
              <a:t>(data, checksum)</a:t>
            </a:r>
          </a:p>
          <a:p>
            <a:pPr algn="l"/>
            <a:r>
              <a:rPr lang="en-US" sz="1600" dirty="0" err="1">
                <a:latin typeface="Arial" charset="0"/>
              </a:rPr>
              <a:t>udt_send</a:t>
            </a:r>
            <a:r>
              <a:rPr lang="en-US" sz="1600" dirty="0">
                <a:latin typeface="Arial" charset="0"/>
              </a:rPr>
              <a:t>(</a:t>
            </a:r>
            <a:r>
              <a:rPr lang="en-US" sz="1600" dirty="0" err="1">
                <a:latin typeface="Arial" charset="0"/>
              </a:rPr>
              <a:t>sndpkt</a:t>
            </a:r>
            <a:r>
              <a:rPr lang="en-US" sz="1600" dirty="0">
                <a:latin typeface="Arial" charset="0"/>
              </a:rPr>
              <a:t>)</a:t>
            </a:r>
            <a:endParaRPr lang="en-US" sz="1600" dirty="0"/>
          </a:p>
        </p:txBody>
      </p:sp>
      <p:sp>
        <p:nvSpPr>
          <p:cNvPr id="45064" name="Line 6"/>
          <p:cNvSpPr>
            <a:spLocks noChangeShapeType="1"/>
          </p:cNvSpPr>
          <p:nvPr/>
        </p:nvSpPr>
        <p:spPr bwMode="auto">
          <a:xfrm>
            <a:off x="1109663" y="1535113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65" name="Text Box 7"/>
          <p:cNvSpPr txBox="1">
            <a:spLocks noChangeArrowheads="1"/>
          </p:cNvSpPr>
          <p:nvPr/>
        </p:nvSpPr>
        <p:spPr bwMode="auto">
          <a:xfrm>
            <a:off x="6319838" y="5314950"/>
            <a:ext cx="21431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extract(rcvpkt,data)</a:t>
            </a:r>
          </a:p>
          <a:p>
            <a:pPr algn="l"/>
            <a:r>
              <a:rPr lang="en-US" sz="1600">
                <a:latin typeface="Arial" charset="0"/>
              </a:rPr>
              <a:t>deliver_data(data)</a:t>
            </a:r>
          </a:p>
          <a:p>
            <a:pPr algn="l"/>
            <a:r>
              <a:rPr lang="en-US" sz="1600">
                <a:latin typeface="Arial" charset="0"/>
              </a:rPr>
              <a:t>udt_send(ACK)</a:t>
            </a:r>
            <a:endParaRPr lang="en-US" sz="1600"/>
          </a:p>
        </p:txBody>
      </p:sp>
      <p:sp>
        <p:nvSpPr>
          <p:cNvPr id="45066" name="Text Box 8"/>
          <p:cNvSpPr txBox="1">
            <a:spLocks noChangeArrowheads="1"/>
          </p:cNvSpPr>
          <p:nvPr/>
        </p:nvSpPr>
        <p:spPr bwMode="auto">
          <a:xfrm>
            <a:off x="6297613" y="4781550"/>
            <a:ext cx="21574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 </a:t>
            </a:r>
          </a:p>
          <a:p>
            <a:pPr algn="l"/>
            <a:r>
              <a:rPr lang="en-US" sz="1600">
                <a:latin typeface="Arial" charset="0"/>
              </a:rPr>
              <a:t>   notcorrupt(rcvpkt)</a:t>
            </a:r>
            <a:endParaRPr lang="en-US" sz="1600"/>
          </a:p>
        </p:txBody>
      </p:sp>
      <p:sp>
        <p:nvSpPr>
          <p:cNvPr id="45067" name="Line 9"/>
          <p:cNvSpPr>
            <a:spLocks noChangeShapeType="1"/>
          </p:cNvSpPr>
          <p:nvPr/>
        </p:nvSpPr>
        <p:spPr bwMode="auto">
          <a:xfrm>
            <a:off x="6419850" y="5370513"/>
            <a:ext cx="14890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68" name="Freeform 10"/>
          <p:cNvSpPr>
            <a:spLocks/>
          </p:cNvSpPr>
          <p:nvPr/>
        </p:nvSpPr>
        <p:spPr bwMode="auto">
          <a:xfrm flipV="1">
            <a:off x="1057275" y="1979613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5069" name="Freeform 11"/>
          <p:cNvSpPr>
            <a:spLocks/>
          </p:cNvSpPr>
          <p:nvPr/>
        </p:nvSpPr>
        <p:spPr bwMode="auto">
          <a:xfrm>
            <a:off x="1104900" y="3140075"/>
            <a:ext cx="1800225" cy="247650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70" name="Text Box 12"/>
          <p:cNvSpPr txBox="1">
            <a:spLocks noChangeArrowheads="1"/>
          </p:cNvSpPr>
          <p:nvPr/>
        </p:nvSpPr>
        <p:spPr bwMode="auto">
          <a:xfrm>
            <a:off x="1071563" y="3492500"/>
            <a:ext cx="3548062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 isACK(rcvpkt)</a:t>
            </a:r>
            <a:endParaRPr lang="en-US" sz="1600"/>
          </a:p>
        </p:txBody>
      </p:sp>
      <p:sp>
        <p:nvSpPr>
          <p:cNvPr id="45071" name="Line 13"/>
          <p:cNvSpPr>
            <a:spLocks noChangeShapeType="1"/>
          </p:cNvSpPr>
          <p:nvPr/>
        </p:nvSpPr>
        <p:spPr bwMode="auto">
          <a:xfrm>
            <a:off x="1173163" y="3816350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72" name="Freeform 14"/>
          <p:cNvSpPr>
            <a:spLocks/>
          </p:cNvSpPr>
          <p:nvPr/>
        </p:nvSpPr>
        <p:spPr bwMode="auto">
          <a:xfrm>
            <a:off x="3252788" y="2286000"/>
            <a:ext cx="466725" cy="893763"/>
          </a:xfrm>
          <a:custGeom>
            <a:avLst/>
            <a:gdLst>
              <a:gd name="T0" fmla="*/ 0 w 735"/>
              <a:gd name="T1" fmla="*/ 2147483647 h 1080"/>
              <a:gd name="T2" fmla="*/ 0 w 735"/>
              <a:gd name="T3" fmla="*/ 2147483647 h 1080"/>
              <a:gd name="T4" fmla="*/ 0 60000 65536"/>
              <a:gd name="T5" fmla="*/ 0 60000 65536"/>
              <a:gd name="T6" fmla="*/ 0 w 735"/>
              <a:gd name="T7" fmla="*/ 0 h 1080"/>
              <a:gd name="T8" fmla="*/ 735 w 735"/>
              <a:gd name="T9" fmla="*/ 1080 h 10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35" h="1080">
                <a:moveTo>
                  <a:pt x="0" y="195"/>
                </a:moveTo>
                <a:cubicBezTo>
                  <a:pt x="690" y="0"/>
                  <a:pt x="735" y="1080"/>
                  <a:pt x="0" y="855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5073" name="Text Box 15"/>
          <p:cNvSpPr txBox="1">
            <a:spLocks noChangeArrowheads="1"/>
          </p:cNvSpPr>
          <p:nvPr/>
        </p:nvSpPr>
        <p:spPr bwMode="auto">
          <a:xfrm>
            <a:off x="3562350" y="2600325"/>
            <a:ext cx="1763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udt_send(sndpkt)</a:t>
            </a:r>
            <a:endParaRPr lang="en-US" sz="1600"/>
          </a:p>
        </p:txBody>
      </p:sp>
      <p:sp>
        <p:nvSpPr>
          <p:cNvPr id="45074" name="Text Box 16"/>
          <p:cNvSpPr txBox="1">
            <a:spLocks noChangeArrowheads="1"/>
          </p:cNvSpPr>
          <p:nvPr/>
        </p:nvSpPr>
        <p:spPr bwMode="auto">
          <a:xfrm>
            <a:off x="3536950" y="1925638"/>
            <a:ext cx="2085975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rdt_rcv(rcvpkt) &amp;&amp;</a:t>
            </a:r>
          </a:p>
          <a:p>
            <a:pPr algn="l"/>
            <a:r>
              <a:rPr lang="en-US" sz="1600">
                <a:latin typeface="Arial" charset="0"/>
              </a:rPr>
              <a:t>   isNAK(rcvpkt)</a:t>
            </a:r>
            <a:endParaRPr lang="en-US" sz="1600"/>
          </a:p>
        </p:txBody>
      </p:sp>
      <p:sp>
        <p:nvSpPr>
          <p:cNvPr id="45075" name="Line 17"/>
          <p:cNvSpPr>
            <a:spLocks noChangeShapeType="1"/>
          </p:cNvSpPr>
          <p:nvPr/>
        </p:nvSpPr>
        <p:spPr bwMode="auto">
          <a:xfrm>
            <a:off x="3656013" y="2600325"/>
            <a:ext cx="9906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5076" name="Group 18"/>
          <p:cNvGrpSpPr>
            <a:grpSpLocks/>
          </p:cNvGrpSpPr>
          <p:nvPr/>
        </p:nvGrpSpPr>
        <p:grpSpPr bwMode="auto">
          <a:xfrm>
            <a:off x="6573838" y="2352675"/>
            <a:ext cx="1924050" cy="858838"/>
            <a:chOff x="2222" y="2660"/>
            <a:chExt cx="1212" cy="541"/>
          </a:xfrm>
        </p:grpSpPr>
        <p:sp>
          <p:nvSpPr>
            <p:cNvPr id="45108" name="Text Box 19"/>
            <p:cNvSpPr txBox="1">
              <a:spLocks noChangeArrowheads="1"/>
            </p:cNvSpPr>
            <p:nvPr/>
          </p:nvSpPr>
          <p:spPr bwMode="auto">
            <a:xfrm>
              <a:off x="2222" y="3039"/>
              <a:ext cx="1152" cy="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>
                  <a:latin typeface="Arial" charset="0"/>
                </a:rPr>
                <a:t>udt_send(NAK)</a:t>
              </a:r>
              <a:endParaRPr lang="en-US" sz="1600"/>
            </a:p>
          </p:txBody>
        </p:sp>
        <p:sp>
          <p:nvSpPr>
            <p:cNvPr id="45109" name="Text Box 20"/>
            <p:cNvSpPr txBox="1">
              <a:spLocks noChangeArrowheads="1"/>
            </p:cNvSpPr>
            <p:nvPr/>
          </p:nvSpPr>
          <p:spPr bwMode="auto">
            <a:xfrm>
              <a:off x="2225" y="2660"/>
              <a:ext cx="1209" cy="1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>
                  <a:latin typeface="Arial" charset="0"/>
                </a:rPr>
                <a:t>rdt_rcv(rcvpkt) &amp;&amp; </a:t>
              </a:r>
            </a:p>
            <a:p>
              <a:pPr algn="l"/>
              <a:r>
                <a:rPr lang="en-US" sz="1600">
                  <a:latin typeface="Arial" charset="0"/>
                </a:rPr>
                <a:t>  corrupt(rcvpkt)</a:t>
              </a:r>
              <a:endParaRPr lang="en-US" sz="1600"/>
            </a:p>
          </p:txBody>
        </p:sp>
        <p:sp>
          <p:nvSpPr>
            <p:cNvPr id="45110" name="Line 21"/>
            <p:cNvSpPr>
              <a:spLocks noChangeShapeType="1"/>
            </p:cNvSpPr>
            <p:nvPr/>
          </p:nvSpPr>
          <p:spPr bwMode="auto">
            <a:xfrm>
              <a:off x="2285" y="3040"/>
              <a:ext cx="624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5077" name="Group 22"/>
          <p:cNvGrpSpPr>
            <a:grpSpLocks/>
          </p:cNvGrpSpPr>
          <p:nvPr/>
        </p:nvGrpSpPr>
        <p:grpSpPr bwMode="auto">
          <a:xfrm>
            <a:off x="2292350" y="2222500"/>
            <a:ext cx="1074738" cy="962025"/>
            <a:chOff x="1540" y="2116"/>
            <a:chExt cx="677" cy="606"/>
          </a:xfrm>
        </p:grpSpPr>
        <p:sp>
          <p:nvSpPr>
            <p:cNvPr id="45106" name="Oval 23"/>
            <p:cNvSpPr>
              <a:spLocks noChangeArrowheads="1"/>
            </p:cNvSpPr>
            <p:nvPr/>
          </p:nvSpPr>
          <p:spPr bwMode="auto">
            <a:xfrm>
              <a:off x="1565" y="2116"/>
              <a:ext cx="621" cy="606"/>
            </a:xfrm>
            <a:prstGeom prst="ellipse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07" name="Text Box 24"/>
            <p:cNvSpPr txBox="1">
              <a:spLocks noChangeArrowheads="1"/>
            </p:cNvSpPr>
            <p:nvPr/>
          </p:nvSpPr>
          <p:spPr bwMode="auto">
            <a:xfrm>
              <a:off x="1540" y="2163"/>
              <a:ext cx="67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r>
                <a:rPr lang="en-US" sz="1600">
                  <a:latin typeface="Arial" charset="0"/>
                </a:rPr>
                <a:t>Wait for ACK or NAK</a:t>
              </a:r>
              <a:endParaRPr lang="en-US" sz="1600"/>
            </a:p>
          </p:txBody>
        </p:sp>
      </p:grpSp>
      <p:sp>
        <p:nvSpPr>
          <p:cNvPr id="45078" name="Freeform 25"/>
          <p:cNvSpPr>
            <a:spLocks/>
          </p:cNvSpPr>
          <p:nvPr/>
        </p:nvSpPr>
        <p:spPr bwMode="auto">
          <a:xfrm>
            <a:off x="6672263" y="3148013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5079" name="Oval 26"/>
          <p:cNvSpPr>
            <a:spLocks noChangeArrowheads="1"/>
          </p:cNvSpPr>
          <p:nvPr/>
        </p:nvSpPr>
        <p:spPr bwMode="auto">
          <a:xfrm>
            <a:off x="6764338" y="3568700"/>
            <a:ext cx="985837" cy="9620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5080" name="Text Box 27"/>
          <p:cNvSpPr txBox="1">
            <a:spLocks noChangeArrowheads="1"/>
          </p:cNvSpPr>
          <p:nvPr/>
        </p:nvSpPr>
        <p:spPr bwMode="auto">
          <a:xfrm>
            <a:off x="6677025" y="3652838"/>
            <a:ext cx="1200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latin typeface="Arial" charset="0"/>
              </a:rPr>
              <a:t>Wait for call from below</a:t>
            </a:r>
            <a:endParaRPr lang="en-US" sz="1600"/>
          </a:p>
        </p:txBody>
      </p:sp>
      <p:sp>
        <p:nvSpPr>
          <p:cNvPr id="45081" name="Freeform 28"/>
          <p:cNvSpPr>
            <a:spLocks/>
          </p:cNvSpPr>
          <p:nvPr/>
        </p:nvSpPr>
        <p:spPr bwMode="auto">
          <a:xfrm flipV="1">
            <a:off x="6684963" y="4464050"/>
            <a:ext cx="1257300" cy="469900"/>
          </a:xfrm>
          <a:custGeom>
            <a:avLst/>
            <a:gdLst>
              <a:gd name="T0" fmla="*/ 2147483647 w 1500"/>
              <a:gd name="T1" fmla="*/ 2147483647 h 740"/>
              <a:gd name="T2" fmla="*/ 2147483647 w 1500"/>
              <a:gd name="T3" fmla="*/ 2147483647 h 740"/>
              <a:gd name="T4" fmla="*/ 0 60000 65536"/>
              <a:gd name="T5" fmla="*/ 0 60000 65536"/>
              <a:gd name="T6" fmla="*/ 0 w 1500"/>
              <a:gd name="T7" fmla="*/ 0 h 740"/>
              <a:gd name="T8" fmla="*/ 1500 w 1500"/>
              <a:gd name="T9" fmla="*/ 740 h 7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0" h="740">
                <a:moveTo>
                  <a:pt x="361" y="671"/>
                </a:moveTo>
                <a:cubicBezTo>
                  <a:pt x="0" y="0"/>
                  <a:pt x="1500" y="90"/>
                  <a:pt x="1017" y="740"/>
                </a:cubicBez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49250" y="2166938"/>
            <a:ext cx="1333500" cy="1004887"/>
            <a:chOff x="220" y="1365"/>
            <a:chExt cx="840" cy="633"/>
          </a:xfrm>
        </p:grpSpPr>
        <p:sp>
          <p:nvSpPr>
            <p:cNvPr id="45104" name="Line 30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05" name="Oval 31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6334125" y="3497263"/>
            <a:ext cx="1414463" cy="1033462"/>
            <a:chOff x="3990" y="2203"/>
            <a:chExt cx="891" cy="651"/>
          </a:xfrm>
        </p:grpSpPr>
        <p:sp>
          <p:nvSpPr>
            <p:cNvPr id="45102" name="Line 33"/>
            <p:cNvSpPr>
              <a:spLocks noChangeShapeType="1"/>
            </p:cNvSpPr>
            <p:nvPr/>
          </p:nvSpPr>
          <p:spPr bwMode="auto">
            <a:xfrm>
              <a:off x="3990" y="2203"/>
              <a:ext cx="273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03" name="Oval 34"/>
            <p:cNvSpPr>
              <a:spLocks noChangeArrowheads="1"/>
            </p:cNvSpPr>
            <p:nvPr/>
          </p:nvSpPr>
          <p:spPr bwMode="auto">
            <a:xfrm>
              <a:off x="4260" y="2248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5084" name="Text Box 35"/>
          <p:cNvSpPr txBox="1">
            <a:spLocks noChangeArrowheads="1"/>
          </p:cNvSpPr>
          <p:nvPr/>
        </p:nvSpPr>
        <p:spPr bwMode="auto">
          <a:xfrm>
            <a:off x="1030288" y="1200150"/>
            <a:ext cx="2255837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600">
                <a:latin typeface="Arial" charset="0"/>
              </a:rPr>
              <a:t>rdt_send(data)</a:t>
            </a:r>
            <a:endParaRPr lang="en-US" sz="1600"/>
          </a:p>
        </p:txBody>
      </p:sp>
      <p:sp>
        <p:nvSpPr>
          <p:cNvPr id="142372" name="Line 36"/>
          <p:cNvSpPr>
            <a:spLocks noChangeShapeType="1"/>
          </p:cNvSpPr>
          <p:nvPr/>
        </p:nvSpPr>
        <p:spPr bwMode="auto">
          <a:xfrm>
            <a:off x="1011238" y="1289050"/>
            <a:ext cx="12700" cy="74771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2373" name="Freeform 37"/>
          <p:cNvSpPr>
            <a:spLocks/>
          </p:cNvSpPr>
          <p:nvPr/>
        </p:nvSpPr>
        <p:spPr bwMode="auto">
          <a:xfrm>
            <a:off x="1011238" y="2006600"/>
            <a:ext cx="6940550" cy="654050"/>
          </a:xfrm>
          <a:custGeom>
            <a:avLst/>
            <a:gdLst>
              <a:gd name="T0" fmla="*/ 0 w 4372"/>
              <a:gd name="T1" fmla="*/ 2147483647 h 412"/>
              <a:gd name="T2" fmla="*/ 2147483647 w 4372"/>
              <a:gd name="T3" fmla="*/ 0 h 412"/>
              <a:gd name="T4" fmla="*/ 2147483647 w 4372"/>
              <a:gd name="T5" fmla="*/ 2147483647 h 412"/>
              <a:gd name="T6" fmla="*/ 2147483647 w 4372"/>
              <a:gd name="T7" fmla="*/ 2147483647 h 412"/>
              <a:gd name="T8" fmla="*/ 0 60000 65536"/>
              <a:gd name="T9" fmla="*/ 0 60000 65536"/>
              <a:gd name="T10" fmla="*/ 0 60000 65536"/>
              <a:gd name="T11" fmla="*/ 0 60000 65536"/>
              <a:gd name="T12" fmla="*/ 0 w 4372"/>
              <a:gd name="T13" fmla="*/ 0 h 412"/>
              <a:gd name="T14" fmla="*/ 4372 w 4372"/>
              <a:gd name="T15" fmla="*/ 412 h 4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72" h="412">
                <a:moveTo>
                  <a:pt x="0" y="10"/>
                </a:moveTo>
                <a:lnTo>
                  <a:pt x="1003" y="0"/>
                </a:lnTo>
                <a:lnTo>
                  <a:pt x="3508" y="412"/>
                </a:lnTo>
                <a:lnTo>
                  <a:pt x="4372" y="41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45100" name="Line 39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101" name="Oval 40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2377" name="Oval 41"/>
          <p:cNvSpPr>
            <a:spLocks noChangeArrowheads="1"/>
          </p:cNvSpPr>
          <p:nvPr/>
        </p:nvSpPr>
        <p:spPr bwMode="auto">
          <a:xfrm>
            <a:off x="2332038" y="2222500"/>
            <a:ext cx="985837" cy="962025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2378" name="Line 42"/>
          <p:cNvSpPr>
            <a:spLocks noChangeShapeType="1"/>
          </p:cNvSpPr>
          <p:nvPr/>
        </p:nvSpPr>
        <p:spPr bwMode="auto">
          <a:xfrm flipH="1">
            <a:off x="6261100" y="4902200"/>
            <a:ext cx="12700" cy="11938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2379" name="Freeform 43"/>
          <p:cNvSpPr>
            <a:spLocks/>
          </p:cNvSpPr>
          <p:nvPr/>
        </p:nvSpPr>
        <p:spPr bwMode="auto">
          <a:xfrm>
            <a:off x="1155700" y="3886200"/>
            <a:ext cx="6667500" cy="2260600"/>
          </a:xfrm>
          <a:custGeom>
            <a:avLst/>
            <a:gdLst>
              <a:gd name="T0" fmla="*/ 2147483647 w 4200"/>
              <a:gd name="T1" fmla="*/ 2147483647 h 1424"/>
              <a:gd name="T2" fmla="*/ 2147483647 w 4200"/>
              <a:gd name="T3" fmla="*/ 2147483647 h 1424"/>
              <a:gd name="T4" fmla="*/ 2147483647 w 4200"/>
              <a:gd name="T5" fmla="*/ 0 h 1424"/>
              <a:gd name="T6" fmla="*/ 0 w 4200"/>
              <a:gd name="T7" fmla="*/ 0 h 1424"/>
              <a:gd name="T8" fmla="*/ 0 60000 65536"/>
              <a:gd name="T9" fmla="*/ 0 60000 65536"/>
              <a:gd name="T10" fmla="*/ 0 60000 65536"/>
              <a:gd name="T11" fmla="*/ 0 60000 65536"/>
              <a:gd name="T12" fmla="*/ 0 w 4200"/>
              <a:gd name="T13" fmla="*/ 0 h 1424"/>
              <a:gd name="T14" fmla="*/ 4200 w 4200"/>
              <a:gd name="T15" fmla="*/ 1424 h 1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200" h="1424">
                <a:moveTo>
                  <a:pt x="4200" y="1424"/>
                </a:moveTo>
                <a:lnTo>
                  <a:pt x="3224" y="1424"/>
                </a:lnTo>
                <a:lnTo>
                  <a:pt x="1880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347663" y="2166938"/>
            <a:ext cx="1333500" cy="1004887"/>
            <a:chOff x="220" y="1365"/>
            <a:chExt cx="840" cy="633"/>
          </a:xfrm>
        </p:grpSpPr>
        <p:sp>
          <p:nvSpPr>
            <p:cNvPr id="45098" name="Line 45"/>
            <p:cNvSpPr>
              <a:spLocks noChangeShapeType="1"/>
            </p:cNvSpPr>
            <p:nvPr/>
          </p:nvSpPr>
          <p:spPr bwMode="auto">
            <a:xfrm>
              <a:off x="220" y="1365"/>
              <a:ext cx="273" cy="15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5099" name="Oval 46"/>
            <p:cNvSpPr>
              <a:spLocks noChangeArrowheads="1"/>
            </p:cNvSpPr>
            <p:nvPr/>
          </p:nvSpPr>
          <p:spPr bwMode="auto">
            <a:xfrm>
              <a:off x="439" y="1392"/>
              <a:ext cx="621" cy="60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2383" name="Oval 47"/>
          <p:cNvSpPr>
            <a:spLocks noChangeArrowheads="1"/>
          </p:cNvSpPr>
          <p:nvPr/>
        </p:nvSpPr>
        <p:spPr bwMode="auto">
          <a:xfrm>
            <a:off x="2328863" y="2227263"/>
            <a:ext cx="985837" cy="9620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2384" name="Line 48"/>
          <p:cNvSpPr>
            <a:spLocks noChangeShapeType="1"/>
          </p:cNvSpPr>
          <p:nvPr/>
        </p:nvSpPr>
        <p:spPr bwMode="auto">
          <a:xfrm>
            <a:off x="6553200" y="2493963"/>
            <a:ext cx="0" cy="817562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2385" name="Freeform 49"/>
          <p:cNvSpPr>
            <a:spLocks/>
          </p:cNvSpPr>
          <p:nvPr/>
        </p:nvSpPr>
        <p:spPr bwMode="auto">
          <a:xfrm>
            <a:off x="3657600" y="2216150"/>
            <a:ext cx="4378325" cy="1025525"/>
          </a:xfrm>
          <a:custGeom>
            <a:avLst/>
            <a:gdLst>
              <a:gd name="T0" fmla="*/ 2147483647 w 2758"/>
              <a:gd name="T1" fmla="*/ 2147483647 h 646"/>
              <a:gd name="T2" fmla="*/ 2147483647 w 2758"/>
              <a:gd name="T3" fmla="*/ 2147483647 h 646"/>
              <a:gd name="T4" fmla="*/ 2147483647 w 2758"/>
              <a:gd name="T5" fmla="*/ 0 h 646"/>
              <a:gd name="T6" fmla="*/ 0 w 2758"/>
              <a:gd name="T7" fmla="*/ 0 h 646"/>
              <a:gd name="T8" fmla="*/ 0 60000 65536"/>
              <a:gd name="T9" fmla="*/ 0 60000 65536"/>
              <a:gd name="T10" fmla="*/ 0 60000 65536"/>
              <a:gd name="T11" fmla="*/ 0 60000 65536"/>
              <a:gd name="T12" fmla="*/ 0 w 2758"/>
              <a:gd name="T13" fmla="*/ 0 h 646"/>
              <a:gd name="T14" fmla="*/ 2758 w 2758"/>
              <a:gd name="T15" fmla="*/ 646 h 6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758" h="646">
                <a:moveTo>
                  <a:pt x="2758" y="646"/>
                </a:moveTo>
                <a:lnTo>
                  <a:pt x="1763" y="629"/>
                </a:lnTo>
                <a:lnTo>
                  <a:pt x="1039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142386" name="Line 50"/>
          <p:cNvSpPr>
            <a:spLocks noChangeShapeType="1"/>
          </p:cNvSpPr>
          <p:nvPr/>
        </p:nvSpPr>
        <p:spPr bwMode="auto">
          <a:xfrm>
            <a:off x="3548063" y="2090738"/>
            <a:ext cx="0" cy="84613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42387" name="Freeform 51"/>
          <p:cNvSpPr>
            <a:spLocks/>
          </p:cNvSpPr>
          <p:nvPr/>
        </p:nvSpPr>
        <p:spPr bwMode="auto">
          <a:xfrm>
            <a:off x="3643313" y="2951163"/>
            <a:ext cx="4073525" cy="2133600"/>
          </a:xfrm>
          <a:custGeom>
            <a:avLst/>
            <a:gdLst>
              <a:gd name="T0" fmla="*/ 0 w 2566"/>
              <a:gd name="T1" fmla="*/ 0 h 1344"/>
              <a:gd name="T2" fmla="*/ 2147483647 w 2566"/>
              <a:gd name="T3" fmla="*/ 0 h 1344"/>
              <a:gd name="T4" fmla="*/ 2147483647 w 2566"/>
              <a:gd name="T5" fmla="*/ 2147483647 h 1344"/>
              <a:gd name="T6" fmla="*/ 2147483647 w 2566"/>
              <a:gd name="T7" fmla="*/ 2147483647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2566"/>
              <a:gd name="T13" fmla="*/ 0 h 1344"/>
              <a:gd name="T14" fmla="*/ 2566 w 256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66" h="1344">
                <a:moveTo>
                  <a:pt x="0" y="0"/>
                </a:moveTo>
                <a:lnTo>
                  <a:pt x="1013" y="0"/>
                </a:lnTo>
                <a:lnTo>
                  <a:pt x="1650" y="1344"/>
                </a:lnTo>
                <a:lnTo>
                  <a:pt x="2566" y="1344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5097" name="Text Box 52"/>
          <p:cNvSpPr txBox="1">
            <a:spLocks noChangeArrowheads="1"/>
          </p:cNvSpPr>
          <p:nvPr/>
        </p:nvSpPr>
        <p:spPr bwMode="auto">
          <a:xfrm>
            <a:off x="1435100" y="3868738"/>
            <a:ext cx="323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Symbol" pitchFamily="18" charset="2"/>
              </a:rPr>
              <a:t>L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0BA35-3FB4-4C1C-B2DD-5138AE0B439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1423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42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423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1423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1423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42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1000"/>
                                        <p:tgtEl>
                                          <p:spTgt spid="1423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1000"/>
                                        <p:tgtEl>
                                          <p:spTgt spid="142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72" grpId="0" animBg="1"/>
      <p:bldP spid="142373" grpId="0" animBg="1"/>
      <p:bldP spid="142377" grpId="0" animBg="1"/>
      <p:bldP spid="142378" grpId="0" animBg="1"/>
      <p:bldP spid="142379" grpId="0" animBg="1"/>
      <p:bldP spid="142383" grpId="0" animBg="1"/>
      <p:bldP spid="142383" grpId="1" animBg="1"/>
      <p:bldP spid="142384" grpId="0" animBg="1"/>
      <p:bldP spid="142385" grpId="0" animBg="1"/>
      <p:bldP spid="142386" grpId="0" animBg="1"/>
      <p:bldP spid="14238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rdt2.0 tem uma falha fatal!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5938" y="1414463"/>
            <a:ext cx="38100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0"/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O que acontece se o ACK/NAK for corrompido?</a:t>
            </a:r>
            <a:endParaRPr lang="pt-BR" sz="2400" dirty="0" smtClean="0"/>
          </a:p>
          <a:p>
            <a:pPr>
              <a:lnSpc>
                <a:spcPct val="90000"/>
              </a:lnSpc>
            </a:pPr>
            <a:r>
              <a:rPr lang="pt-BR" sz="2000" dirty="0" smtClean="0"/>
              <a:t>Transmissor não sabe o que se passou no receptor!</a:t>
            </a:r>
          </a:p>
          <a:p>
            <a:pPr>
              <a:lnSpc>
                <a:spcPct val="90000"/>
              </a:lnSpc>
            </a:pPr>
            <a:r>
              <a:rPr lang="pt-BR" sz="2000" dirty="0" smtClean="0"/>
              <a:t>não pode apenas retransmitir: possibilidade de pacotes duplicados</a:t>
            </a:r>
            <a:endParaRPr lang="pt-BR" sz="2400" dirty="0" smtClean="0"/>
          </a:p>
        </p:txBody>
      </p:sp>
      <p:sp>
        <p:nvSpPr>
          <p:cNvPr id="460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508125"/>
            <a:ext cx="3810000" cy="2774950"/>
          </a:xfrm>
        </p:spPr>
        <p:txBody>
          <a:bodyPr/>
          <a:lstStyle/>
          <a:p>
            <a:pPr>
              <a:lnSpc>
                <a:spcPct val="80000"/>
              </a:lnSpc>
              <a:buFont typeface="ZapfDingbats" pitchFamily="82" charset="0"/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Lidando c/ duplicatas: </a:t>
            </a:r>
          </a:p>
          <a:p>
            <a:pPr>
              <a:lnSpc>
                <a:spcPct val="80000"/>
              </a:lnSpc>
            </a:pPr>
            <a:r>
              <a:rPr lang="pt-BR" sz="2000" dirty="0" smtClean="0"/>
              <a:t>transmissor retransmite o último pacote se ACK/NAK chegar com erro</a:t>
            </a:r>
          </a:p>
          <a:p>
            <a:pPr>
              <a:lnSpc>
                <a:spcPct val="80000"/>
              </a:lnSpc>
            </a:pPr>
            <a:r>
              <a:rPr lang="pt-BR" sz="2000" dirty="0"/>
              <a:t>transmissor inclui </a:t>
            </a:r>
            <a:r>
              <a:rPr lang="pt-BR" sz="2000" i="1" dirty="0">
                <a:solidFill>
                  <a:schemeClr val="accent2"/>
                </a:solidFill>
              </a:rPr>
              <a:t>número de </a:t>
            </a:r>
            <a:r>
              <a:rPr lang="pt-BR" sz="2000" i="1" dirty="0" smtClean="0">
                <a:solidFill>
                  <a:schemeClr val="accent2"/>
                </a:solidFill>
              </a:rPr>
              <a:t>sequência</a:t>
            </a:r>
            <a:r>
              <a:rPr lang="pt-BR" sz="2000" dirty="0" smtClean="0"/>
              <a:t> </a:t>
            </a:r>
            <a:r>
              <a:rPr lang="pt-BR" sz="2000" dirty="0"/>
              <a:t>em cada pacote</a:t>
            </a:r>
          </a:p>
          <a:p>
            <a:pPr>
              <a:lnSpc>
                <a:spcPct val="80000"/>
              </a:lnSpc>
            </a:pPr>
            <a:r>
              <a:rPr lang="pt-BR" sz="2000" dirty="0" smtClean="0"/>
              <a:t>receptor descarta (não entrega a aplicação) pacotes duplicados</a:t>
            </a:r>
          </a:p>
        </p:txBody>
      </p:sp>
      <p:sp>
        <p:nvSpPr>
          <p:cNvPr id="46087" name="Text Box 6"/>
          <p:cNvSpPr txBox="1">
            <a:spLocks noChangeArrowheads="1"/>
          </p:cNvSpPr>
          <p:nvPr/>
        </p:nvSpPr>
        <p:spPr bwMode="auto">
          <a:xfrm>
            <a:off x="2739317" y="4818063"/>
            <a:ext cx="365283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latin typeface="Comic Sans MS" pitchFamily="66" charset="0"/>
              </a:rPr>
              <a:t>Transmissor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envia</a:t>
            </a:r>
            <a:r>
              <a:rPr lang="en-US" sz="2000" dirty="0">
                <a:latin typeface="Comic Sans MS" pitchFamily="66" charset="0"/>
              </a:rPr>
              <a:t> um </a:t>
            </a:r>
            <a:r>
              <a:rPr lang="en-US" sz="2000" dirty="0" err="1">
                <a:latin typeface="Comic Sans MS" pitchFamily="66" charset="0"/>
              </a:rPr>
              <a:t>pacote</a:t>
            </a:r>
            <a:r>
              <a:rPr lang="en-US" sz="2000" dirty="0">
                <a:latin typeface="Comic Sans MS" pitchFamily="66" charset="0"/>
              </a:rPr>
              <a:t>,</a:t>
            </a:r>
          </a:p>
          <a:p>
            <a:pPr algn="l"/>
            <a:r>
              <a:rPr lang="en-US" sz="2000" dirty="0">
                <a:latin typeface="Comic Sans MS" pitchFamily="66" charset="0"/>
              </a:rPr>
              <a:t>e </a:t>
            </a:r>
            <a:r>
              <a:rPr lang="en-US" sz="2000" dirty="0" err="1">
                <a:latin typeface="Comic Sans MS" pitchFamily="66" charset="0"/>
              </a:rPr>
              <a:t>então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aguarda</a:t>
            </a:r>
            <a:r>
              <a:rPr lang="en-US" sz="2000" dirty="0">
                <a:latin typeface="Comic Sans MS" pitchFamily="66" charset="0"/>
              </a:rPr>
              <a:t> </a:t>
            </a:r>
            <a:r>
              <a:rPr lang="en-US" sz="2000" dirty="0" err="1">
                <a:latin typeface="Comic Sans MS" pitchFamily="66" charset="0"/>
              </a:rPr>
              <a:t>resposta</a:t>
            </a:r>
            <a:r>
              <a:rPr lang="en-US" sz="2000" dirty="0">
                <a:latin typeface="Comic Sans MS" pitchFamily="66" charset="0"/>
              </a:rPr>
              <a:t> </a:t>
            </a:r>
          </a:p>
          <a:p>
            <a:pPr algn="l"/>
            <a:r>
              <a:rPr lang="en-US" sz="2000" dirty="0">
                <a:latin typeface="Comic Sans MS" pitchFamily="66" charset="0"/>
              </a:rPr>
              <a:t>do receptor</a:t>
            </a:r>
            <a:endParaRPr lang="en-US" dirty="0"/>
          </a:p>
        </p:txBody>
      </p:sp>
      <p:sp>
        <p:nvSpPr>
          <p:cNvPr id="46088" name="Rectangle 7"/>
          <p:cNvSpPr>
            <a:spLocks noChangeArrowheads="1"/>
          </p:cNvSpPr>
          <p:nvPr/>
        </p:nvSpPr>
        <p:spPr bwMode="auto">
          <a:xfrm>
            <a:off x="2652004" y="4686300"/>
            <a:ext cx="3763963" cy="123825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6089" name="Group 9"/>
          <p:cNvGrpSpPr>
            <a:grpSpLocks/>
          </p:cNvGrpSpPr>
          <p:nvPr/>
        </p:nvGrpSpPr>
        <p:grpSpPr bwMode="auto">
          <a:xfrm>
            <a:off x="2834398" y="4522788"/>
            <a:ext cx="1797050" cy="396875"/>
            <a:chOff x="2930" y="2669"/>
            <a:chExt cx="1132" cy="250"/>
          </a:xfrm>
        </p:grpSpPr>
        <p:sp>
          <p:nvSpPr>
            <p:cNvPr id="46090" name="Rectangle 8"/>
            <p:cNvSpPr>
              <a:spLocks noChangeArrowheads="1"/>
            </p:cNvSpPr>
            <p:nvPr/>
          </p:nvSpPr>
          <p:spPr bwMode="auto">
            <a:xfrm>
              <a:off x="2976" y="2712"/>
              <a:ext cx="1038" cy="17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6091" name="Text Box 5"/>
            <p:cNvSpPr txBox="1">
              <a:spLocks noChangeArrowheads="1"/>
            </p:cNvSpPr>
            <p:nvPr/>
          </p:nvSpPr>
          <p:spPr bwMode="auto">
            <a:xfrm>
              <a:off x="2930" y="2669"/>
              <a:ext cx="113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Comic Sans MS" pitchFamily="66" charset="0"/>
                </a:rPr>
                <a:t>pare e espera</a:t>
              </a:r>
              <a:endParaRPr lang="en-US"/>
            </a:p>
          </p:txBody>
        </p:sp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5" grpId="0" build="p"/>
      <p:bldP spid="46086" grpId="0" build="p"/>
      <p:bldP spid="46087" grpId="0"/>
      <p:bldP spid="460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pt-BR" sz="2800" smtClean="0"/>
              <a:t>Serviços e protocolos de transporte</a:t>
            </a:r>
          </a:p>
        </p:txBody>
      </p:sp>
      <p:sp>
        <p:nvSpPr>
          <p:cNvPr id="10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4086225" cy="51149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1800" dirty="0" smtClean="0"/>
              <a:t>fornecem</a:t>
            </a:r>
            <a:r>
              <a:rPr lang="pt-BR" sz="1800" i="1" dirty="0" smtClean="0">
                <a:solidFill>
                  <a:srgbClr val="FF0000"/>
                </a:solidFill>
              </a:rPr>
              <a:t> comunicação lógica </a:t>
            </a:r>
            <a:r>
              <a:rPr lang="pt-BR" sz="1800" dirty="0" smtClean="0"/>
              <a:t>entre processos de aplicação executando em diferentes hospedeiros</a:t>
            </a:r>
          </a:p>
          <a:p>
            <a:pPr>
              <a:lnSpc>
                <a:spcPct val="90000"/>
              </a:lnSpc>
            </a:pPr>
            <a:r>
              <a:rPr lang="pt-BR" sz="1800" dirty="0" smtClean="0"/>
              <a:t>os protocolos de transporte são executados nos sistemas finais: </a:t>
            </a:r>
          </a:p>
          <a:p>
            <a:pPr lvl="1">
              <a:lnSpc>
                <a:spcPct val="90000"/>
              </a:lnSpc>
            </a:pPr>
            <a:r>
              <a:rPr lang="pt-BR" sz="1800" dirty="0" smtClean="0"/>
              <a:t>lado transmissor: quebra as mensagens da aplicação em </a:t>
            </a:r>
            <a:r>
              <a:rPr lang="pt-BR" sz="1800" dirty="0" smtClean="0">
                <a:solidFill>
                  <a:srgbClr val="FF0000"/>
                </a:solidFill>
              </a:rPr>
              <a:t>segmentos</a:t>
            </a:r>
            <a:r>
              <a:rPr lang="pt-BR" sz="1800" dirty="0" smtClean="0"/>
              <a:t>, repassa-os para a camada de rede</a:t>
            </a:r>
          </a:p>
          <a:p>
            <a:pPr lvl="1">
              <a:lnSpc>
                <a:spcPct val="90000"/>
              </a:lnSpc>
            </a:pPr>
            <a:r>
              <a:rPr lang="pt-BR" sz="1800" dirty="0" smtClean="0"/>
              <a:t>lado receptor: remonta as mensagens a partir dos segmentos, repassa-as para a camada de aplicação</a:t>
            </a:r>
          </a:p>
          <a:p>
            <a:pPr>
              <a:lnSpc>
                <a:spcPct val="90000"/>
              </a:lnSpc>
            </a:pPr>
            <a:r>
              <a:rPr lang="pt-BR" sz="1800" dirty="0" smtClean="0"/>
              <a:t>existe mais de um protocolo de transporte disponível para as aplicações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/>
              <a:t>Internet: TCP e UDP</a:t>
            </a:r>
          </a:p>
        </p:txBody>
      </p:sp>
      <p:grpSp>
        <p:nvGrpSpPr>
          <p:cNvPr id="1045" name="Group 332"/>
          <p:cNvGrpSpPr>
            <a:grpSpLocks/>
          </p:cNvGrpSpPr>
          <p:nvPr/>
        </p:nvGrpSpPr>
        <p:grpSpPr bwMode="auto">
          <a:xfrm>
            <a:off x="4572000" y="1312863"/>
            <a:ext cx="4157663" cy="4233862"/>
            <a:chOff x="2880" y="827"/>
            <a:chExt cx="2619" cy="2667"/>
          </a:xfrm>
        </p:grpSpPr>
        <p:sp>
          <p:nvSpPr>
            <p:cNvPr id="1046" name="Freeform 5"/>
            <p:cNvSpPr>
              <a:spLocks/>
            </p:cNvSpPr>
            <p:nvPr/>
          </p:nvSpPr>
          <p:spPr bwMode="auto">
            <a:xfrm>
              <a:off x="4276" y="1272"/>
              <a:ext cx="1133" cy="1055"/>
            </a:xfrm>
            <a:custGeom>
              <a:avLst/>
              <a:gdLst>
                <a:gd name="T0" fmla="*/ 124 w 1292"/>
                <a:gd name="T1" fmla="*/ 3 h 1255"/>
                <a:gd name="T2" fmla="*/ 18 w 1292"/>
                <a:gd name="T3" fmla="*/ 66 h 1255"/>
                <a:gd name="T4" fmla="*/ 15 w 1292"/>
                <a:gd name="T5" fmla="*/ 219 h 1255"/>
                <a:gd name="T6" fmla="*/ 27 w 1292"/>
                <a:gd name="T7" fmla="*/ 348 h 1255"/>
                <a:gd name="T8" fmla="*/ 128 w 1292"/>
                <a:gd name="T9" fmla="*/ 366 h 1255"/>
                <a:gd name="T10" fmla="*/ 335 w 1292"/>
                <a:gd name="T11" fmla="*/ 474 h 1255"/>
                <a:gd name="T12" fmla="*/ 517 w 1292"/>
                <a:gd name="T13" fmla="*/ 520 h 1255"/>
                <a:gd name="T14" fmla="*/ 622 w 1292"/>
                <a:gd name="T15" fmla="*/ 428 h 1255"/>
                <a:gd name="T16" fmla="*/ 659 w 1292"/>
                <a:gd name="T17" fmla="*/ 187 h 1255"/>
                <a:gd name="T18" fmla="*/ 625 w 1292"/>
                <a:gd name="T19" fmla="*/ 88 h 1255"/>
                <a:gd name="T20" fmla="*/ 388 w 1292"/>
                <a:gd name="T21" fmla="*/ 49 h 1255"/>
                <a:gd name="T22" fmla="*/ 124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47" name="Freeform 6"/>
            <p:cNvSpPr>
              <a:spLocks/>
            </p:cNvSpPr>
            <p:nvPr/>
          </p:nvSpPr>
          <p:spPr bwMode="auto">
            <a:xfrm>
              <a:off x="3092" y="1182"/>
              <a:ext cx="1176" cy="1001"/>
            </a:xfrm>
            <a:custGeom>
              <a:avLst/>
              <a:gdLst>
                <a:gd name="T0" fmla="*/ 286 w 1340"/>
                <a:gd name="T1" fmla="*/ 17 h 1191"/>
                <a:gd name="T2" fmla="*/ 42 w 1340"/>
                <a:gd name="T3" fmla="*/ 24 h 1191"/>
                <a:gd name="T4" fmla="*/ 30 w 1340"/>
                <a:gd name="T5" fmla="*/ 169 h 1191"/>
                <a:gd name="T6" fmla="*/ 15 w 1340"/>
                <a:gd name="T7" fmla="*/ 302 h 1191"/>
                <a:gd name="T8" fmla="*/ 58 w 1340"/>
                <a:gd name="T9" fmla="*/ 365 h 1191"/>
                <a:gd name="T10" fmla="*/ 280 w 1340"/>
                <a:gd name="T11" fmla="*/ 367 h 1191"/>
                <a:gd name="T12" fmla="*/ 333 w 1340"/>
                <a:gd name="T13" fmla="*/ 473 h 1191"/>
                <a:gd name="T14" fmla="*/ 642 w 1340"/>
                <a:gd name="T15" fmla="*/ 461 h 1191"/>
                <a:gd name="T16" fmla="*/ 664 w 1340"/>
                <a:gd name="T17" fmla="*/ 240 h 1191"/>
                <a:gd name="T18" fmla="*/ 627 w 1340"/>
                <a:gd name="T19" fmla="*/ 144 h 1191"/>
                <a:gd name="T20" fmla="*/ 395 w 1340"/>
                <a:gd name="T21" fmla="*/ 121 h 1191"/>
                <a:gd name="T22" fmla="*/ 286 w 1340"/>
                <a:gd name="T23" fmla="*/ 1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48" name="Freeform 7"/>
            <p:cNvSpPr>
              <a:spLocks/>
            </p:cNvSpPr>
            <p:nvPr/>
          </p:nvSpPr>
          <p:spPr bwMode="auto">
            <a:xfrm>
              <a:off x="3324" y="2096"/>
              <a:ext cx="1874" cy="1398"/>
            </a:xfrm>
            <a:custGeom>
              <a:avLst/>
              <a:gdLst>
                <a:gd name="T0" fmla="*/ 14 w 2135"/>
                <a:gd name="T1" fmla="*/ 274 h 1662"/>
                <a:gd name="T2" fmla="*/ 54 w 2135"/>
                <a:gd name="T3" fmla="*/ 32 h 1662"/>
                <a:gd name="T4" fmla="*/ 342 w 2135"/>
                <a:gd name="T5" fmla="*/ 82 h 1662"/>
                <a:gd name="T6" fmla="*/ 629 w 2135"/>
                <a:gd name="T7" fmla="*/ 42 h 1662"/>
                <a:gd name="T8" fmla="*/ 1043 w 2135"/>
                <a:gd name="T9" fmla="*/ 172 h 1662"/>
                <a:gd name="T10" fmla="*/ 1049 w 2135"/>
                <a:gd name="T11" fmla="*/ 481 h 1662"/>
                <a:gd name="T12" fmla="*/ 823 w 2135"/>
                <a:gd name="T13" fmla="*/ 674 h 1662"/>
                <a:gd name="T14" fmla="*/ 424 w 2135"/>
                <a:gd name="T15" fmla="*/ 638 h 1662"/>
                <a:gd name="T16" fmla="*/ 262 w 2135"/>
                <a:gd name="T17" fmla="*/ 534 h 1662"/>
                <a:gd name="T18" fmla="*/ 96 w 2135"/>
                <a:gd name="T19" fmla="*/ 449 h 1662"/>
                <a:gd name="T20" fmla="*/ 14 w 2135"/>
                <a:gd name="T21" fmla="*/ 274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049" name="Group 8"/>
            <p:cNvGrpSpPr>
              <a:grpSpLocks/>
            </p:cNvGrpSpPr>
            <p:nvPr/>
          </p:nvGrpSpPr>
          <p:grpSpPr bwMode="auto">
            <a:xfrm>
              <a:off x="3166" y="1267"/>
              <a:ext cx="462" cy="201"/>
              <a:chOff x="3552" y="246"/>
              <a:chExt cx="527" cy="248"/>
            </a:xfrm>
          </p:grpSpPr>
          <p:graphicFrame>
            <p:nvGraphicFramePr>
              <p:cNvPr id="1039" name="Object 9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p:oleObj spid="_x0000_s1447" name="Clip" r:id="rId4" imgW="1307263" imgH="1084139" progId="">
                  <p:embed/>
                </p:oleObj>
              </a:graphicData>
            </a:graphic>
          </p:graphicFrame>
          <p:graphicFrame>
            <p:nvGraphicFramePr>
              <p:cNvPr id="1040" name="Object 10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p:oleObj spid="_x0000_s1448" name="Clip" r:id="rId5" imgW="681706" imgH="480401" progId="">
                  <p:embed/>
                </p:oleObj>
              </a:graphicData>
            </a:graphic>
          </p:graphicFrame>
          <p:sp>
            <p:nvSpPr>
              <p:cNvPr id="1300" name="Line 11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050" name="Group 12"/>
            <p:cNvGrpSpPr>
              <a:grpSpLocks/>
            </p:cNvGrpSpPr>
            <p:nvPr/>
          </p:nvGrpSpPr>
          <p:grpSpPr bwMode="auto">
            <a:xfrm>
              <a:off x="3166" y="1642"/>
              <a:ext cx="462" cy="201"/>
              <a:chOff x="3552" y="246"/>
              <a:chExt cx="527" cy="248"/>
            </a:xfrm>
          </p:grpSpPr>
          <p:graphicFrame>
            <p:nvGraphicFramePr>
              <p:cNvPr id="1037" name="Object 13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p:oleObj spid="_x0000_s1449" name="Clip" r:id="rId6" imgW="1307263" imgH="1084139" progId="">
                  <p:embed/>
                </p:oleObj>
              </a:graphicData>
            </a:graphic>
          </p:graphicFrame>
          <p:graphicFrame>
            <p:nvGraphicFramePr>
              <p:cNvPr id="1038" name="Object 14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p:oleObj spid="_x0000_s1450" name="Clip" r:id="rId7" imgW="681706" imgH="480401" progId="">
                  <p:embed/>
                </p:oleObj>
              </a:graphicData>
            </a:graphic>
          </p:graphicFrame>
          <p:sp>
            <p:nvSpPr>
              <p:cNvPr id="1299" name="Line 15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051" name="Group 16"/>
            <p:cNvGrpSpPr>
              <a:grpSpLocks/>
            </p:cNvGrpSpPr>
            <p:nvPr/>
          </p:nvGrpSpPr>
          <p:grpSpPr bwMode="auto">
            <a:xfrm>
              <a:off x="3403" y="1508"/>
              <a:ext cx="44" cy="135"/>
              <a:chOff x="3842" y="406"/>
              <a:chExt cx="51" cy="167"/>
            </a:xfrm>
          </p:grpSpPr>
          <p:sp>
            <p:nvSpPr>
              <p:cNvPr id="1296" name="Oval 17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97" name="Oval 18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98" name="Oval 19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052" name="Group 20"/>
            <p:cNvGrpSpPr>
              <a:grpSpLocks/>
            </p:cNvGrpSpPr>
            <p:nvPr/>
          </p:nvGrpSpPr>
          <p:grpSpPr bwMode="auto">
            <a:xfrm>
              <a:off x="3699" y="1825"/>
              <a:ext cx="132" cy="249"/>
              <a:chOff x="4180" y="783"/>
              <a:chExt cx="150" cy="307"/>
            </a:xfrm>
          </p:grpSpPr>
          <p:sp>
            <p:nvSpPr>
              <p:cNvPr id="1288" name="AutoShape 21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89" name="Rectangle 22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90" name="Rectangle 23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91" name="AutoShape 24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92" name="Line 25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93" name="Line 26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94" name="Rectangle 27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95" name="Rectangle 28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053" name="Group 29"/>
            <p:cNvGrpSpPr>
              <a:grpSpLocks/>
            </p:cNvGrpSpPr>
            <p:nvPr/>
          </p:nvGrpSpPr>
          <p:grpSpPr bwMode="auto">
            <a:xfrm rot="-5400000">
              <a:off x="3896" y="1874"/>
              <a:ext cx="51" cy="147"/>
              <a:chOff x="3842" y="406"/>
              <a:chExt cx="51" cy="167"/>
            </a:xfrm>
          </p:grpSpPr>
          <p:sp>
            <p:nvSpPr>
              <p:cNvPr id="1285" name="Oval 30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86" name="Oval 31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87" name="Oval 32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54" name="Line 33"/>
            <p:cNvSpPr>
              <a:spLocks noChangeShapeType="1"/>
            </p:cNvSpPr>
            <p:nvPr/>
          </p:nvSpPr>
          <p:spPr bwMode="auto">
            <a:xfrm>
              <a:off x="3785" y="1767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55" name="Line 34"/>
            <p:cNvSpPr>
              <a:spLocks noChangeShapeType="1"/>
            </p:cNvSpPr>
            <p:nvPr/>
          </p:nvSpPr>
          <p:spPr bwMode="auto">
            <a:xfrm>
              <a:off x="3787" y="1765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56" name="Line 35"/>
            <p:cNvSpPr>
              <a:spLocks noChangeShapeType="1"/>
            </p:cNvSpPr>
            <p:nvPr/>
          </p:nvSpPr>
          <p:spPr bwMode="auto">
            <a:xfrm>
              <a:off x="4099" y="1764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57" name="Line 36"/>
            <p:cNvSpPr>
              <a:spLocks noChangeShapeType="1"/>
            </p:cNvSpPr>
            <p:nvPr/>
          </p:nvSpPr>
          <p:spPr bwMode="auto">
            <a:xfrm>
              <a:off x="3596" y="1427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58" name="Line 37"/>
            <p:cNvSpPr>
              <a:spLocks noChangeShapeType="1"/>
            </p:cNvSpPr>
            <p:nvPr/>
          </p:nvSpPr>
          <p:spPr bwMode="auto">
            <a:xfrm flipV="1">
              <a:off x="3604" y="1607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59" name="Line 38"/>
            <p:cNvSpPr>
              <a:spLocks noChangeShapeType="1"/>
            </p:cNvSpPr>
            <p:nvPr/>
          </p:nvSpPr>
          <p:spPr bwMode="auto">
            <a:xfrm flipV="1">
              <a:off x="3936" y="1661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060" name="Group 39"/>
            <p:cNvGrpSpPr>
              <a:grpSpLocks/>
            </p:cNvGrpSpPr>
            <p:nvPr/>
          </p:nvGrpSpPr>
          <p:grpSpPr bwMode="auto">
            <a:xfrm>
              <a:off x="4011" y="1811"/>
              <a:ext cx="132" cy="249"/>
              <a:chOff x="4180" y="783"/>
              <a:chExt cx="150" cy="307"/>
            </a:xfrm>
          </p:grpSpPr>
          <p:sp>
            <p:nvSpPr>
              <p:cNvPr id="1277" name="AutoShape 4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78" name="Rectangle 4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79" name="Rectangle 4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80" name="AutoShape 4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81" name="Line 4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82" name="Line 4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83" name="Rectangle 4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84" name="Rectangle 4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061" name="Group 48"/>
            <p:cNvGrpSpPr>
              <a:grpSpLocks/>
            </p:cNvGrpSpPr>
            <p:nvPr/>
          </p:nvGrpSpPr>
          <p:grpSpPr bwMode="auto">
            <a:xfrm>
              <a:off x="3408" y="2201"/>
              <a:ext cx="302" cy="583"/>
              <a:chOff x="3314" y="1248"/>
              <a:chExt cx="344" cy="694"/>
            </a:xfrm>
          </p:grpSpPr>
          <p:graphicFrame>
            <p:nvGraphicFramePr>
              <p:cNvPr id="1035" name="Object 49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p:oleObj spid="_x0000_s1451" name="Clip" r:id="rId8" imgW="1307263" imgH="1084139" progId="">
                  <p:embed/>
                </p:oleObj>
              </a:graphicData>
            </a:graphic>
          </p:graphicFrame>
          <p:sp>
            <p:nvSpPr>
              <p:cNvPr id="1270" name="Line 50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aphicFrame>
            <p:nvGraphicFramePr>
              <p:cNvPr id="1036" name="Object 51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p:oleObj spid="_x0000_s1452" name="Clip" r:id="rId9" imgW="1307263" imgH="1084139" progId="">
                  <p:embed/>
                </p:oleObj>
              </a:graphicData>
            </a:graphic>
          </p:graphicFrame>
          <p:sp>
            <p:nvSpPr>
              <p:cNvPr id="1271" name="Line 52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272" name="Group 53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1274" name="Oval 54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275" name="Oval 55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276" name="Oval 56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1273" name="Line 57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aphicFrame>
          <p:nvGraphicFramePr>
            <p:cNvPr id="1026" name="Object 58"/>
            <p:cNvGraphicFramePr>
              <a:graphicFrameLocks noChangeAspect="1"/>
            </p:cNvGraphicFramePr>
            <p:nvPr/>
          </p:nvGraphicFramePr>
          <p:xfrm>
            <a:off x="3955" y="2837"/>
            <a:ext cx="263" cy="209"/>
          </p:xfrm>
          <a:graphic>
            <a:graphicData uri="http://schemas.openxmlformats.org/presentationml/2006/ole">
              <p:oleObj spid="_x0000_s1453" name="Clip" r:id="rId10" imgW="1307263" imgH="1084139" progId="">
                <p:embed/>
              </p:oleObj>
            </a:graphicData>
          </a:graphic>
        </p:graphicFrame>
        <p:graphicFrame>
          <p:nvGraphicFramePr>
            <p:cNvPr id="1027" name="Object 59"/>
            <p:cNvGraphicFramePr>
              <a:graphicFrameLocks noChangeAspect="1"/>
            </p:cNvGraphicFramePr>
            <p:nvPr/>
          </p:nvGraphicFramePr>
          <p:xfrm>
            <a:off x="3568" y="2830"/>
            <a:ext cx="262" cy="208"/>
          </p:xfrm>
          <a:graphic>
            <a:graphicData uri="http://schemas.openxmlformats.org/presentationml/2006/ole">
              <p:oleObj spid="_x0000_s1454" name="Clip" r:id="rId11" imgW="1307263" imgH="1084139" progId="">
                <p:embed/>
              </p:oleObj>
            </a:graphicData>
          </a:graphic>
        </p:graphicFrame>
        <p:sp>
          <p:nvSpPr>
            <p:cNvPr id="1062" name="Oval 60"/>
            <p:cNvSpPr>
              <a:spLocks noChangeArrowheads="1"/>
            </p:cNvSpPr>
            <p:nvPr/>
          </p:nvSpPr>
          <p:spPr bwMode="auto">
            <a:xfrm rot="-5400000">
              <a:off x="3831" y="2895"/>
              <a:ext cx="40" cy="4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63" name="Oval 61"/>
            <p:cNvSpPr>
              <a:spLocks noChangeArrowheads="1"/>
            </p:cNvSpPr>
            <p:nvPr/>
          </p:nvSpPr>
          <p:spPr bwMode="auto">
            <a:xfrm rot="-5400000">
              <a:off x="3884" y="2894"/>
              <a:ext cx="40" cy="42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64" name="Oval 62"/>
            <p:cNvSpPr>
              <a:spLocks noChangeArrowheads="1"/>
            </p:cNvSpPr>
            <p:nvPr/>
          </p:nvSpPr>
          <p:spPr bwMode="auto">
            <a:xfrm rot="-5400000">
              <a:off x="3933" y="2897"/>
              <a:ext cx="39" cy="4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65" name="Line 63"/>
            <p:cNvSpPr>
              <a:spLocks noChangeShapeType="1"/>
            </p:cNvSpPr>
            <p:nvPr/>
          </p:nvSpPr>
          <p:spPr bwMode="auto">
            <a:xfrm rot="-5400000">
              <a:off x="4097" y="2821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66" name="Line 64"/>
            <p:cNvSpPr>
              <a:spLocks noChangeShapeType="1"/>
            </p:cNvSpPr>
            <p:nvPr/>
          </p:nvSpPr>
          <p:spPr bwMode="auto">
            <a:xfrm rot="5400000" flipH="1">
              <a:off x="3702" y="2816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67" name="Line 65"/>
            <p:cNvSpPr>
              <a:spLocks noChangeShapeType="1"/>
            </p:cNvSpPr>
            <p:nvPr/>
          </p:nvSpPr>
          <p:spPr bwMode="auto">
            <a:xfrm rot="16200000" flipV="1">
              <a:off x="3921" y="2602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68" name="Line 66"/>
            <p:cNvSpPr>
              <a:spLocks noChangeShapeType="1"/>
            </p:cNvSpPr>
            <p:nvPr/>
          </p:nvSpPr>
          <p:spPr bwMode="auto">
            <a:xfrm flipV="1">
              <a:off x="3710" y="2564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69" name="Line 67"/>
            <p:cNvSpPr>
              <a:spLocks noChangeShapeType="1"/>
            </p:cNvSpPr>
            <p:nvPr/>
          </p:nvSpPr>
          <p:spPr bwMode="auto">
            <a:xfrm>
              <a:off x="4089" y="2593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70" name="Line 68"/>
            <p:cNvSpPr>
              <a:spLocks noChangeShapeType="1"/>
            </p:cNvSpPr>
            <p:nvPr/>
          </p:nvSpPr>
          <p:spPr bwMode="auto">
            <a:xfrm flipH="1">
              <a:off x="4590" y="2591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aphicFrame>
          <p:nvGraphicFramePr>
            <p:cNvPr id="1028" name="Object 69"/>
            <p:cNvGraphicFramePr>
              <a:graphicFrameLocks noChangeAspect="1"/>
            </p:cNvGraphicFramePr>
            <p:nvPr/>
          </p:nvGraphicFramePr>
          <p:xfrm>
            <a:off x="4702" y="2309"/>
            <a:ext cx="128" cy="152"/>
          </p:xfrm>
          <a:graphic>
            <a:graphicData uri="http://schemas.openxmlformats.org/presentationml/2006/ole">
              <p:oleObj spid="_x0000_s1455" name="Clip" r:id="rId12" imgW="982811" imgH="1208363" progId="">
                <p:embed/>
              </p:oleObj>
            </a:graphicData>
          </a:graphic>
        </p:graphicFrame>
        <p:graphicFrame>
          <p:nvGraphicFramePr>
            <p:cNvPr id="1029" name="Object 70"/>
            <p:cNvGraphicFramePr>
              <a:graphicFrameLocks noChangeAspect="1"/>
            </p:cNvGraphicFramePr>
            <p:nvPr/>
          </p:nvGraphicFramePr>
          <p:xfrm>
            <a:off x="3860" y="2360"/>
            <a:ext cx="128" cy="151"/>
          </p:xfrm>
          <a:graphic>
            <a:graphicData uri="http://schemas.openxmlformats.org/presentationml/2006/ole">
              <p:oleObj spid="_x0000_s1456" name="Clip" r:id="rId13" imgW="982811" imgH="1208363" progId="">
                <p:embed/>
              </p:oleObj>
            </a:graphicData>
          </a:graphic>
        </p:graphicFrame>
        <p:grpSp>
          <p:nvGrpSpPr>
            <p:cNvPr id="1071" name="Group 72"/>
            <p:cNvGrpSpPr>
              <a:grpSpLocks/>
            </p:cNvGrpSpPr>
            <p:nvPr/>
          </p:nvGrpSpPr>
          <p:grpSpPr bwMode="auto">
            <a:xfrm>
              <a:off x="4079" y="3114"/>
              <a:ext cx="256" cy="269"/>
              <a:chOff x="2870" y="1518"/>
              <a:chExt cx="292" cy="320"/>
            </a:xfrm>
          </p:grpSpPr>
          <p:graphicFrame>
            <p:nvGraphicFramePr>
              <p:cNvPr id="1033" name="Object 73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457" name="Clip" r:id="rId14" imgW="826829" imgH="840406" progId="">
                  <p:embed/>
                </p:oleObj>
              </a:graphicData>
            </a:graphic>
          </p:graphicFrame>
          <p:graphicFrame>
            <p:nvGraphicFramePr>
              <p:cNvPr id="1034" name="Object 74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458" name="Clip" r:id="rId15" imgW="1268295" imgH="1199426" progId="">
                  <p:embed/>
                </p:oleObj>
              </a:graphicData>
            </a:graphic>
          </p:graphicFrame>
        </p:grpSp>
        <p:grpSp>
          <p:nvGrpSpPr>
            <p:cNvPr id="1072" name="Group 75"/>
            <p:cNvGrpSpPr>
              <a:grpSpLocks/>
            </p:cNvGrpSpPr>
            <p:nvPr/>
          </p:nvGrpSpPr>
          <p:grpSpPr bwMode="auto">
            <a:xfrm>
              <a:off x="4569" y="3134"/>
              <a:ext cx="256" cy="269"/>
              <a:chOff x="2870" y="1518"/>
              <a:chExt cx="292" cy="320"/>
            </a:xfrm>
          </p:grpSpPr>
          <p:graphicFrame>
            <p:nvGraphicFramePr>
              <p:cNvPr id="1031" name="Object 76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1459" name="Clip" r:id="rId16" imgW="826829" imgH="840406" progId="">
                  <p:embed/>
                </p:oleObj>
              </a:graphicData>
            </a:graphic>
          </p:graphicFrame>
          <p:graphicFrame>
            <p:nvGraphicFramePr>
              <p:cNvPr id="1032" name="Object 77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1460" name="Clip" r:id="rId17" imgW="1268295" imgH="1199426" progId="">
                  <p:embed/>
                </p:oleObj>
              </a:graphicData>
            </a:graphic>
          </p:graphicFrame>
        </p:grpSp>
        <p:grpSp>
          <p:nvGrpSpPr>
            <p:cNvPr id="1073" name="Group 78"/>
            <p:cNvGrpSpPr>
              <a:grpSpLocks/>
            </p:cNvGrpSpPr>
            <p:nvPr/>
          </p:nvGrpSpPr>
          <p:grpSpPr bwMode="auto">
            <a:xfrm>
              <a:off x="4308" y="2955"/>
              <a:ext cx="239" cy="237"/>
              <a:chOff x="4733" y="2082"/>
              <a:chExt cx="272" cy="282"/>
            </a:xfrm>
          </p:grpSpPr>
          <p:graphicFrame>
            <p:nvGraphicFramePr>
              <p:cNvPr id="1030" name="Object 79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p:oleObj spid="_x0000_s1461" name="Clip" r:id="rId18" imgW="826829" imgH="840406" progId="">
                  <p:embed/>
                </p:oleObj>
              </a:graphicData>
            </a:graphic>
          </p:graphicFrame>
          <p:sp>
            <p:nvSpPr>
              <p:cNvPr id="1269" name="Rectangle 80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74" name="Line 81"/>
            <p:cNvSpPr>
              <a:spLocks noChangeShapeType="1"/>
            </p:cNvSpPr>
            <p:nvPr/>
          </p:nvSpPr>
          <p:spPr bwMode="auto">
            <a:xfrm>
              <a:off x="4501" y="2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075" name="Group 82"/>
            <p:cNvGrpSpPr>
              <a:grpSpLocks/>
            </p:cNvGrpSpPr>
            <p:nvPr/>
          </p:nvGrpSpPr>
          <p:grpSpPr bwMode="auto">
            <a:xfrm>
              <a:off x="4955" y="2531"/>
              <a:ext cx="131" cy="258"/>
              <a:chOff x="4180" y="783"/>
              <a:chExt cx="150" cy="307"/>
            </a:xfrm>
          </p:grpSpPr>
          <p:sp>
            <p:nvSpPr>
              <p:cNvPr id="1261" name="AutoShape 8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62" name="Rectangle 8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63" name="Rectangle 8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64" name="AutoShape 8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65" name="Line 8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66" name="Line 8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67" name="Rectangle 8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68" name="Rectangle 9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076" name="Group 91"/>
            <p:cNvGrpSpPr>
              <a:grpSpLocks/>
            </p:cNvGrpSpPr>
            <p:nvPr/>
          </p:nvGrpSpPr>
          <p:grpSpPr bwMode="auto">
            <a:xfrm>
              <a:off x="4947" y="2811"/>
              <a:ext cx="131" cy="258"/>
              <a:chOff x="4180" y="783"/>
              <a:chExt cx="150" cy="307"/>
            </a:xfrm>
          </p:grpSpPr>
          <p:sp>
            <p:nvSpPr>
              <p:cNvPr id="1253" name="AutoShape 9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54" name="Rectangle 9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55" name="Rectangle 9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56" name="AutoShape 9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57" name="Line 9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58" name="Line 9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59" name="Rectangle 9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60" name="Rectangle 9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1077" name="Line 100"/>
            <p:cNvSpPr>
              <a:spLocks noChangeShapeType="1"/>
            </p:cNvSpPr>
            <p:nvPr/>
          </p:nvSpPr>
          <p:spPr bwMode="auto">
            <a:xfrm rot="5400000" flipH="1">
              <a:off x="4711" y="2767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78" name="Line 101"/>
            <p:cNvSpPr>
              <a:spLocks noChangeShapeType="1"/>
            </p:cNvSpPr>
            <p:nvPr/>
          </p:nvSpPr>
          <p:spPr bwMode="auto">
            <a:xfrm rot="-5400000">
              <a:off x="4935" y="2925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79" name="Line 102"/>
            <p:cNvSpPr>
              <a:spLocks noChangeShapeType="1"/>
            </p:cNvSpPr>
            <p:nvPr/>
          </p:nvSpPr>
          <p:spPr bwMode="auto">
            <a:xfrm rot="-5400000">
              <a:off x="4928" y="263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80" name="Line 103"/>
            <p:cNvSpPr>
              <a:spLocks noChangeShapeType="1"/>
            </p:cNvSpPr>
            <p:nvPr/>
          </p:nvSpPr>
          <p:spPr bwMode="auto">
            <a:xfrm flipV="1">
              <a:off x="4096" y="1459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81" name="Line 104"/>
            <p:cNvSpPr>
              <a:spLocks noChangeShapeType="1"/>
            </p:cNvSpPr>
            <p:nvPr/>
          </p:nvSpPr>
          <p:spPr bwMode="auto">
            <a:xfrm>
              <a:off x="4685" y="1449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82" name="Line 105"/>
            <p:cNvSpPr>
              <a:spLocks noChangeShapeType="1"/>
            </p:cNvSpPr>
            <p:nvPr/>
          </p:nvSpPr>
          <p:spPr bwMode="auto">
            <a:xfrm flipH="1">
              <a:off x="5012" y="1661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83" name="Line 106"/>
            <p:cNvSpPr>
              <a:spLocks noChangeShapeType="1"/>
            </p:cNvSpPr>
            <p:nvPr/>
          </p:nvSpPr>
          <p:spPr bwMode="auto">
            <a:xfrm>
              <a:off x="4527" y="152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84" name="Line 107"/>
            <p:cNvSpPr>
              <a:spLocks noChangeShapeType="1"/>
            </p:cNvSpPr>
            <p:nvPr/>
          </p:nvSpPr>
          <p:spPr bwMode="auto">
            <a:xfrm>
              <a:off x="4543" y="1928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85" name="Line 108"/>
            <p:cNvSpPr>
              <a:spLocks noChangeShapeType="1"/>
            </p:cNvSpPr>
            <p:nvPr/>
          </p:nvSpPr>
          <p:spPr bwMode="auto">
            <a:xfrm flipH="1">
              <a:off x="4833" y="2221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86" name="Line 109"/>
            <p:cNvSpPr>
              <a:spLocks noChangeShapeType="1"/>
            </p:cNvSpPr>
            <p:nvPr/>
          </p:nvSpPr>
          <p:spPr bwMode="auto">
            <a:xfrm flipH="1">
              <a:off x="4690" y="1641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87" name="Line 110"/>
            <p:cNvSpPr>
              <a:spLocks noChangeShapeType="1"/>
            </p:cNvSpPr>
            <p:nvPr/>
          </p:nvSpPr>
          <p:spPr bwMode="auto">
            <a:xfrm flipH="1">
              <a:off x="4696" y="1288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1088" name="Line 111"/>
            <p:cNvSpPr>
              <a:spLocks noChangeShapeType="1"/>
            </p:cNvSpPr>
            <p:nvPr/>
          </p:nvSpPr>
          <p:spPr bwMode="auto">
            <a:xfrm flipH="1">
              <a:off x="5148" y="1399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089" name="Group 112"/>
            <p:cNvGrpSpPr>
              <a:grpSpLocks/>
            </p:cNvGrpSpPr>
            <p:nvPr/>
          </p:nvGrpSpPr>
          <p:grpSpPr bwMode="auto">
            <a:xfrm>
              <a:off x="3769" y="1520"/>
              <a:ext cx="316" cy="147"/>
              <a:chOff x="3600" y="219"/>
              <a:chExt cx="360" cy="175"/>
            </a:xfrm>
          </p:grpSpPr>
          <p:sp>
            <p:nvSpPr>
              <p:cNvPr id="1240" name="Oval 11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41" name="Line 11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42" name="Line 11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43" name="Rectangle 11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44" name="Oval 11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245" name="Group 11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50" name="Line 1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251" name="Line 1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252" name="Line 1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246" name="Group 12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47" name="Line 12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248" name="Line 12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249" name="Line 12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1090" name="Group 126"/>
            <p:cNvGrpSpPr>
              <a:grpSpLocks/>
            </p:cNvGrpSpPr>
            <p:nvPr/>
          </p:nvGrpSpPr>
          <p:grpSpPr bwMode="auto">
            <a:xfrm>
              <a:off x="4369" y="1376"/>
              <a:ext cx="316" cy="147"/>
              <a:chOff x="3600" y="219"/>
              <a:chExt cx="360" cy="175"/>
            </a:xfrm>
          </p:grpSpPr>
          <p:sp>
            <p:nvSpPr>
              <p:cNvPr id="1227" name="Oval 12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28" name="Line 12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29" name="Line 12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30" name="Rectangle 13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31" name="Oval 13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232" name="Group 13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37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238" name="Line 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239" name="Line 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233" name="Group 13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34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235" name="Line 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236" name="Line 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1091" name="Group 140"/>
            <p:cNvGrpSpPr>
              <a:grpSpLocks/>
            </p:cNvGrpSpPr>
            <p:nvPr/>
          </p:nvGrpSpPr>
          <p:grpSpPr bwMode="auto">
            <a:xfrm>
              <a:off x="4380" y="1790"/>
              <a:ext cx="316" cy="147"/>
              <a:chOff x="3600" y="219"/>
              <a:chExt cx="360" cy="175"/>
            </a:xfrm>
          </p:grpSpPr>
          <p:sp>
            <p:nvSpPr>
              <p:cNvPr id="1214" name="Oval 14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15" name="Line 14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16" name="Line 14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17" name="Rectangle 14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18" name="Oval 14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219" name="Group 14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24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225" name="Line 1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226" name="Line 1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220" name="Group 15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21" name="Line 15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222" name="Line 15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223" name="Line 15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1092" name="Group 154"/>
            <p:cNvGrpSpPr>
              <a:grpSpLocks/>
            </p:cNvGrpSpPr>
            <p:nvPr/>
          </p:nvGrpSpPr>
          <p:grpSpPr bwMode="auto">
            <a:xfrm>
              <a:off x="4991" y="1507"/>
              <a:ext cx="315" cy="147"/>
              <a:chOff x="3600" y="219"/>
              <a:chExt cx="360" cy="175"/>
            </a:xfrm>
          </p:grpSpPr>
          <p:sp>
            <p:nvSpPr>
              <p:cNvPr id="1201" name="Oval 15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02" name="Line 15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03" name="Line 15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04" name="Rectangle 15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205" name="Oval 15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206" name="Group 16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211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212" name="Line 1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213" name="Line 1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207" name="Group 16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208" name="Line 1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209" name="Line 1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210" name="Line 1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1093" name="Group 168"/>
            <p:cNvGrpSpPr>
              <a:grpSpLocks/>
            </p:cNvGrpSpPr>
            <p:nvPr/>
          </p:nvGrpSpPr>
          <p:grpSpPr bwMode="auto">
            <a:xfrm>
              <a:off x="4869" y="2072"/>
              <a:ext cx="316" cy="147"/>
              <a:chOff x="3600" y="219"/>
              <a:chExt cx="360" cy="175"/>
            </a:xfrm>
          </p:grpSpPr>
          <p:sp>
            <p:nvSpPr>
              <p:cNvPr id="1188" name="Oval 16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89" name="Line 17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90" name="Line 17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91" name="Rectangle 17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92" name="Oval 17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193" name="Group 17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98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99" name="Line 1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200" name="Line 1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194" name="Group 17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95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96" name="Line 18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97" name="Line 18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1094" name="Group 182"/>
            <p:cNvGrpSpPr>
              <a:grpSpLocks/>
            </p:cNvGrpSpPr>
            <p:nvPr/>
          </p:nvGrpSpPr>
          <p:grpSpPr bwMode="auto">
            <a:xfrm>
              <a:off x="4659" y="2440"/>
              <a:ext cx="316" cy="148"/>
              <a:chOff x="3600" y="219"/>
              <a:chExt cx="360" cy="175"/>
            </a:xfrm>
          </p:grpSpPr>
          <p:sp>
            <p:nvSpPr>
              <p:cNvPr id="1175" name="Oval 18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6" name="Line 18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7" name="Line 18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8" name="Rectangle 18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79" name="Oval 18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180" name="Group 18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85" name="Line 1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86" name="Line 1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87" name="Line 1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181" name="Group 19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82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83" name="Line 1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84" name="Line 1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1095" name="Group 196"/>
            <p:cNvGrpSpPr>
              <a:grpSpLocks/>
            </p:cNvGrpSpPr>
            <p:nvPr/>
          </p:nvGrpSpPr>
          <p:grpSpPr bwMode="auto">
            <a:xfrm>
              <a:off x="4275" y="2748"/>
              <a:ext cx="315" cy="147"/>
              <a:chOff x="3600" y="219"/>
              <a:chExt cx="360" cy="175"/>
            </a:xfrm>
          </p:grpSpPr>
          <p:sp>
            <p:nvSpPr>
              <p:cNvPr id="1162" name="Oval 19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63" name="Line 19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64" name="Line 19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65" name="Rectangle 20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66" name="Oval 20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167" name="Group 20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72" name="Line 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73" name="Line 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74" name="Line 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168" name="Group 20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69" name="Line 20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70" name="Line 20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71" name="Line 20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1096" name="Group 210"/>
            <p:cNvGrpSpPr>
              <a:grpSpLocks/>
            </p:cNvGrpSpPr>
            <p:nvPr/>
          </p:nvGrpSpPr>
          <p:grpSpPr bwMode="auto">
            <a:xfrm>
              <a:off x="3769" y="2511"/>
              <a:ext cx="316" cy="147"/>
              <a:chOff x="3600" y="219"/>
              <a:chExt cx="360" cy="175"/>
            </a:xfrm>
          </p:grpSpPr>
          <p:sp>
            <p:nvSpPr>
              <p:cNvPr id="1149" name="Oval 21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50" name="Line 21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51" name="Line 21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52" name="Rectangle 21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53" name="Oval 21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1154" name="Group 21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1159" name="Line 21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60" name="Line 21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61" name="Line 21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1155" name="Group 22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1156" name="Line 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57" name="Line 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1158" name="Line 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1097" name="Line 224"/>
            <p:cNvSpPr>
              <a:spLocks noChangeShapeType="1"/>
            </p:cNvSpPr>
            <p:nvPr/>
          </p:nvSpPr>
          <p:spPr bwMode="auto">
            <a:xfrm flipV="1">
              <a:off x="3930" y="2645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1098" name="Group 254"/>
            <p:cNvGrpSpPr>
              <a:grpSpLocks/>
            </p:cNvGrpSpPr>
            <p:nvPr/>
          </p:nvGrpSpPr>
          <p:grpSpPr bwMode="auto">
            <a:xfrm>
              <a:off x="2880" y="966"/>
              <a:ext cx="589" cy="538"/>
              <a:chOff x="4180" y="744"/>
              <a:chExt cx="513" cy="538"/>
            </a:xfrm>
          </p:grpSpPr>
          <p:sp>
            <p:nvSpPr>
              <p:cNvPr id="1142" name="Rectangle 22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43" name="Rectangle 22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44" name="Rectangle 22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45" name="Text Box 23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aplicação</a:t>
                </a:r>
              </a:p>
              <a:p>
                <a:r>
                  <a:rPr lang="en-US" sz="1000">
                    <a:solidFill>
                      <a:schemeClr val="bg1"/>
                    </a:solidFill>
                    <a:latin typeface="Comic Sans MS" pitchFamily="66" charset="0"/>
                  </a:rPr>
                  <a:t>transporte</a:t>
                </a:r>
                <a:endParaRPr lang="en-US" sz="1000">
                  <a:latin typeface="Comic Sans MS" pitchFamily="66" charset="0"/>
                </a:endParaRPr>
              </a:p>
              <a:p>
                <a:r>
                  <a:rPr lang="en-US" sz="1000">
                    <a:latin typeface="Comic Sans MS" pitchFamily="66" charset="0"/>
                  </a:rPr>
                  <a:t>rede</a:t>
                </a:r>
              </a:p>
              <a:p>
                <a:r>
                  <a:rPr lang="en-US" sz="1000">
                    <a:latin typeface="Comic Sans MS" pitchFamily="66" charset="0"/>
                  </a:rPr>
                  <a:t>enlace</a:t>
                </a:r>
              </a:p>
              <a:p>
                <a:r>
                  <a:rPr lang="en-US" sz="1000">
                    <a:latin typeface="Comic Sans MS" pitchFamily="66" charset="0"/>
                  </a:rPr>
                  <a:t>física</a:t>
                </a:r>
                <a:endParaRPr lang="en-US"/>
              </a:p>
            </p:txBody>
          </p:sp>
          <p:sp>
            <p:nvSpPr>
              <p:cNvPr id="1146" name="Line 23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47" name="Line 23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48" name="Line 23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099" name="Group 269"/>
            <p:cNvGrpSpPr>
              <a:grpSpLocks/>
            </p:cNvGrpSpPr>
            <p:nvPr/>
          </p:nvGrpSpPr>
          <p:grpSpPr bwMode="auto">
            <a:xfrm>
              <a:off x="4843" y="1863"/>
              <a:ext cx="513" cy="442"/>
              <a:chOff x="2923" y="3345"/>
              <a:chExt cx="513" cy="442"/>
            </a:xfrm>
          </p:grpSpPr>
          <p:sp>
            <p:nvSpPr>
              <p:cNvPr id="1137" name="Rectangle 270"/>
              <p:cNvSpPr>
                <a:spLocks noChangeArrowheads="1"/>
              </p:cNvSpPr>
              <p:nvPr/>
            </p:nvSpPr>
            <p:spPr bwMode="auto">
              <a:xfrm>
                <a:off x="2988" y="3444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38" name="Rectangle 271"/>
              <p:cNvSpPr>
                <a:spLocks noChangeArrowheads="1"/>
              </p:cNvSpPr>
              <p:nvPr/>
            </p:nvSpPr>
            <p:spPr bwMode="auto">
              <a:xfrm>
                <a:off x="2961" y="3465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39" name="Text Box 272"/>
              <p:cNvSpPr txBox="1">
                <a:spLocks noChangeArrowheads="1"/>
              </p:cNvSpPr>
              <p:nvPr/>
            </p:nvSpPr>
            <p:spPr bwMode="auto">
              <a:xfrm>
                <a:off x="2923" y="3345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1000">
                  <a:latin typeface="Comic Sans MS" pitchFamily="66" charset="0"/>
                </a:endParaRPr>
              </a:p>
              <a:p>
                <a:r>
                  <a:rPr lang="en-US" sz="1000">
                    <a:latin typeface="Comic Sans MS" pitchFamily="66" charset="0"/>
                  </a:rPr>
                  <a:t>rede</a:t>
                </a:r>
              </a:p>
              <a:p>
                <a:r>
                  <a:rPr lang="en-US" sz="1000">
                    <a:latin typeface="Comic Sans MS" pitchFamily="66" charset="0"/>
                  </a:rPr>
                  <a:t>enlace</a:t>
                </a:r>
              </a:p>
              <a:p>
                <a:r>
                  <a:rPr lang="en-US" sz="1000">
                    <a:latin typeface="Comic Sans MS" pitchFamily="66" charset="0"/>
                  </a:rPr>
                  <a:t>física</a:t>
                </a:r>
                <a:endParaRPr lang="en-US"/>
              </a:p>
            </p:txBody>
          </p:sp>
          <p:sp>
            <p:nvSpPr>
              <p:cNvPr id="1140" name="Line 273"/>
              <p:cNvSpPr>
                <a:spLocks noChangeShapeType="1"/>
              </p:cNvSpPr>
              <p:nvPr/>
            </p:nvSpPr>
            <p:spPr bwMode="auto">
              <a:xfrm>
                <a:off x="2958" y="3657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41" name="Line 274"/>
              <p:cNvSpPr>
                <a:spLocks noChangeShapeType="1"/>
              </p:cNvSpPr>
              <p:nvPr/>
            </p:nvSpPr>
            <p:spPr bwMode="auto">
              <a:xfrm>
                <a:off x="2964" y="3561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100" name="Group 300"/>
            <p:cNvGrpSpPr>
              <a:grpSpLocks/>
            </p:cNvGrpSpPr>
            <p:nvPr/>
          </p:nvGrpSpPr>
          <p:grpSpPr bwMode="auto">
            <a:xfrm>
              <a:off x="4910" y="2764"/>
              <a:ext cx="589" cy="538"/>
              <a:chOff x="4180" y="744"/>
              <a:chExt cx="513" cy="538"/>
            </a:xfrm>
          </p:grpSpPr>
          <p:sp>
            <p:nvSpPr>
              <p:cNvPr id="1130" name="Rectangle 30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31" name="Rectangle 30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32" name="Rectangle 30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33" name="Text Box 30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aplicação</a:t>
                </a:r>
              </a:p>
              <a:p>
                <a:r>
                  <a:rPr lang="en-US" sz="1000">
                    <a:solidFill>
                      <a:schemeClr val="bg1"/>
                    </a:solidFill>
                    <a:latin typeface="Comic Sans MS" pitchFamily="66" charset="0"/>
                  </a:rPr>
                  <a:t>transporte</a:t>
                </a:r>
                <a:endParaRPr lang="en-US" sz="1000">
                  <a:latin typeface="Comic Sans MS" pitchFamily="66" charset="0"/>
                </a:endParaRPr>
              </a:p>
              <a:p>
                <a:r>
                  <a:rPr lang="en-US" sz="1000">
                    <a:latin typeface="Comic Sans MS" pitchFamily="66" charset="0"/>
                  </a:rPr>
                  <a:t>rede</a:t>
                </a:r>
              </a:p>
              <a:p>
                <a:r>
                  <a:rPr lang="en-US" sz="1000">
                    <a:latin typeface="Comic Sans MS" pitchFamily="66" charset="0"/>
                  </a:rPr>
                  <a:t>enlace</a:t>
                </a:r>
              </a:p>
              <a:p>
                <a:r>
                  <a:rPr lang="en-US" sz="1000">
                    <a:latin typeface="Comic Sans MS" pitchFamily="66" charset="0"/>
                  </a:rPr>
                  <a:t>física</a:t>
                </a:r>
                <a:endParaRPr lang="en-US"/>
              </a:p>
            </p:txBody>
          </p:sp>
          <p:sp>
            <p:nvSpPr>
              <p:cNvPr id="1134" name="Line 30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35" name="Line 30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36" name="Line 30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101" name="Group 308"/>
            <p:cNvGrpSpPr>
              <a:grpSpLocks/>
            </p:cNvGrpSpPr>
            <p:nvPr/>
          </p:nvGrpSpPr>
          <p:grpSpPr bwMode="auto">
            <a:xfrm>
              <a:off x="4314" y="1610"/>
              <a:ext cx="513" cy="442"/>
              <a:chOff x="2923" y="3345"/>
              <a:chExt cx="513" cy="442"/>
            </a:xfrm>
          </p:grpSpPr>
          <p:sp>
            <p:nvSpPr>
              <p:cNvPr id="1125" name="Rectangle 309"/>
              <p:cNvSpPr>
                <a:spLocks noChangeArrowheads="1"/>
              </p:cNvSpPr>
              <p:nvPr/>
            </p:nvSpPr>
            <p:spPr bwMode="auto">
              <a:xfrm>
                <a:off x="2988" y="3444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26" name="Rectangle 310"/>
              <p:cNvSpPr>
                <a:spLocks noChangeArrowheads="1"/>
              </p:cNvSpPr>
              <p:nvPr/>
            </p:nvSpPr>
            <p:spPr bwMode="auto">
              <a:xfrm>
                <a:off x="2961" y="3465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27" name="Text Box 311"/>
              <p:cNvSpPr txBox="1">
                <a:spLocks noChangeArrowheads="1"/>
              </p:cNvSpPr>
              <p:nvPr/>
            </p:nvSpPr>
            <p:spPr bwMode="auto">
              <a:xfrm>
                <a:off x="2923" y="3345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1000">
                  <a:latin typeface="Comic Sans MS" pitchFamily="66" charset="0"/>
                </a:endParaRPr>
              </a:p>
              <a:p>
                <a:r>
                  <a:rPr lang="en-US" sz="1000">
                    <a:latin typeface="Comic Sans MS" pitchFamily="66" charset="0"/>
                  </a:rPr>
                  <a:t>rede</a:t>
                </a:r>
              </a:p>
              <a:p>
                <a:r>
                  <a:rPr lang="en-US" sz="1000">
                    <a:latin typeface="Comic Sans MS" pitchFamily="66" charset="0"/>
                  </a:rPr>
                  <a:t>enlace</a:t>
                </a:r>
              </a:p>
              <a:p>
                <a:r>
                  <a:rPr lang="en-US" sz="1000">
                    <a:latin typeface="Comic Sans MS" pitchFamily="66" charset="0"/>
                  </a:rPr>
                  <a:t>física</a:t>
                </a:r>
                <a:endParaRPr lang="en-US"/>
              </a:p>
            </p:txBody>
          </p:sp>
          <p:sp>
            <p:nvSpPr>
              <p:cNvPr id="1128" name="Line 312"/>
              <p:cNvSpPr>
                <a:spLocks noChangeShapeType="1"/>
              </p:cNvSpPr>
              <p:nvPr/>
            </p:nvSpPr>
            <p:spPr bwMode="auto">
              <a:xfrm>
                <a:off x="2958" y="3657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29" name="Line 313"/>
              <p:cNvSpPr>
                <a:spLocks noChangeShapeType="1"/>
              </p:cNvSpPr>
              <p:nvPr/>
            </p:nvSpPr>
            <p:spPr bwMode="auto">
              <a:xfrm>
                <a:off x="2964" y="3561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102" name="Group 314"/>
            <p:cNvGrpSpPr>
              <a:grpSpLocks/>
            </p:cNvGrpSpPr>
            <p:nvPr/>
          </p:nvGrpSpPr>
          <p:grpSpPr bwMode="auto">
            <a:xfrm>
              <a:off x="4285" y="1166"/>
              <a:ext cx="513" cy="442"/>
              <a:chOff x="2923" y="3345"/>
              <a:chExt cx="513" cy="442"/>
            </a:xfrm>
          </p:grpSpPr>
          <p:sp>
            <p:nvSpPr>
              <p:cNvPr id="1120" name="Rectangle 315"/>
              <p:cNvSpPr>
                <a:spLocks noChangeArrowheads="1"/>
              </p:cNvSpPr>
              <p:nvPr/>
            </p:nvSpPr>
            <p:spPr bwMode="auto">
              <a:xfrm>
                <a:off x="2988" y="3444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21" name="Rectangle 316"/>
              <p:cNvSpPr>
                <a:spLocks noChangeArrowheads="1"/>
              </p:cNvSpPr>
              <p:nvPr/>
            </p:nvSpPr>
            <p:spPr bwMode="auto">
              <a:xfrm>
                <a:off x="2961" y="3465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22" name="Text Box 317"/>
              <p:cNvSpPr txBox="1">
                <a:spLocks noChangeArrowheads="1"/>
              </p:cNvSpPr>
              <p:nvPr/>
            </p:nvSpPr>
            <p:spPr bwMode="auto">
              <a:xfrm>
                <a:off x="2923" y="3345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1000">
                  <a:latin typeface="Comic Sans MS" pitchFamily="66" charset="0"/>
                </a:endParaRPr>
              </a:p>
              <a:p>
                <a:r>
                  <a:rPr lang="en-US" sz="1000">
                    <a:latin typeface="Comic Sans MS" pitchFamily="66" charset="0"/>
                  </a:rPr>
                  <a:t>rede</a:t>
                </a:r>
              </a:p>
              <a:p>
                <a:r>
                  <a:rPr lang="en-US" sz="1000">
                    <a:latin typeface="Comic Sans MS" pitchFamily="66" charset="0"/>
                  </a:rPr>
                  <a:t>enlace</a:t>
                </a:r>
              </a:p>
              <a:p>
                <a:r>
                  <a:rPr lang="en-US" sz="1000">
                    <a:latin typeface="Comic Sans MS" pitchFamily="66" charset="0"/>
                  </a:rPr>
                  <a:t>física</a:t>
                </a:r>
                <a:endParaRPr lang="en-US"/>
              </a:p>
            </p:txBody>
          </p:sp>
          <p:sp>
            <p:nvSpPr>
              <p:cNvPr id="1123" name="Line 318"/>
              <p:cNvSpPr>
                <a:spLocks noChangeShapeType="1"/>
              </p:cNvSpPr>
              <p:nvPr/>
            </p:nvSpPr>
            <p:spPr bwMode="auto">
              <a:xfrm>
                <a:off x="2958" y="3657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24" name="Line 319"/>
              <p:cNvSpPr>
                <a:spLocks noChangeShapeType="1"/>
              </p:cNvSpPr>
              <p:nvPr/>
            </p:nvSpPr>
            <p:spPr bwMode="auto">
              <a:xfrm>
                <a:off x="2964" y="3561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103" name="Group 320"/>
            <p:cNvGrpSpPr>
              <a:grpSpLocks/>
            </p:cNvGrpSpPr>
            <p:nvPr/>
          </p:nvGrpSpPr>
          <p:grpSpPr bwMode="auto">
            <a:xfrm>
              <a:off x="3681" y="1297"/>
              <a:ext cx="513" cy="442"/>
              <a:chOff x="2923" y="3345"/>
              <a:chExt cx="513" cy="442"/>
            </a:xfrm>
          </p:grpSpPr>
          <p:sp>
            <p:nvSpPr>
              <p:cNvPr id="1115" name="Rectangle 321"/>
              <p:cNvSpPr>
                <a:spLocks noChangeArrowheads="1"/>
              </p:cNvSpPr>
              <p:nvPr/>
            </p:nvSpPr>
            <p:spPr bwMode="auto">
              <a:xfrm>
                <a:off x="2988" y="3444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16" name="Rectangle 322"/>
              <p:cNvSpPr>
                <a:spLocks noChangeArrowheads="1"/>
              </p:cNvSpPr>
              <p:nvPr/>
            </p:nvSpPr>
            <p:spPr bwMode="auto">
              <a:xfrm>
                <a:off x="2961" y="3465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17" name="Text Box 323"/>
              <p:cNvSpPr txBox="1">
                <a:spLocks noChangeArrowheads="1"/>
              </p:cNvSpPr>
              <p:nvPr/>
            </p:nvSpPr>
            <p:spPr bwMode="auto">
              <a:xfrm>
                <a:off x="2923" y="3345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1000">
                  <a:latin typeface="Comic Sans MS" pitchFamily="66" charset="0"/>
                </a:endParaRPr>
              </a:p>
              <a:p>
                <a:r>
                  <a:rPr lang="en-US" sz="1000">
                    <a:latin typeface="Comic Sans MS" pitchFamily="66" charset="0"/>
                  </a:rPr>
                  <a:t>rede</a:t>
                </a:r>
              </a:p>
              <a:p>
                <a:r>
                  <a:rPr lang="en-US" sz="1000">
                    <a:latin typeface="Comic Sans MS" pitchFamily="66" charset="0"/>
                  </a:rPr>
                  <a:t>enlace</a:t>
                </a:r>
              </a:p>
              <a:p>
                <a:r>
                  <a:rPr lang="en-US" sz="1000">
                    <a:latin typeface="Comic Sans MS" pitchFamily="66" charset="0"/>
                  </a:rPr>
                  <a:t>física</a:t>
                </a:r>
                <a:endParaRPr lang="en-US"/>
              </a:p>
            </p:txBody>
          </p:sp>
          <p:sp>
            <p:nvSpPr>
              <p:cNvPr id="1118" name="Line 324"/>
              <p:cNvSpPr>
                <a:spLocks noChangeShapeType="1"/>
              </p:cNvSpPr>
              <p:nvPr/>
            </p:nvSpPr>
            <p:spPr bwMode="auto">
              <a:xfrm>
                <a:off x="2958" y="3657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19" name="Line 325"/>
              <p:cNvSpPr>
                <a:spLocks noChangeShapeType="1"/>
              </p:cNvSpPr>
              <p:nvPr/>
            </p:nvSpPr>
            <p:spPr bwMode="auto">
              <a:xfrm>
                <a:off x="2964" y="3561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104" name="Group 326"/>
            <p:cNvGrpSpPr>
              <a:grpSpLocks/>
            </p:cNvGrpSpPr>
            <p:nvPr/>
          </p:nvGrpSpPr>
          <p:grpSpPr bwMode="auto">
            <a:xfrm>
              <a:off x="4546" y="2160"/>
              <a:ext cx="513" cy="442"/>
              <a:chOff x="2923" y="3345"/>
              <a:chExt cx="513" cy="442"/>
            </a:xfrm>
          </p:grpSpPr>
          <p:sp>
            <p:nvSpPr>
              <p:cNvPr id="1110" name="Rectangle 327"/>
              <p:cNvSpPr>
                <a:spLocks noChangeArrowheads="1"/>
              </p:cNvSpPr>
              <p:nvPr/>
            </p:nvSpPr>
            <p:spPr bwMode="auto">
              <a:xfrm>
                <a:off x="2988" y="3444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11" name="Rectangle 328"/>
              <p:cNvSpPr>
                <a:spLocks noChangeArrowheads="1"/>
              </p:cNvSpPr>
              <p:nvPr/>
            </p:nvSpPr>
            <p:spPr bwMode="auto">
              <a:xfrm>
                <a:off x="2961" y="3465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12" name="Text Box 329"/>
              <p:cNvSpPr txBox="1">
                <a:spLocks noChangeArrowheads="1"/>
              </p:cNvSpPr>
              <p:nvPr/>
            </p:nvSpPr>
            <p:spPr bwMode="auto">
              <a:xfrm>
                <a:off x="2923" y="3345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1000">
                  <a:latin typeface="Comic Sans MS" pitchFamily="66" charset="0"/>
                </a:endParaRPr>
              </a:p>
              <a:p>
                <a:r>
                  <a:rPr lang="en-US" sz="1000">
                    <a:latin typeface="Comic Sans MS" pitchFamily="66" charset="0"/>
                  </a:rPr>
                  <a:t>rede</a:t>
                </a:r>
              </a:p>
              <a:p>
                <a:r>
                  <a:rPr lang="en-US" sz="1000">
                    <a:latin typeface="Comic Sans MS" pitchFamily="66" charset="0"/>
                  </a:rPr>
                  <a:t>enlace</a:t>
                </a:r>
              </a:p>
              <a:p>
                <a:r>
                  <a:rPr lang="en-US" sz="1000">
                    <a:latin typeface="Comic Sans MS" pitchFamily="66" charset="0"/>
                  </a:rPr>
                  <a:t>física</a:t>
                </a:r>
                <a:endParaRPr lang="en-US"/>
              </a:p>
            </p:txBody>
          </p:sp>
          <p:sp>
            <p:nvSpPr>
              <p:cNvPr id="1113" name="Line 330"/>
              <p:cNvSpPr>
                <a:spLocks noChangeShapeType="1"/>
              </p:cNvSpPr>
              <p:nvPr/>
            </p:nvSpPr>
            <p:spPr bwMode="auto">
              <a:xfrm>
                <a:off x="2958" y="3657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14" name="Line 331"/>
              <p:cNvSpPr>
                <a:spLocks noChangeShapeType="1"/>
              </p:cNvSpPr>
              <p:nvPr/>
            </p:nvSpPr>
            <p:spPr bwMode="auto">
              <a:xfrm>
                <a:off x="2964" y="3561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1105" name="Group 298"/>
            <p:cNvGrpSpPr>
              <a:grpSpLocks/>
            </p:cNvGrpSpPr>
            <p:nvPr/>
          </p:nvGrpSpPr>
          <p:grpSpPr bwMode="auto">
            <a:xfrm rot="2937887">
              <a:off x="2991" y="1881"/>
              <a:ext cx="2382" cy="274"/>
              <a:chOff x="2937" y="3579"/>
              <a:chExt cx="2382" cy="274"/>
            </a:xfrm>
          </p:grpSpPr>
          <p:sp>
            <p:nvSpPr>
              <p:cNvPr id="1106" name="Rectangle 295"/>
              <p:cNvSpPr>
                <a:spLocks noChangeArrowheads="1"/>
              </p:cNvSpPr>
              <p:nvPr/>
            </p:nvSpPr>
            <p:spPr bwMode="auto">
              <a:xfrm>
                <a:off x="3168" y="3630"/>
                <a:ext cx="1920" cy="174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07" name="Text Box 293"/>
              <p:cNvSpPr txBox="1">
                <a:spLocks noChangeArrowheads="1"/>
              </p:cNvSpPr>
              <p:nvPr/>
            </p:nvSpPr>
            <p:spPr bwMode="auto">
              <a:xfrm>
                <a:off x="3295" y="3620"/>
                <a:ext cx="171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 err="1">
                    <a:solidFill>
                      <a:schemeClr val="bg1"/>
                    </a:solidFill>
                    <a:latin typeface="Comic Sans MS" pitchFamily="66" charset="0"/>
                  </a:rPr>
                  <a:t>transporte</a:t>
                </a:r>
                <a:r>
                  <a:rPr lang="en-US" sz="1600" dirty="0">
                    <a:solidFill>
                      <a:schemeClr val="bg1"/>
                    </a:solidFill>
                    <a:latin typeface="Comic Sans MS" pitchFamily="66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Comic Sans MS" pitchFamily="66" charset="0"/>
                  </a:rPr>
                  <a:t>lógico</a:t>
                </a:r>
                <a:r>
                  <a:rPr lang="en-US" sz="1600" dirty="0">
                    <a:solidFill>
                      <a:schemeClr val="bg1"/>
                    </a:solidFill>
                    <a:latin typeface="Comic Sans MS" pitchFamily="66" charset="0"/>
                  </a:rPr>
                  <a:t> </a:t>
                </a:r>
                <a:r>
                  <a:rPr lang="en-US" sz="1600" dirty="0" err="1">
                    <a:solidFill>
                      <a:schemeClr val="bg1"/>
                    </a:solidFill>
                    <a:latin typeface="Comic Sans MS" pitchFamily="66" charset="0"/>
                  </a:rPr>
                  <a:t>fim</a:t>
                </a:r>
                <a:r>
                  <a:rPr lang="en-US" sz="1600" dirty="0">
                    <a:solidFill>
                      <a:schemeClr val="bg1"/>
                    </a:solidFill>
                    <a:latin typeface="Comic Sans MS" pitchFamily="66" charset="0"/>
                  </a:rPr>
                  <a:t> a </a:t>
                </a:r>
                <a:r>
                  <a:rPr lang="en-US" sz="1600" dirty="0" err="1">
                    <a:solidFill>
                      <a:schemeClr val="bg1"/>
                    </a:solidFill>
                    <a:latin typeface="Comic Sans MS" pitchFamily="66" charset="0"/>
                  </a:rPr>
                  <a:t>fim</a:t>
                </a:r>
                <a:endParaRPr lang="en-US" sz="1600" dirty="0">
                  <a:latin typeface="Comic Sans MS" pitchFamily="66" charset="0"/>
                </a:endParaRPr>
              </a:p>
            </p:txBody>
          </p:sp>
          <p:sp>
            <p:nvSpPr>
              <p:cNvPr id="1108" name="Freeform 296"/>
              <p:cNvSpPr>
                <a:spLocks/>
              </p:cNvSpPr>
              <p:nvPr/>
            </p:nvSpPr>
            <p:spPr bwMode="auto">
              <a:xfrm>
                <a:off x="2937" y="3579"/>
                <a:ext cx="282" cy="264"/>
              </a:xfrm>
              <a:custGeom>
                <a:avLst/>
                <a:gdLst>
                  <a:gd name="T0" fmla="*/ 282 w 282"/>
                  <a:gd name="T1" fmla="*/ 0 h 264"/>
                  <a:gd name="T2" fmla="*/ 282 w 282"/>
                  <a:gd name="T3" fmla="*/ 264 h 264"/>
                  <a:gd name="T4" fmla="*/ 0 w 282"/>
                  <a:gd name="T5" fmla="*/ 129 h 264"/>
                  <a:gd name="T6" fmla="*/ 282 w 282"/>
                  <a:gd name="T7" fmla="*/ 0 h 2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264"/>
                  <a:gd name="T14" fmla="*/ 282 w 282"/>
                  <a:gd name="T15" fmla="*/ 264 h 2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264">
                    <a:moveTo>
                      <a:pt x="282" y="0"/>
                    </a:moveTo>
                    <a:cubicBezTo>
                      <a:pt x="282" y="132"/>
                      <a:pt x="282" y="264"/>
                      <a:pt x="282" y="264"/>
                    </a:cubicBezTo>
                    <a:cubicBezTo>
                      <a:pt x="159" y="150"/>
                      <a:pt x="0" y="153"/>
                      <a:pt x="0" y="129"/>
                    </a:cubicBezTo>
                    <a:cubicBezTo>
                      <a:pt x="0" y="108"/>
                      <a:pt x="153" y="108"/>
                      <a:pt x="282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1109" name="Freeform 297"/>
              <p:cNvSpPr>
                <a:spLocks/>
              </p:cNvSpPr>
              <p:nvPr/>
            </p:nvSpPr>
            <p:spPr bwMode="auto">
              <a:xfrm flipH="1">
                <a:off x="5037" y="3589"/>
                <a:ext cx="282" cy="264"/>
              </a:xfrm>
              <a:custGeom>
                <a:avLst/>
                <a:gdLst>
                  <a:gd name="T0" fmla="*/ 282 w 282"/>
                  <a:gd name="T1" fmla="*/ 0 h 264"/>
                  <a:gd name="T2" fmla="*/ 282 w 282"/>
                  <a:gd name="T3" fmla="*/ 264 h 264"/>
                  <a:gd name="T4" fmla="*/ 0 w 282"/>
                  <a:gd name="T5" fmla="*/ 129 h 264"/>
                  <a:gd name="T6" fmla="*/ 282 w 282"/>
                  <a:gd name="T7" fmla="*/ 0 h 2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264"/>
                  <a:gd name="T14" fmla="*/ 282 w 282"/>
                  <a:gd name="T15" fmla="*/ 264 h 2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264">
                    <a:moveTo>
                      <a:pt x="282" y="0"/>
                    </a:moveTo>
                    <a:cubicBezTo>
                      <a:pt x="282" y="132"/>
                      <a:pt x="282" y="264"/>
                      <a:pt x="282" y="264"/>
                    </a:cubicBezTo>
                    <a:cubicBezTo>
                      <a:pt x="159" y="150"/>
                      <a:pt x="0" y="153"/>
                      <a:pt x="0" y="129"/>
                    </a:cubicBezTo>
                    <a:cubicBezTo>
                      <a:pt x="0" y="108"/>
                      <a:pt x="153" y="108"/>
                      <a:pt x="282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rdt2.1: transmissor, trata ACK/NAKs corrompidos</a:t>
            </a:r>
            <a:endParaRPr lang="pt-BR" smtClean="0"/>
          </a:p>
        </p:txBody>
      </p:sp>
      <p:pic>
        <p:nvPicPr>
          <p:cNvPr id="47109" name="Picture 78" descr="f031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201738" y="1600200"/>
            <a:ext cx="6434137" cy="4648200"/>
          </a:xfrm>
          <a:noFill/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7E494-7836-4E7C-82D8-E9EB7F6596EC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228600"/>
            <a:ext cx="8324850" cy="1143000"/>
          </a:xfrm>
        </p:spPr>
        <p:txBody>
          <a:bodyPr/>
          <a:lstStyle/>
          <a:p>
            <a:r>
              <a:rPr lang="pt-BR" sz="3200" smtClean="0"/>
              <a:t>rdt2.1: receptor, trata </a:t>
            </a:r>
            <a:r>
              <a:rPr lang="pt-BR" sz="2800" smtClean="0"/>
              <a:t>ACK/NAKs corrompidos</a:t>
            </a:r>
            <a:endParaRPr lang="pt-BR" sz="3200" smtClean="0"/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3121025" y="3568700"/>
            <a:ext cx="777875" cy="795338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3125788" y="3679825"/>
            <a:ext cx="800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Arial" charset="0"/>
              </a:rPr>
              <a:t>Esperar </a:t>
            </a:r>
          </a:p>
          <a:p>
            <a:r>
              <a:rPr lang="en-US" sz="1200">
                <a:latin typeface="Arial" charset="0"/>
              </a:rPr>
              <a:t>0 de baixo</a:t>
            </a:r>
            <a:endParaRPr lang="en-US" sz="1200"/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2957513" y="2498725"/>
            <a:ext cx="419100" cy="10795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36" name="Freeform 8"/>
          <p:cNvSpPr>
            <a:spLocks/>
          </p:cNvSpPr>
          <p:nvPr/>
        </p:nvSpPr>
        <p:spPr bwMode="auto">
          <a:xfrm flipV="1">
            <a:off x="3638550" y="2816225"/>
            <a:ext cx="1590675" cy="785813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6199188" y="3175000"/>
            <a:ext cx="30273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sndpkt = make_pkt(NAK,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6202363" y="3887788"/>
            <a:ext cx="262413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</a:t>
            </a:r>
          </a:p>
          <a:p>
            <a:pPr algn="l"/>
            <a:r>
              <a:rPr lang="en-US" sz="1400">
                <a:latin typeface="Arial" charset="0"/>
              </a:rPr>
              <a:t>   not corrupt(rcvpkt) &amp;&amp;</a:t>
            </a:r>
          </a:p>
          <a:p>
            <a:pPr algn="l"/>
            <a:r>
              <a:rPr lang="en-US" sz="1400">
                <a:latin typeface="Arial" charset="0"/>
              </a:rPr>
              <a:t>   has_seq0(rcvpkt)</a:t>
            </a:r>
          </a:p>
          <a:p>
            <a:endParaRPr lang="en-US" sz="1600"/>
          </a:p>
        </p:txBody>
      </p:sp>
      <p:sp>
        <p:nvSpPr>
          <p:cNvPr id="48139" name="Line 11"/>
          <p:cNvSpPr>
            <a:spLocks noChangeShapeType="1"/>
          </p:cNvSpPr>
          <p:nvPr/>
        </p:nvSpPr>
        <p:spPr bwMode="auto">
          <a:xfrm>
            <a:off x="6286500" y="45862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40" name="Freeform 12"/>
          <p:cNvSpPr>
            <a:spLocks/>
          </p:cNvSpPr>
          <p:nvPr/>
        </p:nvSpPr>
        <p:spPr bwMode="auto">
          <a:xfrm>
            <a:off x="3656013" y="4384675"/>
            <a:ext cx="1590675" cy="688975"/>
          </a:xfrm>
          <a:custGeom>
            <a:avLst/>
            <a:gdLst>
              <a:gd name="T0" fmla="*/ 0 w 2835"/>
              <a:gd name="T1" fmla="*/ 0 h 525"/>
              <a:gd name="T2" fmla="*/ 2147483647 w 2835"/>
              <a:gd name="T3" fmla="*/ 0 h 525"/>
              <a:gd name="T4" fmla="*/ 0 60000 65536"/>
              <a:gd name="T5" fmla="*/ 0 60000 65536"/>
              <a:gd name="T6" fmla="*/ 0 w 2835"/>
              <a:gd name="T7" fmla="*/ 0 h 525"/>
              <a:gd name="T8" fmla="*/ 2835 w 2835"/>
              <a:gd name="T9" fmla="*/ 525 h 5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835" h="525">
                <a:moveTo>
                  <a:pt x="0" y="0"/>
                </a:moveTo>
                <a:cubicBezTo>
                  <a:pt x="60" y="525"/>
                  <a:pt x="2835" y="495"/>
                  <a:pt x="2835" y="0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3044825" y="4965700"/>
            <a:ext cx="35814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  &amp;&amp; has_seq1(rcvpkt)</a:t>
            </a:r>
            <a:r>
              <a:rPr lang="en-US" sz="1600">
                <a:latin typeface="Arial" charset="0"/>
              </a:rPr>
              <a:t> </a:t>
            </a:r>
            <a:endParaRPr lang="en-US" sz="1600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>
            <a:off x="3111500" y="5522913"/>
            <a:ext cx="28987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43" name="Text Box 15"/>
          <p:cNvSpPr txBox="1">
            <a:spLocks noChangeArrowheads="1"/>
          </p:cNvSpPr>
          <p:nvPr/>
        </p:nvSpPr>
        <p:spPr bwMode="auto">
          <a:xfrm>
            <a:off x="3054350" y="5578475"/>
            <a:ext cx="3852863" cy="99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extract(rcvpkt,data)</a:t>
            </a:r>
          </a:p>
          <a:p>
            <a:pPr algn="l"/>
            <a:r>
              <a:rPr lang="en-US" sz="1400">
                <a:latin typeface="Arial" charset="0"/>
              </a:rPr>
              <a:t>deliver_data(data)</a:t>
            </a:r>
          </a:p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/>
          </a:p>
        </p:txBody>
      </p:sp>
      <p:sp>
        <p:nvSpPr>
          <p:cNvPr id="48144" name="Oval 17"/>
          <p:cNvSpPr>
            <a:spLocks noChangeArrowheads="1"/>
          </p:cNvSpPr>
          <p:nvPr/>
        </p:nvSpPr>
        <p:spPr bwMode="auto">
          <a:xfrm>
            <a:off x="4819650" y="3603625"/>
            <a:ext cx="804863" cy="79692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45" name="Text Box 18"/>
          <p:cNvSpPr txBox="1">
            <a:spLocks noChangeArrowheads="1"/>
          </p:cNvSpPr>
          <p:nvPr/>
        </p:nvSpPr>
        <p:spPr bwMode="auto">
          <a:xfrm>
            <a:off x="4845050" y="3689350"/>
            <a:ext cx="800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>
                <a:latin typeface="Arial" charset="0"/>
              </a:rPr>
              <a:t>Esperar 1 de baixo</a:t>
            </a:r>
            <a:endParaRPr lang="en-US" sz="1200"/>
          </a:p>
        </p:txBody>
      </p:sp>
      <p:sp>
        <p:nvSpPr>
          <p:cNvPr id="48146" name="Freeform 19"/>
          <p:cNvSpPr>
            <a:spLocks/>
          </p:cNvSpPr>
          <p:nvPr/>
        </p:nvSpPr>
        <p:spPr bwMode="auto">
          <a:xfrm rot="-1361013">
            <a:off x="5519738" y="3195638"/>
            <a:ext cx="839787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47" name="Text Box 20"/>
          <p:cNvSpPr txBox="1">
            <a:spLocks noChangeArrowheads="1"/>
          </p:cNvSpPr>
          <p:nvPr/>
        </p:nvSpPr>
        <p:spPr bwMode="auto">
          <a:xfrm>
            <a:off x="3206750" y="1500188"/>
            <a:ext cx="398145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notcorrupt(rcvpkt) </a:t>
            </a:r>
          </a:p>
          <a:p>
            <a:pPr algn="l"/>
            <a:r>
              <a:rPr lang="en-US" sz="1400">
                <a:latin typeface="Arial" charset="0"/>
              </a:rPr>
              <a:t>  &amp;&amp; has_seq0(rcvpkt) </a:t>
            </a:r>
            <a:endParaRPr lang="en-US" sz="1400"/>
          </a:p>
        </p:txBody>
      </p:sp>
      <p:sp>
        <p:nvSpPr>
          <p:cNvPr id="48148" name="Line 21"/>
          <p:cNvSpPr>
            <a:spLocks noChangeShapeType="1"/>
          </p:cNvSpPr>
          <p:nvPr/>
        </p:nvSpPr>
        <p:spPr bwMode="auto">
          <a:xfrm>
            <a:off x="3316288" y="2070100"/>
            <a:ext cx="1914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49" name="Text Box 22"/>
          <p:cNvSpPr txBox="1">
            <a:spLocks noChangeArrowheads="1"/>
          </p:cNvSpPr>
          <p:nvPr/>
        </p:nvSpPr>
        <p:spPr bwMode="auto">
          <a:xfrm>
            <a:off x="3219450" y="2027238"/>
            <a:ext cx="3475038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extract(rcvpkt,data)</a:t>
            </a:r>
          </a:p>
          <a:p>
            <a:pPr algn="l"/>
            <a:r>
              <a:rPr lang="en-US" sz="1400">
                <a:latin typeface="Arial" charset="0"/>
              </a:rPr>
              <a:t>deliver_data(data)</a:t>
            </a:r>
          </a:p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/>
          </a:p>
        </p:txBody>
      </p:sp>
      <p:sp>
        <p:nvSpPr>
          <p:cNvPr id="48150" name="Freeform 23"/>
          <p:cNvSpPr>
            <a:spLocks/>
          </p:cNvSpPr>
          <p:nvPr/>
        </p:nvSpPr>
        <p:spPr bwMode="auto">
          <a:xfrm rot="1020547">
            <a:off x="5543550" y="39195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51" name="Text Box 24"/>
          <p:cNvSpPr txBox="1">
            <a:spLocks noChangeArrowheads="1"/>
          </p:cNvSpPr>
          <p:nvPr/>
        </p:nvSpPr>
        <p:spPr bwMode="auto">
          <a:xfrm>
            <a:off x="6149975" y="2878138"/>
            <a:ext cx="287178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(corrupt(rcvpkt)</a:t>
            </a:r>
            <a:endParaRPr lang="en-US" sz="1400"/>
          </a:p>
        </p:txBody>
      </p:sp>
      <p:sp>
        <p:nvSpPr>
          <p:cNvPr id="48152" name="Line 25"/>
          <p:cNvSpPr>
            <a:spLocks noChangeShapeType="1"/>
          </p:cNvSpPr>
          <p:nvPr/>
        </p:nvSpPr>
        <p:spPr bwMode="auto">
          <a:xfrm>
            <a:off x="6288088" y="3189288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3" name="Text Box 26"/>
          <p:cNvSpPr txBox="1">
            <a:spLocks noChangeArrowheads="1"/>
          </p:cNvSpPr>
          <p:nvPr/>
        </p:nvSpPr>
        <p:spPr bwMode="auto">
          <a:xfrm>
            <a:off x="6157913" y="4640263"/>
            <a:ext cx="2940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/>
          </a:p>
        </p:txBody>
      </p:sp>
      <p:sp>
        <p:nvSpPr>
          <p:cNvPr id="48154" name="Text Box 27"/>
          <p:cNvSpPr txBox="1">
            <a:spLocks noChangeArrowheads="1"/>
          </p:cNvSpPr>
          <p:nvPr/>
        </p:nvSpPr>
        <p:spPr bwMode="auto">
          <a:xfrm>
            <a:off x="276225" y="3867150"/>
            <a:ext cx="26241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</a:t>
            </a:r>
          </a:p>
          <a:p>
            <a:pPr algn="l"/>
            <a:r>
              <a:rPr lang="en-US" sz="1400">
                <a:latin typeface="Arial" charset="0"/>
              </a:rPr>
              <a:t>   not corrupt(rcvpkt) &amp;&amp;</a:t>
            </a:r>
          </a:p>
          <a:p>
            <a:pPr algn="l"/>
            <a:r>
              <a:rPr lang="en-US" sz="1400">
                <a:latin typeface="Arial" charset="0"/>
              </a:rPr>
              <a:t>   has_seq1(rcvpkt)</a:t>
            </a:r>
          </a:p>
          <a:p>
            <a:endParaRPr lang="en-US" sz="1600"/>
          </a:p>
        </p:txBody>
      </p:sp>
      <p:sp>
        <p:nvSpPr>
          <p:cNvPr id="48155" name="Line 28"/>
          <p:cNvSpPr>
            <a:spLocks noChangeShapeType="1"/>
          </p:cNvSpPr>
          <p:nvPr/>
        </p:nvSpPr>
        <p:spPr bwMode="auto">
          <a:xfrm>
            <a:off x="360363" y="4575175"/>
            <a:ext cx="1938337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6" name="Text Box 29"/>
          <p:cNvSpPr txBox="1">
            <a:spLocks noChangeArrowheads="1"/>
          </p:cNvSpPr>
          <p:nvPr/>
        </p:nvSpPr>
        <p:spPr bwMode="auto">
          <a:xfrm>
            <a:off x="223838" y="2814638"/>
            <a:ext cx="2871787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rdt_rcv(rcvpkt) &amp;&amp; (corrupt(rcvpkt)</a:t>
            </a:r>
            <a:endParaRPr lang="en-US" sz="1400"/>
          </a:p>
        </p:txBody>
      </p:sp>
      <p:sp>
        <p:nvSpPr>
          <p:cNvPr id="48157" name="Line 30"/>
          <p:cNvSpPr>
            <a:spLocks noChangeShapeType="1"/>
          </p:cNvSpPr>
          <p:nvPr/>
        </p:nvSpPr>
        <p:spPr bwMode="auto">
          <a:xfrm>
            <a:off x="361950" y="3189288"/>
            <a:ext cx="1938338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8" name="Text Box 31"/>
          <p:cNvSpPr txBox="1">
            <a:spLocks noChangeArrowheads="1"/>
          </p:cNvSpPr>
          <p:nvPr/>
        </p:nvSpPr>
        <p:spPr bwMode="auto">
          <a:xfrm>
            <a:off x="307975" y="4597400"/>
            <a:ext cx="29400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sndpkt = make_pkt(ACK,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/>
          </a:p>
        </p:txBody>
      </p:sp>
      <p:sp>
        <p:nvSpPr>
          <p:cNvPr id="48159" name="Text Box 32"/>
          <p:cNvSpPr txBox="1">
            <a:spLocks noChangeArrowheads="1"/>
          </p:cNvSpPr>
          <p:nvPr/>
        </p:nvSpPr>
        <p:spPr bwMode="auto">
          <a:xfrm>
            <a:off x="284163" y="3155950"/>
            <a:ext cx="3027362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r>
              <a:rPr lang="en-US" sz="1400">
                <a:latin typeface="Arial" charset="0"/>
              </a:rPr>
              <a:t>sndpkt = make_pkt(NAK, chksum)</a:t>
            </a:r>
          </a:p>
          <a:p>
            <a:pPr algn="l"/>
            <a:r>
              <a:rPr lang="en-US" sz="1400">
                <a:latin typeface="Arial" charset="0"/>
              </a:rPr>
              <a:t>udt_send(sndpkt)</a:t>
            </a:r>
            <a:endParaRPr lang="en-US" sz="1400"/>
          </a:p>
        </p:txBody>
      </p:sp>
      <p:sp>
        <p:nvSpPr>
          <p:cNvPr id="48160" name="Freeform 33"/>
          <p:cNvSpPr>
            <a:spLocks/>
          </p:cNvSpPr>
          <p:nvPr/>
        </p:nvSpPr>
        <p:spPr bwMode="auto">
          <a:xfrm rot="20579453" flipH="1">
            <a:off x="2317750" y="38560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61" name="Freeform 34"/>
          <p:cNvSpPr>
            <a:spLocks/>
          </p:cNvSpPr>
          <p:nvPr/>
        </p:nvSpPr>
        <p:spPr bwMode="auto">
          <a:xfrm rot="1361013" flipH="1">
            <a:off x="2305050" y="3208338"/>
            <a:ext cx="839788" cy="863600"/>
          </a:xfrm>
          <a:custGeom>
            <a:avLst/>
            <a:gdLst>
              <a:gd name="T0" fmla="*/ 2147483647 w 619"/>
              <a:gd name="T1" fmla="*/ 2147483647 h 1815"/>
              <a:gd name="T2" fmla="*/ 0 w 619"/>
              <a:gd name="T3" fmla="*/ 2147483647 h 1815"/>
              <a:gd name="T4" fmla="*/ 0 60000 65536"/>
              <a:gd name="T5" fmla="*/ 0 60000 65536"/>
              <a:gd name="T6" fmla="*/ 0 w 619"/>
              <a:gd name="T7" fmla="*/ 0 h 1815"/>
              <a:gd name="T8" fmla="*/ 619 w 619"/>
              <a:gd name="T9" fmla="*/ 1815 h 181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19" h="1815">
                <a:moveTo>
                  <a:pt x="39" y="1136"/>
                </a:moveTo>
                <a:cubicBezTo>
                  <a:pt x="619" y="1815"/>
                  <a:pt x="484" y="0"/>
                  <a:pt x="0" y="773"/>
                </a:cubicBezTo>
              </a:path>
            </a:pathLst>
          </a:cu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0BA35-3FB4-4C1C-B2DD-5138AE0B439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rdt2.1: discussão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u="sng" dirty="0" smtClean="0">
                <a:solidFill>
                  <a:srgbClr val="FF0000"/>
                </a:solidFill>
              </a:rPr>
              <a:t>Transmissor:</a:t>
            </a:r>
            <a:endParaRPr lang="pt-BR" sz="2400" dirty="0" smtClean="0"/>
          </a:p>
          <a:p>
            <a:r>
              <a:rPr lang="pt-BR" sz="2400" dirty="0" smtClean="0"/>
              <a:t>no. de </a:t>
            </a:r>
            <a:r>
              <a:rPr lang="pt-BR" sz="2400" dirty="0" err="1" smtClean="0"/>
              <a:t>seq</a:t>
            </a:r>
            <a:r>
              <a:rPr lang="pt-BR" sz="2400" dirty="0" smtClean="0"/>
              <a:t> no pacote</a:t>
            </a:r>
          </a:p>
          <a:p>
            <a:r>
              <a:rPr lang="pt-BR" sz="2400" dirty="0" smtClean="0"/>
              <a:t>bastam dois nos. de seq. (0,1).  Por quê?</a:t>
            </a:r>
          </a:p>
          <a:p>
            <a:r>
              <a:rPr lang="pt-BR" sz="2400" dirty="0" smtClean="0"/>
              <a:t>deve verificar se ACK/NAK recebidos estão corrompidos</a:t>
            </a:r>
          </a:p>
          <a:p>
            <a:r>
              <a:rPr lang="pt-BR" sz="2400" dirty="0" smtClean="0"/>
              <a:t>duplicou o no. de estados</a:t>
            </a:r>
          </a:p>
          <a:p>
            <a:pPr lvl="1"/>
            <a:r>
              <a:rPr lang="pt-BR" sz="2000" dirty="0" smtClean="0"/>
              <a:t>estado deve “lembrar” se pacote “esperado” deve ter no. de seq. 0 ou 1</a:t>
            </a:r>
          </a:p>
          <a:p>
            <a:endParaRPr lang="pt-BR" sz="2400" dirty="0" smtClean="0"/>
          </a:p>
        </p:txBody>
      </p:sp>
      <p:sp>
        <p:nvSpPr>
          <p:cNvPr id="4915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u="sng" dirty="0" smtClean="0">
                <a:solidFill>
                  <a:srgbClr val="FF0000"/>
                </a:solidFill>
              </a:rPr>
              <a:t>Receptor:</a:t>
            </a:r>
            <a:endParaRPr lang="pt-BR" sz="2400" dirty="0" smtClean="0"/>
          </a:p>
          <a:p>
            <a:r>
              <a:rPr lang="pt-BR" sz="2400" dirty="0" smtClean="0"/>
              <a:t>deve verificar se o pacote recebido é uma duplicata</a:t>
            </a:r>
          </a:p>
          <a:p>
            <a:pPr lvl="1"/>
            <a:r>
              <a:rPr lang="pt-BR" sz="2000" dirty="0" smtClean="0"/>
              <a:t>estado indica se no. de seq. esperado é 0 ou 1</a:t>
            </a:r>
          </a:p>
          <a:p>
            <a:r>
              <a:rPr lang="pt-BR" sz="2400" dirty="0" smtClean="0"/>
              <a:t>nota: receptor não tem como saber se último ACK/NAK foi recebido bem pelo transmissor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rdt2.2: um protocolo sem NAKs</a:t>
            </a:r>
            <a:endParaRPr lang="pt-BR" smtClean="0"/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mesma funcionalidade do rdt2.1, usando apenas </a:t>
            </a:r>
            <a:r>
              <a:rPr lang="pt-BR" dirty="0" err="1" smtClean="0"/>
              <a:t>ACKs</a:t>
            </a:r>
            <a:endParaRPr lang="pt-BR" dirty="0" smtClean="0"/>
          </a:p>
          <a:p>
            <a:pPr>
              <a:lnSpc>
                <a:spcPct val="90000"/>
              </a:lnSpc>
            </a:pPr>
            <a:r>
              <a:rPr lang="pt-BR" dirty="0" smtClean="0"/>
              <a:t>ao invés de NAK, receptor envia ACK para último pacote recebido sem erro</a:t>
            </a:r>
          </a:p>
          <a:p>
            <a:pPr lvl="1">
              <a:lnSpc>
                <a:spcPct val="90000"/>
              </a:lnSpc>
            </a:pPr>
            <a:r>
              <a:rPr lang="pt-BR" dirty="0" smtClean="0"/>
              <a:t>receptor deve incluir </a:t>
            </a:r>
            <a:r>
              <a:rPr lang="pt-BR" i="1" dirty="0" smtClean="0"/>
              <a:t>explicitamente </a:t>
            </a:r>
            <a:r>
              <a:rPr lang="pt-BR" dirty="0" smtClean="0"/>
              <a:t>no. de </a:t>
            </a:r>
            <a:r>
              <a:rPr lang="pt-BR" dirty="0" err="1" smtClean="0"/>
              <a:t>seq</a:t>
            </a:r>
            <a:r>
              <a:rPr lang="pt-BR" dirty="0" smtClean="0"/>
              <a:t> do pacote reconhecido</a:t>
            </a:r>
          </a:p>
          <a:p>
            <a:pPr>
              <a:lnSpc>
                <a:spcPct val="90000"/>
              </a:lnSpc>
            </a:pPr>
            <a:r>
              <a:rPr lang="pt-BR" dirty="0" err="1" smtClean="0"/>
              <a:t>ACKs</a:t>
            </a:r>
            <a:r>
              <a:rPr lang="pt-BR" dirty="0" smtClean="0"/>
              <a:t> duplicados no transmissor resultam na mesma ação do NAK: </a:t>
            </a:r>
            <a:r>
              <a:rPr lang="pt-BR" i="1" dirty="0" smtClean="0"/>
              <a:t>retransmissão do pacote atual</a:t>
            </a:r>
            <a:endParaRPr lang="pt-BR" dirty="0" smtClean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7E494-7836-4E7C-82D8-E9EB7F6596E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49263" y="173038"/>
            <a:ext cx="7772400" cy="1143000"/>
          </a:xfrm>
        </p:spPr>
        <p:txBody>
          <a:bodyPr/>
          <a:lstStyle/>
          <a:p>
            <a:r>
              <a:rPr lang="pt-BR" sz="3200" smtClean="0"/>
              <a:t>rdt2.2: fragmentos do transmissor e receptor</a:t>
            </a:r>
          </a:p>
        </p:txBody>
      </p:sp>
      <p:grpSp>
        <p:nvGrpSpPr>
          <p:cNvPr id="51205" name="Group 71"/>
          <p:cNvGrpSpPr>
            <a:grpSpLocks/>
          </p:cNvGrpSpPr>
          <p:nvPr/>
        </p:nvGrpSpPr>
        <p:grpSpPr bwMode="auto">
          <a:xfrm>
            <a:off x="215900" y="1054100"/>
            <a:ext cx="9680575" cy="5121275"/>
            <a:chOff x="136" y="916"/>
            <a:chExt cx="6098" cy="3226"/>
          </a:xfrm>
        </p:grpSpPr>
        <p:grpSp>
          <p:nvGrpSpPr>
            <p:cNvPr id="51206" name="Group 37"/>
            <p:cNvGrpSpPr>
              <a:grpSpLocks/>
            </p:cNvGrpSpPr>
            <p:nvPr/>
          </p:nvGrpSpPr>
          <p:grpSpPr bwMode="auto">
            <a:xfrm>
              <a:off x="1925" y="1535"/>
              <a:ext cx="724" cy="528"/>
              <a:chOff x="1441" y="2062"/>
              <a:chExt cx="669" cy="528"/>
            </a:xfrm>
          </p:grpSpPr>
          <p:sp>
            <p:nvSpPr>
              <p:cNvPr id="51238" name="Oval 38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239" name="Text Box 39"/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>
                    <a:latin typeface="Arial" charset="0"/>
                  </a:rPr>
                  <a:t>aguarda chamada 0 de cima</a:t>
                </a:r>
                <a:endParaRPr lang="en-US" sz="1400"/>
              </a:p>
            </p:txBody>
          </p:sp>
        </p:grpSp>
        <p:sp>
          <p:nvSpPr>
            <p:cNvPr id="51207" name="Text Box 40"/>
            <p:cNvSpPr txBox="1">
              <a:spLocks noChangeArrowheads="1"/>
            </p:cNvSpPr>
            <p:nvPr/>
          </p:nvSpPr>
          <p:spPr bwMode="auto">
            <a:xfrm>
              <a:off x="2154" y="1093"/>
              <a:ext cx="2541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>
                  <a:latin typeface="Arial" charset="0"/>
                </a:rPr>
                <a:t>sndpkt = make_pkt(0, data, checksum)</a:t>
              </a:r>
            </a:p>
            <a:p>
              <a:pPr algn="l"/>
              <a:r>
                <a:rPr lang="en-US" sz="1600">
                  <a:latin typeface="Arial" charset="0"/>
                </a:rPr>
                <a:t>udt_send(sndpkt)</a:t>
              </a:r>
              <a:endParaRPr lang="en-US" sz="1600"/>
            </a:p>
          </p:txBody>
        </p:sp>
        <p:sp>
          <p:nvSpPr>
            <p:cNvPr id="51208" name="Text Box 41"/>
            <p:cNvSpPr txBox="1">
              <a:spLocks noChangeArrowheads="1"/>
            </p:cNvSpPr>
            <p:nvPr/>
          </p:nvSpPr>
          <p:spPr bwMode="auto">
            <a:xfrm>
              <a:off x="2163" y="916"/>
              <a:ext cx="1176" cy="1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>
                  <a:latin typeface="Arial" charset="0"/>
                </a:rPr>
                <a:t>rdt_send(data)</a:t>
              </a:r>
              <a:endParaRPr lang="en-US" sz="1600"/>
            </a:p>
          </p:txBody>
        </p:sp>
        <p:sp>
          <p:nvSpPr>
            <p:cNvPr id="51209" name="Line 42"/>
            <p:cNvSpPr>
              <a:spLocks noChangeShapeType="1"/>
            </p:cNvSpPr>
            <p:nvPr/>
          </p:nvSpPr>
          <p:spPr bwMode="auto">
            <a:xfrm>
              <a:off x="2205" y="1128"/>
              <a:ext cx="242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210" name="Line 43"/>
            <p:cNvSpPr>
              <a:spLocks noChangeShapeType="1"/>
            </p:cNvSpPr>
            <p:nvPr/>
          </p:nvSpPr>
          <p:spPr bwMode="auto">
            <a:xfrm>
              <a:off x="1792" y="1449"/>
              <a:ext cx="286" cy="14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211" name="Freeform 44"/>
            <p:cNvSpPr>
              <a:spLocks/>
            </p:cNvSpPr>
            <p:nvPr/>
          </p:nvSpPr>
          <p:spPr bwMode="auto">
            <a:xfrm flipV="1">
              <a:off x="2407" y="1408"/>
              <a:ext cx="1294" cy="130"/>
            </a:xfrm>
            <a:custGeom>
              <a:avLst/>
              <a:gdLst>
                <a:gd name="T0" fmla="*/ 0 w 2835"/>
                <a:gd name="T1" fmla="*/ 0 h 525"/>
                <a:gd name="T2" fmla="*/ 56 w 2835"/>
                <a:gd name="T3" fmla="*/ 0 h 525"/>
                <a:gd name="T4" fmla="*/ 0 60000 65536"/>
                <a:gd name="T5" fmla="*/ 0 60000 65536"/>
                <a:gd name="T6" fmla="*/ 0 w 2835"/>
                <a:gd name="T7" fmla="*/ 0 h 525"/>
                <a:gd name="T8" fmla="*/ 2835 w 2835"/>
                <a:gd name="T9" fmla="*/ 525 h 52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835" h="525">
                  <a:moveTo>
                    <a:pt x="0" y="0"/>
                  </a:moveTo>
                  <a:cubicBezTo>
                    <a:pt x="60" y="525"/>
                    <a:pt x="2835" y="495"/>
                    <a:pt x="2835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212" name="Freeform 45"/>
            <p:cNvSpPr>
              <a:spLocks/>
            </p:cNvSpPr>
            <p:nvPr/>
          </p:nvSpPr>
          <p:spPr bwMode="auto">
            <a:xfrm rot="-1357180">
              <a:off x="4096" y="1361"/>
              <a:ext cx="308" cy="542"/>
            </a:xfrm>
            <a:custGeom>
              <a:avLst/>
              <a:gdLst>
                <a:gd name="T0" fmla="*/ 0 w 735"/>
                <a:gd name="T1" fmla="*/ 7 h 1080"/>
                <a:gd name="T2" fmla="*/ 0 w 735"/>
                <a:gd name="T3" fmla="*/ 27 h 1080"/>
                <a:gd name="T4" fmla="*/ 0 60000 65536"/>
                <a:gd name="T5" fmla="*/ 0 60000 65536"/>
                <a:gd name="T6" fmla="*/ 0 w 735"/>
                <a:gd name="T7" fmla="*/ 0 h 1080"/>
                <a:gd name="T8" fmla="*/ 735 w 735"/>
                <a:gd name="T9" fmla="*/ 1080 h 10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35" h="1080">
                  <a:moveTo>
                    <a:pt x="0" y="195"/>
                  </a:moveTo>
                  <a:cubicBezTo>
                    <a:pt x="690" y="0"/>
                    <a:pt x="735" y="1080"/>
                    <a:pt x="0" y="855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213" name="Text Box 46"/>
            <p:cNvSpPr txBox="1">
              <a:spLocks noChangeArrowheads="1"/>
            </p:cNvSpPr>
            <p:nvPr/>
          </p:nvSpPr>
          <p:spPr bwMode="auto">
            <a:xfrm>
              <a:off x="4446" y="1806"/>
              <a:ext cx="144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udt_send(sndpkt)</a:t>
              </a:r>
              <a:endParaRPr 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51214" name="Text Box 47"/>
            <p:cNvSpPr txBox="1">
              <a:spLocks noChangeArrowheads="1"/>
            </p:cNvSpPr>
            <p:nvPr/>
          </p:nvSpPr>
          <p:spPr bwMode="auto">
            <a:xfrm>
              <a:off x="4379" y="1310"/>
              <a:ext cx="1855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>
                  <a:latin typeface="Arial" charset="0"/>
                </a:rPr>
                <a:t>rdt_rcv(rcvpkt) &amp;&amp;  </a:t>
              </a:r>
            </a:p>
            <a:p>
              <a:pPr algn="l"/>
              <a:r>
                <a:rPr lang="en-US" sz="1600">
                  <a:latin typeface="Arial" charset="0"/>
                </a:rPr>
                <a:t>( corrupt(rcvpkt) ||</a:t>
              </a:r>
            </a:p>
            <a:p>
              <a:pPr algn="l"/>
              <a:r>
                <a:rPr lang="en-US" sz="1600">
                  <a:latin typeface="Arial" charset="0"/>
                </a:rPr>
                <a:t>  </a:t>
              </a: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isACK(rcvpkt,1)</a:t>
              </a:r>
              <a:r>
                <a:rPr lang="en-US" sz="1600">
                  <a:latin typeface="Arial" charset="0"/>
                </a:rPr>
                <a:t> )</a:t>
              </a:r>
              <a:endParaRPr lang="en-US" sz="1600"/>
            </a:p>
          </p:txBody>
        </p:sp>
        <p:sp>
          <p:nvSpPr>
            <p:cNvPr id="51215" name="Line 48"/>
            <p:cNvSpPr>
              <a:spLocks noChangeShapeType="1"/>
            </p:cNvSpPr>
            <p:nvPr/>
          </p:nvSpPr>
          <p:spPr bwMode="auto">
            <a:xfrm flipV="1">
              <a:off x="4516" y="1802"/>
              <a:ext cx="97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216" name="Freeform 49"/>
            <p:cNvSpPr>
              <a:spLocks/>
            </p:cNvSpPr>
            <p:nvPr/>
          </p:nvSpPr>
          <p:spPr bwMode="auto">
            <a:xfrm>
              <a:off x="4195" y="1928"/>
              <a:ext cx="139" cy="774"/>
            </a:xfrm>
            <a:custGeom>
              <a:avLst/>
              <a:gdLst>
                <a:gd name="T0" fmla="*/ 101 w 128"/>
                <a:gd name="T1" fmla="*/ 774 h 774"/>
                <a:gd name="T2" fmla="*/ 0 w 128"/>
                <a:gd name="T3" fmla="*/ 0 h 774"/>
                <a:gd name="T4" fmla="*/ 0 60000 65536"/>
                <a:gd name="T5" fmla="*/ 0 60000 65536"/>
                <a:gd name="T6" fmla="*/ 0 w 128"/>
                <a:gd name="T7" fmla="*/ 0 h 774"/>
                <a:gd name="T8" fmla="*/ 128 w 128"/>
                <a:gd name="T9" fmla="*/ 774 h 77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774">
                  <a:moveTo>
                    <a:pt x="67" y="774"/>
                  </a:moveTo>
                  <a:cubicBezTo>
                    <a:pt x="128" y="425"/>
                    <a:pt x="81" y="0"/>
                    <a:pt x="0" y="0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217" name="Text Box 50"/>
            <p:cNvSpPr txBox="1">
              <a:spLocks noChangeArrowheads="1"/>
            </p:cNvSpPr>
            <p:nvPr/>
          </p:nvSpPr>
          <p:spPr bwMode="auto">
            <a:xfrm>
              <a:off x="4294" y="2187"/>
              <a:ext cx="1647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>
                  <a:latin typeface="Arial" charset="0"/>
                </a:rPr>
                <a:t>rdt_rcv(rcvpkt)   </a:t>
              </a:r>
            </a:p>
            <a:p>
              <a:pPr algn="l"/>
              <a:r>
                <a:rPr lang="en-US" sz="1600">
                  <a:latin typeface="Arial" charset="0"/>
                </a:rPr>
                <a:t>&amp;&amp; notcorrupt(rcvpkt) </a:t>
              </a:r>
            </a:p>
            <a:p>
              <a:pPr algn="l"/>
              <a:r>
                <a:rPr lang="en-US" sz="1600">
                  <a:latin typeface="Arial" charset="0"/>
                </a:rPr>
                <a:t>&amp;&amp; </a:t>
              </a: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isACK(rcvpkt,0)</a:t>
              </a:r>
              <a:r>
                <a:rPr lang="en-US" sz="1000">
                  <a:latin typeface="Arial" charset="0"/>
                </a:rPr>
                <a:t> </a:t>
              </a:r>
              <a:endParaRPr lang="en-US"/>
            </a:p>
          </p:txBody>
        </p:sp>
        <p:sp>
          <p:nvSpPr>
            <p:cNvPr id="51218" name="Line 51"/>
            <p:cNvSpPr>
              <a:spLocks noChangeShapeType="1"/>
            </p:cNvSpPr>
            <p:nvPr/>
          </p:nvSpPr>
          <p:spPr bwMode="auto">
            <a:xfrm>
              <a:off x="4355" y="2706"/>
              <a:ext cx="127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51219" name="Group 52"/>
            <p:cNvGrpSpPr>
              <a:grpSpLocks/>
            </p:cNvGrpSpPr>
            <p:nvPr/>
          </p:nvGrpSpPr>
          <p:grpSpPr bwMode="auto">
            <a:xfrm>
              <a:off x="3532" y="1501"/>
              <a:ext cx="725" cy="528"/>
              <a:chOff x="1441" y="2062"/>
              <a:chExt cx="669" cy="528"/>
            </a:xfrm>
          </p:grpSpPr>
          <p:sp>
            <p:nvSpPr>
              <p:cNvPr id="51236" name="Oval 53"/>
              <p:cNvSpPr>
                <a:spLocks noChangeArrowheads="1"/>
              </p:cNvSpPr>
              <p:nvPr/>
            </p:nvSpPr>
            <p:spPr bwMode="auto">
              <a:xfrm>
                <a:off x="1483" y="2062"/>
                <a:ext cx="578" cy="528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237" name="Text Box 54"/>
              <p:cNvSpPr txBox="1">
                <a:spLocks noChangeArrowheads="1"/>
              </p:cNvSpPr>
              <p:nvPr/>
            </p:nvSpPr>
            <p:spPr bwMode="auto">
              <a:xfrm>
                <a:off x="1441" y="2110"/>
                <a:ext cx="669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>
                    <a:latin typeface="Arial" charset="0"/>
                  </a:rPr>
                  <a:t>aguarda ACK</a:t>
                </a:r>
              </a:p>
              <a:p>
                <a:r>
                  <a:rPr lang="en-US" sz="1400">
                    <a:latin typeface="Arial" charset="0"/>
                  </a:rPr>
                  <a:t>0</a:t>
                </a:r>
                <a:endParaRPr lang="en-US" sz="1400"/>
              </a:p>
            </p:txBody>
          </p:sp>
        </p:grpSp>
        <p:sp>
          <p:nvSpPr>
            <p:cNvPr id="51220" name="Text Box 55"/>
            <p:cNvSpPr txBox="1">
              <a:spLocks noChangeArrowheads="1"/>
            </p:cNvSpPr>
            <p:nvPr/>
          </p:nvSpPr>
          <p:spPr bwMode="auto">
            <a:xfrm>
              <a:off x="2560" y="1953"/>
              <a:ext cx="1293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Comic Sans MS" pitchFamily="66" charset="0"/>
                </a:rPr>
                <a:t>fragmento FSM</a:t>
              </a:r>
            </a:p>
            <a:p>
              <a:r>
                <a:rPr lang="en-US" sz="2000">
                  <a:solidFill>
                    <a:schemeClr val="accent2"/>
                  </a:solidFill>
                  <a:latin typeface="Comic Sans MS" pitchFamily="66" charset="0"/>
                </a:rPr>
                <a:t>do transmissor</a:t>
              </a:r>
            </a:p>
          </p:txBody>
        </p:sp>
        <p:grpSp>
          <p:nvGrpSpPr>
            <p:cNvPr id="51221" name="Group 56"/>
            <p:cNvGrpSpPr>
              <a:grpSpLocks/>
            </p:cNvGrpSpPr>
            <p:nvPr/>
          </p:nvGrpSpPr>
          <p:grpSpPr bwMode="auto">
            <a:xfrm>
              <a:off x="1792" y="2823"/>
              <a:ext cx="579" cy="501"/>
              <a:chOff x="3570" y="3063"/>
              <a:chExt cx="534" cy="501"/>
            </a:xfrm>
          </p:grpSpPr>
          <p:sp>
            <p:nvSpPr>
              <p:cNvPr id="51234" name="Oval 57"/>
              <p:cNvSpPr>
                <a:spLocks noChangeArrowheads="1"/>
              </p:cNvSpPr>
              <p:nvPr/>
            </p:nvSpPr>
            <p:spPr bwMode="auto">
              <a:xfrm>
                <a:off x="3570" y="3063"/>
                <a:ext cx="534" cy="501"/>
              </a:xfrm>
              <a:prstGeom prst="ellipse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235" name="Text Box 58"/>
              <p:cNvSpPr txBox="1">
                <a:spLocks noChangeArrowheads="1"/>
              </p:cNvSpPr>
              <p:nvPr/>
            </p:nvSpPr>
            <p:spPr bwMode="auto">
              <a:xfrm>
                <a:off x="3597" y="3085"/>
                <a:ext cx="504" cy="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 sz="1400">
                    <a:latin typeface="Arial Narrow" pitchFamily="34" charset="0"/>
                  </a:rPr>
                  <a:t>aguarda</a:t>
                </a:r>
              </a:p>
              <a:p>
                <a:r>
                  <a:rPr lang="en-US" sz="1400">
                    <a:latin typeface="Arial" charset="0"/>
                  </a:rPr>
                  <a:t>0 de baixo</a:t>
                </a:r>
                <a:endParaRPr lang="en-US" sz="1400"/>
              </a:p>
            </p:txBody>
          </p:sp>
        </p:grpSp>
        <p:sp>
          <p:nvSpPr>
            <p:cNvPr id="51222" name="Freeform 59"/>
            <p:cNvSpPr>
              <a:spLocks/>
            </p:cNvSpPr>
            <p:nvPr/>
          </p:nvSpPr>
          <p:spPr bwMode="auto">
            <a:xfrm>
              <a:off x="2221" y="2754"/>
              <a:ext cx="564" cy="117"/>
            </a:xfrm>
            <a:custGeom>
              <a:avLst/>
              <a:gdLst>
                <a:gd name="T0" fmla="*/ 0 w 520"/>
                <a:gd name="T1" fmla="*/ 117 h 117"/>
                <a:gd name="T2" fmla="*/ 781 w 520"/>
                <a:gd name="T3" fmla="*/ 17 h 117"/>
                <a:gd name="T4" fmla="*/ 0 60000 65536"/>
                <a:gd name="T5" fmla="*/ 0 60000 65536"/>
                <a:gd name="T6" fmla="*/ 0 w 520"/>
                <a:gd name="T7" fmla="*/ 0 h 117"/>
                <a:gd name="T8" fmla="*/ 520 w 520"/>
                <a:gd name="T9" fmla="*/ 117 h 1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20" h="117">
                  <a:moveTo>
                    <a:pt x="0" y="117"/>
                  </a:moveTo>
                  <a:cubicBezTo>
                    <a:pt x="136" y="17"/>
                    <a:pt x="276" y="0"/>
                    <a:pt x="520" y="17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223" name="Freeform 60"/>
            <p:cNvSpPr>
              <a:spLocks/>
            </p:cNvSpPr>
            <p:nvPr/>
          </p:nvSpPr>
          <p:spPr bwMode="auto">
            <a:xfrm>
              <a:off x="2298" y="3261"/>
              <a:ext cx="1641" cy="130"/>
            </a:xfrm>
            <a:custGeom>
              <a:avLst/>
              <a:gdLst>
                <a:gd name="T0" fmla="*/ 0 w 1514"/>
                <a:gd name="T1" fmla="*/ 0 h 130"/>
                <a:gd name="T2" fmla="*/ 2265 w 1514"/>
                <a:gd name="T3" fmla="*/ 17 h 130"/>
                <a:gd name="T4" fmla="*/ 0 60000 65536"/>
                <a:gd name="T5" fmla="*/ 0 60000 65536"/>
                <a:gd name="T6" fmla="*/ 0 w 1514"/>
                <a:gd name="T7" fmla="*/ 0 h 130"/>
                <a:gd name="T8" fmla="*/ 1514 w 1514"/>
                <a:gd name="T9" fmla="*/ 130 h 13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14" h="130">
                  <a:moveTo>
                    <a:pt x="0" y="0"/>
                  </a:moveTo>
                  <a:cubicBezTo>
                    <a:pt x="266" y="130"/>
                    <a:pt x="1322" y="113"/>
                    <a:pt x="1514" y="17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224" name="Text Box 61"/>
            <p:cNvSpPr txBox="1">
              <a:spLocks noChangeArrowheads="1"/>
            </p:cNvSpPr>
            <p:nvPr/>
          </p:nvSpPr>
          <p:spPr bwMode="auto">
            <a:xfrm>
              <a:off x="2139" y="3353"/>
              <a:ext cx="2689" cy="3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>
                  <a:latin typeface="Arial" charset="0"/>
                </a:rPr>
                <a:t>rdt_rcv(rcvpkt) &amp;&amp; notcorrupt(rcvpkt) </a:t>
              </a:r>
            </a:p>
            <a:p>
              <a:pPr algn="l"/>
              <a:r>
                <a:rPr lang="en-US" sz="1600">
                  <a:latin typeface="Arial" charset="0"/>
                </a:rPr>
                <a:t>  &amp;&amp; has_seq1(rcvpkt) </a:t>
              </a:r>
              <a:endParaRPr lang="en-US" sz="1600"/>
            </a:p>
          </p:txBody>
        </p:sp>
        <p:sp>
          <p:nvSpPr>
            <p:cNvPr id="51225" name="Line 62"/>
            <p:cNvSpPr>
              <a:spLocks noChangeShapeType="1"/>
            </p:cNvSpPr>
            <p:nvPr/>
          </p:nvSpPr>
          <p:spPr bwMode="auto">
            <a:xfrm>
              <a:off x="2215" y="3713"/>
              <a:ext cx="130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226" name="Text Box 63"/>
            <p:cNvSpPr txBox="1">
              <a:spLocks noChangeArrowheads="1"/>
            </p:cNvSpPr>
            <p:nvPr/>
          </p:nvSpPr>
          <p:spPr bwMode="auto">
            <a:xfrm>
              <a:off x="2117" y="3704"/>
              <a:ext cx="2850" cy="4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>
                  <a:latin typeface="Arial" charset="0"/>
                </a:rPr>
                <a:t>extract(rcvpkt,data)</a:t>
              </a:r>
            </a:p>
            <a:p>
              <a:pPr algn="l"/>
              <a:r>
                <a:rPr lang="en-US" sz="1600">
                  <a:latin typeface="Arial" charset="0"/>
                </a:rPr>
                <a:t>deliver_data(data)</a:t>
              </a:r>
            </a:p>
            <a:p>
              <a:pPr algn="l"/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sndpkt = make_pkt(ACK1, chksum)</a:t>
              </a:r>
            </a:p>
            <a:p>
              <a:pPr algn="l"/>
              <a:r>
                <a:rPr lang="en-US" sz="1600">
                  <a:latin typeface="Arial" charset="0"/>
                </a:rPr>
                <a:t>udt_send(sndpkt)</a:t>
              </a:r>
              <a:endParaRPr lang="en-US" sz="1600"/>
            </a:p>
          </p:txBody>
        </p:sp>
        <p:sp>
          <p:nvSpPr>
            <p:cNvPr id="51227" name="Freeform 64"/>
            <p:cNvSpPr>
              <a:spLocks/>
            </p:cNvSpPr>
            <p:nvPr/>
          </p:nvSpPr>
          <p:spPr bwMode="auto">
            <a:xfrm flipH="1">
              <a:off x="1476" y="2604"/>
              <a:ext cx="335" cy="856"/>
            </a:xfrm>
            <a:custGeom>
              <a:avLst/>
              <a:gdLst>
                <a:gd name="T0" fmla="*/ 2 w 619"/>
                <a:gd name="T1" fmla="*/ 26 h 1815"/>
                <a:gd name="T2" fmla="*/ 0 w 619"/>
                <a:gd name="T3" fmla="*/ 18 h 1815"/>
                <a:gd name="T4" fmla="*/ 0 60000 65536"/>
                <a:gd name="T5" fmla="*/ 0 60000 65536"/>
                <a:gd name="T6" fmla="*/ 0 w 619"/>
                <a:gd name="T7" fmla="*/ 0 h 1815"/>
                <a:gd name="T8" fmla="*/ 619 w 619"/>
                <a:gd name="T9" fmla="*/ 1815 h 181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19" h="1815">
                  <a:moveTo>
                    <a:pt x="39" y="1136"/>
                  </a:moveTo>
                  <a:cubicBezTo>
                    <a:pt x="619" y="1815"/>
                    <a:pt x="484" y="0"/>
                    <a:pt x="0" y="773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228" name="Line 65"/>
            <p:cNvSpPr>
              <a:spLocks noChangeShapeType="1"/>
            </p:cNvSpPr>
            <p:nvPr/>
          </p:nvSpPr>
          <p:spPr bwMode="auto">
            <a:xfrm>
              <a:off x="198" y="3072"/>
              <a:ext cx="131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229" name="Text Box 66"/>
            <p:cNvSpPr txBox="1">
              <a:spLocks noChangeArrowheads="1"/>
            </p:cNvSpPr>
            <p:nvPr/>
          </p:nvSpPr>
          <p:spPr bwMode="auto">
            <a:xfrm>
              <a:off x="143" y="2545"/>
              <a:ext cx="1610" cy="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>
                  <a:latin typeface="Arial" charset="0"/>
                </a:rPr>
                <a:t>rdt_rcv(rcvpkt) &amp;&amp; </a:t>
              </a:r>
            </a:p>
            <a:p>
              <a:pPr algn="l"/>
              <a:r>
                <a:rPr lang="en-US" sz="1600">
                  <a:latin typeface="Arial" charset="0"/>
                </a:rPr>
                <a:t>   (corrupt(rcvpkt) ||</a:t>
              </a:r>
            </a:p>
            <a:p>
              <a:pPr algn="l"/>
              <a:r>
                <a:rPr lang="en-US" sz="1600">
                  <a:latin typeface="Arial" charset="0"/>
                </a:rPr>
                <a:t>     </a:t>
              </a:r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has_seq1(rcvpkt))</a:t>
              </a:r>
              <a:endParaRPr 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51230" name="Text Box 67"/>
            <p:cNvSpPr txBox="1">
              <a:spLocks noChangeArrowheads="1"/>
            </p:cNvSpPr>
            <p:nvPr/>
          </p:nvSpPr>
          <p:spPr bwMode="auto">
            <a:xfrm>
              <a:off x="136" y="3090"/>
              <a:ext cx="1391" cy="2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/>
              <a:r>
                <a:rPr lang="en-US" sz="1600" b="1">
                  <a:solidFill>
                    <a:srgbClr val="FF0000"/>
                  </a:solidFill>
                  <a:latin typeface="Arial" charset="0"/>
                </a:rPr>
                <a:t>udt_send(sndpkt)</a:t>
              </a:r>
              <a:endParaRPr lang="en-US" sz="1600" b="1">
                <a:solidFill>
                  <a:srgbClr val="FF0000"/>
                </a:solidFill>
              </a:endParaRPr>
            </a:p>
          </p:txBody>
        </p:sp>
        <p:sp>
          <p:nvSpPr>
            <p:cNvPr id="51231" name="Text Box 68"/>
            <p:cNvSpPr txBox="1">
              <a:spLocks noChangeArrowheads="1"/>
            </p:cNvSpPr>
            <p:nvPr/>
          </p:nvSpPr>
          <p:spPr bwMode="auto">
            <a:xfrm>
              <a:off x="2390" y="2852"/>
              <a:ext cx="1293" cy="442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Comic Sans MS" pitchFamily="66" charset="0"/>
                </a:rPr>
                <a:t>fragmento FSM</a:t>
              </a:r>
            </a:p>
            <a:p>
              <a:r>
                <a:rPr lang="en-US" sz="2000">
                  <a:solidFill>
                    <a:schemeClr val="accent2"/>
                  </a:solidFill>
                  <a:latin typeface="Comic Sans MS" pitchFamily="66" charset="0"/>
                </a:rPr>
                <a:t>do receptor</a:t>
              </a:r>
            </a:p>
          </p:txBody>
        </p:sp>
        <p:sp>
          <p:nvSpPr>
            <p:cNvPr id="51232" name="Line 69"/>
            <p:cNvSpPr>
              <a:spLocks noChangeShapeType="1"/>
            </p:cNvSpPr>
            <p:nvPr/>
          </p:nvSpPr>
          <p:spPr bwMode="auto">
            <a:xfrm>
              <a:off x="590" y="1776"/>
              <a:ext cx="5380" cy="17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233" name="Text Box 70"/>
            <p:cNvSpPr txBox="1">
              <a:spLocks noChangeArrowheads="1"/>
            </p:cNvSpPr>
            <p:nvPr/>
          </p:nvSpPr>
          <p:spPr bwMode="auto">
            <a:xfrm>
              <a:off x="4814" y="2721"/>
              <a:ext cx="2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>
                  <a:latin typeface="Symbol" pitchFamily="18" charset="2"/>
                </a:rPr>
                <a:t>L</a:t>
              </a:r>
            </a:p>
          </p:txBody>
        </p:sp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7E494-7836-4E7C-82D8-E9EB7F6596EC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rdt3.0: canais com erros </a:t>
            </a:r>
            <a:r>
              <a:rPr lang="pt-BR" sz="3200" i="1" smtClean="0"/>
              <a:t>e</a:t>
            </a:r>
            <a:r>
              <a:rPr lang="pt-BR" sz="3200" smtClean="0"/>
              <a:t> perdas</a:t>
            </a:r>
            <a:endParaRPr lang="pt-BR" smtClean="0"/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0386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0"/>
              <a:buNone/>
            </a:pPr>
            <a:r>
              <a:rPr lang="pt-BR" sz="2400" u="sng" dirty="0" smtClean="0">
                <a:solidFill>
                  <a:srgbClr val="FF0000"/>
                </a:solidFill>
              </a:rPr>
              <a:t>Nova hipótese:</a:t>
            </a:r>
            <a:r>
              <a:rPr lang="pt-BR" sz="2400" dirty="0" smtClean="0"/>
              <a:t> canal de transmissão também pode perder pacotes (dados ou </a:t>
            </a:r>
            <a:r>
              <a:rPr lang="pt-BR" sz="2400" dirty="0" err="1" smtClean="0"/>
              <a:t>ACKs</a:t>
            </a:r>
            <a:r>
              <a:rPr lang="pt-BR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pt-BR" sz="2000" dirty="0" err="1" smtClean="0"/>
              <a:t>checksum</a:t>
            </a:r>
            <a:r>
              <a:rPr lang="pt-BR" sz="2000" dirty="0" smtClean="0"/>
              <a:t>, no. de seq., </a:t>
            </a:r>
            <a:r>
              <a:rPr lang="pt-BR" sz="2000" dirty="0" err="1" smtClean="0"/>
              <a:t>ACKs</a:t>
            </a:r>
            <a:r>
              <a:rPr lang="pt-BR" sz="2000" dirty="0" smtClean="0"/>
              <a:t>, retransmissões podem ajudar, mas não são suficientes</a:t>
            </a:r>
          </a:p>
        </p:txBody>
      </p:sp>
      <p:sp>
        <p:nvSpPr>
          <p:cNvPr id="5223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09575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0"/>
              <a:buNone/>
            </a:pPr>
            <a:r>
              <a:rPr lang="pt-BR" sz="2400" u="sng" dirty="0" smtClean="0">
                <a:solidFill>
                  <a:srgbClr val="FF0000"/>
                </a:solidFill>
              </a:rPr>
              <a:t>Abordagem:</a:t>
            </a:r>
            <a:r>
              <a:rPr lang="pt-BR" sz="2400" dirty="0" smtClean="0"/>
              <a:t> transmissor aguarda um tempo “razoável” pelo ACK </a:t>
            </a:r>
          </a:p>
          <a:p>
            <a:pPr>
              <a:lnSpc>
                <a:spcPct val="90000"/>
              </a:lnSpc>
            </a:pPr>
            <a:r>
              <a:rPr lang="pt-BR" sz="2000" dirty="0" smtClean="0"/>
              <a:t>retransmite se nenhum ACK for recebido neste intervalo</a:t>
            </a:r>
          </a:p>
          <a:p>
            <a:pPr>
              <a:lnSpc>
                <a:spcPct val="90000"/>
              </a:lnSpc>
            </a:pPr>
            <a:r>
              <a:rPr lang="pt-BR" sz="2000" dirty="0" smtClean="0"/>
              <a:t>se pacote (ou ACK) estiver apenas atrasado (e não perdido):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retransmissão será duplicata, mas uso de no. de seq. já cuida disto</a:t>
            </a:r>
            <a:endParaRPr lang="pt-BR" sz="1800" dirty="0" smtClean="0"/>
          </a:p>
          <a:p>
            <a:pPr lvl="1">
              <a:lnSpc>
                <a:spcPct val="90000"/>
              </a:lnSpc>
            </a:pPr>
            <a:r>
              <a:rPr lang="pt-BR" sz="2000" dirty="0" smtClean="0"/>
              <a:t>receptor deve especificar no. de </a:t>
            </a:r>
            <a:r>
              <a:rPr lang="pt-BR" sz="2000" dirty="0" err="1" smtClean="0"/>
              <a:t>seq</a:t>
            </a:r>
            <a:r>
              <a:rPr lang="pt-BR" sz="2000" dirty="0" smtClean="0"/>
              <a:t> do pacote sendo reconhecido</a:t>
            </a:r>
            <a:endParaRPr lang="pt-BR" sz="1800" dirty="0" smtClean="0"/>
          </a:p>
          <a:p>
            <a:pPr>
              <a:lnSpc>
                <a:spcPct val="90000"/>
              </a:lnSpc>
            </a:pPr>
            <a:r>
              <a:rPr lang="pt-BR" sz="2000" dirty="0" smtClean="0"/>
              <a:t>requer temporizador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Transmissor rdt3.0</a:t>
            </a:r>
            <a:endParaRPr lang="pt-BR" smtClean="0"/>
          </a:p>
        </p:txBody>
      </p:sp>
      <p:pic>
        <p:nvPicPr>
          <p:cNvPr id="53253" name="Picture 58" descr="f031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60488" y="1600200"/>
            <a:ext cx="6116637" cy="4648200"/>
          </a:xfrm>
          <a:noFill/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7E494-7836-4E7C-82D8-E9EB7F6596EC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rdt3.0 em ação</a:t>
            </a:r>
            <a:endParaRPr lang="pt-BR" smtClean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594" y="1624440"/>
            <a:ext cx="4038600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upo 5"/>
          <p:cNvGrpSpPr/>
          <p:nvPr/>
        </p:nvGrpSpPr>
        <p:grpSpPr>
          <a:xfrm>
            <a:off x="4519160" y="1503238"/>
            <a:ext cx="3981450" cy="4621764"/>
            <a:chOff x="4519160" y="1503238"/>
            <a:chExt cx="3981450" cy="4621764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26194" y="1503238"/>
              <a:ext cx="3914775" cy="171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6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9160" y="3696127"/>
              <a:ext cx="3981450" cy="2428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Conector reto 4"/>
            <p:cNvCxnSpPr/>
            <p:nvPr/>
          </p:nvCxnSpPr>
          <p:spPr bwMode="auto">
            <a:xfrm>
              <a:off x="5809957" y="3217738"/>
              <a:ext cx="0" cy="478389"/>
            </a:xfrm>
            <a:prstGeom prst="line">
              <a:avLst/>
            </a:prstGeom>
            <a:solidFill>
              <a:schemeClr val="accent1"/>
            </a:solidFill>
            <a:ln w="158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16991" y="3192916"/>
              <a:ext cx="257175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2627" y="3211670"/>
              <a:ext cx="257175" cy="561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0BA35-3FB4-4C1C-B2DD-5138AE0B439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rdt3.0 em ação</a:t>
            </a:r>
            <a:endParaRPr lang="pt-BR" smtClean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63313" y="1311401"/>
            <a:ext cx="3743325" cy="454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82"/>
          <p:cNvSpPr txBox="1">
            <a:spLocks noChangeArrowheads="1"/>
          </p:cNvSpPr>
          <p:nvPr/>
        </p:nvSpPr>
        <p:spPr bwMode="auto">
          <a:xfrm>
            <a:off x="7594600" y="2950244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pkt1</a:t>
            </a:r>
          </a:p>
        </p:txBody>
      </p:sp>
      <p:sp>
        <p:nvSpPr>
          <p:cNvPr id="10" name="Text Box 83"/>
          <p:cNvSpPr txBox="1">
            <a:spLocks noChangeArrowheads="1"/>
          </p:cNvSpPr>
          <p:nvPr/>
        </p:nvSpPr>
        <p:spPr bwMode="auto">
          <a:xfrm>
            <a:off x="7594600" y="3175669"/>
            <a:ext cx="1196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ack1</a:t>
            </a:r>
          </a:p>
        </p:txBody>
      </p:sp>
      <p:sp>
        <p:nvSpPr>
          <p:cNvPr id="11" name="Text Box 84"/>
          <p:cNvSpPr txBox="1">
            <a:spLocks noChangeArrowheads="1"/>
          </p:cNvSpPr>
          <p:nvPr/>
        </p:nvSpPr>
        <p:spPr bwMode="auto">
          <a:xfrm>
            <a:off x="7556500" y="4385344"/>
            <a:ext cx="1568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(detect duplicate)</a:t>
            </a:r>
          </a:p>
        </p:txBody>
      </p:sp>
      <p:grpSp>
        <p:nvGrpSpPr>
          <p:cNvPr id="12" name="Group 85"/>
          <p:cNvGrpSpPr>
            <a:grpSpLocks/>
          </p:cNvGrpSpPr>
          <p:nvPr/>
        </p:nvGrpSpPr>
        <p:grpSpPr bwMode="auto">
          <a:xfrm>
            <a:off x="6126163" y="2723232"/>
            <a:ext cx="1471612" cy="504825"/>
            <a:chOff x="855" y="1710"/>
            <a:chExt cx="927" cy="318"/>
          </a:xfrm>
        </p:grpSpPr>
        <p:sp>
          <p:nvSpPr>
            <p:cNvPr id="13" name="Line 86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" name="Text Box 87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sp>
        <p:nvSpPr>
          <p:cNvPr id="15" name="Text Box 88"/>
          <p:cNvSpPr txBox="1">
            <a:spLocks noChangeArrowheads="1"/>
          </p:cNvSpPr>
          <p:nvPr/>
        </p:nvSpPr>
        <p:spPr bwMode="auto">
          <a:xfrm>
            <a:off x="4903077" y="1342107"/>
            <a:ext cx="1407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dirty="0" err="1" smtClean="0">
                <a:solidFill>
                  <a:srgbClr val="000099"/>
                </a:solidFill>
              </a:rPr>
              <a:t>Remetente</a:t>
            </a:r>
            <a:endParaRPr lang="en-US" sz="2000" i="1" u="sng" dirty="0" smtClean="0">
              <a:solidFill>
                <a:srgbClr val="000099"/>
              </a:solidFill>
            </a:endParaRPr>
          </a:p>
        </p:txBody>
      </p:sp>
      <p:sp>
        <p:nvSpPr>
          <p:cNvPr id="16" name="Text Box 89"/>
          <p:cNvSpPr txBox="1">
            <a:spLocks noChangeArrowheads="1"/>
          </p:cNvSpPr>
          <p:nvPr/>
        </p:nvSpPr>
        <p:spPr bwMode="auto">
          <a:xfrm>
            <a:off x="7342504" y="1337344"/>
            <a:ext cx="15440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dirty="0" err="1" smtClean="0">
                <a:solidFill>
                  <a:srgbClr val="008000"/>
                </a:solidFill>
              </a:rPr>
              <a:t>Destinatário</a:t>
            </a:r>
            <a:endParaRPr lang="en-US" sz="2000" i="1" u="sng" dirty="0" smtClean="0">
              <a:solidFill>
                <a:srgbClr val="008000"/>
              </a:solidFill>
            </a:endParaRPr>
          </a:p>
        </p:txBody>
      </p:sp>
      <p:sp>
        <p:nvSpPr>
          <p:cNvPr id="17" name="Text Box 90"/>
          <p:cNvSpPr txBox="1">
            <a:spLocks noChangeArrowheads="1"/>
          </p:cNvSpPr>
          <p:nvPr/>
        </p:nvSpPr>
        <p:spPr bwMode="auto">
          <a:xfrm>
            <a:off x="7572375" y="4117057"/>
            <a:ext cx="10001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pkt1</a:t>
            </a:r>
          </a:p>
        </p:txBody>
      </p:sp>
      <p:sp>
        <p:nvSpPr>
          <p:cNvPr id="18" name="Text Box 92"/>
          <p:cNvSpPr txBox="1">
            <a:spLocks noChangeArrowheads="1"/>
          </p:cNvSpPr>
          <p:nvPr/>
        </p:nvSpPr>
        <p:spPr bwMode="auto">
          <a:xfrm>
            <a:off x="7585075" y="2275557"/>
            <a:ext cx="11969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ack0</a:t>
            </a:r>
          </a:p>
        </p:txBody>
      </p:sp>
      <p:sp>
        <p:nvSpPr>
          <p:cNvPr id="19" name="Text Box 95"/>
          <p:cNvSpPr txBox="1">
            <a:spLocks noChangeArrowheads="1"/>
          </p:cNvSpPr>
          <p:nvPr/>
        </p:nvSpPr>
        <p:spPr bwMode="auto">
          <a:xfrm>
            <a:off x="5067300" y="2524794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ack0</a:t>
            </a:r>
          </a:p>
        </p:txBody>
      </p:sp>
      <p:sp>
        <p:nvSpPr>
          <p:cNvPr id="20" name="Text Box 97"/>
          <p:cNvSpPr txBox="1">
            <a:spLocks noChangeArrowheads="1"/>
          </p:cNvSpPr>
          <p:nvPr/>
        </p:nvSpPr>
        <p:spPr bwMode="auto">
          <a:xfrm>
            <a:off x="4911725" y="2743869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pkt1</a:t>
            </a:r>
          </a:p>
        </p:txBody>
      </p:sp>
      <p:sp>
        <p:nvSpPr>
          <p:cNvPr id="21" name="Text Box 99"/>
          <p:cNvSpPr txBox="1">
            <a:spLocks noChangeArrowheads="1"/>
          </p:cNvSpPr>
          <p:nvPr/>
        </p:nvSpPr>
        <p:spPr bwMode="auto">
          <a:xfrm>
            <a:off x="4900613" y="1781844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send pkt0</a:t>
            </a:r>
          </a:p>
        </p:txBody>
      </p:sp>
      <p:sp>
        <p:nvSpPr>
          <p:cNvPr id="22" name="Text Box 100"/>
          <p:cNvSpPr txBox="1">
            <a:spLocks noChangeArrowheads="1"/>
          </p:cNvSpPr>
          <p:nvPr/>
        </p:nvSpPr>
        <p:spPr bwMode="auto">
          <a:xfrm>
            <a:off x="7577138" y="2064419"/>
            <a:ext cx="1000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/>
              <a:t>rcv pkt0</a:t>
            </a:r>
          </a:p>
        </p:txBody>
      </p:sp>
      <p:grpSp>
        <p:nvGrpSpPr>
          <p:cNvPr id="23" name="Group 101"/>
          <p:cNvGrpSpPr>
            <a:grpSpLocks/>
          </p:cNvGrpSpPr>
          <p:nvPr/>
        </p:nvGrpSpPr>
        <p:grpSpPr bwMode="auto">
          <a:xfrm>
            <a:off x="6116638" y="1851694"/>
            <a:ext cx="1471612" cy="512763"/>
            <a:chOff x="850" y="1159"/>
            <a:chExt cx="927" cy="323"/>
          </a:xfrm>
        </p:grpSpPr>
        <p:sp>
          <p:nvSpPr>
            <p:cNvPr id="24" name="Line 102"/>
            <p:cNvSpPr>
              <a:spLocks noChangeShapeType="1"/>
            </p:cNvSpPr>
            <p:nvPr/>
          </p:nvSpPr>
          <p:spPr bwMode="auto">
            <a:xfrm>
              <a:off x="850" y="1257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5" name="Text Box 103"/>
            <p:cNvSpPr txBox="1">
              <a:spLocks noChangeArrowheads="1"/>
            </p:cNvSpPr>
            <p:nvPr/>
          </p:nvSpPr>
          <p:spPr bwMode="auto">
            <a:xfrm>
              <a:off x="1100" y="1159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pkt0</a:t>
              </a:r>
            </a:p>
          </p:txBody>
        </p:sp>
      </p:grpSp>
      <p:grpSp>
        <p:nvGrpSpPr>
          <p:cNvPr id="26" name="Group 110"/>
          <p:cNvGrpSpPr>
            <a:grpSpLocks/>
          </p:cNvGrpSpPr>
          <p:nvPr/>
        </p:nvGrpSpPr>
        <p:grpSpPr bwMode="auto">
          <a:xfrm>
            <a:off x="6102350" y="2351757"/>
            <a:ext cx="1471613" cy="455612"/>
            <a:chOff x="841" y="1474"/>
            <a:chExt cx="927" cy="287"/>
          </a:xfrm>
        </p:grpSpPr>
        <p:sp>
          <p:nvSpPr>
            <p:cNvPr id="27" name="Line 111"/>
            <p:cNvSpPr>
              <a:spLocks noChangeShapeType="1"/>
            </p:cNvSpPr>
            <p:nvPr/>
          </p:nvSpPr>
          <p:spPr bwMode="auto">
            <a:xfrm flipH="1">
              <a:off x="841" y="1536"/>
              <a:ext cx="927" cy="225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8" name="Text Box 112"/>
            <p:cNvSpPr txBox="1">
              <a:spLocks noChangeArrowheads="1"/>
            </p:cNvSpPr>
            <p:nvPr/>
          </p:nvSpPr>
          <p:spPr bwMode="auto">
            <a:xfrm>
              <a:off x="1089" y="1474"/>
              <a:ext cx="3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ack0</a:t>
              </a:r>
            </a:p>
          </p:txBody>
        </p:sp>
      </p:grpSp>
      <p:sp>
        <p:nvSpPr>
          <p:cNvPr id="29" name="Text Box 116"/>
          <p:cNvSpPr txBox="1">
            <a:spLocks noChangeArrowheads="1"/>
          </p:cNvSpPr>
          <p:nvPr/>
        </p:nvSpPr>
        <p:spPr bwMode="auto">
          <a:xfrm>
            <a:off x="5113226" y="5764213"/>
            <a:ext cx="31561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smtClean="0"/>
              <a:t>(d) </a:t>
            </a:r>
            <a:r>
              <a:rPr lang="en-US" sz="1800" dirty="0" err="1" smtClean="0">
                <a:solidFill>
                  <a:srgbClr val="FF0000"/>
                </a:solidFill>
              </a:rPr>
              <a:t>retransmissão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err="1" smtClean="0"/>
              <a:t>prematura</a:t>
            </a:r>
            <a:endParaRPr lang="en-US" sz="1800" dirty="0" smtClean="0"/>
          </a:p>
        </p:txBody>
      </p:sp>
      <p:grpSp>
        <p:nvGrpSpPr>
          <p:cNvPr id="30" name="Group 122"/>
          <p:cNvGrpSpPr>
            <a:grpSpLocks/>
          </p:cNvGrpSpPr>
          <p:nvPr/>
        </p:nvGrpSpPr>
        <p:grpSpPr bwMode="auto">
          <a:xfrm>
            <a:off x="6005513" y="3029619"/>
            <a:ext cx="122237" cy="1033463"/>
            <a:chOff x="3651" y="1878"/>
            <a:chExt cx="78" cy="963"/>
          </a:xfrm>
        </p:grpSpPr>
        <p:sp>
          <p:nvSpPr>
            <p:cNvPr id="31" name="Line 123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2" name="Line 124"/>
            <p:cNvSpPr>
              <a:spLocks noChangeShapeType="1"/>
            </p:cNvSpPr>
            <p:nvPr/>
          </p:nvSpPr>
          <p:spPr bwMode="auto">
            <a:xfrm flipH="1">
              <a:off x="3651" y="1878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3" name="Line 125"/>
            <p:cNvSpPr>
              <a:spLocks noChangeShapeType="1"/>
            </p:cNvSpPr>
            <p:nvPr/>
          </p:nvSpPr>
          <p:spPr bwMode="auto">
            <a:xfrm flipH="1">
              <a:off x="3651" y="2841"/>
              <a:ext cx="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4" name="Group 126"/>
          <p:cNvGrpSpPr>
            <a:grpSpLocks/>
          </p:cNvGrpSpPr>
          <p:nvPr/>
        </p:nvGrpSpPr>
        <p:grpSpPr bwMode="auto">
          <a:xfrm>
            <a:off x="6134100" y="4018632"/>
            <a:ext cx="1471613" cy="504825"/>
            <a:chOff x="855" y="1710"/>
            <a:chExt cx="927" cy="318"/>
          </a:xfrm>
        </p:grpSpPr>
        <p:sp>
          <p:nvSpPr>
            <p:cNvPr id="35" name="Line 127"/>
            <p:cNvSpPr>
              <a:spLocks noChangeShapeType="1"/>
            </p:cNvSpPr>
            <p:nvPr/>
          </p:nvSpPr>
          <p:spPr bwMode="auto">
            <a:xfrm>
              <a:off x="855" y="1803"/>
              <a:ext cx="927" cy="2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6" name="Text Box 128"/>
            <p:cNvSpPr txBox="1">
              <a:spLocks noChangeArrowheads="1"/>
            </p:cNvSpPr>
            <p:nvPr/>
          </p:nvSpPr>
          <p:spPr bwMode="auto">
            <a:xfrm>
              <a:off x="1094" y="1710"/>
              <a:ext cx="3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0099"/>
                  </a:solidFill>
                  <a:latin typeface="Arial" charset="0"/>
                </a:rPr>
                <a:t>pkt1</a:t>
              </a:r>
            </a:p>
          </p:txBody>
        </p:sp>
      </p:grpSp>
      <p:grpSp>
        <p:nvGrpSpPr>
          <p:cNvPr id="37" name="Group 129"/>
          <p:cNvGrpSpPr>
            <a:grpSpLocks/>
          </p:cNvGrpSpPr>
          <p:nvPr/>
        </p:nvGrpSpPr>
        <p:grpSpPr bwMode="auto">
          <a:xfrm>
            <a:off x="4702175" y="3642394"/>
            <a:ext cx="1377950" cy="731838"/>
            <a:chOff x="2802" y="2348"/>
            <a:chExt cx="868" cy="461"/>
          </a:xfrm>
        </p:grpSpPr>
        <p:pic>
          <p:nvPicPr>
            <p:cNvPr id="38" name="Picture 130" descr="alarm_clock_ringi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6" y="2348"/>
              <a:ext cx="275" cy="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 Box 131"/>
            <p:cNvSpPr txBox="1">
              <a:spLocks noChangeArrowheads="1"/>
            </p:cNvSpPr>
            <p:nvPr/>
          </p:nvSpPr>
          <p:spPr bwMode="auto">
            <a:xfrm>
              <a:off x="2802" y="2491"/>
              <a:ext cx="86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75000"/>
                </a:lnSpc>
                <a:defRPr/>
              </a:pPr>
              <a:r>
                <a:rPr lang="en-US" sz="1800" i="1" smtClean="0">
                  <a:solidFill>
                    <a:srgbClr val="FF0000"/>
                  </a:solidFill>
                </a:rPr>
                <a:t>timeout</a:t>
              </a:r>
            </a:p>
            <a:p>
              <a:pPr algn="r">
                <a:lnSpc>
                  <a:spcPct val="75000"/>
                </a:lnSpc>
                <a:defRPr/>
              </a:pPr>
              <a:r>
                <a:rPr lang="en-US" sz="1800" smtClean="0"/>
                <a:t>resend pkt1</a:t>
              </a:r>
            </a:p>
          </p:txBody>
        </p:sp>
      </p:grpSp>
      <p:grpSp>
        <p:nvGrpSpPr>
          <p:cNvPr id="40" name="Group 133"/>
          <p:cNvGrpSpPr>
            <a:grpSpLocks/>
          </p:cNvGrpSpPr>
          <p:nvPr/>
        </p:nvGrpSpPr>
        <p:grpSpPr bwMode="auto">
          <a:xfrm>
            <a:off x="6523038" y="3282032"/>
            <a:ext cx="1071562" cy="752475"/>
            <a:chOff x="4081" y="1705"/>
            <a:chExt cx="703" cy="453"/>
          </a:xfrm>
        </p:grpSpPr>
        <p:sp>
          <p:nvSpPr>
            <p:cNvPr id="41" name="Line 118"/>
            <p:cNvSpPr>
              <a:spLocks noChangeShapeType="1"/>
            </p:cNvSpPr>
            <p:nvPr/>
          </p:nvSpPr>
          <p:spPr bwMode="auto">
            <a:xfrm flipH="1">
              <a:off x="4343" y="1705"/>
              <a:ext cx="441" cy="329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" name="Text Box 119"/>
            <p:cNvSpPr txBox="1">
              <a:spLocks noChangeArrowheads="1"/>
            </p:cNvSpPr>
            <p:nvPr/>
          </p:nvSpPr>
          <p:spPr bwMode="auto">
            <a:xfrm>
              <a:off x="4081" y="1794"/>
              <a:ext cx="43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008000"/>
                  </a:solidFill>
                  <a:latin typeface="Arial" charset="0"/>
                </a:rPr>
                <a:t>ack1</a:t>
              </a:r>
            </a:p>
          </p:txBody>
        </p:sp>
        <p:sp>
          <p:nvSpPr>
            <p:cNvPr id="43" name="Line 132"/>
            <p:cNvSpPr>
              <a:spLocks noChangeShapeType="1"/>
            </p:cNvSpPr>
            <p:nvPr/>
          </p:nvSpPr>
          <p:spPr bwMode="auto">
            <a:xfrm flipH="1">
              <a:off x="4186" y="2047"/>
              <a:ext cx="146" cy="11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44" name="Line 136"/>
          <p:cNvSpPr>
            <a:spLocks noChangeShapeType="1"/>
          </p:cNvSpPr>
          <p:nvPr/>
        </p:nvSpPr>
        <p:spPr bwMode="auto">
          <a:xfrm flipH="1">
            <a:off x="6024563" y="3826544"/>
            <a:ext cx="909637" cy="739775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45" name="Group 153"/>
          <p:cNvGrpSpPr>
            <a:grpSpLocks/>
          </p:cNvGrpSpPr>
          <p:nvPr/>
        </p:nvGrpSpPr>
        <p:grpSpPr bwMode="auto">
          <a:xfrm>
            <a:off x="4954588" y="4313907"/>
            <a:ext cx="3846513" cy="1143000"/>
            <a:chOff x="3121" y="2355"/>
            <a:chExt cx="2423" cy="720"/>
          </a:xfrm>
        </p:grpSpPr>
        <p:sp>
          <p:nvSpPr>
            <p:cNvPr id="46" name="Text Box 93"/>
            <p:cNvSpPr txBox="1">
              <a:spLocks noChangeArrowheads="1"/>
            </p:cNvSpPr>
            <p:nvPr/>
          </p:nvSpPr>
          <p:spPr bwMode="auto">
            <a:xfrm>
              <a:off x="4790" y="2491"/>
              <a:ext cx="75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smtClean="0"/>
                <a:t>send ack1</a:t>
              </a:r>
            </a:p>
          </p:txBody>
        </p:sp>
        <p:sp>
          <p:nvSpPr>
            <p:cNvPr id="47" name="Text Box 96"/>
            <p:cNvSpPr txBox="1">
              <a:spLocks noChangeArrowheads="1"/>
            </p:cNvSpPr>
            <p:nvPr/>
          </p:nvSpPr>
          <p:spPr bwMode="auto">
            <a:xfrm>
              <a:off x="3195" y="2842"/>
              <a:ext cx="51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 err="1" smtClean="0"/>
                <a:t>ignora</a:t>
              </a:r>
              <a:endParaRPr lang="en-US" sz="1800" dirty="0" smtClean="0"/>
            </a:p>
          </p:txBody>
        </p:sp>
        <p:sp>
          <p:nvSpPr>
            <p:cNvPr id="48" name="Text Box 98"/>
            <p:cNvSpPr txBox="1">
              <a:spLocks noChangeArrowheads="1"/>
            </p:cNvSpPr>
            <p:nvPr/>
          </p:nvSpPr>
          <p:spPr bwMode="auto">
            <a:xfrm>
              <a:off x="3155" y="2703"/>
              <a:ext cx="64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800" dirty="0" err="1" smtClean="0"/>
                <a:t>rcv</a:t>
              </a:r>
              <a:r>
                <a:rPr lang="en-US" sz="1800" dirty="0" smtClean="0"/>
                <a:t> ack1</a:t>
              </a:r>
            </a:p>
          </p:txBody>
        </p:sp>
        <p:grpSp>
          <p:nvGrpSpPr>
            <p:cNvPr id="50" name="Group 150"/>
            <p:cNvGrpSpPr>
              <a:grpSpLocks/>
            </p:cNvGrpSpPr>
            <p:nvPr/>
          </p:nvGrpSpPr>
          <p:grpSpPr bwMode="auto">
            <a:xfrm>
              <a:off x="3873" y="2603"/>
              <a:ext cx="927" cy="261"/>
              <a:chOff x="2229" y="3431"/>
              <a:chExt cx="927" cy="261"/>
            </a:xfrm>
          </p:grpSpPr>
          <p:sp>
            <p:nvSpPr>
              <p:cNvPr id="70" name="Line 108"/>
              <p:cNvSpPr>
                <a:spLocks noChangeShapeType="1"/>
              </p:cNvSpPr>
              <p:nvPr/>
            </p:nvSpPr>
            <p:spPr bwMode="auto">
              <a:xfrm flipH="1">
                <a:off x="2229" y="346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1" name="Text Box 109"/>
              <p:cNvSpPr txBox="1">
                <a:spLocks noChangeArrowheads="1"/>
              </p:cNvSpPr>
              <p:nvPr/>
            </p:nvSpPr>
            <p:spPr bwMode="auto">
              <a:xfrm>
                <a:off x="2283" y="3431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ack1</a:t>
                </a:r>
              </a:p>
            </p:txBody>
          </p:sp>
        </p:grpSp>
        <p:grpSp>
          <p:nvGrpSpPr>
            <p:cNvPr id="52" name="Group 137"/>
            <p:cNvGrpSpPr>
              <a:grpSpLocks/>
            </p:cNvGrpSpPr>
            <p:nvPr/>
          </p:nvGrpSpPr>
          <p:grpSpPr bwMode="auto">
            <a:xfrm>
              <a:off x="3121" y="2355"/>
              <a:ext cx="740" cy="375"/>
              <a:chOff x="2839" y="3285"/>
              <a:chExt cx="740" cy="375"/>
            </a:xfrm>
          </p:grpSpPr>
          <p:sp>
            <p:nvSpPr>
              <p:cNvPr id="66" name="Text Box 134"/>
              <p:cNvSpPr txBox="1">
                <a:spLocks noChangeArrowheads="1"/>
              </p:cNvSpPr>
              <p:nvPr/>
            </p:nvSpPr>
            <p:spPr bwMode="auto">
              <a:xfrm>
                <a:off x="2839" y="3429"/>
                <a:ext cx="74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/>
                  <a:t>send pkt0</a:t>
                </a:r>
              </a:p>
            </p:txBody>
          </p:sp>
          <p:sp>
            <p:nvSpPr>
              <p:cNvPr id="67" name="Text Box 135"/>
              <p:cNvSpPr txBox="1">
                <a:spLocks noChangeArrowheads="1"/>
              </p:cNvSpPr>
              <p:nvPr/>
            </p:nvSpPr>
            <p:spPr bwMode="auto">
              <a:xfrm>
                <a:off x="2916" y="3285"/>
                <a:ext cx="64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/>
                  <a:t>rcv ack1</a:t>
                </a:r>
              </a:p>
            </p:txBody>
          </p:sp>
        </p:grpSp>
        <p:grpSp>
          <p:nvGrpSpPr>
            <p:cNvPr id="53" name="Group 138"/>
            <p:cNvGrpSpPr>
              <a:grpSpLocks/>
            </p:cNvGrpSpPr>
            <p:nvPr/>
          </p:nvGrpSpPr>
          <p:grpSpPr bwMode="auto">
            <a:xfrm>
              <a:off x="3817" y="2418"/>
              <a:ext cx="975" cy="359"/>
              <a:chOff x="850" y="1159"/>
              <a:chExt cx="927" cy="323"/>
            </a:xfrm>
          </p:grpSpPr>
          <p:sp>
            <p:nvSpPr>
              <p:cNvPr id="64" name="Line 139"/>
              <p:cNvSpPr>
                <a:spLocks noChangeShapeType="1"/>
              </p:cNvSpPr>
              <p:nvPr/>
            </p:nvSpPr>
            <p:spPr bwMode="auto">
              <a:xfrm>
                <a:off x="850" y="1257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0099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5" name="Text Box 140"/>
              <p:cNvSpPr txBox="1">
                <a:spLocks noChangeArrowheads="1"/>
              </p:cNvSpPr>
              <p:nvPr/>
            </p:nvSpPr>
            <p:spPr bwMode="auto">
              <a:xfrm>
                <a:off x="1109" y="1159"/>
                <a:ext cx="340" cy="1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000099"/>
                    </a:solidFill>
                    <a:latin typeface="Arial" charset="0"/>
                  </a:rPr>
                  <a:t>pkt0</a:t>
                </a:r>
              </a:p>
            </p:txBody>
          </p:sp>
        </p:grpSp>
        <p:grpSp>
          <p:nvGrpSpPr>
            <p:cNvPr id="54" name="Group 142"/>
            <p:cNvGrpSpPr>
              <a:grpSpLocks/>
            </p:cNvGrpSpPr>
            <p:nvPr/>
          </p:nvGrpSpPr>
          <p:grpSpPr bwMode="auto">
            <a:xfrm>
              <a:off x="4782" y="2661"/>
              <a:ext cx="754" cy="354"/>
              <a:chOff x="4776" y="2967"/>
              <a:chExt cx="754" cy="354"/>
            </a:xfrm>
          </p:grpSpPr>
          <p:sp>
            <p:nvSpPr>
              <p:cNvPr id="62" name="Text Box 143"/>
              <p:cNvSpPr txBox="1">
                <a:spLocks noChangeArrowheads="1"/>
              </p:cNvSpPr>
              <p:nvPr/>
            </p:nvSpPr>
            <p:spPr bwMode="auto">
              <a:xfrm>
                <a:off x="4780" y="2967"/>
                <a:ext cx="63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/>
                  <a:t>rcv pkt0</a:t>
                </a:r>
              </a:p>
            </p:txBody>
          </p:sp>
          <p:sp>
            <p:nvSpPr>
              <p:cNvPr id="63" name="Text Box 144"/>
              <p:cNvSpPr txBox="1">
                <a:spLocks noChangeArrowheads="1"/>
              </p:cNvSpPr>
              <p:nvPr/>
            </p:nvSpPr>
            <p:spPr bwMode="auto">
              <a:xfrm>
                <a:off x="4776" y="3090"/>
                <a:ext cx="75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800" smtClean="0"/>
                  <a:t>send ack0</a:t>
                </a:r>
              </a:p>
            </p:txBody>
          </p:sp>
        </p:grpSp>
        <p:grpSp>
          <p:nvGrpSpPr>
            <p:cNvPr id="55" name="Group 149"/>
            <p:cNvGrpSpPr>
              <a:grpSpLocks/>
            </p:cNvGrpSpPr>
            <p:nvPr/>
          </p:nvGrpSpPr>
          <p:grpSpPr bwMode="auto">
            <a:xfrm>
              <a:off x="3840" y="2756"/>
              <a:ext cx="927" cy="309"/>
              <a:chOff x="3792" y="2738"/>
              <a:chExt cx="927" cy="309"/>
            </a:xfrm>
          </p:grpSpPr>
          <p:sp>
            <p:nvSpPr>
              <p:cNvPr id="60" name="Line 146"/>
              <p:cNvSpPr>
                <a:spLocks noChangeShapeType="1"/>
              </p:cNvSpPr>
              <p:nvPr/>
            </p:nvSpPr>
            <p:spPr bwMode="auto">
              <a:xfrm flipH="1">
                <a:off x="3792" y="2822"/>
                <a:ext cx="927" cy="22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1" name="Text Box 147"/>
              <p:cNvSpPr txBox="1">
                <a:spLocks noChangeArrowheads="1"/>
              </p:cNvSpPr>
              <p:nvPr/>
            </p:nvSpPr>
            <p:spPr bwMode="auto">
              <a:xfrm>
                <a:off x="4089" y="2738"/>
                <a:ext cx="386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>
                    <a:solidFill>
                      <a:srgbClr val="008000"/>
                    </a:solidFill>
                    <a:latin typeface="Arial" charset="0"/>
                  </a:rPr>
                  <a:t>ack0</a:t>
                </a:r>
              </a:p>
            </p:txBody>
          </p:sp>
        </p:grpSp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0BA35-3FB4-4C1C-B2DD-5138AE0B4397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8" grpId="0"/>
      <p:bldP spid="19" grpId="0"/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228600"/>
            <a:ext cx="7772400" cy="1143000"/>
          </a:xfrm>
        </p:spPr>
        <p:txBody>
          <a:bodyPr/>
          <a:lstStyle/>
          <a:p>
            <a:r>
              <a:rPr lang="pt-BR" sz="3600" smtClean="0"/>
              <a:t>Desempenho do rdt3.0</a:t>
            </a:r>
            <a:endParaRPr lang="pt-BR" smtClean="0"/>
          </a:p>
        </p:txBody>
      </p:sp>
      <p:sp>
        <p:nvSpPr>
          <p:cNvPr id="30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rdt3.0 funciona, porém seu desempenho é sofrível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Exemplo: enlace de 1 </a:t>
            </a:r>
            <a:r>
              <a:rPr lang="pt-BR" sz="2400" dirty="0" err="1" smtClean="0"/>
              <a:t>Gbps</a:t>
            </a:r>
            <a:r>
              <a:rPr lang="pt-BR" sz="2400" dirty="0" smtClean="0"/>
              <a:t>, retardo fim a fim de 15 </a:t>
            </a:r>
            <a:r>
              <a:rPr lang="pt-BR" sz="2400" dirty="0" err="1" smtClean="0"/>
              <a:t>ms</a:t>
            </a:r>
            <a:r>
              <a:rPr lang="pt-BR" sz="2400" dirty="0" smtClean="0"/>
              <a:t>, pacote de 8000 bits:</a:t>
            </a:r>
          </a:p>
        </p:txBody>
      </p:sp>
      <p:sp>
        <p:nvSpPr>
          <p:cNvPr id="3080" name="Rectangle 29"/>
          <p:cNvSpPr>
            <a:spLocks noChangeArrowheads="1"/>
          </p:cNvSpPr>
          <p:nvPr/>
        </p:nvSpPr>
        <p:spPr bwMode="auto">
          <a:xfrm>
            <a:off x="317500" y="4875213"/>
            <a:ext cx="83724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>
                <a:latin typeface="Comic Sans MS" pitchFamily="66" charset="0"/>
              </a:rPr>
              <a:t>pac. de 1KB a cada 30 mseg -&gt; vazão de 33kB/seg num enlace de 1 Gbps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>
                <a:latin typeface="Comic Sans MS" pitchFamily="66" charset="0"/>
              </a:rPr>
              <a:t>protocolo limita uso dos recursos físicos!</a:t>
            </a:r>
          </a:p>
        </p:txBody>
      </p:sp>
      <p:graphicFrame>
        <p:nvGraphicFramePr>
          <p:cNvPr id="3074" name="Object 3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xmlns="" val="2309930455"/>
              </p:ext>
            </p:extLst>
          </p:nvPr>
        </p:nvGraphicFramePr>
        <p:xfrm>
          <a:off x="1733550" y="3937000"/>
          <a:ext cx="5911850" cy="919163"/>
        </p:xfrm>
        <a:graphic>
          <a:graphicData uri="http://schemas.openxmlformats.org/presentationml/2006/ole">
            <p:oleObj spid="_x0000_s3135" name="Picture" r:id="rId4" imgW="3181320" imgH="495360" progId="Word.Picture.8">
              <p:embed/>
            </p:oleObj>
          </a:graphicData>
        </a:graphic>
      </p:graphicFrame>
      <p:graphicFrame>
        <p:nvGraphicFramePr>
          <p:cNvPr id="3075" name="Object 16"/>
          <p:cNvGraphicFramePr>
            <a:graphicFrameLocks noChangeAspect="1"/>
          </p:cNvGraphicFramePr>
          <p:nvPr/>
        </p:nvGraphicFramePr>
        <p:xfrm>
          <a:off x="2057400" y="2900363"/>
          <a:ext cx="5176838" cy="876300"/>
        </p:xfrm>
        <a:graphic>
          <a:graphicData uri="http://schemas.openxmlformats.org/presentationml/2006/ole">
            <p:oleObj spid="_x0000_s3136" name="Equação" r:id="rId5" imgW="2476500" imgH="419100" progId="Equation.3">
              <p:embed/>
            </p:oleObj>
          </a:graphicData>
        </a:graphic>
      </p:graphicFrame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7E494-7836-4E7C-82D8-E9EB7F6596EC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Camadas de Transporte x rede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pt-BR" sz="2400" i="1" dirty="0" smtClean="0">
                <a:solidFill>
                  <a:schemeClr val="accent2"/>
                </a:solidFill>
              </a:rPr>
              <a:t>camada de rede:</a:t>
            </a:r>
            <a:r>
              <a:rPr lang="pt-BR" sz="2400" dirty="0" smtClean="0"/>
              <a:t> comunicação lógica entre hospedeiros</a:t>
            </a:r>
          </a:p>
          <a:p>
            <a:r>
              <a:rPr lang="pt-BR" sz="2400" i="1" dirty="0" smtClean="0">
                <a:solidFill>
                  <a:schemeClr val="accent2"/>
                </a:solidFill>
              </a:rPr>
              <a:t>camada de transporte:</a:t>
            </a:r>
            <a:r>
              <a:rPr lang="pt-BR" sz="2400" dirty="0" smtClean="0"/>
              <a:t> comunicação lógica entre os processos </a:t>
            </a:r>
          </a:p>
          <a:p>
            <a:pPr lvl="1"/>
            <a:r>
              <a:rPr lang="pt-BR" sz="2000" dirty="0" smtClean="0"/>
              <a:t>depende de, estende serviços da camada de rede</a:t>
            </a:r>
          </a:p>
        </p:txBody>
      </p:sp>
      <p:sp>
        <p:nvSpPr>
          <p:cNvPr id="2253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60913" y="1524000"/>
            <a:ext cx="3810000" cy="4176713"/>
          </a:xfrm>
          <a:ln w="19050">
            <a:solidFill>
              <a:srgbClr val="FF0000"/>
            </a:solidFill>
          </a:ln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000" u="sng" dirty="0" smtClean="0">
                <a:solidFill>
                  <a:srgbClr val="FF0000"/>
                </a:solidFill>
              </a:rPr>
              <a:t>Analogia doméstica:</a:t>
            </a:r>
            <a:endParaRPr lang="pt-BR" sz="2000" dirty="0" smtClean="0"/>
          </a:p>
          <a:p>
            <a:pPr>
              <a:buFont typeface="ZapfDingbats" pitchFamily="82" charset="0"/>
              <a:buNone/>
            </a:pPr>
            <a:r>
              <a:rPr lang="pt-BR" sz="1800" i="1" dirty="0" smtClean="0"/>
              <a:t>12 crianças na casa de Ana enviando cartas para 12 crianças na casa de Bill</a:t>
            </a:r>
            <a:endParaRPr lang="pt-BR" sz="1800" dirty="0" smtClean="0"/>
          </a:p>
          <a:p>
            <a:r>
              <a:rPr lang="pt-BR" sz="1800" dirty="0"/>
              <a:t>hospedeiros = casas</a:t>
            </a:r>
          </a:p>
          <a:p>
            <a:r>
              <a:rPr lang="pt-BR" sz="1800" dirty="0" smtClean="0"/>
              <a:t>processos = crianças</a:t>
            </a:r>
          </a:p>
          <a:p>
            <a:r>
              <a:rPr lang="pt-BR" sz="1800" dirty="0" smtClean="0"/>
              <a:t>mensagens da apl. = cartas nos envelopes</a:t>
            </a:r>
          </a:p>
          <a:p>
            <a:r>
              <a:rPr lang="pt-BR" sz="1800" dirty="0" smtClean="0"/>
              <a:t>protocolo de transporte = Ana e Bill que </a:t>
            </a:r>
            <a:r>
              <a:rPr lang="pt-BR" sz="1800" dirty="0" err="1" smtClean="0"/>
              <a:t>demultiplexam</a:t>
            </a:r>
            <a:r>
              <a:rPr lang="pt-BR" sz="1800" dirty="0" smtClean="0"/>
              <a:t> para suas crianças</a:t>
            </a:r>
          </a:p>
          <a:p>
            <a:r>
              <a:rPr lang="pt-BR" sz="1800" dirty="0" smtClean="0"/>
              <a:t>protocolo da camada de rede = serviço postal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mtClean="0"/>
              <a:t>rdt3.0: operação </a:t>
            </a:r>
            <a:r>
              <a:rPr lang="en-US" sz="3600" i="1" smtClean="0"/>
              <a:t>pare e espere</a:t>
            </a:r>
            <a:endParaRPr lang="en-US" sz="3600" smtClean="0"/>
          </a:p>
        </p:txBody>
      </p:sp>
      <p:graphicFrame>
        <p:nvGraphicFramePr>
          <p:cNvPr id="4098" name="Object 3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438400" y="5559425"/>
          <a:ext cx="4275138" cy="754063"/>
        </p:xfrm>
        <a:graphic>
          <a:graphicData uri="http://schemas.openxmlformats.org/presentationml/2006/ole">
            <p:oleObj spid="_x0000_s4127" name="Equation" r:id="rId4" imgW="2374900" imgH="419100" progId="Equation.3">
              <p:embed/>
            </p:oleObj>
          </a:graphicData>
        </a:graphic>
      </p:graphicFrame>
      <p:pic>
        <p:nvPicPr>
          <p:cNvPr id="4102" name="Picture 37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 cstate="print"/>
          <a:srcRect/>
          <a:stretch>
            <a:fillRect/>
          </a:stretch>
        </p:blipFill>
        <p:spPr>
          <a:xfrm>
            <a:off x="889000" y="1481138"/>
            <a:ext cx="7634288" cy="3790950"/>
          </a:xfrm>
          <a:noFill/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0BA35-3FB4-4C1C-B2DD-5138AE0B4397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5" y="228600"/>
            <a:ext cx="8410575" cy="1143000"/>
          </a:xfrm>
        </p:spPr>
        <p:txBody>
          <a:bodyPr/>
          <a:lstStyle/>
          <a:p>
            <a:r>
              <a:rPr lang="pt-BR" sz="3600" smtClean="0"/>
              <a:t>Protocolos com paralelismo (</a:t>
            </a:r>
            <a:r>
              <a:rPr lang="pt-BR" sz="3600" i="1" smtClean="0"/>
              <a:t>pipelining</a:t>
            </a:r>
            <a:r>
              <a:rPr lang="pt-BR" sz="3600" smtClean="0"/>
              <a:t>)</a:t>
            </a:r>
            <a:endParaRPr lang="pt-BR" smtClean="0"/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3875" y="1304925"/>
            <a:ext cx="7591425" cy="46482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Paralelismo (</a:t>
            </a:r>
            <a:r>
              <a:rPr lang="pt-BR" sz="2400" i="1" dirty="0" err="1" smtClean="0">
                <a:solidFill>
                  <a:srgbClr val="FF0000"/>
                </a:solidFill>
              </a:rPr>
              <a:t>pipelining</a:t>
            </a:r>
            <a:r>
              <a:rPr lang="pt-BR" sz="2400" dirty="0" smtClean="0">
                <a:solidFill>
                  <a:srgbClr val="FF0000"/>
                </a:solidFill>
              </a:rPr>
              <a:t>):</a:t>
            </a:r>
            <a:r>
              <a:rPr lang="pt-BR" sz="2400" dirty="0" smtClean="0"/>
              <a:t> transmissor envia vários pacotes em sequência, todos esperando para serem reconhecidos</a:t>
            </a:r>
          </a:p>
          <a:p>
            <a:pPr lvl="1"/>
            <a:r>
              <a:rPr lang="pt-BR" sz="2000" dirty="0" smtClean="0"/>
              <a:t>faixa de números de sequência deve ser aumentada</a:t>
            </a:r>
          </a:p>
          <a:p>
            <a:pPr lvl="1"/>
            <a:r>
              <a:rPr lang="pt-BR" sz="2000" dirty="0" smtClean="0"/>
              <a:t>Armazenamento no transmissor e/ou no receptor</a:t>
            </a:r>
          </a:p>
        </p:txBody>
      </p:sp>
      <p:sp>
        <p:nvSpPr>
          <p:cNvPr id="5632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0688" y="5781675"/>
            <a:ext cx="8286750" cy="1076325"/>
          </a:xfrm>
        </p:spPr>
        <p:txBody>
          <a:bodyPr/>
          <a:lstStyle/>
          <a:p>
            <a:r>
              <a:rPr lang="pt-BR" sz="2400" smtClean="0"/>
              <a:t>Duas formas genéricas de protocolos com paralelismo: </a:t>
            </a:r>
            <a:br>
              <a:rPr lang="pt-BR" sz="2400" smtClean="0"/>
            </a:br>
            <a:r>
              <a:rPr lang="pt-BR" sz="2400" i="1" smtClean="0">
                <a:solidFill>
                  <a:srgbClr val="FF0000"/>
                </a:solidFill>
              </a:rPr>
              <a:t>Go-back-N, retransmissão seletiva</a:t>
            </a:r>
          </a:p>
        </p:txBody>
      </p:sp>
      <p:grpSp>
        <p:nvGrpSpPr>
          <p:cNvPr id="56327" name="Group 9"/>
          <p:cNvGrpSpPr>
            <a:grpSpLocks/>
          </p:cNvGrpSpPr>
          <p:nvPr/>
        </p:nvGrpSpPr>
        <p:grpSpPr bwMode="auto">
          <a:xfrm>
            <a:off x="1089025" y="3275013"/>
            <a:ext cx="6650038" cy="2414587"/>
            <a:chOff x="1128" y="2011"/>
            <a:chExt cx="4189" cy="1521"/>
          </a:xfrm>
        </p:grpSpPr>
        <p:pic>
          <p:nvPicPr>
            <p:cNvPr id="56328" name="Picture 10" descr="rdt_pipelined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28" y="2011"/>
              <a:ext cx="4166" cy="14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6329" name="Text Box 11"/>
            <p:cNvSpPr txBox="1">
              <a:spLocks noChangeArrowheads="1"/>
            </p:cNvSpPr>
            <p:nvPr/>
          </p:nvSpPr>
          <p:spPr bwMode="auto">
            <a:xfrm>
              <a:off x="1144" y="3359"/>
              <a:ext cx="1850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pt-BR" sz="1200">
                  <a:latin typeface="Trebuchet MS" pitchFamily="34" charset="0"/>
                </a:rPr>
                <a:t>(a) operação do protocolo pare e espere</a:t>
              </a:r>
            </a:p>
          </p:txBody>
        </p:sp>
        <p:sp>
          <p:nvSpPr>
            <p:cNvPr id="56330" name="Text Box 12"/>
            <p:cNvSpPr txBox="1">
              <a:spLocks noChangeArrowheads="1"/>
            </p:cNvSpPr>
            <p:nvPr/>
          </p:nvSpPr>
          <p:spPr bwMode="auto">
            <a:xfrm>
              <a:off x="3349" y="3359"/>
              <a:ext cx="1968" cy="17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pt-BR" sz="1200">
                  <a:latin typeface="Trebuchet MS" pitchFamily="34" charset="0"/>
                </a:rPr>
                <a:t>(a) operação do protocolo com paralelismo</a:t>
              </a:r>
            </a:p>
          </p:txBody>
        </p:sp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6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900113" y="1184275"/>
            <a:ext cx="7345362" cy="4330700"/>
          </a:xfrm>
          <a:noFill/>
        </p:spPr>
      </p:pic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Paralelismo: aumento da utilização</a:t>
            </a:r>
          </a:p>
        </p:txBody>
      </p:sp>
      <p:graphicFrame>
        <p:nvGraphicFramePr>
          <p:cNvPr id="5122" name="Object 59"/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2024463968"/>
              </p:ext>
            </p:extLst>
          </p:nvPr>
        </p:nvGraphicFramePr>
        <p:xfrm>
          <a:off x="2606675" y="5403850"/>
          <a:ext cx="4275138" cy="758825"/>
        </p:xfrm>
        <a:graphic>
          <a:graphicData uri="http://schemas.openxmlformats.org/presentationml/2006/ole">
            <p:oleObj spid="_x0000_s5152" name="Equação" r:id="rId5" imgW="2361960" imgH="419040" progId="Equation.3">
              <p:embed/>
            </p:oleObj>
          </a:graphicData>
        </a:graphic>
      </p:graphicFrame>
      <p:sp>
        <p:nvSpPr>
          <p:cNvPr id="5127" name="Text Box 57"/>
          <p:cNvSpPr txBox="1">
            <a:spLocks noChangeArrowheads="1"/>
          </p:cNvSpPr>
          <p:nvPr/>
        </p:nvSpPr>
        <p:spPr bwMode="auto">
          <a:xfrm>
            <a:off x="6248400" y="4437063"/>
            <a:ext cx="26273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Aumenta a utilização</a:t>
            </a:r>
          </a:p>
          <a:p>
            <a:r>
              <a:rPr lang="en-US" sz="2000">
                <a:solidFill>
                  <a:srgbClr val="FF0000"/>
                </a:solidFill>
                <a:latin typeface="Comic Sans MS" pitchFamily="66" charset="0"/>
              </a:rPr>
              <a:t>por um fator de 3!</a:t>
            </a:r>
          </a:p>
        </p:txBody>
      </p:sp>
      <p:sp>
        <p:nvSpPr>
          <p:cNvPr id="5128" name="Line 58"/>
          <p:cNvSpPr>
            <a:spLocks noChangeShapeType="1"/>
          </p:cNvSpPr>
          <p:nvPr/>
        </p:nvSpPr>
        <p:spPr bwMode="auto">
          <a:xfrm flipH="1">
            <a:off x="6386513" y="4821238"/>
            <a:ext cx="125412" cy="5127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Protocolos com Paralelismo</a:t>
            </a:r>
            <a:endParaRPr lang="pt-BR" smtClean="0"/>
          </a:p>
        </p:txBody>
      </p:sp>
      <p:sp>
        <p:nvSpPr>
          <p:cNvPr id="57347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533400" y="1408113"/>
            <a:ext cx="3810000" cy="46482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Go-</a:t>
            </a:r>
            <a:r>
              <a:rPr lang="pt-BR" sz="2000" dirty="0" err="1" smtClean="0">
                <a:solidFill>
                  <a:srgbClr val="FF0000"/>
                </a:solidFill>
              </a:rPr>
              <a:t>back</a:t>
            </a:r>
            <a:r>
              <a:rPr lang="pt-BR" sz="2000" dirty="0" smtClean="0">
                <a:solidFill>
                  <a:srgbClr val="FF0000"/>
                </a:solidFill>
              </a:rPr>
              <a:t>-N: </a:t>
            </a:r>
          </a:p>
          <a:p>
            <a:r>
              <a:rPr lang="pt-BR" sz="1800" dirty="0" smtClean="0"/>
              <a:t>O transmissor pode ter até N pacotes não reconhecidos no “tubo”</a:t>
            </a:r>
          </a:p>
          <a:p>
            <a:r>
              <a:rPr lang="pt-BR" sz="1800" dirty="0" smtClean="0"/>
              <a:t>Receptor envia apenas </a:t>
            </a:r>
            <a:r>
              <a:rPr lang="pt-BR" sz="1800" dirty="0" err="1" smtClean="0">
                <a:solidFill>
                  <a:srgbClr val="FF0000"/>
                </a:solidFill>
              </a:rPr>
              <a:t>acks</a:t>
            </a:r>
            <a:r>
              <a:rPr lang="pt-BR" sz="1800" dirty="0" smtClean="0">
                <a:solidFill>
                  <a:srgbClr val="FF0000"/>
                </a:solidFill>
              </a:rPr>
              <a:t> cumulativos</a:t>
            </a:r>
          </a:p>
          <a:p>
            <a:pPr lvl="1"/>
            <a:r>
              <a:rPr lang="pt-BR" sz="1600" dirty="0" smtClean="0"/>
              <a:t>Não reconhece pacote se houver falha de seq.</a:t>
            </a:r>
          </a:p>
          <a:p>
            <a:r>
              <a:rPr lang="pt-BR" sz="1800" dirty="0" smtClean="0"/>
              <a:t>Transmissor possui um temporizador para o pacote mais antigo ainda não reconhecido</a:t>
            </a:r>
          </a:p>
          <a:p>
            <a:pPr lvl="1"/>
            <a:r>
              <a:rPr lang="pt-BR" sz="1800" dirty="0" smtClean="0"/>
              <a:t>Se o temporizador estourar, retransmite </a:t>
            </a:r>
            <a:r>
              <a:rPr lang="pt-BR" sz="1800" i="1" dirty="0" smtClean="0"/>
              <a:t>todos</a:t>
            </a:r>
            <a:r>
              <a:rPr lang="pt-BR" sz="1800" dirty="0" smtClean="0"/>
              <a:t> os pacotes ainda não reconhecidos.</a:t>
            </a:r>
          </a:p>
        </p:txBody>
      </p:sp>
      <p:sp>
        <p:nvSpPr>
          <p:cNvPr id="57348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495800" y="1423988"/>
            <a:ext cx="3810000" cy="46482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Retransmissão seletiva:</a:t>
            </a:r>
          </a:p>
          <a:p>
            <a:r>
              <a:rPr lang="pt-BR" sz="1800" dirty="0" smtClean="0"/>
              <a:t>O transmissor pode ter até N pacotes não reconhecidos no “tubo”</a:t>
            </a:r>
          </a:p>
          <a:p>
            <a:r>
              <a:rPr lang="pt-BR" sz="1800" dirty="0" smtClean="0"/>
              <a:t>Receptor envia </a:t>
            </a:r>
            <a:r>
              <a:rPr lang="pt-BR" sz="1800" dirty="0" err="1" smtClean="0">
                <a:solidFill>
                  <a:srgbClr val="FF0000"/>
                </a:solidFill>
              </a:rPr>
              <a:t>acks</a:t>
            </a:r>
            <a:r>
              <a:rPr lang="pt-BR" sz="1800" dirty="0" smtClean="0">
                <a:solidFill>
                  <a:srgbClr val="FF0000"/>
                </a:solidFill>
              </a:rPr>
              <a:t> individuais</a:t>
            </a:r>
            <a:r>
              <a:rPr lang="pt-BR" sz="1800" dirty="0" smtClean="0"/>
              <a:t> para cada pacote</a:t>
            </a:r>
          </a:p>
          <a:p>
            <a:endParaRPr lang="pt-BR" sz="1800" dirty="0"/>
          </a:p>
          <a:p>
            <a:endParaRPr lang="pt-BR" sz="1800" dirty="0" smtClean="0"/>
          </a:p>
          <a:p>
            <a:r>
              <a:rPr lang="pt-BR" sz="1800" dirty="0" smtClean="0"/>
              <a:t>Transmissor possui um temporizador para cada pacote ainda não reconhecido</a:t>
            </a:r>
          </a:p>
          <a:p>
            <a:pPr lvl="1"/>
            <a:r>
              <a:rPr lang="pt-BR" sz="1800" dirty="0" smtClean="0"/>
              <a:t>Se o temporizador estourar, retransmite apenas o pacote correspondente.</a:t>
            </a:r>
          </a:p>
          <a:p>
            <a:endParaRPr lang="pt-BR" dirty="0" smtClean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Go-back-N (GBN)</a:t>
            </a:r>
          </a:p>
        </p:txBody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03338"/>
            <a:ext cx="7772400" cy="1711325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dirty="0" smtClean="0">
                <a:solidFill>
                  <a:srgbClr val="FF0000"/>
                </a:solidFill>
              </a:rPr>
              <a:t>Transmissor:</a:t>
            </a:r>
            <a:endParaRPr lang="pt-BR" sz="2400" dirty="0" smtClean="0"/>
          </a:p>
          <a:p>
            <a:r>
              <a:rPr lang="pt-BR" sz="2000" dirty="0" smtClean="0"/>
              <a:t>no. de seq. de k-bits no cabeçalho do pacote</a:t>
            </a:r>
          </a:p>
          <a:p>
            <a:r>
              <a:rPr lang="pt-BR" sz="2000" dirty="0" smtClean="0"/>
              <a:t>admite “janela” de até N pacotes consecutivos não reconhecidos</a:t>
            </a:r>
          </a:p>
          <a:p>
            <a:endParaRPr lang="pt-BR" sz="3200" dirty="0" smtClean="0"/>
          </a:p>
          <a:p>
            <a:endParaRPr lang="pt-BR" sz="3200" dirty="0" smtClean="0"/>
          </a:p>
        </p:txBody>
      </p:sp>
      <p:sp>
        <p:nvSpPr>
          <p:cNvPr id="58374" name="Rectangle 6"/>
          <p:cNvSpPr>
            <a:spLocks noChangeArrowheads="1"/>
          </p:cNvSpPr>
          <p:nvPr/>
        </p:nvSpPr>
        <p:spPr bwMode="auto">
          <a:xfrm>
            <a:off x="476250" y="4452938"/>
            <a:ext cx="832485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 dirty="0">
                <a:latin typeface="Comic Sans MS" pitchFamily="66" charset="0"/>
              </a:rPr>
              <a:t>ACK(n): reconhece todos pacotes, até e inclusive no. de </a:t>
            </a:r>
            <a:r>
              <a:rPr lang="pt-BR" sz="2000" dirty="0" err="1">
                <a:latin typeface="Comic Sans MS" pitchFamily="66" charset="0"/>
              </a:rPr>
              <a:t>seq</a:t>
            </a:r>
            <a:r>
              <a:rPr lang="pt-BR" sz="2000" dirty="0">
                <a:latin typeface="Comic Sans MS" pitchFamily="66" charset="0"/>
              </a:rPr>
              <a:t> n - </a:t>
            </a:r>
            <a:r>
              <a:rPr lang="pt-BR" sz="2000" dirty="0">
                <a:solidFill>
                  <a:srgbClr val="FF0000"/>
                </a:solidFill>
                <a:latin typeface="Comic Sans MS" pitchFamily="66" charset="0"/>
              </a:rPr>
              <a:t>“</a:t>
            </a:r>
            <a:r>
              <a:rPr lang="pt-BR" sz="2000" dirty="0" smtClean="0">
                <a:solidFill>
                  <a:srgbClr val="FF0000"/>
                </a:solidFill>
                <a:latin typeface="Comic Sans MS" pitchFamily="66" charset="0"/>
              </a:rPr>
              <a:t>ACK/reconhecimento </a:t>
            </a:r>
            <a:r>
              <a:rPr lang="pt-BR" sz="2000" dirty="0">
                <a:solidFill>
                  <a:srgbClr val="FF0000"/>
                </a:solidFill>
                <a:latin typeface="Comic Sans MS" pitchFamily="66" charset="0"/>
              </a:rPr>
              <a:t>cumulativo”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0"/>
              <a:buChar char="m"/>
            </a:pPr>
            <a:r>
              <a:rPr lang="pt-BR" sz="2000" dirty="0">
                <a:latin typeface="Comic Sans MS" pitchFamily="66" charset="0"/>
              </a:rPr>
              <a:t>pode receber </a:t>
            </a:r>
            <a:r>
              <a:rPr lang="pt-BR" sz="2000" dirty="0" err="1">
                <a:latin typeface="Comic Sans MS" pitchFamily="66" charset="0"/>
              </a:rPr>
              <a:t>ACKs</a:t>
            </a:r>
            <a:r>
              <a:rPr lang="pt-BR" sz="2000" dirty="0">
                <a:latin typeface="Comic Sans MS" pitchFamily="66" charset="0"/>
              </a:rPr>
              <a:t> duplicados (veja receptor)</a:t>
            </a:r>
            <a:endParaRPr lang="pt-BR" sz="1800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 dirty="0">
                <a:latin typeface="Comic Sans MS" pitchFamily="66" charset="0"/>
              </a:rPr>
              <a:t>temporizador para </a:t>
            </a:r>
            <a:r>
              <a:rPr lang="pt-BR" sz="2000" dirty="0" smtClean="0">
                <a:latin typeface="Comic Sans MS" pitchFamily="66" charset="0"/>
              </a:rPr>
              <a:t>o pacote mais antigo ainda </a:t>
            </a:r>
            <a:r>
              <a:rPr lang="pt-BR" sz="2000" dirty="0">
                <a:latin typeface="Comic Sans MS" pitchFamily="66" charset="0"/>
              </a:rPr>
              <a:t>não confirmado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 i="1" dirty="0" smtClean="0">
                <a:latin typeface="Comic Sans MS" pitchFamily="66" charset="0"/>
              </a:rPr>
              <a:t>Estouro do temporizador:</a:t>
            </a:r>
            <a:r>
              <a:rPr lang="pt-BR" sz="2000" dirty="0" smtClean="0">
                <a:latin typeface="Comic Sans MS" pitchFamily="66" charset="0"/>
              </a:rPr>
              <a:t> </a:t>
            </a:r>
            <a:r>
              <a:rPr lang="pt-BR" sz="2000" dirty="0">
                <a:latin typeface="Comic Sans MS" pitchFamily="66" charset="0"/>
              </a:rPr>
              <a:t>retransmite </a:t>
            </a:r>
            <a:r>
              <a:rPr lang="pt-BR" sz="2000" dirty="0" smtClean="0">
                <a:latin typeface="Comic Sans MS" pitchFamily="66" charset="0"/>
              </a:rPr>
              <a:t>todos os pacotes pendentes.</a:t>
            </a:r>
            <a:endParaRPr lang="en-US" dirty="0">
              <a:latin typeface="Comic Sans MS" pitchFamily="66" charset="0"/>
            </a:endParaRPr>
          </a:p>
        </p:txBody>
      </p:sp>
      <p:pic>
        <p:nvPicPr>
          <p:cNvPr id="58375" name="Picture 9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706438" y="2954338"/>
            <a:ext cx="7910512" cy="1393825"/>
          </a:xfrm>
          <a:noFill/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7E494-7836-4E7C-82D8-E9EB7F6596EC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GBN: FSM estendida para o transmissor</a:t>
            </a:r>
            <a:endParaRPr lang="pt-BR" sz="4400" smtClean="0"/>
          </a:p>
        </p:txBody>
      </p:sp>
      <p:pic>
        <p:nvPicPr>
          <p:cNvPr id="59397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858838" y="1616075"/>
            <a:ext cx="7488237" cy="4868863"/>
          </a:xfrm>
          <a:noFill/>
        </p:spPr>
      </p:pic>
      <p:sp>
        <p:nvSpPr>
          <p:cNvPr id="59398" name="Text Box 6"/>
          <p:cNvSpPr txBox="1">
            <a:spLocks noChangeArrowheads="1"/>
          </p:cNvSpPr>
          <p:nvPr/>
        </p:nvSpPr>
        <p:spPr bwMode="auto">
          <a:xfrm>
            <a:off x="1703388" y="5402263"/>
            <a:ext cx="253682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600">
                <a:solidFill>
                  <a:srgbClr val="FF0000"/>
                </a:solidFill>
              </a:rPr>
              <a:t>If getacknum(rcvpkt)&gt;=base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7E494-7836-4E7C-82D8-E9EB7F6596EC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GBN: FSM estendida para o receptor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192588" cy="46482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000" u="sng" dirty="0" smtClean="0">
                <a:solidFill>
                  <a:srgbClr val="FF0000"/>
                </a:solidFill>
              </a:rPr>
              <a:t>receptor simples:</a:t>
            </a:r>
            <a:endParaRPr lang="pt-BR" sz="2000" dirty="0" smtClean="0"/>
          </a:p>
          <a:p>
            <a:r>
              <a:rPr lang="pt-BR" sz="2000" dirty="0" smtClean="0"/>
              <a:t>usa apenas ACK: sempre envia ACK para pacote recebido corretamente com o maior no. de seq. </a:t>
            </a:r>
            <a:r>
              <a:rPr lang="pt-BR" sz="2000" i="1" dirty="0" smtClean="0">
                <a:solidFill>
                  <a:schemeClr val="accent2"/>
                </a:solidFill>
              </a:rPr>
              <a:t>em-ordem</a:t>
            </a:r>
            <a:endParaRPr lang="pt-BR" sz="2000" dirty="0" smtClean="0"/>
          </a:p>
          <a:p>
            <a:pPr lvl="1"/>
            <a:r>
              <a:rPr lang="pt-BR" sz="1800" dirty="0" smtClean="0"/>
              <a:t>pode gerar </a:t>
            </a:r>
            <a:r>
              <a:rPr lang="pt-BR" sz="1800" dirty="0" err="1" smtClean="0"/>
              <a:t>ACKs</a:t>
            </a:r>
            <a:r>
              <a:rPr lang="pt-BR" sz="1800" dirty="0" smtClean="0"/>
              <a:t> duplicados</a:t>
            </a:r>
          </a:p>
          <a:p>
            <a:pPr lvl="1"/>
            <a:r>
              <a:rPr lang="pt-BR" sz="1800" dirty="0" smtClean="0"/>
              <a:t>só precisa se lembrar do </a:t>
            </a:r>
            <a:r>
              <a:rPr lang="pt-BR" sz="1800" b="1" dirty="0" err="1" smtClean="0">
                <a:latin typeface="Courier New" pitchFamily="49" charset="0"/>
              </a:rPr>
              <a:t>expectedseqnum</a:t>
            </a:r>
            <a:endParaRPr lang="pt-BR" sz="1800" b="1" dirty="0" smtClean="0">
              <a:latin typeface="Courier New" pitchFamily="49" charset="0"/>
            </a:endParaRPr>
          </a:p>
          <a:p>
            <a:r>
              <a:rPr lang="pt-BR" sz="2000" dirty="0" smtClean="0"/>
              <a:t>pacotes fora de ordem: </a:t>
            </a:r>
          </a:p>
          <a:p>
            <a:pPr lvl="1"/>
            <a:r>
              <a:rPr lang="pt-BR" sz="1800" dirty="0" smtClean="0"/>
              <a:t>descarta (não armazena) -&gt; </a:t>
            </a:r>
            <a:r>
              <a:rPr lang="pt-BR" sz="1800" dirty="0" smtClean="0">
                <a:solidFill>
                  <a:srgbClr val="FF0000"/>
                </a:solidFill>
              </a:rPr>
              <a:t>receptor não usa buffers</a:t>
            </a:r>
            <a:r>
              <a:rPr lang="pt-BR" sz="1800" dirty="0" smtClean="0"/>
              <a:t>!</a:t>
            </a:r>
          </a:p>
          <a:p>
            <a:pPr lvl="1"/>
            <a:r>
              <a:rPr lang="pt-BR" sz="1800" dirty="0" smtClean="0"/>
              <a:t>reconhece pacote com o número de </a:t>
            </a:r>
            <a:r>
              <a:rPr lang="pt-BR" sz="1800" dirty="0"/>
              <a:t>sequência mais </a:t>
            </a:r>
            <a:r>
              <a:rPr lang="pt-BR" sz="1800" dirty="0" smtClean="0"/>
              <a:t>alto em-ordem</a:t>
            </a:r>
          </a:p>
        </p:txBody>
      </p:sp>
      <p:pic>
        <p:nvPicPr>
          <p:cNvPr id="60422" name="Picture 8" descr="f0321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57175" y="2373313"/>
            <a:ext cx="4281488" cy="2711450"/>
          </a:xfrm>
          <a:noFill/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3: Camada de Transporte</a:t>
            </a:r>
            <a:endParaRPr lang="pt-BR" dirty="0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8A4366-BFF1-4C75-93E6-B8352609A3C9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637200" y="446087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smtClean="0"/>
              <a:t>send  pkt0</a:t>
            </a:r>
          </a:p>
          <a:p>
            <a:pPr algn="r">
              <a:defRPr/>
            </a:pPr>
            <a:r>
              <a:rPr lang="en-US" sz="1800" smtClean="0"/>
              <a:t>send  pkt1</a:t>
            </a:r>
          </a:p>
          <a:p>
            <a:pPr algn="r">
              <a:defRPr/>
            </a:pPr>
            <a:r>
              <a:rPr lang="en-US" sz="1800" smtClean="0"/>
              <a:t>send  pkt2</a:t>
            </a:r>
          </a:p>
          <a:p>
            <a:pPr algn="r">
              <a:defRPr/>
            </a:pPr>
            <a:r>
              <a:rPr lang="en-US" sz="1800" smtClean="0"/>
              <a:t>send  pkt3</a:t>
            </a:r>
          </a:p>
          <a:p>
            <a:pPr algn="r">
              <a:defRPr/>
            </a:pPr>
            <a:r>
              <a:rPr lang="en-US" sz="1800" smtClean="0"/>
              <a:t>(wait)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957875" y="74612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0099"/>
                </a:solidFill>
              </a:rPr>
              <a:t>sender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988413" y="93662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u="sng" smtClean="0">
                <a:solidFill>
                  <a:srgbClr val="008000"/>
                </a:solidFill>
              </a:rPr>
              <a:t>receiver</a:t>
            </a:r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6063025" y="692150"/>
            <a:ext cx="11113" cy="5894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6005875" y="887412"/>
            <a:ext cx="25685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smtClean="0"/>
              <a:t>receive pkt0, send ack0</a:t>
            </a:r>
          </a:p>
          <a:p>
            <a:pPr algn="l">
              <a:defRPr/>
            </a:pPr>
            <a:r>
              <a:rPr lang="en-US" sz="1800" smtClean="0"/>
              <a:t>receive pkt1, send ack1</a:t>
            </a:r>
          </a:p>
          <a:p>
            <a:pPr algn="l">
              <a:defRPr/>
            </a:pPr>
            <a:r>
              <a:rPr lang="en-US" sz="1800" smtClean="0"/>
              <a:t> </a:t>
            </a:r>
          </a:p>
          <a:p>
            <a:pPr algn="l">
              <a:defRPr/>
            </a:pPr>
            <a:r>
              <a:rPr lang="en-US" sz="1800" smtClean="0"/>
              <a:t>receive pkt3, discard, </a:t>
            </a:r>
          </a:p>
          <a:p>
            <a:pPr algn="l">
              <a:defRPr/>
            </a:pPr>
            <a:r>
              <a:rPr lang="en-US" sz="1800" smtClean="0"/>
              <a:t>           (re)send ack1</a:t>
            </a:r>
          </a:p>
        </p:txBody>
      </p:sp>
      <p:sp>
        <p:nvSpPr>
          <p:cNvPr id="12" name="Text Box 22"/>
          <p:cNvSpPr txBox="1">
            <a:spLocks noChangeArrowheads="1"/>
          </p:cNvSpPr>
          <p:nvPr/>
        </p:nvSpPr>
        <p:spPr bwMode="auto">
          <a:xfrm>
            <a:off x="1781538" y="2049462"/>
            <a:ext cx="2154237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z="1800" dirty="0" err="1" smtClean="0"/>
              <a:t>rcv</a:t>
            </a:r>
            <a:r>
              <a:rPr lang="en-US" sz="1800" dirty="0" smtClean="0"/>
              <a:t> ack0, send pkt4</a:t>
            </a:r>
          </a:p>
          <a:p>
            <a:pPr algn="r">
              <a:defRPr/>
            </a:pPr>
            <a:r>
              <a:rPr lang="en-US" sz="1800" dirty="0" err="1" smtClean="0"/>
              <a:t>rcv</a:t>
            </a:r>
            <a:r>
              <a:rPr lang="en-US" sz="1800" dirty="0" smtClean="0"/>
              <a:t> ack1, send pkt5</a:t>
            </a:r>
          </a:p>
          <a:p>
            <a:pPr algn="r">
              <a:defRPr/>
            </a:pPr>
            <a:endParaRPr lang="en-US" sz="1800" dirty="0" smtClean="0"/>
          </a:p>
        </p:txBody>
      </p:sp>
      <p:pic>
        <p:nvPicPr>
          <p:cNvPr id="13" name="Picture 34" descr="alarm_clock_ringi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84788" y="4640437"/>
            <a:ext cx="43656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2894294" y="4830937"/>
            <a:ext cx="96051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75000"/>
              </a:lnSpc>
              <a:defRPr/>
            </a:pPr>
            <a:r>
              <a:rPr lang="en-US" sz="1800" i="1" dirty="0" smtClean="0">
                <a:solidFill>
                  <a:srgbClr val="FF0000"/>
                </a:solidFill>
              </a:rPr>
              <a:t>timeout</a:t>
            </a:r>
          </a:p>
        </p:txBody>
      </p: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2641963" y="5045249"/>
            <a:ext cx="124618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lnSpc>
                <a:spcPct val="90000"/>
              </a:lnSpc>
              <a:defRPr/>
            </a:pPr>
            <a:r>
              <a:rPr lang="en-US" sz="1800" smtClean="0"/>
              <a:t>send  pkt2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 smtClean="0"/>
              <a:t>send  pkt3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 smtClean="0"/>
              <a:t>send  pkt4</a:t>
            </a:r>
          </a:p>
          <a:p>
            <a:pPr algn="r">
              <a:lnSpc>
                <a:spcPct val="90000"/>
              </a:lnSpc>
              <a:defRPr/>
            </a:pPr>
            <a:r>
              <a:rPr lang="en-US" sz="1800" smtClean="0"/>
              <a:t>send  pkt5</a:t>
            </a:r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3927838" y="639762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3926250" y="914400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8" name="Line 12"/>
          <p:cNvSpPr>
            <a:spLocks noChangeShapeType="1"/>
          </p:cNvSpPr>
          <p:nvPr/>
        </p:nvSpPr>
        <p:spPr bwMode="auto">
          <a:xfrm>
            <a:off x="3942125" y="1177925"/>
            <a:ext cx="876300" cy="20002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9" name="Line 13"/>
          <p:cNvSpPr>
            <a:spLocks noChangeShapeType="1"/>
          </p:cNvSpPr>
          <p:nvPr/>
        </p:nvSpPr>
        <p:spPr bwMode="auto">
          <a:xfrm>
            <a:off x="3948475" y="1463675"/>
            <a:ext cx="2100263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H="1">
            <a:off x="3934188" y="1163637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704125" y="1212850"/>
            <a:ext cx="341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b="1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4862875" y="1233487"/>
            <a:ext cx="522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smtClean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3931013" y="1449387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934188" y="2286000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3965938" y="2605087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>
            <a:off x="3962763" y="1979612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7" name="Group 29"/>
          <p:cNvGrpSpPr>
            <a:grpSpLocks/>
          </p:cNvGrpSpPr>
          <p:nvPr/>
        </p:nvGrpSpPr>
        <p:grpSpPr bwMode="auto">
          <a:xfrm>
            <a:off x="3823063" y="2586212"/>
            <a:ext cx="103187" cy="2462212"/>
            <a:chOff x="3651" y="1878"/>
            <a:chExt cx="78" cy="963"/>
          </a:xfrm>
        </p:grpSpPr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3729" y="1879"/>
              <a:ext cx="0" cy="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flipH="1">
              <a:off x="3651" y="1878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 flipH="1">
              <a:off x="3651" y="2841"/>
              <a:ext cx="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1" name="Line 37"/>
          <p:cNvSpPr>
            <a:spLocks noChangeShapeType="1"/>
          </p:cNvSpPr>
          <p:nvPr/>
        </p:nvSpPr>
        <p:spPr bwMode="auto">
          <a:xfrm>
            <a:off x="3942125" y="5216699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2" name="Line 38"/>
          <p:cNvSpPr>
            <a:spLocks noChangeShapeType="1"/>
          </p:cNvSpPr>
          <p:nvPr/>
        </p:nvSpPr>
        <p:spPr bwMode="auto">
          <a:xfrm>
            <a:off x="3934188" y="5461174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3" name="Line 39"/>
          <p:cNvSpPr>
            <a:spLocks noChangeShapeType="1"/>
          </p:cNvSpPr>
          <p:nvPr/>
        </p:nvSpPr>
        <p:spPr bwMode="auto">
          <a:xfrm>
            <a:off x="3927838" y="5694537"/>
            <a:ext cx="2101850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4" name="Line 40"/>
          <p:cNvSpPr>
            <a:spLocks noChangeShapeType="1"/>
          </p:cNvSpPr>
          <p:nvPr/>
        </p:nvSpPr>
        <p:spPr bwMode="auto">
          <a:xfrm>
            <a:off x="3931013" y="5927899"/>
            <a:ext cx="2100262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5" name="Text Box 41"/>
          <p:cNvSpPr txBox="1">
            <a:spLocks noChangeArrowheads="1"/>
          </p:cNvSpPr>
          <p:nvPr/>
        </p:nvSpPr>
        <p:spPr bwMode="auto">
          <a:xfrm>
            <a:off x="6002700" y="2411412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smtClean="0"/>
              <a:t>receive pkt4, discard, </a:t>
            </a:r>
          </a:p>
          <a:p>
            <a:pPr algn="l">
              <a:defRPr/>
            </a:pPr>
            <a:r>
              <a:rPr lang="en-US" sz="1800" smtClean="0"/>
              <a:t>           (re)send ack1</a:t>
            </a: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6021750" y="2932112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800" dirty="0" smtClean="0"/>
              <a:t>receive pkt5, discard, </a:t>
            </a:r>
          </a:p>
          <a:p>
            <a:pPr algn="l">
              <a:defRPr/>
            </a:pPr>
            <a:r>
              <a:rPr lang="en-US" sz="1800" dirty="0" smtClean="0"/>
              <a:t>           (re)send ack1</a:t>
            </a: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6032863" y="5504037"/>
            <a:ext cx="29654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800" dirty="0" err="1" smtClean="0"/>
              <a:t>rcv</a:t>
            </a:r>
            <a:r>
              <a:rPr lang="en-US" sz="1800" dirty="0" smtClean="0"/>
              <a:t> pkt2, deliver, send ack2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 dirty="0" err="1" smtClean="0"/>
              <a:t>rcv</a:t>
            </a:r>
            <a:r>
              <a:rPr lang="en-US" sz="1800" dirty="0" smtClean="0"/>
              <a:t> pkt3, deliver, send ack3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 dirty="0" err="1" smtClean="0"/>
              <a:t>rcv</a:t>
            </a:r>
            <a:r>
              <a:rPr lang="en-US" sz="1800" dirty="0" smtClean="0"/>
              <a:t> pkt4, deliver, send ack4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800" dirty="0" err="1" smtClean="0"/>
              <a:t>rcv</a:t>
            </a:r>
            <a:r>
              <a:rPr lang="en-US" sz="1800" dirty="0" smtClean="0"/>
              <a:t> pkt5, deliver, send ack5</a:t>
            </a:r>
          </a:p>
        </p:txBody>
      </p:sp>
      <p:sp>
        <p:nvSpPr>
          <p:cNvPr id="38" name="Text Box 44"/>
          <p:cNvSpPr txBox="1">
            <a:spLocks noChangeArrowheads="1"/>
          </p:cNvSpPr>
          <p:nvPr/>
        </p:nvSpPr>
        <p:spPr bwMode="auto">
          <a:xfrm>
            <a:off x="2084750" y="2914650"/>
            <a:ext cx="1811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/>
              <a:t>ignore duplicate ACK</a:t>
            </a:r>
          </a:p>
        </p:txBody>
      </p:sp>
      <p:grpSp>
        <p:nvGrpSpPr>
          <p:cNvPr id="39" name="Group 65"/>
          <p:cNvGrpSpPr>
            <a:grpSpLocks/>
          </p:cNvGrpSpPr>
          <p:nvPr/>
        </p:nvGrpSpPr>
        <p:grpSpPr bwMode="auto">
          <a:xfrm>
            <a:off x="187688" y="484187"/>
            <a:ext cx="1512887" cy="304800"/>
            <a:chOff x="115" y="914"/>
            <a:chExt cx="953" cy="192"/>
          </a:xfrm>
        </p:grpSpPr>
        <p:sp>
          <p:nvSpPr>
            <p:cNvPr id="40" name="Rectangle 60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" name="Text Box 46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 smtClean="0">
                  <a:latin typeface="Arial" charset="0"/>
                </a:rPr>
                <a:t>4 5 6 7 8 </a:t>
              </a:r>
            </a:p>
          </p:txBody>
        </p:sp>
      </p:grpSp>
      <p:sp>
        <p:nvSpPr>
          <p:cNvPr id="42" name="Text Box 59"/>
          <p:cNvSpPr txBox="1">
            <a:spLocks noChangeArrowheads="1"/>
          </p:cNvSpPr>
          <p:nvPr/>
        </p:nvSpPr>
        <p:spPr bwMode="auto">
          <a:xfrm>
            <a:off x="144825" y="138112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u="sng" smtClean="0">
                <a:solidFill>
                  <a:srgbClr val="000099"/>
                </a:solidFill>
              </a:rPr>
              <a:t>sender window (N=4)</a:t>
            </a:r>
          </a:p>
        </p:txBody>
      </p:sp>
      <p:grpSp>
        <p:nvGrpSpPr>
          <p:cNvPr id="43" name="Group 67"/>
          <p:cNvGrpSpPr>
            <a:grpSpLocks/>
          </p:cNvGrpSpPr>
          <p:nvPr/>
        </p:nvGrpSpPr>
        <p:grpSpPr bwMode="auto">
          <a:xfrm>
            <a:off x="184513" y="769937"/>
            <a:ext cx="1512887" cy="304800"/>
            <a:chOff x="115" y="914"/>
            <a:chExt cx="953" cy="192"/>
          </a:xfrm>
        </p:grpSpPr>
        <p:sp>
          <p:nvSpPr>
            <p:cNvPr id="44" name="Rectangle 68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5" name="Text Box 69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 smtClean="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46" name="Group 70"/>
          <p:cNvGrpSpPr>
            <a:grpSpLocks/>
          </p:cNvGrpSpPr>
          <p:nvPr/>
        </p:nvGrpSpPr>
        <p:grpSpPr bwMode="auto">
          <a:xfrm>
            <a:off x="192450" y="1055687"/>
            <a:ext cx="1512888" cy="304800"/>
            <a:chOff x="115" y="914"/>
            <a:chExt cx="953" cy="192"/>
          </a:xfrm>
        </p:grpSpPr>
        <p:sp>
          <p:nvSpPr>
            <p:cNvPr id="47" name="Rectangle 71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8" name="Text Box 72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 smtClean="0">
                  <a:latin typeface="Arial" charset="0"/>
                </a:rPr>
                <a:t>4 5 6 7 8 </a:t>
              </a:r>
            </a:p>
          </p:txBody>
        </p:sp>
      </p:grpSp>
      <p:grpSp>
        <p:nvGrpSpPr>
          <p:cNvPr id="49" name="Group 73"/>
          <p:cNvGrpSpPr>
            <a:grpSpLocks/>
          </p:cNvGrpSpPr>
          <p:nvPr/>
        </p:nvGrpSpPr>
        <p:grpSpPr bwMode="auto">
          <a:xfrm>
            <a:off x="189275" y="1330325"/>
            <a:ext cx="1512888" cy="304800"/>
            <a:chOff x="115" y="914"/>
            <a:chExt cx="953" cy="192"/>
          </a:xfrm>
        </p:grpSpPr>
        <p:sp>
          <p:nvSpPr>
            <p:cNvPr id="50" name="Rectangle 74"/>
            <p:cNvSpPr>
              <a:spLocks noChangeArrowheads="1"/>
            </p:cNvSpPr>
            <p:nvPr/>
          </p:nvSpPr>
          <p:spPr bwMode="auto">
            <a:xfrm>
              <a:off x="152" y="936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" name="Text Box 75"/>
            <p:cNvSpPr txBox="1">
              <a:spLocks noChangeArrowheads="1"/>
            </p:cNvSpPr>
            <p:nvPr/>
          </p:nvSpPr>
          <p:spPr bwMode="auto">
            <a:xfrm>
              <a:off x="115" y="914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0 1 2 3 </a:t>
              </a:r>
              <a:r>
                <a:rPr lang="en-US" sz="1400" smtClean="0">
                  <a:latin typeface="Arial" charset="0"/>
                </a:rPr>
                <a:t>4 5 6 7 8 </a:t>
              </a:r>
            </a:p>
          </p:txBody>
        </p:sp>
      </p:grpSp>
      <p:sp>
        <p:nvSpPr>
          <p:cNvPr id="52" name="Rectangle 79"/>
          <p:cNvSpPr>
            <a:spLocks noChangeArrowheads="1"/>
          </p:cNvSpPr>
          <p:nvPr/>
        </p:nvSpPr>
        <p:spPr bwMode="auto">
          <a:xfrm>
            <a:off x="400413" y="2135187"/>
            <a:ext cx="628650" cy="2286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3" name="Text Box 80"/>
          <p:cNvSpPr txBox="1">
            <a:spLocks noChangeArrowheads="1"/>
          </p:cNvSpPr>
          <p:nvPr/>
        </p:nvSpPr>
        <p:spPr bwMode="auto">
          <a:xfrm>
            <a:off x="186100" y="2100262"/>
            <a:ext cx="151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smtClean="0">
                <a:latin typeface="Arial" charset="0"/>
              </a:rPr>
              <a:t>0 </a:t>
            </a:r>
            <a:r>
              <a:rPr lang="en-US" sz="1400" smtClean="0">
                <a:solidFill>
                  <a:schemeClr val="bg1"/>
                </a:solidFill>
                <a:latin typeface="Arial" charset="0"/>
              </a:rPr>
              <a:t>1 2 3 4</a:t>
            </a:r>
            <a:r>
              <a:rPr lang="en-US" sz="1400" smtClean="0">
                <a:latin typeface="Arial" charset="0"/>
              </a:rPr>
              <a:t> 5 6 7 8 </a:t>
            </a:r>
          </a:p>
        </p:txBody>
      </p:sp>
      <p:grpSp>
        <p:nvGrpSpPr>
          <p:cNvPr id="54" name="Group 84"/>
          <p:cNvGrpSpPr>
            <a:grpSpLocks/>
          </p:cNvGrpSpPr>
          <p:nvPr/>
        </p:nvGrpSpPr>
        <p:grpSpPr bwMode="auto">
          <a:xfrm>
            <a:off x="182925" y="2374900"/>
            <a:ext cx="1512888" cy="304800"/>
            <a:chOff x="112" y="2105"/>
            <a:chExt cx="953" cy="192"/>
          </a:xfrm>
        </p:grpSpPr>
        <p:sp>
          <p:nvSpPr>
            <p:cNvPr id="55" name="Rectangle 8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6" name="Text Box 8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grpSp>
        <p:nvGrpSpPr>
          <p:cNvPr id="57" name="Group 85"/>
          <p:cNvGrpSpPr>
            <a:grpSpLocks/>
          </p:cNvGrpSpPr>
          <p:nvPr/>
        </p:nvGrpSpPr>
        <p:grpSpPr bwMode="auto">
          <a:xfrm>
            <a:off x="171813" y="5086524"/>
            <a:ext cx="1512887" cy="304800"/>
            <a:chOff x="112" y="2105"/>
            <a:chExt cx="953" cy="192"/>
          </a:xfrm>
        </p:grpSpPr>
        <p:sp>
          <p:nvSpPr>
            <p:cNvPr id="58" name="Rectangle 86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59" name="Text Box 87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grpSp>
        <p:nvGrpSpPr>
          <p:cNvPr id="60" name="Group 88"/>
          <p:cNvGrpSpPr>
            <a:grpSpLocks/>
          </p:cNvGrpSpPr>
          <p:nvPr/>
        </p:nvGrpSpPr>
        <p:grpSpPr bwMode="auto">
          <a:xfrm>
            <a:off x="179750" y="5327824"/>
            <a:ext cx="1512888" cy="304800"/>
            <a:chOff x="112" y="2105"/>
            <a:chExt cx="953" cy="192"/>
          </a:xfrm>
        </p:grpSpPr>
        <p:sp>
          <p:nvSpPr>
            <p:cNvPr id="61" name="Rectangle 89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2" name="Text Box 90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grpSp>
        <p:nvGrpSpPr>
          <p:cNvPr id="63" name="Group 91"/>
          <p:cNvGrpSpPr>
            <a:grpSpLocks/>
          </p:cNvGrpSpPr>
          <p:nvPr/>
        </p:nvGrpSpPr>
        <p:grpSpPr bwMode="auto">
          <a:xfrm>
            <a:off x="176575" y="5591349"/>
            <a:ext cx="1512888" cy="304800"/>
            <a:chOff x="112" y="2105"/>
            <a:chExt cx="953" cy="192"/>
          </a:xfrm>
        </p:grpSpPr>
        <p:sp>
          <p:nvSpPr>
            <p:cNvPr id="64" name="Rectangle 92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5" name="Text Box 93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grpSp>
        <p:nvGrpSpPr>
          <p:cNvPr id="66" name="Group 94"/>
          <p:cNvGrpSpPr>
            <a:grpSpLocks/>
          </p:cNvGrpSpPr>
          <p:nvPr/>
        </p:nvGrpSpPr>
        <p:grpSpPr bwMode="auto">
          <a:xfrm>
            <a:off x="173400" y="5832649"/>
            <a:ext cx="1512888" cy="304800"/>
            <a:chOff x="112" y="2105"/>
            <a:chExt cx="953" cy="192"/>
          </a:xfrm>
        </p:grpSpPr>
        <p:sp>
          <p:nvSpPr>
            <p:cNvPr id="67" name="Rectangle 95"/>
            <p:cNvSpPr>
              <a:spLocks noChangeArrowheads="1"/>
            </p:cNvSpPr>
            <p:nvPr/>
          </p:nvSpPr>
          <p:spPr bwMode="auto">
            <a:xfrm>
              <a:off x="338" y="2127"/>
              <a:ext cx="396" cy="144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8" name="Text Box 96"/>
            <p:cNvSpPr txBox="1">
              <a:spLocks noChangeArrowheads="1"/>
            </p:cNvSpPr>
            <p:nvPr/>
          </p:nvSpPr>
          <p:spPr bwMode="auto">
            <a:xfrm>
              <a:off x="112" y="2105"/>
              <a:ext cx="95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>
                  <a:latin typeface="Arial" charset="0"/>
                </a:rPr>
                <a:t>0 1</a:t>
              </a:r>
              <a:r>
                <a:rPr lang="en-US" sz="1400" smtClean="0">
                  <a:solidFill>
                    <a:schemeClr val="bg1"/>
                  </a:solidFill>
                  <a:latin typeface="Arial" charset="0"/>
                </a:rPr>
                <a:t> 2 3 4 5</a:t>
              </a:r>
              <a:r>
                <a:rPr lang="en-US" sz="1400" smtClean="0">
                  <a:latin typeface="Arial" charset="0"/>
                </a:rPr>
                <a:t> 6 7 8 </a:t>
              </a:r>
            </a:p>
          </p:txBody>
        </p:sp>
      </p:grpSp>
      <p:sp>
        <p:nvSpPr>
          <p:cNvPr id="69" name="Line 98"/>
          <p:cNvSpPr>
            <a:spLocks noChangeShapeType="1"/>
          </p:cNvSpPr>
          <p:nvPr/>
        </p:nvSpPr>
        <p:spPr bwMode="auto">
          <a:xfrm flipH="1">
            <a:off x="4996225" y="2790825"/>
            <a:ext cx="1033463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0" name="Line 99"/>
          <p:cNvSpPr>
            <a:spLocks noChangeShapeType="1"/>
          </p:cNvSpPr>
          <p:nvPr/>
        </p:nvSpPr>
        <p:spPr bwMode="auto">
          <a:xfrm flipH="1">
            <a:off x="5002575" y="3100387"/>
            <a:ext cx="1033463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1" name="Line 100"/>
          <p:cNvSpPr>
            <a:spLocks noChangeShapeType="1"/>
          </p:cNvSpPr>
          <p:nvPr/>
        </p:nvSpPr>
        <p:spPr bwMode="auto">
          <a:xfrm flipH="1">
            <a:off x="4997813" y="5708824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2" name="Line 101"/>
          <p:cNvSpPr>
            <a:spLocks noChangeShapeType="1"/>
          </p:cNvSpPr>
          <p:nvPr/>
        </p:nvSpPr>
        <p:spPr bwMode="auto">
          <a:xfrm flipH="1">
            <a:off x="4981938" y="5962824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" name="Line 102"/>
          <p:cNvSpPr>
            <a:spLocks noChangeShapeType="1"/>
          </p:cNvSpPr>
          <p:nvPr/>
        </p:nvSpPr>
        <p:spPr bwMode="auto">
          <a:xfrm flipH="1">
            <a:off x="4966063" y="6205712"/>
            <a:ext cx="1033462" cy="563562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4" name="Line 103"/>
          <p:cNvSpPr>
            <a:spLocks noChangeShapeType="1"/>
          </p:cNvSpPr>
          <p:nvPr/>
        </p:nvSpPr>
        <p:spPr bwMode="auto">
          <a:xfrm flipH="1">
            <a:off x="4950188" y="6448599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10AA5-66A2-4F21-A592-E895C0CC63E9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Retransmissão seletiva</a:t>
            </a:r>
            <a:endParaRPr lang="pt-BR" smtClean="0"/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2450" y="1466850"/>
            <a:ext cx="7562850" cy="4648200"/>
          </a:xfrm>
        </p:spPr>
        <p:txBody>
          <a:bodyPr/>
          <a:lstStyle/>
          <a:p>
            <a:r>
              <a:rPr lang="pt-BR" sz="2400" dirty="0" smtClean="0"/>
              <a:t>receptor reconhece </a:t>
            </a:r>
            <a:r>
              <a:rPr lang="pt-BR" sz="2400" i="1" dirty="0" smtClean="0"/>
              <a:t>individualmente </a:t>
            </a:r>
            <a:r>
              <a:rPr lang="pt-BR" sz="2400" dirty="0" smtClean="0"/>
              <a:t>todos os pacotes recebidos corretamente</a:t>
            </a:r>
          </a:p>
          <a:p>
            <a:pPr lvl="1"/>
            <a:r>
              <a:rPr lang="pt-BR" sz="2000" dirty="0" smtClean="0"/>
              <a:t>armazena pacotes no buffer, conforme necessário, para posterior entrega em-ordem à camada superior</a:t>
            </a:r>
          </a:p>
          <a:p>
            <a:r>
              <a:rPr lang="pt-BR" sz="2400" dirty="0" smtClean="0"/>
              <a:t>transmissor apenas reenvia pacotes para os quais um ACK não foi recebido</a:t>
            </a:r>
          </a:p>
          <a:p>
            <a:pPr lvl="1"/>
            <a:r>
              <a:rPr lang="pt-BR" sz="2000" dirty="0" smtClean="0"/>
              <a:t>temporizador de remetente para cada pacote sem ACK</a:t>
            </a:r>
          </a:p>
          <a:p>
            <a:r>
              <a:rPr lang="pt-BR" sz="2400" dirty="0" smtClean="0"/>
              <a:t>janela do transmissão</a:t>
            </a:r>
          </a:p>
          <a:p>
            <a:pPr lvl="1"/>
            <a:r>
              <a:rPr lang="pt-BR" sz="2000" dirty="0" smtClean="0"/>
              <a:t>N números de sequência consecutivos </a:t>
            </a:r>
          </a:p>
          <a:p>
            <a:pPr lvl="1"/>
            <a:r>
              <a:rPr lang="pt-BR" sz="2000" dirty="0" smtClean="0"/>
              <a:t>outra vez limita números de sequência de pacotes enviados, mas ainda não reconhecidos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Retransmissão seletiva: janelas do transmissor e do receptor</a:t>
            </a:r>
            <a:endParaRPr lang="pt-BR" smtClean="0"/>
          </a:p>
        </p:txBody>
      </p:sp>
      <p:pic>
        <p:nvPicPr>
          <p:cNvPr id="63493" name="Picture 6" descr="f032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33400" y="1787525"/>
            <a:ext cx="7772400" cy="4273550"/>
          </a:xfrm>
          <a:noFill/>
        </p:spPr>
      </p:pic>
      <p:sp>
        <p:nvSpPr>
          <p:cNvPr id="63494" name="Line 8"/>
          <p:cNvSpPr>
            <a:spLocks noChangeShapeType="1"/>
          </p:cNvSpPr>
          <p:nvPr/>
        </p:nvSpPr>
        <p:spPr bwMode="auto">
          <a:xfrm>
            <a:off x="6246813" y="2871788"/>
            <a:ext cx="55245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63495" name="Text Box 9"/>
          <p:cNvSpPr txBox="1">
            <a:spLocks noChangeArrowheads="1"/>
          </p:cNvSpPr>
          <p:nvPr/>
        </p:nvSpPr>
        <p:spPr bwMode="auto">
          <a:xfrm>
            <a:off x="5891213" y="2882900"/>
            <a:ext cx="9556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1000">
                <a:solidFill>
                  <a:srgbClr val="FF0000"/>
                </a:solidFill>
                <a:latin typeface="Verdana" pitchFamily="34" charset="0"/>
              </a:rPr>
              <a:t>reconhecido</a:t>
            </a:r>
          </a:p>
        </p:txBody>
      </p:sp>
      <p:sp>
        <p:nvSpPr>
          <p:cNvPr id="63496" name="Rectangle 10"/>
          <p:cNvSpPr>
            <a:spLocks noChangeArrowheads="1"/>
          </p:cNvSpPr>
          <p:nvPr/>
        </p:nvSpPr>
        <p:spPr bwMode="auto">
          <a:xfrm>
            <a:off x="3371850" y="4794250"/>
            <a:ext cx="120650" cy="4254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3497" name="Rectangle 11"/>
          <p:cNvSpPr>
            <a:spLocks noChangeArrowheads="1"/>
          </p:cNvSpPr>
          <p:nvPr/>
        </p:nvSpPr>
        <p:spPr bwMode="auto">
          <a:xfrm>
            <a:off x="4083050" y="4794250"/>
            <a:ext cx="120650" cy="4254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7E494-7836-4E7C-82D8-E9EB7F6596EC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382000" cy="1143000"/>
          </a:xfrm>
        </p:spPr>
        <p:txBody>
          <a:bodyPr/>
          <a:lstStyle/>
          <a:p>
            <a:r>
              <a:rPr lang="pt-BR" sz="2800" smtClean="0"/>
              <a:t>Protocolos da camada de transporte Internet</a:t>
            </a:r>
          </a:p>
        </p:txBody>
      </p:sp>
      <p:sp>
        <p:nvSpPr>
          <p:cNvPr id="20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8150" y="1400175"/>
            <a:ext cx="3971925" cy="5114925"/>
          </a:xfrm>
        </p:spPr>
        <p:txBody>
          <a:bodyPr/>
          <a:lstStyle/>
          <a:p>
            <a:r>
              <a:rPr lang="pt-BR" sz="2000" dirty="0" smtClean="0"/>
              <a:t>entrega confiável, ordenada (TCP)</a:t>
            </a:r>
          </a:p>
          <a:p>
            <a:pPr lvl="1"/>
            <a:r>
              <a:rPr lang="pt-BR" sz="1800" dirty="0" smtClean="0"/>
              <a:t>controle de congestionamento</a:t>
            </a:r>
          </a:p>
          <a:p>
            <a:pPr lvl="1"/>
            <a:r>
              <a:rPr lang="pt-BR" sz="1800" dirty="0" smtClean="0"/>
              <a:t>controle de fluxo</a:t>
            </a:r>
          </a:p>
          <a:p>
            <a:pPr lvl="1"/>
            <a:r>
              <a:rPr lang="pt-BR" sz="1800" dirty="0" smtClean="0"/>
              <a:t>estabelecimento de conexão (“setup”)</a:t>
            </a:r>
          </a:p>
          <a:p>
            <a:r>
              <a:rPr lang="pt-BR" sz="2000" dirty="0" smtClean="0"/>
              <a:t>entrega não confiável, não ordenada: UDP</a:t>
            </a:r>
          </a:p>
          <a:p>
            <a:pPr lvl="1"/>
            <a:r>
              <a:rPr lang="pt-BR" sz="1800" dirty="0" smtClean="0"/>
              <a:t>extensão sem “gorduras” do “melhor esforço” do IP</a:t>
            </a:r>
          </a:p>
          <a:p>
            <a:r>
              <a:rPr lang="pt-BR" sz="2000" dirty="0" smtClean="0"/>
              <a:t>serviços não disponíveis: </a:t>
            </a:r>
          </a:p>
          <a:p>
            <a:pPr lvl="1"/>
            <a:r>
              <a:rPr lang="pt-BR" sz="1800" dirty="0" smtClean="0"/>
              <a:t>garantias de atraso máximo</a:t>
            </a:r>
          </a:p>
          <a:p>
            <a:pPr lvl="1"/>
            <a:r>
              <a:rPr lang="pt-BR" sz="1800" dirty="0" smtClean="0"/>
              <a:t>garantias de largura de banda mínima</a:t>
            </a:r>
          </a:p>
        </p:txBody>
      </p:sp>
      <p:grpSp>
        <p:nvGrpSpPr>
          <p:cNvPr id="2069" name="Group 276"/>
          <p:cNvGrpSpPr>
            <a:grpSpLocks/>
          </p:cNvGrpSpPr>
          <p:nvPr/>
        </p:nvGrpSpPr>
        <p:grpSpPr bwMode="auto">
          <a:xfrm>
            <a:off x="4572000" y="1312863"/>
            <a:ext cx="4157663" cy="4233862"/>
            <a:chOff x="2880" y="827"/>
            <a:chExt cx="2619" cy="2667"/>
          </a:xfrm>
        </p:grpSpPr>
        <p:sp>
          <p:nvSpPr>
            <p:cNvPr id="2070" name="Freeform 277"/>
            <p:cNvSpPr>
              <a:spLocks/>
            </p:cNvSpPr>
            <p:nvPr/>
          </p:nvSpPr>
          <p:spPr bwMode="auto">
            <a:xfrm>
              <a:off x="4276" y="1272"/>
              <a:ext cx="1133" cy="1055"/>
            </a:xfrm>
            <a:custGeom>
              <a:avLst/>
              <a:gdLst>
                <a:gd name="T0" fmla="*/ 124 w 1292"/>
                <a:gd name="T1" fmla="*/ 3 h 1255"/>
                <a:gd name="T2" fmla="*/ 18 w 1292"/>
                <a:gd name="T3" fmla="*/ 66 h 1255"/>
                <a:gd name="T4" fmla="*/ 15 w 1292"/>
                <a:gd name="T5" fmla="*/ 219 h 1255"/>
                <a:gd name="T6" fmla="*/ 27 w 1292"/>
                <a:gd name="T7" fmla="*/ 348 h 1255"/>
                <a:gd name="T8" fmla="*/ 128 w 1292"/>
                <a:gd name="T9" fmla="*/ 366 h 1255"/>
                <a:gd name="T10" fmla="*/ 335 w 1292"/>
                <a:gd name="T11" fmla="*/ 474 h 1255"/>
                <a:gd name="T12" fmla="*/ 517 w 1292"/>
                <a:gd name="T13" fmla="*/ 520 h 1255"/>
                <a:gd name="T14" fmla="*/ 622 w 1292"/>
                <a:gd name="T15" fmla="*/ 428 h 1255"/>
                <a:gd name="T16" fmla="*/ 659 w 1292"/>
                <a:gd name="T17" fmla="*/ 187 h 1255"/>
                <a:gd name="T18" fmla="*/ 625 w 1292"/>
                <a:gd name="T19" fmla="*/ 88 h 1255"/>
                <a:gd name="T20" fmla="*/ 388 w 1292"/>
                <a:gd name="T21" fmla="*/ 49 h 1255"/>
                <a:gd name="T22" fmla="*/ 124 w 1292"/>
                <a:gd name="T23" fmla="*/ 3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71" name="Freeform 278"/>
            <p:cNvSpPr>
              <a:spLocks/>
            </p:cNvSpPr>
            <p:nvPr/>
          </p:nvSpPr>
          <p:spPr bwMode="auto">
            <a:xfrm>
              <a:off x="3092" y="1182"/>
              <a:ext cx="1176" cy="1001"/>
            </a:xfrm>
            <a:custGeom>
              <a:avLst/>
              <a:gdLst>
                <a:gd name="T0" fmla="*/ 286 w 1340"/>
                <a:gd name="T1" fmla="*/ 17 h 1191"/>
                <a:gd name="T2" fmla="*/ 42 w 1340"/>
                <a:gd name="T3" fmla="*/ 24 h 1191"/>
                <a:gd name="T4" fmla="*/ 30 w 1340"/>
                <a:gd name="T5" fmla="*/ 169 h 1191"/>
                <a:gd name="T6" fmla="*/ 15 w 1340"/>
                <a:gd name="T7" fmla="*/ 302 h 1191"/>
                <a:gd name="T8" fmla="*/ 58 w 1340"/>
                <a:gd name="T9" fmla="*/ 365 h 1191"/>
                <a:gd name="T10" fmla="*/ 280 w 1340"/>
                <a:gd name="T11" fmla="*/ 367 h 1191"/>
                <a:gd name="T12" fmla="*/ 333 w 1340"/>
                <a:gd name="T13" fmla="*/ 473 h 1191"/>
                <a:gd name="T14" fmla="*/ 642 w 1340"/>
                <a:gd name="T15" fmla="*/ 461 h 1191"/>
                <a:gd name="T16" fmla="*/ 664 w 1340"/>
                <a:gd name="T17" fmla="*/ 240 h 1191"/>
                <a:gd name="T18" fmla="*/ 627 w 1340"/>
                <a:gd name="T19" fmla="*/ 144 h 1191"/>
                <a:gd name="T20" fmla="*/ 395 w 1340"/>
                <a:gd name="T21" fmla="*/ 121 h 1191"/>
                <a:gd name="T22" fmla="*/ 286 w 1340"/>
                <a:gd name="T23" fmla="*/ 17 h 119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340"/>
                <a:gd name="T37" fmla="*/ 0 h 1191"/>
                <a:gd name="T38" fmla="*/ 1340 w 1340"/>
                <a:gd name="T39" fmla="*/ 1191 h 119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340" h="1191">
                  <a:moveTo>
                    <a:pt x="550" y="42"/>
                  </a:moveTo>
                  <a:cubicBezTo>
                    <a:pt x="437" y="4"/>
                    <a:pt x="164" y="0"/>
                    <a:pt x="82" y="60"/>
                  </a:cubicBezTo>
                  <a:cubicBezTo>
                    <a:pt x="0" y="120"/>
                    <a:pt x="67" y="292"/>
                    <a:pt x="58" y="402"/>
                  </a:cubicBezTo>
                  <a:cubicBezTo>
                    <a:pt x="49" y="512"/>
                    <a:pt x="19" y="642"/>
                    <a:pt x="28" y="720"/>
                  </a:cubicBezTo>
                  <a:cubicBezTo>
                    <a:pt x="37" y="798"/>
                    <a:pt x="27" y="844"/>
                    <a:pt x="112" y="870"/>
                  </a:cubicBezTo>
                  <a:cubicBezTo>
                    <a:pt x="197" y="896"/>
                    <a:pt x="450" y="833"/>
                    <a:pt x="538" y="876"/>
                  </a:cubicBezTo>
                  <a:cubicBezTo>
                    <a:pt x="626" y="919"/>
                    <a:pt x="524" y="1091"/>
                    <a:pt x="640" y="1128"/>
                  </a:cubicBezTo>
                  <a:cubicBezTo>
                    <a:pt x="756" y="1165"/>
                    <a:pt x="1128" y="1191"/>
                    <a:pt x="1234" y="1098"/>
                  </a:cubicBezTo>
                  <a:cubicBezTo>
                    <a:pt x="1340" y="1005"/>
                    <a:pt x="1281" y="696"/>
                    <a:pt x="1276" y="570"/>
                  </a:cubicBezTo>
                  <a:cubicBezTo>
                    <a:pt x="1271" y="444"/>
                    <a:pt x="1290" y="389"/>
                    <a:pt x="1204" y="342"/>
                  </a:cubicBezTo>
                  <a:cubicBezTo>
                    <a:pt x="1118" y="295"/>
                    <a:pt x="868" y="338"/>
                    <a:pt x="760" y="288"/>
                  </a:cubicBezTo>
                  <a:cubicBezTo>
                    <a:pt x="652" y="238"/>
                    <a:pt x="663" y="80"/>
                    <a:pt x="550" y="42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72" name="Freeform 279"/>
            <p:cNvSpPr>
              <a:spLocks/>
            </p:cNvSpPr>
            <p:nvPr/>
          </p:nvSpPr>
          <p:spPr bwMode="auto">
            <a:xfrm>
              <a:off x="3324" y="2096"/>
              <a:ext cx="1874" cy="1398"/>
            </a:xfrm>
            <a:custGeom>
              <a:avLst/>
              <a:gdLst>
                <a:gd name="T0" fmla="*/ 14 w 2135"/>
                <a:gd name="T1" fmla="*/ 274 h 1662"/>
                <a:gd name="T2" fmla="*/ 54 w 2135"/>
                <a:gd name="T3" fmla="*/ 32 h 1662"/>
                <a:gd name="T4" fmla="*/ 342 w 2135"/>
                <a:gd name="T5" fmla="*/ 82 h 1662"/>
                <a:gd name="T6" fmla="*/ 629 w 2135"/>
                <a:gd name="T7" fmla="*/ 42 h 1662"/>
                <a:gd name="T8" fmla="*/ 1043 w 2135"/>
                <a:gd name="T9" fmla="*/ 172 h 1662"/>
                <a:gd name="T10" fmla="*/ 1049 w 2135"/>
                <a:gd name="T11" fmla="*/ 481 h 1662"/>
                <a:gd name="T12" fmla="*/ 823 w 2135"/>
                <a:gd name="T13" fmla="*/ 674 h 1662"/>
                <a:gd name="T14" fmla="*/ 424 w 2135"/>
                <a:gd name="T15" fmla="*/ 638 h 1662"/>
                <a:gd name="T16" fmla="*/ 262 w 2135"/>
                <a:gd name="T17" fmla="*/ 534 h 1662"/>
                <a:gd name="T18" fmla="*/ 96 w 2135"/>
                <a:gd name="T19" fmla="*/ 449 h 1662"/>
                <a:gd name="T20" fmla="*/ 14 w 2135"/>
                <a:gd name="T21" fmla="*/ 274 h 166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135"/>
                <a:gd name="T34" fmla="*/ 0 h 1662"/>
                <a:gd name="T35" fmla="*/ 2135 w 2135"/>
                <a:gd name="T36" fmla="*/ 1662 h 166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2135" h="1662">
                  <a:moveTo>
                    <a:pt x="27" y="652"/>
                  </a:moveTo>
                  <a:cubicBezTo>
                    <a:pt x="14" y="487"/>
                    <a:pt x="0" y="152"/>
                    <a:pt x="105" y="76"/>
                  </a:cubicBezTo>
                  <a:cubicBezTo>
                    <a:pt x="210" y="0"/>
                    <a:pt x="473" y="192"/>
                    <a:pt x="657" y="196"/>
                  </a:cubicBezTo>
                  <a:cubicBezTo>
                    <a:pt x="841" y="200"/>
                    <a:pt x="985" y="65"/>
                    <a:pt x="1209" y="100"/>
                  </a:cubicBezTo>
                  <a:cubicBezTo>
                    <a:pt x="1433" y="135"/>
                    <a:pt x="1867" y="232"/>
                    <a:pt x="2001" y="406"/>
                  </a:cubicBezTo>
                  <a:cubicBezTo>
                    <a:pt x="2135" y="580"/>
                    <a:pt x="2083" y="945"/>
                    <a:pt x="2013" y="1144"/>
                  </a:cubicBezTo>
                  <a:cubicBezTo>
                    <a:pt x="1943" y="1343"/>
                    <a:pt x="1781" y="1538"/>
                    <a:pt x="1581" y="1600"/>
                  </a:cubicBezTo>
                  <a:cubicBezTo>
                    <a:pt x="1381" y="1662"/>
                    <a:pt x="993" y="1571"/>
                    <a:pt x="813" y="1516"/>
                  </a:cubicBezTo>
                  <a:cubicBezTo>
                    <a:pt x="633" y="1461"/>
                    <a:pt x="606" y="1345"/>
                    <a:pt x="501" y="1270"/>
                  </a:cubicBezTo>
                  <a:cubicBezTo>
                    <a:pt x="396" y="1195"/>
                    <a:pt x="262" y="1169"/>
                    <a:pt x="183" y="1066"/>
                  </a:cubicBezTo>
                  <a:cubicBezTo>
                    <a:pt x="104" y="963"/>
                    <a:pt x="25" y="819"/>
                    <a:pt x="27" y="652"/>
                  </a:cubicBezTo>
                  <a:close/>
                </a:path>
              </a:pathLst>
            </a:custGeom>
            <a:solidFill>
              <a:srgbClr val="CC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073" name="Group 280"/>
            <p:cNvGrpSpPr>
              <a:grpSpLocks/>
            </p:cNvGrpSpPr>
            <p:nvPr/>
          </p:nvGrpSpPr>
          <p:grpSpPr bwMode="auto">
            <a:xfrm>
              <a:off x="3166" y="1267"/>
              <a:ext cx="462" cy="201"/>
              <a:chOff x="3552" y="246"/>
              <a:chExt cx="527" cy="248"/>
            </a:xfrm>
          </p:grpSpPr>
          <p:graphicFrame>
            <p:nvGraphicFramePr>
              <p:cNvPr id="2063" name="Object 281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p:oleObj spid="_x0000_s2471" name="Clip" r:id="rId4" imgW="1307263" imgH="1084139" progId="">
                  <p:embed/>
                </p:oleObj>
              </a:graphicData>
            </a:graphic>
          </p:graphicFrame>
          <p:graphicFrame>
            <p:nvGraphicFramePr>
              <p:cNvPr id="2064" name="Object 282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p:oleObj spid="_x0000_s2472" name="Clip" r:id="rId5" imgW="681706" imgH="480401" progId="">
                  <p:embed/>
                </p:oleObj>
              </a:graphicData>
            </a:graphic>
          </p:graphicFrame>
          <p:sp>
            <p:nvSpPr>
              <p:cNvPr id="2324" name="Line 283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074" name="Group 284"/>
            <p:cNvGrpSpPr>
              <a:grpSpLocks/>
            </p:cNvGrpSpPr>
            <p:nvPr/>
          </p:nvGrpSpPr>
          <p:grpSpPr bwMode="auto">
            <a:xfrm>
              <a:off x="3166" y="1642"/>
              <a:ext cx="462" cy="201"/>
              <a:chOff x="3552" y="246"/>
              <a:chExt cx="527" cy="248"/>
            </a:xfrm>
          </p:grpSpPr>
          <p:graphicFrame>
            <p:nvGraphicFramePr>
              <p:cNvPr id="2061" name="Object 285"/>
              <p:cNvGraphicFramePr>
                <a:graphicFrameLocks noChangeAspect="1"/>
              </p:cNvGraphicFramePr>
              <p:nvPr/>
            </p:nvGraphicFramePr>
            <p:xfrm>
              <a:off x="3552" y="246"/>
              <a:ext cx="299" cy="248"/>
            </p:xfrm>
            <a:graphic>
              <a:graphicData uri="http://schemas.openxmlformats.org/presentationml/2006/ole">
                <p:oleObj spid="_x0000_s2473" name="Clip" r:id="rId6" imgW="1307263" imgH="1084139" progId="">
                  <p:embed/>
                </p:oleObj>
              </a:graphicData>
            </a:graphic>
          </p:graphicFrame>
          <p:graphicFrame>
            <p:nvGraphicFramePr>
              <p:cNvPr id="2062" name="Object 286"/>
              <p:cNvGraphicFramePr>
                <a:graphicFrameLocks noChangeAspect="1"/>
              </p:cNvGraphicFramePr>
              <p:nvPr/>
            </p:nvGraphicFramePr>
            <p:xfrm>
              <a:off x="3878" y="338"/>
              <a:ext cx="201" cy="144"/>
            </p:xfrm>
            <a:graphic>
              <a:graphicData uri="http://schemas.openxmlformats.org/presentationml/2006/ole">
                <p:oleObj spid="_x0000_s2474" name="Clip" r:id="rId7" imgW="681706" imgH="480401" progId="">
                  <p:embed/>
                </p:oleObj>
              </a:graphicData>
            </a:graphic>
          </p:graphicFrame>
          <p:sp>
            <p:nvSpPr>
              <p:cNvPr id="2323" name="Line 287"/>
              <p:cNvSpPr>
                <a:spLocks noChangeShapeType="1"/>
              </p:cNvSpPr>
              <p:nvPr/>
            </p:nvSpPr>
            <p:spPr bwMode="auto">
              <a:xfrm flipV="1">
                <a:off x="3844" y="434"/>
                <a:ext cx="8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075" name="Group 288"/>
            <p:cNvGrpSpPr>
              <a:grpSpLocks/>
            </p:cNvGrpSpPr>
            <p:nvPr/>
          </p:nvGrpSpPr>
          <p:grpSpPr bwMode="auto">
            <a:xfrm>
              <a:off x="3403" y="1508"/>
              <a:ext cx="44" cy="135"/>
              <a:chOff x="3842" y="406"/>
              <a:chExt cx="51" cy="167"/>
            </a:xfrm>
          </p:grpSpPr>
          <p:sp>
            <p:nvSpPr>
              <p:cNvPr id="2320" name="Oval 289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21" name="Oval 290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22" name="Oval 291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076" name="Group 292"/>
            <p:cNvGrpSpPr>
              <a:grpSpLocks/>
            </p:cNvGrpSpPr>
            <p:nvPr/>
          </p:nvGrpSpPr>
          <p:grpSpPr bwMode="auto">
            <a:xfrm>
              <a:off x="3699" y="1825"/>
              <a:ext cx="132" cy="249"/>
              <a:chOff x="4180" y="783"/>
              <a:chExt cx="150" cy="307"/>
            </a:xfrm>
          </p:grpSpPr>
          <p:sp>
            <p:nvSpPr>
              <p:cNvPr id="2312" name="AutoShape 29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13" name="Rectangle 29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14" name="Rectangle 29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15" name="AutoShape 29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16" name="Line 29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17" name="Line 29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18" name="Rectangle 29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19" name="Rectangle 30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077" name="Group 301"/>
            <p:cNvGrpSpPr>
              <a:grpSpLocks/>
            </p:cNvGrpSpPr>
            <p:nvPr/>
          </p:nvGrpSpPr>
          <p:grpSpPr bwMode="auto">
            <a:xfrm rot="-5400000">
              <a:off x="3896" y="1874"/>
              <a:ext cx="51" cy="147"/>
              <a:chOff x="3842" y="406"/>
              <a:chExt cx="51" cy="167"/>
            </a:xfrm>
          </p:grpSpPr>
          <p:sp>
            <p:nvSpPr>
              <p:cNvPr id="2309" name="Oval 302"/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10" name="Oval 303"/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11" name="Oval 304"/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078" name="Line 305"/>
            <p:cNvSpPr>
              <a:spLocks noChangeShapeType="1"/>
            </p:cNvSpPr>
            <p:nvPr/>
          </p:nvSpPr>
          <p:spPr bwMode="auto">
            <a:xfrm>
              <a:off x="3785" y="1767"/>
              <a:ext cx="31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79" name="Line 306"/>
            <p:cNvSpPr>
              <a:spLocks noChangeShapeType="1"/>
            </p:cNvSpPr>
            <p:nvPr/>
          </p:nvSpPr>
          <p:spPr bwMode="auto">
            <a:xfrm>
              <a:off x="3787" y="1765"/>
              <a:ext cx="1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80" name="Line 307"/>
            <p:cNvSpPr>
              <a:spLocks noChangeShapeType="1"/>
            </p:cNvSpPr>
            <p:nvPr/>
          </p:nvSpPr>
          <p:spPr bwMode="auto">
            <a:xfrm>
              <a:off x="4099" y="1764"/>
              <a:ext cx="1" cy="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81" name="Line 308"/>
            <p:cNvSpPr>
              <a:spLocks noChangeShapeType="1"/>
            </p:cNvSpPr>
            <p:nvPr/>
          </p:nvSpPr>
          <p:spPr bwMode="auto">
            <a:xfrm>
              <a:off x="3596" y="1427"/>
              <a:ext cx="182" cy="1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82" name="Line 309"/>
            <p:cNvSpPr>
              <a:spLocks noChangeShapeType="1"/>
            </p:cNvSpPr>
            <p:nvPr/>
          </p:nvSpPr>
          <p:spPr bwMode="auto">
            <a:xfrm flipV="1">
              <a:off x="3604" y="1607"/>
              <a:ext cx="174" cy="2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83" name="Line 310"/>
            <p:cNvSpPr>
              <a:spLocks noChangeShapeType="1"/>
            </p:cNvSpPr>
            <p:nvPr/>
          </p:nvSpPr>
          <p:spPr bwMode="auto">
            <a:xfrm flipV="1">
              <a:off x="3936" y="1661"/>
              <a:ext cx="1" cy="10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084" name="Group 311"/>
            <p:cNvGrpSpPr>
              <a:grpSpLocks/>
            </p:cNvGrpSpPr>
            <p:nvPr/>
          </p:nvGrpSpPr>
          <p:grpSpPr bwMode="auto">
            <a:xfrm>
              <a:off x="4011" y="1811"/>
              <a:ext cx="132" cy="249"/>
              <a:chOff x="4180" y="783"/>
              <a:chExt cx="150" cy="307"/>
            </a:xfrm>
          </p:grpSpPr>
          <p:sp>
            <p:nvSpPr>
              <p:cNvPr id="2301" name="AutoShape 312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02" name="Rectangle 313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03" name="Rectangle 314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04" name="AutoShape 315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05" name="Line 316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06" name="Line 317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07" name="Rectangle 318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308" name="Rectangle 319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085" name="Group 320"/>
            <p:cNvGrpSpPr>
              <a:grpSpLocks/>
            </p:cNvGrpSpPr>
            <p:nvPr/>
          </p:nvGrpSpPr>
          <p:grpSpPr bwMode="auto">
            <a:xfrm>
              <a:off x="3408" y="2201"/>
              <a:ext cx="302" cy="583"/>
              <a:chOff x="3314" y="1248"/>
              <a:chExt cx="344" cy="694"/>
            </a:xfrm>
          </p:grpSpPr>
          <p:graphicFrame>
            <p:nvGraphicFramePr>
              <p:cNvPr id="2059" name="Object 321"/>
              <p:cNvGraphicFramePr>
                <a:graphicFrameLocks noChangeAspect="1"/>
              </p:cNvGraphicFramePr>
              <p:nvPr/>
            </p:nvGraphicFramePr>
            <p:xfrm>
              <a:off x="3314" y="1248"/>
              <a:ext cx="299" cy="248"/>
            </p:xfrm>
            <a:graphic>
              <a:graphicData uri="http://schemas.openxmlformats.org/presentationml/2006/ole">
                <p:oleObj spid="_x0000_s2475" name="Clip" r:id="rId8" imgW="1307263" imgH="1084139" progId="">
                  <p:embed/>
                </p:oleObj>
              </a:graphicData>
            </a:graphic>
          </p:graphicFrame>
          <p:sp>
            <p:nvSpPr>
              <p:cNvPr id="2294" name="Line 322"/>
              <p:cNvSpPr>
                <a:spLocks noChangeShapeType="1"/>
              </p:cNvSpPr>
              <p:nvPr/>
            </p:nvSpPr>
            <p:spPr bwMode="auto">
              <a:xfrm flipV="1">
                <a:off x="3606" y="1433"/>
                <a:ext cx="5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aphicFrame>
            <p:nvGraphicFramePr>
              <p:cNvPr id="2060" name="Object 323"/>
              <p:cNvGraphicFramePr>
                <a:graphicFrameLocks noChangeAspect="1"/>
              </p:cNvGraphicFramePr>
              <p:nvPr/>
            </p:nvGraphicFramePr>
            <p:xfrm>
              <a:off x="3314" y="1694"/>
              <a:ext cx="299" cy="248"/>
            </p:xfrm>
            <a:graphic>
              <a:graphicData uri="http://schemas.openxmlformats.org/presentationml/2006/ole">
                <p:oleObj spid="_x0000_s2476" name="Clip" r:id="rId9" imgW="1307263" imgH="1084139" progId="">
                  <p:embed/>
                </p:oleObj>
              </a:graphicData>
            </a:graphic>
          </p:graphicFrame>
          <p:sp>
            <p:nvSpPr>
              <p:cNvPr id="2295" name="Line 324"/>
              <p:cNvSpPr>
                <a:spLocks noChangeShapeType="1"/>
              </p:cNvSpPr>
              <p:nvPr/>
            </p:nvSpPr>
            <p:spPr bwMode="auto">
              <a:xfrm flipV="1">
                <a:off x="3606" y="1882"/>
                <a:ext cx="52" cy="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2296" name="Group 325"/>
              <p:cNvGrpSpPr>
                <a:grpSpLocks/>
              </p:cNvGrpSpPr>
              <p:nvPr/>
            </p:nvGrpSpPr>
            <p:grpSpPr bwMode="auto">
              <a:xfrm>
                <a:off x="3404" y="1504"/>
                <a:ext cx="51" cy="167"/>
                <a:chOff x="3842" y="406"/>
                <a:chExt cx="51" cy="167"/>
              </a:xfrm>
            </p:grpSpPr>
            <p:sp>
              <p:nvSpPr>
                <p:cNvPr id="2298" name="Oval 326"/>
                <p:cNvSpPr>
                  <a:spLocks noChangeArrowheads="1"/>
                </p:cNvSpPr>
                <p:nvPr/>
              </p:nvSpPr>
              <p:spPr bwMode="auto">
                <a:xfrm>
                  <a:off x="3842" y="40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99" name="Oval 327"/>
                <p:cNvSpPr>
                  <a:spLocks noChangeArrowheads="1"/>
                </p:cNvSpPr>
                <p:nvPr/>
              </p:nvSpPr>
              <p:spPr bwMode="auto">
                <a:xfrm>
                  <a:off x="3844" y="46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300" name="Oval 328"/>
                <p:cNvSpPr>
                  <a:spLocks noChangeArrowheads="1"/>
                </p:cNvSpPr>
                <p:nvPr/>
              </p:nvSpPr>
              <p:spPr bwMode="auto">
                <a:xfrm>
                  <a:off x="3846" y="526"/>
                  <a:ext cx="47" cy="47"/>
                </a:xfrm>
                <a:prstGeom prst="ellipse">
                  <a:avLst/>
                </a:prstGeom>
                <a:solidFill>
                  <a:schemeClr val="accent2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sp>
            <p:nvSpPr>
              <p:cNvPr id="2297" name="Line 329"/>
              <p:cNvSpPr>
                <a:spLocks noChangeShapeType="1"/>
              </p:cNvSpPr>
              <p:nvPr/>
            </p:nvSpPr>
            <p:spPr bwMode="auto">
              <a:xfrm>
                <a:off x="3654" y="1431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aphicFrame>
          <p:nvGraphicFramePr>
            <p:cNvPr id="2050" name="Object 330"/>
            <p:cNvGraphicFramePr>
              <a:graphicFrameLocks noChangeAspect="1"/>
            </p:cNvGraphicFramePr>
            <p:nvPr/>
          </p:nvGraphicFramePr>
          <p:xfrm>
            <a:off x="3955" y="2837"/>
            <a:ext cx="263" cy="209"/>
          </p:xfrm>
          <a:graphic>
            <a:graphicData uri="http://schemas.openxmlformats.org/presentationml/2006/ole">
              <p:oleObj spid="_x0000_s2477" name="Clip" r:id="rId10" imgW="1307263" imgH="1084139" progId="">
                <p:embed/>
              </p:oleObj>
            </a:graphicData>
          </a:graphic>
        </p:graphicFrame>
        <p:graphicFrame>
          <p:nvGraphicFramePr>
            <p:cNvPr id="2051" name="Object 331"/>
            <p:cNvGraphicFramePr>
              <a:graphicFrameLocks noChangeAspect="1"/>
            </p:cNvGraphicFramePr>
            <p:nvPr/>
          </p:nvGraphicFramePr>
          <p:xfrm>
            <a:off x="3568" y="2830"/>
            <a:ext cx="262" cy="208"/>
          </p:xfrm>
          <a:graphic>
            <a:graphicData uri="http://schemas.openxmlformats.org/presentationml/2006/ole">
              <p:oleObj spid="_x0000_s2478" name="Clip" r:id="rId11" imgW="1307263" imgH="1084139" progId="">
                <p:embed/>
              </p:oleObj>
            </a:graphicData>
          </a:graphic>
        </p:graphicFrame>
        <p:sp>
          <p:nvSpPr>
            <p:cNvPr id="2086" name="Oval 332"/>
            <p:cNvSpPr>
              <a:spLocks noChangeArrowheads="1"/>
            </p:cNvSpPr>
            <p:nvPr/>
          </p:nvSpPr>
          <p:spPr bwMode="auto">
            <a:xfrm rot="-5400000">
              <a:off x="3831" y="2895"/>
              <a:ext cx="40" cy="4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87" name="Oval 333"/>
            <p:cNvSpPr>
              <a:spLocks noChangeArrowheads="1"/>
            </p:cNvSpPr>
            <p:nvPr/>
          </p:nvSpPr>
          <p:spPr bwMode="auto">
            <a:xfrm rot="-5400000">
              <a:off x="3884" y="2894"/>
              <a:ext cx="40" cy="42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88" name="Oval 334"/>
            <p:cNvSpPr>
              <a:spLocks noChangeArrowheads="1"/>
            </p:cNvSpPr>
            <p:nvPr/>
          </p:nvSpPr>
          <p:spPr bwMode="auto">
            <a:xfrm rot="-5400000">
              <a:off x="3933" y="2897"/>
              <a:ext cx="39" cy="41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89" name="Line 335"/>
            <p:cNvSpPr>
              <a:spLocks noChangeShapeType="1"/>
            </p:cNvSpPr>
            <p:nvPr/>
          </p:nvSpPr>
          <p:spPr bwMode="auto">
            <a:xfrm rot="-5400000">
              <a:off x="4097" y="2821"/>
              <a:ext cx="38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90" name="Line 336"/>
            <p:cNvSpPr>
              <a:spLocks noChangeShapeType="1"/>
            </p:cNvSpPr>
            <p:nvPr/>
          </p:nvSpPr>
          <p:spPr bwMode="auto">
            <a:xfrm rot="5400000" flipH="1">
              <a:off x="3702" y="2816"/>
              <a:ext cx="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91" name="Line 337"/>
            <p:cNvSpPr>
              <a:spLocks noChangeShapeType="1"/>
            </p:cNvSpPr>
            <p:nvPr/>
          </p:nvSpPr>
          <p:spPr bwMode="auto">
            <a:xfrm rot="16200000" flipV="1">
              <a:off x="3921" y="2602"/>
              <a:ext cx="0" cy="3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92" name="Line 338"/>
            <p:cNvSpPr>
              <a:spLocks noChangeShapeType="1"/>
            </p:cNvSpPr>
            <p:nvPr/>
          </p:nvSpPr>
          <p:spPr bwMode="auto">
            <a:xfrm flipV="1">
              <a:off x="3710" y="2564"/>
              <a:ext cx="59" cy="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93" name="Line 339"/>
            <p:cNvSpPr>
              <a:spLocks noChangeShapeType="1"/>
            </p:cNvSpPr>
            <p:nvPr/>
          </p:nvSpPr>
          <p:spPr bwMode="auto">
            <a:xfrm>
              <a:off x="4089" y="2593"/>
              <a:ext cx="191" cy="2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94" name="Line 340"/>
            <p:cNvSpPr>
              <a:spLocks noChangeShapeType="1"/>
            </p:cNvSpPr>
            <p:nvPr/>
          </p:nvSpPr>
          <p:spPr bwMode="auto">
            <a:xfrm flipH="1">
              <a:off x="4590" y="2591"/>
              <a:ext cx="176" cy="2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aphicFrame>
          <p:nvGraphicFramePr>
            <p:cNvPr id="2052" name="Object 341"/>
            <p:cNvGraphicFramePr>
              <a:graphicFrameLocks noChangeAspect="1"/>
            </p:cNvGraphicFramePr>
            <p:nvPr/>
          </p:nvGraphicFramePr>
          <p:xfrm>
            <a:off x="4702" y="2309"/>
            <a:ext cx="128" cy="152"/>
          </p:xfrm>
          <a:graphic>
            <a:graphicData uri="http://schemas.openxmlformats.org/presentationml/2006/ole">
              <p:oleObj spid="_x0000_s2479" name="Clip" r:id="rId12" imgW="982811" imgH="1208363" progId="">
                <p:embed/>
              </p:oleObj>
            </a:graphicData>
          </a:graphic>
        </p:graphicFrame>
        <p:graphicFrame>
          <p:nvGraphicFramePr>
            <p:cNvPr id="2053" name="Object 342"/>
            <p:cNvGraphicFramePr>
              <a:graphicFrameLocks noChangeAspect="1"/>
            </p:cNvGraphicFramePr>
            <p:nvPr/>
          </p:nvGraphicFramePr>
          <p:xfrm>
            <a:off x="3860" y="2360"/>
            <a:ext cx="128" cy="151"/>
          </p:xfrm>
          <a:graphic>
            <a:graphicData uri="http://schemas.openxmlformats.org/presentationml/2006/ole">
              <p:oleObj spid="_x0000_s2480" name="Clip" r:id="rId13" imgW="982811" imgH="1208363" progId="">
                <p:embed/>
              </p:oleObj>
            </a:graphicData>
          </a:graphic>
        </p:graphicFrame>
        <p:grpSp>
          <p:nvGrpSpPr>
            <p:cNvPr id="2095" name="Group 343"/>
            <p:cNvGrpSpPr>
              <a:grpSpLocks/>
            </p:cNvGrpSpPr>
            <p:nvPr/>
          </p:nvGrpSpPr>
          <p:grpSpPr bwMode="auto">
            <a:xfrm>
              <a:off x="4079" y="3114"/>
              <a:ext cx="256" cy="269"/>
              <a:chOff x="2870" y="1518"/>
              <a:chExt cx="292" cy="320"/>
            </a:xfrm>
          </p:grpSpPr>
          <p:graphicFrame>
            <p:nvGraphicFramePr>
              <p:cNvPr id="2057" name="Object 344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2481" name="Clip" r:id="rId14" imgW="826829" imgH="840406" progId="">
                  <p:embed/>
                </p:oleObj>
              </a:graphicData>
            </a:graphic>
          </p:graphicFrame>
          <p:graphicFrame>
            <p:nvGraphicFramePr>
              <p:cNvPr id="2058" name="Object 345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2482" name="Clip" r:id="rId15" imgW="1268295" imgH="1199426" progId="">
                  <p:embed/>
                </p:oleObj>
              </a:graphicData>
            </a:graphic>
          </p:graphicFrame>
        </p:grpSp>
        <p:grpSp>
          <p:nvGrpSpPr>
            <p:cNvPr id="2096" name="Group 346"/>
            <p:cNvGrpSpPr>
              <a:grpSpLocks/>
            </p:cNvGrpSpPr>
            <p:nvPr/>
          </p:nvGrpSpPr>
          <p:grpSpPr bwMode="auto">
            <a:xfrm>
              <a:off x="4569" y="3134"/>
              <a:ext cx="256" cy="269"/>
              <a:chOff x="2870" y="1518"/>
              <a:chExt cx="292" cy="320"/>
            </a:xfrm>
          </p:grpSpPr>
          <p:graphicFrame>
            <p:nvGraphicFramePr>
              <p:cNvPr id="2055" name="Object 347"/>
              <p:cNvGraphicFramePr>
                <a:graphicFrameLocks noChangeAspect="1"/>
              </p:cNvGraphicFramePr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p:oleObj spid="_x0000_s2483" name="Clip" r:id="rId16" imgW="826829" imgH="840406" progId="">
                  <p:embed/>
                </p:oleObj>
              </a:graphicData>
            </a:graphic>
          </p:graphicFrame>
          <p:graphicFrame>
            <p:nvGraphicFramePr>
              <p:cNvPr id="2056" name="Object 348"/>
              <p:cNvGraphicFramePr>
                <a:graphicFrameLocks noChangeAspect="1"/>
              </p:cNvGraphicFramePr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p:oleObj spid="_x0000_s2484" name="Clip" r:id="rId17" imgW="1268295" imgH="1199426" progId="">
                  <p:embed/>
                </p:oleObj>
              </a:graphicData>
            </a:graphic>
          </p:graphicFrame>
        </p:grpSp>
        <p:grpSp>
          <p:nvGrpSpPr>
            <p:cNvPr id="2097" name="Group 349"/>
            <p:cNvGrpSpPr>
              <a:grpSpLocks/>
            </p:cNvGrpSpPr>
            <p:nvPr/>
          </p:nvGrpSpPr>
          <p:grpSpPr bwMode="auto">
            <a:xfrm>
              <a:off x="4308" y="2955"/>
              <a:ext cx="239" cy="237"/>
              <a:chOff x="4733" y="2082"/>
              <a:chExt cx="272" cy="282"/>
            </a:xfrm>
          </p:grpSpPr>
          <p:graphicFrame>
            <p:nvGraphicFramePr>
              <p:cNvPr id="2054" name="Object 350"/>
              <p:cNvGraphicFramePr>
                <a:graphicFrameLocks noChangeAspect="1"/>
              </p:cNvGraphicFramePr>
              <p:nvPr/>
            </p:nvGraphicFramePr>
            <p:xfrm>
              <a:off x="4733" y="2082"/>
              <a:ext cx="272" cy="282"/>
            </p:xfrm>
            <a:graphic>
              <a:graphicData uri="http://schemas.openxmlformats.org/presentationml/2006/ole">
                <p:oleObj spid="_x0000_s2485" name="Clip" r:id="rId18" imgW="826829" imgH="840406" progId="">
                  <p:embed/>
                </p:oleObj>
              </a:graphicData>
            </a:graphic>
          </p:graphicFrame>
          <p:sp>
            <p:nvSpPr>
              <p:cNvPr id="2293" name="Rectangle 351"/>
              <p:cNvSpPr>
                <a:spLocks noChangeArrowheads="1"/>
              </p:cNvSpPr>
              <p:nvPr/>
            </p:nvSpPr>
            <p:spPr bwMode="auto">
              <a:xfrm>
                <a:off x="4812" y="2181"/>
                <a:ext cx="192" cy="183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098" name="Line 352"/>
            <p:cNvSpPr>
              <a:spLocks noChangeShapeType="1"/>
            </p:cNvSpPr>
            <p:nvPr/>
          </p:nvSpPr>
          <p:spPr bwMode="auto">
            <a:xfrm>
              <a:off x="4501" y="289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099" name="Group 353"/>
            <p:cNvGrpSpPr>
              <a:grpSpLocks/>
            </p:cNvGrpSpPr>
            <p:nvPr/>
          </p:nvGrpSpPr>
          <p:grpSpPr bwMode="auto">
            <a:xfrm>
              <a:off x="4955" y="2531"/>
              <a:ext cx="131" cy="258"/>
              <a:chOff x="4180" y="783"/>
              <a:chExt cx="150" cy="307"/>
            </a:xfrm>
          </p:grpSpPr>
          <p:sp>
            <p:nvSpPr>
              <p:cNvPr id="2285" name="AutoShape 354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86" name="Rectangle 355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87" name="Rectangle 356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88" name="AutoShape 357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89" name="Line 358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90" name="Line 359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91" name="Rectangle 360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92" name="Rectangle 361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00" name="Group 362"/>
            <p:cNvGrpSpPr>
              <a:grpSpLocks/>
            </p:cNvGrpSpPr>
            <p:nvPr/>
          </p:nvGrpSpPr>
          <p:grpSpPr bwMode="auto">
            <a:xfrm>
              <a:off x="4947" y="2811"/>
              <a:ext cx="131" cy="258"/>
              <a:chOff x="4180" y="783"/>
              <a:chExt cx="150" cy="307"/>
            </a:xfrm>
          </p:grpSpPr>
          <p:sp>
            <p:nvSpPr>
              <p:cNvPr id="2277" name="AutoShape 363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78" name="Rectangle 364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79" name="Rectangle 365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80" name="AutoShape 366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81" name="Line 367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82" name="Line 368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83" name="Rectangle 369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84" name="Rectangle 370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2101" name="Line 371"/>
            <p:cNvSpPr>
              <a:spLocks noChangeShapeType="1"/>
            </p:cNvSpPr>
            <p:nvPr/>
          </p:nvSpPr>
          <p:spPr bwMode="auto">
            <a:xfrm rot="5400000" flipH="1">
              <a:off x="4711" y="2767"/>
              <a:ext cx="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02" name="Line 372"/>
            <p:cNvSpPr>
              <a:spLocks noChangeShapeType="1"/>
            </p:cNvSpPr>
            <p:nvPr/>
          </p:nvSpPr>
          <p:spPr bwMode="auto">
            <a:xfrm rot="-5400000">
              <a:off x="4935" y="2925"/>
              <a:ext cx="0" cy="6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03" name="Line 373"/>
            <p:cNvSpPr>
              <a:spLocks noChangeShapeType="1"/>
            </p:cNvSpPr>
            <p:nvPr/>
          </p:nvSpPr>
          <p:spPr bwMode="auto">
            <a:xfrm rot="-5400000">
              <a:off x="4928" y="2630"/>
              <a:ext cx="0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04" name="Line 374"/>
            <p:cNvSpPr>
              <a:spLocks noChangeShapeType="1"/>
            </p:cNvSpPr>
            <p:nvPr/>
          </p:nvSpPr>
          <p:spPr bwMode="auto">
            <a:xfrm flipV="1">
              <a:off x="4096" y="1459"/>
              <a:ext cx="289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05" name="Line 375"/>
            <p:cNvSpPr>
              <a:spLocks noChangeShapeType="1"/>
            </p:cNvSpPr>
            <p:nvPr/>
          </p:nvSpPr>
          <p:spPr bwMode="auto">
            <a:xfrm>
              <a:off x="4685" y="1449"/>
              <a:ext cx="306" cy="1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06" name="Line 376"/>
            <p:cNvSpPr>
              <a:spLocks noChangeShapeType="1"/>
            </p:cNvSpPr>
            <p:nvPr/>
          </p:nvSpPr>
          <p:spPr bwMode="auto">
            <a:xfrm flipH="1">
              <a:off x="5012" y="1661"/>
              <a:ext cx="152" cy="4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07" name="Line 377"/>
            <p:cNvSpPr>
              <a:spLocks noChangeShapeType="1"/>
            </p:cNvSpPr>
            <p:nvPr/>
          </p:nvSpPr>
          <p:spPr bwMode="auto">
            <a:xfrm>
              <a:off x="4527" y="152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08" name="Line 378"/>
            <p:cNvSpPr>
              <a:spLocks noChangeShapeType="1"/>
            </p:cNvSpPr>
            <p:nvPr/>
          </p:nvSpPr>
          <p:spPr bwMode="auto">
            <a:xfrm>
              <a:off x="4543" y="1928"/>
              <a:ext cx="337" cy="2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09" name="Line 379"/>
            <p:cNvSpPr>
              <a:spLocks noChangeShapeType="1"/>
            </p:cNvSpPr>
            <p:nvPr/>
          </p:nvSpPr>
          <p:spPr bwMode="auto">
            <a:xfrm flipH="1">
              <a:off x="4833" y="2221"/>
              <a:ext cx="168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10" name="Line 380"/>
            <p:cNvSpPr>
              <a:spLocks noChangeShapeType="1"/>
            </p:cNvSpPr>
            <p:nvPr/>
          </p:nvSpPr>
          <p:spPr bwMode="auto">
            <a:xfrm flipH="1">
              <a:off x="4690" y="1641"/>
              <a:ext cx="353" cy="2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11" name="Line 381"/>
            <p:cNvSpPr>
              <a:spLocks noChangeShapeType="1"/>
            </p:cNvSpPr>
            <p:nvPr/>
          </p:nvSpPr>
          <p:spPr bwMode="auto">
            <a:xfrm flipH="1">
              <a:off x="4696" y="1288"/>
              <a:ext cx="221" cy="1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12" name="Line 382"/>
            <p:cNvSpPr>
              <a:spLocks noChangeShapeType="1"/>
            </p:cNvSpPr>
            <p:nvPr/>
          </p:nvSpPr>
          <p:spPr bwMode="auto">
            <a:xfrm flipH="1">
              <a:off x="5148" y="1399"/>
              <a:ext cx="127" cy="1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113" name="Group 383"/>
            <p:cNvGrpSpPr>
              <a:grpSpLocks/>
            </p:cNvGrpSpPr>
            <p:nvPr/>
          </p:nvGrpSpPr>
          <p:grpSpPr bwMode="auto">
            <a:xfrm>
              <a:off x="3769" y="1520"/>
              <a:ext cx="316" cy="147"/>
              <a:chOff x="3600" y="219"/>
              <a:chExt cx="360" cy="175"/>
            </a:xfrm>
          </p:grpSpPr>
          <p:sp>
            <p:nvSpPr>
              <p:cNvPr id="2264" name="Oval 38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5" name="Line 38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6" name="Line 38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7" name="Rectangle 38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68" name="Oval 38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2269" name="Group 38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74" name="Line 39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75" name="Line 39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76" name="Line 39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270" name="Group 39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71" name="Line 39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72" name="Line 39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73" name="Line 39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114" name="Group 397"/>
            <p:cNvGrpSpPr>
              <a:grpSpLocks/>
            </p:cNvGrpSpPr>
            <p:nvPr/>
          </p:nvGrpSpPr>
          <p:grpSpPr bwMode="auto">
            <a:xfrm>
              <a:off x="4369" y="1376"/>
              <a:ext cx="316" cy="147"/>
              <a:chOff x="3600" y="219"/>
              <a:chExt cx="360" cy="175"/>
            </a:xfrm>
          </p:grpSpPr>
          <p:sp>
            <p:nvSpPr>
              <p:cNvPr id="2251" name="Oval 39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2" name="Line 39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3" name="Line 40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4" name="Rectangle 40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55" name="Oval 40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2256" name="Group 40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61" name="Line 40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62" name="Line 40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63" name="Line 40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257" name="Group 40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58" name="Line 40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59" name="Line 40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60" name="Line 41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115" name="Group 411"/>
            <p:cNvGrpSpPr>
              <a:grpSpLocks/>
            </p:cNvGrpSpPr>
            <p:nvPr/>
          </p:nvGrpSpPr>
          <p:grpSpPr bwMode="auto">
            <a:xfrm>
              <a:off x="4380" y="1790"/>
              <a:ext cx="316" cy="147"/>
              <a:chOff x="3600" y="219"/>
              <a:chExt cx="360" cy="175"/>
            </a:xfrm>
          </p:grpSpPr>
          <p:sp>
            <p:nvSpPr>
              <p:cNvPr id="2238" name="Oval 41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39" name="Line 41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40" name="Line 41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41" name="Rectangle 41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42" name="Oval 41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2243" name="Group 41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48" name="Line 41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49" name="Line 41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50" name="Line 42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244" name="Group 42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45" name="Line 42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46" name="Line 42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47" name="Line 42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116" name="Group 425"/>
            <p:cNvGrpSpPr>
              <a:grpSpLocks/>
            </p:cNvGrpSpPr>
            <p:nvPr/>
          </p:nvGrpSpPr>
          <p:grpSpPr bwMode="auto">
            <a:xfrm>
              <a:off x="4991" y="1507"/>
              <a:ext cx="315" cy="147"/>
              <a:chOff x="3600" y="219"/>
              <a:chExt cx="360" cy="175"/>
            </a:xfrm>
          </p:grpSpPr>
          <p:sp>
            <p:nvSpPr>
              <p:cNvPr id="2225" name="Oval 426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26" name="Line 427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27" name="Line 428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28" name="Rectangle 429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29" name="Oval 430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2230" name="Group 431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35" name="Line 43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36" name="Line 43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37" name="Line 43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231" name="Group 435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32" name="Line 43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33" name="Line 43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34" name="Line 43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117" name="Group 439"/>
            <p:cNvGrpSpPr>
              <a:grpSpLocks/>
            </p:cNvGrpSpPr>
            <p:nvPr/>
          </p:nvGrpSpPr>
          <p:grpSpPr bwMode="auto">
            <a:xfrm>
              <a:off x="4869" y="2072"/>
              <a:ext cx="316" cy="147"/>
              <a:chOff x="3600" y="219"/>
              <a:chExt cx="360" cy="175"/>
            </a:xfrm>
          </p:grpSpPr>
          <p:sp>
            <p:nvSpPr>
              <p:cNvPr id="2212" name="Oval 440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13" name="Line 441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14" name="Line 442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15" name="Rectangle 443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16" name="Oval 444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2217" name="Group 445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22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23" name="Line 4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24" name="Line 4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218" name="Group 449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19" name="Line 45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20" name="Line 45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21" name="Line 45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118" name="Group 453"/>
            <p:cNvGrpSpPr>
              <a:grpSpLocks/>
            </p:cNvGrpSpPr>
            <p:nvPr/>
          </p:nvGrpSpPr>
          <p:grpSpPr bwMode="auto">
            <a:xfrm>
              <a:off x="4659" y="2440"/>
              <a:ext cx="316" cy="148"/>
              <a:chOff x="3600" y="219"/>
              <a:chExt cx="360" cy="175"/>
            </a:xfrm>
          </p:grpSpPr>
          <p:sp>
            <p:nvSpPr>
              <p:cNvPr id="2199" name="Oval 454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00" name="Line 455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01" name="Line 456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02" name="Rectangle 457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203" name="Oval 458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2204" name="Group 459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209" name="Line 460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10" name="Line 461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11" name="Line 462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205" name="Group 463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206" name="Line 46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07" name="Line 46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208" name="Line 46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119" name="Group 467"/>
            <p:cNvGrpSpPr>
              <a:grpSpLocks/>
            </p:cNvGrpSpPr>
            <p:nvPr/>
          </p:nvGrpSpPr>
          <p:grpSpPr bwMode="auto">
            <a:xfrm>
              <a:off x="4275" y="2748"/>
              <a:ext cx="315" cy="147"/>
              <a:chOff x="3600" y="219"/>
              <a:chExt cx="360" cy="175"/>
            </a:xfrm>
          </p:grpSpPr>
          <p:sp>
            <p:nvSpPr>
              <p:cNvPr id="2186" name="Oval 468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87" name="Line 469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88" name="Line 470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89" name="Rectangle 471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90" name="Oval 472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2191" name="Group 473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96" name="Line 474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97" name="Line 475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98" name="Line 476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192" name="Group 477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93" name="Line 47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94" name="Line 47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95" name="Line 48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2120" name="Group 481"/>
            <p:cNvGrpSpPr>
              <a:grpSpLocks/>
            </p:cNvGrpSpPr>
            <p:nvPr/>
          </p:nvGrpSpPr>
          <p:grpSpPr bwMode="auto">
            <a:xfrm>
              <a:off x="3769" y="2511"/>
              <a:ext cx="316" cy="147"/>
              <a:chOff x="3600" y="219"/>
              <a:chExt cx="360" cy="175"/>
            </a:xfrm>
          </p:grpSpPr>
          <p:sp>
            <p:nvSpPr>
              <p:cNvPr id="2173" name="Oval 482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74" name="Line 483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75" name="Line 484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76" name="Rectangle 485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77" name="Oval 486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2178" name="Group 487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2183" name="Line 48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84" name="Line 48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85" name="Line 49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2179" name="Group 491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2180" name="Line 49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81" name="Line 49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2182" name="Line 49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2121" name="Line 495"/>
            <p:cNvSpPr>
              <a:spLocks noChangeShapeType="1"/>
            </p:cNvSpPr>
            <p:nvPr/>
          </p:nvSpPr>
          <p:spPr bwMode="auto">
            <a:xfrm flipV="1">
              <a:off x="3930" y="2645"/>
              <a:ext cx="1" cy="1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2122" name="Group 496"/>
            <p:cNvGrpSpPr>
              <a:grpSpLocks/>
            </p:cNvGrpSpPr>
            <p:nvPr/>
          </p:nvGrpSpPr>
          <p:grpSpPr bwMode="auto">
            <a:xfrm>
              <a:off x="2880" y="966"/>
              <a:ext cx="589" cy="538"/>
              <a:chOff x="4180" y="744"/>
              <a:chExt cx="513" cy="538"/>
            </a:xfrm>
          </p:grpSpPr>
          <p:sp>
            <p:nvSpPr>
              <p:cNvPr id="2166" name="Rectangle 497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67" name="Rectangle 498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68" name="Rectangle 499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69" name="Text Box 500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aplicação</a:t>
                </a:r>
              </a:p>
              <a:p>
                <a:r>
                  <a:rPr lang="en-US" sz="1000">
                    <a:solidFill>
                      <a:schemeClr val="bg1"/>
                    </a:solidFill>
                    <a:latin typeface="Comic Sans MS" pitchFamily="66" charset="0"/>
                  </a:rPr>
                  <a:t>transporte</a:t>
                </a:r>
                <a:endParaRPr lang="en-US" sz="1000">
                  <a:latin typeface="Comic Sans MS" pitchFamily="66" charset="0"/>
                </a:endParaRPr>
              </a:p>
              <a:p>
                <a:r>
                  <a:rPr lang="en-US" sz="1000">
                    <a:latin typeface="Comic Sans MS" pitchFamily="66" charset="0"/>
                  </a:rPr>
                  <a:t>rede</a:t>
                </a:r>
              </a:p>
              <a:p>
                <a:r>
                  <a:rPr lang="en-US" sz="1000">
                    <a:latin typeface="Comic Sans MS" pitchFamily="66" charset="0"/>
                  </a:rPr>
                  <a:t>enlace</a:t>
                </a:r>
              </a:p>
              <a:p>
                <a:r>
                  <a:rPr lang="en-US" sz="1000">
                    <a:latin typeface="Comic Sans MS" pitchFamily="66" charset="0"/>
                  </a:rPr>
                  <a:t>física</a:t>
                </a:r>
                <a:endParaRPr lang="en-US"/>
              </a:p>
            </p:txBody>
          </p:sp>
          <p:sp>
            <p:nvSpPr>
              <p:cNvPr id="2170" name="Line 501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71" name="Line 502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72" name="Line 503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23" name="Group 504"/>
            <p:cNvGrpSpPr>
              <a:grpSpLocks/>
            </p:cNvGrpSpPr>
            <p:nvPr/>
          </p:nvGrpSpPr>
          <p:grpSpPr bwMode="auto">
            <a:xfrm>
              <a:off x="4843" y="1863"/>
              <a:ext cx="513" cy="442"/>
              <a:chOff x="2923" y="3345"/>
              <a:chExt cx="513" cy="442"/>
            </a:xfrm>
          </p:grpSpPr>
          <p:sp>
            <p:nvSpPr>
              <p:cNvPr id="2161" name="Rectangle 505"/>
              <p:cNvSpPr>
                <a:spLocks noChangeArrowheads="1"/>
              </p:cNvSpPr>
              <p:nvPr/>
            </p:nvSpPr>
            <p:spPr bwMode="auto">
              <a:xfrm>
                <a:off x="2988" y="3444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62" name="Rectangle 506"/>
              <p:cNvSpPr>
                <a:spLocks noChangeArrowheads="1"/>
              </p:cNvSpPr>
              <p:nvPr/>
            </p:nvSpPr>
            <p:spPr bwMode="auto">
              <a:xfrm>
                <a:off x="2961" y="3465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63" name="Text Box 507"/>
              <p:cNvSpPr txBox="1">
                <a:spLocks noChangeArrowheads="1"/>
              </p:cNvSpPr>
              <p:nvPr/>
            </p:nvSpPr>
            <p:spPr bwMode="auto">
              <a:xfrm>
                <a:off x="2923" y="3345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1000">
                  <a:latin typeface="Comic Sans MS" pitchFamily="66" charset="0"/>
                </a:endParaRPr>
              </a:p>
              <a:p>
                <a:r>
                  <a:rPr lang="en-US" sz="1000">
                    <a:latin typeface="Comic Sans MS" pitchFamily="66" charset="0"/>
                  </a:rPr>
                  <a:t>rede</a:t>
                </a:r>
              </a:p>
              <a:p>
                <a:r>
                  <a:rPr lang="en-US" sz="1000">
                    <a:latin typeface="Comic Sans MS" pitchFamily="66" charset="0"/>
                  </a:rPr>
                  <a:t>enlace</a:t>
                </a:r>
              </a:p>
              <a:p>
                <a:r>
                  <a:rPr lang="en-US" sz="1000">
                    <a:latin typeface="Comic Sans MS" pitchFamily="66" charset="0"/>
                  </a:rPr>
                  <a:t>física</a:t>
                </a:r>
                <a:endParaRPr lang="en-US"/>
              </a:p>
            </p:txBody>
          </p:sp>
          <p:sp>
            <p:nvSpPr>
              <p:cNvPr id="2164" name="Line 508"/>
              <p:cNvSpPr>
                <a:spLocks noChangeShapeType="1"/>
              </p:cNvSpPr>
              <p:nvPr/>
            </p:nvSpPr>
            <p:spPr bwMode="auto">
              <a:xfrm>
                <a:off x="2958" y="3657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65" name="Line 509"/>
              <p:cNvSpPr>
                <a:spLocks noChangeShapeType="1"/>
              </p:cNvSpPr>
              <p:nvPr/>
            </p:nvSpPr>
            <p:spPr bwMode="auto">
              <a:xfrm>
                <a:off x="2964" y="3561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24" name="Group 510"/>
            <p:cNvGrpSpPr>
              <a:grpSpLocks/>
            </p:cNvGrpSpPr>
            <p:nvPr/>
          </p:nvGrpSpPr>
          <p:grpSpPr bwMode="auto">
            <a:xfrm>
              <a:off x="4910" y="2764"/>
              <a:ext cx="589" cy="538"/>
              <a:chOff x="4180" y="744"/>
              <a:chExt cx="513" cy="538"/>
            </a:xfrm>
          </p:grpSpPr>
          <p:sp>
            <p:nvSpPr>
              <p:cNvPr id="2154" name="Rectangle 511"/>
              <p:cNvSpPr>
                <a:spLocks noChangeArrowheads="1"/>
              </p:cNvSpPr>
              <p:nvPr/>
            </p:nvSpPr>
            <p:spPr bwMode="auto">
              <a:xfrm>
                <a:off x="4242" y="747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5" name="Rectangle 512"/>
              <p:cNvSpPr>
                <a:spLocks noChangeArrowheads="1"/>
              </p:cNvSpPr>
              <p:nvPr/>
            </p:nvSpPr>
            <p:spPr bwMode="auto">
              <a:xfrm>
                <a:off x="4221" y="762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6" name="Rectangle 513"/>
              <p:cNvSpPr>
                <a:spLocks noChangeArrowheads="1"/>
              </p:cNvSpPr>
              <p:nvPr/>
            </p:nvSpPr>
            <p:spPr bwMode="auto">
              <a:xfrm>
                <a:off x="4224" y="873"/>
                <a:ext cx="426" cy="108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7" name="Text Box 514"/>
              <p:cNvSpPr txBox="1">
                <a:spLocks noChangeArrowheads="1"/>
              </p:cNvSpPr>
              <p:nvPr/>
            </p:nvSpPr>
            <p:spPr bwMode="auto">
              <a:xfrm>
                <a:off x="4180" y="744"/>
                <a:ext cx="513" cy="5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>
                    <a:latin typeface="Comic Sans MS" pitchFamily="66" charset="0"/>
                  </a:rPr>
                  <a:t>aplicação</a:t>
                </a:r>
              </a:p>
              <a:p>
                <a:r>
                  <a:rPr lang="en-US" sz="1000">
                    <a:solidFill>
                      <a:schemeClr val="bg1"/>
                    </a:solidFill>
                    <a:latin typeface="Comic Sans MS" pitchFamily="66" charset="0"/>
                  </a:rPr>
                  <a:t>transporte</a:t>
                </a:r>
                <a:endParaRPr lang="en-US" sz="1000">
                  <a:latin typeface="Comic Sans MS" pitchFamily="66" charset="0"/>
                </a:endParaRPr>
              </a:p>
              <a:p>
                <a:r>
                  <a:rPr lang="en-US" sz="1000">
                    <a:latin typeface="Comic Sans MS" pitchFamily="66" charset="0"/>
                  </a:rPr>
                  <a:t>rede</a:t>
                </a:r>
              </a:p>
              <a:p>
                <a:r>
                  <a:rPr lang="en-US" sz="1000">
                    <a:latin typeface="Comic Sans MS" pitchFamily="66" charset="0"/>
                  </a:rPr>
                  <a:t>enlace</a:t>
                </a:r>
              </a:p>
              <a:p>
                <a:r>
                  <a:rPr lang="en-US" sz="1000">
                    <a:latin typeface="Comic Sans MS" pitchFamily="66" charset="0"/>
                  </a:rPr>
                  <a:t>física</a:t>
                </a:r>
                <a:endParaRPr lang="en-US"/>
              </a:p>
            </p:txBody>
          </p:sp>
          <p:sp>
            <p:nvSpPr>
              <p:cNvPr id="2158" name="Line 515"/>
              <p:cNvSpPr>
                <a:spLocks noChangeShapeType="1"/>
              </p:cNvSpPr>
              <p:nvPr/>
            </p:nvSpPr>
            <p:spPr bwMode="auto">
              <a:xfrm>
                <a:off x="4221" y="978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9" name="Line 516"/>
              <p:cNvSpPr>
                <a:spLocks noChangeShapeType="1"/>
              </p:cNvSpPr>
              <p:nvPr/>
            </p:nvSpPr>
            <p:spPr bwMode="auto">
              <a:xfrm>
                <a:off x="4227" y="106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60" name="Line 517"/>
              <p:cNvSpPr>
                <a:spLocks noChangeShapeType="1"/>
              </p:cNvSpPr>
              <p:nvPr/>
            </p:nvSpPr>
            <p:spPr bwMode="auto">
              <a:xfrm>
                <a:off x="4227" y="115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25" name="Group 518"/>
            <p:cNvGrpSpPr>
              <a:grpSpLocks/>
            </p:cNvGrpSpPr>
            <p:nvPr/>
          </p:nvGrpSpPr>
          <p:grpSpPr bwMode="auto">
            <a:xfrm>
              <a:off x="4314" y="1610"/>
              <a:ext cx="513" cy="442"/>
              <a:chOff x="2923" y="3345"/>
              <a:chExt cx="513" cy="442"/>
            </a:xfrm>
          </p:grpSpPr>
          <p:sp>
            <p:nvSpPr>
              <p:cNvPr id="2149" name="Rectangle 519"/>
              <p:cNvSpPr>
                <a:spLocks noChangeArrowheads="1"/>
              </p:cNvSpPr>
              <p:nvPr/>
            </p:nvSpPr>
            <p:spPr bwMode="auto">
              <a:xfrm>
                <a:off x="2988" y="3444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0" name="Rectangle 520"/>
              <p:cNvSpPr>
                <a:spLocks noChangeArrowheads="1"/>
              </p:cNvSpPr>
              <p:nvPr/>
            </p:nvSpPr>
            <p:spPr bwMode="auto">
              <a:xfrm>
                <a:off x="2961" y="3465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1" name="Text Box 521"/>
              <p:cNvSpPr txBox="1">
                <a:spLocks noChangeArrowheads="1"/>
              </p:cNvSpPr>
              <p:nvPr/>
            </p:nvSpPr>
            <p:spPr bwMode="auto">
              <a:xfrm>
                <a:off x="2923" y="3345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1000">
                  <a:latin typeface="Comic Sans MS" pitchFamily="66" charset="0"/>
                </a:endParaRPr>
              </a:p>
              <a:p>
                <a:r>
                  <a:rPr lang="en-US" sz="1000">
                    <a:latin typeface="Comic Sans MS" pitchFamily="66" charset="0"/>
                  </a:rPr>
                  <a:t>rede</a:t>
                </a:r>
              </a:p>
              <a:p>
                <a:r>
                  <a:rPr lang="en-US" sz="1000">
                    <a:latin typeface="Comic Sans MS" pitchFamily="66" charset="0"/>
                  </a:rPr>
                  <a:t>enlace</a:t>
                </a:r>
              </a:p>
              <a:p>
                <a:r>
                  <a:rPr lang="en-US" sz="1000">
                    <a:latin typeface="Comic Sans MS" pitchFamily="66" charset="0"/>
                  </a:rPr>
                  <a:t>física</a:t>
                </a:r>
                <a:endParaRPr lang="en-US"/>
              </a:p>
            </p:txBody>
          </p:sp>
          <p:sp>
            <p:nvSpPr>
              <p:cNvPr id="2152" name="Line 522"/>
              <p:cNvSpPr>
                <a:spLocks noChangeShapeType="1"/>
              </p:cNvSpPr>
              <p:nvPr/>
            </p:nvSpPr>
            <p:spPr bwMode="auto">
              <a:xfrm>
                <a:off x="2958" y="3657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53" name="Line 523"/>
              <p:cNvSpPr>
                <a:spLocks noChangeShapeType="1"/>
              </p:cNvSpPr>
              <p:nvPr/>
            </p:nvSpPr>
            <p:spPr bwMode="auto">
              <a:xfrm>
                <a:off x="2964" y="3561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26" name="Group 524"/>
            <p:cNvGrpSpPr>
              <a:grpSpLocks/>
            </p:cNvGrpSpPr>
            <p:nvPr/>
          </p:nvGrpSpPr>
          <p:grpSpPr bwMode="auto">
            <a:xfrm>
              <a:off x="4285" y="1166"/>
              <a:ext cx="513" cy="442"/>
              <a:chOff x="2923" y="3345"/>
              <a:chExt cx="513" cy="442"/>
            </a:xfrm>
          </p:grpSpPr>
          <p:sp>
            <p:nvSpPr>
              <p:cNvPr id="2144" name="Rectangle 525"/>
              <p:cNvSpPr>
                <a:spLocks noChangeArrowheads="1"/>
              </p:cNvSpPr>
              <p:nvPr/>
            </p:nvSpPr>
            <p:spPr bwMode="auto">
              <a:xfrm>
                <a:off x="2988" y="3444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45" name="Rectangle 526"/>
              <p:cNvSpPr>
                <a:spLocks noChangeArrowheads="1"/>
              </p:cNvSpPr>
              <p:nvPr/>
            </p:nvSpPr>
            <p:spPr bwMode="auto">
              <a:xfrm>
                <a:off x="2961" y="3465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46" name="Text Box 527"/>
              <p:cNvSpPr txBox="1">
                <a:spLocks noChangeArrowheads="1"/>
              </p:cNvSpPr>
              <p:nvPr/>
            </p:nvSpPr>
            <p:spPr bwMode="auto">
              <a:xfrm>
                <a:off x="2923" y="3345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1000">
                  <a:latin typeface="Comic Sans MS" pitchFamily="66" charset="0"/>
                </a:endParaRPr>
              </a:p>
              <a:p>
                <a:r>
                  <a:rPr lang="en-US" sz="1000">
                    <a:latin typeface="Comic Sans MS" pitchFamily="66" charset="0"/>
                  </a:rPr>
                  <a:t>rede</a:t>
                </a:r>
              </a:p>
              <a:p>
                <a:r>
                  <a:rPr lang="en-US" sz="1000">
                    <a:latin typeface="Comic Sans MS" pitchFamily="66" charset="0"/>
                  </a:rPr>
                  <a:t>enlace</a:t>
                </a:r>
              </a:p>
              <a:p>
                <a:r>
                  <a:rPr lang="en-US" sz="1000">
                    <a:latin typeface="Comic Sans MS" pitchFamily="66" charset="0"/>
                  </a:rPr>
                  <a:t>física</a:t>
                </a:r>
                <a:endParaRPr lang="en-US"/>
              </a:p>
            </p:txBody>
          </p:sp>
          <p:sp>
            <p:nvSpPr>
              <p:cNvPr id="2147" name="Line 528"/>
              <p:cNvSpPr>
                <a:spLocks noChangeShapeType="1"/>
              </p:cNvSpPr>
              <p:nvPr/>
            </p:nvSpPr>
            <p:spPr bwMode="auto">
              <a:xfrm>
                <a:off x="2958" y="3657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48" name="Line 529"/>
              <p:cNvSpPr>
                <a:spLocks noChangeShapeType="1"/>
              </p:cNvSpPr>
              <p:nvPr/>
            </p:nvSpPr>
            <p:spPr bwMode="auto">
              <a:xfrm>
                <a:off x="2964" y="3561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27" name="Group 530"/>
            <p:cNvGrpSpPr>
              <a:grpSpLocks/>
            </p:cNvGrpSpPr>
            <p:nvPr/>
          </p:nvGrpSpPr>
          <p:grpSpPr bwMode="auto">
            <a:xfrm>
              <a:off x="3681" y="1297"/>
              <a:ext cx="513" cy="442"/>
              <a:chOff x="2923" y="3345"/>
              <a:chExt cx="513" cy="442"/>
            </a:xfrm>
          </p:grpSpPr>
          <p:sp>
            <p:nvSpPr>
              <p:cNvPr id="2139" name="Rectangle 531"/>
              <p:cNvSpPr>
                <a:spLocks noChangeArrowheads="1"/>
              </p:cNvSpPr>
              <p:nvPr/>
            </p:nvSpPr>
            <p:spPr bwMode="auto">
              <a:xfrm>
                <a:off x="2988" y="3444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40" name="Rectangle 532"/>
              <p:cNvSpPr>
                <a:spLocks noChangeArrowheads="1"/>
              </p:cNvSpPr>
              <p:nvPr/>
            </p:nvSpPr>
            <p:spPr bwMode="auto">
              <a:xfrm>
                <a:off x="2961" y="3465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41" name="Text Box 533"/>
              <p:cNvSpPr txBox="1">
                <a:spLocks noChangeArrowheads="1"/>
              </p:cNvSpPr>
              <p:nvPr/>
            </p:nvSpPr>
            <p:spPr bwMode="auto">
              <a:xfrm>
                <a:off x="2923" y="3345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1000">
                  <a:latin typeface="Comic Sans MS" pitchFamily="66" charset="0"/>
                </a:endParaRPr>
              </a:p>
              <a:p>
                <a:r>
                  <a:rPr lang="en-US" sz="1000">
                    <a:latin typeface="Comic Sans MS" pitchFamily="66" charset="0"/>
                  </a:rPr>
                  <a:t>rede</a:t>
                </a:r>
              </a:p>
              <a:p>
                <a:r>
                  <a:rPr lang="en-US" sz="1000">
                    <a:latin typeface="Comic Sans MS" pitchFamily="66" charset="0"/>
                  </a:rPr>
                  <a:t>enlace</a:t>
                </a:r>
              </a:p>
              <a:p>
                <a:r>
                  <a:rPr lang="en-US" sz="1000">
                    <a:latin typeface="Comic Sans MS" pitchFamily="66" charset="0"/>
                  </a:rPr>
                  <a:t>física</a:t>
                </a:r>
                <a:endParaRPr lang="en-US"/>
              </a:p>
            </p:txBody>
          </p:sp>
          <p:sp>
            <p:nvSpPr>
              <p:cNvPr id="2142" name="Line 534"/>
              <p:cNvSpPr>
                <a:spLocks noChangeShapeType="1"/>
              </p:cNvSpPr>
              <p:nvPr/>
            </p:nvSpPr>
            <p:spPr bwMode="auto">
              <a:xfrm>
                <a:off x="2958" y="3657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43" name="Line 535"/>
              <p:cNvSpPr>
                <a:spLocks noChangeShapeType="1"/>
              </p:cNvSpPr>
              <p:nvPr/>
            </p:nvSpPr>
            <p:spPr bwMode="auto">
              <a:xfrm>
                <a:off x="2964" y="3561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28" name="Group 536"/>
            <p:cNvGrpSpPr>
              <a:grpSpLocks/>
            </p:cNvGrpSpPr>
            <p:nvPr/>
          </p:nvGrpSpPr>
          <p:grpSpPr bwMode="auto">
            <a:xfrm>
              <a:off x="4546" y="2160"/>
              <a:ext cx="513" cy="442"/>
              <a:chOff x="2923" y="3345"/>
              <a:chExt cx="513" cy="442"/>
            </a:xfrm>
          </p:grpSpPr>
          <p:sp>
            <p:nvSpPr>
              <p:cNvPr id="2134" name="Rectangle 537"/>
              <p:cNvSpPr>
                <a:spLocks noChangeArrowheads="1"/>
              </p:cNvSpPr>
              <p:nvPr/>
            </p:nvSpPr>
            <p:spPr bwMode="auto">
              <a:xfrm>
                <a:off x="2988" y="3444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35" name="Rectangle 538"/>
              <p:cNvSpPr>
                <a:spLocks noChangeArrowheads="1"/>
              </p:cNvSpPr>
              <p:nvPr/>
            </p:nvSpPr>
            <p:spPr bwMode="auto">
              <a:xfrm>
                <a:off x="2961" y="3465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36" name="Text Box 539"/>
              <p:cNvSpPr txBox="1">
                <a:spLocks noChangeArrowheads="1"/>
              </p:cNvSpPr>
              <p:nvPr/>
            </p:nvSpPr>
            <p:spPr bwMode="auto">
              <a:xfrm>
                <a:off x="2923" y="3345"/>
                <a:ext cx="513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1000">
                  <a:latin typeface="Comic Sans MS" pitchFamily="66" charset="0"/>
                </a:endParaRPr>
              </a:p>
              <a:p>
                <a:r>
                  <a:rPr lang="en-US" sz="1000">
                    <a:latin typeface="Comic Sans MS" pitchFamily="66" charset="0"/>
                  </a:rPr>
                  <a:t>rede</a:t>
                </a:r>
              </a:p>
              <a:p>
                <a:r>
                  <a:rPr lang="en-US" sz="1000">
                    <a:latin typeface="Comic Sans MS" pitchFamily="66" charset="0"/>
                  </a:rPr>
                  <a:t>enlace</a:t>
                </a:r>
              </a:p>
              <a:p>
                <a:r>
                  <a:rPr lang="en-US" sz="1000">
                    <a:latin typeface="Comic Sans MS" pitchFamily="66" charset="0"/>
                  </a:rPr>
                  <a:t>física</a:t>
                </a:r>
                <a:endParaRPr lang="en-US"/>
              </a:p>
            </p:txBody>
          </p:sp>
          <p:sp>
            <p:nvSpPr>
              <p:cNvPr id="2137" name="Line 540"/>
              <p:cNvSpPr>
                <a:spLocks noChangeShapeType="1"/>
              </p:cNvSpPr>
              <p:nvPr/>
            </p:nvSpPr>
            <p:spPr bwMode="auto">
              <a:xfrm>
                <a:off x="2958" y="3657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38" name="Line 541"/>
              <p:cNvSpPr>
                <a:spLocks noChangeShapeType="1"/>
              </p:cNvSpPr>
              <p:nvPr/>
            </p:nvSpPr>
            <p:spPr bwMode="auto">
              <a:xfrm>
                <a:off x="2964" y="3561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2129" name="Group 542"/>
            <p:cNvGrpSpPr>
              <a:grpSpLocks/>
            </p:cNvGrpSpPr>
            <p:nvPr/>
          </p:nvGrpSpPr>
          <p:grpSpPr bwMode="auto">
            <a:xfrm rot="2937887">
              <a:off x="2991" y="1881"/>
              <a:ext cx="2382" cy="274"/>
              <a:chOff x="2937" y="3579"/>
              <a:chExt cx="2382" cy="274"/>
            </a:xfrm>
          </p:grpSpPr>
          <p:sp>
            <p:nvSpPr>
              <p:cNvPr id="2130" name="Rectangle 543"/>
              <p:cNvSpPr>
                <a:spLocks noChangeArrowheads="1"/>
              </p:cNvSpPr>
              <p:nvPr/>
            </p:nvSpPr>
            <p:spPr bwMode="auto">
              <a:xfrm>
                <a:off x="3168" y="3630"/>
                <a:ext cx="1920" cy="174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31" name="Text Box 544"/>
              <p:cNvSpPr txBox="1">
                <a:spLocks noChangeArrowheads="1"/>
              </p:cNvSpPr>
              <p:nvPr/>
            </p:nvSpPr>
            <p:spPr bwMode="auto">
              <a:xfrm>
                <a:off x="3295" y="3620"/>
                <a:ext cx="1717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1"/>
                    </a:solidFill>
                    <a:latin typeface="Comic Sans MS" pitchFamily="66" charset="0"/>
                  </a:rPr>
                  <a:t>transporte lógico fim a fim</a:t>
                </a:r>
                <a:endParaRPr lang="en-US" sz="1600">
                  <a:latin typeface="Comic Sans MS" pitchFamily="66" charset="0"/>
                </a:endParaRPr>
              </a:p>
            </p:txBody>
          </p:sp>
          <p:sp>
            <p:nvSpPr>
              <p:cNvPr id="2132" name="Freeform 545"/>
              <p:cNvSpPr>
                <a:spLocks/>
              </p:cNvSpPr>
              <p:nvPr/>
            </p:nvSpPr>
            <p:spPr bwMode="auto">
              <a:xfrm>
                <a:off x="2937" y="3579"/>
                <a:ext cx="282" cy="264"/>
              </a:xfrm>
              <a:custGeom>
                <a:avLst/>
                <a:gdLst>
                  <a:gd name="T0" fmla="*/ 282 w 282"/>
                  <a:gd name="T1" fmla="*/ 0 h 264"/>
                  <a:gd name="T2" fmla="*/ 282 w 282"/>
                  <a:gd name="T3" fmla="*/ 264 h 264"/>
                  <a:gd name="T4" fmla="*/ 0 w 282"/>
                  <a:gd name="T5" fmla="*/ 129 h 264"/>
                  <a:gd name="T6" fmla="*/ 282 w 282"/>
                  <a:gd name="T7" fmla="*/ 0 h 2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264"/>
                  <a:gd name="T14" fmla="*/ 282 w 282"/>
                  <a:gd name="T15" fmla="*/ 264 h 2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264">
                    <a:moveTo>
                      <a:pt x="282" y="0"/>
                    </a:moveTo>
                    <a:cubicBezTo>
                      <a:pt x="282" y="132"/>
                      <a:pt x="282" y="264"/>
                      <a:pt x="282" y="264"/>
                    </a:cubicBezTo>
                    <a:cubicBezTo>
                      <a:pt x="159" y="150"/>
                      <a:pt x="0" y="153"/>
                      <a:pt x="0" y="129"/>
                    </a:cubicBezTo>
                    <a:cubicBezTo>
                      <a:pt x="0" y="108"/>
                      <a:pt x="153" y="108"/>
                      <a:pt x="282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2133" name="Freeform 546"/>
              <p:cNvSpPr>
                <a:spLocks/>
              </p:cNvSpPr>
              <p:nvPr/>
            </p:nvSpPr>
            <p:spPr bwMode="auto">
              <a:xfrm flipH="1">
                <a:off x="5037" y="3589"/>
                <a:ext cx="282" cy="264"/>
              </a:xfrm>
              <a:custGeom>
                <a:avLst/>
                <a:gdLst>
                  <a:gd name="T0" fmla="*/ 282 w 282"/>
                  <a:gd name="T1" fmla="*/ 0 h 264"/>
                  <a:gd name="T2" fmla="*/ 282 w 282"/>
                  <a:gd name="T3" fmla="*/ 264 h 264"/>
                  <a:gd name="T4" fmla="*/ 0 w 282"/>
                  <a:gd name="T5" fmla="*/ 129 h 264"/>
                  <a:gd name="T6" fmla="*/ 282 w 282"/>
                  <a:gd name="T7" fmla="*/ 0 h 26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264"/>
                  <a:gd name="T14" fmla="*/ 282 w 282"/>
                  <a:gd name="T15" fmla="*/ 264 h 26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264">
                    <a:moveTo>
                      <a:pt x="282" y="0"/>
                    </a:moveTo>
                    <a:cubicBezTo>
                      <a:pt x="282" y="132"/>
                      <a:pt x="282" y="264"/>
                      <a:pt x="282" y="264"/>
                    </a:cubicBezTo>
                    <a:cubicBezTo>
                      <a:pt x="159" y="150"/>
                      <a:pt x="0" y="153"/>
                      <a:pt x="0" y="129"/>
                    </a:cubicBezTo>
                    <a:cubicBezTo>
                      <a:pt x="0" y="108"/>
                      <a:pt x="153" y="108"/>
                      <a:pt x="282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>
          <a:xfrm>
            <a:off x="447675" y="247650"/>
            <a:ext cx="7772400" cy="838200"/>
          </a:xfrm>
        </p:spPr>
        <p:txBody>
          <a:bodyPr/>
          <a:lstStyle/>
          <a:p>
            <a:r>
              <a:rPr lang="pt-BR" smtClean="0"/>
              <a:t>Retransmissão seletiva</a:t>
            </a:r>
          </a:p>
        </p:txBody>
      </p:sp>
      <p:sp>
        <p:nvSpPr>
          <p:cNvPr id="6451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ZapfDingbats" pitchFamily="82" charset="0"/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dados de cima:</a:t>
            </a:r>
            <a:endParaRPr lang="pt-BR" sz="2000" dirty="0" smtClean="0"/>
          </a:p>
          <a:p>
            <a:pPr>
              <a:lnSpc>
                <a:spcPct val="80000"/>
              </a:lnSpc>
            </a:pPr>
            <a:r>
              <a:rPr lang="pt-BR" sz="1800" dirty="0" smtClean="0"/>
              <a:t>se </a:t>
            </a:r>
            <a:r>
              <a:rPr lang="pt-BR" sz="1800" dirty="0" err="1" smtClean="0"/>
              <a:t>próx</a:t>
            </a:r>
            <a:r>
              <a:rPr lang="pt-BR" sz="1800" dirty="0" smtClean="0"/>
              <a:t>. no. de </a:t>
            </a:r>
            <a:r>
              <a:rPr lang="pt-BR" sz="1800" dirty="0" err="1" smtClean="0"/>
              <a:t>seq</a:t>
            </a:r>
            <a:r>
              <a:rPr lang="pt-BR" sz="1800" dirty="0" smtClean="0"/>
              <a:t> (n) disponível estiver na janela, envia o pacote e liga temporizador(n)</a:t>
            </a:r>
          </a:p>
          <a:p>
            <a:pPr>
              <a:lnSpc>
                <a:spcPct val="80000"/>
              </a:lnSpc>
              <a:buFont typeface="ZapfDingbats" pitchFamily="82" charset="0"/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estouro do temporizador(n):</a:t>
            </a:r>
            <a:endParaRPr lang="pt-BR" sz="2000" dirty="0" smtClean="0"/>
          </a:p>
          <a:p>
            <a:pPr>
              <a:lnSpc>
                <a:spcPct val="80000"/>
              </a:lnSpc>
            </a:pPr>
            <a:r>
              <a:rPr lang="pt-BR" sz="1800" dirty="0" smtClean="0"/>
              <a:t>reenvia pacote n, reinicia temporizador(n)</a:t>
            </a:r>
          </a:p>
          <a:p>
            <a:pPr>
              <a:lnSpc>
                <a:spcPct val="80000"/>
              </a:lnSpc>
              <a:buFont typeface="ZapfDingbats" pitchFamily="82" charset="0"/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ACK(n) </a:t>
            </a:r>
            <a:r>
              <a:rPr lang="pt-BR" sz="1800" dirty="0" smtClean="0"/>
              <a:t>em </a:t>
            </a:r>
            <a:r>
              <a:rPr lang="pt-BR" sz="1600" dirty="0" smtClean="0"/>
              <a:t>[</a:t>
            </a:r>
            <a:r>
              <a:rPr lang="pt-BR" sz="1600" dirty="0" err="1" smtClean="0"/>
              <a:t>sendbase,sendbase+N</a:t>
            </a:r>
            <a:r>
              <a:rPr lang="pt-BR" sz="1600" dirty="0" smtClean="0"/>
              <a:t>]:</a:t>
            </a:r>
            <a:endParaRPr lang="pt-BR" sz="1800" dirty="0" smtClean="0"/>
          </a:p>
          <a:p>
            <a:pPr>
              <a:lnSpc>
                <a:spcPct val="80000"/>
              </a:lnSpc>
            </a:pPr>
            <a:r>
              <a:rPr lang="pt-BR" sz="1800" dirty="0" smtClean="0"/>
              <a:t>marca pacote n como “recebido”</a:t>
            </a:r>
          </a:p>
          <a:p>
            <a:pPr>
              <a:lnSpc>
                <a:spcPct val="80000"/>
              </a:lnSpc>
            </a:pPr>
            <a:r>
              <a:rPr lang="pt-BR" sz="1800" dirty="0" smtClean="0"/>
              <a:t>se n for menor pacote não reconhecido, avança base da janela ao </a:t>
            </a:r>
            <a:r>
              <a:rPr lang="pt-BR" sz="1800" dirty="0" err="1" smtClean="0"/>
              <a:t>próx</a:t>
            </a:r>
            <a:r>
              <a:rPr lang="pt-BR" sz="1800" dirty="0" smtClean="0"/>
              <a:t>. no. de </a:t>
            </a:r>
            <a:r>
              <a:rPr lang="pt-BR" sz="1800" dirty="0" err="1" smtClean="0"/>
              <a:t>seq</a:t>
            </a:r>
            <a:r>
              <a:rPr lang="pt-BR" sz="1800" dirty="0" smtClean="0"/>
              <a:t> não reconhecido</a:t>
            </a:r>
            <a:endParaRPr lang="pt-BR" sz="2000" dirty="0" smtClean="0"/>
          </a:p>
          <a:p>
            <a:pPr>
              <a:lnSpc>
                <a:spcPct val="80000"/>
              </a:lnSpc>
            </a:pPr>
            <a:endParaRPr lang="pt-BR" sz="2400" dirty="0" smtClean="0"/>
          </a:p>
        </p:txBody>
      </p:sp>
      <p:sp>
        <p:nvSpPr>
          <p:cNvPr id="64518" name="Rectangle 5"/>
          <p:cNvSpPr>
            <a:spLocks noChangeArrowheads="1"/>
          </p:cNvSpPr>
          <p:nvPr/>
        </p:nvSpPr>
        <p:spPr bwMode="auto">
          <a:xfrm>
            <a:off x="495300" y="1457325"/>
            <a:ext cx="3838575" cy="47021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64519" name="Rectangle 9"/>
          <p:cNvSpPr>
            <a:spLocks noChangeArrowheads="1"/>
          </p:cNvSpPr>
          <p:nvPr/>
        </p:nvSpPr>
        <p:spPr bwMode="auto">
          <a:xfrm>
            <a:off x="5000625" y="1581150"/>
            <a:ext cx="3810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pt-BR" dirty="0">
                <a:solidFill>
                  <a:srgbClr val="FF0000"/>
                </a:solidFill>
                <a:latin typeface="Comic Sans MS" pitchFamily="66" charset="0"/>
              </a:rPr>
              <a:t>pacote n em </a:t>
            </a:r>
            <a:br>
              <a:rPr lang="pt-BR" dirty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pt-BR" sz="1600" dirty="0">
                <a:solidFill>
                  <a:srgbClr val="FF0000"/>
                </a:solidFill>
                <a:latin typeface="Comic Sans MS" pitchFamily="66" charset="0"/>
              </a:rPr>
              <a:t>[</a:t>
            </a:r>
            <a:r>
              <a:rPr lang="pt-BR" sz="1600" dirty="0" err="1">
                <a:solidFill>
                  <a:srgbClr val="FF0000"/>
                </a:solidFill>
                <a:latin typeface="Comic Sans MS" pitchFamily="66" charset="0"/>
              </a:rPr>
              <a:t>rcvbase</a:t>
            </a:r>
            <a:r>
              <a:rPr lang="pt-BR" sz="1600" dirty="0">
                <a:solidFill>
                  <a:srgbClr val="FF0000"/>
                </a:solidFill>
                <a:latin typeface="Comic Sans MS" pitchFamily="66" charset="0"/>
              </a:rPr>
              <a:t>, rcvbase+N-1]</a:t>
            </a:r>
            <a:endParaRPr lang="pt-BR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 dirty="0">
                <a:latin typeface="Comic Sans MS" pitchFamily="66" charset="0"/>
              </a:rPr>
              <a:t>envia ACK(n)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 dirty="0">
                <a:latin typeface="Comic Sans MS" pitchFamily="66" charset="0"/>
              </a:rPr>
              <a:t>fora de ordem: armazena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 dirty="0">
                <a:latin typeface="Comic Sans MS" pitchFamily="66" charset="0"/>
              </a:rPr>
              <a:t>em ordem: entrega (tb. entrega pacotes armazenados em ordem), avança janela p/ próxima pacote ainda não recebido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pt-BR" dirty="0">
                <a:solidFill>
                  <a:srgbClr val="FF0000"/>
                </a:solidFill>
                <a:latin typeface="Comic Sans MS" pitchFamily="66" charset="0"/>
              </a:rPr>
              <a:t>pacote n em </a:t>
            </a:r>
            <a:br>
              <a:rPr lang="pt-BR" dirty="0">
                <a:solidFill>
                  <a:srgbClr val="FF0000"/>
                </a:solidFill>
                <a:latin typeface="Comic Sans MS" pitchFamily="66" charset="0"/>
              </a:rPr>
            </a:br>
            <a:r>
              <a:rPr lang="pt-BR" sz="1600" dirty="0">
                <a:solidFill>
                  <a:srgbClr val="FF0000"/>
                </a:solidFill>
                <a:latin typeface="Comic Sans MS" pitchFamily="66" charset="0"/>
              </a:rPr>
              <a:t>[rcvbase-N,rcvbase-1]</a:t>
            </a:r>
            <a:endParaRPr lang="pt-BR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 dirty="0">
                <a:latin typeface="Comic Sans MS" pitchFamily="66" charset="0"/>
              </a:rPr>
              <a:t>ACK(n)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pt-BR" dirty="0">
                <a:solidFill>
                  <a:srgbClr val="FF0000"/>
                </a:solidFill>
                <a:latin typeface="Comic Sans MS" pitchFamily="66" charset="0"/>
              </a:rPr>
              <a:t>senão:</a:t>
            </a:r>
            <a:r>
              <a:rPr lang="pt-BR" sz="20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 dirty="0">
                <a:latin typeface="Comic Sans MS" pitchFamily="66" charset="0"/>
              </a:rPr>
              <a:t>ignora</a:t>
            </a:r>
            <a:r>
              <a:rPr lang="en-US" sz="2000" dirty="0">
                <a:latin typeface="Comic Sans MS" pitchFamily="66" charset="0"/>
              </a:rPr>
              <a:t> </a:t>
            </a:r>
            <a:endParaRPr lang="en-US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endParaRPr lang="en-US" dirty="0">
              <a:latin typeface="Comic Sans MS" pitchFamily="66" charset="0"/>
            </a:endParaRPr>
          </a:p>
        </p:txBody>
      </p:sp>
      <p:sp>
        <p:nvSpPr>
          <p:cNvPr id="64520" name="Rectangle 10"/>
          <p:cNvSpPr>
            <a:spLocks noChangeArrowheads="1"/>
          </p:cNvSpPr>
          <p:nvPr/>
        </p:nvSpPr>
        <p:spPr bwMode="auto">
          <a:xfrm>
            <a:off x="4962525" y="1438275"/>
            <a:ext cx="3838575" cy="49815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64521" name="Group 14"/>
          <p:cNvGrpSpPr>
            <a:grpSpLocks/>
          </p:cNvGrpSpPr>
          <p:nvPr/>
        </p:nvGrpSpPr>
        <p:grpSpPr bwMode="auto">
          <a:xfrm>
            <a:off x="5153025" y="1179513"/>
            <a:ext cx="1433513" cy="457200"/>
            <a:chOff x="3318" y="191"/>
            <a:chExt cx="903" cy="288"/>
          </a:xfrm>
        </p:grpSpPr>
        <p:sp>
          <p:nvSpPr>
            <p:cNvPr id="64525" name="Rectangle 12"/>
            <p:cNvSpPr>
              <a:spLocks noChangeArrowheads="1"/>
            </p:cNvSpPr>
            <p:nvPr/>
          </p:nvSpPr>
          <p:spPr bwMode="auto">
            <a:xfrm>
              <a:off x="3360" y="264"/>
              <a:ext cx="822" cy="18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4526" name="Text Box 13"/>
            <p:cNvSpPr txBox="1">
              <a:spLocks noChangeArrowheads="1"/>
            </p:cNvSpPr>
            <p:nvPr/>
          </p:nvSpPr>
          <p:spPr bwMode="auto">
            <a:xfrm>
              <a:off x="3318" y="191"/>
              <a:ext cx="90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receptor</a:t>
              </a:r>
              <a:endParaRPr lang="en-US"/>
            </a:p>
          </p:txBody>
        </p:sp>
      </p:grpSp>
      <p:grpSp>
        <p:nvGrpSpPr>
          <p:cNvPr id="64522" name="Group 16"/>
          <p:cNvGrpSpPr>
            <a:grpSpLocks/>
          </p:cNvGrpSpPr>
          <p:nvPr/>
        </p:nvGrpSpPr>
        <p:grpSpPr bwMode="auto">
          <a:xfrm>
            <a:off x="447675" y="1190625"/>
            <a:ext cx="1860550" cy="457200"/>
            <a:chOff x="4473" y="656"/>
            <a:chExt cx="1172" cy="288"/>
          </a:xfrm>
        </p:grpSpPr>
        <p:sp>
          <p:nvSpPr>
            <p:cNvPr id="64523" name="Rectangle 7"/>
            <p:cNvSpPr>
              <a:spLocks noChangeArrowheads="1"/>
            </p:cNvSpPr>
            <p:nvPr/>
          </p:nvSpPr>
          <p:spPr bwMode="auto">
            <a:xfrm>
              <a:off x="4524" y="710"/>
              <a:ext cx="1022" cy="19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64524" name="Text Box 6"/>
            <p:cNvSpPr txBox="1">
              <a:spLocks noChangeArrowheads="1"/>
            </p:cNvSpPr>
            <p:nvPr/>
          </p:nvSpPr>
          <p:spPr bwMode="auto">
            <a:xfrm>
              <a:off x="4473" y="656"/>
              <a:ext cx="117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transmissor</a:t>
              </a:r>
              <a:endParaRPr lang="en-US"/>
            </a:p>
          </p:txBody>
        </p:sp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7" descr="f0326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497013" y="1331913"/>
            <a:ext cx="6092825" cy="5137150"/>
          </a:xfrm>
          <a:noFill/>
        </p:spPr>
      </p:pic>
      <p:sp>
        <p:nvSpPr>
          <p:cNvPr id="655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Retransmissão seletiva em ação</a:t>
            </a:r>
            <a:endParaRPr lang="pt-BR" smtClean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7E494-7836-4E7C-82D8-E9EB7F6596EC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Retransmissão </a:t>
            </a:r>
            <a:br>
              <a:rPr lang="pt-BR" sz="3200" smtClean="0"/>
            </a:br>
            <a:r>
              <a:rPr lang="pt-BR" sz="3200" smtClean="0"/>
              <a:t>seletiva: dilema</a:t>
            </a:r>
            <a:endParaRPr lang="pt-BR" smtClean="0"/>
          </a:p>
        </p:txBody>
      </p:sp>
      <p:sp>
        <p:nvSpPr>
          <p:cNvPr id="66565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ZapfDingbats" pitchFamily="82" charset="0"/>
              <a:buNone/>
            </a:pPr>
            <a:r>
              <a:rPr lang="pt-BR" sz="2400" smtClean="0"/>
              <a:t>Exemplo: </a:t>
            </a:r>
          </a:p>
          <a:p>
            <a:pPr>
              <a:lnSpc>
                <a:spcPct val="90000"/>
              </a:lnSpc>
            </a:pPr>
            <a:r>
              <a:rPr lang="pt-BR" sz="2000" smtClean="0"/>
              <a:t>nos. de seq : 0, 1, 2, 3</a:t>
            </a:r>
          </a:p>
          <a:p>
            <a:pPr>
              <a:lnSpc>
                <a:spcPct val="90000"/>
              </a:lnSpc>
            </a:pPr>
            <a:r>
              <a:rPr lang="pt-BR" sz="2000" smtClean="0"/>
              <a:t>tam. de janela =3</a:t>
            </a:r>
            <a:endParaRPr lang="pt-BR" sz="2400" smtClean="0"/>
          </a:p>
          <a:p>
            <a:pPr>
              <a:lnSpc>
                <a:spcPct val="90000"/>
              </a:lnSpc>
            </a:pPr>
            <a:endParaRPr lang="pt-BR" sz="2400" smtClean="0"/>
          </a:p>
          <a:p>
            <a:pPr>
              <a:lnSpc>
                <a:spcPct val="90000"/>
              </a:lnSpc>
            </a:pPr>
            <a:r>
              <a:rPr lang="pt-BR" sz="2000" smtClean="0"/>
              <a:t>receptor não vê diferença entre os dois cenários!</a:t>
            </a:r>
          </a:p>
          <a:p>
            <a:pPr>
              <a:lnSpc>
                <a:spcPct val="90000"/>
              </a:lnSpc>
            </a:pPr>
            <a:r>
              <a:rPr lang="pt-BR" sz="2000" smtClean="0"/>
              <a:t>incorretamente passa dados duplicados como novos em (a)</a:t>
            </a:r>
          </a:p>
          <a:p>
            <a:pPr>
              <a:lnSpc>
                <a:spcPct val="90000"/>
              </a:lnSpc>
            </a:pPr>
            <a:endParaRPr lang="pt-BR" sz="2000" smtClean="0"/>
          </a:p>
          <a:p>
            <a:pPr>
              <a:lnSpc>
                <a:spcPct val="90000"/>
              </a:lnSpc>
              <a:buFont typeface="ZapfDingbats" pitchFamily="82" charset="0"/>
              <a:buNone/>
            </a:pPr>
            <a:r>
              <a:rPr lang="pt-BR" sz="2000" smtClean="0">
                <a:solidFill>
                  <a:srgbClr val="FF0000"/>
                </a:solidFill>
              </a:rPr>
              <a:t>P:</a:t>
            </a:r>
            <a:r>
              <a:rPr lang="pt-BR" sz="2000" smtClean="0"/>
              <a:t> qual a relação entre tamanho de no. de seq e tamanho de janela?</a:t>
            </a:r>
          </a:p>
        </p:txBody>
      </p:sp>
      <p:pic>
        <p:nvPicPr>
          <p:cNvPr id="66566" name="Picture 7" descr="f032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 b="2457"/>
          <a:stretch>
            <a:fillRect/>
          </a:stretch>
        </p:blipFill>
        <p:spPr>
          <a:xfrm>
            <a:off x="4308475" y="414338"/>
            <a:ext cx="4543425" cy="6257925"/>
          </a:xfrm>
          <a:noFill/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9CBF8B-379C-4296-84EC-1E62E66B90C9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do Capítulo 3 </a:t>
            </a:r>
          </a:p>
        </p:txBody>
      </p:sp>
      <p:sp>
        <p:nvSpPr>
          <p:cNvPr id="21509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3.1 Introdução e serviços de camada de transporte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3.2 Multiplexação e </a:t>
            </a:r>
            <a:r>
              <a:rPr lang="pt-BR" sz="2400" dirty="0" err="1" smtClean="0"/>
              <a:t>demultiplexação</a:t>
            </a:r>
            <a:endParaRPr lang="pt-BR" sz="2400" dirty="0" smtClean="0"/>
          </a:p>
          <a:p>
            <a:pPr>
              <a:lnSpc>
                <a:spcPct val="90000"/>
              </a:lnSpc>
            </a:pPr>
            <a:r>
              <a:rPr lang="pt-BR" sz="2400" dirty="0" smtClean="0"/>
              <a:t>3.3 Transporte não orientado para conexão: UDP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3.4 Princípios da transferência confiável de dados</a:t>
            </a:r>
          </a:p>
        </p:txBody>
      </p:sp>
      <p:sp>
        <p:nvSpPr>
          <p:cNvPr id="21510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rgbClr val="FF0000"/>
                </a:solidFill>
              </a:rPr>
              <a:t>3.5 Transporte orientado para conexão: TCP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/>
              <a:t>estrutura do segmento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/>
              <a:t>transferência confiável de dados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/>
              <a:t>controle de fluxo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/>
              <a:t>gerenciamento da conexão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3.6 Princípios de controle de congestionamento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3.7 Controle de congestionamento no TCP</a:t>
            </a:r>
          </a:p>
          <a:p>
            <a:pPr>
              <a:lnSpc>
                <a:spcPct val="90000"/>
              </a:lnSpc>
            </a:pPr>
            <a:endParaRPr lang="pt-BR" sz="2400" dirty="0" smtClean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9379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610600" cy="1143000"/>
          </a:xfrm>
        </p:spPr>
        <p:txBody>
          <a:bodyPr/>
          <a:lstStyle/>
          <a:p>
            <a:r>
              <a:rPr lang="pt-BR" smtClean="0"/>
              <a:t>TCP: Visão geral</a:t>
            </a:r>
            <a:r>
              <a:rPr lang="pt-BR" u="none" smtClean="0"/>
              <a:t> </a:t>
            </a:r>
            <a:r>
              <a:rPr lang="pt-BR" sz="2000" u="none" smtClean="0"/>
              <a:t>RFCs: 793, 1122, 1323, 2018, 2581</a:t>
            </a:r>
            <a:endParaRPr lang="pt-BR" smtClean="0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810125" y="1552575"/>
            <a:ext cx="4105275" cy="4648200"/>
          </a:xfrm>
        </p:spPr>
        <p:txBody>
          <a:bodyPr/>
          <a:lstStyle/>
          <a:p>
            <a:r>
              <a:rPr lang="pt-BR" sz="2000" dirty="0" smtClean="0">
                <a:solidFill>
                  <a:srgbClr val="FF0000"/>
                </a:solidFill>
              </a:rPr>
              <a:t>transmissão </a:t>
            </a:r>
            <a:r>
              <a:rPr lang="pt-BR" sz="2000" dirty="0" err="1" smtClean="0">
                <a:solidFill>
                  <a:srgbClr val="FF0000"/>
                </a:solidFill>
              </a:rPr>
              <a:t>full</a:t>
            </a:r>
            <a:r>
              <a:rPr lang="pt-BR" sz="2000" dirty="0" smtClean="0">
                <a:solidFill>
                  <a:srgbClr val="FF0000"/>
                </a:solidFill>
              </a:rPr>
              <a:t> duplex:</a:t>
            </a:r>
            <a:endParaRPr lang="pt-BR" sz="2000" dirty="0" smtClean="0"/>
          </a:p>
          <a:p>
            <a:pPr lvl="1"/>
            <a:r>
              <a:rPr lang="pt-BR" sz="1800" dirty="0" smtClean="0"/>
              <a:t>fluxo de dados </a:t>
            </a:r>
            <a:r>
              <a:rPr lang="pt-BR" sz="1800" dirty="0" err="1" smtClean="0"/>
              <a:t>bi-direcional</a:t>
            </a:r>
            <a:r>
              <a:rPr lang="pt-BR" sz="1800" dirty="0" smtClean="0"/>
              <a:t> na mesma conexão</a:t>
            </a:r>
          </a:p>
          <a:p>
            <a:pPr lvl="1"/>
            <a:r>
              <a:rPr lang="pt-BR" sz="1800" dirty="0" smtClean="0"/>
              <a:t>MSS: tamanho máximo de segmento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orientado a conexão:</a:t>
            </a:r>
            <a:r>
              <a:rPr lang="pt-BR" sz="2000" dirty="0" smtClean="0"/>
              <a:t> </a:t>
            </a:r>
          </a:p>
          <a:p>
            <a:pPr lvl="1"/>
            <a:r>
              <a:rPr lang="pt-BR" sz="1800" i="1" dirty="0" err="1" smtClean="0"/>
              <a:t>handshaking</a:t>
            </a:r>
            <a:r>
              <a:rPr lang="pt-BR" sz="1800" dirty="0" smtClean="0"/>
              <a:t> (troca de </a:t>
            </a:r>
            <a:r>
              <a:rPr lang="pt-BR" sz="1800" dirty="0" err="1" smtClean="0"/>
              <a:t>msgs</a:t>
            </a:r>
            <a:r>
              <a:rPr lang="pt-BR" sz="1800" dirty="0" smtClean="0"/>
              <a:t> de controle) inicia estado do transmissor e do receptor antes da troca de dados</a:t>
            </a:r>
          </a:p>
          <a:p>
            <a:r>
              <a:rPr lang="pt-BR" sz="2000" dirty="0" smtClean="0">
                <a:solidFill>
                  <a:srgbClr val="FF0000"/>
                </a:solidFill>
              </a:rPr>
              <a:t>fluxo controlado:</a:t>
            </a:r>
          </a:p>
          <a:p>
            <a:pPr lvl="1"/>
            <a:r>
              <a:rPr lang="pt-BR" sz="1800" dirty="0" smtClean="0"/>
              <a:t>receptor não será afogado pelo transmissor</a:t>
            </a:r>
          </a:p>
        </p:txBody>
      </p:sp>
      <p:sp>
        <p:nvSpPr>
          <p:cNvPr id="2048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57213" y="1555750"/>
            <a:ext cx="4302125" cy="3232150"/>
          </a:xfrm>
        </p:spPr>
        <p:txBody>
          <a:bodyPr/>
          <a:lstStyle/>
          <a:p>
            <a:r>
              <a:rPr lang="pt-BR" sz="1800" dirty="0" smtClean="0">
                <a:solidFill>
                  <a:srgbClr val="FF0000"/>
                </a:solidFill>
              </a:rPr>
              <a:t>ponto a ponto:</a:t>
            </a:r>
            <a:endParaRPr lang="pt-BR" sz="1800" dirty="0" smtClean="0"/>
          </a:p>
          <a:p>
            <a:pPr lvl="1"/>
            <a:r>
              <a:rPr lang="pt-BR" sz="1600" dirty="0" smtClean="0"/>
              <a:t>um transmissor, um receptor</a:t>
            </a:r>
            <a:r>
              <a:rPr lang="pt-BR" sz="1600" dirty="0" smtClean="0">
                <a:solidFill>
                  <a:srgbClr val="FF0000"/>
                </a:solidFill>
              </a:rPr>
              <a:t> </a:t>
            </a:r>
          </a:p>
          <a:p>
            <a:r>
              <a:rPr lang="pt-BR" sz="1800" dirty="0" smtClean="0">
                <a:solidFill>
                  <a:srgbClr val="FF0000"/>
                </a:solidFill>
              </a:rPr>
              <a:t>fluxo de bytes, ordenados, confiável</a:t>
            </a:r>
            <a:r>
              <a:rPr lang="pt-BR" sz="1800" i="1" dirty="0" smtClean="0">
                <a:solidFill>
                  <a:srgbClr val="FF0000"/>
                </a:solidFill>
              </a:rPr>
              <a:t>:</a:t>
            </a:r>
            <a:endParaRPr lang="pt-BR" sz="1800" i="1" dirty="0" smtClean="0"/>
          </a:p>
          <a:p>
            <a:pPr lvl="1"/>
            <a:r>
              <a:rPr lang="pt-BR" sz="1600" dirty="0" smtClean="0"/>
              <a:t>não estruturado em </a:t>
            </a:r>
            <a:r>
              <a:rPr lang="pt-BR" sz="1600" dirty="0" err="1" smtClean="0"/>
              <a:t>msgs</a:t>
            </a:r>
            <a:endParaRPr lang="pt-BR" sz="1600" dirty="0" smtClean="0"/>
          </a:p>
          <a:p>
            <a:r>
              <a:rPr lang="pt-BR" sz="1800" dirty="0" smtClean="0">
                <a:solidFill>
                  <a:srgbClr val="FF0000"/>
                </a:solidFill>
              </a:rPr>
              <a:t>com paralelismo </a:t>
            </a:r>
            <a:r>
              <a:rPr lang="pt-BR" sz="1800" i="1" dirty="0" smtClean="0">
                <a:solidFill>
                  <a:srgbClr val="FF0000"/>
                </a:solidFill>
              </a:rPr>
              <a:t>(</a:t>
            </a:r>
            <a:r>
              <a:rPr lang="pt-BR" sz="1800" i="1" dirty="0" err="1" smtClean="0">
                <a:solidFill>
                  <a:srgbClr val="FF0000"/>
                </a:solidFill>
              </a:rPr>
              <a:t>pipelined</a:t>
            </a:r>
            <a:r>
              <a:rPr lang="pt-BR" sz="1800" dirty="0" smtClean="0">
                <a:solidFill>
                  <a:srgbClr val="FF0000"/>
                </a:solidFill>
              </a:rPr>
              <a:t>)</a:t>
            </a:r>
            <a:r>
              <a:rPr lang="pt-BR" sz="1800" i="1" dirty="0" smtClean="0">
                <a:solidFill>
                  <a:srgbClr val="FF0000"/>
                </a:solidFill>
              </a:rPr>
              <a:t>:</a:t>
            </a:r>
            <a:endParaRPr lang="pt-BR" sz="1800" i="1" dirty="0" smtClean="0"/>
          </a:p>
          <a:p>
            <a:pPr lvl="1"/>
            <a:r>
              <a:rPr lang="pt-BR" sz="1600" dirty="0" smtClean="0"/>
              <a:t>tam. da janela ajustado por controle de fluxo e congestionamento do TCP</a:t>
            </a:r>
          </a:p>
        </p:txBody>
      </p:sp>
      <p:pic>
        <p:nvPicPr>
          <p:cNvPr id="20487" name="Picture 6" descr="f032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6238" y="4765675"/>
            <a:ext cx="4440237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7972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90500"/>
            <a:ext cx="7772400" cy="781050"/>
          </a:xfrm>
        </p:spPr>
        <p:txBody>
          <a:bodyPr/>
          <a:lstStyle/>
          <a:p>
            <a:r>
              <a:rPr lang="pt-BR" sz="3600" smtClean="0"/>
              <a:t>Estrutura do segmento TCP</a:t>
            </a:r>
          </a:p>
        </p:txBody>
      </p:sp>
      <p:pic>
        <p:nvPicPr>
          <p:cNvPr id="21509" name="Picture 68" descr="f03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8100" y="1143000"/>
            <a:ext cx="4510088" cy="391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90488" y="1439863"/>
            <a:ext cx="4011612" cy="1379537"/>
            <a:chOff x="57" y="907"/>
            <a:chExt cx="2527" cy="869"/>
          </a:xfrm>
        </p:grpSpPr>
        <p:sp>
          <p:nvSpPr>
            <p:cNvPr id="21530" name="Text Box 69"/>
            <p:cNvSpPr txBox="1">
              <a:spLocks noChangeArrowheads="1"/>
            </p:cNvSpPr>
            <p:nvPr/>
          </p:nvSpPr>
          <p:spPr bwMode="auto">
            <a:xfrm>
              <a:off x="57" y="907"/>
              <a:ext cx="1425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700">
                  <a:latin typeface="Trebuchet MS" pitchFamily="34" charset="0"/>
                </a:rPr>
                <a:t>URG: dados urgentes </a:t>
              </a:r>
            </a:p>
            <a:p>
              <a:pPr algn="r"/>
              <a:r>
                <a:rPr lang="en-US" sz="1700">
                  <a:latin typeface="Trebuchet MS" pitchFamily="34" charset="0"/>
                </a:rPr>
                <a:t>(pouco usado)</a:t>
              </a:r>
            </a:p>
          </p:txBody>
        </p:sp>
        <p:sp>
          <p:nvSpPr>
            <p:cNvPr id="21531" name="Line 73"/>
            <p:cNvSpPr>
              <a:spLocks noChangeShapeType="1"/>
            </p:cNvSpPr>
            <p:nvPr/>
          </p:nvSpPr>
          <p:spPr bwMode="auto">
            <a:xfrm>
              <a:off x="1419" y="1134"/>
              <a:ext cx="1165" cy="642"/>
            </a:xfrm>
            <a:prstGeom prst="line">
              <a:avLst/>
            </a:prstGeom>
            <a:noFill/>
            <a:ln w="25400">
              <a:solidFill>
                <a:srgbClr val="FF810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" name="Group 85"/>
          <p:cNvGrpSpPr>
            <a:grpSpLocks/>
          </p:cNvGrpSpPr>
          <p:nvPr/>
        </p:nvGrpSpPr>
        <p:grpSpPr bwMode="auto">
          <a:xfrm>
            <a:off x="211138" y="2163763"/>
            <a:ext cx="4043362" cy="731837"/>
            <a:chOff x="133" y="1363"/>
            <a:chExt cx="2547" cy="461"/>
          </a:xfrm>
        </p:grpSpPr>
        <p:sp>
          <p:nvSpPr>
            <p:cNvPr id="21528" name="Text Box 70"/>
            <p:cNvSpPr txBox="1">
              <a:spLocks noChangeArrowheads="1"/>
            </p:cNvSpPr>
            <p:nvPr/>
          </p:nvSpPr>
          <p:spPr bwMode="auto">
            <a:xfrm>
              <a:off x="133" y="1363"/>
              <a:ext cx="1317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700">
                  <a:latin typeface="Trebuchet MS" pitchFamily="34" charset="0"/>
                </a:rPr>
                <a:t>ACK: campo de ACK</a:t>
              </a:r>
            </a:p>
            <a:p>
              <a:pPr algn="r"/>
              <a:r>
                <a:rPr lang="en-US" sz="1700">
                  <a:latin typeface="Trebuchet MS" pitchFamily="34" charset="0"/>
                </a:rPr>
                <a:t>é válido</a:t>
              </a:r>
            </a:p>
          </p:txBody>
        </p:sp>
        <p:sp>
          <p:nvSpPr>
            <p:cNvPr id="21529" name="Line 74"/>
            <p:cNvSpPr>
              <a:spLocks noChangeShapeType="1"/>
            </p:cNvSpPr>
            <p:nvPr/>
          </p:nvSpPr>
          <p:spPr bwMode="auto">
            <a:xfrm>
              <a:off x="1399" y="1560"/>
              <a:ext cx="1281" cy="264"/>
            </a:xfrm>
            <a:prstGeom prst="line">
              <a:avLst/>
            </a:prstGeom>
            <a:noFill/>
            <a:ln w="25400">
              <a:solidFill>
                <a:srgbClr val="FF810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79375" y="2840038"/>
            <a:ext cx="4327525" cy="609600"/>
            <a:chOff x="50" y="1789"/>
            <a:chExt cx="2726" cy="384"/>
          </a:xfrm>
        </p:grpSpPr>
        <p:sp>
          <p:nvSpPr>
            <p:cNvPr id="21526" name="Text Box 71"/>
            <p:cNvSpPr txBox="1">
              <a:spLocks noChangeArrowheads="1"/>
            </p:cNvSpPr>
            <p:nvPr/>
          </p:nvSpPr>
          <p:spPr bwMode="auto">
            <a:xfrm>
              <a:off x="50" y="1789"/>
              <a:ext cx="1413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700">
                  <a:latin typeface="Trebuchet MS" pitchFamily="34" charset="0"/>
                </a:rPr>
                <a:t>PSH: produz envio de</a:t>
              </a:r>
            </a:p>
            <a:p>
              <a:pPr algn="r"/>
              <a:r>
                <a:rPr lang="en-US" sz="1700">
                  <a:latin typeface="Trebuchet MS" pitchFamily="34" charset="0"/>
                </a:rPr>
                <a:t>dados (pouco usado)</a:t>
              </a:r>
            </a:p>
          </p:txBody>
        </p:sp>
        <p:sp>
          <p:nvSpPr>
            <p:cNvPr id="21527" name="Line 75"/>
            <p:cNvSpPr>
              <a:spLocks noChangeShapeType="1"/>
            </p:cNvSpPr>
            <p:nvPr/>
          </p:nvSpPr>
          <p:spPr bwMode="auto">
            <a:xfrm flipV="1">
              <a:off x="1406" y="1872"/>
              <a:ext cx="1370" cy="198"/>
            </a:xfrm>
            <a:prstGeom prst="line">
              <a:avLst/>
            </a:prstGeom>
            <a:noFill/>
            <a:ln w="25400">
              <a:solidFill>
                <a:srgbClr val="FF810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" name="Group 87"/>
          <p:cNvGrpSpPr>
            <a:grpSpLocks/>
          </p:cNvGrpSpPr>
          <p:nvPr/>
        </p:nvGrpSpPr>
        <p:grpSpPr bwMode="auto">
          <a:xfrm>
            <a:off x="-11113" y="3076575"/>
            <a:ext cx="5019676" cy="1690688"/>
            <a:chOff x="-7" y="1938"/>
            <a:chExt cx="3162" cy="1065"/>
          </a:xfrm>
        </p:grpSpPr>
        <p:sp>
          <p:nvSpPr>
            <p:cNvPr id="21524" name="Text Box 72"/>
            <p:cNvSpPr txBox="1">
              <a:spLocks noChangeArrowheads="1"/>
            </p:cNvSpPr>
            <p:nvPr/>
          </p:nvSpPr>
          <p:spPr bwMode="auto">
            <a:xfrm>
              <a:off x="-7" y="2293"/>
              <a:ext cx="1483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700">
                  <a:latin typeface="Trebuchet MS" pitchFamily="34" charset="0"/>
                </a:rPr>
                <a:t>RST, SYN, FIN:</a:t>
              </a:r>
            </a:p>
            <a:p>
              <a:pPr algn="r"/>
              <a:r>
                <a:rPr lang="en-US" sz="1700">
                  <a:latin typeface="Trebuchet MS" pitchFamily="34" charset="0"/>
                </a:rPr>
                <a:t>estabelec. de conexão</a:t>
              </a:r>
            </a:p>
            <a:p>
              <a:pPr algn="r"/>
              <a:r>
                <a:rPr lang="en-US" sz="1700">
                  <a:latin typeface="Trebuchet MS" pitchFamily="34" charset="0"/>
                </a:rPr>
                <a:t>(comandos de </a:t>
              </a:r>
            </a:p>
            <a:p>
              <a:pPr algn="r"/>
              <a:r>
                <a:rPr lang="en-US" sz="1700">
                  <a:latin typeface="Trebuchet MS" pitchFamily="34" charset="0"/>
                </a:rPr>
                <a:t>criação e término)</a:t>
              </a:r>
            </a:p>
          </p:txBody>
        </p:sp>
        <p:sp>
          <p:nvSpPr>
            <p:cNvPr id="21525" name="Freeform 76"/>
            <p:cNvSpPr>
              <a:spLocks/>
            </p:cNvSpPr>
            <p:nvPr/>
          </p:nvSpPr>
          <p:spPr bwMode="auto">
            <a:xfrm>
              <a:off x="1336" y="1938"/>
              <a:ext cx="1819" cy="654"/>
            </a:xfrm>
            <a:custGeom>
              <a:avLst/>
              <a:gdLst>
                <a:gd name="T0" fmla="*/ 0 w 1458"/>
                <a:gd name="T1" fmla="*/ 4532 h 444"/>
                <a:gd name="T2" fmla="*/ 4707 w 1458"/>
                <a:gd name="T3" fmla="*/ 0 h 444"/>
                <a:gd name="T4" fmla="*/ 5498 w 1458"/>
                <a:gd name="T5" fmla="*/ 60 h 444"/>
                <a:gd name="T6" fmla="*/ 0 60000 65536"/>
                <a:gd name="T7" fmla="*/ 0 60000 65536"/>
                <a:gd name="T8" fmla="*/ 0 60000 65536"/>
                <a:gd name="T9" fmla="*/ 0 w 1458"/>
                <a:gd name="T10" fmla="*/ 0 h 444"/>
                <a:gd name="T11" fmla="*/ 1458 w 1458"/>
                <a:gd name="T12" fmla="*/ 444 h 4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58" h="444">
                  <a:moveTo>
                    <a:pt x="0" y="444"/>
                  </a:moveTo>
                  <a:lnTo>
                    <a:pt x="1248" y="0"/>
                  </a:lnTo>
                  <a:lnTo>
                    <a:pt x="1458" y="6"/>
                  </a:lnTo>
                </a:path>
              </a:pathLst>
            </a:custGeom>
            <a:noFill/>
            <a:ln w="25400">
              <a:solidFill>
                <a:srgbClr val="FF810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609600" y="3276600"/>
            <a:ext cx="3721100" cy="2565400"/>
            <a:chOff x="384" y="2064"/>
            <a:chExt cx="2344" cy="1616"/>
          </a:xfrm>
        </p:grpSpPr>
        <p:sp>
          <p:nvSpPr>
            <p:cNvPr id="21522" name="Text Box 79"/>
            <p:cNvSpPr txBox="1">
              <a:spLocks noChangeArrowheads="1"/>
            </p:cNvSpPr>
            <p:nvPr/>
          </p:nvSpPr>
          <p:spPr bwMode="auto">
            <a:xfrm>
              <a:off x="384" y="3133"/>
              <a:ext cx="1018" cy="5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700">
                  <a:latin typeface="Trebuchet MS" pitchFamily="34" charset="0"/>
                </a:rPr>
                <a:t>Internet</a:t>
              </a:r>
            </a:p>
            <a:p>
              <a:pPr algn="r"/>
              <a:r>
                <a:rPr lang="en-US" sz="1700">
                  <a:latin typeface="Trebuchet MS" pitchFamily="34" charset="0"/>
                </a:rPr>
                <a:t>checksum</a:t>
              </a:r>
            </a:p>
            <a:p>
              <a:pPr algn="r"/>
              <a:r>
                <a:rPr lang="en-US" sz="1700">
                  <a:latin typeface="Trebuchet MS" pitchFamily="34" charset="0"/>
                </a:rPr>
                <a:t>(como no UDP)</a:t>
              </a:r>
            </a:p>
          </p:txBody>
        </p:sp>
        <p:sp>
          <p:nvSpPr>
            <p:cNvPr id="21523" name="Line 80"/>
            <p:cNvSpPr>
              <a:spLocks noChangeShapeType="1"/>
            </p:cNvSpPr>
            <p:nvPr/>
          </p:nvSpPr>
          <p:spPr bwMode="auto">
            <a:xfrm flipV="1">
              <a:off x="1347" y="2064"/>
              <a:ext cx="1381" cy="1344"/>
            </a:xfrm>
            <a:prstGeom prst="line">
              <a:avLst/>
            </a:prstGeom>
            <a:noFill/>
            <a:ln w="25400">
              <a:solidFill>
                <a:srgbClr val="FF810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6926263" y="3019425"/>
            <a:ext cx="2300287" cy="1212850"/>
            <a:chOff x="4363" y="1902"/>
            <a:chExt cx="1449" cy="764"/>
          </a:xfrm>
        </p:grpSpPr>
        <p:sp>
          <p:nvSpPr>
            <p:cNvPr id="21520" name="Text Box 77"/>
            <p:cNvSpPr txBox="1">
              <a:spLocks noChangeArrowheads="1"/>
            </p:cNvSpPr>
            <p:nvPr/>
          </p:nvSpPr>
          <p:spPr bwMode="auto">
            <a:xfrm>
              <a:off x="4636" y="1956"/>
              <a:ext cx="1176" cy="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sz="1700">
                  <a:latin typeface="Trebuchet MS" pitchFamily="34" charset="0"/>
                </a:rPr>
                <a:t>número de bytes </a:t>
              </a:r>
            </a:p>
            <a:p>
              <a:pPr algn="l"/>
              <a:r>
                <a:rPr lang="en-US" sz="1700">
                  <a:latin typeface="Trebuchet MS" pitchFamily="34" charset="0"/>
                </a:rPr>
                <a:t>receptor está</a:t>
              </a:r>
            </a:p>
            <a:p>
              <a:pPr algn="l"/>
              <a:r>
                <a:rPr lang="en-US" sz="1700">
                  <a:latin typeface="Trebuchet MS" pitchFamily="34" charset="0"/>
                </a:rPr>
                <a:t>pronto para </a:t>
              </a:r>
            </a:p>
            <a:p>
              <a:pPr algn="l"/>
              <a:r>
                <a:rPr lang="en-US" sz="1700">
                  <a:latin typeface="Trebuchet MS" pitchFamily="34" charset="0"/>
                </a:rPr>
                <a:t>aceitar</a:t>
              </a:r>
            </a:p>
          </p:txBody>
        </p:sp>
        <p:sp>
          <p:nvSpPr>
            <p:cNvPr id="21521" name="Line 81"/>
            <p:cNvSpPr>
              <a:spLocks noChangeShapeType="1"/>
            </p:cNvSpPr>
            <p:nvPr/>
          </p:nvSpPr>
          <p:spPr bwMode="auto">
            <a:xfrm flipH="1" flipV="1">
              <a:off x="4363" y="1902"/>
              <a:ext cx="285" cy="162"/>
            </a:xfrm>
            <a:prstGeom prst="line">
              <a:avLst/>
            </a:prstGeom>
            <a:noFill/>
            <a:ln w="25400">
              <a:solidFill>
                <a:srgbClr val="FF810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8" name="Group 89"/>
          <p:cNvGrpSpPr>
            <a:grpSpLocks/>
          </p:cNvGrpSpPr>
          <p:nvPr/>
        </p:nvGrpSpPr>
        <p:grpSpPr bwMode="auto">
          <a:xfrm>
            <a:off x="6813550" y="1535113"/>
            <a:ext cx="2330450" cy="1138237"/>
            <a:chOff x="4292" y="967"/>
            <a:chExt cx="1468" cy="717"/>
          </a:xfrm>
        </p:grpSpPr>
        <p:sp>
          <p:nvSpPr>
            <p:cNvPr id="21517" name="Text Box 78"/>
            <p:cNvSpPr txBox="1">
              <a:spLocks noChangeArrowheads="1"/>
            </p:cNvSpPr>
            <p:nvPr/>
          </p:nvSpPr>
          <p:spPr bwMode="auto">
            <a:xfrm>
              <a:off x="4667" y="967"/>
              <a:ext cx="1093" cy="7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sz="1700" dirty="0" err="1">
                  <a:latin typeface="Trebuchet MS" pitchFamily="34" charset="0"/>
                </a:rPr>
                <a:t>contagem</a:t>
              </a:r>
              <a:r>
                <a:rPr lang="en-US" sz="1700" dirty="0">
                  <a:latin typeface="Trebuchet MS" pitchFamily="34" charset="0"/>
                </a:rPr>
                <a:t> </a:t>
              </a:r>
              <a:r>
                <a:rPr lang="en-US" sz="1700" dirty="0" err="1">
                  <a:latin typeface="Trebuchet MS" pitchFamily="34" charset="0"/>
                </a:rPr>
                <a:t>por</a:t>
              </a:r>
              <a:endParaRPr lang="en-US" sz="1700" dirty="0">
                <a:latin typeface="Trebuchet MS" pitchFamily="34" charset="0"/>
              </a:endParaRPr>
            </a:p>
            <a:p>
              <a:pPr algn="l"/>
              <a:r>
                <a:rPr lang="en-US" sz="1700" dirty="0">
                  <a:latin typeface="Trebuchet MS" pitchFamily="34" charset="0"/>
                </a:rPr>
                <a:t>bytes de dados</a:t>
              </a:r>
            </a:p>
            <a:p>
              <a:pPr algn="l"/>
              <a:r>
                <a:rPr lang="en-US" sz="1700" dirty="0">
                  <a:latin typeface="Trebuchet MS" pitchFamily="34" charset="0"/>
                </a:rPr>
                <a:t>(</a:t>
              </a:r>
              <a:r>
                <a:rPr lang="en-US" sz="1700" dirty="0" err="1">
                  <a:latin typeface="Trebuchet MS" pitchFamily="34" charset="0"/>
                </a:rPr>
                <a:t>não</a:t>
              </a:r>
              <a:r>
                <a:rPr lang="en-US" sz="1700" dirty="0">
                  <a:latin typeface="Trebuchet MS" pitchFamily="34" charset="0"/>
                </a:rPr>
                <a:t> </a:t>
              </a:r>
              <a:r>
                <a:rPr lang="en-US" sz="1700" dirty="0" err="1">
                  <a:latin typeface="Trebuchet MS" pitchFamily="34" charset="0"/>
                </a:rPr>
                <a:t>segmentos</a:t>
              </a:r>
              <a:r>
                <a:rPr lang="en-US" sz="1700" dirty="0">
                  <a:latin typeface="Trebuchet MS" pitchFamily="34" charset="0"/>
                </a:rPr>
                <a:t>!)</a:t>
              </a:r>
            </a:p>
          </p:txBody>
        </p:sp>
        <p:sp>
          <p:nvSpPr>
            <p:cNvPr id="21518" name="Line 82"/>
            <p:cNvSpPr>
              <a:spLocks noChangeShapeType="1"/>
            </p:cNvSpPr>
            <p:nvPr/>
          </p:nvSpPr>
          <p:spPr bwMode="auto">
            <a:xfrm flipH="1">
              <a:off x="4318" y="1086"/>
              <a:ext cx="377" cy="558"/>
            </a:xfrm>
            <a:prstGeom prst="line">
              <a:avLst/>
            </a:prstGeom>
            <a:noFill/>
            <a:ln w="25400">
              <a:solidFill>
                <a:srgbClr val="FF810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1519" name="Line 83"/>
            <p:cNvSpPr>
              <a:spLocks noChangeShapeType="1"/>
            </p:cNvSpPr>
            <p:nvPr/>
          </p:nvSpPr>
          <p:spPr bwMode="auto">
            <a:xfrm flipH="1">
              <a:off x="4292" y="1080"/>
              <a:ext cx="390" cy="330"/>
            </a:xfrm>
            <a:prstGeom prst="line">
              <a:avLst/>
            </a:prstGeom>
            <a:noFill/>
            <a:ln w="25400">
              <a:solidFill>
                <a:srgbClr val="FF810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0BA35-3FB4-4C1C-B2DD-5138AE0B4397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9751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TCP: nos. de seq. e ACKs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000" u="sng" smtClean="0">
                <a:solidFill>
                  <a:srgbClr val="FF0000"/>
                </a:solidFill>
              </a:rPr>
              <a:t>Nos. de seq.:</a:t>
            </a:r>
            <a:endParaRPr lang="pt-BR" sz="2000" smtClean="0"/>
          </a:p>
          <a:p>
            <a:pPr lvl="1"/>
            <a:r>
              <a:rPr lang="pt-BR" sz="2000" smtClean="0"/>
              <a:t>“número”dentro do fluxo de bytes do primeiro byte de dados do segmento</a:t>
            </a:r>
            <a:endParaRPr lang="pt-BR" sz="1800" smtClean="0"/>
          </a:p>
          <a:p>
            <a:pPr>
              <a:buFont typeface="ZapfDingbats" pitchFamily="82" charset="0"/>
              <a:buNone/>
            </a:pPr>
            <a:r>
              <a:rPr lang="pt-BR" sz="2000" u="sng" smtClean="0">
                <a:solidFill>
                  <a:srgbClr val="FF0000"/>
                </a:solidFill>
              </a:rPr>
              <a:t>ACKs:</a:t>
            </a:r>
            <a:endParaRPr lang="pt-BR" sz="2000" smtClean="0"/>
          </a:p>
          <a:p>
            <a:pPr lvl="1"/>
            <a:r>
              <a:rPr lang="pt-BR" sz="2000" smtClean="0"/>
              <a:t>no. de seq do próx. byte esperado do outro lado</a:t>
            </a:r>
          </a:p>
          <a:p>
            <a:pPr lvl="1"/>
            <a:r>
              <a:rPr lang="pt-BR" sz="2000" smtClean="0"/>
              <a:t>ACK cumulativo</a:t>
            </a:r>
          </a:p>
          <a:p>
            <a:pPr>
              <a:buFont typeface="ZapfDingbats" pitchFamily="82" charset="0"/>
              <a:buNone/>
            </a:pPr>
            <a:r>
              <a:rPr lang="pt-BR" sz="2000" smtClean="0">
                <a:solidFill>
                  <a:srgbClr val="FF0000"/>
                </a:solidFill>
              </a:rPr>
              <a:t>P:</a:t>
            </a:r>
            <a:r>
              <a:rPr lang="pt-BR" sz="2000" smtClean="0"/>
              <a:t> como receptor trata segmentos fora da ordem?</a:t>
            </a:r>
          </a:p>
          <a:p>
            <a:pPr lvl="1"/>
            <a:r>
              <a:rPr lang="pt-BR" sz="2000" smtClean="0"/>
              <a:t>R: espec do TCP omissa - deixado ao implementador</a:t>
            </a:r>
          </a:p>
        </p:txBody>
      </p:sp>
      <p:grpSp>
        <p:nvGrpSpPr>
          <p:cNvPr id="8" name="Group 192"/>
          <p:cNvGrpSpPr>
            <a:grpSpLocks/>
          </p:cNvGrpSpPr>
          <p:nvPr/>
        </p:nvGrpSpPr>
        <p:grpSpPr bwMode="auto">
          <a:xfrm>
            <a:off x="5483237" y="3816350"/>
            <a:ext cx="3624270" cy="2541588"/>
            <a:chOff x="3418" y="2404"/>
            <a:chExt cx="2283" cy="1601"/>
          </a:xfrm>
        </p:grpSpPr>
        <p:sp>
          <p:nvSpPr>
            <p:cNvPr id="9" name="Rectangle 167"/>
            <p:cNvSpPr>
              <a:spLocks noChangeArrowheads="1"/>
            </p:cNvSpPr>
            <p:nvPr/>
          </p:nvSpPr>
          <p:spPr bwMode="auto">
            <a:xfrm>
              <a:off x="3753" y="3587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" name="Group 148"/>
            <p:cNvGrpSpPr>
              <a:grpSpLocks/>
            </p:cNvGrpSpPr>
            <p:nvPr/>
          </p:nvGrpSpPr>
          <p:grpSpPr bwMode="auto">
            <a:xfrm>
              <a:off x="3733" y="3291"/>
              <a:ext cx="1252" cy="714"/>
              <a:chOff x="1976" y="2984"/>
              <a:chExt cx="1252" cy="714"/>
            </a:xfrm>
          </p:grpSpPr>
          <p:sp>
            <p:nvSpPr>
              <p:cNvPr id="13" name="Rectangle 149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" name="Text Box 150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>
                    <a:latin typeface="Arial" charset="0"/>
                  </a:rPr>
                  <a:t>source port #</a:t>
                </a:r>
              </a:p>
            </p:txBody>
          </p:sp>
          <p:sp>
            <p:nvSpPr>
              <p:cNvPr id="15" name="Text Box 151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>
                    <a:latin typeface="Arial" charset="0"/>
                  </a:rPr>
                  <a:t>dest port #</a:t>
                </a:r>
              </a:p>
            </p:txBody>
          </p:sp>
          <p:sp>
            <p:nvSpPr>
              <p:cNvPr id="16" name="Text Box 152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latin typeface="Arial" charset="0"/>
                  </a:rPr>
                  <a:t>sequence number</a:t>
                </a:r>
              </a:p>
            </p:txBody>
          </p:sp>
          <p:sp>
            <p:nvSpPr>
              <p:cNvPr id="17" name="Text Box 153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</a:rPr>
                  <a:t>acknowledgement number</a:t>
                </a:r>
              </a:p>
            </p:txBody>
          </p:sp>
          <p:sp>
            <p:nvSpPr>
              <p:cNvPr id="18" name="Text Box 154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>
                    <a:latin typeface="Arial" charset="0"/>
                  </a:rPr>
                  <a:t>checksum</a:t>
                </a:r>
              </a:p>
            </p:txBody>
          </p:sp>
          <p:sp>
            <p:nvSpPr>
              <p:cNvPr id="19" name="Line 155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" name="Line 156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" name="Line 157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2" name="Line 158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3" name="Line 159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4" name="Line 160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5" name="Text Box 161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latin typeface="Arial" charset="0"/>
                  </a:rPr>
                  <a:t>rwnd</a:t>
                </a:r>
              </a:p>
            </p:txBody>
          </p:sp>
          <p:sp>
            <p:nvSpPr>
              <p:cNvPr id="26" name="Text Box 162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>
                    <a:latin typeface="Arial" charset="0"/>
                  </a:rPr>
                  <a:t>urg pointer</a:t>
                </a:r>
              </a:p>
            </p:txBody>
          </p:sp>
          <p:sp>
            <p:nvSpPr>
              <p:cNvPr id="27" name="Line 163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8" name="Line 164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" name="Text Box 166"/>
            <p:cNvSpPr txBox="1">
              <a:spLocks noChangeArrowheads="1"/>
            </p:cNvSpPr>
            <p:nvPr/>
          </p:nvSpPr>
          <p:spPr bwMode="auto">
            <a:xfrm>
              <a:off x="3418" y="3092"/>
              <a:ext cx="228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err="1" smtClean="0"/>
                <a:t>segmento</a:t>
              </a:r>
              <a:r>
                <a:rPr lang="en-US" dirty="0" smtClean="0"/>
                <a:t> </a:t>
              </a:r>
              <a:r>
                <a:rPr lang="en-US" dirty="0" err="1" smtClean="0"/>
                <a:t>que</a:t>
              </a:r>
              <a:r>
                <a:rPr lang="en-US" dirty="0" smtClean="0"/>
                <a:t> </a:t>
              </a:r>
              <a:r>
                <a:rPr lang="en-US" dirty="0" err="1" smtClean="0"/>
                <a:t>chega</a:t>
              </a:r>
              <a:r>
                <a:rPr lang="en-US" dirty="0" smtClean="0"/>
                <a:t> </a:t>
              </a:r>
              <a:r>
                <a:rPr lang="en-US" dirty="0" err="1" smtClean="0"/>
                <a:t>ao</a:t>
              </a:r>
              <a:r>
                <a:rPr lang="en-US" dirty="0" smtClean="0"/>
                <a:t> “</a:t>
              </a:r>
              <a:r>
                <a:rPr lang="en-US" dirty="0" err="1" smtClean="0"/>
                <a:t>transmissor</a:t>
              </a:r>
              <a:r>
                <a:rPr lang="en-US" dirty="0" smtClean="0"/>
                <a:t>”</a:t>
              </a:r>
            </a:p>
          </p:txBody>
        </p:sp>
        <p:sp>
          <p:nvSpPr>
            <p:cNvPr id="12" name="Freeform 168"/>
            <p:cNvSpPr>
              <a:spLocks/>
            </p:cNvSpPr>
            <p:nvPr/>
          </p:nvSpPr>
          <p:spPr bwMode="auto">
            <a:xfrm flipH="1" flipV="1">
              <a:off x="3599" y="2404"/>
              <a:ext cx="107" cy="119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2698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29" name="Group 195"/>
          <p:cNvGrpSpPr>
            <a:grpSpLocks/>
          </p:cNvGrpSpPr>
          <p:nvPr/>
        </p:nvGrpSpPr>
        <p:grpSpPr bwMode="auto">
          <a:xfrm>
            <a:off x="6546850" y="5849938"/>
            <a:ext cx="358775" cy="304800"/>
            <a:chOff x="5144" y="3677"/>
            <a:chExt cx="226" cy="192"/>
          </a:xfrm>
        </p:grpSpPr>
        <p:sp>
          <p:nvSpPr>
            <p:cNvPr id="30" name="Rectangle 194"/>
            <p:cNvSpPr>
              <a:spLocks noChangeArrowheads="1"/>
            </p:cNvSpPr>
            <p:nvPr/>
          </p:nvSpPr>
          <p:spPr bwMode="auto">
            <a:xfrm>
              <a:off x="5212" y="3716"/>
              <a:ext cx="88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1" name="Text Box 193"/>
            <p:cNvSpPr txBox="1">
              <a:spLocks noChangeArrowheads="1"/>
            </p:cNvSpPr>
            <p:nvPr/>
          </p:nvSpPr>
          <p:spPr bwMode="auto">
            <a:xfrm>
              <a:off x="5144" y="3677"/>
              <a:ext cx="2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1400" smtClean="0">
                  <a:solidFill>
                    <a:schemeClr val="bg1"/>
                  </a:solidFill>
                  <a:latin typeface="Arial Narrow" charset="0"/>
                </a:rPr>
                <a:t>A</a:t>
              </a:r>
            </a:p>
          </p:txBody>
        </p:sp>
      </p:grpSp>
      <p:sp>
        <p:nvSpPr>
          <p:cNvPr id="32" name="Rectangle 37"/>
          <p:cNvSpPr>
            <a:spLocks noChangeArrowheads="1"/>
          </p:cNvSpPr>
          <p:nvPr/>
        </p:nvSpPr>
        <p:spPr bwMode="auto">
          <a:xfrm>
            <a:off x="4697413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3" name="Rectangle 39"/>
          <p:cNvSpPr>
            <a:spLocks noChangeArrowheads="1"/>
          </p:cNvSpPr>
          <p:nvPr/>
        </p:nvSpPr>
        <p:spPr bwMode="auto">
          <a:xfrm>
            <a:off x="4794250" y="3040063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4" name="Rectangle 40"/>
          <p:cNvSpPr>
            <a:spLocks noChangeArrowheads="1"/>
          </p:cNvSpPr>
          <p:nvPr/>
        </p:nvSpPr>
        <p:spPr bwMode="auto">
          <a:xfrm>
            <a:off x="4892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5" name="Rectangle 41"/>
          <p:cNvSpPr>
            <a:spLocks noChangeArrowheads="1"/>
          </p:cNvSpPr>
          <p:nvPr/>
        </p:nvSpPr>
        <p:spPr bwMode="auto">
          <a:xfrm>
            <a:off x="4989513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6" name="Rectangle 42"/>
          <p:cNvSpPr>
            <a:spLocks noChangeArrowheads="1"/>
          </p:cNvSpPr>
          <p:nvPr/>
        </p:nvSpPr>
        <p:spPr bwMode="auto">
          <a:xfrm>
            <a:off x="5084763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7" name="Rectangle 43"/>
          <p:cNvSpPr>
            <a:spLocks noChangeArrowheads="1"/>
          </p:cNvSpPr>
          <p:nvPr/>
        </p:nvSpPr>
        <p:spPr bwMode="auto">
          <a:xfrm>
            <a:off x="5181600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8" name="Rectangle 45"/>
          <p:cNvSpPr>
            <a:spLocks noChangeArrowheads="1"/>
          </p:cNvSpPr>
          <p:nvPr/>
        </p:nvSpPr>
        <p:spPr bwMode="auto">
          <a:xfrm>
            <a:off x="52736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9" name="Rectangle 46"/>
          <p:cNvSpPr>
            <a:spLocks noChangeArrowheads="1"/>
          </p:cNvSpPr>
          <p:nvPr/>
        </p:nvSpPr>
        <p:spPr bwMode="auto">
          <a:xfrm>
            <a:off x="536892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0" name="Rectangle 47"/>
          <p:cNvSpPr>
            <a:spLocks noChangeArrowheads="1"/>
          </p:cNvSpPr>
          <p:nvPr/>
        </p:nvSpPr>
        <p:spPr bwMode="auto">
          <a:xfrm>
            <a:off x="5464175" y="3038475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1" name="Rectangle 50"/>
          <p:cNvSpPr>
            <a:spLocks noChangeArrowheads="1"/>
          </p:cNvSpPr>
          <p:nvPr/>
        </p:nvSpPr>
        <p:spPr bwMode="auto">
          <a:xfrm>
            <a:off x="5570538" y="3038475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2" name="Rectangle 51"/>
          <p:cNvSpPr>
            <a:spLocks noChangeArrowheads="1"/>
          </p:cNvSpPr>
          <p:nvPr/>
        </p:nvSpPr>
        <p:spPr bwMode="auto">
          <a:xfrm>
            <a:off x="5668963" y="3040063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3" name="Rectangle 52"/>
          <p:cNvSpPr>
            <a:spLocks noChangeArrowheads="1"/>
          </p:cNvSpPr>
          <p:nvPr/>
        </p:nvSpPr>
        <p:spPr bwMode="auto">
          <a:xfrm>
            <a:off x="5765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4" name="Rectangle 53"/>
          <p:cNvSpPr>
            <a:spLocks noChangeArrowheads="1"/>
          </p:cNvSpPr>
          <p:nvPr/>
        </p:nvSpPr>
        <p:spPr bwMode="auto">
          <a:xfrm>
            <a:off x="586263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5" name="Rectangle 54"/>
          <p:cNvSpPr>
            <a:spLocks noChangeArrowheads="1"/>
          </p:cNvSpPr>
          <p:nvPr/>
        </p:nvSpPr>
        <p:spPr bwMode="auto">
          <a:xfrm>
            <a:off x="595947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6" name="Rectangle 55"/>
          <p:cNvSpPr>
            <a:spLocks noChangeArrowheads="1"/>
          </p:cNvSpPr>
          <p:nvPr/>
        </p:nvSpPr>
        <p:spPr bwMode="auto">
          <a:xfrm>
            <a:off x="6054725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7" name="Rectangle 56"/>
          <p:cNvSpPr>
            <a:spLocks noChangeArrowheads="1"/>
          </p:cNvSpPr>
          <p:nvPr/>
        </p:nvSpPr>
        <p:spPr bwMode="auto">
          <a:xfrm>
            <a:off x="614680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8" name="Rectangle 57"/>
          <p:cNvSpPr>
            <a:spLocks noChangeArrowheads="1"/>
          </p:cNvSpPr>
          <p:nvPr/>
        </p:nvSpPr>
        <p:spPr bwMode="auto">
          <a:xfrm>
            <a:off x="6242050" y="3038475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9" name="Rectangle 58"/>
          <p:cNvSpPr>
            <a:spLocks noChangeArrowheads="1"/>
          </p:cNvSpPr>
          <p:nvPr/>
        </p:nvSpPr>
        <p:spPr bwMode="auto">
          <a:xfrm>
            <a:off x="633888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0" name="Rectangle 59"/>
          <p:cNvSpPr>
            <a:spLocks noChangeArrowheads="1"/>
          </p:cNvSpPr>
          <p:nvPr/>
        </p:nvSpPr>
        <p:spPr bwMode="auto">
          <a:xfrm>
            <a:off x="642778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" name="Rectangle 60"/>
          <p:cNvSpPr>
            <a:spLocks noChangeArrowheads="1"/>
          </p:cNvSpPr>
          <p:nvPr/>
        </p:nvSpPr>
        <p:spPr bwMode="auto">
          <a:xfrm>
            <a:off x="6523038" y="3038475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2" name="Rectangle 61"/>
          <p:cNvSpPr>
            <a:spLocks noChangeArrowheads="1"/>
          </p:cNvSpPr>
          <p:nvPr/>
        </p:nvSpPr>
        <p:spPr bwMode="auto">
          <a:xfrm>
            <a:off x="6616700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3" name="Rectangle 62"/>
          <p:cNvSpPr>
            <a:spLocks noChangeArrowheads="1"/>
          </p:cNvSpPr>
          <p:nvPr/>
        </p:nvSpPr>
        <p:spPr bwMode="auto">
          <a:xfrm>
            <a:off x="6708775" y="3036888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4" name="Rectangle 63"/>
          <p:cNvSpPr>
            <a:spLocks noChangeArrowheads="1"/>
          </p:cNvSpPr>
          <p:nvPr/>
        </p:nvSpPr>
        <p:spPr bwMode="auto">
          <a:xfrm>
            <a:off x="680561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5" name="Rectangle 64"/>
          <p:cNvSpPr>
            <a:spLocks noChangeArrowheads="1"/>
          </p:cNvSpPr>
          <p:nvPr/>
        </p:nvSpPr>
        <p:spPr bwMode="auto">
          <a:xfrm>
            <a:off x="690086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6" name="Rectangle 65"/>
          <p:cNvSpPr>
            <a:spLocks noChangeArrowheads="1"/>
          </p:cNvSpPr>
          <p:nvPr/>
        </p:nvSpPr>
        <p:spPr bwMode="auto">
          <a:xfrm>
            <a:off x="698976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7" name="Rectangle 66"/>
          <p:cNvSpPr>
            <a:spLocks noChangeArrowheads="1"/>
          </p:cNvSpPr>
          <p:nvPr/>
        </p:nvSpPr>
        <p:spPr bwMode="auto">
          <a:xfrm>
            <a:off x="7085013" y="3036888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8" name="Rectangle 68"/>
          <p:cNvSpPr>
            <a:spLocks noChangeArrowheads="1"/>
          </p:cNvSpPr>
          <p:nvPr/>
        </p:nvSpPr>
        <p:spPr bwMode="auto">
          <a:xfrm>
            <a:off x="71818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9" name="Rectangle 69"/>
          <p:cNvSpPr>
            <a:spLocks noChangeArrowheads="1"/>
          </p:cNvSpPr>
          <p:nvPr/>
        </p:nvSpPr>
        <p:spPr bwMode="auto">
          <a:xfrm>
            <a:off x="7278688" y="3040063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0" name="Rectangle 70"/>
          <p:cNvSpPr>
            <a:spLocks noChangeArrowheads="1"/>
          </p:cNvSpPr>
          <p:nvPr/>
        </p:nvSpPr>
        <p:spPr bwMode="auto">
          <a:xfrm>
            <a:off x="7375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1" name="Rectangle 71"/>
          <p:cNvSpPr>
            <a:spLocks noChangeArrowheads="1"/>
          </p:cNvSpPr>
          <p:nvPr/>
        </p:nvSpPr>
        <p:spPr bwMode="auto">
          <a:xfrm>
            <a:off x="74739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2" name="Rectangle 72"/>
          <p:cNvSpPr>
            <a:spLocks noChangeArrowheads="1"/>
          </p:cNvSpPr>
          <p:nvPr/>
        </p:nvSpPr>
        <p:spPr bwMode="auto">
          <a:xfrm>
            <a:off x="756920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3" name="Rectangle 73"/>
          <p:cNvSpPr>
            <a:spLocks noChangeArrowheads="1"/>
          </p:cNvSpPr>
          <p:nvPr/>
        </p:nvSpPr>
        <p:spPr bwMode="auto">
          <a:xfrm>
            <a:off x="7664450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4" name="Rectangle 74"/>
          <p:cNvSpPr>
            <a:spLocks noChangeArrowheads="1"/>
          </p:cNvSpPr>
          <p:nvPr/>
        </p:nvSpPr>
        <p:spPr bwMode="auto">
          <a:xfrm>
            <a:off x="7756525" y="3038475"/>
            <a:ext cx="65088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5" name="Rectangle 75"/>
          <p:cNvSpPr>
            <a:spLocks noChangeArrowheads="1"/>
          </p:cNvSpPr>
          <p:nvPr/>
        </p:nvSpPr>
        <p:spPr bwMode="auto">
          <a:xfrm>
            <a:off x="7853363" y="3038475"/>
            <a:ext cx="65087" cy="6223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6" name="Rectangle 76"/>
          <p:cNvSpPr>
            <a:spLocks noChangeArrowheads="1"/>
          </p:cNvSpPr>
          <p:nvPr/>
        </p:nvSpPr>
        <p:spPr bwMode="auto">
          <a:xfrm>
            <a:off x="7948613" y="3038475"/>
            <a:ext cx="65087" cy="62230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7" name="Rectangle 78"/>
          <p:cNvSpPr>
            <a:spLocks noChangeArrowheads="1"/>
          </p:cNvSpPr>
          <p:nvPr/>
        </p:nvSpPr>
        <p:spPr bwMode="auto">
          <a:xfrm>
            <a:off x="4654550" y="3776663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8" name="Rectangle 79"/>
          <p:cNvSpPr>
            <a:spLocks noChangeArrowheads="1"/>
          </p:cNvSpPr>
          <p:nvPr/>
        </p:nvSpPr>
        <p:spPr bwMode="auto">
          <a:xfrm>
            <a:off x="4740275" y="2928938"/>
            <a:ext cx="3408363" cy="88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69" name="Line 80"/>
          <p:cNvSpPr>
            <a:spLocks noChangeShapeType="1"/>
          </p:cNvSpPr>
          <p:nvPr/>
        </p:nvSpPr>
        <p:spPr bwMode="auto">
          <a:xfrm>
            <a:off x="4762500" y="3890963"/>
            <a:ext cx="868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0" name="Line 82"/>
          <p:cNvSpPr>
            <a:spLocks noChangeShapeType="1"/>
          </p:cNvSpPr>
          <p:nvPr/>
        </p:nvSpPr>
        <p:spPr bwMode="auto">
          <a:xfrm>
            <a:off x="5697538" y="3892550"/>
            <a:ext cx="8683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1" name="Line 83"/>
          <p:cNvSpPr>
            <a:spLocks noChangeShapeType="1"/>
          </p:cNvSpPr>
          <p:nvPr/>
        </p:nvSpPr>
        <p:spPr bwMode="auto">
          <a:xfrm>
            <a:off x="7191375" y="3890963"/>
            <a:ext cx="8016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2" name="Line 84"/>
          <p:cNvSpPr>
            <a:spLocks noChangeShapeType="1"/>
          </p:cNvSpPr>
          <p:nvPr/>
        </p:nvSpPr>
        <p:spPr bwMode="auto">
          <a:xfrm>
            <a:off x="6621463" y="3892550"/>
            <a:ext cx="528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3" name="Line 87"/>
          <p:cNvSpPr>
            <a:spLocks noChangeShapeType="1"/>
          </p:cNvSpPr>
          <p:nvPr/>
        </p:nvSpPr>
        <p:spPr bwMode="auto">
          <a:xfrm>
            <a:off x="4854575" y="3914775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4" name="Line 88"/>
          <p:cNvSpPr>
            <a:spLocks noChangeShapeType="1"/>
          </p:cNvSpPr>
          <p:nvPr/>
        </p:nvSpPr>
        <p:spPr bwMode="auto">
          <a:xfrm>
            <a:off x="6083300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5" name="Line 89"/>
          <p:cNvSpPr>
            <a:spLocks noChangeShapeType="1"/>
          </p:cNvSpPr>
          <p:nvPr/>
        </p:nvSpPr>
        <p:spPr bwMode="auto">
          <a:xfrm>
            <a:off x="6902450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6" name="Line 90"/>
          <p:cNvSpPr>
            <a:spLocks noChangeShapeType="1"/>
          </p:cNvSpPr>
          <p:nvPr/>
        </p:nvSpPr>
        <p:spPr bwMode="auto">
          <a:xfrm>
            <a:off x="7559675" y="3910013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7" name="Text Box 91"/>
          <p:cNvSpPr txBox="1">
            <a:spLocks noChangeArrowheads="1"/>
          </p:cNvSpPr>
          <p:nvPr/>
        </p:nvSpPr>
        <p:spPr bwMode="auto">
          <a:xfrm>
            <a:off x="4730750" y="4138613"/>
            <a:ext cx="6937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 smtClean="0"/>
              <a:t>sent 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 smtClean="0"/>
              <a:t>ACKed</a:t>
            </a:r>
          </a:p>
        </p:txBody>
      </p:sp>
      <p:sp>
        <p:nvSpPr>
          <p:cNvPr id="78" name="Text Box 92"/>
          <p:cNvSpPr txBox="1">
            <a:spLocks noChangeArrowheads="1"/>
          </p:cNvSpPr>
          <p:nvPr/>
        </p:nvSpPr>
        <p:spPr bwMode="auto">
          <a:xfrm>
            <a:off x="5711825" y="4144963"/>
            <a:ext cx="1066800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>
              <a:lnSpc>
                <a:spcPct val="90000"/>
              </a:lnSpc>
            </a:pPr>
            <a:r>
              <a:rPr lang="en-US" sz="1400"/>
              <a:t>sent, not-yet ACKed</a:t>
            </a:r>
          </a:p>
          <a:p>
            <a:pPr algn="l">
              <a:lnSpc>
                <a:spcPct val="90000"/>
              </a:lnSpc>
            </a:pPr>
            <a:r>
              <a:rPr lang="en-US" sz="1400"/>
              <a:t>(</a:t>
            </a:r>
            <a:r>
              <a:rPr lang="ja-JP" altLang="en-US" sz="1400"/>
              <a:t>“</a:t>
            </a:r>
            <a:r>
              <a:rPr lang="en-US" altLang="ja-JP" sz="1400"/>
              <a:t>in-flight</a:t>
            </a:r>
            <a:r>
              <a:rPr lang="ja-JP" altLang="en-US" sz="1400"/>
              <a:t>”</a:t>
            </a:r>
            <a:r>
              <a:rPr lang="en-US" altLang="ja-JP" sz="1400"/>
              <a:t>)</a:t>
            </a:r>
            <a:endParaRPr lang="en-US" sz="1400"/>
          </a:p>
        </p:txBody>
      </p:sp>
      <p:sp>
        <p:nvSpPr>
          <p:cNvPr id="79" name="Text Box 93"/>
          <p:cNvSpPr txBox="1">
            <a:spLocks noChangeArrowheads="1"/>
          </p:cNvSpPr>
          <p:nvPr/>
        </p:nvSpPr>
        <p:spPr bwMode="auto">
          <a:xfrm>
            <a:off x="6691313" y="4140200"/>
            <a:ext cx="10668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 smtClean="0"/>
              <a:t>usable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 smtClean="0"/>
              <a:t>but not 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 smtClean="0"/>
              <a:t>yet sent</a:t>
            </a:r>
          </a:p>
        </p:txBody>
      </p:sp>
      <p:sp>
        <p:nvSpPr>
          <p:cNvPr id="80" name="Text Box 94"/>
          <p:cNvSpPr txBox="1">
            <a:spLocks noChangeArrowheads="1"/>
          </p:cNvSpPr>
          <p:nvPr/>
        </p:nvSpPr>
        <p:spPr bwMode="auto">
          <a:xfrm>
            <a:off x="7448550" y="4144963"/>
            <a:ext cx="8191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lnSpc>
                <a:spcPct val="90000"/>
              </a:lnSpc>
              <a:defRPr/>
            </a:pPr>
            <a:r>
              <a:rPr lang="en-US" sz="1400" smtClean="0"/>
              <a:t>not </a:t>
            </a:r>
          </a:p>
          <a:p>
            <a:pPr algn="l">
              <a:lnSpc>
                <a:spcPct val="90000"/>
              </a:lnSpc>
              <a:defRPr/>
            </a:pPr>
            <a:r>
              <a:rPr lang="en-US" sz="1400" smtClean="0"/>
              <a:t>usable</a:t>
            </a:r>
          </a:p>
        </p:txBody>
      </p:sp>
      <p:sp>
        <p:nvSpPr>
          <p:cNvPr id="81" name="Text Box 96"/>
          <p:cNvSpPr txBox="1">
            <a:spLocks noChangeArrowheads="1"/>
          </p:cNvSpPr>
          <p:nvPr/>
        </p:nvSpPr>
        <p:spPr bwMode="auto">
          <a:xfrm>
            <a:off x="5791200" y="2573338"/>
            <a:ext cx="11318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1400" smtClean="0"/>
              <a:t>window size</a:t>
            </a:r>
          </a:p>
          <a:p>
            <a:pPr>
              <a:lnSpc>
                <a:spcPct val="90000"/>
              </a:lnSpc>
              <a:defRPr/>
            </a:pPr>
            <a:r>
              <a:rPr lang="en-US" sz="1400" i="1" smtClean="0"/>
              <a:t> N</a:t>
            </a:r>
          </a:p>
        </p:txBody>
      </p:sp>
      <p:grpSp>
        <p:nvGrpSpPr>
          <p:cNvPr id="82" name="Group 99"/>
          <p:cNvGrpSpPr>
            <a:grpSpLocks/>
          </p:cNvGrpSpPr>
          <p:nvPr/>
        </p:nvGrpSpPr>
        <p:grpSpPr bwMode="auto">
          <a:xfrm>
            <a:off x="6557963" y="2797175"/>
            <a:ext cx="593725" cy="136525"/>
            <a:chOff x="4250" y="1692"/>
            <a:chExt cx="374" cy="86"/>
          </a:xfrm>
        </p:grpSpPr>
        <p:sp>
          <p:nvSpPr>
            <p:cNvPr id="83" name="Line 97"/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4" name="Line 98"/>
            <p:cNvSpPr>
              <a:spLocks noChangeShapeType="1"/>
            </p:cNvSpPr>
            <p:nvPr/>
          </p:nvSpPr>
          <p:spPr bwMode="auto">
            <a:xfrm>
              <a:off x="4622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5" name="Group 100"/>
          <p:cNvGrpSpPr>
            <a:grpSpLocks/>
          </p:cNvGrpSpPr>
          <p:nvPr/>
        </p:nvGrpSpPr>
        <p:grpSpPr bwMode="auto">
          <a:xfrm rot="10800000">
            <a:off x="5665788" y="2822575"/>
            <a:ext cx="593725" cy="136525"/>
            <a:chOff x="4250" y="1692"/>
            <a:chExt cx="374" cy="86"/>
          </a:xfrm>
        </p:grpSpPr>
        <p:sp>
          <p:nvSpPr>
            <p:cNvPr id="86" name="Line 101"/>
            <p:cNvSpPr>
              <a:spLocks noChangeShapeType="1"/>
            </p:cNvSpPr>
            <p:nvPr/>
          </p:nvSpPr>
          <p:spPr bwMode="auto">
            <a:xfrm>
              <a:off x="4251" y="1739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7" name="Line 102"/>
            <p:cNvSpPr>
              <a:spLocks noChangeShapeType="1"/>
            </p:cNvSpPr>
            <p:nvPr/>
          </p:nvSpPr>
          <p:spPr bwMode="auto">
            <a:xfrm>
              <a:off x="4623" y="1693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8" name="Text Box 196"/>
          <p:cNvSpPr txBox="1">
            <a:spLocks noChangeArrowheads="1"/>
          </p:cNvSpPr>
          <p:nvPr/>
        </p:nvSpPr>
        <p:spPr bwMode="auto">
          <a:xfrm>
            <a:off x="4946650" y="3592513"/>
            <a:ext cx="3178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lvl="1">
              <a:defRPr/>
            </a:pPr>
            <a:r>
              <a:rPr lang="en-US" sz="1400" i="1" smtClean="0"/>
              <a:t>sender sequence number space </a:t>
            </a:r>
          </a:p>
        </p:txBody>
      </p:sp>
      <p:grpSp>
        <p:nvGrpSpPr>
          <p:cNvPr id="89" name="Group 199"/>
          <p:cNvGrpSpPr>
            <a:grpSpLocks/>
          </p:cNvGrpSpPr>
          <p:nvPr/>
        </p:nvGrpSpPr>
        <p:grpSpPr bwMode="auto">
          <a:xfrm>
            <a:off x="4203708" y="1068388"/>
            <a:ext cx="3433768" cy="1954212"/>
            <a:chOff x="2613" y="673"/>
            <a:chExt cx="2163" cy="1231"/>
          </a:xfrm>
        </p:grpSpPr>
        <p:sp>
          <p:nvSpPr>
            <p:cNvPr id="90" name="Rectangle 171"/>
            <p:cNvSpPr>
              <a:spLocks noChangeArrowheads="1"/>
            </p:cNvSpPr>
            <p:nvPr/>
          </p:nvSpPr>
          <p:spPr bwMode="auto">
            <a:xfrm>
              <a:off x="2840" y="1028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1" name="Group 172"/>
            <p:cNvGrpSpPr>
              <a:grpSpLocks/>
            </p:cNvGrpSpPr>
            <p:nvPr/>
          </p:nvGrpSpPr>
          <p:grpSpPr bwMode="auto">
            <a:xfrm>
              <a:off x="2820" y="872"/>
              <a:ext cx="1252" cy="714"/>
              <a:chOff x="1976" y="2984"/>
              <a:chExt cx="1252" cy="714"/>
            </a:xfrm>
          </p:grpSpPr>
          <p:sp>
            <p:nvSpPr>
              <p:cNvPr id="94" name="Rectangle 173"/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5" name="Text Box 174"/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>
                    <a:latin typeface="Arial" charset="0"/>
                  </a:rPr>
                  <a:t>source port #</a:t>
                </a:r>
              </a:p>
            </p:txBody>
          </p:sp>
          <p:sp>
            <p:nvSpPr>
              <p:cNvPr id="96" name="Text Box 175"/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>
                    <a:latin typeface="Arial" charset="0"/>
                  </a:rPr>
                  <a:t>dest port #</a:t>
                </a:r>
              </a:p>
            </p:txBody>
          </p:sp>
          <p:sp>
            <p:nvSpPr>
              <p:cNvPr id="97" name="Text Box 176"/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solidFill>
                      <a:schemeClr val="bg1"/>
                    </a:solidFill>
                    <a:latin typeface="Arial" charset="0"/>
                  </a:rPr>
                  <a:t>sequence number</a:t>
                </a:r>
              </a:p>
            </p:txBody>
          </p:sp>
          <p:sp>
            <p:nvSpPr>
              <p:cNvPr id="98" name="Text Box 177"/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latin typeface="Arial" charset="0"/>
                  </a:rPr>
                  <a:t>acknowledgement number</a:t>
                </a:r>
              </a:p>
            </p:txBody>
          </p:sp>
          <p:sp>
            <p:nvSpPr>
              <p:cNvPr id="99" name="Text Box 178"/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>
                    <a:latin typeface="Arial" charset="0"/>
                  </a:rPr>
                  <a:t>checksum</a:t>
                </a:r>
              </a:p>
            </p:txBody>
          </p:sp>
          <p:sp>
            <p:nvSpPr>
              <p:cNvPr id="100" name="Line 179"/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1" name="Line 180"/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2" name="Line 181"/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3" name="Line 182"/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4" name="Line 183"/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5" name="Line 184"/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6" name="Text Box 185"/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200" smtClean="0">
                    <a:latin typeface="Arial" charset="0"/>
                  </a:rPr>
                  <a:t>rwnd</a:t>
                </a:r>
              </a:p>
            </p:txBody>
          </p:sp>
          <p:sp>
            <p:nvSpPr>
              <p:cNvPr id="107" name="Text Box 186"/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smtClean="0">
                    <a:latin typeface="Arial" charset="0"/>
                  </a:rPr>
                  <a:t>urg pointer</a:t>
                </a:r>
              </a:p>
            </p:txBody>
          </p:sp>
          <p:sp>
            <p:nvSpPr>
              <p:cNvPr id="108" name="Line 187"/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09" name="Line 188"/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2" name="Text Box 189"/>
            <p:cNvSpPr txBox="1">
              <a:spLocks noChangeArrowheads="1"/>
            </p:cNvSpPr>
            <p:nvPr/>
          </p:nvSpPr>
          <p:spPr bwMode="auto">
            <a:xfrm>
              <a:off x="2613" y="673"/>
              <a:ext cx="216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err="1" smtClean="0"/>
                <a:t>segmento</a:t>
              </a:r>
              <a:r>
                <a:rPr lang="en-US" dirty="0" smtClean="0"/>
                <a:t> de </a:t>
              </a:r>
              <a:r>
                <a:rPr lang="en-US" dirty="0" err="1" smtClean="0"/>
                <a:t>saída</a:t>
              </a:r>
              <a:r>
                <a:rPr lang="en-US" dirty="0" smtClean="0"/>
                <a:t> do “</a:t>
              </a:r>
              <a:r>
                <a:rPr lang="en-US" dirty="0" err="1" smtClean="0"/>
                <a:t>transmissor</a:t>
              </a:r>
              <a:r>
                <a:rPr lang="en-US" dirty="0" smtClean="0"/>
                <a:t>”</a:t>
              </a:r>
            </a:p>
          </p:txBody>
        </p:sp>
        <p:sp>
          <p:nvSpPr>
            <p:cNvPr id="93" name="Freeform 190"/>
            <p:cNvSpPr>
              <a:spLocks/>
            </p:cNvSpPr>
            <p:nvPr/>
          </p:nvSpPr>
          <p:spPr bwMode="auto">
            <a:xfrm>
              <a:off x="4050" y="1080"/>
              <a:ext cx="107" cy="82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611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9CBF8B-379C-4296-84EC-1E62E66B90C9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83493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TCP: nos. de seq. e ACKs</a:t>
            </a:r>
          </a:p>
        </p:txBody>
      </p:sp>
      <p:pic>
        <p:nvPicPr>
          <p:cNvPr id="22534" name="Picture 30" descr="f0331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192356" y="1540501"/>
            <a:ext cx="4711700" cy="4105275"/>
          </a:xfrm>
          <a:noFill/>
        </p:spPr>
      </p:pic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3385043" y="5856217"/>
            <a:ext cx="24016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dirty="0" err="1" smtClean="0">
                <a:solidFill>
                  <a:srgbClr val="000099"/>
                </a:solidFill>
              </a:rPr>
              <a:t>cenário</a:t>
            </a:r>
            <a:r>
              <a:rPr lang="en-US" sz="1800" dirty="0" smtClean="0">
                <a:solidFill>
                  <a:srgbClr val="000099"/>
                </a:solidFill>
              </a:rPr>
              <a:t> telnet simples</a:t>
            </a:r>
            <a:endParaRPr lang="en-US" sz="1000" dirty="0" smtClean="0">
              <a:solidFill>
                <a:srgbClr val="000099"/>
              </a:solidFill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9CBF8B-379C-4296-84EC-1E62E66B90C9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11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133350"/>
            <a:ext cx="7772400" cy="1143000"/>
          </a:xfrm>
        </p:spPr>
        <p:txBody>
          <a:bodyPr/>
          <a:lstStyle/>
          <a:p>
            <a:r>
              <a:rPr lang="pt-BR" sz="2800" dirty="0" smtClean="0"/>
              <a:t>TCP: tempo de viagem de ida e volta (RTT – </a:t>
            </a:r>
            <a:r>
              <a:rPr lang="pt-BR" sz="2800" i="1" dirty="0" smtClean="0"/>
              <a:t>Round </a:t>
            </a:r>
            <a:r>
              <a:rPr lang="pt-BR" sz="2800" i="1" dirty="0" err="1" smtClean="0"/>
              <a:t>Trip</a:t>
            </a:r>
            <a:r>
              <a:rPr lang="pt-BR" sz="2800" i="1" dirty="0" smtClean="0"/>
              <a:t> Time</a:t>
            </a:r>
            <a:r>
              <a:rPr lang="pt-BR" sz="2800" dirty="0" smtClean="0"/>
              <a:t>) e Temporização</a:t>
            </a:r>
            <a:endParaRPr lang="pt-BR" sz="3200" dirty="0" smtClean="0"/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81025" y="1381125"/>
            <a:ext cx="3514725" cy="46482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u="sng" dirty="0" smtClean="0">
                <a:solidFill>
                  <a:srgbClr val="FF0000"/>
                </a:solidFill>
              </a:rPr>
              <a:t>P:</a:t>
            </a:r>
            <a:r>
              <a:rPr lang="pt-BR" sz="2400" dirty="0" smtClean="0"/>
              <a:t> como escolher o valor do temporizador TCP?</a:t>
            </a:r>
          </a:p>
          <a:p>
            <a:r>
              <a:rPr lang="pt-BR" sz="2000" dirty="0" smtClean="0"/>
              <a:t>maior que o RTT</a:t>
            </a:r>
          </a:p>
          <a:p>
            <a:pPr lvl="1"/>
            <a:r>
              <a:rPr lang="pt-BR" sz="2000" dirty="0" smtClean="0"/>
              <a:t>mas o RTT varia</a:t>
            </a:r>
            <a:endParaRPr lang="pt-BR" sz="1800" dirty="0" smtClean="0"/>
          </a:p>
          <a:p>
            <a:r>
              <a:rPr lang="pt-BR" sz="2000" i="1" dirty="0" smtClean="0"/>
              <a:t>muito curto: </a:t>
            </a:r>
            <a:r>
              <a:rPr lang="pt-BR" sz="2000" dirty="0" smtClean="0"/>
              <a:t>temporização prematura</a:t>
            </a:r>
          </a:p>
          <a:p>
            <a:pPr lvl="1"/>
            <a:r>
              <a:rPr lang="pt-BR" sz="2000" dirty="0" smtClean="0"/>
              <a:t>retransmissões desnecessárias</a:t>
            </a:r>
          </a:p>
          <a:p>
            <a:r>
              <a:rPr lang="pt-BR" sz="2000" i="1" dirty="0" smtClean="0"/>
              <a:t>muito longo: </a:t>
            </a:r>
            <a:r>
              <a:rPr lang="pt-BR" sz="2000" dirty="0" smtClean="0"/>
              <a:t>reação demorada à perda de segmentos</a:t>
            </a:r>
          </a:p>
        </p:txBody>
      </p:sp>
      <p:sp>
        <p:nvSpPr>
          <p:cNvPr id="2355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200525" y="1352550"/>
            <a:ext cx="4505325" cy="46482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400" u="sng" dirty="0" smtClean="0">
                <a:solidFill>
                  <a:srgbClr val="FF0000"/>
                </a:solidFill>
              </a:rPr>
              <a:t>P:</a:t>
            </a:r>
            <a:r>
              <a:rPr lang="pt-BR" sz="2400" dirty="0" smtClean="0"/>
              <a:t> como estimar RTT?</a:t>
            </a:r>
          </a:p>
          <a:p>
            <a:r>
              <a:rPr lang="pt-BR" sz="2000" b="1" dirty="0" err="1" smtClean="0">
                <a:solidFill>
                  <a:schemeClr val="accent2"/>
                </a:solidFill>
                <a:latin typeface="Courier New" pitchFamily="49" charset="0"/>
              </a:rPr>
              <a:t>SampleRTT</a:t>
            </a:r>
            <a:r>
              <a:rPr lang="pt-BR" sz="2000" dirty="0" smtClean="0">
                <a:solidFill>
                  <a:schemeClr val="accent2"/>
                </a:solidFill>
              </a:rPr>
              <a:t>:</a:t>
            </a:r>
            <a:r>
              <a:rPr lang="pt-BR" sz="2000" dirty="0" smtClean="0"/>
              <a:t> tempo medido entre a transmissão do segmento e o recebimento do ACK correspondente</a:t>
            </a:r>
          </a:p>
          <a:p>
            <a:pPr lvl="1"/>
            <a:r>
              <a:rPr lang="pt-BR" sz="2000" dirty="0" smtClean="0"/>
              <a:t>ignora retransmissões</a:t>
            </a:r>
          </a:p>
          <a:p>
            <a:r>
              <a:rPr lang="pt-BR" sz="2000" b="1" dirty="0" err="1" smtClean="0">
                <a:latin typeface="Courier New" pitchFamily="49" charset="0"/>
              </a:rPr>
              <a:t>SampleRTT</a:t>
            </a:r>
            <a:r>
              <a:rPr lang="pt-BR" sz="2000" dirty="0" smtClean="0"/>
              <a:t> varia de forma rápida, é desejável um “amortecedor” para a estimativa do RTT</a:t>
            </a:r>
            <a:endParaRPr lang="pt-BR" sz="2400" dirty="0" smtClean="0"/>
          </a:p>
          <a:p>
            <a:pPr lvl="1"/>
            <a:r>
              <a:rPr lang="pt-BR" sz="2000" dirty="0" smtClean="0"/>
              <a:t>usa várias medições recentes, não apenas o último </a:t>
            </a:r>
            <a:r>
              <a:rPr lang="pt-BR" sz="1800" b="1" dirty="0" err="1" smtClean="0">
                <a:latin typeface="Courier New" pitchFamily="49" charset="0"/>
              </a:rPr>
              <a:t>SampleRTT</a:t>
            </a:r>
            <a:r>
              <a:rPr lang="pt-BR" sz="1800" b="1" dirty="0" smtClean="0">
                <a:latin typeface="Courier New" pitchFamily="49" charset="0"/>
              </a:rPr>
              <a:t> </a:t>
            </a:r>
            <a:r>
              <a:rPr lang="pt-BR" sz="1800" dirty="0" smtClean="0"/>
              <a:t>obtido</a:t>
            </a:r>
            <a:endParaRPr lang="pt-BR" sz="1800" b="1" dirty="0" smtClean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833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133350"/>
            <a:ext cx="7772400" cy="1143000"/>
          </a:xfrm>
        </p:spPr>
        <p:txBody>
          <a:bodyPr/>
          <a:lstStyle/>
          <a:p>
            <a:r>
              <a:rPr lang="pt-BR" sz="3600" smtClean="0"/>
              <a:t>TCP: Tempo de Resposta (RTT) e Temporização</a:t>
            </a:r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579438" y="1452563"/>
            <a:ext cx="7515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49" charset="0"/>
              </a:rPr>
              <a:t>EstimatedRTT = (1-</a:t>
            </a:r>
            <a:r>
              <a:rPr lang="en-US" sz="2000" b="1">
                <a:latin typeface="Symbol" pitchFamily="18" charset="2"/>
              </a:rPr>
              <a:t>a</a:t>
            </a:r>
            <a:r>
              <a:rPr lang="en-US" sz="2000" b="1">
                <a:latin typeface="Courier New" pitchFamily="49" charset="0"/>
              </a:rPr>
              <a:t>)* EstimatedRTT + </a:t>
            </a:r>
            <a:r>
              <a:rPr lang="en-US" sz="2000" b="1">
                <a:latin typeface="Symbol" pitchFamily="18" charset="2"/>
              </a:rPr>
              <a:t>a</a:t>
            </a:r>
            <a:r>
              <a:rPr lang="en-US" sz="2000" b="1">
                <a:latin typeface="Courier New" pitchFamily="49" charset="0"/>
              </a:rPr>
              <a:t>*SampleRTT</a:t>
            </a:r>
          </a:p>
        </p:txBody>
      </p:sp>
      <p:sp>
        <p:nvSpPr>
          <p:cNvPr id="24582" name="Rectangle 4"/>
          <p:cNvSpPr>
            <a:spLocks noChangeArrowheads="1"/>
          </p:cNvSpPr>
          <p:nvPr/>
        </p:nvSpPr>
        <p:spPr bwMode="auto">
          <a:xfrm>
            <a:off x="1390650" y="1838325"/>
            <a:ext cx="70675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en-US" sz="1800" dirty="0" err="1">
                <a:latin typeface="Comic Sans MS" pitchFamily="66" charset="0"/>
              </a:rPr>
              <a:t>média</a:t>
            </a: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err="1">
                <a:latin typeface="Comic Sans MS" pitchFamily="66" charset="0"/>
              </a:rPr>
              <a:t>móvel</a:t>
            </a: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err="1">
                <a:latin typeface="Comic Sans MS" pitchFamily="66" charset="0"/>
              </a:rPr>
              <a:t>exponencialmente</a:t>
            </a: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err="1">
                <a:latin typeface="Comic Sans MS" pitchFamily="66" charset="0"/>
              </a:rPr>
              <a:t>ponderada</a:t>
            </a:r>
            <a:endParaRPr lang="en-US" sz="1800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en-US" sz="1800" dirty="0" err="1">
                <a:latin typeface="Comic Sans MS" pitchFamily="66" charset="0"/>
              </a:rPr>
              <a:t>influência</a:t>
            </a:r>
            <a:r>
              <a:rPr lang="en-US" sz="1800" dirty="0">
                <a:latin typeface="Comic Sans MS" pitchFamily="66" charset="0"/>
              </a:rPr>
              <a:t> de </a:t>
            </a:r>
            <a:r>
              <a:rPr lang="en-US" sz="1800" dirty="0" err="1">
                <a:latin typeface="Comic Sans MS" pitchFamily="66" charset="0"/>
              </a:rPr>
              <a:t>cada</a:t>
            </a: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err="1">
                <a:latin typeface="Comic Sans MS" pitchFamily="66" charset="0"/>
              </a:rPr>
              <a:t>amostra</a:t>
            </a: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err="1">
                <a:latin typeface="Comic Sans MS" pitchFamily="66" charset="0"/>
              </a:rPr>
              <a:t>diminui</a:t>
            </a:r>
            <a:r>
              <a:rPr lang="en-US" sz="1800" dirty="0">
                <a:latin typeface="Comic Sans MS" pitchFamily="66" charset="0"/>
              </a:rPr>
              <a:t> </a:t>
            </a:r>
            <a:r>
              <a:rPr lang="en-US" sz="1800" dirty="0" err="1">
                <a:latin typeface="Comic Sans MS" pitchFamily="66" charset="0"/>
              </a:rPr>
              <a:t>exponencialmente</a:t>
            </a:r>
            <a:r>
              <a:rPr lang="en-US" sz="1800" dirty="0">
                <a:latin typeface="Comic Sans MS" pitchFamily="66" charset="0"/>
              </a:rPr>
              <a:t> com o tempo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en-US" sz="1800" dirty="0">
                <a:latin typeface="Comic Sans MS" pitchFamily="66" charset="0"/>
              </a:rPr>
              <a:t>valor </a:t>
            </a:r>
            <a:r>
              <a:rPr lang="en-US" sz="1800" dirty="0" err="1">
                <a:latin typeface="Comic Sans MS" pitchFamily="66" charset="0"/>
              </a:rPr>
              <a:t>típico</a:t>
            </a:r>
            <a:r>
              <a:rPr lang="en-US" sz="1800" dirty="0">
                <a:latin typeface="Comic Sans MS" pitchFamily="66" charset="0"/>
              </a:rPr>
              <a:t> de </a:t>
            </a:r>
            <a:r>
              <a:rPr lang="en-US" sz="1800" dirty="0">
                <a:latin typeface="Symbol" pitchFamily="18" charset="2"/>
              </a:rPr>
              <a:t>a</a:t>
            </a:r>
            <a:r>
              <a:rPr lang="en-US" sz="1800" dirty="0">
                <a:latin typeface="Comic Sans MS" pitchFamily="66" charset="0"/>
              </a:rPr>
              <a:t> = 0,125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  <p:pic>
        <p:nvPicPr>
          <p:cNvPr id="7" name="Picture 4" descr="f033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390650" y="3329950"/>
            <a:ext cx="4908933" cy="2905655"/>
          </a:xfrm>
          <a:noFill/>
        </p:spPr>
      </p:pic>
    </p:spTree>
    <p:extLst>
      <p:ext uri="{BB962C8B-B14F-4D97-AF65-F5344CB8AC3E}">
        <p14:creationId xmlns:p14="http://schemas.microsoft.com/office/powerpoint/2010/main" xmlns="" val="166984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Conteúdo do Capítulo 3 </a:t>
            </a:r>
          </a:p>
        </p:txBody>
      </p:sp>
      <p:sp>
        <p:nvSpPr>
          <p:cNvPr id="21509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3.1 Introdução e serviços de camada de transporte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rgbClr val="FF0000"/>
                </a:solidFill>
              </a:rPr>
              <a:t>3.2 Multiplexação e </a:t>
            </a:r>
            <a:r>
              <a:rPr lang="pt-BR" sz="2400" dirty="0" err="1" smtClean="0">
                <a:solidFill>
                  <a:srgbClr val="FF0000"/>
                </a:solidFill>
              </a:rPr>
              <a:t>demultiplexação</a:t>
            </a:r>
            <a:endParaRPr lang="pt-BR" sz="24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2400" dirty="0" smtClean="0"/>
              <a:t>3.3 Transporte não orientado para conexão: UDP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3.4 Princípios da transferência confiável de dados</a:t>
            </a:r>
          </a:p>
        </p:txBody>
      </p:sp>
      <p:sp>
        <p:nvSpPr>
          <p:cNvPr id="21510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3.5 Transporte orientado para conexão: TCP</a:t>
            </a:r>
            <a:endParaRPr lang="pt-BR" sz="2000" dirty="0" smtClean="0"/>
          </a:p>
          <a:p>
            <a:pPr>
              <a:lnSpc>
                <a:spcPct val="90000"/>
              </a:lnSpc>
            </a:pPr>
            <a:r>
              <a:rPr lang="pt-BR" sz="2400" dirty="0" smtClean="0"/>
              <a:t>3.6 Princípios de controle de congestionamento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3.7 Controle de congestionamento no TCP</a:t>
            </a:r>
          </a:p>
          <a:p>
            <a:pPr>
              <a:lnSpc>
                <a:spcPct val="90000"/>
              </a:lnSpc>
            </a:pPr>
            <a:endParaRPr lang="pt-BR" sz="2400" dirty="0" smtClean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42925" y="133350"/>
            <a:ext cx="7772400" cy="1143000"/>
          </a:xfrm>
        </p:spPr>
        <p:txBody>
          <a:bodyPr/>
          <a:lstStyle/>
          <a:p>
            <a:r>
              <a:rPr lang="pt-BR" sz="3600" smtClean="0"/>
              <a:t>TCP: Tempo de Resposta (RTT) e Temporização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04850" y="1624013"/>
            <a:ext cx="7639050" cy="4511675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0"/>
              <a:buNone/>
            </a:pPr>
            <a:r>
              <a:rPr lang="pt-BR" sz="2000" u="sng" dirty="0" smtClean="0">
                <a:solidFill>
                  <a:srgbClr val="FF0000"/>
                </a:solidFill>
              </a:rPr>
              <a:t>Escolhendo o intervalo de temporização</a:t>
            </a:r>
            <a:endParaRPr lang="pt-BR" sz="1800" dirty="0" smtClean="0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pt-BR" sz="1800" b="1" dirty="0" err="1" smtClean="0">
                <a:latin typeface="Courier New" pitchFamily="49" charset="0"/>
              </a:rPr>
              <a:t>EstimatedRTT</a:t>
            </a:r>
            <a:r>
              <a:rPr lang="pt-BR" sz="1800" dirty="0" smtClean="0"/>
              <a:t> mais uma “margem de segurança”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/>
              <a:t>grandes variações no </a:t>
            </a:r>
            <a:r>
              <a:rPr lang="pt-BR" sz="1600" b="1" dirty="0" err="1" smtClean="0">
                <a:latin typeface="Courier New" pitchFamily="49" charset="0"/>
              </a:rPr>
              <a:t>EstimatedRTT</a:t>
            </a:r>
            <a:r>
              <a:rPr lang="pt-BR" sz="1600" b="1" dirty="0" smtClean="0">
                <a:latin typeface="Courier New" pitchFamily="49" charset="0"/>
              </a:rPr>
              <a:t> </a:t>
            </a:r>
            <a:br>
              <a:rPr lang="pt-BR" sz="1600" b="1" dirty="0" smtClean="0">
                <a:latin typeface="Courier New" pitchFamily="49" charset="0"/>
              </a:rPr>
            </a:br>
            <a:r>
              <a:rPr lang="pt-BR" sz="1600" b="1" dirty="0" smtClean="0">
                <a:latin typeface="Courier New" pitchFamily="49" charset="0"/>
              </a:rPr>
              <a:t>		-&gt;</a:t>
            </a:r>
            <a:r>
              <a:rPr lang="pt-BR" sz="1600" dirty="0" smtClean="0"/>
              <a:t> maior margem de segurança</a:t>
            </a:r>
          </a:p>
          <a:p>
            <a:pPr>
              <a:lnSpc>
                <a:spcPct val="90000"/>
              </a:lnSpc>
            </a:pPr>
            <a:r>
              <a:rPr lang="pt-BR" sz="1800" dirty="0" smtClean="0"/>
              <a:t>primeiro estimar o quanto a </a:t>
            </a:r>
            <a:r>
              <a:rPr lang="pt-BR" sz="1800" dirty="0" err="1" smtClean="0"/>
              <a:t>SampleRTT</a:t>
            </a:r>
            <a:r>
              <a:rPr lang="pt-BR" sz="1800" dirty="0" smtClean="0"/>
              <a:t> se desvia do </a:t>
            </a:r>
            <a:r>
              <a:rPr lang="pt-BR" sz="1800" dirty="0" err="1" smtClean="0"/>
              <a:t>EstimatedRTT</a:t>
            </a:r>
            <a:r>
              <a:rPr lang="pt-BR" sz="1800" dirty="0" smtClean="0"/>
              <a:t>:</a:t>
            </a:r>
          </a:p>
          <a:p>
            <a:pPr>
              <a:lnSpc>
                <a:spcPct val="90000"/>
              </a:lnSpc>
            </a:pPr>
            <a:endParaRPr lang="pt-BR" sz="1800" dirty="0" smtClean="0"/>
          </a:p>
          <a:p>
            <a:pPr>
              <a:lnSpc>
                <a:spcPct val="90000"/>
              </a:lnSpc>
            </a:pPr>
            <a:endParaRPr lang="pt-BR" sz="1800" dirty="0" smtClean="0"/>
          </a:p>
          <a:p>
            <a:pPr>
              <a:lnSpc>
                <a:spcPct val="90000"/>
              </a:lnSpc>
            </a:pPr>
            <a:endParaRPr lang="pt-BR" sz="1800" dirty="0" smtClean="0"/>
          </a:p>
          <a:p>
            <a:pPr>
              <a:lnSpc>
                <a:spcPct val="90000"/>
              </a:lnSpc>
            </a:pPr>
            <a:endParaRPr lang="pt-BR" sz="18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endParaRPr lang="pt-BR" sz="1800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pt-BR" sz="1800" dirty="0" smtClean="0">
                <a:solidFill>
                  <a:srgbClr val="FF0000"/>
                </a:solidFill>
              </a:rPr>
              <a:t>Então, ajusta o temporizador para:</a:t>
            </a:r>
            <a:endParaRPr lang="pt-BR" sz="1800" dirty="0" smtClean="0"/>
          </a:p>
        </p:txBody>
      </p:sp>
      <p:sp>
        <p:nvSpPr>
          <p:cNvPr id="26630" name="Text Box 4"/>
          <p:cNvSpPr txBox="1">
            <a:spLocks noChangeArrowheads="1"/>
          </p:cNvSpPr>
          <p:nvPr/>
        </p:nvSpPr>
        <p:spPr bwMode="auto">
          <a:xfrm>
            <a:off x="1235075" y="5247428"/>
            <a:ext cx="6432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err="1">
                <a:latin typeface="Courier New" pitchFamily="49" charset="0"/>
              </a:rPr>
              <a:t>TimeoutInterval</a:t>
            </a:r>
            <a:r>
              <a:rPr lang="en-US" sz="2000" b="1" dirty="0">
                <a:latin typeface="Courier New" pitchFamily="49" charset="0"/>
              </a:rPr>
              <a:t> = </a:t>
            </a:r>
            <a:r>
              <a:rPr lang="en-US" sz="2000" b="1" dirty="0" err="1">
                <a:latin typeface="Courier New" pitchFamily="49" charset="0"/>
              </a:rPr>
              <a:t>EstimatedRTT</a:t>
            </a:r>
            <a:r>
              <a:rPr lang="en-US" sz="2000" b="1" dirty="0">
                <a:latin typeface="Courier New" pitchFamily="49" charset="0"/>
              </a:rPr>
              <a:t> + 4*</a:t>
            </a:r>
            <a:r>
              <a:rPr lang="en-US" sz="2000" b="1" dirty="0" err="1">
                <a:latin typeface="Courier New" pitchFamily="49" charset="0"/>
              </a:rPr>
              <a:t>DevRTT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6631" name="Text Box 5"/>
          <p:cNvSpPr txBox="1">
            <a:spLocks noChangeArrowheads="1"/>
          </p:cNvSpPr>
          <p:nvPr/>
        </p:nvSpPr>
        <p:spPr bwMode="auto">
          <a:xfrm>
            <a:off x="1330325" y="3488574"/>
            <a:ext cx="6975475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000" b="1" dirty="0" err="1">
                <a:latin typeface="Courier New" pitchFamily="49" charset="0"/>
              </a:rPr>
              <a:t>DevRTT</a:t>
            </a:r>
            <a:r>
              <a:rPr lang="en-US" sz="2000" b="1" dirty="0">
                <a:latin typeface="Courier New" pitchFamily="49" charset="0"/>
              </a:rPr>
              <a:t> = (1-</a:t>
            </a:r>
            <a:r>
              <a:rPr lang="en-US" sz="2000" b="1" dirty="0">
                <a:latin typeface="Symbol" pitchFamily="18" charset="2"/>
              </a:rPr>
              <a:t>b</a:t>
            </a:r>
            <a:r>
              <a:rPr lang="en-US" sz="2000" b="1" dirty="0">
                <a:latin typeface="Courier New" pitchFamily="49" charset="0"/>
              </a:rPr>
              <a:t>)* </a:t>
            </a:r>
            <a:r>
              <a:rPr lang="en-US" sz="2000" b="1" dirty="0" err="1">
                <a:latin typeface="Courier New" pitchFamily="49" charset="0"/>
              </a:rPr>
              <a:t>DevRTT</a:t>
            </a:r>
            <a:r>
              <a:rPr lang="en-US" sz="2000" b="1" dirty="0">
                <a:latin typeface="Courier New" pitchFamily="49" charset="0"/>
              </a:rPr>
              <a:t> +</a:t>
            </a:r>
          </a:p>
          <a:p>
            <a:pPr algn="l"/>
            <a:r>
              <a:rPr lang="en-US" sz="2000" b="1" dirty="0">
                <a:latin typeface="Courier New" pitchFamily="49" charset="0"/>
              </a:rPr>
              <a:t>             </a:t>
            </a:r>
            <a:r>
              <a:rPr lang="en-US" sz="2000" b="1" dirty="0">
                <a:latin typeface="Symbol" pitchFamily="18" charset="2"/>
              </a:rPr>
              <a:t>b</a:t>
            </a:r>
            <a:r>
              <a:rPr lang="en-US" sz="2000" b="1" dirty="0">
                <a:latin typeface="Courier New" pitchFamily="49" charset="0"/>
              </a:rPr>
              <a:t>*|</a:t>
            </a:r>
            <a:r>
              <a:rPr lang="en-US" sz="2000" b="1" dirty="0" err="1">
                <a:latin typeface="Courier New" pitchFamily="49" charset="0"/>
              </a:rPr>
              <a:t>SampleRTT</a:t>
            </a:r>
            <a:r>
              <a:rPr lang="en-US" sz="2000" b="1" dirty="0">
                <a:latin typeface="Courier New" pitchFamily="49" charset="0"/>
              </a:rPr>
              <a:t> - </a:t>
            </a:r>
            <a:r>
              <a:rPr lang="en-US" sz="2000" b="1" dirty="0" err="1">
                <a:latin typeface="Courier New" pitchFamily="49" charset="0"/>
              </a:rPr>
              <a:t>EstimatedRTT</a:t>
            </a:r>
            <a:r>
              <a:rPr lang="en-US" sz="2000" b="1" dirty="0">
                <a:latin typeface="Courier New" pitchFamily="49" charset="0"/>
              </a:rPr>
              <a:t>|</a:t>
            </a:r>
          </a:p>
          <a:p>
            <a:pPr algn="l"/>
            <a:endParaRPr lang="en-US" sz="2000" b="1" dirty="0">
              <a:latin typeface="Courier New" pitchFamily="49" charset="0"/>
            </a:endParaRPr>
          </a:p>
          <a:p>
            <a:pPr algn="l"/>
            <a:r>
              <a:rPr lang="en-US" sz="2000" dirty="0">
                <a:latin typeface="Comic Sans MS" pitchFamily="66" charset="0"/>
              </a:rPr>
              <a:t>(valor </a:t>
            </a:r>
            <a:r>
              <a:rPr lang="en-US" sz="2000" dirty="0" err="1">
                <a:latin typeface="Comic Sans MS" pitchFamily="66" charset="0"/>
              </a:rPr>
              <a:t>típico</a:t>
            </a:r>
            <a:r>
              <a:rPr lang="en-US" sz="2000" dirty="0">
                <a:latin typeface="Comic Sans MS" pitchFamily="66" charset="0"/>
              </a:rPr>
              <a:t> de </a:t>
            </a:r>
            <a:r>
              <a:rPr lang="en-US" sz="2000" dirty="0">
                <a:latin typeface="Symbol" pitchFamily="18" charset="2"/>
              </a:rPr>
              <a:t>b</a:t>
            </a:r>
            <a:r>
              <a:rPr lang="en-US" sz="2000" dirty="0">
                <a:latin typeface="Comic Sans MS" pitchFamily="66" charset="0"/>
              </a:rPr>
              <a:t> = 0,25)</a:t>
            </a:r>
            <a:endParaRPr lang="en-US" sz="2400" dirty="0">
              <a:latin typeface="Comic Sans MS" pitchFamily="66" charset="0"/>
            </a:endParaRPr>
          </a:p>
          <a:p>
            <a:pPr algn="l"/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  <p:pic>
        <p:nvPicPr>
          <p:cNvPr id="8" name="Picture 20" descr="alarm_clock_ring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8545" y="5653000"/>
            <a:ext cx="7524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3986281" y="5927104"/>
            <a:ext cx="1726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smtClean="0">
                <a:solidFill>
                  <a:srgbClr val="000099"/>
                </a:solidFill>
              </a:rPr>
              <a:t>RTT </a:t>
            </a:r>
            <a:r>
              <a:rPr lang="en-US" sz="2000" dirty="0" err="1" smtClean="0">
                <a:solidFill>
                  <a:srgbClr val="000099"/>
                </a:solidFill>
              </a:rPr>
              <a:t>estimado</a:t>
            </a:r>
            <a:endParaRPr lang="en-US" sz="2000" dirty="0" smtClean="0">
              <a:solidFill>
                <a:srgbClr val="000099"/>
              </a:solidFill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5788608" y="5946154"/>
            <a:ext cx="296023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ja-JP" altLang="en-US" sz="2000" dirty="0" smtClean="0">
                <a:solidFill>
                  <a:srgbClr val="000099"/>
                </a:solidFill>
              </a:rPr>
              <a:t>“</a:t>
            </a:r>
            <a:r>
              <a:rPr lang="en-US" altLang="ja-JP" sz="2000" dirty="0" err="1" smtClean="0">
                <a:solidFill>
                  <a:srgbClr val="000099"/>
                </a:solidFill>
              </a:rPr>
              <a:t>margem</a:t>
            </a:r>
            <a:r>
              <a:rPr lang="en-US" altLang="ja-JP" sz="2000" dirty="0" smtClean="0">
                <a:solidFill>
                  <a:srgbClr val="000099"/>
                </a:solidFill>
              </a:rPr>
              <a:t> de </a:t>
            </a:r>
            <a:r>
              <a:rPr lang="en-US" altLang="ja-JP" sz="2000" dirty="0" err="1" smtClean="0">
                <a:solidFill>
                  <a:srgbClr val="000099"/>
                </a:solidFill>
              </a:rPr>
              <a:t>segurança</a:t>
            </a:r>
            <a:r>
              <a:rPr lang="ja-JP" altLang="en-US" sz="2000" dirty="0" smtClean="0">
                <a:solidFill>
                  <a:srgbClr val="000099"/>
                </a:solidFill>
              </a:rPr>
              <a:t>”</a:t>
            </a:r>
            <a:endParaRPr lang="en-US" altLang="pt-BR" sz="2000" dirty="0">
              <a:solidFill>
                <a:srgbClr val="000099"/>
              </a:solidFill>
            </a:endParaRP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 flipV="1">
            <a:off x="4817967" y="5566741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 flipV="1">
            <a:off x="7246496" y="5573091"/>
            <a:ext cx="0" cy="446088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220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do Capítulo 3 </a:t>
            </a:r>
          </a:p>
        </p:txBody>
      </p:sp>
      <p:sp>
        <p:nvSpPr>
          <p:cNvPr id="21509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3.1 Introdução e serviços de camada de transporte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3.2 Multiplexação e </a:t>
            </a:r>
            <a:r>
              <a:rPr lang="pt-BR" sz="2400" dirty="0" err="1" smtClean="0"/>
              <a:t>demultiplexação</a:t>
            </a:r>
            <a:endParaRPr lang="pt-BR" sz="2400" dirty="0" smtClean="0"/>
          </a:p>
          <a:p>
            <a:pPr>
              <a:lnSpc>
                <a:spcPct val="90000"/>
              </a:lnSpc>
            </a:pPr>
            <a:r>
              <a:rPr lang="pt-BR" sz="2400" dirty="0" smtClean="0"/>
              <a:t>3.3 Transporte não orientado para conexão: UDP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3.4 Princípios da transferência confiável de dados</a:t>
            </a:r>
          </a:p>
        </p:txBody>
      </p:sp>
      <p:sp>
        <p:nvSpPr>
          <p:cNvPr id="21510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rgbClr val="FF0000"/>
                </a:solidFill>
              </a:rPr>
              <a:t>3.5 Transporte orientado para conexão: TCP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/>
              <a:t>estrutura do segmento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>
                <a:solidFill>
                  <a:srgbClr val="FF0000"/>
                </a:solidFill>
              </a:rPr>
              <a:t>transferência confiável de dados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/>
              <a:t>controle de fluxo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/>
              <a:t>gerenciamento da conexão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3.6 Princípios de controle de congestionamento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3.7 Controle de congestionamento no TCP</a:t>
            </a:r>
          </a:p>
          <a:p>
            <a:pPr>
              <a:lnSpc>
                <a:spcPct val="90000"/>
              </a:lnSpc>
            </a:pPr>
            <a:endParaRPr lang="pt-BR" sz="2400" dirty="0" smtClean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31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Transferência de dados confiável do TCP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pt-BR" sz="2400" dirty="0" smtClean="0"/>
              <a:t>O TCP cria um serviço </a:t>
            </a:r>
            <a:r>
              <a:rPr lang="pt-BR" sz="2400" dirty="0" err="1" smtClean="0"/>
              <a:t>rdt</a:t>
            </a:r>
            <a:r>
              <a:rPr lang="pt-BR" sz="2400" dirty="0" smtClean="0"/>
              <a:t> sobre o serviço não confiável do IP</a:t>
            </a:r>
          </a:p>
          <a:p>
            <a:pPr lvl="1"/>
            <a:r>
              <a:rPr lang="pt-BR" sz="2000" dirty="0" smtClean="0"/>
              <a:t>Segmentos transmitidos em “paralelo” (</a:t>
            </a:r>
            <a:r>
              <a:rPr lang="pt-BR" sz="2000" i="1" dirty="0" err="1" smtClean="0"/>
              <a:t>pipelined</a:t>
            </a:r>
            <a:r>
              <a:rPr lang="pt-BR" sz="2000" i="1" dirty="0" smtClean="0"/>
              <a:t>)</a:t>
            </a:r>
            <a:endParaRPr lang="pt-BR" sz="2000" dirty="0" smtClean="0"/>
          </a:p>
          <a:p>
            <a:pPr lvl="1"/>
            <a:r>
              <a:rPr lang="pt-BR" sz="2000" dirty="0" err="1" smtClean="0"/>
              <a:t>Acks</a:t>
            </a:r>
            <a:r>
              <a:rPr lang="pt-BR" sz="2000" dirty="0" smtClean="0"/>
              <a:t> cumulativos</a:t>
            </a:r>
          </a:p>
          <a:p>
            <a:pPr lvl="1"/>
            <a:r>
              <a:rPr lang="pt-BR" sz="2000" dirty="0" smtClean="0"/>
              <a:t>O TCP usa um único temporizador para retransmissões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sz="2400" dirty="0" smtClean="0"/>
              <a:t>As retransmissões são disparadas por:</a:t>
            </a:r>
          </a:p>
          <a:p>
            <a:pPr lvl="1"/>
            <a:r>
              <a:rPr lang="pt-BR" sz="2000" dirty="0" smtClean="0"/>
              <a:t>estouros de temporização</a:t>
            </a:r>
          </a:p>
          <a:p>
            <a:pPr lvl="1"/>
            <a:r>
              <a:rPr lang="pt-BR" sz="2000" dirty="0" err="1" smtClean="0"/>
              <a:t>acks</a:t>
            </a:r>
            <a:r>
              <a:rPr lang="pt-BR" sz="2000" dirty="0" smtClean="0"/>
              <a:t> duplicados</a:t>
            </a:r>
          </a:p>
          <a:p>
            <a:r>
              <a:rPr lang="pt-BR" sz="2400" dirty="0" smtClean="0"/>
              <a:t>Considere inicialmente um transmissor TCP simplificado:</a:t>
            </a:r>
          </a:p>
          <a:p>
            <a:pPr lvl="1"/>
            <a:r>
              <a:rPr lang="pt-BR" sz="2000" dirty="0" smtClean="0"/>
              <a:t>ignore </a:t>
            </a:r>
            <a:r>
              <a:rPr lang="pt-BR" sz="2000" dirty="0" err="1" smtClean="0"/>
              <a:t>acks</a:t>
            </a:r>
            <a:r>
              <a:rPr lang="pt-BR" sz="2000" dirty="0" smtClean="0"/>
              <a:t> duplicados</a:t>
            </a:r>
          </a:p>
          <a:p>
            <a:pPr lvl="1"/>
            <a:r>
              <a:rPr lang="pt-BR" sz="2000" dirty="0" smtClean="0"/>
              <a:t>ignore controles de fluxo e de congestionamento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4842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Eventos do transmissor TCP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Dados recebidos da aplicação:</a:t>
            </a:r>
          </a:p>
          <a:p>
            <a:r>
              <a:rPr lang="pt-BR" sz="2000" dirty="0" smtClean="0"/>
              <a:t>Cria segmento com no. de sequência (</a:t>
            </a:r>
            <a:r>
              <a:rPr lang="pt-BR" sz="2000" dirty="0" err="1" smtClean="0"/>
              <a:t>nseq</a:t>
            </a:r>
            <a:r>
              <a:rPr lang="pt-BR" sz="2000" dirty="0" smtClean="0"/>
              <a:t>)</a:t>
            </a:r>
          </a:p>
          <a:p>
            <a:r>
              <a:rPr lang="pt-BR" sz="2000" dirty="0" err="1" smtClean="0"/>
              <a:t>nseq</a:t>
            </a:r>
            <a:r>
              <a:rPr lang="pt-BR" sz="2000" dirty="0" smtClean="0"/>
              <a:t> é o número de sequência do primeiro byte de dados do segmento</a:t>
            </a:r>
          </a:p>
          <a:p>
            <a:r>
              <a:rPr lang="pt-BR" sz="2000" dirty="0" smtClean="0"/>
              <a:t>Liga o temporizador se já não estiver ligado (temporização do segmento mais antigo ainda não reconhecido)</a:t>
            </a:r>
          </a:p>
          <a:p>
            <a:r>
              <a:rPr lang="pt-BR" sz="2000" dirty="0" smtClean="0"/>
              <a:t>Valor do temporizador: calculado anteriormente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000" smtClean="0">
                <a:solidFill>
                  <a:srgbClr val="FF0000"/>
                </a:solidFill>
              </a:rPr>
              <a:t>Estouro do temporizador:</a:t>
            </a:r>
          </a:p>
          <a:p>
            <a:r>
              <a:rPr lang="pt-BR" sz="2000" smtClean="0"/>
              <a:t>Retransmite o segmento que causou o estouro do temporizador</a:t>
            </a:r>
          </a:p>
          <a:p>
            <a:r>
              <a:rPr lang="pt-BR" sz="2000" smtClean="0"/>
              <a:t>Reinicia o temporizador</a:t>
            </a:r>
          </a:p>
          <a:p>
            <a:pPr>
              <a:buFont typeface="ZapfDingbats" pitchFamily="82" charset="0"/>
              <a:buNone/>
            </a:pPr>
            <a:r>
              <a:rPr lang="pt-BR" sz="2000" smtClean="0">
                <a:solidFill>
                  <a:srgbClr val="FF0000"/>
                </a:solidFill>
              </a:rPr>
              <a:t>Recepção de Ack:</a:t>
            </a:r>
          </a:p>
          <a:p>
            <a:r>
              <a:rPr lang="pt-BR" sz="2000" smtClean="0"/>
              <a:t>Se reconhecer segmentos ainda não reconhecidos</a:t>
            </a:r>
          </a:p>
          <a:p>
            <a:pPr lvl="1"/>
            <a:r>
              <a:rPr lang="pt-BR" sz="1800" smtClean="0"/>
              <a:t>atualizar informação sobre o que foi reconhecido</a:t>
            </a:r>
          </a:p>
          <a:p>
            <a:pPr lvl="1"/>
            <a:r>
              <a:rPr lang="pt-BR" sz="1800" smtClean="0"/>
              <a:t>religa o temporizador se ainda houver segmentos pendentes (não reconhecidos)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1905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Transmissor TCP </a:t>
            </a:r>
            <a:r>
              <a:rPr lang="pt-BR" sz="3200" dirty="0" smtClean="0"/>
              <a:t>(simplificado)</a:t>
            </a:r>
            <a:endParaRPr lang="pt-BR" dirty="0" smtClean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897188" y="2730500"/>
            <a:ext cx="1071562" cy="971550"/>
          </a:xfrm>
          <a:prstGeom prst="ellipse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" name="Oval 6"/>
          <p:cNvSpPr>
            <a:spLocks noChangeArrowheads="1"/>
          </p:cNvSpPr>
          <p:nvPr/>
        </p:nvSpPr>
        <p:spPr bwMode="auto">
          <a:xfrm>
            <a:off x="2822575" y="2778125"/>
            <a:ext cx="1071563" cy="9715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979738" y="2781300"/>
            <a:ext cx="7429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Arial" charset="0"/>
              </a:rPr>
              <a:t>wait</a:t>
            </a:r>
          </a:p>
          <a:p>
            <a:pPr>
              <a:defRPr/>
            </a:pPr>
            <a:r>
              <a:rPr lang="en-US" sz="1800" smtClean="0">
                <a:latin typeface="Arial" charset="0"/>
              </a:rPr>
              <a:t>for </a:t>
            </a:r>
          </a:p>
          <a:p>
            <a:pPr>
              <a:defRPr/>
            </a:pPr>
            <a:r>
              <a:rPr lang="en-US" sz="1800" smtClean="0">
                <a:latin typeface="Arial" charset="0"/>
              </a:rPr>
              <a:t>event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1855788" y="2247900"/>
            <a:ext cx="1071562" cy="6889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314325" y="2874963"/>
            <a:ext cx="254635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 smtClean="0">
                <a:latin typeface="Arial" charset="0"/>
              </a:rPr>
              <a:t>NextSeqNum = InitialSeqNum</a:t>
            </a:r>
          </a:p>
          <a:p>
            <a:pPr algn="l">
              <a:defRPr/>
            </a:pPr>
            <a:r>
              <a:rPr lang="en-US" sz="1400" smtClean="0">
                <a:latin typeface="Arial" charset="0"/>
              </a:rPr>
              <a:t>SendBase = InitialSeqNum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417513" y="2889250"/>
            <a:ext cx="21796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1287463" y="2571750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Symbol" charset="0"/>
              </a:rPr>
              <a:t>L</a:t>
            </a:r>
          </a:p>
        </p:txBody>
      </p:sp>
      <p:grpSp>
        <p:nvGrpSpPr>
          <p:cNvPr id="16" name="Group 23"/>
          <p:cNvGrpSpPr>
            <a:grpSpLocks/>
          </p:cNvGrpSpPr>
          <p:nvPr/>
        </p:nvGrpSpPr>
        <p:grpSpPr bwMode="auto">
          <a:xfrm>
            <a:off x="4605338" y="1333500"/>
            <a:ext cx="4251325" cy="1928813"/>
            <a:chOff x="3003" y="1263"/>
            <a:chExt cx="2678" cy="1215"/>
          </a:xfrm>
        </p:grpSpPr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3019" y="1456"/>
              <a:ext cx="2662" cy="10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l">
                <a:lnSpc>
                  <a:spcPct val="105000"/>
                </a:lnSpc>
              </a:pPr>
              <a:r>
                <a:rPr lang="en-US" altLang="pt-BR"/>
                <a:t>create segment, seq. #: NextSeqNum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pt-BR"/>
                <a:t>pass segment to IP (i.e., </a:t>
              </a:r>
              <a:r>
                <a:rPr lang="ja-JP" altLang="en-US"/>
                <a:t>“</a:t>
              </a:r>
              <a:r>
                <a:rPr lang="en-US" altLang="ja-JP"/>
                <a:t>send</a:t>
              </a:r>
              <a:r>
                <a:rPr lang="ja-JP" altLang="en-US"/>
                <a:t>”</a:t>
              </a:r>
              <a:r>
                <a:rPr lang="en-US" altLang="ja-JP"/>
                <a:t>)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pt-BR"/>
                <a:t>NextSeqNum = NextSeqNum + length(data) 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pt-BR"/>
                <a:t>if (timer currently not running)</a:t>
              </a:r>
            </a:p>
            <a:p>
              <a:pPr algn="l">
                <a:lnSpc>
                  <a:spcPct val="105000"/>
                </a:lnSpc>
              </a:pPr>
              <a:r>
                <a:rPr lang="en-US" altLang="pt-BR"/>
                <a:t>    start timer</a:t>
              </a:r>
            </a:p>
            <a:p>
              <a:pPr algn="l"/>
              <a:r>
                <a:rPr lang="en-US" altLang="pt-BR"/>
                <a:t>                 </a:t>
              </a: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3003" y="1263"/>
              <a:ext cx="220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data received from application above</a:t>
              </a:r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3081" y="1490"/>
              <a:ext cx="17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4805363" y="3406775"/>
            <a:ext cx="3298825" cy="1147763"/>
            <a:chOff x="1270" y="3518"/>
            <a:chExt cx="2078" cy="723"/>
          </a:xfrm>
        </p:grpSpPr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1275" y="3721"/>
              <a:ext cx="2073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mtClean="0"/>
                <a:t>retransmit not-yet-acked segment         	with smallest seq. #</a:t>
              </a:r>
            </a:p>
            <a:p>
              <a:pPr algn="l">
                <a:defRPr/>
              </a:pPr>
              <a:r>
                <a:rPr lang="en-US" smtClean="0"/>
                <a:t>start timer</a:t>
              </a: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270" y="3518"/>
              <a:ext cx="54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timeout</a:t>
              </a: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1342" y="3741"/>
              <a:ext cx="18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952500" y="4513263"/>
            <a:ext cx="4703763" cy="2181225"/>
            <a:chOff x="678" y="2592"/>
            <a:chExt cx="2963" cy="1374"/>
          </a:xfrm>
        </p:grpSpPr>
        <p:sp>
          <p:nvSpPr>
            <p:cNvPr id="25" name="Text Box 3"/>
            <p:cNvSpPr txBox="1">
              <a:spLocks noChangeArrowheads="1"/>
            </p:cNvSpPr>
            <p:nvPr/>
          </p:nvSpPr>
          <p:spPr bwMode="auto">
            <a:xfrm>
              <a:off x="678" y="2830"/>
              <a:ext cx="2963" cy="11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itchFamily="34" charset="0"/>
                  <a:ea typeface="MS PGothic" pitchFamily="34" charset="-128"/>
                </a:defRPr>
              </a:lvl9pPr>
            </a:lstStyle>
            <a:p>
              <a:pPr algn="l"/>
              <a:r>
                <a:rPr lang="en-US" altLang="pt-BR">
                  <a:latin typeface="Arial" pitchFamily="34" charset="0"/>
                </a:rPr>
                <a:t>if (y &gt; SendBase) { </a:t>
              </a:r>
            </a:p>
            <a:p>
              <a:pPr algn="l"/>
              <a:r>
                <a:rPr lang="en-US" altLang="pt-BR">
                  <a:latin typeface="Arial" pitchFamily="34" charset="0"/>
                </a:rPr>
                <a:t>    SendBase = y </a:t>
              </a:r>
            </a:p>
            <a:p>
              <a:pPr algn="l"/>
              <a:r>
                <a:rPr lang="en-US" altLang="pt-BR">
                  <a:latin typeface="Arial" pitchFamily="34" charset="0"/>
                </a:rPr>
                <a:t>    /* SendBase–1: last cumulatively ACKed byte */</a:t>
              </a:r>
            </a:p>
            <a:p>
              <a:pPr algn="l"/>
              <a:r>
                <a:rPr lang="en-US" altLang="pt-BR">
                  <a:latin typeface="Arial" pitchFamily="34" charset="0"/>
                </a:rPr>
                <a:t>    if (there are currently not-yet-acked segments)</a:t>
              </a:r>
            </a:p>
            <a:p>
              <a:pPr algn="l"/>
              <a:r>
                <a:rPr lang="en-US" altLang="pt-BR">
                  <a:latin typeface="Arial" pitchFamily="34" charset="0"/>
                </a:rPr>
                <a:t>         start timer</a:t>
              </a:r>
            </a:p>
            <a:p>
              <a:pPr algn="l"/>
              <a:r>
                <a:rPr lang="en-US" altLang="pt-BR">
                  <a:latin typeface="Arial" pitchFamily="34" charset="0"/>
                </a:rPr>
                <a:t>       else stop timer </a:t>
              </a:r>
            </a:p>
            <a:p>
              <a:pPr algn="l"/>
              <a:r>
                <a:rPr lang="en-US" altLang="pt-BR">
                  <a:latin typeface="Arial" pitchFamily="34" charset="0"/>
                </a:rPr>
                <a:t>     } </a:t>
              </a: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705" y="2592"/>
              <a:ext cx="22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ACK received, with ACK field value y </a:t>
              </a:r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748" y="2815"/>
              <a:ext cx="20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8" name="Freeform 26"/>
          <p:cNvSpPr>
            <a:spLocks/>
          </p:cNvSpPr>
          <p:nvPr/>
        </p:nvSpPr>
        <p:spPr bwMode="auto">
          <a:xfrm>
            <a:off x="3649663" y="1644650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 rot="4468137">
            <a:off x="3972719" y="3117057"/>
            <a:ext cx="1254125" cy="1258887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30" name="Freeform 28"/>
          <p:cNvSpPr>
            <a:spLocks/>
          </p:cNvSpPr>
          <p:nvPr/>
        </p:nvSpPr>
        <p:spPr bwMode="auto">
          <a:xfrm rot="10674503">
            <a:off x="1914525" y="3616325"/>
            <a:ext cx="1254125" cy="1258888"/>
          </a:xfrm>
          <a:custGeom>
            <a:avLst/>
            <a:gdLst>
              <a:gd name="T0" fmla="*/ 2147483647 w 1052"/>
              <a:gd name="T1" fmla="*/ 2147483647 h 990"/>
              <a:gd name="T2" fmla="*/ 2147483647 w 1052"/>
              <a:gd name="T3" fmla="*/ 2147483647 h 990"/>
              <a:gd name="T4" fmla="*/ 2147483647 w 1052"/>
              <a:gd name="T5" fmla="*/ 2147483647 h 99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52" h="990">
                <a:moveTo>
                  <a:pt x="26" y="825"/>
                </a:moveTo>
                <a:cubicBezTo>
                  <a:pt x="0" y="569"/>
                  <a:pt x="98" y="0"/>
                  <a:pt x="575" y="386"/>
                </a:cubicBezTo>
                <a:cubicBezTo>
                  <a:pt x="1052" y="772"/>
                  <a:pt x="404" y="968"/>
                  <a:pt x="208" y="9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6882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5"/>
          <p:cNvSpPr>
            <a:spLocks noGrp="1" noChangeArrowheads="1"/>
          </p:cNvSpPr>
          <p:nvPr>
            <p:ph type="title"/>
          </p:nvPr>
        </p:nvSpPr>
        <p:spPr>
          <a:xfrm>
            <a:off x="476250" y="238125"/>
            <a:ext cx="7772400" cy="904875"/>
          </a:xfrm>
        </p:spPr>
        <p:txBody>
          <a:bodyPr/>
          <a:lstStyle/>
          <a:p>
            <a:r>
              <a:rPr lang="en-US" sz="3600" smtClean="0"/>
              <a:t>TCP: cenários de retransmissão</a:t>
            </a:r>
            <a:endParaRPr lang="en-US" smtClean="0"/>
          </a:p>
        </p:txBody>
      </p:sp>
      <p:sp>
        <p:nvSpPr>
          <p:cNvPr id="31749" name="Text Box 66"/>
          <p:cNvSpPr txBox="1">
            <a:spLocks noChangeArrowheads="1"/>
          </p:cNvSpPr>
          <p:nvPr/>
        </p:nvSpPr>
        <p:spPr bwMode="auto">
          <a:xfrm>
            <a:off x="1360488" y="5743575"/>
            <a:ext cx="222885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900">
                <a:latin typeface="Trebuchet MS" pitchFamily="34" charset="0"/>
              </a:rPr>
              <a:t>Cenário com perda</a:t>
            </a:r>
          </a:p>
          <a:p>
            <a:r>
              <a:rPr lang="en-US" sz="1900">
                <a:latin typeface="Trebuchet MS" pitchFamily="34" charset="0"/>
              </a:rPr>
              <a:t>do ACK</a:t>
            </a:r>
          </a:p>
        </p:txBody>
      </p:sp>
      <p:sp>
        <p:nvSpPr>
          <p:cNvPr id="31750" name="Text Box 67"/>
          <p:cNvSpPr txBox="1">
            <a:spLocks noChangeArrowheads="1"/>
          </p:cNvSpPr>
          <p:nvPr/>
        </p:nvSpPr>
        <p:spPr bwMode="auto">
          <a:xfrm>
            <a:off x="5703888" y="5702300"/>
            <a:ext cx="2997200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900">
                <a:latin typeface="Trebuchet MS" pitchFamily="34" charset="0"/>
              </a:rPr>
              <a:t>Temporização prematura,</a:t>
            </a:r>
          </a:p>
          <a:p>
            <a:r>
              <a:rPr lang="en-US" sz="1900">
                <a:latin typeface="Trebuchet MS" pitchFamily="34" charset="0"/>
              </a:rPr>
              <a:t>ACKs cumulativos</a:t>
            </a:r>
          </a:p>
        </p:txBody>
      </p:sp>
      <p:pic>
        <p:nvPicPr>
          <p:cNvPr id="31751" name="Picture 68" descr="f033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88" y="1279525"/>
            <a:ext cx="4033837" cy="414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1752" name="Group 72"/>
          <p:cNvGrpSpPr>
            <a:grpSpLocks/>
          </p:cNvGrpSpPr>
          <p:nvPr/>
        </p:nvGrpSpPr>
        <p:grpSpPr bwMode="auto">
          <a:xfrm>
            <a:off x="4235450" y="1230313"/>
            <a:ext cx="4719638" cy="4246562"/>
            <a:chOff x="2668" y="775"/>
            <a:chExt cx="2973" cy="2675"/>
          </a:xfrm>
        </p:grpSpPr>
        <p:pic>
          <p:nvPicPr>
            <p:cNvPr id="31769" name="Picture 69" descr="f033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08" y="775"/>
              <a:ext cx="2933" cy="2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770" name="Rectangle 70"/>
            <p:cNvSpPr>
              <a:spLocks noChangeArrowheads="1"/>
            </p:cNvSpPr>
            <p:nvPr/>
          </p:nvSpPr>
          <p:spPr bwMode="auto">
            <a:xfrm>
              <a:off x="2682" y="1722"/>
              <a:ext cx="336" cy="1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1771" name="Rectangle 71"/>
            <p:cNvSpPr>
              <a:spLocks noChangeArrowheads="1"/>
            </p:cNvSpPr>
            <p:nvPr/>
          </p:nvSpPr>
          <p:spPr bwMode="auto">
            <a:xfrm>
              <a:off x="2668" y="2650"/>
              <a:ext cx="336" cy="13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31753" name="Group 75"/>
          <p:cNvGrpSpPr>
            <a:grpSpLocks/>
          </p:cNvGrpSpPr>
          <p:nvPr/>
        </p:nvGrpSpPr>
        <p:grpSpPr bwMode="auto">
          <a:xfrm>
            <a:off x="4775200" y="3505200"/>
            <a:ext cx="1193800" cy="365125"/>
            <a:chOff x="3008" y="2208"/>
            <a:chExt cx="752" cy="230"/>
          </a:xfrm>
        </p:grpSpPr>
        <p:sp>
          <p:nvSpPr>
            <p:cNvPr id="31767" name="Text Box 73"/>
            <p:cNvSpPr txBox="1">
              <a:spLocks noChangeArrowheads="1"/>
            </p:cNvSpPr>
            <p:nvPr/>
          </p:nvSpPr>
          <p:spPr bwMode="auto">
            <a:xfrm>
              <a:off x="3008" y="2208"/>
              <a:ext cx="632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900">
                  <a:solidFill>
                    <a:srgbClr val="FF0000"/>
                  </a:solidFill>
                  <a:latin typeface="Courier New" pitchFamily="49" charset="0"/>
                </a:rPr>
                <a:t>Religa</a:t>
              </a:r>
            </a:p>
            <a:p>
              <a:r>
                <a:rPr lang="pt-BR" sz="900">
                  <a:solidFill>
                    <a:srgbClr val="FF0000"/>
                  </a:solidFill>
                  <a:latin typeface="Courier New" pitchFamily="49" charset="0"/>
                </a:rPr>
                <a:t>temporização</a:t>
              </a:r>
            </a:p>
          </p:txBody>
        </p:sp>
        <p:sp>
          <p:nvSpPr>
            <p:cNvPr id="31768" name="Line 74"/>
            <p:cNvSpPr>
              <a:spLocks noChangeShapeType="1"/>
            </p:cNvSpPr>
            <p:nvPr/>
          </p:nvSpPr>
          <p:spPr bwMode="auto">
            <a:xfrm>
              <a:off x="3592" y="2296"/>
              <a:ext cx="16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1754" name="Group 76"/>
          <p:cNvGrpSpPr>
            <a:grpSpLocks/>
          </p:cNvGrpSpPr>
          <p:nvPr/>
        </p:nvGrpSpPr>
        <p:grpSpPr bwMode="auto">
          <a:xfrm>
            <a:off x="4775200" y="4165600"/>
            <a:ext cx="1193800" cy="365125"/>
            <a:chOff x="3008" y="2208"/>
            <a:chExt cx="752" cy="230"/>
          </a:xfrm>
        </p:grpSpPr>
        <p:sp>
          <p:nvSpPr>
            <p:cNvPr id="31765" name="Text Box 77"/>
            <p:cNvSpPr txBox="1">
              <a:spLocks noChangeArrowheads="1"/>
            </p:cNvSpPr>
            <p:nvPr/>
          </p:nvSpPr>
          <p:spPr bwMode="auto">
            <a:xfrm>
              <a:off x="3008" y="2208"/>
              <a:ext cx="632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900" dirty="0" smtClean="0">
                  <a:solidFill>
                    <a:srgbClr val="FF0000"/>
                  </a:solidFill>
                  <a:latin typeface="Courier New" pitchFamily="49" charset="0"/>
                </a:rPr>
                <a:t>Religa</a:t>
              </a:r>
              <a:endParaRPr lang="pt-BR" sz="900" dirty="0">
                <a:solidFill>
                  <a:srgbClr val="FF0000"/>
                </a:solidFill>
                <a:latin typeface="Courier New" pitchFamily="49" charset="0"/>
              </a:endParaRPr>
            </a:p>
            <a:p>
              <a:r>
                <a:rPr lang="pt-BR" sz="900" dirty="0">
                  <a:solidFill>
                    <a:srgbClr val="FF0000"/>
                  </a:solidFill>
                  <a:latin typeface="Courier New" pitchFamily="49" charset="0"/>
                </a:rPr>
                <a:t>temporização</a:t>
              </a:r>
            </a:p>
          </p:txBody>
        </p:sp>
        <p:sp>
          <p:nvSpPr>
            <p:cNvPr id="31766" name="Line 78"/>
            <p:cNvSpPr>
              <a:spLocks noChangeShapeType="1"/>
            </p:cNvSpPr>
            <p:nvPr/>
          </p:nvSpPr>
          <p:spPr bwMode="auto">
            <a:xfrm>
              <a:off x="3592" y="2296"/>
              <a:ext cx="16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1755" name="Group 79"/>
          <p:cNvGrpSpPr>
            <a:grpSpLocks/>
          </p:cNvGrpSpPr>
          <p:nvPr/>
        </p:nvGrpSpPr>
        <p:grpSpPr bwMode="auto">
          <a:xfrm>
            <a:off x="4775200" y="4533900"/>
            <a:ext cx="1193800" cy="365125"/>
            <a:chOff x="3008" y="2208"/>
            <a:chExt cx="752" cy="230"/>
          </a:xfrm>
        </p:grpSpPr>
        <p:sp>
          <p:nvSpPr>
            <p:cNvPr id="31763" name="Text Box 80"/>
            <p:cNvSpPr txBox="1">
              <a:spLocks noChangeArrowheads="1"/>
            </p:cNvSpPr>
            <p:nvPr/>
          </p:nvSpPr>
          <p:spPr bwMode="auto">
            <a:xfrm>
              <a:off x="3008" y="2208"/>
              <a:ext cx="632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900">
                  <a:solidFill>
                    <a:srgbClr val="FF0000"/>
                  </a:solidFill>
                  <a:latin typeface="Courier New" pitchFamily="49" charset="0"/>
                </a:rPr>
                <a:t>Desliga</a:t>
              </a:r>
            </a:p>
            <a:p>
              <a:r>
                <a:rPr lang="pt-BR" sz="900">
                  <a:solidFill>
                    <a:srgbClr val="FF0000"/>
                  </a:solidFill>
                  <a:latin typeface="Courier New" pitchFamily="49" charset="0"/>
                </a:rPr>
                <a:t>temporização</a:t>
              </a:r>
            </a:p>
          </p:txBody>
        </p:sp>
        <p:sp>
          <p:nvSpPr>
            <p:cNvPr id="31764" name="Line 81"/>
            <p:cNvSpPr>
              <a:spLocks noChangeShapeType="1"/>
            </p:cNvSpPr>
            <p:nvPr/>
          </p:nvSpPr>
          <p:spPr bwMode="auto">
            <a:xfrm>
              <a:off x="3592" y="2296"/>
              <a:ext cx="16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31756" name="Rectangle 82"/>
          <p:cNvSpPr>
            <a:spLocks noChangeArrowheads="1"/>
          </p:cNvSpPr>
          <p:nvPr/>
        </p:nvSpPr>
        <p:spPr bwMode="auto">
          <a:xfrm>
            <a:off x="5861050" y="4724400"/>
            <a:ext cx="146050" cy="292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31757" name="Group 83"/>
          <p:cNvGrpSpPr>
            <a:grpSpLocks/>
          </p:cNvGrpSpPr>
          <p:nvPr/>
        </p:nvGrpSpPr>
        <p:grpSpPr bwMode="auto">
          <a:xfrm>
            <a:off x="0" y="3656013"/>
            <a:ext cx="1193800" cy="365125"/>
            <a:chOff x="3008" y="2208"/>
            <a:chExt cx="752" cy="230"/>
          </a:xfrm>
        </p:grpSpPr>
        <p:sp>
          <p:nvSpPr>
            <p:cNvPr id="31761" name="Text Box 84"/>
            <p:cNvSpPr txBox="1">
              <a:spLocks noChangeArrowheads="1"/>
            </p:cNvSpPr>
            <p:nvPr/>
          </p:nvSpPr>
          <p:spPr bwMode="auto">
            <a:xfrm>
              <a:off x="3008" y="2208"/>
              <a:ext cx="632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900">
                  <a:solidFill>
                    <a:srgbClr val="FF0000"/>
                  </a:solidFill>
                  <a:latin typeface="Courier New" pitchFamily="49" charset="0"/>
                </a:rPr>
                <a:t>Religa</a:t>
              </a:r>
            </a:p>
            <a:p>
              <a:r>
                <a:rPr lang="pt-BR" sz="900">
                  <a:solidFill>
                    <a:srgbClr val="FF0000"/>
                  </a:solidFill>
                  <a:latin typeface="Courier New" pitchFamily="49" charset="0"/>
                </a:rPr>
                <a:t>temporização</a:t>
              </a:r>
            </a:p>
          </p:txBody>
        </p:sp>
        <p:sp>
          <p:nvSpPr>
            <p:cNvPr id="31762" name="Line 85"/>
            <p:cNvSpPr>
              <a:spLocks noChangeShapeType="1"/>
            </p:cNvSpPr>
            <p:nvPr/>
          </p:nvSpPr>
          <p:spPr bwMode="auto">
            <a:xfrm>
              <a:off x="3592" y="2296"/>
              <a:ext cx="16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31758" name="Group 86"/>
          <p:cNvGrpSpPr>
            <a:grpSpLocks/>
          </p:cNvGrpSpPr>
          <p:nvPr/>
        </p:nvGrpSpPr>
        <p:grpSpPr bwMode="auto">
          <a:xfrm>
            <a:off x="0" y="4943475"/>
            <a:ext cx="1193800" cy="365125"/>
            <a:chOff x="3008" y="2208"/>
            <a:chExt cx="752" cy="230"/>
          </a:xfrm>
        </p:grpSpPr>
        <p:sp>
          <p:nvSpPr>
            <p:cNvPr id="31759" name="Text Box 87"/>
            <p:cNvSpPr txBox="1">
              <a:spLocks noChangeArrowheads="1"/>
            </p:cNvSpPr>
            <p:nvPr/>
          </p:nvSpPr>
          <p:spPr bwMode="auto">
            <a:xfrm>
              <a:off x="3008" y="2208"/>
              <a:ext cx="632" cy="23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900">
                  <a:solidFill>
                    <a:srgbClr val="FF0000"/>
                  </a:solidFill>
                  <a:latin typeface="Courier New" pitchFamily="49" charset="0"/>
                </a:rPr>
                <a:t>Desliga</a:t>
              </a:r>
            </a:p>
            <a:p>
              <a:r>
                <a:rPr lang="pt-BR" sz="900">
                  <a:solidFill>
                    <a:srgbClr val="FF0000"/>
                  </a:solidFill>
                  <a:latin typeface="Courier New" pitchFamily="49" charset="0"/>
                </a:rPr>
                <a:t>temporização</a:t>
              </a:r>
            </a:p>
          </p:txBody>
        </p:sp>
        <p:sp>
          <p:nvSpPr>
            <p:cNvPr id="31760" name="Line 88"/>
            <p:cNvSpPr>
              <a:spLocks noChangeShapeType="1"/>
            </p:cNvSpPr>
            <p:nvPr/>
          </p:nvSpPr>
          <p:spPr bwMode="auto">
            <a:xfrm>
              <a:off x="3592" y="2296"/>
              <a:ext cx="16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0BA35-3FB4-4C1C-B2DD-5138AE0B439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538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r>
              <a:rPr lang="en-US" sz="3600" smtClean="0"/>
              <a:t>TCP: cenários de retransmissão (mais)</a:t>
            </a:r>
          </a:p>
        </p:txBody>
      </p:sp>
      <p:grpSp>
        <p:nvGrpSpPr>
          <p:cNvPr id="32773" name="Group 35"/>
          <p:cNvGrpSpPr>
            <a:grpSpLocks/>
          </p:cNvGrpSpPr>
          <p:nvPr/>
        </p:nvGrpSpPr>
        <p:grpSpPr bwMode="auto">
          <a:xfrm>
            <a:off x="1778000" y="1335088"/>
            <a:ext cx="4889500" cy="4821237"/>
            <a:chOff x="1120" y="841"/>
            <a:chExt cx="3080" cy="3037"/>
          </a:xfrm>
        </p:grpSpPr>
        <p:sp>
          <p:nvSpPr>
            <p:cNvPr id="32774" name="Text Box 27"/>
            <p:cNvSpPr txBox="1">
              <a:spLocks noChangeArrowheads="1"/>
            </p:cNvSpPr>
            <p:nvPr/>
          </p:nvSpPr>
          <p:spPr bwMode="auto">
            <a:xfrm>
              <a:off x="2139" y="3638"/>
              <a:ext cx="196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900">
                  <a:latin typeface="Trebuchet MS" pitchFamily="34" charset="0"/>
                </a:rPr>
                <a:t>Cenário de ACK cumulativo</a:t>
              </a:r>
            </a:p>
          </p:txBody>
        </p:sp>
        <p:pic>
          <p:nvPicPr>
            <p:cNvPr id="32775" name="Picture 28" descr="f033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5" y="841"/>
              <a:ext cx="3045" cy="26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2776" name="Group 29"/>
            <p:cNvGrpSpPr>
              <a:grpSpLocks/>
            </p:cNvGrpSpPr>
            <p:nvPr/>
          </p:nvGrpSpPr>
          <p:grpSpPr bwMode="auto">
            <a:xfrm>
              <a:off x="1414" y="2515"/>
              <a:ext cx="842" cy="288"/>
              <a:chOff x="2918" y="2187"/>
              <a:chExt cx="842" cy="288"/>
            </a:xfrm>
          </p:grpSpPr>
          <p:sp>
            <p:nvSpPr>
              <p:cNvPr id="32779" name="Text Box 30"/>
              <p:cNvSpPr txBox="1">
                <a:spLocks noChangeArrowheads="1"/>
              </p:cNvSpPr>
              <p:nvPr/>
            </p:nvSpPr>
            <p:spPr bwMode="auto">
              <a:xfrm>
                <a:off x="2918" y="2187"/>
                <a:ext cx="812" cy="28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t-BR" sz="1200">
                    <a:solidFill>
                      <a:srgbClr val="FF0000"/>
                    </a:solidFill>
                    <a:latin typeface="Courier New" pitchFamily="49" charset="0"/>
                  </a:rPr>
                  <a:t>Desliga</a:t>
                </a:r>
              </a:p>
              <a:p>
                <a:r>
                  <a:rPr lang="pt-BR" sz="1200">
                    <a:solidFill>
                      <a:srgbClr val="FF0000"/>
                    </a:solidFill>
                    <a:latin typeface="Courier New" pitchFamily="49" charset="0"/>
                  </a:rPr>
                  <a:t>temporização</a:t>
                </a:r>
              </a:p>
            </p:txBody>
          </p:sp>
          <p:sp>
            <p:nvSpPr>
              <p:cNvPr id="32780" name="Line 31"/>
              <p:cNvSpPr>
                <a:spLocks noChangeShapeType="1"/>
              </p:cNvSpPr>
              <p:nvPr/>
            </p:nvSpPr>
            <p:spPr bwMode="auto">
              <a:xfrm>
                <a:off x="3592" y="2296"/>
                <a:ext cx="168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32777" name="Rectangle 32"/>
            <p:cNvSpPr>
              <a:spLocks noChangeArrowheads="1"/>
            </p:cNvSpPr>
            <p:nvPr/>
          </p:nvSpPr>
          <p:spPr bwMode="auto">
            <a:xfrm>
              <a:off x="1120" y="2263"/>
              <a:ext cx="365" cy="14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32778" name="Rectangle 33"/>
            <p:cNvSpPr>
              <a:spLocks noChangeArrowheads="1"/>
            </p:cNvSpPr>
            <p:nvPr/>
          </p:nvSpPr>
          <p:spPr bwMode="auto">
            <a:xfrm>
              <a:off x="2158" y="2653"/>
              <a:ext cx="114" cy="6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0BA35-3FB4-4C1C-B2DD-5138AE0B439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  <p:sp>
        <p:nvSpPr>
          <p:cNvPr id="13" name="Line 35"/>
          <p:cNvSpPr>
            <a:spLocks noChangeShapeType="1"/>
          </p:cNvSpPr>
          <p:nvPr/>
        </p:nvSpPr>
        <p:spPr bwMode="auto">
          <a:xfrm>
            <a:off x="3726063" y="4264825"/>
            <a:ext cx="2441575" cy="665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5" name="Rectangle 51"/>
          <p:cNvSpPr>
            <a:spLocks noChangeArrowheads="1"/>
          </p:cNvSpPr>
          <p:nvPr/>
        </p:nvSpPr>
        <p:spPr bwMode="auto">
          <a:xfrm>
            <a:off x="4338668" y="4387827"/>
            <a:ext cx="933450" cy="50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3697488" y="4425163"/>
            <a:ext cx="2652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 dirty="0" err="1" smtClean="0"/>
              <a:t>Seq</a:t>
            </a:r>
            <a:r>
              <a:rPr lang="en-US" sz="1400" dirty="0" smtClean="0"/>
              <a:t>=120,  15 bytes of data</a:t>
            </a:r>
          </a:p>
        </p:txBody>
      </p:sp>
    </p:spTree>
    <p:extLst>
      <p:ext uri="{BB962C8B-B14F-4D97-AF65-F5344CB8AC3E}">
        <p14:creationId xmlns:p14="http://schemas.microsoft.com/office/powerpoint/2010/main" xmlns="" val="8372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TCP geração de ACKs</a:t>
            </a:r>
            <a:r>
              <a:rPr lang="pt-BR" sz="3600" u="none" smtClean="0"/>
              <a:t> </a:t>
            </a:r>
            <a:r>
              <a:rPr lang="pt-BR" sz="2400" u="none" smtClean="0"/>
              <a:t>[RFCs 1122, 2581]</a:t>
            </a:r>
            <a:endParaRPr lang="pt-BR" smtClean="0"/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752475" y="1554163"/>
            <a:ext cx="3536950" cy="527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2400">
                <a:solidFill>
                  <a:srgbClr val="FF0000"/>
                </a:solidFill>
                <a:latin typeface="Arial" pitchFamily="34" charset="0"/>
              </a:rPr>
              <a:t>Evento no Receptor</a:t>
            </a:r>
            <a:endParaRPr lang="pt-BR" sz="1800">
              <a:latin typeface="Arial" pitchFamily="34" charset="0"/>
            </a:endParaRPr>
          </a:p>
          <a:p>
            <a:pPr algn="l"/>
            <a:endParaRPr lang="pt-BR" sz="1800">
              <a:latin typeface="Arial" pitchFamily="34" charset="0"/>
            </a:endParaRPr>
          </a:p>
          <a:p>
            <a:pPr algn="l"/>
            <a:r>
              <a:rPr lang="pt-BR" sz="1800">
                <a:latin typeface="Arial" pitchFamily="34" charset="0"/>
              </a:rPr>
              <a:t>chegada de segmento em ordem</a:t>
            </a:r>
          </a:p>
          <a:p>
            <a:pPr algn="l"/>
            <a:r>
              <a:rPr lang="pt-BR" sz="1800">
                <a:latin typeface="Arial" pitchFamily="34" charset="0"/>
              </a:rPr>
              <a:t>sem lacunas,</a:t>
            </a:r>
          </a:p>
          <a:p>
            <a:pPr algn="l"/>
            <a:r>
              <a:rPr lang="pt-BR" sz="1800">
                <a:latin typeface="Arial" pitchFamily="34" charset="0"/>
              </a:rPr>
              <a:t>anteriores já reconhecidos</a:t>
            </a:r>
          </a:p>
          <a:p>
            <a:pPr algn="l"/>
            <a:endParaRPr lang="pt-BR" sz="1800">
              <a:latin typeface="Arial" pitchFamily="34" charset="0"/>
            </a:endParaRPr>
          </a:p>
          <a:p>
            <a:pPr algn="l"/>
            <a:r>
              <a:rPr lang="pt-BR" sz="1800">
                <a:latin typeface="Arial" pitchFamily="34" charset="0"/>
              </a:rPr>
              <a:t>chegada de segmento em ordem</a:t>
            </a:r>
          </a:p>
          <a:p>
            <a:pPr algn="l"/>
            <a:r>
              <a:rPr lang="pt-BR" sz="1800">
                <a:latin typeface="Arial" pitchFamily="34" charset="0"/>
              </a:rPr>
              <a:t>sem lacunas,</a:t>
            </a:r>
          </a:p>
          <a:p>
            <a:pPr algn="l"/>
            <a:r>
              <a:rPr lang="pt-BR" sz="1800">
                <a:latin typeface="Arial" pitchFamily="34" charset="0"/>
              </a:rPr>
              <a:t>um ACK retardado pendente</a:t>
            </a:r>
          </a:p>
          <a:p>
            <a:pPr algn="l"/>
            <a:endParaRPr lang="pt-BR" sz="1800">
              <a:latin typeface="Arial" pitchFamily="34" charset="0"/>
            </a:endParaRPr>
          </a:p>
          <a:p>
            <a:pPr algn="l"/>
            <a:r>
              <a:rPr lang="pt-BR" sz="1800">
                <a:latin typeface="Arial" pitchFamily="34" charset="0"/>
              </a:rPr>
              <a:t>chegada de segmento fora de </a:t>
            </a:r>
          </a:p>
          <a:p>
            <a:pPr algn="l"/>
            <a:r>
              <a:rPr lang="pt-BR" sz="1800">
                <a:latin typeface="Arial" pitchFamily="34" charset="0"/>
              </a:rPr>
              <a:t>ordem, com no. de seq. maior</a:t>
            </a:r>
          </a:p>
          <a:p>
            <a:pPr algn="l"/>
            <a:r>
              <a:rPr lang="pt-BR" sz="1800">
                <a:latin typeface="Arial" pitchFamily="34" charset="0"/>
              </a:rPr>
              <a:t>que esperado -&gt; lacuna</a:t>
            </a:r>
          </a:p>
          <a:p>
            <a:pPr algn="l"/>
            <a:endParaRPr lang="pt-BR" sz="1800">
              <a:latin typeface="Arial" pitchFamily="34" charset="0"/>
            </a:endParaRPr>
          </a:p>
          <a:p>
            <a:pPr algn="l"/>
            <a:r>
              <a:rPr lang="pt-BR" sz="1800">
                <a:latin typeface="Arial" pitchFamily="34" charset="0"/>
              </a:rPr>
              <a:t>chegada de segmento que </a:t>
            </a:r>
            <a:br>
              <a:rPr lang="pt-BR" sz="1800">
                <a:latin typeface="Arial" pitchFamily="34" charset="0"/>
              </a:rPr>
            </a:br>
            <a:r>
              <a:rPr lang="pt-BR" sz="1800">
                <a:latin typeface="Arial" pitchFamily="34" charset="0"/>
              </a:rPr>
              <a:t>preenche a lacuna parcial ou</a:t>
            </a:r>
            <a:br>
              <a:rPr lang="pt-BR" sz="1800">
                <a:latin typeface="Arial" pitchFamily="34" charset="0"/>
              </a:rPr>
            </a:br>
            <a:r>
              <a:rPr lang="pt-BR" sz="1800">
                <a:latin typeface="Arial" pitchFamily="34" charset="0"/>
              </a:rPr>
              <a:t>completamente</a:t>
            </a:r>
          </a:p>
          <a:p>
            <a:pPr algn="l"/>
            <a:endParaRPr lang="en-US" sz="1800">
              <a:latin typeface="Arial" pitchFamily="34" charset="0"/>
            </a:endParaRPr>
          </a:p>
          <a:p>
            <a:pPr algn="l"/>
            <a:endParaRPr lang="en-US"/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4514850" y="1544638"/>
            <a:ext cx="393065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pt-BR" sz="2400">
                <a:solidFill>
                  <a:srgbClr val="FF0000"/>
                </a:solidFill>
                <a:latin typeface="Arial" pitchFamily="34" charset="0"/>
              </a:rPr>
              <a:t>Ação do Receptor TCP</a:t>
            </a:r>
            <a:endParaRPr lang="pt-BR" sz="1800">
              <a:latin typeface="Arial" pitchFamily="34" charset="0"/>
            </a:endParaRPr>
          </a:p>
          <a:p>
            <a:pPr algn="l"/>
            <a:endParaRPr lang="pt-BR" sz="1800">
              <a:latin typeface="Arial" pitchFamily="34" charset="0"/>
            </a:endParaRPr>
          </a:p>
          <a:p>
            <a:pPr algn="l"/>
            <a:r>
              <a:rPr lang="pt-BR" sz="1800">
                <a:latin typeface="Arial" pitchFamily="34" charset="0"/>
              </a:rPr>
              <a:t>ACK retardado. Espera até </a:t>
            </a:r>
            <a:r>
              <a:rPr lang="pt-BR" sz="1800">
                <a:solidFill>
                  <a:srgbClr val="FF0000"/>
                </a:solidFill>
                <a:latin typeface="Arial" pitchFamily="34" charset="0"/>
              </a:rPr>
              <a:t>500ms</a:t>
            </a:r>
          </a:p>
          <a:p>
            <a:pPr algn="l"/>
            <a:r>
              <a:rPr lang="pt-BR" sz="1800">
                <a:latin typeface="Arial" pitchFamily="34" charset="0"/>
              </a:rPr>
              <a:t>pelo  próx. segmento. Se não chegar</a:t>
            </a:r>
            <a:br>
              <a:rPr lang="pt-BR" sz="1800">
                <a:latin typeface="Arial" pitchFamily="34" charset="0"/>
              </a:rPr>
            </a:br>
            <a:r>
              <a:rPr lang="pt-BR" sz="1800">
                <a:latin typeface="Arial" pitchFamily="34" charset="0"/>
              </a:rPr>
              <a:t>segmento, envia ACK</a:t>
            </a:r>
          </a:p>
          <a:p>
            <a:pPr algn="l"/>
            <a:endParaRPr lang="pt-BR" sz="1800">
              <a:latin typeface="Arial" pitchFamily="34" charset="0"/>
            </a:endParaRPr>
          </a:p>
          <a:p>
            <a:pPr algn="l"/>
            <a:r>
              <a:rPr lang="pt-BR" sz="1800">
                <a:latin typeface="Arial" pitchFamily="34" charset="0"/>
              </a:rPr>
              <a:t>envia imediatamente um único</a:t>
            </a:r>
          </a:p>
          <a:p>
            <a:pPr algn="l"/>
            <a:r>
              <a:rPr lang="pt-BR" sz="1800">
                <a:latin typeface="Arial" pitchFamily="34" charset="0"/>
              </a:rPr>
              <a:t>ACK cumulativo</a:t>
            </a:r>
          </a:p>
          <a:p>
            <a:pPr algn="l"/>
            <a:endParaRPr lang="pt-BR" sz="1800">
              <a:latin typeface="Arial" pitchFamily="34" charset="0"/>
            </a:endParaRPr>
          </a:p>
          <a:p>
            <a:pPr algn="l"/>
            <a:endParaRPr lang="pt-BR" sz="1800">
              <a:latin typeface="Arial" pitchFamily="34" charset="0"/>
            </a:endParaRPr>
          </a:p>
          <a:p>
            <a:pPr algn="l"/>
            <a:r>
              <a:rPr lang="pt-BR" sz="1800">
                <a:latin typeface="Arial" pitchFamily="34" charset="0"/>
              </a:rPr>
              <a:t>envia </a:t>
            </a:r>
            <a:r>
              <a:rPr lang="pt-BR" sz="1800">
                <a:solidFill>
                  <a:srgbClr val="FF0000"/>
                </a:solidFill>
                <a:latin typeface="Arial" pitchFamily="34" charset="0"/>
              </a:rPr>
              <a:t>ACK duplicado</a:t>
            </a:r>
            <a:r>
              <a:rPr lang="pt-BR" sz="1800">
                <a:latin typeface="Arial" pitchFamily="34" charset="0"/>
              </a:rPr>
              <a:t>, indicando no. </a:t>
            </a:r>
            <a:br>
              <a:rPr lang="pt-BR" sz="1800">
                <a:latin typeface="Arial" pitchFamily="34" charset="0"/>
              </a:rPr>
            </a:br>
            <a:r>
              <a:rPr lang="pt-BR" sz="1800">
                <a:latin typeface="Arial" pitchFamily="34" charset="0"/>
              </a:rPr>
              <a:t>de seq.do próximo byte esperado</a:t>
            </a:r>
          </a:p>
          <a:p>
            <a:pPr algn="l"/>
            <a:endParaRPr lang="pt-BR" sz="1800">
              <a:latin typeface="Arial" pitchFamily="34" charset="0"/>
            </a:endParaRPr>
          </a:p>
          <a:p>
            <a:pPr algn="l"/>
            <a:endParaRPr lang="pt-BR" sz="1800">
              <a:latin typeface="Arial" pitchFamily="34" charset="0"/>
            </a:endParaRPr>
          </a:p>
          <a:p>
            <a:pPr algn="l"/>
            <a:r>
              <a:rPr lang="pt-BR" sz="1800">
                <a:latin typeface="Arial" pitchFamily="34" charset="0"/>
              </a:rPr>
              <a:t>ACK imediato se segmento começa </a:t>
            </a:r>
          </a:p>
          <a:p>
            <a:pPr algn="l"/>
            <a:r>
              <a:rPr lang="pt-BR" sz="1800">
                <a:latin typeface="Arial" pitchFamily="34" charset="0"/>
              </a:rPr>
              <a:t>no início da lacuna</a:t>
            </a:r>
          </a:p>
          <a:p>
            <a:pPr algn="l"/>
            <a:endParaRPr lang="en-US" sz="1800">
              <a:latin typeface="Arial" pitchFamily="34" charset="0"/>
            </a:endParaRPr>
          </a:p>
          <a:p>
            <a:pPr algn="l"/>
            <a:endParaRPr lang="en-US"/>
          </a:p>
        </p:txBody>
      </p:sp>
      <p:sp>
        <p:nvSpPr>
          <p:cNvPr id="33799" name="Line 5"/>
          <p:cNvSpPr>
            <a:spLocks noChangeShapeType="1"/>
          </p:cNvSpPr>
          <p:nvPr/>
        </p:nvSpPr>
        <p:spPr bwMode="auto">
          <a:xfrm>
            <a:off x="876300" y="2009775"/>
            <a:ext cx="746760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3800" name="Line 6"/>
          <p:cNvSpPr>
            <a:spLocks noChangeShapeType="1"/>
          </p:cNvSpPr>
          <p:nvPr/>
        </p:nvSpPr>
        <p:spPr bwMode="auto">
          <a:xfrm flipV="1">
            <a:off x="847725" y="3190875"/>
            <a:ext cx="7477125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3801" name="Line 7"/>
          <p:cNvSpPr>
            <a:spLocks noChangeShapeType="1"/>
          </p:cNvSpPr>
          <p:nvPr/>
        </p:nvSpPr>
        <p:spPr bwMode="auto">
          <a:xfrm>
            <a:off x="857250" y="4305300"/>
            <a:ext cx="75057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3802" name="Line 8"/>
          <p:cNvSpPr>
            <a:spLocks noChangeShapeType="1"/>
          </p:cNvSpPr>
          <p:nvPr/>
        </p:nvSpPr>
        <p:spPr bwMode="auto">
          <a:xfrm>
            <a:off x="866775" y="5410200"/>
            <a:ext cx="7486650" cy="95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3803" name="Line 9"/>
          <p:cNvSpPr>
            <a:spLocks noChangeShapeType="1"/>
          </p:cNvSpPr>
          <p:nvPr/>
        </p:nvSpPr>
        <p:spPr bwMode="auto">
          <a:xfrm>
            <a:off x="4324350" y="1704975"/>
            <a:ext cx="0" cy="43529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0BA35-3FB4-4C1C-B2DD-5138AE0B4397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592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Retransmissão rápida do TCP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 smtClean="0"/>
              <a:t>O intervalo do temporizador é frequentemente bastante longo:</a:t>
            </a:r>
          </a:p>
          <a:p>
            <a:pPr lvl="1">
              <a:lnSpc>
                <a:spcPct val="80000"/>
              </a:lnSpc>
            </a:pPr>
            <a:r>
              <a:rPr lang="pt-BR" sz="1800" dirty="0" smtClean="0"/>
              <a:t>longo atraso antes de retransmitir um pacote perdido</a:t>
            </a:r>
          </a:p>
          <a:p>
            <a:pPr>
              <a:lnSpc>
                <a:spcPct val="80000"/>
              </a:lnSpc>
            </a:pPr>
            <a:r>
              <a:rPr lang="pt-BR" sz="2000" dirty="0" smtClean="0"/>
              <a:t>Detecta segmentos perdidos através de </a:t>
            </a:r>
            <a:r>
              <a:rPr lang="pt-BR" sz="2000" dirty="0" err="1" smtClean="0"/>
              <a:t>ACKs</a:t>
            </a:r>
            <a:r>
              <a:rPr lang="pt-BR" sz="2000" dirty="0" smtClean="0"/>
              <a:t> duplicados.</a:t>
            </a:r>
          </a:p>
          <a:p>
            <a:pPr lvl="1">
              <a:lnSpc>
                <a:spcPct val="80000"/>
              </a:lnSpc>
            </a:pPr>
            <a:r>
              <a:rPr lang="pt-BR" sz="1800" dirty="0" smtClean="0"/>
              <a:t>O transmissor normalmente envia diversos segmentos</a:t>
            </a:r>
          </a:p>
          <a:p>
            <a:pPr lvl="1">
              <a:lnSpc>
                <a:spcPct val="80000"/>
              </a:lnSpc>
            </a:pPr>
            <a:r>
              <a:rPr lang="pt-BR" sz="1800" dirty="0" smtClean="0"/>
              <a:t>Se um segmento se perder, provavelmente haverá muitos </a:t>
            </a:r>
            <a:r>
              <a:rPr lang="pt-BR" sz="1800" dirty="0" err="1" smtClean="0"/>
              <a:t>ACKs</a:t>
            </a:r>
            <a:r>
              <a:rPr lang="pt-BR" sz="1800" dirty="0" smtClean="0"/>
              <a:t> duplicados.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827588" y="2143125"/>
            <a:ext cx="3214725" cy="40703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463550" indent="-238125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pt-BR" altLang="pt-BR" sz="2000" dirty="0" smtClean="0">
                <a:latin typeface="Gill Sans MT" pitchFamily="34" charset="0"/>
              </a:rPr>
              <a:t>se o transmissor receber 3 </a:t>
            </a:r>
            <a:r>
              <a:rPr lang="pt-BR" altLang="pt-BR" sz="2000" dirty="0" err="1" smtClean="0">
                <a:latin typeface="Gill Sans MT" pitchFamily="34" charset="0"/>
              </a:rPr>
              <a:t>ACKs</a:t>
            </a:r>
            <a:r>
              <a:rPr lang="pt-BR" altLang="pt-BR" sz="2000" dirty="0" smtClean="0">
                <a:latin typeface="Gill Sans MT" pitchFamily="34" charset="0"/>
              </a:rPr>
              <a:t> para os mesmos dados 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itchFamily="2" charset="2"/>
              <a:buNone/>
            </a:pPr>
            <a:r>
              <a:rPr lang="pt-BR" altLang="pt-BR" sz="2000" dirty="0" smtClean="0">
                <a:latin typeface="Gill Sans MT" pitchFamily="34" charset="0"/>
              </a:rPr>
              <a:t>(</a:t>
            </a:r>
            <a:r>
              <a:rPr lang="pt-BR" altLang="ja-JP" sz="2000" dirty="0" smtClean="0">
                <a:latin typeface="Gill Sans MT" pitchFamily="34" charset="0"/>
              </a:rPr>
              <a:t>“três </a:t>
            </a:r>
            <a:r>
              <a:rPr lang="pt-BR" altLang="ja-JP" sz="2000" dirty="0" err="1" smtClean="0">
                <a:latin typeface="Gill Sans MT" pitchFamily="34" charset="0"/>
              </a:rPr>
              <a:t>ACKs</a:t>
            </a:r>
            <a:r>
              <a:rPr lang="pt-BR" altLang="ja-JP" sz="2000" dirty="0" smtClean="0">
                <a:latin typeface="Gill Sans MT" pitchFamily="34" charset="0"/>
              </a:rPr>
              <a:t> duplicados”),</a:t>
            </a:r>
            <a:r>
              <a:rPr lang="pt-BR" altLang="ja-JP" sz="2400" dirty="0" smtClean="0">
                <a:latin typeface="Gill Sans MT" pitchFamily="34" charset="0"/>
              </a:rPr>
              <a:t> </a:t>
            </a:r>
            <a:r>
              <a:rPr lang="pt-BR" altLang="ja-JP" sz="2000" dirty="0" smtClean="0">
                <a:latin typeface="Gill Sans MT" pitchFamily="34" charset="0"/>
              </a:rPr>
              <a:t>retransmite segmentos não reconhecidos com menores nos. de seq.</a:t>
            </a:r>
          </a:p>
          <a:p>
            <a:pPr lvl="1" algn="l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itchFamily="2" charset="2"/>
              <a:buChar char="§"/>
            </a:pPr>
            <a:r>
              <a:rPr lang="pt-BR" altLang="pt-BR" sz="2000" dirty="0" smtClean="0">
                <a:latin typeface="Gill Sans MT" pitchFamily="34" charset="0"/>
              </a:rPr>
              <a:t>provavelmente o segmento não reconhecido se perdeu, não é preciso esperar o temporizador.</a:t>
            </a:r>
            <a:endParaRPr lang="pt-BR" altLang="pt-BR" sz="2000" dirty="0">
              <a:latin typeface="Gill Sans MT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751388" y="1914525"/>
            <a:ext cx="3379060" cy="3439673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877563" y="1679575"/>
            <a:ext cx="2784545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i="1" dirty="0" err="1" smtClean="0">
                <a:solidFill>
                  <a:srgbClr val="CC0000"/>
                </a:solidFill>
              </a:rPr>
              <a:t>retx</a:t>
            </a:r>
            <a:r>
              <a:rPr lang="en-US" sz="2400" i="1" dirty="0" smtClean="0">
                <a:solidFill>
                  <a:srgbClr val="CC0000"/>
                </a:solidFill>
              </a:rPr>
              <a:t> </a:t>
            </a:r>
            <a:r>
              <a:rPr lang="en-US" sz="2400" i="1" dirty="0" err="1" smtClean="0">
                <a:solidFill>
                  <a:srgbClr val="CC0000"/>
                </a:solidFill>
              </a:rPr>
              <a:t>rápida</a:t>
            </a:r>
            <a:r>
              <a:rPr lang="en-US" sz="2400" i="1" dirty="0" smtClean="0">
                <a:solidFill>
                  <a:srgbClr val="CC0000"/>
                </a:solidFill>
              </a:rPr>
              <a:t> do TCP</a:t>
            </a:r>
          </a:p>
        </p:txBody>
      </p:sp>
    </p:spTree>
    <p:extLst>
      <p:ext uri="{BB962C8B-B14F-4D97-AF65-F5344CB8AC3E}">
        <p14:creationId xmlns:p14="http://schemas.microsoft.com/office/powerpoint/2010/main" xmlns="" val="336203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26"/>
          <p:cNvSpPr txBox="1">
            <a:spLocks noChangeArrowheads="1"/>
          </p:cNvSpPr>
          <p:nvPr/>
        </p:nvSpPr>
        <p:spPr bwMode="auto">
          <a:xfrm>
            <a:off x="1452563" y="5965825"/>
            <a:ext cx="63277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 err="1">
                <a:latin typeface="Arial" pitchFamily="34" charset="0"/>
              </a:rPr>
              <a:t>Retransmissão</a:t>
            </a:r>
            <a:r>
              <a:rPr lang="en-US" sz="1800" dirty="0">
                <a:latin typeface="Arial" pitchFamily="34" charset="0"/>
              </a:rPr>
              <a:t> de um </a:t>
            </a:r>
            <a:r>
              <a:rPr lang="en-US" sz="1800" dirty="0" err="1">
                <a:latin typeface="Arial" pitchFamily="34" charset="0"/>
              </a:rPr>
              <a:t>segmento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após</a:t>
            </a:r>
            <a:r>
              <a:rPr lang="en-US" sz="1800" dirty="0">
                <a:latin typeface="Arial" pitchFamily="34" charset="0"/>
              </a:rPr>
              <a:t> </a:t>
            </a:r>
            <a:r>
              <a:rPr lang="en-US" sz="1800" dirty="0" err="1">
                <a:latin typeface="Arial" pitchFamily="34" charset="0"/>
              </a:rPr>
              <a:t>três</a:t>
            </a:r>
            <a:r>
              <a:rPr lang="en-US" sz="1800" dirty="0">
                <a:latin typeface="Arial" pitchFamily="34" charset="0"/>
              </a:rPr>
              <a:t> ACKs </a:t>
            </a:r>
            <a:r>
              <a:rPr lang="en-US" sz="1800" dirty="0" err="1">
                <a:latin typeface="Arial" pitchFamily="34" charset="0"/>
              </a:rPr>
              <a:t>duplicados</a:t>
            </a:r>
            <a:endParaRPr lang="en-US" sz="1800" dirty="0">
              <a:latin typeface="Arial" pitchFamily="34" charset="0"/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2705894" y="534641"/>
            <a:ext cx="3232150" cy="4868863"/>
            <a:chOff x="2686050" y="1037085"/>
            <a:chExt cx="3232150" cy="4868863"/>
          </a:xfrm>
        </p:grpSpPr>
        <p:sp>
          <p:nvSpPr>
            <p:cNvPr id="29" name="Line 3"/>
            <p:cNvSpPr>
              <a:spLocks noChangeShapeType="1"/>
            </p:cNvSpPr>
            <p:nvPr/>
          </p:nvSpPr>
          <p:spPr bwMode="auto">
            <a:xfrm>
              <a:off x="3068638" y="2216598"/>
              <a:ext cx="2533650" cy="5905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0" name="Line 9"/>
            <p:cNvSpPr>
              <a:spLocks noChangeShapeType="1"/>
            </p:cNvSpPr>
            <p:nvPr/>
          </p:nvSpPr>
          <p:spPr bwMode="auto">
            <a:xfrm>
              <a:off x="3068638" y="2445198"/>
              <a:ext cx="1757362" cy="41433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1" name="Line 10"/>
            <p:cNvSpPr>
              <a:spLocks noChangeShapeType="1"/>
            </p:cNvSpPr>
            <p:nvPr/>
          </p:nvSpPr>
          <p:spPr bwMode="auto">
            <a:xfrm flipH="1">
              <a:off x="3065463" y="1911798"/>
              <a:ext cx="3175" cy="399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2" name="Line 11"/>
            <p:cNvSpPr>
              <a:spLocks noChangeShapeType="1"/>
            </p:cNvSpPr>
            <p:nvPr/>
          </p:nvSpPr>
          <p:spPr bwMode="auto">
            <a:xfrm>
              <a:off x="5583238" y="1987998"/>
              <a:ext cx="11112" cy="39036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3" name="Line 12"/>
            <p:cNvSpPr>
              <a:spLocks noChangeShapeType="1"/>
            </p:cNvSpPr>
            <p:nvPr/>
          </p:nvSpPr>
          <p:spPr bwMode="auto">
            <a:xfrm flipH="1">
              <a:off x="3032125" y="2859535"/>
              <a:ext cx="2519363" cy="80962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4" name="Line 14"/>
            <p:cNvSpPr>
              <a:spLocks noChangeShapeType="1"/>
            </p:cNvSpPr>
            <p:nvPr/>
          </p:nvSpPr>
          <p:spPr bwMode="auto">
            <a:xfrm>
              <a:off x="3068638" y="2673798"/>
              <a:ext cx="2533650" cy="5905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>
              <a:off x="3068638" y="3130998"/>
              <a:ext cx="2533650" cy="5905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>
              <a:off x="3068638" y="2902398"/>
              <a:ext cx="2533650" cy="5905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7" name="Line 17"/>
            <p:cNvSpPr>
              <a:spLocks noChangeShapeType="1"/>
            </p:cNvSpPr>
            <p:nvPr/>
          </p:nvSpPr>
          <p:spPr bwMode="auto">
            <a:xfrm flipH="1">
              <a:off x="3033713" y="3283398"/>
              <a:ext cx="2530475" cy="83026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8" name="Line 18"/>
            <p:cNvSpPr>
              <a:spLocks noChangeShapeType="1"/>
            </p:cNvSpPr>
            <p:nvPr/>
          </p:nvSpPr>
          <p:spPr bwMode="auto">
            <a:xfrm flipH="1">
              <a:off x="3068638" y="3511998"/>
              <a:ext cx="2506662" cy="88741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 flipH="1">
              <a:off x="3068638" y="3740598"/>
              <a:ext cx="2495550" cy="90011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4741863" y="2611885"/>
              <a:ext cx="282575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400" smtClean="0">
                  <a:solidFill>
                    <a:srgbClr val="FF0000"/>
                  </a:solidFill>
                  <a:latin typeface="Arial" charset="0"/>
                </a:rPr>
                <a:t>X</a:t>
              </a:r>
              <a:endParaRPr lang="en-US" sz="1000" smtClean="0">
                <a:latin typeface="Times New Roman" charset="0"/>
              </a:endParaRPr>
            </a:p>
          </p:txBody>
        </p:sp>
        <p:sp>
          <p:nvSpPr>
            <p:cNvPr id="41" name="Line 24"/>
            <p:cNvSpPr>
              <a:spLocks noChangeShapeType="1"/>
            </p:cNvSpPr>
            <p:nvPr/>
          </p:nvSpPr>
          <p:spPr bwMode="auto">
            <a:xfrm>
              <a:off x="3094038" y="4681985"/>
              <a:ext cx="2533650" cy="59055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" name="Text Box 34"/>
            <p:cNvSpPr txBox="1">
              <a:spLocks noChangeArrowheads="1"/>
            </p:cNvSpPr>
            <p:nvPr/>
          </p:nvSpPr>
          <p:spPr bwMode="auto">
            <a:xfrm>
              <a:off x="5110163" y="1037085"/>
              <a:ext cx="77311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Host B</a:t>
              </a:r>
            </a:p>
          </p:txBody>
        </p:sp>
        <p:sp>
          <p:nvSpPr>
            <p:cNvPr id="43" name="Text Box 38"/>
            <p:cNvSpPr txBox="1">
              <a:spLocks noChangeArrowheads="1"/>
            </p:cNvSpPr>
            <p:nvPr/>
          </p:nvSpPr>
          <p:spPr bwMode="auto">
            <a:xfrm>
              <a:off x="2776538" y="1044274"/>
              <a:ext cx="7762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/>
                <a:t>Host A</a:t>
              </a:r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3216275" y="2137223"/>
              <a:ext cx="2085975" cy="304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Seq=92, 8 bytes of data</a:t>
              </a:r>
            </a:p>
          </p:txBody>
        </p:sp>
        <p:grpSp>
          <p:nvGrpSpPr>
            <p:cNvPr id="45" name="Group 41"/>
            <p:cNvGrpSpPr>
              <a:grpSpLocks/>
            </p:cNvGrpSpPr>
            <p:nvPr/>
          </p:nvGrpSpPr>
          <p:grpSpPr bwMode="auto">
            <a:xfrm>
              <a:off x="3170238" y="3386585"/>
              <a:ext cx="949325" cy="304800"/>
              <a:chOff x="4215" y="2253"/>
              <a:chExt cx="598" cy="192"/>
            </a:xfrm>
          </p:grpSpPr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4265" y="2274"/>
                <a:ext cx="471" cy="1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47" name="Text Box 43"/>
              <p:cNvSpPr txBox="1">
                <a:spLocks noChangeArrowheads="1"/>
              </p:cNvSpPr>
              <p:nvPr/>
            </p:nvSpPr>
            <p:spPr bwMode="auto">
              <a:xfrm>
                <a:off x="4215" y="2253"/>
                <a:ext cx="59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smtClean="0">
                    <a:latin typeface="Arial" charset="0"/>
                  </a:rPr>
                  <a:t>ACK=100</a:t>
                </a:r>
                <a:endParaRPr lang="en-US" sz="1000" smtClean="0">
                  <a:latin typeface="Times New Roman" charset="0"/>
                </a:endParaRPr>
              </a:p>
            </p:txBody>
          </p:sp>
        </p:grpSp>
        <p:grpSp>
          <p:nvGrpSpPr>
            <p:cNvPr id="56" name="Group 71"/>
            <p:cNvGrpSpPr>
              <a:grpSpLocks/>
            </p:cNvGrpSpPr>
            <p:nvPr/>
          </p:nvGrpSpPr>
          <p:grpSpPr bwMode="auto">
            <a:xfrm>
              <a:off x="3181350" y="3697735"/>
              <a:ext cx="949325" cy="304800"/>
              <a:chOff x="35" y="1825"/>
              <a:chExt cx="598" cy="192"/>
            </a:xfrm>
          </p:grpSpPr>
          <p:sp>
            <p:nvSpPr>
              <p:cNvPr id="57" name="Rectangle 66"/>
              <p:cNvSpPr>
                <a:spLocks noChangeArrowheads="1"/>
              </p:cNvSpPr>
              <p:nvPr/>
            </p:nvSpPr>
            <p:spPr bwMode="auto">
              <a:xfrm>
                <a:off x="101" y="1859"/>
                <a:ext cx="471" cy="1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58" name="Text Box 67"/>
              <p:cNvSpPr txBox="1">
                <a:spLocks noChangeArrowheads="1"/>
              </p:cNvSpPr>
              <p:nvPr/>
            </p:nvSpPr>
            <p:spPr bwMode="auto">
              <a:xfrm>
                <a:off x="35" y="1825"/>
                <a:ext cx="59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dirty="0" smtClean="0">
                    <a:latin typeface="Arial" charset="0"/>
                  </a:rPr>
                  <a:t>ACK=100</a:t>
                </a:r>
                <a:endParaRPr lang="en-US" sz="1000" dirty="0" smtClean="0">
                  <a:latin typeface="Times New Roman" charset="0"/>
                </a:endParaRPr>
              </a:p>
            </p:txBody>
          </p:sp>
        </p:grpSp>
        <p:grpSp>
          <p:nvGrpSpPr>
            <p:cNvPr id="59" name="Group 72"/>
            <p:cNvGrpSpPr>
              <a:grpSpLocks/>
            </p:cNvGrpSpPr>
            <p:nvPr/>
          </p:nvGrpSpPr>
          <p:grpSpPr bwMode="auto">
            <a:xfrm>
              <a:off x="3167063" y="4027935"/>
              <a:ext cx="949325" cy="304800"/>
              <a:chOff x="35" y="1825"/>
              <a:chExt cx="598" cy="192"/>
            </a:xfrm>
          </p:grpSpPr>
          <p:sp>
            <p:nvSpPr>
              <p:cNvPr id="60" name="Rectangle 73"/>
              <p:cNvSpPr>
                <a:spLocks noChangeArrowheads="1"/>
              </p:cNvSpPr>
              <p:nvPr/>
            </p:nvSpPr>
            <p:spPr bwMode="auto">
              <a:xfrm>
                <a:off x="101" y="1859"/>
                <a:ext cx="471" cy="1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1" name="Text Box 74"/>
              <p:cNvSpPr txBox="1">
                <a:spLocks noChangeArrowheads="1"/>
              </p:cNvSpPr>
              <p:nvPr/>
            </p:nvSpPr>
            <p:spPr bwMode="auto">
              <a:xfrm>
                <a:off x="35" y="1825"/>
                <a:ext cx="59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smtClean="0">
                    <a:latin typeface="Arial" charset="0"/>
                  </a:rPr>
                  <a:t>ACK=100</a:t>
                </a:r>
                <a:endParaRPr lang="en-US" sz="1000" smtClean="0">
                  <a:latin typeface="Times New Roman" charset="0"/>
                </a:endParaRPr>
              </a:p>
            </p:txBody>
          </p:sp>
        </p:grpSp>
        <p:grpSp>
          <p:nvGrpSpPr>
            <p:cNvPr id="62" name="Group 75"/>
            <p:cNvGrpSpPr>
              <a:grpSpLocks/>
            </p:cNvGrpSpPr>
            <p:nvPr/>
          </p:nvGrpSpPr>
          <p:grpSpPr bwMode="auto">
            <a:xfrm>
              <a:off x="3175000" y="4324798"/>
              <a:ext cx="949325" cy="304800"/>
              <a:chOff x="35" y="1825"/>
              <a:chExt cx="598" cy="192"/>
            </a:xfrm>
          </p:grpSpPr>
          <p:sp>
            <p:nvSpPr>
              <p:cNvPr id="63" name="Rectangle 76"/>
              <p:cNvSpPr>
                <a:spLocks noChangeArrowheads="1"/>
              </p:cNvSpPr>
              <p:nvPr/>
            </p:nvSpPr>
            <p:spPr bwMode="auto">
              <a:xfrm>
                <a:off x="101" y="1859"/>
                <a:ext cx="471" cy="12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64" name="Text Box 77"/>
              <p:cNvSpPr txBox="1">
                <a:spLocks noChangeArrowheads="1"/>
              </p:cNvSpPr>
              <p:nvPr/>
            </p:nvSpPr>
            <p:spPr bwMode="auto">
              <a:xfrm>
                <a:off x="35" y="1825"/>
                <a:ext cx="59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400" smtClean="0">
                    <a:latin typeface="Arial" charset="0"/>
                  </a:rPr>
                  <a:t>ACK=100</a:t>
                </a:r>
                <a:endParaRPr lang="en-US" sz="1000" smtClean="0">
                  <a:latin typeface="Times New Roman" charset="0"/>
                </a:endParaRPr>
              </a:p>
            </p:txBody>
          </p:sp>
        </p:grpSp>
        <p:sp>
          <p:nvSpPr>
            <p:cNvPr id="65" name="Rectangle 84"/>
            <p:cNvSpPr>
              <a:spLocks noChangeArrowheads="1"/>
            </p:cNvSpPr>
            <p:nvPr/>
          </p:nvSpPr>
          <p:spPr bwMode="auto">
            <a:xfrm>
              <a:off x="3284538" y="2459485"/>
              <a:ext cx="757237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6" name="Text Box 83"/>
            <p:cNvSpPr txBox="1">
              <a:spLocks noChangeArrowheads="1"/>
            </p:cNvSpPr>
            <p:nvPr/>
          </p:nvSpPr>
          <p:spPr bwMode="auto">
            <a:xfrm>
              <a:off x="3192463" y="2403923"/>
              <a:ext cx="228123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Seq=100, 20 bytes of data</a:t>
              </a:r>
            </a:p>
          </p:txBody>
        </p:sp>
        <p:sp>
          <p:nvSpPr>
            <p:cNvPr id="67" name="Rectangle 85"/>
            <p:cNvSpPr>
              <a:spLocks noChangeArrowheads="1"/>
            </p:cNvSpPr>
            <p:nvPr/>
          </p:nvSpPr>
          <p:spPr bwMode="auto">
            <a:xfrm>
              <a:off x="3246438" y="4667698"/>
              <a:ext cx="757237" cy="225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68" name="Text Box 86"/>
            <p:cNvSpPr txBox="1">
              <a:spLocks noChangeArrowheads="1"/>
            </p:cNvSpPr>
            <p:nvPr/>
          </p:nvSpPr>
          <p:spPr bwMode="auto">
            <a:xfrm>
              <a:off x="3154363" y="4612135"/>
              <a:ext cx="2281237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 err="1" smtClean="0"/>
                <a:t>Seq</a:t>
              </a:r>
              <a:r>
                <a:rPr lang="en-US" sz="1400" dirty="0" smtClean="0"/>
                <a:t>=100, 20 bytes of data</a:t>
              </a:r>
            </a:p>
          </p:txBody>
        </p:sp>
        <p:grpSp>
          <p:nvGrpSpPr>
            <p:cNvPr id="69" name="Group 93"/>
            <p:cNvGrpSpPr>
              <a:grpSpLocks/>
            </p:cNvGrpSpPr>
            <p:nvPr/>
          </p:nvGrpSpPr>
          <p:grpSpPr bwMode="auto">
            <a:xfrm>
              <a:off x="2686050" y="1294260"/>
              <a:ext cx="630238" cy="533400"/>
              <a:chOff x="-44" y="1473"/>
              <a:chExt cx="981" cy="1105"/>
            </a:xfrm>
          </p:grpSpPr>
          <p:pic>
            <p:nvPicPr>
              <p:cNvPr id="70" name="Picture 9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" name="Freeform 9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72" name="Group 96"/>
            <p:cNvGrpSpPr>
              <a:grpSpLocks/>
            </p:cNvGrpSpPr>
            <p:nvPr/>
          </p:nvGrpSpPr>
          <p:grpSpPr bwMode="auto">
            <a:xfrm flipH="1">
              <a:off x="5264150" y="1321248"/>
              <a:ext cx="654050" cy="579437"/>
              <a:chOff x="-44" y="1473"/>
              <a:chExt cx="981" cy="1105"/>
            </a:xfrm>
          </p:grpSpPr>
          <p:pic>
            <p:nvPicPr>
              <p:cNvPr id="73" name="Picture 9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4" name="Freeform 9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</p:grpSp>
      <p:grpSp>
        <p:nvGrpSpPr>
          <p:cNvPr id="3" name="Grupo 2"/>
          <p:cNvGrpSpPr/>
          <p:nvPr/>
        </p:nvGrpSpPr>
        <p:grpSpPr>
          <a:xfrm>
            <a:off x="2388394" y="3133722"/>
            <a:ext cx="567531" cy="1888439"/>
            <a:chOff x="2388394" y="1722777"/>
            <a:chExt cx="567531" cy="1888439"/>
          </a:xfrm>
        </p:grpSpPr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 rot="16200000">
              <a:off x="2100263" y="2627652"/>
              <a:ext cx="912812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timeout</a:t>
              </a:r>
            </a:p>
          </p:txBody>
        </p:sp>
        <p:sp>
          <p:nvSpPr>
            <p:cNvPr id="79" name="Line 21"/>
            <p:cNvSpPr>
              <a:spLocks noChangeShapeType="1"/>
            </p:cNvSpPr>
            <p:nvPr/>
          </p:nvSpPr>
          <p:spPr bwMode="auto">
            <a:xfrm flipH="1">
              <a:off x="2817813" y="1722777"/>
              <a:ext cx="12699" cy="1888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80" name="Line 22"/>
            <p:cNvSpPr>
              <a:spLocks noChangeShapeType="1"/>
            </p:cNvSpPr>
            <p:nvPr/>
          </p:nvSpPr>
          <p:spPr bwMode="auto">
            <a:xfrm>
              <a:off x="2817813" y="1722777"/>
              <a:ext cx="138112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1" name="Line 23"/>
          <p:cNvSpPr>
            <a:spLocks noChangeShapeType="1"/>
          </p:cNvSpPr>
          <p:nvPr/>
        </p:nvSpPr>
        <p:spPr bwMode="auto">
          <a:xfrm>
            <a:off x="2836324" y="5019081"/>
            <a:ext cx="138112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10AA5-66A2-4F21-A592-E895C0CC63E9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1702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Multiplexação/demultiplexação</a:t>
            </a:r>
            <a:endParaRPr lang="en-US" smtClean="0"/>
          </a:p>
        </p:txBody>
      </p:sp>
      <p:sp>
        <p:nvSpPr>
          <p:cNvPr id="24581" name="Text Box 50"/>
          <p:cNvSpPr txBox="1">
            <a:spLocks noChangeArrowheads="1"/>
          </p:cNvSpPr>
          <p:nvPr/>
        </p:nvSpPr>
        <p:spPr bwMode="auto">
          <a:xfrm>
            <a:off x="4944512" y="2133610"/>
            <a:ext cx="176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pt-BR" sz="1600">
              <a:latin typeface="Comic Sans MS" pitchFamily="66" charset="0"/>
            </a:endParaRPr>
          </a:p>
        </p:txBody>
      </p:sp>
      <p:sp>
        <p:nvSpPr>
          <p:cNvPr id="24582" name="Text Box 51"/>
          <p:cNvSpPr txBox="1">
            <a:spLocks noChangeArrowheads="1"/>
          </p:cNvSpPr>
          <p:nvPr/>
        </p:nvSpPr>
        <p:spPr bwMode="auto">
          <a:xfrm>
            <a:off x="4968325" y="1911360"/>
            <a:ext cx="1762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pt-BR"/>
          </a:p>
        </p:txBody>
      </p:sp>
      <p:sp>
        <p:nvSpPr>
          <p:cNvPr id="24583" name="Rectangle 52"/>
          <p:cNvSpPr>
            <a:spLocks noChangeArrowheads="1"/>
          </p:cNvSpPr>
          <p:nvPr/>
        </p:nvSpPr>
        <p:spPr bwMode="auto">
          <a:xfrm>
            <a:off x="4944512" y="2068521"/>
            <a:ext cx="3917266" cy="1299639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en-US" sz="2000" dirty="0">
              <a:latin typeface="Comic Sans MS" pitchFamily="66" charset="0"/>
            </a:endParaRPr>
          </a:p>
          <a:p>
            <a:pPr algn="l"/>
            <a:r>
              <a:rPr lang="pt-BR" sz="2000" dirty="0" smtClean="0">
                <a:latin typeface="Comic Sans MS" pitchFamily="66" charset="0"/>
              </a:rPr>
              <a:t>Usa </a:t>
            </a:r>
            <a:r>
              <a:rPr lang="pt-BR" sz="2000" dirty="0" err="1" smtClean="0">
                <a:latin typeface="Comic Sans MS" pitchFamily="66" charset="0"/>
              </a:rPr>
              <a:t>info</a:t>
            </a:r>
            <a:r>
              <a:rPr lang="pt-BR" sz="2000" dirty="0" smtClean="0">
                <a:latin typeface="Comic Sans MS" pitchFamily="66" charset="0"/>
              </a:rPr>
              <a:t> do cabeçalho para </a:t>
            </a:r>
          </a:p>
          <a:p>
            <a:pPr algn="l"/>
            <a:r>
              <a:rPr lang="pt-BR" sz="2000" dirty="0">
                <a:latin typeface="Comic Sans MS" pitchFamily="66" charset="0"/>
              </a:rPr>
              <a:t>e</a:t>
            </a:r>
            <a:r>
              <a:rPr lang="pt-BR" sz="2000" dirty="0" smtClean="0">
                <a:latin typeface="Comic Sans MS" pitchFamily="66" charset="0"/>
              </a:rPr>
              <a:t>ntregar os segmentos </a:t>
            </a:r>
            <a:endParaRPr lang="pt-BR" sz="2000" dirty="0">
              <a:latin typeface="Comic Sans MS" pitchFamily="66" charset="0"/>
            </a:endParaRPr>
          </a:p>
          <a:p>
            <a:pPr algn="l"/>
            <a:r>
              <a:rPr lang="pt-BR" sz="2000" dirty="0">
                <a:latin typeface="Comic Sans MS" pitchFamily="66" charset="0"/>
              </a:rPr>
              <a:t>recebidos </a:t>
            </a:r>
            <a:r>
              <a:rPr lang="pt-BR" sz="2000" dirty="0" smtClean="0">
                <a:latin typeface="Comic Sans MS" pitchFamily="66" charset="0"/>
              </a:rPr>
              <a:t>aos sockets corretos</a:t>
            </a:r>
            <a:endParaRPr lang="pt-BR" sz="2000" dirty="0">
              <a:latin typeface="Comic Sans MS" pitchFamily="66" charset="0"/>
            </a:endParaRPr>
          </a:p>
          <a:p>
            <a:pPr algn="l"/>
            <a:endParaRPr lang="en-US" sz="2000" dirty="0">
              <a:latin typeface="Comic Sans MS" pitchFamily="66" charset="0"/>
            </a:endParaRPr>
          </a:p>
        </p:txBody>
      </p:sp>
      <p:grpSp>
        <p:nvGrpSpPr>
          <p:cNvPr id="24584" name="Group 53"/>
          <p:cNvGrpSpPr>
            <a:grpSpLocks/>
          </p:cNvGrpSpPr>
          <p:nvPr/>
        </p:nvGrpSpPr>
        <p:grpSpPr bwMode="auto">
          <a:xfrm>
            <a:off x="4916675" y="1839922"/>
            <a:ext cx="3652838" cy="396875"/>
            <a:chOff x="1023" y="3713"/>
            <a:chExt cx="1846" cy="250"/>
          </a:xfrm>
        </p:grpSpPr>
        <p:sp>
          <p:nvSpPr>
            <p:cNvPr id="24591" name="Rectangle 54"/>
            <p:cNvSpPr>
              <a:spLocks noChangeArrowheads="1"/>
            </p:cNvSpPr>
            <p:nvPr/>
          </p:nvSpPr>
          <p:spPr bwMode="auto">
            <a:xfrm>
              <a:off x="1422" y="3732"/>
              <a:ext cx="1002" cy="2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592" name="Text Box 55"/>
            <p:cNvSpPr txBox="1">
              <a:spLocks noChangeArrowheads="1"/>
            </p:cNvSpPr>
            <p:nvPr/>
          </p:nvSpPr>
          <p:spPr bwMode="auto">
            <a:xfrm>
              <a:off x="1023" y="3713"/>
              <a:ext cx="1846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t-BR" sz="2000" u="sng" dirty="0" err="1">
                  <a:solidFill>
                    <a:srgbClr val="FF0000"/>
                  </a:solidFill>
                  <a:latin typeface="Comic Sans MS" pitchFamily="66" charset="0"/>
                </a:rPr>
                <a:t>Demultiplexação</a:t>
              </a:r>
              <a:r>
                <a:rPr lang="pt-BR" sz="2000" u="sng" dirty="0">
                  <a:solidFill>
                    <a:srgbClr val="FF0000"/>
                  </a:solidFill>
                  <a:latin typeface="Comic Sans MS" pitchFamily="66" charset="0"/>
                </a:rPr>
                <a:t> no receptor:</a:t>
              </a:r>
            </a:p>
          </p:txBody>
        </p:sp>
      </p:grpSp>
      <p:sp>
        <p:nvSpPr>
          <p:cNvPr id="24585" name="Text Box 56"/>
          <p:cNvSpPr txBox="1">
            <a:spLocks noChangeArrowheads="1"/>
          </p:cNvSpPr>
          <p:nvPr/>
        </p:nvSpPr>
        <p:spPr bwMode="auto">
          <a:xfrm>
            <a:off x="325850" y="1530529"/>
            <a:ext cx="432393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pt-BR" sz="2000" dirty="0">
                <a:solidFill>
                  <a:srgbClr val="3399FF"/>
                </a:solidFill>
                <a:latin typeface="Comic Sans MS" pitchFamily="66" charset="0"/>
              </a:rPr>
              <a:t>reúne dados de muitos sockets, </a:t>
            </a:r>
            <a:r>
              <a:rPr lang="pt-BR" sz="2000" dirty="0" smtClean="0">
                <a:solidFill>
                  <a:srgbClr val="3399FF"/>
                </a:solidFill>
                <a:latin typeface="Comic Sans MS" pitchFamily="66" charset="0"/>
              </a:rPr>
              <a:t>adiciona o cabeçalho de transporte </a:t>
            </a:r>
            <a:r>
              <a:rPr lang="pt-BR" sz="2000" dirty="0" smtClean="0">
                <a:latin typeface="Comic Sans MS" pitchFamily="66" charset="0"/>
              </a:rPr>
              <a:t>(usado </a:t>
            </a:r>
            <a:r>
              <a:rPr lang="pt-BR" sz="2000" dirty="0">
                <a:latin typeface="Comic Sans MS" pitchFamily="66" charset="0"/>
              </a:rPr>
              <a:t>posteriormente para a </a:t>
            </a:r>
            <a:r>
              <a:rPr lang="pt-BR" sz="2000" dirty="0" err="1">
                <a:latin typeface="Comic Sans MS" pitchFamily="66" charset="0"/>
              </a:rPr>
              <a:t>demultiplexação</a:t>
            </a:r>
            <a:r>
              <a:rPr lang="pt-BR" sz="2000" dirty="0">
                <a:latin typeface="Comic Sans MS" pitchFamily="66" charset="0"/>
              </a:rPr>
              <a:t>)</a:t>
            </a:r>
            <a:endParaRPr lang="pt-BR" dirty="0"/>
          </a:p>
        </p:txBody>
      </p:sp>
      <p:sp>
        <p:nvSpPr>
          <p:cNvPr id="24586" name="Rectangle 57"/>
          <p:cNvSpPr>
            <a:spLocks noChangeArrowheads="1"/>
          </p:cNvSpPr>
          <p:nvPr/>
        </p:nvSpPr>
        <p:spPr bwMode="auto">
          <a:xfrm>
            <a:off x="315656" y="1465443"/>
            <a:ext cx="4259370" cy="138852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4587" name="Group 58"/>
          <p:cNvGrpSpPr>
            <a:grpSpLocks/>
          </p:cNvGrpSpPr>
          <p:nvPr/>
        </p:nvGrpSpPr>
        <p:grpSpPr bwMode="auto">
          <a:xfrm>
            <a:off x="599844" y="1178104"/>
            <a:ext cx="3203575" cy="396875"/>
            <a:chOff x="930" y="3713"/>
            <a:chExt cx="2018" cy="250"/>
          </a:xfrm>
        </p:grpSpPr>
        <p:sp>
          <p:nvSpPr>
            <p:cNvPr id="24589" name="Rectangle 59"/>
            <p:cNvSpPr>
              <a:spLocks noChangeArrowheads="1"/>
            </p:cNvSpPr>
            <p:nvPr/>
          </p:nvSpPr>
          <p:spPr bwMode="auto">
            <a:xfrm>
              <a:off x="1422" y="3732"/>
              <a:ext cx="1002" cy="21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4590" name="Text Box 60"/>
            <p:cNvSpPr txBox="1">
              <a:spLocks noChangeArrowheads="1"/>
            </p:cNvSpPr>
            <p:nvPr/>
          </p:nvSpPr>
          <p:spPr bwMode="auto">
            <a:xfrm>
              <a:off x="930" y="3713"/>
              <a:ext cx="2018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u="sng" dirty="0" err="1">
                  <a:solidFill>
                    <a:srgbClr val="FF0000"/>
                  </a:solidFill>
                  <a:latin typeface="Comic Sans MS" pitchFamily="66" charset="0"/>
                </a:rPr>
                <a:t>Multiplexação</a:t>
              </a:r>
              <a:r>
                <a:rPr lang="en-US" sz="2000" u="sng" dirty="0">
                  <a:solidFill>
                    <a:srgbClr val="FF0000"/>
                  </a:solidFill>
                  <a:latin typeface="Comic Sans MS" pitchFamily="66" charset="0"/>
                </a:rPr>
                <a:t> no </a:t>
              </a:r>
              <a:r>
                <a:rPr lang="en-US" sz="2000" u="sng" dirty="0" err="1">
                  <a:solidFill>
                    <a:srgbClr val="FF0000"/>
                  </a:solidFill>
                  <a:latin typeface="Comic Sans MS" pitchFamily="66" charset="0"/>
                </a:rPr>
                <a:t>transm</a:t>
              </a:r>
              <a:r>
                <a:rPr lang="en-US" sz="2000" u="sng" dirty="0">
                  <a:solidFill>
                    <a:srgbClr val="FF0000"/>
                  </a:solidFill>
                  <a:latin typeface="Comic Sans MS" pitchFamily="66" charset="0"/>
                </a:rPr>
                <a:t>.:</a:t>
              </a:r>
              <a:endParaRPr lang="en-US" sz="2000" dirty="0">
                <a:solidFill>
                  <a:srgbClr val="FF0000"/>
                </a:solidFill>
                <a:latin typeface="Comic Sans MS" pitchFamily="66" charset="0"/>
              </a:endParaRPr>
            </a:p>
          </p:txBody>
        </p:sp>
      </p:grpSp>
      <p:sp>
        <p:nvSpPr>
          <p:cNvPr id="18" name="Freeform 157"/>
          <p:cNvSpPr>
            <a:spLocks/>
          </p:cNvSpPr>
          <p:nvPr/>
        </p:nvSpPr>
        <p:spPr bwMode="auto">
          <a:xfrm>
            <a:off x="2767013" y="3143250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9" name="Text Box 37"/>
          <p:cNvSpPr txBox="1">
            <a:spLocks noChangeArrowheads="1"/>
          </p:cNvSpPr>
          <p:nvPr/>
        </p:nvSpPr>
        <p:spPr bwMode="auto">
          <a:xfrm>
            <a:off x="7987809" y="4068763"/>
            <a:ext cx="101662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err="1" smtClean="0">
                <a:latin typeface="Arial" charset="0"/>
              </a:rPr>
              <a:t>processo</a:t>
            </a:r>
            <a:endParaRPr lang="en-US" dirty="0" smtClean="0">
              <a:latin typeface="Arial" charset="0"/>
            </a:endParaRPr>
          </a:p>
        </p:txBody>
      </p:sp>
      <p:sp>
        <p:nvSpPr>
          <p:cNvPr id="20" name="Text Box 38"/>
          <p:cNvSpPr txBox="1">
            <a:spLocks noChangeArrowheads="1"/>
          </p:cNvSpPr>
          <p:nvPr/>
        </p:nvSpPr>
        <p:spPr bwMode="auto">
          <a:xfrm>
            <a:off x="7981950" y="3667125"/>
            <a:ext cx="7556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socket</a:t>
            </a:r>
          </a:p>
        </p:txBody>
      </p:sp>
      <p:grpSp>
        <p:nvGrpSpPr>
          <p:cNvPr id="21" name="Group 57"/>
          <p:cNvGrpSpPr>
            <a:grpSpLocks/>
          </p:cNvGrpSpPr>
          <p:nvPr/>
        </p:nvGrpSpPr>
        <p:grpSpPr bwMode="auto">
          <a:xfrm>
            <a:off x="7481888" y="3741738"/>
            <a:ext cx="533400" cy="206375"/>
            <a:chOff x="344" y="1846"/>
            <a:chExt cx="336" cy="130"/>
          </a:xfrm>
        </p:grpSpPr>
        <p:sp>
          <p:nvSpPr>
            <p:cNvPr id="22" name="Rectangle 35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3" name="Rectangle 54"/>
            <p:cNvSpPr>
              <a:spLocks noChangeArrowheads="1"/>
            </p:cNvSpPr>
            <p:nvPr/>
          </p:nvSpPr>
          <p:spPr bwMode="auto">
            <a:xfrm>
              <a:off x="454" y="186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4" name="Rectangle 55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5" name="Rectangle 56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3314700" y="3194050"/>
            <a:ext cx="1497013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pt-BR" sz="2400">
              <a:latin typeface="Times New Roman" pitchFamily="18" charset="0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3279775" y="3248025"/>
            <a:ext cx="1473200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pt-BR" sz="2400">
              <a:latin typeface="Times New Roman" pitchFamily="18" charset="0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3286125" y="4017963"/>
            <a:ext cx="146050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3357563" y="4000500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dirty="0" err="1" smtClean="0"/>
              <a:t>transporte</a:t>
            </a:r>
            <a:endParaRPr lang="en-US" sz="1400" dirty="0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3287713" y="43354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3354388" y="3214688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dirty="0" err="1"/>
              <a:t>aplicação</a:t>
            </a:r>
            <a:endParaRPr lang="en-US" sz="1400" dirty="0"/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3351213" y="4905375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dirty="0" err="1"/>
              <a:t>física</a:t>
            </a:r>
            <a:endParaRPr lang="en-US" sz="1400" dirty="0"/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3351213" y="4619625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dirty="0"/>
              <a:t>enlace</a:t>
            </a:r>
          </a:p>
        </p:txBody>
      </p:sp>
      <p:sp>
        <p:nvSpPr>
          <p:cNvPr id="34" name="Text Box 26"/>
          <p:cNvSpPr txBox="1">
            <a:spLocks noChangeArrowheads="1"/>
          </p:cNvSpPr>
          <p:nvPr/>
        </p:nvSpPr>
        <p:spPr bwMode="auto">
          <a:xfrm>
            <a:off x="3351213" y="4321175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dirty="0" err="1" smtClean="0"/>
              <a:t>rede</a:t>
            </a:r>
            <a:endParaRPr lang="en-US" sz="1400" dirty="0"/>
          </a:p>
        </p:txBody>
      </p:sp>
      <p:sp>
        <p:nvSpPr>
          <p:cNvPr id="35" name="Oval 120"/>
          <p:cNvSpPr>
            <a:spLocks noChangeArrowheads="1"/>
          </p:cNvSpPr>
          <p:nvPr/>
        </p:nvSpPr>
        <p:spPr bwMode="auto">
          <a:xfrm>
            <a:off x="405130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P2</a:t>
            </a:r>
          </a:p>
        </p:txBody>
      </p:sp>
      <p:sp>
        <p:nvSpPr>
          <p:cNvPr id="36" name="Line 27"/>
          <p:cNvSpPr>
            <a:spLocks noChangeShapeType="1"/>
          </p:cNvSpPr>
          <p:nvPr/>
        </p:nvSpPr>
        <p:spPr bwMode="auto">
          <a:xfrm>
            <a:off x="3284538" y="464661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7" name="Line 27"/>
          <p:cNvSpPr>
            <a:spLocks noChangeShapeType="1"/>
          </p:cNvSpPr>
          <p:nvPr/>
        </p:nvSpPr>
        <p:spPr bwMode="auto">
          <a:xfrm>
            <a:off x="3281363" y="4945063"/>
            <a:ext cx="145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8" name="Oval 128"/>
          <p:cNvSpPr>
            <a:spLocks noChangeArrowheads="1"/>
          </p:cNvSpPr>
          <p:nvPr/>
        </p:nvSpPr>
        <p:spPr bwMode="auto">
          <a:xfrm>
            <a:off x="3346450" y="35893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P1</a:t>
            </a:r>
          </a:p>
        </p:txBody>
      </p:sp>
      <p:grpSp>
        <p:nvGrpSpPr>
          <p:cNvPr id="39" name="Group 134"/>
          <p:cNvGrpSpPr>
            <a:grpSpLocks/>
          </p:cNvGrpSpPr>
          <p:nvPr/>
        </p:nvGrpSpPr>
        <p:grpSpPr bwMode="auto">
          <a:xfrm>
            <a:off x="4127500" y="3948113"/>
            <a:ext cx="412750" cy="158750"/>
            <a:chOff x="1383" y="2620"/>
            <a:chExt cx="260" cy="100"/>
          </a:xfrm>
        </p:grpSpPr>
        <p:sp>
          <p:nvSpPr>
            <p:cNvPr id="40" name="Rectangle 130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" name="Rectangle 131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2" name="Rectangle 132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3" name="Rectangle 133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44" name="Group 135"/>
          <p:cNvGrpSpPr>
            <a:grpSpLocks/>
          </p:cNvGrpSpPr>
          <p:nvPr/>
        </p:nvGrpSpPr>
        <p:grpSpPr bwMode="auto">
          <a:xfrm>
            <a:off x="3425825" y="3940175"/>
            <a:ext cx="412750" cy="158750"/>
            <a:chOff x="1383" y="2620"/>
            <a:chExt cx="260" cy="100"/>
          </a:xfrm>
        </p:grpSpPr>
        <p:sp>
          <p:nvSpPr>
            <p:cNvPr id="45" name="Rectangle 136"/>
            <p:cNvSpPr>
              <a:spLocks noChangeArrowheads="1"/>
            </p:cNvSpPr>
            <p:nvPr/>
          </p:nvSpPr>
          <p:spPr bwMode="auto">
            <a:xfrm>
              <a:off x="1383" y="2620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6" name="Rectangle 137"/>
            <p:cNvSpPr>
              <a:spLocks noChangeArrowheads="1"/>
            </p:cNvSpPr>
            <p:nvPr/>
          </p:nvSpPr>
          <p:spPr bwMode="auto">
            <a:xfrm>
              <a:off x="1434" y="2633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7" name="Rectangle 138"/>
            <p:cNvSpPr>
              <a:spLocks noChangeArrowheads="1"/>
            </p:cNvSpPr>
            <p:nvPr/>
          </p:nvSpPr>
          <p:spPr bwMode="auto">
            <a:xfrm>
              <a:off x="1599" y="2678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48" name="Rectangle 139"/>
            <p:cNvSpPr>
              <a:spLocks noChangeArrowheads="1"/>
            </p:cNvSpPr>
            <p:nvPr/>
          </p:nvSpPr>
          <p:spPr bwMode="auto">
            <a:xfrm>
              <a:off x="1394" y="2679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51" name="Rectangle 23"/>
          <p:cNvSpPr>
            <a:spLocks noChangeArrowheads="1"/>
          </p:cNvSpPr>
          <p:nvPr/>
        </p:nvSpPr>
        <p:spPr bwMode="auto">
          <a:xfrm>
            <a:off x="5576888" y="3563938"/>
            <a:ext cx="1296987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pt-BR" sz="2400">
              <a:latin typeface="Times New Roman" pitchFamily="18" charset="0"/>
            </a:endParaRPr>
          </a:p>
        </p:txBody>
      </p:sp>
      <p:sp>
        <p:nvSpPr>
          <p:cNvPr id="52" name="Rectangle 24"/>
          <p:cNvSpPr>
            <a:spLocks noChangeArrowheads="1"/>
          </p:cNvSpPr>
          <p:nvPr/>
        </p:nvSpPr>
        <p:spPr bwMode="auto">
          <a:xfrm>
            <a:off x="5538788" y="3617913"/>
            <a:ext cx="1273175" cy="19796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pt-BR" sz="2400">
              <a:latin typeface="Times New Roman" pitchFamily="18" charset="0"/>
            </a:endParaRPr>
          </a:p>
        </p:txBody>
      </p:sp>
      <p:sp>
        <p:nvSpPr>
          <p:cNvPr id="53" name="Line 25"/>
          <p:cNvSpPr>
            <a:spLocks noChangeShapeType="1"/>
          </p:cNvSpPr>
          <p:nvPr/>
        </p:nvSpPr>
        <p:spPr bwMode="auto">
          <a:xfrm>
            <a:off x="5548313" y="43783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5505450" y="4360863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dirty="0" err="1" smtClean="0"/>
              <a:t>transporte</a:t>
            </a:r>
            <a:endParaRPr lang="en-US" sz="1400" dirty="0"/>
          </a:p>
        </p:txBody>
      </p:sp>
      <p:sp>
        <p:nvSpPr>
          <p:cNvPr id="55" name="Line 27"/>
          <p:cNvSpPr>
            <a:spLocks noChangeShapeType="1"/>
          </p:cNvSpPr>
          <p:nvPr/>
        </p:nvSpPr>
        <p:spPr bwMode="auto">
          <a:xfrm>
            <a:off x="5556250" y="4699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6" name="Line 28"/>
          <p:cNvSpPr>
            <a:spLocks noChangeShapeType="1"/>
          </p:cNvSpPr>
          <p:nvPr/>
        </p:nvSpPr>
        <p:spPr bwMode="auto">
          <a:xfrm>
            <a:off x="5541963" y="50085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7" name="Line 29"/>
          <p:cNvSpPr>
            <a:spLocks noChangeShapeType="1"/>
          </p:cNvSpPr>
          <p:nvPr/>
        </p:nvSpPr>
        <p:spPr bwMode="auto">
          <a:xfrm>
            <a:off x="5541963" y="52943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" name="Text Box 26"/>
          <p:cNvSpPr txBox="1">
            <a:spLocks noChangeArrowheads="1"/>
          </p:cNvSpPr>
          <p:nvPr/>
        </p:nvSpPr>
        <p:spPr bwMode="auto">
          <a:xfrm>
            <a:off x="5540375" y="3608388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dirty="0" err="1"/>
              <a:t>aplicação</a:t>
            </a:r>
            <a:endParaRPr lang="en-US" sz="1400" dirty="0"/>
          </a:p>
        </p:txBody>
      </p:sp>
      <p:sp>
        <p:nvSpPr>
          <p:cNvPr id="59" name="Text Box 26"/>
          <p:cNvSpPr txBox="1">
            <a:spLocks noChangeArrowheads="1"/>
          </p:cNvSpPr>
          <p:nvPr/>
        </p:nvSpPr>
        <p:spPr bwMode="auto">
          <a:xfrm>
            <a:off x="5495925" y="5265738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dirty="0" err="1"/>
              <a:t>física</a:t>
            </a:r>
            <a:endParaRPr lang="en-US" sz="1400" dirty="0"/>
          </a:p>
        </p:txBody>
      </p:sp>
      <p:sp>
        <p:nvSpPr>
          <p:cNvPr id="60" name="Text Box 26"/>
          <p:cNvSpPr txBox="1">
            <a:spLocks noChangeArrowheads="1"/>
          </p:cNvSpPr>
          <p:nvPr/>
        </p:nvSpPr>
        <p:spPr bwMode="auto">
          <a:xfrm>
            <a:off x="5514975" y="4979988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dirty="0"/>
              <a:t>enlace</a:t>
            </a:r>
          </a:p>
        </p:txBody>
      </p:sp>
      <p:sp>
        <p:nvSpPr>
          <p:cNvPr id="61" name="Text Box 26"/>
          <p:cNvSpPr txBox="1">
            <a:spLocks noChangeArrowheads="1"/>
          </p:cNvSpPr>
          <p:nvPr/>
        </p:nvSpPr>
        <p:spPr bwMode="auto">
          <a:xfrm>
            <a:off x="5505450" y="4684713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dirty="0" err="1"/>
              <a:t>rede</a:t>
            </a:r>
            <a:endParaRPr lang="en-US" sz="1400" dirty="0"/>
          </a:p>
        </p:txBody>
      </p:sp>
      <p:sp>
        <p:nvSpPr>
          <p:cNvPr id="62" name="Oval 101"/>
          <p:cNvSpPr>
            <a:spLocks noChangeArrowheads="1"/>
          </p:cNvSpPr>
          <p:nvPr/>
        </p:nvSpPr>
        <p:spPr bwMode="auto">
          <a:xfrm>
            <a:off x="5875338" y="3949700"/>
            <a:ext cx="598487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P4</a:t>
            </a:r>
          </a:p>
        </p:txBody>
      </p:sp>
      <p:sp>
        <p:nvSpPr>
          <p:cNvPr id="63" name="Freeform 103"/>
          <p:cNvSpPr>
            <a:spLocks/>
          </p:cNvSpPr>
          <p:nvPr/>
        </p:nvSpPr>
        <p:spPr bwMode="auto">
          <a:xfrm>
            <a:off x="6824663" y="3595688"/>
            <a:ext cx="581025" cy="20383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4" name="Freeform 70"/>
          <p:cNvSpPr>
            <a:spLocks/>
          </p:cNvSpPr>
          <p:nvPr/>
        </p:nvSpPr>
        <p:spPr bwMode="auto">
          <a:xfrm>
            <a:off x="635000" y="3616325"/>
            <a:ext cx="552450" cy="2082800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chemeClr val="folHlink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65" name="Rectangle 23"/>
          <p:cNvSpPr>
            <a:spLocks noChangeArrowheads="1"/>
          </p:cNvSpPr>
          <p:nvPr/>
        </p:nvSpPr>
        <p:spPr bwMode="auto">
          <a:xfrm>
            <a:off x="1231900" y="3571875"/>
            <a:ext cx="1296988" cy="198120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l"/>
            <a:endParaRPr lang="pt-BR" sz="2400">
              <a:latin typeface="Times New Roman" pitchFamily="18" charset="0"/>
            </a:endParaRPr>
          </a:p>
        </p:txBody>
      </p:sp>
      <p:sp>
        <p:nvSpPr>
          <p:cNvPr id="66" name="Rectangle 24"/>
          <p:cNvSpPr>
            <a:spLocks noChangeArrowheads="1"/>
          </p:cNvSpPr>
          <p:nvPr/>
        </p:nvSpPr>
        <p:spPr bwMode="auto">
          <a:xfrm>
            <a:off x="1193800" y="3625850"/>
            <a:ext cx="1273175" cy="197961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endParaRPr lang="pt-BR" sz="2400">
              <a:latin typeface="Times New Roman" pitchFamily="18" charset="0"/>
            </a:endParaRPr>
          </a:p>
        </p:txBody>
      </p:sp>
      <p:sp>
        <p:nvSpPr>
          <p:cNvPr id="67" name="Line 25"/>
          <p:cNvSpPr>
            <a:spLocks noChangeShapeType="1"/>
          </p:cNvSpPr>
          <p:nvPr/>
        </p:nvSpPr>
        <p:spPr bwMode="auto">
          <a:xfrm>
            <a:off x="1203325" y="43862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8" name="Text Box 26"/>
          <p:cNvSpPr txBox="1">
            <a:spLocks noChangeArrowheads="1"/>
          </p:cNvSpPr>
          <p:nvPr/>
        </p:nvSpPr>
        <p:spPr bwMode="auto">
          <a:xfrm>
            <a:off x="1160463" y="4368800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dirty="0" err="1" smtClean="0"/>
              <a:t>transporte</a:t>
            </a:r>
            <a:endParaRPr lang="en-US" sz="1400" dirty="0"/>
          </a:p>
        </p:txBody>
      </p:sp>
      <p:sp>
        <p:nvSpPr>
          <p:cNvPr id="69" name="Line 27"/>
          <p:cNvSpPr>
            <a:spLocks noChangeShapeType="1"/>
          </p:cNvSpPr>
          <p:nvPr/>
        </p:nvSpPr>
        <p:spPr bwMode="auto">
          <a:xfrm>
            <a:off x="1211263" y="47069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0" name="Line 28"/>
          <p:cNvSpPr>
            <a:spLocks noChangeShapeType="1"/>
          </p:cNvSpPr>
          <p:nvPr/>
        </p:nvSpPr>
        <p:spPr bwMode="auto">
          <a:xfrm>
            <a:off x="1196975" y="50165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1" name="Line 29"/>
          <p:cNvSpPr>
            <a:spLocks noChangeShapeType="1"/>
          </p:cNvSpPr>
          <p:nvPr/>
        </p:nvSpPr>
        <p:spPr bwMode="auto">
          <a:xfrm>
            <a:off x="1196975" y="53022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2" name="Text Box 26"/>
          <p:cNvSpPr txBox="1">
            <a:spLocks noChangeArrowheads="1"/>
          </p:cNvSpPr>
          <p:nvPr/>
        </p:nvSpPr>
        <p:spPr bwMode="auto">
          <a:xfrm>
            <a:off x="1195388" y="3616325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dirty="0" err="1" smtClean="0"/>
              <a:t>aplicação</a:t>
            </a:r>
            <a:endParaRPr lang="en-US" sz="1400" dirty="0"/>
          </a:p>
        </p:txBody>
      </p:sp>
      <p:sp>
        <p:nvSpPr>
          <p:cNvPr id="73" name="Text Box 26"/>
          <p:cNvSpPr txBox="1">
            <a:spLocks noChangeArrowheads="1"/>
          </p:cNvSpPr>
          <p:nvPr/>
        </p:nvSpPr>
        <p:spPr bwMode="auto">
          <a:xfrm>
            <a:off x="1150938" y="5273675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dirty="0" err="1" smtClean="0"/>
              <a:t>física</a:t>
            </a:r>
            <a:endParaRPr lang="en-US" sz="1400" dirty="0"/>
          </a:p>
        </p:txBody>
      </p:sp>
      <p:sp>
        <p:nvSpPr>
          <p:cNvPr id="74" name="Text Box 26"/>
          <p:cNvSpPr txBox="1">
            <a:spLocks noChangeArrowheads="1"/>
          </p:cNvSpPr>
          <p:nvPr/>
        </p:nvSpPr>
        <p:spPr bwMode="auto">
          <a:xfrm>
            <a:off x="1169988" y="4987925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dirty="0" smtClean="0"/>
              <a:t>enlace</a:t>
            </a:r>
            <a:endParaRPr lang="en-US" sz="1400" dirty="0"/>
          </a:p>
        </p:txBody>
      </p:sp>
      <p:sp>
        <p:nvSpPr>
          <p:cNvPr id="75" name="Text Box 26"/>
          <p:cNvSpPr txBox="1">
            <a:spLocks noChangeArrowheads="1"/>
          </p:cNvSpPr>
          <p:nvPr/>
        </p:nvSpPr>
        <p:spPr bwMode="auto">
          <a:xfrm>
            <a:off x="1160463" y="4692650"/>
            <a:ext cx="1317625" cy="30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>
              <a:lnSpc>
                <a:spcPct val="110000"/>
              </a:lnSpc>
            </a:pPr>
            <a:r>
              <a:rPr lang="en-US" sz="1400" dirty="0" err="1" smtClean="0"/>
              <a:t>rede</a:t>
            </a:r>
            <a:endParaRPr lang="en-US" sz="1400" dirty="0"/>
          </a:p>
        </p:txBody>
      </p:sp>
      <p:sp>
        <p:nvSpPr>
          <p:cNvPr id="76" name="Oval 23"/>
          <p:cNvSpPr>
            <a:spLocks noChangeArrowheads="1"/>
          </p:cNvSpPr>
          <p:nvPr/>
        </p:nvSpPr>
        <p:spPr bwMode="auto">
          <a:xfrm>
            <a:off x="1530350" y="3957638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>
                <a:latin typeface="Comic Sans MS" charset="0"/>
                <a:ea typeface="ＭＳ Ｐゴシック" charset="0"/>
              </a:rPr>
              <a:t>P3</a:t>
            </a:r>
          </a:p>
        </p:txBody>
      </p:sp>
      <p:grpSp>
        <p:nvGrpSpPr>
          <p:cNvPr id="77" name="Group 149"/>
          <p:cNvGrpSpPr>
            <a:grpSpLocks/>
          </p:cNvGrpSpPr>
          <p:nvPr/>
        </p:nvGrpSpPr>
        <p:grpSpPr bwMode="auto">
          <a:xfrm>
            <a:off x="1620838" y="4295775"/>
            <a:ext cx="412750" cy="158750"/>
            <a:chOff x="1287" y="2524"/>
            <a:chExt cx="260" cy="100"/>
          </a:xfrm>
        </p:grpSpPr>
        <p:sp>
          <p:nvSpPr>
            <p:cNvPr id="78" name="Rectangle 73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9" name="Rectangle 74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" name="Rectangle 75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" name="Rectangle 129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82" name="Group 150"/>
          <p:cNvGrpSpPr>
            <a:grpSpLocks/>
          </p:cNvGrpSpPr>
          <p:nvPr/>
        </p:nvGrpSpPr>
        <p:grpSpPr bwMode="auto">
          <a:xfrm>
            <a:off x="5961063" y="4294188"/>
            <a:ext cx="412750" cy="158750"/>
            <a:chOff x="1287" y="2524"/>
            <a:chExt cx="260" cy="100"/>
          </a:xfrm>
        </p:grpSpPr>
        <p:sp>
          <p:nvSpPr>
            <p:cNvPr id="83" name="Rectangle 151"/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4" name="Rectangle 152"/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" name="Rectangle 153"/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6" name="Rectangle 154"/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7" name="Freeform 146"/>
          <p:cNvSpPr>
            <a:spLocks/>
          </p:cNvSpPr>
          <p:nvPr/>
        </p:nvSpPr>
        <p:spPr bwMode="auto">
          <a:xfrm>
            <a:off x="4008438" y="3995738"/>
            <a:ext cx="2173287" cy="1989137"/>
          </a:xfrm>
          <a:custGeom>
            <a:avLst/>
            <a:gdLst>
              <a:gd name="T0" fmla="*/ 2147483647 w 1369"/>
              <a:gd name="T1" fmla="*/ 2147483647 h 1253"/>
              <a:gd name="T2" fmla="*/ 2147483647 w 1369"/>
              <a:gd name="T3" fmla="*/ 2147483647 h 1253"/>
              <a:gd name="T4" fmla="*/ 2147483647 w 1369"/>
              <a:gd name="T5" fmla="*/ 2147483647 h 1253"/>
              <a:gd name="T6" fmla="*/ 0 w 1369"/>
              <a:gd name="T7" fmla="*/ 2147483647 h 1253"/>
              <a:gd name="T8" fmla="*/ 2147483647 w 1369"/>
              <a:gd name="T9" fmla="*/ 0 h 12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69" h="1253">
                <a:moveTo>
                  <a:pt x="1369" y="216"/>
                </a:moveTo>
                <a:lnTo>
                  <a:pt x="1362" y="1252"/>
                </a:lnTo>
                <a:lnTo>
                  <a:pt x="16" y="1253"/>
                </a:lnTo>
                <a:lnTo>
                  <a:pt x="0" y="121"/>
                </a:lnTo>
                <a:lnTo>
                  <a:pt x="19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88" name="Freeform 147"/>
          <p:cNvSpPr>
            <a:spLocks/>
          </p:cNvSpPr>
          <p:nvPr/>
        </p:nvSpPr>
        <p:spPr bwMode="auto">
          <a:xfrm>
            <a:off x="4127500" y="4027488"/>
            <a:ext cx="1984375" cy="1876425"/>
          </a:xfrm>
          <a:custGeom>
            <a:avLst/>
            <a:gdLst>
              <a:gd name="T0" fmla="*/ 2147483647 w 1250"/>
              <a:gd name="T1" fmla="*/ 2147483647 h 1182"/>
              <a:gd name="T2" fmla="*/ 2147483647 w 1250"/>
              <a:gd name="T3" fmla="*/ 2147483647 h 1182"/>
              <a:gd name="T4" fmla="*/ 2147483647 w 1250"/>
              <a:gd name="T5" fmla="*/ 2147483647 h 1182"/>
              <a:gd name="T6" fmla="*/ 0 w 1250"/>
              <a:gd name="T7" fmla="*/ 2147483647 h 1182"/>
              <a:gd name="T8" fmla="*/ 2147483647 w 1250"/>
              <a:gd name="T9" fmla="*/ 0 h 1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0" h="1182">
                <a:moveTo>
                  <a:pt x="1250" y="190"/>
                </a:moveTo>
                <a:lnTo>
                  <a:pt x="1244" y="1182"/>
                </a:lnTo>
                <a:lnTo>
                  <a:pt x="19" y="1181"/>
                </a:lnTo>
                <a:lnTo>
                  <a:pt x="0" y="155"/>
                </a:lnTo>
                <a:lnTo>
                  <a:pt x="171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89" name="Oval 36"/>
          <p:cNvSpPr>
            <a:spLocks noChangeArrowheads="1"/>
          </p:cNvSpPr>
          <p:nvPr/>
        </p:nvSpPr>
        <p:spPr bwMode="auto">
          <a:xfrm>
            <a:off x="7467600" y="4106863"/>
            <a:ext cx="598488" cy="3048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omic Sans MS" charset="0"/>
              <a:ea typeface="ＭＳ Ｐゴシック" charset="0"/>
            </a:endParaRPr>
          </a:p>
        </p:txBody>
      </p:sp>
      <p:grpSp>
        <p:nvGrpSpPr>
          <p:cNvPr id="90" name="Group 169"/>
          <p:cNvGrpSpPr>
            <a:grpSpLocks/>
          </p:cNvGrpSpPr>
          <p:nvPr/>
        </p:nvGrpSpPr>
        <p:grpSpPr bwMode="auto">
          <a:xfrm>
            <a:off x="2962275" y="2854325"/>
            <a:ext cx="1292225" cy="1454150"/>
            <a:chOff x="1868" y="1796"/>
            <a:chExt cx="814" cy="916"/>
          </a:xfrm>
        </p:grpSpPr>
        <p:sp>
          <p:nvSpPr>
            <p:cNvPr id="91" name="Oval 166"/>
            <p:cNvSpPr>
              <a:spLocks noChangeArrowheads="1"/>
            </p:cNvSpPr>
            <p:nvPr/>
          </p:nvSpPr>
          <p:spPr bwMode="auto">
            <a:xfrm>
              <a:off x="231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2" name="Oval 167"/>
            <p:cNvSpPr>
              <a:spLocks noChangeArrowheads="1"/>
            </p:cNvSpPr>
            <p:nvPr/>
          </p:nvSpPr>
          <p:spPr bwMode="auto">
            <a:xfrm>
              <a:off x="2558" y="2668"/>
              <a:ext cx="124" cy="44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3" name="Freeform 168"/>
            <p:cNvSpPr>
              <a:spLocks/>
            </p:cNvSpPr>
            <p:nvPr/>
          </p:nvSpPr>
          <p:spPr bwMode="auto">
            <a:xfrm>
              <a:off x="1868" y="1796"/>
              <a:ext cx="434" cy="904"/>
            </a:xfrm>
            <a:custGeom>
              <a:avLst/>
              <a:gdLst>
                <a:gd name="T0" fmla="*/ 434 w 434"/>
                <a:gd name="T1" fmla="*/ 904 h 904"/>
                <a:gd name="T2" fmla="*/ 2 w 434"/>
                <a:gd name="T3" fmla="*/ 902 h 904"/>
                <a:gd name="T4" fmla="*/ 0 w 434"/>
                <a:gd name="T5" fmla="*/ 0 h 9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4" h="904">
                  <a:moveTo>
                    <a:pt x="434" y="904"/>
                  </a:moveTo>
                  <a:lnTo>
                    <a:pt x="2" y="902"/>
                  </a:ln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94" name="Group 172"/>
          <p:cNvGrpSpPr>
            <a:grpSpLocks/>
          </p:cNvGrpSpPr>
          <p:nvPr/>
        </p:nvGrpSpPr>
        <p:grpSpPr bwMode="auto">
          <a:xfrm>
            <a:off x="3870325" y="2809875"/>
            <a:ext cx="1047750" cy="1441450"/>
            <a:chOff x="2432" y="1758"/>
            <a:chExt cx="660" cy="908"/>
          </a:xfrm>
        </p:grpSpPr>
        <p:sp>
          <p:nvSpPr>
            <p:cNvPr id="95" name="Oval 170"/>
            <p:cNvSpPr>
              <a:spLocks noChangeArrowheads="1"/>
            </p:cNvSpPr>
            <p:nvPr/>
          </p:nvSpPr>
          <p:spPr bwMode="auto">
            <a:xfrm>
              <a:off x="2432" y="2564"/>
              <a:ext cx="144" cy="102"/>
            </a:xfrm>
            <a:prstGeom prst="ellips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6" name="Freeform 171"/>
            <p:cNvSpPr>
              <a:spLocks/>
            </p:cNvSpPr>
            <p:nvPr/>
          </p:nvSpPr>
          <p:spPr bwMode="auto">
            <a:xfrm>
              <a:off x="2506" y="1758"/>
              <a:ext cx="586" cy="810"/>
            </a:xfrm>
            <a:custGeom>
              <a:avLst/>
              <a:gdLst>
                <a:gd name="T0" fmla="*/ 0 w 586"/>
                <a:gd name="T1" fmla="*/ 810 h 810"/>
                <a:gd name="T2" fmla="*/ 2 w 586"/>
                <a:gd name="T3" fmla="*/ 808 h 810"/>
                <a:gd name="T4" fmla="*/ 2 w 586"/>
                <a:gd name="T5" fmla="*/ 170 h 810"/>
                <a:gd name="T6" fmla="*/ 586 w 586"/>
                <a:gd name="T7" fmla="*/ 0 h 81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6" h="810">
                  <a:moveTo>
                    <a:pt x="0" y="810"/>
                  </a:moveTo>
                  <a:lnTo>
                    <a:pt x="2" y="808"/>
                  </a:lnTo>
                  <a:lnTo>
                    <a:pt x="2" y="170"/>
                  </a:lnTo>
                  <a:lnTo>
                    <a:pt x="586" y="0"/>
                  </a:lnTo>
                </a:path>
              </a:pathLst>
            </a:custGeom>
            <a:noFill/>
            <a:ln w="127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97" name="Group 179"/>
          <p:cNvGrpSpPr>
            <a:grpSpLocks/>
          </p:cNvGrpSpPr>
          <p:nvPr/>
        </p:nvGrpSpPr>
        <p:grpSpPr bwMode="auto">
          <a:xfrm>
            <a:off x="169863" y="5126038"/>
            <a:ext cx="800100" cy="828675"/>
            <a:chOff x="-44" y="1473"/>
            <a:chExt cx="981" cy="1105"/>
          </a:xfrm>
        </p:grpSpPr>
        <p:pic>
          <p:nvPicPr>
            <p:cNvPr id="98" name="Picture 18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9" name="Freeform 18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00" name="Group 182"/>
          <p:cNvGrpSpPr>
            <a:grpSpLocks/>
          </p:cNvGrpSpPr>
          <p:nvPr/>
        </p:nvGrpSpPr>
        <p:grpSpPr bwMode="auto">
          <a:xfrm flipH="1">
            <a:off x="7151688" y="5040313"/>
            <a:ext cx="788987" cy="782637"/>
            <a:chOff x="-44" y="1473"/>
            <a:chExt cx="981" cy="1105"/>
          </a:xfrm>
        </p:grpSpPr>
        <p:pic>
          <p:nvPicPr>
            <p:cNvPr id="101" name="Picture 18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" name="Freeform 18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03" name="Group 185"/>
          <p:cNvGrpSpPr>
            <a:grpSpLocks/>
          </p:cNvGrpSpPr>
          <p:nvPr/>
        </p:nvGrpSpPr>
        <p:grpSpPr bwMode="auto">
          <a:xfrm>
            <a:off x="2741613" y="4625975"/>
            <a:ext cx="358775" cy="704850"/>
            <a:chOff x="4140" y="429"/>
            <a:chExt cx="1425" cy="2396"/>
          </a:xfrm>
        </p:grpSpPr>
        <p:sp>
          <p:nvSpPr>
            <p:cNvPr id="104" name="Freeform 18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5" name="Rectangle 187"/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6" name="Freeform 18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7" name="Freeform 18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08" name="Rectangle 190"/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09" name="Group 19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34" name="AutoShape 192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5" name="AutoShape 193"/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0" name="Rectangle 194"/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1" name="Group 19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32" name="AutoShape 196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4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3" name="AutoShape 197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2" name="Rectangle 198"/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3" name="Rectangle 199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14" name="Group 20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0" name="AutoShape 201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31" name="AutoShape 202"/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5" name="Freeform 20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16" name="Group 20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28" name="AutoShape 205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29" name="AutoShape 20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17" name="Rectangle 207"/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8" name="Freeform 20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9" name="Freeform 20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" name="Oval 210"/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21" name="Freeform 21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2" name="AutoShape 212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23" name="AutoShape 213"/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24" name="Oval 214"/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25" name="Oval 215"/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26" name="Oval 216"/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27" name="Rectangle 217"/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0BA35-3FB4-4C1C-B2DD-5138AE0B439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9" name="Freeform 141"/>
          <p:cNvSpPr>
            <a:spLocks/>
          </p:cNvSpPr>
          <p:nvPr/>
        </p:nvSpPr>
        <p:spPr bwMode="auto">
          <a:xfrm>
            <a:off x="1793875" y="4003675"/>
            <a:ext cx="2160588" cy="1989138"/>
          </a:xfrm>
          <a:custGeom>
            <a:avLst/>
            <a:gdLst>
              <a:gd name="T0" fmla="*/ 0 w 1361"/>
              <a:gd name="T1" fmla="*/ 2147483647 h 1253"/>
              <a:gd name="T2" fmla="*/ 2147483647 w 1361"/>
              <a:gd name="T3" fmla="*/ 2147483647 h 1253"/>
              <a:gd name="T4" fmla="*/ 2147483647 w 1361"/>
              <a:gd name="T5" fmla="*/ 2147483647 h 1253"/>
              <a:gd name="T6" fmla="*/ 2147483647 w 1361"/>
              <a:gd name="T7" fmla="*/ 2147483647 h 1253"/>
              <a:gd name="T8" fmla="*/ 2147483647 w 1361"/>
              <a:gd name="T9" fmla="*/ 2147483647 h 1253"/>
              <a:gd name="T10" fmla="*/ 2147483647 w 1361"/>
              <a:gd name="T11" fmla="*/ 0 h 125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361" h="1253">
                <a:moveTo>
                  <a:pt x="0" y="216"/>
                </a:moveTo>
                <a:lnTo>
                  <a:pt x="7" y="1252"/>
                </a:lnTo>
                <a:lnTo>
                  <a:pt x="1320" y="1253"/>
                </a:lnTo>
                <a:lnTo>
                  <a:pt x="1361" y="1252"/>
                </a:lnTo>
                <a:lnTo>
                  <a:pt x="1353" y="114"/>
                </a:lnTo>
                <a:lnTo>
                  <a:pt x="1178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50" name="Freeform 142"/>
          <p:cNvSpPr>
            <a:spLocks/>
          </p:cNvSpPr>
          <p:nvPr/>
        </p:nvSpPr>
        <p:spPr bwMode="auto">
          <a:xfrm>
            <a:off x="1857375" y="4029075"/>
            <a:ext cx="1962150" cy="1897063"/>
          </a:xfrm>
          <a:custGeom>
            <a:avLst/>
            <a:gdLst>
              <a:gd name="T0" fmla="*/ 0 w 1236"/>
              <a:gd name="T1" fmla="*/ 2147483647 h 1195"/>
              <a:gd name="T2" fmla="*/ 2147483647 w 1236"/>
              <a:gd name="T3" fmla="*/ 2147483647 h 1195"/>
              <a:gd name="T4" fmla="*/ 2147483647 w 1236"/>
              <a:gd name="T5" fmla="*/ 2147483647 h 1195"/>
              <a:gd name="T6" fmla="*/ 2147483647 w 1236"/>
              <a:gd name="T7" fmla="*/ 2147483647 h 1195"/>
              <a:gd name="T8" fmla="*/ 2147483647 w 1236"/>
              <a:gd name="T9" fmla="*/ 0 h 1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36" h="1195">
                <a:moveTo>
                  <a:pt x="0" y="202"/>
                </a:moveTo>
                <a:lnTo>
                  <a:pt x="6" y="1194"/>
                </a:lnTo>
                <a:lnTo>
                  <a:pt x="1236" y="1195"/>
                </a:lnTo>
                <a:lnTo>
                  <a:pt x="1227" y="150"/>
                </a:lnTo>
                <a:lnTo>
                  <a:pt x="1069" y="0"/>
                </a:lnTo>
              </a:path>
            </a:pathLst>
          </a:custGeom>
          <a:noFill/>
          <a:ln w="19050" cap="flat" cmpd="sng">
            <a:solidFill>
              <a:srgbClr val="000099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do Capítulo 3 </a:t>
            </a:r>
          </a:p>
        </p:txBody>
      </p:sp>
      <p:sp>
        <p:nvSpPr>
          <p:cNvPr id="21509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3.1 Introdução e serviços de camada de transporte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3.2 Multiplexação e </a:t>
            </a:r>
            <a:r>
              <a:rPr lang="pt-BR" sz="2400" dirty="0" err="1" smtClean="0"/>
              <a:t>demultiplexação</a:t>
            </a:r>
            <a:endParaRPr lang="pt-BR" sz="2400" dirty="0" smtClean="0"/>
          </a:p>
          <a:p>
            <a:pPr>
              <a:lnSpc>
                <a:spcPct val="90000"/>
              </a:lnSpc>
            </a:pPr>
            <a:r>
              <a:rPr lang="pt-BR" sz="2400" dirty="0" smtClean="0"/>
              <a:t>3.3 Transporte não orientado para conexão: UDP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3.4 Princípios da transferência confiável de dados</a:t>
            </a:r>
          </a:p>
        </p:txBody>
      </p:sp>
      <p:sp>
        <p:nvSpPr>
          <p:cNvPr id="21510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rgbClr val="FF0000"/>
                </a:solidFill>
              </a:rPr>
              <a:t>3.5 Transporte orientado para conexão: TCP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/>
              <a:t>estrutura do segmento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/>
              <a:t>transferência confiável de dados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>
                <a:solidFill>
                  <a:srgbClr val="FF0000"/>
                </a:solidFill>
              </a:rPr>
              <a:t>controle de fluxo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/>
              <a:t>gerenciamento da conexão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3.6 Princípios de controle de congestionamento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3.7 Controle de congestionamento no TCP</a:t>
            </a:r>
          </a:p>
          <a:p>
            <a:pPr>
              <a:lnSpc>
                <a:spcPct val="90000"/>
              </a:lnSpc>
            </a:pPr>
            <a:endParaRPr lang="pt-BR" sz="2400" dirty="0" smtClean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31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Fluxo </a:t>
            </a:r>
            <a:br>
              <a:rPr lang="pt-BR" dirty="0" smtClean="0"/>
            </a:br>
            <a:r>
              <a:rPr lang="pt-BR" dirty="0" smtClean="0"/>
              <a:t>do TCP</a:t>
            </a:r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604177" y="4532920"/>
            <a:ext cx="3649324" cy="1734316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689901" y="4632932"/>
            <a:ext cx="3717711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pt-BR" sz="2000" dirty="0">
                <a:latin typeface="Comic Sans MS" pitchFamily="66" charset="0"/>
              </a:rPr>
              <a:t>o </a:t>
            </a:r>
            <a:r>
              <a:rPr lang="pt-BR" sz="2000" dirty="0" smtClean="0">
                <a:latin typeface="Comic Sans MS" pitchFamily="66" charset="0"/>
              </a:rPr>
              <a:t>receptor controla o transmissor, de modo que este </a:t>
            </a:r>
            <a:r>
              <a:rPr lang="pt-BR" sz="2000" dirty="0">
                <a:latin typeface="Comic Sans MS" pitchFamily="66" charset="0"/>
              </a:rPr>
              <a:t>não </a:t>
            </a:r>
            <a:r>
              <a:rPr lang="pt-BR" sz="2000" dirty="0" smtClean="0">
                <a:latin typeface="Comic Sans MS" pitchFamily="66" charset="0"/>
              </a:rPr>
              <a:t>inunde </a:t>
            </a:r>
            <a:r>
              <a:rPr lang="pt-BR" sz="2000" dirty="0">
                <a:latin typeface="Comic Sans MS" pitchFamily="66" charset="0"/>
              </a:rPr>
              <a:t>o buffer do receptor transmitindo muito e rapidamente</a:t>
            </a:r>
          </a:p>
          <a:p>
            <a:endParaRPr lang="en-US" dirty="0"/>
          </a:p>
        </p:txBody>
      </p:sp>
      <p:sp>
        <p:nvSpPr>
          <p:cNvPr id="37898" name="Rectangle 11"/>
          <p:cNvSpPr>
            <a:spLocks noChangeArrowheads="1"/>
          </p:cNvSpPr>
          <p:nvPr/>
        </p:nvSpPr>
        <p:spPr bwMode="auto">
          <a:xfrm>
            <a:off x="824840" y="4342420"/>
            <a:ext cx="2676525" cy="3524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37899" name="Text Box 12"/>
          <p:cNvSpPr txBox="1">
            <a:spLocks noChangeArrowheads="1"/>
          </p:cNvSpPr>
          <p:nvPr/>
        </p:nvSpPr>
        <p:spPr bwMode="auto">
          <a:xfrm>
            <a:off x="796265" y="4275745"/>
            <a:ext cx="2744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BR" sz="2400">
                <a:solidFill>
                  <a:srgbClr val="FF0000"/>
                </a:solidFill>
                <a:latin typeface="Comic Sans MS" pitchFamily="66" charset="0"/>
              </a:rPr>
              <a:t>Controle de fluxo </a:t>
            </a:r>
          </a:p>
        </p:txBody>
      </p:sp>
      <p:sp>
        <p:nvSpPr>
          <p:cNvPr id="14" name="Rectangle 72"/>
          <p:cNvSpPr>
            <a:spLocks noChangeArrowheads="1"/>
          </p:cNvSpPr>
          <p:nvPr/>
        </p:nvSpPr>
        <p:spPr bwMode="auto">
          <a:xfrm>
            <a:off x="5410200" y="855663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5" name="Freeform 32"/>
          <p:cNvSpPr>
            <a:spLocks/>
          </p:cNvSpPr>
          <p:nvPr/>
        </p:nvSpPr>
        <p:spPr bwMode="auto">
          <a:xfrm>
            <a:off x="7851775" y="849313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5324475" y="957263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7" name="Oval 31"/>
          <p:cNvSpPr>
            <a:spLocks noChangeArrowheads="1"/>
          </p:cNvSpPr>
          <p:nvPr/>
        </p:nvSpPr>
        <p:spPr bwMode="auto">
          <a:xfrm>
            <a:off x="5864225" y="1014413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lang="en-US" sz="1600" dirty="0" err="1" smtClean="0">
                <a:latin typeface="Arial" charset="0"/>
                <a:ea typeface="ＭＳ Ｐゴシック" charset="0"/>
              </a:rPr>
              <a:t>processo</a:t>
            </a:r>
            <a:endParaRPr lang="en-US" sz="1600" dirty="0" smtClean="0">
              <a:latin typeface="Arial" charset="0"/>
              <a:ea typeface="ＭＳ Ｐゴシック" charset="0"/>
            </a:endParaRPr>
          </a:p>
          <a:p>
            <a:pPr>
              <a:defRPr/>
            </a:pPr>
            <a:r>
              <a:rPr lang="en-US" sz="1600" dirty="0" smtClean="0">
                <a:latin typeface="Arial" charset="0"/>
                <a:ea typeface="ＭＳ Ｐゴシック" charset="0"/>
              </a:rPr>
              <a:t>de </a:t>
            </a:r>
            <a:r>
              <a:rPr lang="en-US" sz="1600" dirty="0" err="1" smtClean="0">
                <a:latin typeface="Arial" charset="0"/>
                <a:ea typeface="ＭＳ Ｐゴシック" charset="0"/>
              </a:rPr>
              <a:t>aplicação</a:t>
            </a:r>
            <a:endParaRPr lang="en-US" sz="1600" dirty="0">
              <a:latin typeface="Arial" charset="0"/>
              <a:ea typeface="ＭＳ Ｐゴシック" charset="0"/>
            </a:endParaRPr>
          </a:p>
        </p:txBody>
      </p:sp>
      <p:grpSp>
        <p:nvGrpSpPr>
          <p:cNvPr id="18" name="Group 47"/>
          <p:cNvGrpSpPr>
            <a:grpSpLocks/>
          </p:cNvGrpSpPr>
          <p:nvPr/>
        </p:nvGrpSpPr>
        <p:grpSpPr bwMode="auto">
          <a:xfrm>
            <a:off x="5495926" y="2082800"/>
            <a:ext cx="2044703" cy="688975"/>
            <a:chOff x="1087" y="2345"/>
            <a:chExt cx="1288" cy="434"/>
          </a:xfrm>
        </p:grpSpPr>
        <p:sp>
          <p:nvSpPr>
            <p:cNvPr id="19" name="Rectangle 44"/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0" name="Text Box 46"/>
            <p:cNvSpPr txBox="1">
              <a:spLocks noChangeArrowheads="1"/>
            </p:cNvSpPr>
            <p:nvPr/>
          </p:nvSpPr>
          <p:spPr bwMode="auto">
            <a:xfrm>
              <a:off x="1087" y="2368"/>
              <a:ext cx="1288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/>
                <a:t>Buffers de </a:t>
              </a:r>
              <a:r>
                <a:rPr lang="en-US" dirty="0" err="1" smtClean="0"/>
                <a:t>recepção</a:t>
              </a:r>
              <a:r>
                <a:rPr lang="en-US" dirty="0" smtClean="0"/>
                <a:t> </a:t>
              </a:r>
            </a:p>
            <a:p>
              <a:pPr>
                <a:defRPr/>
              </a:pPr>
              <a:r>
                <a:rPr lang="en-US" dirty="0" smtClean="0"/>
                <a:t>do socket TCP</a:t>
              </a:r>
            </a:p>
          </p:txBody>
        </p:sp>
      </p:grpSp>
      <p:sp>
        <p:nvSpPr>
          <p:cNvPr id="21" name="Oval 48"/>
          <p:cNvSpPr>
            <a:spLocks noChangeArrowheads="1"/>
          </p:cNvSpPr>
          <p:nvPr/>
        </p:nvSpPr>
        <p:spPr bwMode="auto">
          <a:xfrm>
            <a:off x="5800725" y="3106738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2" name="Text Box 64"/>
          <p:cNvSpPr txBox="1">
            <a:spLocks noChangeArrowheads="1"/>
          </p:cNvSpPr>
          <p:nvPr/>
        </p:nvSpPr>
        <p:spPr bwMode="auto">
          <a:xfrm>
            <a:off x="6704013" y="3130550"/>
            <a:ext cx="5556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 smtClean="0"/>
              <a:t>TCP</a:t>
            </a:r>
          </a:p>
          <a:p>
            <a:pPr algn="l">
              <a:defRPr/>
            </a:pPr>
            <a:r>
              <a:rPr lang="en-US" sz="1400" smtClean="0"/>
              <a:t>code</a:t>
            </a:r>
          </a:p>
        </p:txBody>
      </p:sp>
      <p:sp>
        <p:nvSpPr>
          <p:cNvPr id="23" name="Oval 65"/>
          <p:cNvSpPr>
            <a:spLocks noChangeArrowheads="1"/>
          </p:cNvSpPr>
          <p:nvPr/>
        </p:nvSpPr>
        <p:spPr bwMode="auto">
          <a:xfrm>
            <a:off x="5808663" y="4092575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" name="Text Box 66"/>
          <p:cNvSpPr txBox="1">
            <a:spLocks noChangeArrowheads="1"/>
          </p:cNvSpPr>
          <p:nvPr/>
        </p:nvSpPr>
        <p:spPr bwMode="auto">
          <a:xfrm>
            <a:off x="6711950" y="4116388"/>
            <a:ext cx="55562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 smtClean="0"/>
              <a:t>IP</a:t>
            </a:r>
          </a:p>
          <a:p>
            <a:pPr algn="l">
              <a:defRPr/>
            </a:pPr>
            <a:r>
              <a:rPr lang="en-US" sz="1400" smtClean="0"/>
              <a:t>code</a:t>
            </a:r>
          </a:p>
        </p:txBody>
      </p:sp>
      <p:sp>
        <p:nvSpPr>
          <p:cNvPr id="25" name="Freeform 61"/>
          <p:cNvSpPr>
            <a:spLocks/>
          </p:cNvSpPr>
          <p:nvPr/>
        </p:nvSpPr>
        <p:spPr bwMode="auto">
          <a:xfrm>
            <a:off x="6310313" y="2649538"/>
            <a:ext cx="530225" cy="2505075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26" name="Line 68"/>
          <p:cNvSpPr>
            <a:spLocks noChangeShapeType="1"/>
          </p:cNvSpPr>
          <p:nvPr/>
        </p:nvSpPr>
        <p:spPr bwMode="auto">
          <a:xfrm>
            <a:off x="5318125" y="3841750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7" name="Line 69"/>
          <p:cNvSpPr>
            <a:spLocks noChangeShapeType="1"/>
          </p:cNvSpPr>
          <p:nvPr/>
        </p:nvSpPr>
        <p:spPr bwMode="auto">
          <a:xfrm>
            <a:off x="5330825" y="1990725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8" name="Group 56"/>
          <p:cNvGrpSpPr>
            <a:grpSpLocks/>
          </p:cNvGrpSpPr>
          <p:nvPr/>
        </p:nvGrpSpPr>
        <p:grpSpPr bwMode="auto">
          <a:xfrm>
            <a:off x="6307138" y="1874838"/>
            <a:ext cx="533400" cy="206375"/>
            <a:chOff x="2003" y="1816"/>
            <a:chExt cx="336" cy="130"/>
          </a:xfrm>
        </p:grpSpPr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0" name="Rectangle 17"/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1" name="Rectangle 18"/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2" name="Rectangle 19"/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3" name="Freeform 63"/>
          <p:cNvSpPr>
            <a:spLocks/>
          </p:cNvSpPr>
          <p:nvPr/>
        </p:nvSpPr>
        <p:spPr bwMode="auto">
          <a:xfrm rot="10800000">
            <a:off x="6299200" y="1544638"/>
            <a:ext cx="530225" cy="595312"/>
          </a:xfrm>
          <a:custGeom>
            <a:avLst/>
            <a:gdLst>
              <a:gd name="T0" fmla="*/ 2147483647 w 412"/>
              <a:gd name="T1" fmla="*/ 2147483647 h 2005"/>
              <a:gd name="T2" fmla="*/ 2147483647 w 412"/>
              <a:gd name="T3" fmla="*/ 0 h 2005"/>
              <a:gd name="T4" fmla="*/ 2147483647 w 412"/>
              <a:gd name="T5" fmla="*/ 2147483647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grpSp>
        <p:nvGrpSpPr>
          <p:cNvPr id="34" name="Group 77"/>
          <p:cNvGrpSpPr>
            <a:grpSpLocks/>
          </p:cNvGrpSpPr>
          <p:nvPr/>
        </p:nvGrpSpPr>
        <p:grpSpPr bwMode="auto">
          <a:xfrm>
            <a:off x="5489575" y="4827588"/>
            <a:ext cx="1006475" cy="211137"/>
            <a:chOff x="314" y="1591"/>
            <a:chExt cx="634" cy="133"/>
          </a:xfrm>
        </p:grpSpPr>
        <p:sp>
          <p:nvSpPr>
            <p:cNvPr id="35" name="Rectangle 74"/>
            <p:cNvSpPr>
              <a:spLocks noChangeArrowheads="1"/>
            </p:cNvSpPr>
            <p:nvPr/>
          </p:nvSpPr>
          <p:spPr bwMode="auto">
            <a:xfrm>
              <a:off x="314" y="1591"/>
              <a:ext cx="634" cy="1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6" name="Line 75"/>
            <p:cNvSpPr>
              <a:spLocks noChangeShapeType="1"/>
            </p:cNvSpPr>
            <p:nvPr/>
          </p:nvSpPr>
          <p:spPr bwMode="auto">
            <a:xfrm>
              <a:off x="388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37" name="Line 76"/>
            <p:cNvSpPr>
              <a:spLocks noChangeShapeType="1"/>
            </p:cNvSpPr>
            <p:nvPr/>
          </p:nvSpPr>
          <p:spPr bwMode="auto">
            <a:xfrm>
              <a:off x="484" y="1594"/>
              <a:ext cx="0" cy="13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8" name="Rectangle 80"/>
          <p:cNvSpPr>
            <a:spLocks noChangeArrowheads="1"/>
          </p:cNvSpPr>
          <p:nvPr/>
        </p:nvSpPr>
        <p:spPr bwMode="auto">
          <a:xfrm>
            <a:off x="5608638" y="3892550"/>
            <a:ext cx="876300" cy="2095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9" name="Rectangle 86"/>
          <p:cNvSpPr>
            <a:spLocks noChangeArrowheads="1"/>
          </p:cNvSpPr>
          <p:nvPr/>
        </p:nvSpPr>
        <p:spPr bwMode="auto">
          <a:xfrm>
            <a:off x="5765800" y="28511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0" name="Rectangle 91"/>
          <p:cNvSpPr>
            <a:spLocks noChangeArrowheads="1"/>
          </p:cNvSpPr>
          <p:nvPr/>
        </p:nvSpPr>
        <p:spPr bwMode="auto">
          <a:xfrm>
            <a:off x="5773738" y="3892550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1" name="Rectangle 92"/>
          <p:cNvSpPr>
            <a:spLocks noChangeArrowheads="1"/>
          </p:cNvSpPr>
          <p:nvPr/>
        </p:nvSpPr>
        <p:spPr bwMode="auto">
          <a:xfrm>
            <a:off x="5768975" y="4824413"/>
            <a:ext cx="733425" cy="21272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42" name="Group 99"/>
          <p:cNvGrpSpPr>
            <a:grpSpLocks/>
          </p:cNvGrpSpPr>
          <p:nvPr/>
        </p:nvGrpSpPr>
        <p:grpSpPr bwMode="auto">
          <a:xfrm>
            <a:off x="8015289" y="1657352"/>
            <a:ext cx="1068388" cy="704851"/>
            <a:chOff x="646" y="1651"/>
            <a:chExt cx="673" cy="444"/>
          </a:xfrm>
        </p:grpSpPr>
        <p:sp>
          <p:nvSpPr>
            <p:cNvPr id="43" name="Text Box 95"/>
            <p:cNvSpPr txBox="1">
              <a:spLocks noChangeArrowheads="1"/>
            </p:cNvSpPr>
            <p:nvPr/>
          </p:nvSpPr>
          <p:spPr bwMode="auto">
            <a:xfrm>
              <a:off x="679" y="1651"/>
              <a:ext cx="64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err="1" smtClean="0"/>
                <a:t>aplicação</a:t>
              </a:r>
              <a:endParaRPr lang="en-US" dirty="0" smtClean="0"/>
            </a:p>
          </p:txBody>
        </p:sp>
        <p:sp>
          <p:nvSpPr>
            <p:cNvPr id="44" name="Text Box 96"/>
            <p:cNvSpPr txBox="1">
              <a:spLocks noChangeArrowheads="1"/>
            </p:cNvSpPr>
            <p:nvPr/>
          </p:nvSpPr>
          <p:spPr bwMode="auto">
            <a:xfrm>
              <a:off x="646" y="1882"/>
              <a:ext cx="28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smtClean="0"/>
                <a:t>SO</a:t>
              </a:r>
            </a:p>
          </p:txBody>
        </p:sp>
        <p:sp>
          <p:nvSpPr>
            <p:cNvPr id="45" name="Line 98"/>
            <p:cNvSpPr>
              <a:spLocks noChangeShapeType="1"/>
            </p:cNvSpPr>
            <p:nvPr/>
          </p:nvSpPr>
          <p:spPr bwMode="auto">
            <a:xfrm>
              <a:off x="711" y="1870"/>
              <a:ext cx="5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46" name="Text Box 103"/>
          <p:cNvSpPr txBox="1">
            <a:spLocks noChangeArrowheads="1"/>
          </p:cNvSpPr>
          <p:nvPr/>
        </p:nvSpPr>
        <p:spPr bwMode="auto">
          <a:xfrm>
            <a:off x="4808261" y="5637213"/>
            <a:ext cx="37089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dirty="0" err="1" smtClean="0"/>
              <a:t>pilha</a:t>
            </a:r>
            <a:r>
              <a:rPr lang="en-US" sz="2000" dirty="0" smtClean="0"/>
              <a:t> de </a:t>
            </a:r>
            <a:r>
              <a:rPr lang="en-US" sz="2000" dirty="0" err="1" smtClean="0"/>
              <a:t>protocolos</a:t>
            </a:r>
            <a:r>
              <a:rPr lang="en-US" sz="2000" dirty="0" smtClean="0"/>
              <a:t> no receptor</a:t>
            </a:r>
          </a:p>
        </p:txBody>
      </p:sp>
      <p:sp>
        <p:nvSpPr>
          <p:cNvPr id="47" name="Text Box 104"/>
          <p:cNvSpPr txBox="1">
            <a:spLocks noChangeArrowheads="1"/>
          </p:cNvSpPr>
          <p:nvPr/>
        </p:nvSpPr>
        <p:spPr bwMode="auto">
          <a:xfrm>
            <a:off x="2014538" y="1314450"/>
            <a:ext cx="31924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/>
            <a:r>
              <a:rPr lang="en-US" dirty="0" smtClean="0"/>
              <a:t>a </a:t>
            </a:r>
            <a:r>
              <a:rPr lang="en-US" dirty="0" err="1" smtClean="0"/>
              <a:t>aplicação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remover dados dos buffers do socket TCP …. </a:t>
            </a:r>
            <a:endParaRPr lang="en-US" dirty="0"/>
          </a:p>
        </p:txBody>
      </p:sp>
      <p:sp>
        <p:nvSpPr>
          <p:cNvPr id="48" name="Line 105"/>
          <p:cNvSpPr>
            <a:spLocks noChangeShapeType="1"/>
          </p:cNvSpPr>
          <p:nvPr/>
        </p:nvSpPr>
        <p:spPr bwMode="auto">
          <a:xfrm>
            <a:off x="5224463" y="1730375"/>
            <a:ext cx="1041400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49" name="Text Box 106"/>
          <p:cNvSpPr txBox="1">
            <a:spLocks noChangeArrowheads="1"/>
          </p:cNvSpPr>
          <p:nvPr/>
        </p:nvSpPr>
        <p:spPr bwMode="auto">
          <a:xfrm>
            <a:off x="3098800" y="2525713"/>
            <a:ext cx="208121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r"/>
            <a:r>
              <a:rPr lang="en-US" dirty="0"/>
              <a:t>… </a:t>
            </a:r>
            <a:r>
              <a:rPr lang="en-US" dirty="0" err="1" smtClean="0"/>
              <a:t>mais</a:t>
            </a:r>
            <a:r>
              <a:rPr lang="en-US" dirty="0" smtClean="0"/>
              <a:t> </a:t>
            </a:r>
            <a:r>
              <a:rPr lang="en-US" dirty="0" err="1" smtClean="0"/>
              <a:t>devagar</a:t>
            </a:r>
            <a:r>
              <a:rPr lang="en-US" dirty="0" smtClean="0"/>
              <a:t> do </a:t>
            </a:r>
            <a:r>
              <a:rPr lang="en-US" dirty="0" err="1" smtClean="0"/>
              <a:t>que</a:t>
            </a:r>
            <a:r>
              <a:rPr lang="en-US" dirty="0" smtClean="0"/>
              <a:t> o receptor TCP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entregando</a:t>
            </a:r>
            <a:r>
              <a:rPr lang="en-US" dirty="0" smtClean="0"/>
              <a:t> (</a:t>
            </a:r>
            <a:r>
              <a:rPr lang="en-US" dirty="0" err="1" smtClean="0"/>
              <a:t>transmissor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enviando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0" name="Line 108"/>
          <p:cNvSpPr>
            <a:spLocks noChangeShapeType="1"/>
          </p:cNvSpPr>
          <p:nvPr/>
        </p:nvSpPr>
        <p:spPr bwMode="auto">
          <a:xfrm>
            <a:off x="5145088" y="2935288"/>
            <a:ext cx="544512" cy="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1" name="Line 115"/>
          <p:cNvSpPr>
            <a:spLocks noChangeShapeType="1"/>
          </p:cNvSpPr>
          <p:nvPr/>
        </p:nvSpPr>
        <p:spPr bwMode="auto">
          <a:xfrm>
            <a:off x="6383338" y="5189538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52" name="Text Box 116"/>
          <p:cNvSpPr txBox="1">
            <a:spLocks noChangeArrowheads="1"/>
          </p:cNvSpPr>
          <p:nvPr/>
        </p:nvSpPr>
        <p:spPr bwMode="auto">
          <a:xfrm>
            <a:off x="5184390" y="5249863"/>
            <a:ext cx="134697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dirty="0" smtClean="0"/>
              <a:t>do </a:t>
            </a:r>
            <a:r>
              <a:rPr lang="en-US" sz="1400" dirty="0" err="1" smtClean="0"/>
              <a:t>transmissor</a:t>
            </a:r>
            <a:endParaRPr lang="en-US" sz="1400" dirty="0" smtClean="0"/>
          </a:p>
        </p:txBody>
      </p:sp>
      <p:sp>
        <p:nvSpPr>
          <p:cNvPr id="53" name="Line 118"/>
          <p:cNvSpPr>
            <a:spLocks noChangeShapeType="1"/>
          </p:cNvSpPr>
          <p:nvPr/>
        </p:nvSpPr>
        <p:spPr bwMode="auto">
          <a:xfrm>
            <a:off x="7847013" y="4767263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54" name="Group 124"/>
          <p:cNvGrpSpPr>
            <a:grpSpLocks/>
          </p:cNvGrpSpPr>
          <p:nvPr/>
        </p:nvGrpSpPr>
        <p:grpSpPr bwMode="auto">
          <a:xfrm flipH="1">
            <a:off x="8085138" y="4360863"/>
            <a:ext cx="869950" cy="906462"/>
            <a:chOff x="-44" y="1473"/>
            <a:chExt cx="981" cy="1105"/>
          </a:xfrm>
        </p:grpSpPr>
        <p:pic>
          <p:nvPicPr>
            <p:cNvPr id="55" name="Picture 12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Freeform 12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0BA35-3FB4-4C1C-B2DD-5138AE0B4397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3677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Controle de Fluxo do TCP: </a:t>
            </a:r>
            <a:br>
              <a:rPr lang="pt-BR" sz="3600" dirty="0" smtClean="0"/>
            </a:br>
            <a:r>
              <a:rPr lang="pt-BR" sz="2800" dirty="0" smtClean="0"/>
              <a:t>como funciona</a:t>
            </a:r>
            <a:endParaRPr lang="pt-BR" sz="3600" dirty="0" smtClean="0"/>
          </a:p>
        </p:txBody>
      </p:sp>
      <p:sp>
        <p:nvSpPr>
          <p:cNvPr id="3891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0144" y="1600200"/>
            <a:ext cx="4728431" cy="4648200"/>
          </a:xfrm>
        </p:spPr>
        <p:txBody>
          <a:bodyPr/>
          <a:lstStyle/>
          <a:p>
            <a:r>
              <a:rPr lang="pt-BR" sz="2000" dirty="0"/>
              <a:t>O receptor </a:t>
            </a:r>
            <a:r>
              <a:rPr lang="pt-BR" sz="2000" dirty="0" smtClean="0"/>
              <a:t>“anuncia” </a:t>
            </a:r>
            <a:r>
              <a:rPr lang="pt-BR" sz="2000" dirty="0"/>
              <a:t>o espaço livre </a:t>
            </a:r>
            <a:r>
              <a:rPr lang="pt-BR" sz="2000" dirty="0" smtClean="0"/>
              <a:t>do buffer incluindo </a:t>
            </a:r>
            <a:r>
              <a:rPr lang="pt-BR" sz="2000" dirty="0"/>
              <a:t>o valor da </a:t>
            </a:r>
            <a:r>
              <a:rPr lang="pt-BR" sz="2000" b="1" dirty="0" err="1" smtClean="0">
                <a:latin typeface="Courier New" pitchFamily="49" charset="0"/>
              </a:rPr>
              <a:t>rwnd</a:t>
            </a:r>
            <a:r>
              <a:rPr lang="pt-BR" sz="2000" b="1" dirty="0" smtClean="0">
                <a:latin typeface="Courier New" pitchFamily="49" charset="0"/>
              </a:rPr>
              <a:t> </a:t>
            </a:r>
            <a:r>
              <a:rPr lang="pt-BR" sz="2000" dirty="0" smtClean="0"/>
              <a:t>nos cabeçalhos TCP dos segmentos que saem do receptor para o transmissor</a:t>
            </a:r>
          </a:p>
          <a:p>
            <a:pPr lvl="1"/>
            <a:r>
              <a:rPr lang="pt-BR" sz="1600" dirty="0" smtClean="0"/>
              <a:t>Tamanho do </a:t>
            </a:r>
            <a:r>
              <a:rPr lang="pt-BR" sz="1800" b="1" dirty="0" err="1" smtClean="0">
                <a:latin typeface="Courier New" pitchFamily="49" charset="0"/>
                <a:ea typeface="+mn-ea"/>
                <a:cs typeface="+mn-cs"/>
              </a:rPr>
              <a:t>RcvBuffer</a:t>
            </a:r>
            <a:r>
              <a:rPr lang="pt-BR" sz="1400" dirty="0" smtClean="0">
                <a:latin typeface="Courier" pitchFamily="49" charset="0"/>
              </a:rPr>
              <a:t> </a:t>
            </a:r>
            <a:r>
              <a:rPr lang="pt-BR" sz="1600" dirty="0" smtClean="0"/>
              <a:t>é configurado através das opções do socket (o valor default é de 4096 bytes)</a:t>
            </a:r>
          </a:p>
          <a:p>
            <a:pPr lvl="1"/>
            <a:r>
              <a:rPr lang="pt-BR" sz="1600" dirty="0" smtClean="0"/>
              <a:t>muitos sistemas operacionais ajustam </a:t>
            </a:r>
            <a:r>
              <a:rPr lang="pt-BR" sz="1800" b="1" dirty="0" err="1">
                <a:latin typeface="Courier New" pitchFamily="49" charset="0"/>
                <a:ea typeface="+mn-ea"/>
                <a:cs typeface="+mn-cs"/>
              </a:rPr>
              <a:t>RcvBuffer</a:t>
            </a:r>
            <a:r>
              <a:rPr lang="pt-BR" sz="1600" dirty="0" smtClean="0"/>
              <a:t> automaticamente. </a:t>
            </a:r>
            <a:endParaRPr lang="pt-BR" sz="1600" dirty="0"/>
          </a:p>
          <a:p>
            <a:r>
              <a:rPr lang="pt-BR" sz="2000" dirty="0"/>
              <a:t>O transmissor limita </a:t>
            </a:r>
            <a:r>
              <a:rPr lang="pt-BR" sz="2000" dirty="0" smtClean="0"/>
              <a:t>a quantidade os </a:t>
            </a:r>
            <a:r>
              <a:rPr lang="pt-BR" sz="2000" dirty="0"/>
              <a:t>dados não reconhecidos ao tamanho </a:t>
            </a:r>
            <a:r>
              <a:rPr lang="pt-BR" sz="2000" dirty="0" smtClean="0"/>
              <a:t>do </a:t>
            </a:r>
            <a:r>
              <a:rPr lang="pt-BR" sz="2000" b="1" dirty="0" err="1" smtClean="0">
                <a:latin typeface="Courier New" pitchFamily="49" charset="0"/>
              </a:rPr>
              <a:t>rwnd</a:t>
            </a:r>
            <a:r>
              <a:rPr lang="pt-BR" sz="2000" b="1" dirty="0" smtClean="0">
                <a:latin typeface="Courier New" pitchFamily="49" charset="0"/>
              </a:rPr>
              <a:t> </a:t>
            </a:r>
            <a:r>
              <a:rPr lang="pt-BR" sz="2000" dirty="0" smtClean="0"/>
              <a:t>recebido.</a:t>
            </a:r>
            <a:endParaRPr lang="pt-BR" sz="2000" dirty="0"/>
          </a:p>
          <a:p>
            <a:r>
              <a:rPr lang="pt-BR" sz="2000" dirty="0"/>
              <a:t>Garante que o buffer do receptor não </a:t>
            </a:r>
            <a:r>
              <a:rPr lang="pt-BR" sz="2000" dirty="0" smtClean="0"/>
              <a:t>transbordará</a:t>
            </a:r>
            <a:endParaRPr lang="pt-BR" sz="2400" dirty="0"/>
          </a:p>
        </p:txBody>
      </p:sp>
      <p:grpSp>
        <p:nvGrpSpPr>
          <p:cNvPr id="8" name="Group 72"/>
          <p:cNvGrpSpPr>
            <a:grpSpLocks/>
          </p:cNvGrpSpPr>
          <p:nvPr/>
        </p:nvGrpSpPr>
        <p:grpSpPr bwMode="auto">
          <a:xfrm>
            <a:off x="5995988" y="2548932"/>
            <a:ext cx="2578100" cy="2155825"/>
            <a:chOff x="512" y="1294"/>
            <a:chExt cx="1888" cy="1358"/>
          </a:xfrm>
        </p:grpSpPr>
        <p:grpSp>
          <p:nvGrpSpPr>
            <p:cNvPr id="9" name="Group 17"/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18" name="Rectangle 18"/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9" name="Rectangle 19"/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0" name="Rectangle 20"/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21" name="Rectangle 21"/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0" name="Rectangle 52"/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" name="Line 53"/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2" name="AutoShape 54"/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" name="Rectangle 55" descr="Dark upward diagonal"/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pattFill prst="dkUpDiag">
              <a:fgClr>
                <a:srgbClr val="FFFF00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" name="AutoShape 56"/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5" name="Text Box 57"/>
            <p:cNvSpPr txBox="1">
              <a:spLocks noChangeArrowheads="1"/>
            </p:cNvSpPr>
            <p:nvPr/>
          </p:nvSpPr>
          <p:spPr bwMode="auto">
            <a:xfrm>
              <a:off x="545" y="1568"/>
              <a:ext cx="178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 smtClean="0"/>
                <a:t>dados </a:t>
              </a:r>
              <a:r>
                <a:rPr lang="en-US" sz="2000" dirty="0" err="1" smtClean="0"/>
                <a:t>armazenados</a:t>
              </a:r>
              <a:endParaRPr lang="en-US" sz="2000" dirty="0" smtClean="0"/>
            </a:p>
          </p:txBody>
        </p:sp>
        <p:sp>
          <p:nvSpPr>
            <p:cNvPr id="16" name="Line 58"/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7" name="Text Box 59"/>
            <p:cNvSpPr txBox="1">
              <a:spLocks noChangeArrowheads="1"/>
            </p:cNvSpPr>
            <p:nvPr/>
          </p:nvSpPr>
          <p:spPr bwMode="auto">
            <a:xfrm>
              <a:off x="860" y="2020"/>
              <a:ext cx="111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dirty="0" err="1" smtClean="0"/>
                <a:t>espaço</a:t>
              </a:r>
              <a:r>
                <a:rPr lang="en-US" sz="2000" dirty="0" smtClean="0"/>
                <a:t> </a:t>
              </a:r>
              <a:r>
                <a:rPr lang="en-US" sz="2000" dirty="0" err="1" smtClean="0"/>
                <a:t>livre</a:t>
              </a:r>
              <a:endParaRPr lang="en-US" sz="2000" dirty="0" smtClean="0"/>
            </a:p>
          </p:txBody>
        </p:sp>
      </p:grpSp>
      <p:sp>
        <p:nvSpPr>
          <p:cNvPr id="22" name="Text Box 62"/>
          <p:cNvSpPr txBox="1">
            <a:spLocks noChangeArrowheads="1"/>
          </p:cNvSpPr>
          <p:nvPr/>
        </p:nvSpPr>
        <p:spPr bwMode="auto">
          <a:xfrm>
            <a:off x="5108575" y="3693519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="1" smtClean="0">
                <a:latin typeface="Courier New" charset="0"/>
              </a:rPr>
              <a:t>rwnd</a:t>
            </a:r>
          </a:p>
        </p:txBody>
      </p:sp>
      <p:sp>
        <p:nvSpPr>
          <p:cNvPr id="23" name="Line 64"/>
          <p:cNvSpPr>
            <a:spLocks noChangeShapeType="1"/>
          </p:cNvSpPr>
          <p:nvPr/>
        </p:nvSpPr>
        <p:spPr bwMode="auto">
          <a:xfrm>
            <a:off x="5619750" y="3426819"/>
            <a:ext cx="0" cy="322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4" name="Line 65"/>
          <p:cNvSpPr>
            <a:spLocks noChangeShapeType="1"/>
          </p:cNvSpPr>
          <p:nvPr/>
        </p:nvSpPr>
        <p:spPr bwMode="auto">
          <a:xfrm flipV="1">
            <a:off x="5619750" y="3952282"/>
            <a:ext cx="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" name="Line 66"/>
          <p:cNvSpPr>
            <a:spLocks noChangeShapeType="1"/>
          </p:cNvSpPr>
          <p:nvPr/>
        </p:nvSpPr>
        <p:spPr bwMode="auto">
          <a:xfrm>
            <a:off x="5465763" y="4284069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6" name="Line 67"/>
          <p:cNvSpPr>
            <a:spLocks noChangeShapeType="1"/>
          </p:cNvSpPr>
          <p:nvPr/>
        </p:nvSpPr>
        <p:spPr bwMode="auto">
          <a:xfrm>
            <a:off x="5514975" y="3415707"/>
            <a:ext cx="196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7" name="Line 68"/>
          <p:cNvSpPr>
            <a:spLocks noChangeShapeType="1"/>
          </p:cNvSpPr>
          <p:nvPr/>
        </p:nvSpPr>
        <p:spPr bwMode="auto">
          <a:xfrm>
            <a:off x="5487988" y="2890244"/>
            <a:ext cx="4762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8" name="Line 69"/>
          <p:cNvSpPr>
            <a:spLocks noChangeShapeType="1"/>
          </p:cNvSpPr>
          <p:nvPr/>
        </p:nvSpPr>
        <p:spPr bwMode="auto">
          <a:xfrm>
            <a:off x="5876925" y="2895007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9" name="Line 70"/>
          <p:cNvSpPr>
            <a:spLocks noChangeShapeType="1"/>
          </p:cNvSpPr>
          <p:nvPr/>
        </p:nvSpPr>
        <p:spPr bwMode="auto">
          <a:xfrm flipH="1">
            <a:off x="5875338" y="3318869"/>
            <a:ext cx="0" cy="954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30" name="Text Box 71"/>
          <p:cNvSpPr txBox="1">
            <a:spLocks noChangeArrowheads="1"/>
          </p:cNvSpPr>
          <p:nvPr/>
        </p:nvSpPr>
        <p:spPr bwMode="auto">
          <a:xfrm>
            <a:off x="4722813" y="3055344"/>
            <a:ext cx="1284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b="1" smtClean="0">
                <a:latin typeface="Courier New" charset="0"/>
              </a:rPr>
              <a:t>RcvBuffer</a:t>
            </a:r>
          </a:p>
        </p:txBody>
      </p:sp>
      <p:sp>
        <p:nvSpPr>
          <p:cNvPr id="31" name="Text Box 73"/>
          <p:cNvSpPr txBox="1">
            <a:spLocks noChangeArrowheads="1"/>
          </p:cNvSpPr>
          <p:nvPr/>
        </p:nvSpPr>
        <p:spPr bwMode="auto">
          <a:xfrm>
            <a:off x="6001949" y="4684119"/>
            <a:ext cx="25233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dirty="0" err="1" smtClean="0"/>
              <a:t>carga</a:t>
            </a:r>
            <a:r>
              <a:rPr lang="en-US" i="1" dirty="0" smtClean="0"/>
              <a:t> dos </a:t>
            </a:r>
            <a:r>
              <a:rPr lang="en-US" i="1" dirty="0" err="1" smtClean="0"/>
              <a:t>segmentos</a:t>
            </a:r>
            <a:r>
              <a:rPr lang="en-US" i="1" dirty="0" smtClean="0"/>
              <a:t> TCP</a:t>
            </a:r>
          </a:p>
        </p:txBody>
      </p:sp>
      <p:sp>
        <p:nvSpPr>
          <p:cNvPr id="32" name="Text Box 74"/>
          <p:cNvSpPr txBox="1">
            <a:spLocks noChangeArrowheads="1"/>
          </p:cNvSpPr>
          <p:nvPr/>
        </p:nvSpPr>
        <p:spPr bwMode="auto">
          <a:xfrm>
            <a:off x="5979753" y="2183807"/>
            <a:ext cx="262328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dirty="0" err="1" smtClean="0"/>
              <a:t>para</a:t>
            </a:r>
            <a:r>
              <a:rPr lang="en-US" i="1" dirty="0" smtClean="0"/>
              <a:t> </a:t>
            </a:r>
            <a:r>
              <a:rPr lang="en-US" i="1" dirty="0" err="1" smtClean="0"/>
              <a:t>processo</a:t>
            </a:r>
            <a:r>
              <a:rPr lang="en-US" i="1" dirty="0" smtClean="0"/>
              <a:t> de </a:t>
            </a:r>
            <a:r>
              <a:rPr lang="en-US" i="1" dirty="0" err="1" smtClean="0"/>
              <a:t>aplicação</a:t>
            </a:r>
            <a:endParaRPr lang="en-US" i="1" dirty="0" smtClean="0"/>
          </a:p>
        </p:txBody>
      </p:sp>
      <p:sp>
        <p:nvSpPr>
          <p:cNvPr id="33" name="Text Box 76"/>
          <p:cNvSpPr txBox="1">
            <a:spLocks noChangeArrowheads="1"/>
          </p:cNvSpPr>
          <p:nvPr/>
        </p:nvSpPr>
        <p:spPr bwMode="auto">
          <a:xfrm>
            <a:off x="5952002" y="5336582"/>
            <a:ext cx="24660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000" i="1" dirty="0" err="1" smtClean="0"/>
              <a:t>armazenamento</a:t>
            </a:r>
            <a:r>
              <a:rPr lang="en-US" sz="2000" i="1" dirty="0" smtClean="0"/>
              <a:t> no </a:t>
            </a:r>
          </a:p>
          <a:p>
            <a:pPr>
              <a:defRPr/>
            </a:pPr>
            <a:r>
              <a:rPr lang="en-US" sz="2000" i="1" dirty="0" err="1" smtClean="0"/>
              <a:t>lado</a:t>
            </a:r>
            <a:r>
              <a:rPr lang="en-US" sz="2000" i="1" dirty="0" smtClean="0"/>
              <a:t> do receptor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2606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Conteúdo do Capítulo 3 </a:t>
            </a:r>
          </a:p>
        </p:txBody>
      </p:sp>
      <p:sp>
        <p:nvSpPr>
          <p:cNvPr id="21509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3.1 Introdução e serviços de camada de transporte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3.2 Multiplexação e </a:t>
            </a:r>
            <a:r>
              <a:rPr lang="pt-BR" sz="2400" dirty="0" err="1" smtClean="0"/>
              <a:t>demultiplexação</a:t>
            </a:r>
            <a:endParaRPr lang="pt-BR" sz="2400" dirty="0" smtClean="0"/>
          </a:p>
          <a:p>
            <a:pPr>
              <a:lnSpc>
                <a:spcPct val="90000"/>
              </a:lnSpc>
            </a:pPr>
            <a:r>
              <a:rPr lang="pt-BR" sz="2400" dirty="0" smtClean="0"/>
              <a:t>3.3 Transporte não orientado para conexão: UDP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3.4 Princípios da transferência confiável de dados</a:t>
            </a:r>
          </a:p>
        </p:txBody>
      </p:sp>
      <p:sp>
        <p:nvSpPr>
          <p:cNvPr id="21510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rgbClr val="FF0000"/>
                </a:solidFill>
              </a:rPr>
              <a:t>3.5 Transporte orientado para conexão: TCP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/>
              <a:t>estrutura do segmento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/>
              <a:t>transferência confiável de dados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/>
              <a:t>controle de fluxo</a:t>
            </a:r>
          </a:p>
          <a:p>
            <a:pPr lvl="1">
              <a:lnSpc>
                <a:spcPct val="90000"/>
              </a:lnSpc>
            </a:pPr>
            <a:r>
              <a:rPr lang="pt-BR" sz="1600" dirty="0" smtClean="0">
                <a:solidFill>
                  <a:srgbClr val="FF0000"/>
                </a:solidFill>
              </a:rPr>
              <a:t>gerenciamento da conexão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3.6 Princípios de controle de congestionamento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3.7 Controle de congestionamento no TCP</a:t>
            </a:r>
          </a:p>
          <a:p>
            <a:pPr>
              <a:lnSpc>
                <a:spcPct val="90000"/>
              </a:lnSpc>
            </a:pPr>
            <a:endParaRPr lang="pt-BR" sz="2400" dirty="0" smtClean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3310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TCP: Gerenciamento de Conexões</a:t>
            </a:r>
            <a:endParaRPr lang="pt-BR" smtClean="0"/>
          </a:p>
        </p:txBody>
      </p:sp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99514"/>
            <a:ext cx="7772400" cy="1533418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000" dirty="0" smtClean="0"/>
              <a:t>antes de trocar dados, transmissor e receptor TCP dialogam:</a:t>
            </a:r>
          </a:p>
          <a:p>
            <a:r>
              <a:rPr lang="pt-BR" sz="2000" dirty="0" smtClean="0"/>
              <a:t>concordam em estabelecer uma conexão (cada um sabendo que o outro quer estabelecer a conexão)</a:t>
            </a:r>
          </a:p>
          <a:p>
            <a:r>
              <a:rPr lang="pt-BR" sz="2000" dirty="0" smtClean="0"/>
              <a:t>concordam com os parâmetros da conexão.</a:t>
            </a:r>
          </a:p>
        </p:txBody>
      </p:sp>
      <p:sp>
        <p:nvSpPr>
          <p:cNvPr id="79" name="Rectangle 62"/>
          <p:cNvSpPr>
            <a:spLocks noChangeArrowheads="1"/>
          </p:cNvSpPr>
          <p:nvPr/>
        </p:nvSpPr>
        <p:spPr bwMode="auto">
          <a:xfrm>
            <a:off x="1249363" y="293687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0" name="Rectangle 45"/>
          <p:cNvSpPr>
            <a:spLocks noChangeArrowheads="1"/>
          </p:cNvSpPr>
          <p:nvPr/>
        </p:nvSpPr>
        <p:spPr bwMode="auto">
          <a:xfrm>
            <a:off x="1209675" y="299085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1" name="Line 55"/>
          <p:cNvSpPr>
            <a:spLocks noChangeShapeType="1"/>
          </p:cNvSpPr>
          <p:nvPr/>
        </p:nvSpPr>
        <p:spPr bwMode="auto">
          <a:xfrm>
            <a:off x="1209675" y="343217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2" name="Text Box 6"/>
          <p:cNvSpPr txBox="1">
            <a:spLocks noChangeArrowheads="1"/>
          </p:cNvSpPr>
          <p:nvPr/>
        </p:nvSpPr>
        <p:spPr bwMode="auto">
          <a:xfrm>
            <a:off x="1223963" y="3544888"/>
            <a:ext cx="2335212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 dirty="0" err="1" smtClean="0"/>
              <a:t>estado</a:t>
            </a:r>
            <a:r>
              <a:rPr lang="en-US" sz="1400" dirty="0" smtClean="0"/>
              <a:t> </a:t>
            </a:r>
            <a:r>
              <a:rPr lang="en-US" sz="1400" dirty="0" err="1" smtClean="0"/>
              <a:t>conexão</a:t>
            </a:r>
            <a:r>
              <a:rPr lang="en-US" sz="1400" dirty="0" smtClean="0"/>
              <a:t>: ESTAB</a:t>
            </a:r>
          </a:p>
          <a:p>
            <a:pPr algn="l">
              <a:defRPr/>
            </a:pPr>
            <a:r>
              <a:rPr lang="en-US" sz="1400" dirty="0" err="1" smtClean="0"/>
              <a:t>variáveis</a:t>
            </a:r>
            <a:r>
              <a:rPr lang="en-US" sz="1400" dirty="0" smtClean="0"/>
              <a:t> </a:t>
            </a:r>
            <a:r>
              <a:rPr lang="en-US" sz="1400" dirty="0" err="1" smtClean="0"/>
              <a:t>conexão</a:t>
            </a:r>
            <a:r>
              <a:rPr lang="en-US" sz="1400" dirty="0" smtClean="0"/>
              <a:t>:</a:t>
            </a:r>
            <a:endParaRPr lang="en-US" sz="1400" dirty="0"/>
          </a:p>
          <a:p>
            <a:pPr algn="l">
              <a:defRPr/>
            </a:pPr>
            <a:r>
              <a:rPr lang="en-US" sz="1400" dirty="0" err="1" smtClean="0"/>
              <a:t>No.seq</a:t>
            </a:r>
            <a:r>
              <a:rPr lang="en-US" sz="1400" dirty="0" smtClean="0"/>
              <a:t> </a:t>
            </a:r>
            <a:r>
              <a:rPr lang="en-US" sz="1400" dirty="0" err="1" smtClean="0"/>
              <a:t>cliente</a:t>
            </a:r>
            <a:r>
              <a:rPr lang="en-US" sz="1400" dirty="0" smtClean="0"/>
              <a:t>-p/-</a:t>
            </a:r>
            <a:r>
              <a:rPr lang="en-US" sz="1400" dirty="0" err="1" smtClean="0"/>
              <a:t>servidor</a:t>
            </a:r>
            <a:endParaRPr lang="en-US" sz="1400" dirty="0" smtClean="0"/>
          </a:p>
          <a:p>
            <a:pPr algn="l">
              <a:defRPr/>
            </a:pPr>
            <a:r>
              <a:rPr lang="en-US" sz="1400" dirty="0" smtClean="0"/>
              <a:t>         </a:t>
            </a:r>
            <a:r>
              <a:rPr lang="en-US" sz="1400" dirty="0" err="1" smtClean="0"/>
              <a:t>servidor</a:t>
            </a:r>
            <a:r>
              <a:rPr lang="en-US" sz="1400" dirty="0" smtClean="0"/>
              <a:t>-p/-</a:t>
            </a:r>
            <a:r>
              <a:rPr lang="en-US" sz="1400" dirty="0" err="1" smtClean="0"/>
              <a:t>cliente</a:t>
            </a:r>
            <a:endParaRPr lang="en-US" sz="1400" dirty="0" smtClean="0"/>
          </a:p>
          <a:p>
            <a:pPr lvl="1" algn="l">
              <a:defRPr/>
            </a:pPr>
            <a:r>
              <a:rPr lang="en-US" sz="1400" dirty="0" err="1" smtClean="0"/>
              <a:t>tamanho</a:t>
            </a:r>
            <a:r>
              <a:rPr lang="en-US" sz="1400" dirty="0" smtClean="0"/>
              <a:t> </a:t>
            </a:r>
            <a:r>
              <a:rPr lang="en-US" sz="1400" b="1" dirty="0" err="1" smtClean="0">
                <a:latin typeface="Courier New" charset="0"/>
              </a:rPr>
              <a:t>rcvBuffer</a:t>
            </a:r>
            <a:endParaRPr lang="en-US" sz="1400" dirty="0" smtClean="0"/>
          </a:p>
          <a:p>
            <a:pPr lvl="1" algn="l">
              <a:defRPr/>
            </a:pPr>
            <a:r>
              <a:rPr lang="en-US" sz="1400" dirty="0" smtClean="0"/>
              <a:t>   no </a:t>
            </a:r>
            <a:r>
              <a:rPr lang="en-US" sz="1400" dirty="0" err="1" smtClean="0"/>
              <a:t>servidor,cliente</a:t>
            </a:r>
            <a:r>
              <a:rPr lang="en-US" sz="1400" dirty="0" smtClean="0"/>
              <a:t> </a:t>
            </a:r>
          </a:p>
          <a:p>
            <a:pPr lvl="1" algn="l">
              <a:defRPr/>
            </a:pPr>
            <a:r>
              <a:rPr lang="en-US" sz="1400" dirty="0" smtClean="0"/>
              <a:t>           </a:t>
            </a:r>
          </a:p>
        </p:txBody>
      </p:sp>
      <p:grpSp>
        <p:nvGrpSpPr>
          <p:cNvPr id="83" name="Group 46"/>
          <p:cNvGrpSpPr>
            <a:grpSpLocks/>
          </p:cNvGrpSpPr>
          <p:nvPr/>
        </p:nvGrpSpPr>
        <p:grpSpPr bwMode="auto">
          <a:xfrm>
            <a:off x="2157413" y="3346450"/>
            <a:ext cx="438150" cy="206375"/>
            <a:chOff x="344" y="1846"/>
            <a:chExt cx="336" cy="130"/>
          </a:xfrm>
        </p:grpSpPr>
        <p:sp>
          <p:nvSpPr>
            <p:cNvPr id="84" name="Rectangle 47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5" name="Rectangle 48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6" name="Rectangle 49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7" name="Rectangle 50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8" name="Text Box 54"/>
          <p:cNvSpPr txBox="1">
            <a:spLocks noChangeArrowheads="1"/>
          </p:cNvSpPr>
          <p:nvPr/>
        </p:nvSpPr>
        <p:spPr bwMode="auto">
          <a:xfrm>
            <a:off x="1219596" y="3048000"/>
            <a:ext cx="10152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err="1" smtClean="0"/>
              <a:t>aplicação</a:t>
            </a:r>
            <a:endParaRPr lang="en-US" dirty="0" smtClean="0"/>
          </a:p>
        </p:txBody>
      </p:sp>
      <p:sp>
        <p:nvSpPr>
          <p:cNvPr id="89" name="Line 56"/>
          <p:cNvSpPr>
            <a:spLocks noChangeShapeType="1"/>
          </p:cNvSpPr>
          <p:nvPr/>
        </p:nvSpPr>
        <p:spPr bwMode="auto">
          <a:xfrm>
            <a:off x="1216025" y="492760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0" name="Text Box 57"/>
          <p:cNvSpPr txBox="1">
            <a:spLocks noChangeArrowheads="1"/>
          </p:cNvSpPr>
          <p:nvPr/>
        </p:nvSpPr>
        <p:spPr bwMode="auto">
          <a:xfrm>
            <a:off x="1168400" y="4995863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network</a:t>
            </a:r>
          </a:p>
        </p:txBody>
      </p:sp>
      <p:sp>
        <p:nvSpPr>
          <p:cNvPr id="91" name="Rectangle 58"/>
          <p:cNvSpPr>
            <a:spLocks noChangeArrowheads="1"/>
          </p:cNvSpPr>
          <p:nvPr/>
        </p:nvSpPr>
        <p:spPr bwMode="auto">
          <a:xfrm>
            <a:off x="1181100" y="5349875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2" name="Line 59"/>
          <p:cNvSpPr>
            <a:spLocks noChangeShapeType="1"/>
          </p:cNvSpPr>
          <p:nvPr/>
        </p:nvSpPr>
        <p:spPr bwMode="auto">
          <a:xfrm>
            <a:off x="1209675" y="533876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3" name="Line 60"/>
          <p:cNvSpPr>
            <a:spLocks noChangeShapeType="1"/>
          </p:cNvSpPr>
          <p:nvPr/>
        </p:nvSpPr>
        <p:spPr bwMode="auto">
          <a:xfrm>
            <a:off x="3473450" y="531018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4" name="Freeform 8"/>
          <p:cNvSpPr>
            <a:spLocks/>
          </p:cNvSpPr>
          <p:nvPr/>
        </p:nvSpPr>
        <p:spPr bwMode="auto">
          <a:xfrm flipH="1">
            <a:off x="736600" y="2994025"/>
            <a:ext cx="468313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95" name="Rectangle 63"/>
          <p:cNvSpPr>
            <a:spLocks noChangeArrowheads="1"/>
          </p:cNvSpPr>
          <p:nvPr/>
        </p:nvSpPr>
        <p:spPr bwMode="auto">
          <a:xfrm>
            <a:off x="5551488" y="2943225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6" name="Rectangle 64"/>
          <p:cNvSpPr>
            <a:spLocks noChangeArrowheads="1"/>
          </p:cNvSpPr>
          <p:nvPr/>
        </p:nvSpPr>
        <p:spPr bwMode="auto">
          <a:xfrm>
            <a:off x="5511800" y="2997200"/>
            <a:ext cx="2270125" cy="24717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7" name="Line 65"/>
          <p:cNvSpPr>
            <a:spLocks noChangeShapeType="1"/>
          </p:cNvSpPr>
          <p:nvPr/>
        </p:nvSpPr>
        <p:spPr bwMode="auto">
          <a:xfrm>
            <a:off x="5511800" y="3438525"/>
            <a:ext cx="2270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98" name="Text Box 66"/>
          <p:cNvSpPr txBox="1">
            <a:spLocks noChangeArrowheads="1"/>
          </p:cNvSpPr>
          <p:nvPr/>
        </p:nvSpPr>
        <p:spPr bwMode="auto">
          <a:xfrm>
            <a:off x="5526088" y="3551238"/>
            <a:ext cx="233521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400" dirty="0" err="1"/>
              <a:t>estado</a:t>
            </a:r>
            <a:r>
              <a:rPr lang="en-US" sz="1400" dirty="0"/>
              <a:t> </a:t>
            </a:r>
            <a:r>
              <a:rPr lang="en-US" sz="1400" dirty="0" err="1"/>
              <a:t>conexão</a:t>
            </a:r>
            <a:r>
              <a:rPr lang="en-US" sz="1400" dirty="0"/>
              <a:t>: ESTAB</a:t>
            </a:r>
          </a:p>
          <a:p>
            <a:pPr algn="l">
              <a:defRPr/>
            </a:pPr>
            <a:r>
              <a:rPr lang="en-US" sz="1400" dirty="0" err="1"/>
              <a:t>variáveis</a:t>
            </a:r>
            <a:r>
              <a:rPr lang="en-US" sz="1400" dirty="0"/>
              <a:t> </a:t>
            </a:r>
            <a:r>
              <a:rPr lang="en-US" sz="1400" dirty="0" err="1"/>
              <a:t>conexão</a:t>
            </a:r>
            <a:r>
              <a:rPr lang="en-US" sz="1400" dirty="0"/>
              <a:t>:</a:t>
            </a:r>
          </a:p>
          <a:p>
            <a:pPr algn="l">
              <a:defRPr/>
            </a:pPr>
            <a:r>
              <a:rPr lang="en-US" sz="1400" dirty="0" err="1"/>
              <a:t>No.seq</a:t>
            </a:r>
            <a:r>
              <a:rPr lang="en-US" sz="1400" dirty="0"/>
              <a:t> </a:t>
            </a:r>
            <a:r>
              <a:rPr lang="en-US" sz="1400" dirty="0" err="1"/>
              <a:t>cliente</a:t>
            </a:r>
            <a:r>
              <a:rPr lang="en-US" sz="1400" dirty="0"/>
              <a:t>-p/-</a:t>
            </a:r>
            <a:r>
              <a:rPr lang="en-US" sz="1400" dirty="0" err="1"/>
              <a:t>servidor</a:t>
            </a:r>
            <a:endParaRPr lang="en-US" sz="1400" dirty="0"/>
          </a:p>
          <a:p>
            <a:pPr algn="l">
              <a:defRPr/>
            </a:pPr>
            <a:r>
              <a:rPr lang="en-US" sz="1400" dirty="0"/>
              <a:t>         </a:t>
            </a:r>
            <a:r>
              <a:rPr lang="en-US" sz="1400" dirty="0" err="1"/>
              <a:t>servidor</a:t>
            </a:r>
            <a:r>
              <a:rPr lang="en-US" sz="1400" dirty="0"/>
              <a:t>-p/-</a:t>
            </a:r>
            <a:r>
              <a:rPr lang="en-US" sz="1400" dirty="0" err="1"/>
              <a:t>cliente</a:t>
            </a:r>
            <a:endParaRPr lang="en-US" sz="1400" dirty="0"/>
          </a:p>
          <a:p>
            <a:pPr lvl="1" algn="l">
              <a:defRPr/>
            </a:pPr>
            <a:r>
              <a:rPr lang="en-US" sz="1400" dirty="0" err="1"/>
              <a:t>tamanho</a:t>
            </a:r>
            <a:r>
              <a:rPr lang="en-US" sz="1400" dirty="0"/>
              <a:t> </a:t>
            </a:r>
            <a:r>
              <a:rPr lang="en-US" sz="1400" b="1" dirty="0" err="1">
                <a:latin typeface="Courier New" charset="0"/>
              </a:rPr>
              <a:t>rcvBuffer</a:t>
            </a:r>
            <a:endParaRPr lang="en-US" sz="1400" dirty="0"/>
          </a:p>
          <a:p>
            <a:pPr lvl="1" algn="l">
              <a:defRPr/>
            </a:pPr>
            <a:r>
              <a:rPr lang="en-US" sz="1400" dirty="0"/>
              <a:t>   no </a:t>
            </a:r>
            <a:r>
              <a:rPr lang="en-US" sz="1400" dirty="0" err="1"/>
              <a:t>servidor,cliente</a:t>
            </a:r>
            <a:r>
              <a:rPr lang="en-US" sz="1400" dirty="0" smtClean="0"/>
              <a:t>           </a:t>
            </a:r>
          </a:p>
        </p:txBody>
      </p:sp>
      <p:grpSp>
        <p:nvGrpSpPr>
          <p:cNvPr id="99" name="Group 67"/>
          <p:cNvGrpSpPr>
            <a:grpSpLocks/>
          </p:cNvGrpSpPr>
          <p:nvPr/>
        </p:nvGrpSpPr>
        <p:grpSpPr bwMode="auto">
          <a:xfrm>
            <a:off x="6459538" y="3352800"/>
            <a:ext cx="438150" cy="206375"/>
            <a:chOff x="344" y="1846"/>
            <a:chExt cx="336" cy="130"/>
          </a:xfrm>
        </p:grpSpPr>
        <p:sp>
          <p:nvSpPr>
            <p:cNvPr id="100" name="Rectangle 68"/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1" name="Rectangle 69"/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2" name="Rectangle 70"/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03" name="Rectangle 71"/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104" name="Text Box 72"/>
          <p:cNvSpPr txBox="1">
            <a:spLocks noChangeArrowheads="1"/>
          </p:cNvSpPr>
          <p:nvPr/>
        </p:nvSpPr>
        <p:spPr bwMode="auto">
          <a:xfrm>
            <a:off x="5521718" y="3054350"/>
            <a:ext cx="101521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err="1"/>
              <a:t>aplicação</a:t>
            </a:r>
            <a:endParaRPr lang="en-US" dirty="0" smtClean="0"/>
          </a:p>
        </p:txBody>
      </p:sp>
      <p:sp>
        <p:nvSpPr>
          <p:cNvPr id="105" name="Line 73"/>
          <p:cNvSpPr>
            <a:spLocks noChangeShapeType="1"/>
          </p:cNvSpPr>
          <p:nvPr/>
        </p:nvSpPr>
        <p:spPr bwMode="auto">
          <a:xfrm>
            <a:off x="5518150" y="4933950"/>
            <a:ext cx="2268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6" name="Text Box 74"/>
          <p:cNvSpPr txBox="1">
            <a:spLocks noChangeArrowheads="1"/>
          </p:cNvSpPr>
          <p:nvPr/>
        </p:nvSpPr>
        <p:spPr bwMode="auto">
          <a:xfrm>
            <a:off x="5470525" y="5002213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network</a:t>
            </a:r>
          </a:p>
        </p:txBody>
      </p:sp>
      <p:sp>
        <p:nvSpPr>
          <p:cNvPr id="107" name="Rectangle 75"/>
          <p:cNvSpPr>
            <a:spLocks noChangeArrowheads="1"/>
          </p:cNvSpPr>
          <p:nvPr/>
        </p:nvSpPr>
        <p:spPr bwMode="auto">
          <a:xfrm>
            <a:off x="5483225" y="5356225"/>
            <a:ext cx="2335213" cy="1809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8" name="Line 76"/>
          <p:cNvSpPr>
            <a:spLocks noChangeShapeType="1"/>
          </p:cNvSpPr>
          <p:nvPr/>
        </p:nvSpPr>
        <p:spPr bwMode="auto">
          <a:xfrm>
            <a:off x="5511800" y="5345113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9" name="Line 77"/>
          <p:cNvSpPr>
            <a:spLocks noChangeShapeType="1"/>
          </p:cNvSpPr>
          <p:nvPr/>
        </p:nvSpPr>
        <p:spPr bwMode="auto">
          <a:xfrm>
            <a:off x="7775575" y="5316538"/>
            <a:ext cx="0" cy="2365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10" name="Freeform 78"/>
          <p:cNvSpPr>
            <a:spLocks/>
          </p:cNvSpPr>
          <p:nvPr/>
        </p:nvSpPr>
        <p:spPr bwMode="auto">
          <a:xfrm>
            <a:off x="7793038" y="2933700"/>
            <a:ext cx="468312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11" name="Text Box 83"/>
          <p:cNvSpPr txBox="1">
            <a:spLocks noChangeArrowheads="1"/>
          </p:cNvSpPr>
          <p:nvPr/>
        </p:nvSpPr>
        <p:spPr bwMode="auto">
          <a:xfrm>
            <a:off x="1087438" y="5815013"/>
            <a:ext cx="289401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b="1" smtClean="0">
                <a:latin typeface="Courier New" charset="0"/>
              </a:rPr>
              <a:t>Socket clientSocket =   </a:t>
            </a:r>
          </a:p>
          <a:p>
            <a:pPr algn="l">
              <a:defRPr/>
            </a:pPr>
            <a:r>
              <a:rPr lang="en-US" sz="1200" b="1" smtClean="0">
                <a:latin typeface="Courier New" charset="0"/>
              </a:rPr>
              <a:t>  newSocket("hostname","port number");</a:t>
            </a:r>
          </a:p>
        </p:txBody>
      </p:sp>
      <p:sp>
        <p:nvSpPr>
          <p:cNvPr id="112" name="Text Box 85"/>
          <p:cNvSpPr txBox="1">
            <a:spLocks noChangeArrowheads="1"/>
          </p:cNvSpPr>
          <p:nvPr/>
        </p:nvSpPr>
        <p:spPr bwMode="auto">
          <a:xfrm>
            <a:off x="5387975" y="5829300"/>
            <a:ext cx="289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b="1" smtClean="0">
                <a:latin typeface="Courier New" charset="0"/>
              </a:rPr>
              <a:t>Socket connectionSocket = welcomeSocket.accept();</a:t>
            </a:r>
          </a:p>
        </p:txBody>
      </p:sp>
      <p:grpSp>
        <p:nvGrpSpPr>
          <p:cNvPr id="113" name="Group 89"/>
          <p:cNvGrpSpPr>
            <a:grpSpLocks/>
          </p:cNvGrpSpPr>
          <p:nvPr/>
        </p:nvGrpSpPr>
        <p:grpSpPr bwMode="auto">
          <a:xfrm>
            <a:off x="260350" y="5026025"/>
            <a:ext cx="698500" cy="612775"/>
            <a:chOff x="-44" y="1473"/>
            <a:chExt cx="981" cy="1105"/>
          </a:xfrm>
        </p:grpSpPr>
        <p:pic>
          <p:nvPicPr>
            <p:cNvPr id="114" name="Picture 9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9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116" name="Group 92"/>
          <p:cNvGrpSpPr>
            <a:grpSpLocks/>
          </p:cNvGrpSpPr>
          <p:nvPr/>
        </p:nvGrpSpPr>
        <p:grpSpPr bwMode="auto">
          <a:xfrm>
            <a:off x="8075613" y="4924425"/>
            <a:ext cx="415925" cy="627063"/>
            <a:chOff x="4140" y="429"/>
            <a:chExt cx="1425" cy="2396"/>
          </a:xfrm>
        </p:grpSpPr>
        <p:sp>
          <p:nvSpPr>
            <p:cNvPr id="117" name="Freeform 93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18" name="Rectangle 94"/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19" name="Freeform 95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0" name="Freeform 96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21" name="Rectangle 97"/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22" name="Group 98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7" name="AutoShape 99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8" name="AutoShape 100"/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23" name="Rectangle 101"/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24" name="Group 102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5" name="AutoShape 103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6" name="AutoShape 10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25" name="Rectangle 105"/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26" name="Rectangle 106"/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127" name="Group 107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43" name="AutoShape 108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4" name="AutoShape 109"/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28" name="Freeform 110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129" name="Group 111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41" name="AutoShape 112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142" name="AutoShape 113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130" name="Rectangle 114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1" name="Freeform 115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2" name="Freeform 116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3" name="Oval 117"/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4" name="Freeform 118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35" name="AutoShape 119"/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6" name="AutoShape 120"/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7" name="Oval 121"/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38" name="Oval 122"/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39" name="Oval 123"/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140" name="Rectangle 124"/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7E494-7836-4E7C-82D8-E9EB7F6596EC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6466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07" name="Rectangle 91"/>
          <p:cNvSpPr>
            <a:spLocks noGrp="1" noChangeArrowheads="1"/>
          </p:cNvSpPr>
          <p:nvPr>
            <p:ph type="title"/>
          </p:nvPr>
        </p:nvSpPr>
        <p:spPr>
          <a:xfrm>
            <a:off x="533400" y="133350"/>
            <a:ext cx="7772400" cy="849313"/>
          </a:xfrm>
        </p:spPr>
        <p:txBody>
          <a:bodyPr/>
          <a:lstStyle/>
          <a:p>
            <a:pPr>
              <a:defRPr/>
            </a:pPr>
            <a:r>
              <a:rPr lang="en-US" sz="2800" dirty="0" err="1" smtClean="0">
                <a:ea typeface="ＭＳ Ｐゴシック" charset="0"/>
                <a:cs typeface="+mj-cs"/>
              </a:rPr>
              <a:t>Concordando</a:t>
            </a:r>
            <a:r>
              <a:rPr lang="en-US" sz="2800" dirty="0" smtClean="0">
                <a:ea typeface="ＭＳ Ｐゴシック" charset="0"/>
                <a:cs typeface="+mj-cs"/>
              </a:rPr>
              <a:t> </a:t>
            </a:r>
            <a:r>
              <a:rPr lang="en-US" sz="2800" dirty="0" err="1" smtClean="0">
                <a:ea typeface="ＭＳ Ｐゴシック" charset="0"/>
                <a:cs typeface="+mj-cs"/>
              </a:rPr>
              <a:t>em</a:t>
            </a:r>
            <a:r>
              <a:rPr lang="en-US" sz="2800" dirty="0" smtClean="0">
                <a:ea typeface="ＭＳ Ｐゴシック" charset="0"/>
                <a:cs typeface="+mj-cs"/>
              </a:rPr>
              <a:t> </a:t>
            </a:r>
            <a:r>
              <a:rPr lang="en-US" sz="2800" dirty="0" err="1" smtClean="0">
                <a:ea typeface="ＭＳ Ｐゴシック" charset="0"/>
                <a:cs typeface="+mj-cs"/>
              </a:rPr>
              <a:t>estabelecer</a:t>
            </a:r>
            <a:r>
              <a:rPr lang="en-US" sz="2800" dirty="0" smtClean="0">
                <a:ea typeface="ＭＳ Ｐゴシック" charset="0"/>
                <a:cs typeface="+mj-cs"/>
              </a:rPr>
              <a:t> </a:t>
            </a:r>
            <a:r>
              <a:rPr lang="en-US" sz="2800" dirty="0" err="1" smtClean="0">
                <a:ea typeface="ＭＳ Ｐゴシック" charset="0"/>
                <a:cs typeface="+mj-cs"/>
              </a:rPr>
              <a:t>uma</a:t>
            </a:r>
            <a:r>
              <a:rPr lang="en-US" sz="2800" dirty="0" smtClean="0">
                <a:ea typeface="ＭＳ Ｐゴシック" charset="0"/>
                <a:cs typeface="+mj-cs"/>
              </a:rPr>
              <a:t> </a:t>
            </a:r>
            <a:r>
              <a:rPr lang="en-US" sz="2800" dirty="0" err="1" smtClean="0">
                <a:ea typeface="ＭＳ Ｐゴシック" charset="0"/>
                <a:cs typeface="+mj-cs"/>
              </a:rPr>
              <a:t>conexão</a:t>
            </a:r>
            <a:endParaRPr lang="en-US" sz="3600" dirty="0">
              <a:ea typeface="ＭＳ Ｐゴシック" charset="0"/>
              <a:cs typeface="+mj-cs"/>
            </a:endParaRPr>
          </a:p>
        </p:txBody>
      </p:sp>
      <p:sp>
        <p:nvSpPr>
          <p:cNvPr id="79876" name="Rectangle 63"/>
          <p:cNvSpPr>
            <a:spLocks noGrp="1" noChangeArrowheads="1"/>
          </p:cNvSpPr>
          <p:nvPr>
            <p:ph type="body" sz="half" idx="1"/>
          </p:nvPr>
        </p:nvSpPr>
        <p:spPr>
          <a:xfrm>
            <a:off x="4508500" y="1674813"/>
            <a:ext cx="4014788" cy="25034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pt-BR" sz="2400" i="1" u="sng" dirty="0" smtClean="0">
                <a:solidFill>
                  <a:srgbClr val="CC0000"/>
                </a:solidFill>
              </a:rPr>
              <a:t>P:</a:t>
            </a:r>
            <a:r>
              <a:rPr lang="pt-BR" sz="2400" dirty="0" smtClean="0"/>
              <a:t> a apresentação em duas vias sempre funciona em redes?</a:t>
            </a:r>
          </a:p>
          <a:p>
            <a:r>
              <a:rPr lang="pt-BR" sz="2000" dirty="0" smtClean="0"/>
              <a:t>atrasos variáveis</a:t>
            </a:r>
          </a:p>
          <a:p>
            <a:r>
              <a:rPr lang="pt-BR" sz="2000" dirty="0" smtClean="0"/>
              <a:t>mensagens retransmitidas (</a:t>
            </a:r>
            <a:r>
              <a:rPr lang="pt-BR" sz="2000" dirty="0" err="1" smtClean="0"/>
              <a:t>ex</a:t>
            </a:r>
            <a:r>
              <a:rPr lang="pt-BR" sz="2000" dirty="0" smtClean="0"/>
              <a:t>: </a:t>
            </a:r>
            <a:r>
              <a:rPr lang="pt-BR" sz="2000" dirty="0" err="1" smtClean="0"/>
              <a:t>req_conn</a:t>
            </a:r>
            <a:r>
              <a:rPr lang="pt-BR" sz="2000" dirty="0" smtClean="0"/>
              <a:t>(x)) devido à perda de mensagem</a:t>
            </a:r>
          </a:p>
          <a:p>
            <a:r>
              <a:rPr lang="pt-BR" sz="2000" dirty="0" smtClean="0"/>
              <a:t>reordenação de mensagens</a:t>
            </a:r>
          </a:p>
          <a:p>
            <a:r>
              <a:rPr lang="pt-BR" sz="2000" dirty="0" smtClean="0"/>
              <a:t>não consegue ver o outro lado</a:t>
            </a:r>
          </a:p>
        </p:txBody>
      </p:sp>
      <p:pic>
        <p:nvPicPr>
          <p:cNvPr id="97284" name="Picture 62" descr="Ali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957388"/>
            <a:ext cx="508000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7285" name="Picture 63" descr="Bob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00350" y="1992313"/>
            <a:ext cx="622300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9" name="Text Box 49"/>
          <p:cNvSpPr txBox="1">
            <a:spLocks noChangeArrowheads="1"/>
          </p:cNvSpPr>
          <p:nvPr/>
        </p:nvSpPr>
        <p:spPr bwMode="auto">
          <a:xfrm>
            <a:off x="7409" y="1119334"/>
            <a:ext cx="380277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err="1" smtClean="0"/>
              <a:t>Apresentação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duas</a:t>
            </a:r>
            <a:r>
              <a:rPr lang="en-US" sz="2400" dirty="0" smtClean="0"/>
              <a:t> </a:t>
            </a:r>
            <a:r>
              <a:rPr lang="en-US" sz="2400" dirty="0" err="1" smtClean="0"/>
              <a:t>vias</a:t>
            </a:r>
            <a:endParaRPr lang="en-US" sz="2400" dirty="0"/>
          </a:p>
          <a:p>
            <a:pPr>
              <a:defRPr/>
            </a:pPr>
            <a:r>
              <a:rPr lang="en-US" sz="2400" dirty="0" smtClean="0"/>
              <a:t>(</a:t>
            </a:r>
            <a:r>
              <a:rPr lang="en-US" sz="2400" i="1" dirty="0" smtClean="0"/>
              <a:t>2-way handshake</a:t>
            </a:r>
            <a:r>
              <a:rPr lang="en-US" sz="2400" dirty="0" smtClean="0"/>
              <a:t>):</a:t>
            </a:r>
          </a:p>
        </p:txBody>
      </p:sp>
      <p:sp>
        <p:nvSpPr>
          <p:cNvPr id="79880" name="Line 50"/>
          <p:cNvSpPr>
            <a:spLocks noChangeShapeType="1"/>
          </p:cNvSpPr>
          <p:nvPr/>
        </p:nvSpPr>
        <p:spPr bwMode="auto">
          <a:xfrm>
            <a:off x="1590675" y="2689225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81" name="Line 51"/>
          <p:cNvSpPr>
            <a:spLocks noChangeShapeType="1"/>
          </p:cNvSpPr>
          <p:nvPr/>
        </p:nvSpPr>
        <p:spPr bwMode="auto">
          <a:xfrm>
            <a:off x="1546225" y="2606675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82" name="Line 53"/>
          <p:cNvSpPr>
            <a:spLocks noChangeShapeType="1"/>
          </p:cNvSpPr>
          <p:nvPr/>
        </p:nvSpPr>
        <p:spPr bwMode="auto">
          <a:xfrm>
            <a:off x="3076575" y="2633663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83" name="Line 54"/>
          <p:cNvSpPr>
            <a:spLocks noChangeShapeType="1"/>
          </p:cNvSpPr>
          <p:nvPr/>
        </p:nvSpPr>
        <p:spPr bwMode="auto">
          <a:xfrm flipH="1">
            <a:off x="1543050" y="3086100"/>
            <a:ext cx="1479550" cy="3159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84" name="Rectangle 56"/>
          <p:cNvSpPr>
            <a:spLocks noChangeArrowheads="1"/>
          </p:cNvSpPr>
          <p:nvPr/>
        </p:nvSpPr>
        <p:spPr bwMode="auto">
          <a:xfrm>
            <a:off x="1828800" y="2674938"/>
            <a:ext cx="890588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85" name="Text Box 55"/>
          <p:cNvSpPr txBox="1">
            <a:spLocks noChangeArrowheads="1"/>
          </p:cNvSpPr>
          <p:nvPr/>
        </p:nvSpPr>
        <p:spPr bwMode="auto">
          <a:xfrm>
            <a:off x="1795463" y="2652713"/>
            <a:ext cx="979487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r>
              <a:rPr lang="en-US"/>
              <a:t>Let</a:t>
            </a:r>
            <a:r>
              <a:rPr lang="ja-JP" altLang="en-US"/>
              <a:t>’</a:t>
            </a:r>
            <a:r>
              <a:rPr lang="en-US" altLang="ja-JP"/>
              <a:t>s talk</a:t>
            </a:r>
            <a:endParaRPr lang="en-US"/>
          </a:p>
        </p:txBody>
      </p:sp>
      <p:sp>
        <p:nvSpPr>
          <p:cNvPr id="79886" name="Rectangle 57"/>
          <p:cNvSpPr>
            <a:spLocks noChangeArrowheads="1"/>
          </p:cNvSpPr>
          <p:nvPr/>
        </p:nvSpPr>
        <p:spPr bwMode="auto">
          <a:xfrm>
            <a:off x="2085975" y="3098800"/>
            <a:ext cx="439738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87" name="Text Box 58"/>
          <p:cNvSpPr txBox="1">
            <a:spLocks noChangeArrowheads="1"/>
          </p:cNvSpPr>
          <p:nvPr/>
        </p:nvSpPr>
        <p:spPr bwMode="auto">
          <a:xfrm>
            <a:off x="2070100" y="3076575"/>
            <a:ext cx="447675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OK</a:t>
            </a:r>
          </a:p>
        </p:txBody>
      </p:sp>
      <p:sp>
        <p:nvSpPr>
          <p:cNvPr id="79888" name="Text Box 60"/>
          <p:cNvSpPr txBox="1">
            <a:spLocks noChangeArrowheads="1"/>
          </p:cNvSpPr>
          <p:nvPr/>
        </p:nvSpPr>
        <p:spPr bwMode="auto">
          <a:xfrm>
            <a:off x="3081338" y="2909888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CC0000"/>
                </a:solidFill>
              </a:rPr>
              <a:t>ESTAB</a:t>
            </a:r>
          </a:p>
        </p:txBody>
      </p:sp>
      <p:sp>
        <p:nvSpPr>
          <p:cNvPr id="79889" name="Text Box 61"/>
          <p:cNvSpPr txBox="1">
            <a:spLocks noChangeArrowheads="1"/>
          </p:cNvSpPr>
          <p:nvPr/>
        </p:nvSpPr>
        <p:spPr bwMode="auto">
          <a:xfrm>
            <a:off x="688975" y="324326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CC0000"/>
                </a:solidFill>
              </a:rPr>
              <a:t>ESTAB</a:t>
            </a:r>
          </a:p>
        </p:txBody>
      </p:sp>
      <p:sp>
        <p:nvSpPr>
          <p:cNvPr id="79890" name="Oval 66"/>
          <p:cNvSpPr>
            <a:spLocks noChangeArrowheads="1"/>
          </p:cNvSpPr>
          <p:nvPr/>
        </p:nvSpPr>
        <p:spPr bwMode="auto">
          <a:xfrm>
            <a:off x="1500188" y="3360738"/>
            <a:ext cx="90487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9891" name="Oval 67"/>
          <p:cNvSpPr>
            <a:spLocks noChangeArrowheads="1"/>
          </p:cNvSpPr>
          <p:nvPr/>
        </p:nvSpPr>
        <p:spPr bwMode="auto">
          <a:xfrm>
            <a:off x="3028950" y="3017838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9892" name="Text Box 72"/>
          <p:cNvSpPr txBox="1">
            <a:spLocks noChangeArrowheads="1"/>
          </p:cNvSpPr>
          <p:nvPr/>
        </p:nvSpPr>
        <p:spPr bwMode="auto">
          <a:xfrm>
            <a:off x="512763" y="4645025"/>
            <a:ext cx="9731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en-US" smtClean="0"/>
              <a:t>choose x</a:t>
            </a:r>
          </a:p>
          <a:p>
            <a:pPr algn="r">
              <a:defRPr/>
            </a:pPr>
            <a:endParaRPr lang="en-US" smtClean="0"/>
          </a:p>
        </p:txBody>
      </p:sp>
      <p:sp>
        <p:nvSpPr>
          <p:cNvPr id="79893" name="Line 73"/>
          <p:cNvSpPr>
            <a:spLocks noChangeShapeType="1"/>
          </p:cNvSpPr>
          <p:nvPr/>
        </p:nvSpPr>
        <p:spPr bwMode="auto">
          <a:xfrm>
            <a:off x="1619250" y="4818063"/>
            <a:ext cx="1479550" cy="3159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94" name="Line 74"/>
          <p:cNvSpPr>
            <a:spLocks noChangeShapeType="1"/>
          </p:cNvSpPr>
          <p:nvPr/>
        </p:nvSpPr>
        <p:spPr bwMode="auto">
          <a:xfrm>
            <a:off x="1574800" y="4735513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95" name="Line 75"/>
          <p:cNvSpPr>
            <a:spLocks noChangeShapeType="1"/>
          </p:cNvSpPr>
          <p:nvPr/>
        </p:nvSpPr>
        <p:spPr bwMode="auto">
          <a:xfrm>
            <a:off x="3105150" y="4762500"/>
            <a:ext cx="0" cy="1095375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96" name="Line 76"/>
          <p:cNvSpPr>
            <a:spLocks noChangeShapeType="1"/>
          </p:cNvSpPr>
          <p:nvPr/>
        </p:nvSpPr>
        <p:spPr bwMode="auto">
          <a:xfrm flipH="1">
            <a:off x="1571625" y="5214938"/>
            <a:ext cx="1479550" cy="3159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97" name="Rectangle 77"/>
          <p:cNvSpPr>
            <a:spLocks noChangeArrowheads="1"/>
          </p:cNvSpPr>
          <p:nvPr/>
        </p:nvSpPr>
        <p:spPr bwMode="auto">
          <a:xfrm>
            <a:off x="1936750" y="4803775"/>
            <a:ext cx="777875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898" name="Text Box 78"/>
          <p:cNvSpPr txBox="1">
            <a:spLocks noChangeArrowheads="1"/>
          </p:cNvSpPr>
          <p:nvPr/>
        </p:nvSpPr>
        <p:spPr bwMode="auto">
          <a:xfrm>
            <a:off x="1706563" y="4770438"/>
            <a:ext cx="1273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req_conn(x)</a:t>
            </a:r>
          </a:p>
        </p:txBody>
      </p:sp>
      <p:sp>
        <p:nvSpPr>
          <p:cNvPr id="79899" name="Rectangle 79"/>
          <p:cNvSpPr>
            <a:spLocks noChangeArrowheads="1"/>
          </p:cNvSpPr>
          <p:nvPr/>
        </p:nvSpPr>
        <p:spPr bwMode="auto">
          <a:xfrm>
            <a:off x="2114550" y="5227638"/>
            <a:ext cx="439738" cy="3270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900" name="Text Box 81"/>
          <p:cNvSpPr txBox="1">
            <a:spLocks noChangeArrowheads="1"/>
          </p:cNvSpPr>
          <p:nvPr/>
        </p:nvSpPr>
        <p:spPr bwMode="auto">
          <a:xfrm>
            <a:off x="3109913" y="5038725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CC0000"/>
                </a:solidFill>
              </a:rPr>
              <a:t>ESTAB</a:t>
            </a:r>
          </a:p>
        </p:txBody>
      </p:sp>
      <p:sp>
        <p:nvSpPr>
          <p:cNvPr id="79901" name="Text Box 82"/>
          <p:cNvSpPr txBox="1">
            <a:spLocks noChangeArrowheads="1"/>
          </p:cNvSpPr>
          <p:nvPr/>
        </p:nvSpPr>
        <p:spPr bwMode="auto">
          <a:xfrm>
            <a:off x="717550" y="5372100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>
                <a:solidFill>
                  <a:srgbClr val="CC0000"/>
                </a:solidFill>
              </a:rPr>
              <a:t>ESTAB</a:t>
            </a:r>
          </a:p>
        </p:txBody>
      </p:sp>
      <p:sp>
        <p:nvSpPr>
          <p:cNvPr id="79902" name="Oval 83"/>
          <p:cNvSpPr>
            <a:spLocks noChangeArrowheads="1"/>
          </p:cNvSpPr>
          <p:nvPr/>
        </p:nvSpPr>
        <p:spPr bwMode="auto">
          <a:xfrm>
            <a:off x="1528763" y="5489575"/>
            <a:ext cx="90487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9903" name="Oval 84"/>
          <p:cNvSpPr>
            <a:spLocks noChangeArrowheads="1"/>
          </p:cNvSpPr>
          <p:nvPr/>
        </p:nvSpPr>
        <p:spPr bwMode="auto">
          <a:xfrm>
            <a:off x="3057525" y="5146675"/>
            <a:ext cx="90488" cy="88900"/>
          </a:xfrm>
          <a:prstGeom prst="ellipse">
            <a:avLst/>
          </a:prstGeom>
          <a:solidFill>
            <a:srgbClr val="CC0000"/>
          </a:solidFill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CC0000"/>
              </a:solidFill>
              <a:latin typeface="Tahoma" charset="0"/>
              <a:ea typeface="ＭＳ Ｐゴシック" charset="0"/>
            </a:endParaRPr>
          </a:p>
        </p:txBody>
      </p:sp>
      <p:sp>
        <p:nvSpPr>
          <p:cNvPr id="79904" name="Rectangle 86"/>
          <p:cNvSpPr>
            <a:spLocks noChangeArrowheads="1"/>
          </p:cNvSpPr>
          <p:nvPr/>
        </p:nvSpPr>
        <p:spPr bwMode="auto">
          <a:xfrm>
            <a:off x="1816100" y="5233988"/>
            <a:ext cx="1071563" cy="260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79905" name="Text Box 85"/>
          <p:cNvSpPr txBox="1">
            <a:spLocks noChangeArrowheads="1"/>
          </p:cNvSpPr>
          <p:nvPr/>
        </p:nvSpPr>
        <p:spPr bwMode="auto">
          <a:xfrm>
            <a:off x="1700213" y="5195888"/>
            <a:ext cx="1274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acc_conn(x)</a:t>
            </a:r>
          </a:p>
        </p:txBody>
      </p:sp>
      <p:grpSp>
        <p:nvGrpSpPr>
          <p:cNvPr id="97315" name="Group 92"/>
          <p:cNvGrpSpPr>
            <a:grpSpLocks/>
          </p:cNvGrpSpPr>
          <p:nvPr/>
        </p:nvGrpSpPr>
        <p:grpSpPr bwMode="auto">
          <a:xfrm>
            <a:off x="1209675" y="4202113"/>
            <a:ext cx="574675" cy="520700"/>
            <a:chOff x="-44" y="1473"/>
            <a:chExt cx="981" cy="1105"/>
          </a:xfrm>
        </p:grpSpPr>
        <p:pic>
          <p:nvPicPr>
            <p:cNvPr id="97349" name="Picture 93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7350" name="Freeform 9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</p:grpSp>
      <p:grpSp>
        <p:nvGrpSpPr>
          <p:cNvPr id="97316" name="Group 95"/>
          <p:cNvGrpSpPr>
            <a:grpSpLocks/>
          </p:cNvGrpSpPr>
          <p:nvPr/>
        </p:nvGrpSpPr>
        <p:grpSpPr bwMode="auto">
          <a:xfrm>
            <a:off x="2971800" y="4183063"/>
            <a:ext cx="336550" cy="512762"/>
            <a:chOff x="4140" y="429"/>
            <a:chExt cx="1425" cy="2396"/>
          </a:xfrm>
        </p:grpSpPr>
        <p:sp>
          <p:nvSpPr>
            <p:cNvPr id="97317" name="Freeform 9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911" name="Rectangle 97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7319" name="Freeform 9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320" name="Freeform 9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914" name="Rectangle 100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7322" name="Group 10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9940" name="AutoShape 102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9941" name="AutoShape 103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9916" name="Rectangle 104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7324" name="Group 10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9938" name="AutoShape 106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9939" name="AutoShape 107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9918" name="Rectangle 108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9919" name="Rectangle 109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7327" name="Group 11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9936" name="AutoShape 111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9937" name="AutoShape 112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97328" name="Freeform 11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97329" name="Group 11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9934" name="AutoShape 115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79935" name="AutoShape 116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9923" name="Rectangle 117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7331" name="Freeform 11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7332" name="Freeform 11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926" name="Oval 120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97334" name="Freeform 12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79928" name="AutoShape 122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9929" name="AutoShape 123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9930" name="Oval 124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9931" name="Oval 125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 sz="180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79932" name="Oval 126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79933" name="Rectangle 127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68874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1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133350"/>
            <a:ext cx="7772400" cy="849313"/>
          </a:xfrm>
        </p:spPr>
        <p:txBody>
          <a:bodyPr/>
          <a:lstStyle/>
          <a:p>
            <a:pPr>
              <a:defRPr/>
            </a:pPr>
            <a:r>
              <a:rPr lang="en-US" sz="2800" dirty="0" err="1">
                <a:ea typeface="ＭＳ Ｐゴシック" charset="0"/>
              </a:rPr>
              <a:t>Concordando</a:t>
            </a:r>
            <a:r>
              <a:rPr lang="en-US" sz="2800" dirty="0">
                <a:ea typeface="ＭＳ Ｐゴシック" charset="0"/>
              </a:rPr>
              <a:t> </a:t>
            </a:r>
            <a:r>
              <a:rPr lang="en-US" sz="2800" dirty="0" err="1">
                <a:ea typeface="ＭＳ Ｐゴシック" charset="0"/>
              </a:rPr>
              <a:t>em</a:t>
            </a:r>
            <a:r>
              <a:rPr lang="en-US" sz="2800" dirty="0">
                <a:ea typeface="ＭＳ Ｐゴシック" charset="0"/>
              </a:rPr>
              <a:t> </a:t>
            </a:r>
            <a:r>
              <a:rPr lang="en-US" sz="2800" dirty="0" err="1">
                <a:ea typeface="ＭＳ Ｐゴシック" charset="0"/>
              </a:rPr>
              <a:t>estabelecer</a:t>
            </a:r>
            <a:r>
              <a:rPr lang="en-US" sz="2800" dirty="0">
                <a:ea typeface="ＭＳ Ｐゴシック" charset="0"/>
              </a:rPr>
              <a:t> </a:t>
            </a:r>
            <a:r>
              <a:rPr lang="en-US" sz="2800" dirty="0" err="1">
                <a:ea typeface="ＭＳ Ｐゴシック" charset="0"/>
              </a:rPr>
              <a:t>uma</a:t>
            </a:r>
            <a:r>
              <a:rPr lang="en-US" sz="2800" dirty="0">
                <a:ea typeface="ＭＳ Ｐゴシック" charset="0"/>
              </a:rPr>
              <a:t> </a:t>
            </a:r>
            <a:r>
              <a:rPr lang="en-US" sz="2800" dirty="0" err="1">
                <a:ea typeface="ＭＳ Ｐゴシック" charset="0"/>
              </a:rPr>
              <a:t>conexão</a:t>
            </a:r>
            <a:endParaRPr lang="en-US" dirty="0">
              <a:ea typeface="ＭＳ Ｐゴシック" charset="0"/>
              <a:cs typeface="+mj-cs"/>
            </a:endParaRPr>
          </a:p>
        </p:txBody>
      </p:sp>
      <p:sp>
        <p:nvSpPr>
          <p:cNvPr id="80902" name="Text Box 7"/>
          <p:cNvSpPr txBox="1">
            <a:spLocks noChangeArrowheads="1"/>
          </p:cNvSpPr>
          <p:nvPr/>
        </p:nvSpPr>
        <p:spPr bwMode="auto">
          <a:xfrm>
            <a:off x="459558" y="1076325"/>
            <a:ext cx="67212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2400" dirty="0" err="1" smtClean="0"/>
              <a:t>cenários</a:t>
            </a:r>
            <a:r>
              <a:rPr lang="en-US" sz="2400" dirty="0" smtClean="0"/>
              <a:t> de </a:t>
            </a:r>
            <a:r>
              <a:rPr lang="en-US" sz="2400" dirty="0" err="1" smtClean="0"/>
              <a:t>falha</a:t>
            </a:r>
            <a:r>
              <a:rPr lang="en-US" sz="2400" dirty="0" smtClean="0"/>
              <a:t> da </a:t>
            </a:r>
            <a:r>
              <a:rPr lang="en-US" sz="2400" dirty="0" err="1" smtClean="0"/>
              <a:t>apresentação</a:t>
            </a:r>
            <a:r>
              <a:rPr lang="en-US" sz="2400" dirty="0" smtClean="0"/>
              <a:t> de </a:t>
            </a:r>
            <a:r>
              <a:rPr lang="en-US" sz="2400" dirty="0" err="1" smtClean="0"/>
              <a:t>duas</a:t>
            </a:r>
            <a:r>
              <a:rPr lang="en-US" sz="2400" dirty="0" smtClean="0"/>
              <a:t> </a:t>
            </a:r>
            <a:r>
              <a:rPr lang="en-US" sz="2400" dirty="0" err="1" smtClean="0"/>
              <a:t>vias</a:t>
            </a:r>
            <a:r>
              <a:rPr lang="en-US" sz="2400" dirty="0" smtClean="0"/>
              <a:t>:</a:t>
            </a:r>
          </a:p>
        </p:txBody>
      </p:sp>
      <p:sp>
        <p:nvSpPr>
          <p:cNvPr id="80903" name="Line 25"/>
          <p:cNvSpPr>
            <a:spLocks noChangeShapeType="1"/>
          </p:cNvSpPr>
          <p:nvPr/>
        </p:nvSpPr>
        <p:spPr bwMode="auto">
          <a:xfrm flipH="1">
            <a:off x="1793875" y="23018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0904" name="Line 39"/>
          <p:cNvSpPr>
            <a:spLocks noChangeShapeType="1"/>
          </p:cNvSpPr>
          <p:nvPr/>
        </p:nvSpPr>
        <p:spPr bwMode="auto">
          <a:xfrm flipH="1">
            <a:off x="3322638" y="2374900"/>
            <a:ext cx="1587" cy="3960813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393311" name="Group 95"/>
          <p:cNvGrpSpPr>
            <a:grpSpLocks/>
          </p:cNvGrpSpPr>
          <p:nvPr/>
        </p:nvGrpSpPr>
        <p:grpSpPr bwMode="auto">
          <a:xfrm>
            <a:off x="490538" y="2927350"/>
            <a:ext cx="3646487" cy="3552825"/>
            <a:chOff x="309" y="1844"/>
            <a:chExt cx="2297" cy="2238"/>
          </a:xfrm>
        </p:grpSpPr>
        <p:sp>
          <p:nvSpPr>
            <p:cNvPr id="81035" name="Text Box 42"/>
            <p:cNvSpPr txBox="1">
              <a:spLocks noChangeArrowheads="1"/>
            </p:cNvSpPr>
            <p:nvPr/>
          </p:nvSpPr>
          <p:spPr bwMode="auto">
            <a:xfrm>
              <a:off x="309" y="1844"/>
              <a:ext cx="802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dirty="0" err="1" smtClean="0"/>
                <a:t>retransmite</a:t>
              </a:r>
              <a:endParaRPr lang="en-US" dirty="0" smtClean="0"/>
            </a:p>
            <a:p>
              <a:pPr algn="r">
                <a:lnSpc>
                  <a:spcPct val="85000"/>
                </a:lnSpc>
                <a:defRPr/>
              </a:pPr>
              <a:r>
                <a:rPr lang="en-US" dirty="0" err="1" smtClean="0"/>
                <a:t>req_conn</a:t>
              </a:r>
              <a:r>
                <a:rPr lang="en-US" dirty="0" smtClean="0"/>
                <a:t>(x)</a:t>
              </a:r>
            </a:p>
            <a:p>
              <a:pPr algn="r">
                <a:defRPr/>
              </a:pPr>
              <a:endParaRPr lang="en-US" dirty="0" smtClean="0"/>
            </a:p>
          </p:txBody>
        </p:sp>
        <p:sp>
          <p:nvSpPr>
            <p:cNvPr id="98443" name="Freeform 43"/>
            <p:cNvSpPr>
              <a:spLocks/>
            </p:cNvSpPr>
            <p:nvPr/>
          </p:nvSpPr>
          <p:spPr bwMode="auto">
            <a:xfrm>
              <a:off x="1137" y="2027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81037" name="Text Box 44"/>
            <p:cNvSpPr txBox="1">
              <a:spLocks noChangeArrowheads="1"/>
            </p:cNvSpPr>
            <p:nvPr/>
          </p:nvSpPr>
          <p:spPr bwMode="auto">
            <a:xfrm>
              <a:off x="2120" y="3517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1038" name="Oval 45"/>
            <p:cNvSpPr>
              <a:spLocks noChangeArrowheads="1"/>
            </p:cNvSpPr>
            <p:nvPr/>
          </p:nvSpPr>
          <p:spPr bwMode="auto">
            <a:xfrm>
              <a:off x="2072" y="3597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8446" name="Group 46"/>
            <p:cNvGrpSpPr>
              <a:grpSpLocks/>
            </p:cNvGrpSpPr>
            <p:nvPr/>
          </p:nvGrpSpPr>
          <p:grpSpPr bwMode="auto">
            <a:xfrm>
              <a:off x="1198" y="2407"/>
              <a:ext cx="802" cy="212"/>
              <a:chOff x="1065" y="2085"/>
              <a:chExt cx="802" cy="212"/>
            </a:xfrm>
          </p:grpSpPr>
          <p:sp>
            <p:nvSpPr>
              <p:cNvPr id="81041" name="Rectangle 47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042" name="Text Box 48"/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/>
                  <a:t>req_conn(x)</a:t>
                </a:r>
              </a:p>
            </p:txBody>
          </p:sp>
        </p:grpSp>
        <p:sp>
          <p:nvSpPr>
            <p:cNvPr id="81040" name="Text Box 49"/>
            <p:cNvSpPr txBox="1">
              <a:spLocks noChangeArrowheads="1"/>
            </p:cNvSpPr>
            <p:nvPr/>
          </p:nvSpPr>
          <p:spPr bwMode="auto">
            <a:xfrm>
              <a:off x="756" y="3714"/>
              <a:ext cx="1780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 err="1" smtClean="0"/>
                <a:t>conexão</a:t>
              </a:r>
              <a:r>
                <a:rPr lang="en-US" dirty="0" smtClean="0"/>
                <a:t> </a:t>
              </a:r>
              <a:r>
                <a:rPr lang="en-US" dirty="0" err="1" smtClean="0"/>
                <a:t>aberta</a:t>
              </a:r>
              <a:r>
                <a:rPr lang="en-US" dirty="0" smtClean="0"/>
                <a:t> </a:t>
              </a:r>
              <a:r>
                <a:rPr lang="en-US" dirty="0" err="1" smtClean="0"/>
                <a:t>pela</a:t>
              </a:r>
              <a:r>
                <a:rPr lang="en-US" dirty="0" smtClean="0"/>
                <a:t> </a:t>
              </a:r>
              <a:r>
                <a:rPr lang="en-US" dirty="0" err="1" smtClean="0"/>
                <a:t>metade</a:t>
              </a:r>
              <a:r>
                <a:rPr lang="en-US" dirty="0" smtClean="0"/>
                <a:t>!</a:t>
              </a:r>
            </a:p>
            <a:p>
              <a:pPr>
                <a:defRPr/>
              </a:pPr>
              <a:r>
                <a:rPr lang="en-US" dirty="0" smtClean="0"/>
                <a:t>(</a:t>
              </a:r>
              <a:r>
                <a:rPr lang="en-US" dirty="0" err="1" smtClean="0"/>
                <a:t>sem</a:t>
              </a:r>
              <a:r>
                <a:rPr lang="en-US" dirty="0" smtClean="0"/>
                <a:t> </a:t>
              </a:r>
              <a:r>
                <a:rPr lang="en-US" dirty="0" err="1" smtClean="0"/>
                <a:t>cliente</a:t>
              </a:r>
              <a:r>
                <a:rPr lang="en-US" dirty="0" smtClean="0"/>
                <a:t>!)</a:t>
              </a:r>
            </a:p>
          </p:txBody>
        </p:sp>
      </p:grpSp>
      <p:grpSp>
        <p:nvGrpSpPr>
          <p:cNvPr id="393309" name="Group 93"/>
          <p:cNvGrpSpPr>
            <a:grpSpLocks/>
          </p:cNvGrpSpPr>
          <p:nvPr/>
        </p:nvGrpSpPr>
        <p:grpSpPr bwMode="auto">
          <a:xfrm>
            <a:off x="622300" y="4456113"/>
            <a:ext cx="3830638" cy="715962"/>
            <a:chOff x="406" y="2807"/>
            <a:chExt cx="2413" cy="451"/>
          </a:xfrm>
        </p:grpSpPr>
        <p:sp>
          <p:nvSpPr>
            <p:cNvPr id="81031" name="Line 40"/>
            <p:cNvSpPr>
              <a:spLocks noChangeShapeType="1"/>
            </p:cNvSpPr>
            <p:nvPr/>
          </p:nvSpPr>
          <p:spPr bwMode="auto">
            <a:xfrm>
              <a:off x="1097" y="2964"/>
              <a:ext cx="1515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032" name="Text Box 83"/>
            <p:cNvSpPr txBox="1">
              <a:spLocks noChangeArrowheads="1"/>
            </p:cNvSpPr>
            <p:nvPr/>
          </p:nvSpPr>
          <p:spPr bwMode="auto">
            <a:xfrm>
              <a:off x="406" y="2937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dirty="0" err="1" smtClean="0"/>
                <a:t>cliente</a:t>
              </a:r>
              <a:r>
                <a:rPr lang="en-US" dirty="0" smtClean="0"/>
                <a:t> </a:t>
              </a:r>
              <a:r>
                <a:rPr lang="en-US" dirty="0" err="1" smtClean="0"/>
                <a:t>termina</a:t>
              </a:r>
              <a:endParaRPr lang="en-US" dirty="0" smtClean="0"/>
            </a:p>
          </p:txBody>
        </p:sp>
        <p:sp>
          <p:nvSpPr>
            <p:cNvPr id="81033" name="Text Box 84"/>
            <p:cNvSpPr txBox="1">
              <a:spLocks noChangeArrowheads="1"/>
            </p:cNvSpPr>
            <p:nvPr/>
          </p:nvSpPr>
          <p:spPr bwMode="auto">
            <a:xfrm>
              <a:off x="2081" y="2938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dirty="0" err="1" smtClean="0"/>
                <a:t>servidor</a:t>
              </a:r>
              <a:endParaRPr lang="en-US" dirty="0" smtClean="0"/>
            </a:p>
            <a:p>
              <a:pPr algn="l">
                <a:lnSpc>
                  <a:spcPct val="85000"/>
                </a:lnSpc>
                <a:defRPr/>
              </a:pPr>
              <a:r>
                <a:rPr lang="en-US" dirty="0" err="1" smtClean="0"/>
                <a:t>esquece</a:t>
              </a:r>
              <a:r>
                <a:rPr lang="en-US" dirty="0" smtClean="0"/>
                <a:t> x</a:t>
              </a:r>
            </a:p>
          </p:txBody>
        </p:sp>
        <p:sp>
          <p:nvSpPr>
            <p:cNvPr id="81034" name="Text Box 85"/>
            <p:cNvSpPr txBox="1">
              <a:spLocks noChangeArrowheads="1"/>
            </p:cNvSpPr>
            <p:nvPr/>
          </p:nvSpPr>
          <p:spPr bwMode="auto">
            <a:xfrm>
              <a:off x="1294" y="2807"/>
              <a:ext cx="657" cy="30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90000"/>
                </a:lnSpc>
                <a:defRPr/>
              </a:pPr>
              <a:r>
                <a:rPr lang="en-US" sz="1400" dirty="0" err="1" smtClean="0"/>
                <a:t>término</a:t>
              </a:r>
              <a:r>
                <a:rPr lang="en-US" sz="1400" dirty="0" smtClean="0"/>
                <a:t> da</a:t>
              </a:r>
            </a:p>
            <a:p>
              <a:pPr>
                <a:lnSpc>
                  <a:spcPct val="90000"/>
                </a:lnSpc>
                <a:defRPr/>
              </a:pPr>
              <a:r>
                <a:rPr lang="en-US" sz="1400" dirty="0" err="1" smtClean="0"/>
                <a:t>conexão</a:t>
              </a:r>
              <a:r>
                <a:rPr lang="en-US" sz="1400" dirty="0" smtClean="0"/>
                <a:t> x</a:t>
              </a:r>
            </a:p>
          </p:txBody>
        </p:sp>
      </p:grpSp>
      <p:grpSp>
        <p:nvGrpSpPr>
          <p:cNvPr id="393315" name="Group 99"/>
          <p:cNvGrpSpPr>
            <a:grpSpLocks/>
          </p:cNvGrpSpPr>
          <p:nvPr/>
        </p:nvGrpSpPr>
        <p:grpSpPr bwMode="auto">
          <a:xfrm>
            <a:off x="4810126" y="2914650"/>
            <a:ext cx="4221163" cy="3421063"/>
            <a:chOff x="3030" y="1831"/>
            <a:chExt cx="2659" cy="2155"/>
          </a:xfrm>
        </p:grpSpPr>
        <p:sp>
          <p:nvSpPr>
            <p:cNvPr id="81020" name="Text Box 69"/>
            <p:cNvSpPr txBox="1">
              <a:spLocks noChangeArrowheads="1"/>
            </p:cNvSpPr>
            <p:nvPr/>
          </p:nvSpPr>
          <p:spPr bwMode="auto">
            <a:xfrm>
              <a:off x="3030" y="1831"/>
              <a:ext cx="802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dirty="0" err="1"/>
                <a:t>retransmite</a:t>
              </a:r>
              <a:endParaRPr lang="en-US" dirty="0" smtClean="0"/>
            </a:p>
            <a:p>
              <a:pPr algn="r">
                <a:lnSpc>
                  <a:spcPct val="85000"/>
                </a:lnSpc>
                <a:defRPr/>
              </a:pPr>
              <a:r>
                <a:rPr lang="en-US" dirty="0" err="1" smtClean="0"/>
                <a:t>req_conn</a:t>
              </a:r>
              <a:r>
                <a:rPr lang="en-US" dirty="0" smtClean="0"/>
                <a:t>(x)</a:t>
              </a:r>
            </a:p>
            <a:p>
              <a:pPr algn="r">
                <a:defRPr/>
              </a:pPr>
              <a:endParaRPr lang="en-US" dirty="0" smtClean="0"/>
            </a:p>
          </p:txBody>
        </p:sp>
        <p:sp>
          <p:nvSpPr>
            <p:cNvPr id="98428" name="Freeform 70"/>
            <p:cNvSpPr>
              <a:spLocks/>
            </p:cNvSpPr>
            <p:nvPr/>
          </p:nvSpPr>
          <p:spPr bwMode="auto">
            <a:xfrm>
              <a:off x="3858" y="2021"/>
              <a:ext cx="962" cy="1612"/>
            </a:xfrm>
            <a:custGeom>
              <a:avLst/>
              <a:gdLst>
                <a:gd name="T0" fmla="*/ 0 w 962"/>
                <a:gd name="T1" fmla="*/ 0 h 1612"/>
                <a:gd name="T2" fmla="*/ 306 w 962"/>
                <a:gd name="T3" fmla="*/ 234 h 1612"/>
                <a:gd name="T4" fmla="*/ 467 w 962"/>
                <a:gd name="T5" fmla="*/ 1342 h 1612"/>
                <a:gd name="T6" fmla="*/ 962 w 962"/>
                <a:gd name="T7" fmla="*/ 1612 h 16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62" h="1612">
                  <a:moveTo>
                    <a:pt x="0" y="0"/>
                  </a:moveTo>
                  <a:cubicBezTo>
                    <a:pt x="50" y="40"/>
                    <a:pt x="228" y="10"/>
                    <a:pt x="306" y="234"/>
                  </a:cubicBezTo>
                  <a:cubicBezTo>
                    <a:pt x="384" y="458"/>
                    <a:pt x="358" y="1112"/>
                    <a:pt x="467" y="1342"/>
                  </a:cubicBezTo>
                  <a:cubicBezTo>
                    <a:pt x="576" y="1572"/>
                    <a:pt x="779" y="1601"/>
                    <a:pt x="962" y="1612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81022" name="Text Box 71"/>
            <p:cNvSpPr txBox="1">
              <a:spLocks noChangeArrowheads="1"/>
            </p:cNvSpPr>
            <p:nvPr/>
          </p:nvSpPr>
          <p:spPr bwMode="auto">
            <a:xfrm>
              <a:off x="4841" y="3504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1023" name="Oval 72"/>
            <p:cNvSpPr>
              <a:spLocks noChangeArrowheads="1"/>
            </p:cNvSpPr>
            <p:nvPr/>
          </p:nvSpPr>
          <p:spPr bwMode="auto">
            <a:xfrm>
              <a:off x="4793" y="358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1024" name="Rectangle 74"/>
            <p:cNvSpPr>
              <a:spLocks noChangeArrowheads="1"/>
            </p:cNvSpPr>
            <p:nvPr/>
          </p:nvSpPr>
          <p:spPr bwMode="auto">
            <a:xfrm>
              <a:off x="3991" y="3178"/>
              <a:ext cx="675" cy="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025" name="Text Box 75"/>
            <p:cNvSpPr txBox="1">
              <a:spLocks noChangeArrowheads="1"/>
            </p:cNvSpPr>
            <p:nvPr/>
          </p:nvSpPr>
          <p:spPr bwMode="auto">
            <a:xfrm>
              <a:off x="4059" y="3140"/>
              <a:ext cx="8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req_conn(x)</a:t>
              </a:r>
            </a:p>
          </p:txBody>
        </p:sp>
        <p:sp>
          <p:nvSpPr>
            <p:cNvPr id="98433" name="Freeform 86"/>
            <p:cNvSpPr>
              <a:spLocks/>
            </p:cNvSpPr>
            <p:nvPr/>
          </p:nvSpPr>
          <p:spPr bwMode="auto">
            <a:xfrm>
              <a:off x="3847" y="2645"/>
              <a:ext cx="946" cy="1195"/>
            </a:xfrm>
            <a:custGeom>
              <a:avLst/>
              <a:gdLst>
                <a:gd name="T0" fmla="*/ 0 w 946"/>
                <a:gd name="T1" fmla="*/ 15 h 1195"/>
                <a:gd name="T2" fmla="*/ 199 w 946"/>
                <a:gd name="T3" fmla="*/ 164 h 1195"/>
                <a:gd name="T4" fmla="*/ 320 w 946"/>
                <a:gd name="T5" fmla="*/ 960 h 1195"/>
                <a:gd name="T6" fmla="*/ 946 w 946"/>
                <a:gd name="T7" fmla="*/ 1138 h 119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46" h="1195">
                  <a:moveTo>
                    <a:pt x="0" y="15"/>
                  </a:moveTo>
                  <a:cubicBezTo>
                    <a:pt x="32" y="40"/>
                    <a:pt x="114" y="0"/>
                    <a:pt x="199" y="164"/>
                  </a:cubicBezTo>
                  <a:cubicBezTo>
                    <a:pt x="284" y="328"/>
                    <a:pt x="195" y="798"/>
                    <a:pt x="320" y="960"/>
                  </a:cubicBezTo>
                  <a:cubicBezTo>
                    <a:pt x="477" y="1195"/>
                    <a:pt x="816" y="1101"/>
                    <a:pt x="946" y="1138"/>
                  </a:cubicBezTo>
                </a:path>
              </a:pathLst>
            </a:custGeom>
            <a:noFill/>
            <a:ln w="28575" cap="flat" cmpd="sng">
              <a:solidFill>
                <a:srgbClr val="000099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81027" name="Rectangle 88"/>
            <p:cNvSpPr>
              <a:spLocks noChangeArrowheads="1"/>
            </p:cNvSpPr>
            <p:nvPr/>
          </p:nvSpPr>
          <p:spPr bwMode="auto">
            <a:xfrm>
              <a:off x="4068" y="3612"/>
              <a:ext cx="448" cy="1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028" name="Text Box 87"/>
            <p:cNvSpPr txBox="1">
              <a:spLocks noChangeArrowheads="1"/>
            </p:cNvSpPr>
            <p:nvPr/>
          </p:nvSpPr>
          <p:spPr bwMode="auto">
            <a:xfrm>
              <a:off x="3870" y="3584"/>
              <a:ext cx="6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data(x+1)</a:t>
              </a:r>
            </a:p>
          </p:txBody>
        </p:sp>
        <p:sp>
          <p:nvSpPr>
            <p:cNvPr id="81029" name="Text Box 89"/>
            <p:cNvSpPr txBox="1">
              <a:spLocks noChangeArrowheads="1"/>
            </p:cNvSpPr>
            <p:nvPr/>
          </p:nvSpPr>
          <p:spPr bwMode="auto">
            <a:xfrm>
              <a:off x="3062" y="2494"/>
              <a:ext cx="802" cy="4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dirty="0" err="1" smtClean="0"/>
                <a:t>retransmite</a:t>
              </a:r>
              <a:endParaRPr lang="en-US" dirty="0" smtClean="0"/>
            </a:p>
            <a:p>
              <a:pPr algn="r">
                <a:lnSpc>
                  <a:spcPct val="85000"/>
                </a:lnSpc>
                <a:defRPr/>
              </a:pPr>
              <a:r>
                <a:rPr lang="en-US" dirty="0" smtClean="0"/>
                <a:t>dados(x+1)</a:t>
              </a:r>
            </a:p>
            <a:p>
              <a:pPr algn="r">
                <a:defRPr/>
              </a:pPr>
              <a:endParaRPr lang="en-US" dirty="0" smtClean="0"/>
            </a:p>
          </p:txBody>
        </p:sp>
        <p:sp>
          <p:nvSpPr>
            <p:cNvPr id="81030" name="Text Box 90"/>
            <p:cNvSpPr txBox="1">
              <a:spLocks noChangeArrowheads="1"/>
            </p:cNvSpPr>
            <p:nvPr/>
          </p:nvSpPr>
          <p:spPr bwMode="auto">
            <a:xfrm>
              <a:off x="4842" y="3664"/>
              <a:ext cx="847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dirty="0" err="1" smtClean="0"/>
                <a:t>aceita</a:t>
              </a:r>
              <a:endParaRPr lang="en-US" dirty="0" smtClean="0"/>
            </a:p>
            <a:p>
              <a:pPr algn="l">
                <a:lnSpc>
                  <a:spcPct val="85000"/>
                </a:lnSpc>
                <a:defRPr/>
              </a:pPr>
              <a:r>
                <a:rPr lang="en-US" dirty="0" smtClean="0"/>
                <a:t>dados(x+1)</a:t>
              </a:r>
            </a:p>
          </p:txBody>
        </p:sp>
      </p:grpSp>
      <p:grpSp>
        <p:nvGrpSpPr>
          <p:cNvPr id="98315" name="Group 102"/>
          <p:cNvGrpSpPr>
            <a:grpSpLocks/>
          </p:cNvGrpSpPr>
          <p:nvPr/>
        </p:nvGrpSpPr>
        <p:grpSpPr bwMode="auto">
          <a:xfrm>
            <a:off x="719137" y="1746250"/>
            <a:ext cx="3438525" cy="2136775"/>
            <a:chOff x="453" y="1100"/>
            <a:chExt cx="2166" cy="1346"/>
          </a:xfrm>
        </p:grpSpPr>
        <p:sp>
          <p:nvSpPr>
            <p:cNvPr id="80971" name="Text Box 103"/>
            <p:cNvSpPr txBox="1">
              <a:spLocks noChangeArrowheads="1"/>
            </p:cNvSpPr>
            <p:nvPr/>
          </p:nvSpPr>
          <p:spPr bwMode="auto">
            <a:xfrm>
              <a:off x="453" y="1393"/>
              <a:ext cx="64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dirty="0" err="1" smtClean="0"/>
                <a:t>escolhe</a:t>
              </a:r>
              <a:r>
                <a:rPr lang="en-US" dirty="0" smtClean="0"/>
                <a:t> x</a:t>
              </a:r>
            </a:p>
            <a:p>
              <a:pPr algn="r">
                <a:defRPr/>
              </a:pPr>
              <a:endParaRPr lang="en-US" dirty="0" smtClean="0"/>
            </a:p>
          </p:txBody>
        </p:sp>
        <p:sp>
          <p:nvSpPr>
            <p:cNvPr id="80972" name="Line 104"/>
            <p:cNvSpPr>
              <a:spLocks noChangeShapeType="1"/>
            </p:cNvSpPr>
            <p:nvPr/>
          </p:nvSpPr>
          <p:spPr bwMode="auto">
            <a:xfrm>
              <a:off x="1159" y="1516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73" name="Line 105"/>
            <p:cNvSpPr>
              <a:spLocks noChangeShapeType="1"/>
            </p:cNvSpPr>
            <p:nvPr/>
          </p:nvSpPr>
          <p:spPr bwMode="auto">
            <a:xfrm flipH="1">
              <a:off x="1121" y="1739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74" name="Rectangle 106"/>
            <p:cNvSpPr>
              <a:spLocks noChangeArrowheads="1"/>
            </p:cNvSpPr>
            <p:nvPr/>
          </p:nvSpPr>
          <p:spPr bwMode="auto">
            <a:xfrm>
              <a:off x="1359" y="1507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75" name="Text Box 107"/>
            <p:cNvSpPr txBox="1">
              <a:spLocks noChangeArrowheads="1"/>
            </p:cNvSpPr>
            <p:nvPr/>
          </p:nvSpPr>
          <p:spPr bwMode="auto">
            <a:xfrm>
              <a:off x="1214" y="1486"/>
              <a:ext cx="8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req_conn(x)</a:t>
              </a:r>
            </a:p>
          </p:txBody>
        </p:sp>
        <p:sp>
          <p:nvSpPr>
            <p:cNvPr id="80976" name="Rectangle 108"/>
            <p:cNvSpPr>
              <a:spLocks noChangeArrowheads="1"/>
            </p:cNvSpPr>
            <p:nvPr/>
          </p:nvSpPr>
          <p:spPr bwMode="auto">
            <a:xfrm>
              <a:off x="1471" y="1774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77" name="Text Box 109"/>
            <p:cNvSpPr txBox="1">
              <a:spLocks noChangeArrowheads="1"/>
            </p:cNvSpPr>
            <p:nvPr/>
          </p:nvSpPr>
          <p:spPr bwMode="auto">
            <a:xfrm>
              <a:off x="2133" y="1649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0978" name="Text Box 110"/>
            <p:cNvSpPr txBox="1">
              <a:spLocks noChangeArrowheads="1"/>
            </p:cNvSpPr>
            <p:nvPr/>
          </p:nvSpPr>
          <p:spPr bwMode="auto">
            <a:xfrm>
              <a:off x="583" y="2234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0979" name="Oval 111"/>
            <p:cNvSpPr>
              <a:spLocks noChangeArrowheads="1"/>
            </p:cNvSpPr>
            <p:nvPr/>
          </p:nvSpPr>
          <p:spPr bwMode="auto">
            <a:xfrm>
              <a:off x="1095" y="2298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80" name="Oval 112"/>
            <p:cNvSpPr>
              <a:spLocks noChangeArrowheads="1"/>
            </p:cNvSpPr>
            <p:nvPr/>
          </p:nvSpPr>
          <p:spPr bwMode="auto">
            <a:xfrm>
              <a:off x="2065" y="1723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8388" name="Group 113"/>
            <p:cNvGrpSpPr>
              <a:grpSpLocks/>
            </p:cNvGrpSpPr>
            <p:nvPr/>
          </p:nvGrpSpPr>
          <p:grpSpPr bwMode="auto">
            <a:xfrm>
              <a:off x="1277" y="1861"/>
              <a:ext cx="803" cy="212"/>
              <a:chOff x="1065" y="2085"/>
              <a:chExt cx="803" cy="212"/>
            </a:xfrm>
          </p:grpSpPr>
          <p:sp>
            <p:nvSpPr>
              <p:cNvPr id="81018" name="Rectangle 114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019" name="Text Box 115"/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/>
                  <a:t>acc_conn(x)</a:t>
                </a:r>
              </a:p>
            </p:txBody>
          </p:sp>
        </p:grpSp>
        <p:grpSp>
          <p:nvGrpSpPr>
            <p:cNvPr id="98389" name="Group 116"/>
            <p:cNvGrpSpPr>
              <a:grpSpLocks/>
            </p:cNvGrpSpPr>
            <p:nvPr/>
          </p:nvGrpSpPr>
          <p:grpSpPr bwMode="auto">
            <a:xfrm>
              <a:off x="834" y="1112"/>
              <a:ext cx="391" cy="307"/>
              <a:chOff x="-44" y="1473"/>
              <a:chExt cx="981" cy="1105"/>
            </a:xfrm>
          </p:grpSpPr>
          <p:pic>
            <p:nvPicPr>
              <p:cNvPr id="98423" name="Picture 11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424" name="Freeform 11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98390" name="Group 119"/>
            <p:cNvGrpSpPr>
              <a:grpSpLocks/>
            </p:cNvGrpSpPr>
            <p:nvPr/>
          </p:nvGrpSpPr>
          <p:grpSpPr bwMode="auto">
            <a:xfrm>
              <a:off x="1973" y="1100"/>
              <a:ext cx="212" cy="323"/>
              <a:chOff x="4140" y="429"/>
              <a:chExt cx="1425" cy="2396"/>
            </a:xfrm>
          </p:grpSpPr>
          <p:sp>
            <p:nvSpPr>
              <p:cNvPr id="98391" name="Freeform 120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0985" name="Rectangle 121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8393" name="Freeform 122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94" name="Freeform 123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0988" name="Rectangle 124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98396" name="Group 125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1014" name="AutoShape 126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015" name="AutoShape 127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0990" name="Rectangle 128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98398" name="Group 129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1012" name="AutoShape 130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013" name="AutoShape 131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0992" name="Rectangle 132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93" name="Rectangle 133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98401" name="Group 134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1010" name="AutoShape 135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011" name="AutoShape 136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8402" name="Freeform 137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98403" name="Group 138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1008" name="AutoShape 139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009" name="AutoShape 140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0997" name="Rectangle 141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8405" name="Freeform 142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406" name="Freeform 143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1000" name="Oval 144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8408" name="Freeform 145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1002" name="AutoShape 146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003" name="AutoShape 147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004" name="Oval 148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005" name="Oval 149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1006" name="Oval 150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007" name="Rectangle 151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393368" name="Group 152"/>
          <p:cNvGrpSpPr>
            <a:grpSpLocks/>
          </p:cNvGrpSpPr>
          <p:nvPr/>
        </p:nvGrpSpPr>
        <p:grpSpPr bwMode="auto">
          <a:xfrm>
            <a:off x="5000626" y="1757363"/>
            <a:ext cx="4030663" cy="4568825"/>
            <a:chOff x="3150" y="1107"/>
            <a:chExt cx="2539" cy="2878"/>
          </a:xfrm>
        </p:grpSpPr>
        <p:sp>
          <p:nvSpPr>
            <p:cNvPr id="80910" name="Line 153"/>
            <p:cNvSpPr>
              <a:spLocks noChangeShapeType="1"/>
            </p:cNvSpPr>
            <p:nvPr/>
          </p:nvSpPr>
          <p:spPr bwMode="auto">
            <a:xfrm flipH="1">
              <a:off x="4822" y="1490"/>
              <a:ext cx="1" cy="2495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11" name="Text Box 154"/>
            <p:cNvSpPr txBox="1">
              <a:spLocks noChangeArrowheads="1"/>
            </p:cNvSpPr>
            <p:nvPr/>
          </p:nvSpPr>
          <p:spPr bwMode="auto">
            <a:xfrm>
              <a:off x="3150" y="2983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85000"/>
                </a:lnSpc>
                <a:defRPr/>
              </a:pPr>
              <a:r>
                <a:rPr lang="en-US" dirty="0" err="1" smtClean="0"/>
                <a:t>cliente</a:t>
              </a:r>
              <a:r>
                <a:rPr lang="en-US" dirty="0" smtClean="0"/>
                <a:t> </a:t>
              </a:r>
              <a:r>
                <a:rPr lang="en-US" dirty="0" err="1" smtClean="0"/>
                <a:t>termina</a:t>
              </a:r>
              <a:endParaRPr lang="en-US" dirty="0" smtClean="0"/>
            </a:p>
          </p:txBody>
        </p:sp>
        <p:sp>
          <p:nvSpPr>
            <p:cNvPr id="80912" name="Line 155"/>
            <p:cNvSpPr>
              <a:spLocks noChangeShapeType="1"/>
            </p:cNvSpPr>
            <p:nvPr/>
          </p:nvSpPr>
          <p:spPr bwMode="auto">
            <a:xfrm flipH="1">
              <a:off x="3845" y="1451"/>
              <a:ext cx="15" cy="1549"/>
            </a:xfrm>
            <a:prstGeom prst="line">
              <a:avLst/>
            </a:prstGeom>
            <a:noFill/>
            <a:ln w="9525">
              <a:solidFill>
                <a:srgbClr val="777777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13" name="Line 156"/>
            <p:cNvSpPr>
              <a:spLocks noChangeShapeType="1"/>
            </p:cNvSpPr>
            <p:nvPr/>
          </p:nvSpPr>
          <p:spPr bwMode="auto">
            <a:xfrm flipH="1">
              <a:off x="3850" y="1726"/>
              <a:ext cx="990" cy="60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14" name="Rectangle 157"/>
            <p:cNvSpPr>
              <a:spLocks noChangeArrowheads="1"/>
            </p:cNvSpPr>
            <p:nvPr/>
          </p:nvSpPr>
          <p:spPr bwMode="auto">
            <a:xfrm>
              <a:off x="4200" y="1761"/>
              <a:ext cx="277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15" name="Text Box 158"/>
            <p:cNvSpPr txBox="1">
              <a:spLocks noChangeArrowheads="1"/>
            </p:cNvSpPr>
            <p:nvPr/>
          </p:nvSpPr>
          <p:spPr bwMode="auto">
            <a:xfrm>
              <a:off x="3312" y="2221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0916" name="Oval 159"/>
            <p:cNvSpPr>
              <a:spLocks noChangeArrowheads="1"/>
            </p:cNvSpPr>
            <p:nvPr/>
          </p:nvSpPr>
          <p:spPr bwMode="auto">
            <a:xfrm>
              <a:off x="3817" y="2299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17" name="Text Box 160"/>
            <p:cNvSpPr txBox="1">
              <a:spLocks noChangeArrowheads="1"/>
            </p:cNvSpPr>
            <p:nvPr/>
          </p:nvSpPr>
          <p:spPr bwMode="auto">
            <a:xfrm>
              <a:off x="3182" y="1380"/>
              <a:ext cx="64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en-US" dirty="0" err="1"/>
                <a:t>escolhe</a:t>
              </a:r>
              <a:r>
                <a:rPr lang="en-US" dirty="0"/>
                <a:t> x</a:t>
              </a:r>
              <a:endParaRPr lang="en-US" dirty="0" smtClean="0"/>
            </a:p>
            <a:p>
              <a:pPr algn="r">
                <a:defRPr/>
              </a:pPr>
              <a:endParaRPr lang="en-US" dirty="0" smtClean="0"/>
            </a:p>
          </p:txBody>
        </p:sp>
        <p:sp>
          <p:nvSpPr>
            <p:cNvPr id="80918" name="Line 161"/>
            <p:cNvSpPr>
              <a:spLocks noChangeShapeType="1"/>
            </p:cNvSpPr>
            <p:nvPr/>
          </p:nvSpPr>
          <p:spPr bwMode="auto">
            <a:xfrm>
              <a:off x="3888" y="1503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19" name="Rectangle 162"/>
            <p:cNvSpPr>
              <a:spLocks noChangeArrowheads="1"/>
            </p:cNvSpPr>
            <p:nvPr/>
          </p:nvSpPr>
          <p:spPr bwMode="auto">
            <a:xfrm>
              <a:off x="4088" y="1494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20" name="Text Box 163"/>
            <p:cNvSpPr txBox="1">
              <a:spLocks noChangeArrowheads="1"/>
            </p:cNvSpPr>
            <p:nvPr/>
          </p:nvSpPr>
          <p:spPr bwMode="auto">
            <a:xfrm>
              <a:off x="3943" y="1473"/>
              <a:ext cx="80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req_conn(x)</a:t>
              </a:r>
            </a:p>
          </p:txBody>
        </p:sp>
        <p:sp>
          <p:nvSpPr>
            <p:cNvPr id="80921" name="Text Box 164"/>
            <p:cNvSpPr txBox="1">
              <a:spLocks noChangeArrowheads="1"/>
            </p:cNvSpPr>
            <p:nvPr/>
          </p:nvSpPr>
          <p:spPr bwMode="auto">
            <a:xfrm>
              <a:off x="4862" y="1636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0922" name="Oval 165"/>
            <p:cNvSpPr>
              <a:spLocks noChangeArrowheads="1"/>
            </p:cNvSpPr>
            <p:nvPr/>
          </p:nvSpPr>
          <p:spPr bwMode="auto">
            <a:xfrm>
              <a:off x="4794" y="1710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98330" name="Group 166"/>
            <p:cNvGrpSpPr>
              <a:grpSpLocks/>
            </p:cNvGrpSpPr>
            <p:nvPr/>
          </p:nvGrpSpPr>
          <p:grpSpPr bwMode="auto">
            <a:xfrm>
              <a:off x="4006" y="1848"/>
              <a:ext cx="803" cy="212"/>
              <a:chOff x="1065" y="2085"/>
              <a:chExt cx="803" cy="212"/>
            </a:xfrm>
          </p:grpSpPr>
          <p:sp>
            <p:nvSpPr>
              <p:cNvPr id="80969" name="Rectangle 167"/>
              <p:cNvSpPr>
                <a:spLocks noChangeArrowheads="1"/>
              </p:cNvSpPr>
              <p:nvPr/>
            </p:nvSpPr>
            <p:spPr bwMode="auto">
              <a:xfrm>
                <a:off x="1137" y="2123"/>
                <a:ext cx="675" cy="1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70" name="Text Box 168"/>
              <p:cNvSpPr txBox="1">
                <a:spLocks noChangeArrowheads="1"/>
              </p:cNvSpPr>
              <p:nvPr/>
            </p:nvSpPr>
            <p:spPr bwMode="auto">
              <a:xfrm>
                <a:off x="1065" y="2085"/>
                <a:ext cx="80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mtClean="0"/>
                  <a:t>acc_conn(x)</a:t>
                </a:r>
              </a:p>
            </p:txBody>
          </p:sp>
        </p:grpSp>
        <p:sp>
          <p:nvSpPr>
            <p:cNvPr id="80924" name="Line 169"/>
            <p:cNvSpPr>
              <a:spLocks noChangeShapeType="1"/>
            </p:cNvSpPr>
            <p:nvPr/>
          </p:nvSpPr>
          <p:spPr bwMode="auto">
            <a:xfrm>
              <a:off x="3877" y="2345"/>
              <a:ext cx="932" cy="199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25" name="Rectangle 170"/>
            <p:cNvSpPr>
              <a:spLocks noChangeArrowheads="1"/>
            </p:cNvSpPr>
            <p:nvPr/>
          </p:nvSpPr>
          <p:spPr bwMode="auto">
            <a:xfrm>
              <a:off x="4077" y="2336"/>
              <a:ext cx="490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26" name="Text Box 171"/>
            <p:cNvSpPr txBox="1">
              <a:spLocks noChangeArrowheads="1"/>
            </p:cNvSpPr>
            <p:nvPr/>
          </p:nvSpPr>
          <p:spPr bwMode="auto">
            <a:xfrm>
              <a:off x="3989" y="2315"/>
              <a:ext cx="68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mtClean="0"/>
                <a:t>data(x+1)</a:t>
              </a:r>
            </a:p>
          </p:txBody>
        </p:sp>
        <p:sp>
          <p:nvSpPr>
            <p:cNvPr id="80927" name="Oval 172"/>
            <p:cNvSpPr>
              <a:spLocks noChangeArrowheads="1"/>
            </p:cNvSpPr>
            <p:nvPr/>
          </p:nvSpPr>
          <p:spPr bwMode="auto">
            <a:xfrm>
              <a:off x="4790" y="2524"/>
              <a:ext cx="57" cy="56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rgbClr val="CC0000"/>
                </a:solidFill>
                <a:latin typeface="Tahoma" charset="0"/>
                <a:ea typeface="ＭＳ Ｐゴシック" charset="0"/>
              </a:endParaRPr>
            </a:p>
          </p:txBody>
        </p:sp>
        <p:sp>
          <p:nvSpPr>
            <p:cNvPr id="80928" name="Text Box 173"/>
            <p:cNvSpPr txBox="1">
              <a:spLocks noChangeArrowheads="1"/>
            </p:cNvSpPr>
            <p:nvPr/>
          </p:nvSpPr>
          <p:spPr bwMode="auto">
            <a:xfrm>
              <a:off x="4859" y="2373"/>
              <a:ext cx="83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dirty="0" err="1" smtClean="0"/>
                <a:t>aceita</a:t>
              </a:r>
              <a:endParaRPr lang="en-US" dirty="0" smtClean="0"/>
            </a:p>
            <a:p>
              <a:pPr algn="l">
                <a:lnSpc>
                  <a:spcPct val="85000"/>
                </a:lnSpc>
                <a:defRPr/>
              </a:pPr>
              <a:r>
                <a:rPr lang="en-US" dirty="0" smtClean="0"/>
                <a:t>dados(x+1)</a:t>
              </a:r>
            </a:p>
          </p:txBody>
        </p:sp>
        <p:grpSp>
          <p:nvGrpSpPr>
            <p:cNvPr id="98336" name="Group 174"/>
            <p:cNvGrpSpPr>
              <a:grpSpLocks/>
            </p:cNvGrpSpPr>
            <p:nvPr/>
          </p:nvGrpSpPr>
          <p:grpSpPr bwMode="auto">
            <a:xfrm>
              <a:off x="3826" y="2803"/>
              <a:ext cx="1515" cy="302"/>
              <a:chOff x="3818" y="2796"/>
              <a:chExt cx="1515" cy="302"/>
            </a:xfrm>
          </p:grpSpPr>
          <p:sp>
            <p:nvSpPr>
              <p:cNvPr id="80967" name="Line 175"/>
              <p:cNvSpPr>
                <a:spLocks noChangeShapeType="1"/>
              </p:cNvSpPr>
              <p:nvPr/>
            </p:nvSpPr>
            <p:spPr bwMode="auto">
              <a:xfrm>
                <a:off x="3818" y="2951"/>
                <a:ext cx="1515" cy="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68" name="Text Box 176"/>
              <p:cNvSpPr txBox="1">
                <a:spLocks noChangeArrowheads="1"/>
              </p:cNvSpPr>
              <p:nvPr/>
            </p:nvSpPr>
            <p:spPr bwMode="auto">
              <a:xfrm>
                <a:off x="4014" y="2796"/>
                <a:ext cx="657" cy="3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lnSpc>
                    <a:spcPct val="90000"/>
                  </a:lnSpc>
                  <a:defRPr/>
                </a:pPr>
                <a:r>
                  <a:rPr lang="en-US" sz="1400" dirty="0" err="1"/>
                  <a:t>término</a:t>
                </a:r>
                <a:r>
                  <a:rPr lang="en-US" sz="1400" dirty="0"/>
                  <a:t> da</a:t>
                </a:r>
              </a:p>
              <a:p>
                <a:pPr>
                  <a:lnSpc>
                    <a:spcPct val="90000"/>
                  </a:lnSpc>
                  <a:defRPr/>
                </a:pPr>
                <a:r>
                  <a:rPr lang="en-US" sz="1400" dirty="0" err="1"/>
                  <a:t>conexão</a:t>
                </a:r>
                <a:r>
                  <a:rPr lang="en-US" sz="1400" dirty="0"/>
                  <a:t> x</a:t>
                </a:r>
              </a:p>
            </p:txBody>
          </p:sp>
        </p:grpSp>
        <p:sp>
          <p:nvSpPr>
            <p:cNvPr id="80930" name="Text Box 177"/>
            <p:cNvSpPr txBox="1">
              <a:spLocks noChangeArrowheads="1"/>
            </p:cNvSpPr>
            <p:nvPr/>
          </p:nvSpPr>
          <p:spPr bwMode="auto">
            <a:xfrm>
              <a:off x="4830" y="2962"/>
              <a:ext cx="738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85000"/>
                </a:lnSpc>
                <a:defRPr/>
              </a:pPr>
              <a:r>
                <a:rPr lang="en-US" dirty="0" err="1" smtClean="0"/>
                <a:t>servidor</a:t>
              </a:r>
              <a:endParaRPr lang="en-US" dirty="0" smtClean="0"/>
            </a:p>
            <a:p>
              <a:pPr algn="l">
                <a:lnSpc>
                  <a:spcPct val="85000"/>
                </a:lnSpc>
                <a:defRPr/>
              </a:pPr>
              <a:r>
                <a:rPr lang="en-US" dirty="0" err="1" smtClean="0"/>
                <a:t>esquece</a:t>
              </a:r>
              <a:r>
                <a:rPr lang="en-US" dirty="0" smtClean="0"/>
                <a:t> x</a:t>
              </a:r>
            </a:p>
          </p:txBody>
        </p:sp>
        <p:grpSp>
          <p:nvGrpSpPr>
            <p:cNvPr id="98338" name="Group 178"/>
            <p:cNvGrpSpPr>
              <a:grpSpLocks/>
            </p:cNvGrpSpPr>
            <p:nvPr/>
          </p:nvGrpSpPr>
          <p:grpSpPr bwMode="auto">
            <a:xfrm>
              <a:off x="3570" y="1119"/>
              <a:ext cx="391" cy="307"/>
              <a:chOff x="-44" y="1473"/>
              <a:chExt cx="981" cy="1105"/>
            </a:xfrm>
          </p:grpSpPr>
          <p:pic>
            <p:nvPicPr>
              <p:cNvPr id="98372" name="Picture 17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8373" name="Freeform 18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/>
              </a:p>
            </p:txBody>
          </p:sp>
        </p:grpSp>
        <p:grpSp>
          <p:nvGrpSpPr>
            <p:cNvPr id="98339" name="Group 181"/>
            <p:cNvGrpSpPr>
              <a:grpSpLocks/>
            </p:cNvGrpSpPr>
            <p:nvPr/>
          </p:nvGrpSpPr>
          <p:grpSpPr bwMode="auto">
            <a:xfrm>
              <a:off x="4709" y="1107"/>
              <a:ext cx="212" cy="323"/>
              <a:chOff x="4140" y="429"/>
              <a:chExt cx="1425" cy="2396"/>
            </a:xfrm>
          </p:grpSpPr>
          <p:sp>
            <p:nvSpPr>
              <p:cNvPr id="98340" name="Freeform 18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0934" name="Rectangle 18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8342" name="Freeform 18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43" name="Freeform 18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0937" name="Rectangle 18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98345" name="Group 18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0963" name="AutoShape 18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0964" name="AutoShape 18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0939" name="Rectangle 19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98347" name="Group 19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0961" name="AutoShape 19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0962" name="AutoShape 19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0941" name="Rectangle 19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42" name="Rectangle 19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98350" name="Group 19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0959" name="AutoShape 19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0960" name="AutoShape 19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8351" name="Freeform 19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grpSp>
            <p:nvGrpSpPr>
              <p:cNvPr id="98352" name="Group 20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0957" name="AutoShape 20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0958" name="AutoShape 20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0946" name="Rectangle 20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8354" name="Freeform 20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98355" name="Freeform 20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0949" name="Oval 20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8357" name="Freeform 20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80951" name="AutoShape 20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52" name="AutoShape 20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53" name="Oval 21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54" name="Oval 21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en-US" sz="180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0955" name="Oval 21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0956" name="Rectangle 21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8375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9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9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5" name="Rectangle 3"/>
          <p:cNvSpPr>
            <a:spLocks noGrp="1" noChangeArrowheads="1"/>
          </p:cNvSpPr>
          <p:nvPr>
            <p:ph type="title"/>
          </p:nvPr>
        </p:nvSpPr>
        <p:spPr>
          <a:xfrm>
            <a:off x="500063" y="166688"/>
            <a:ext cx="7558087" cy="849312"/>
          </a:xfrm>
        </p:spPr>
        <p:txBody>
          <a:bodyPr/>
          <a:lstStyle/>
          <a:p>
            <a:pPr>
              <a:defRPr/>
            </a:pPr>
            <a:r>
              <a:rPr lang="pt-BR" sz="3600" dirty="0" smtClean="0">
                <a:ea typeface="ＭＳ Ｐゴシック" charset="0"/>
                <a:cs typeface="+mj-cs"/>
              </a:rPr>
              <a:t>Apresentação de três vias do TCP</a:t>
            </a:r>
            <a:endParaRPr lang="pt-BR" dirty="0">
              <a:ea typeface="ＭＳ Ｐゴシック" charset="0"/>
              <a:cs typeface="+mj-cs"/>
            </a:endParaRPr>
          </a:p>
        </p:txBody>
      </p:sp>
      <p:sp>
        <p:nvSpPr>
          <p:cNvPr id="81926" name="Line 5"/>
          <p:cNvSpPr>
            <a:spLocks noChangeShapeType="1"/>
          </p:cNvSpPr>
          <p:nvPr/>
        </p:nvSpPr>
        <p:spPr bwMode="auto">
          <a:xfrm flipH="1">
            <a:off x="3282950" y="2314575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 dirty="0">
              <a:latin typeface="Tahoma" charset="0"/>
              <a:ea typeface="ＭＳ Ｐゴシック" charset="0"/>
            </a:endParaRPr>
          </a:p>
        </p:txBody>
      </p:sp>
      <p:grpSp>
        <p:nvGrpSpPr>
          <p:cNvPr id="394342" name="Group 102"/>
          <p:cNvGrpSpPr>
            <a:grpSpLocks/>
          </p:cNvGrpSpPr>
          <p:nvPr/>
        </p:nvGrpSpPr>
        <p:grpSpPr bwMode="auto">
          <a:xfrm>
            <a:off x="1130303" y="2241550"/>
            <a:ext cx="4660902" cy="955675"/>
            <a:chOff x="705" y="1363"/>
            <a:chExt cx="2936" cy="602"/>
          </a:xfrm>
        </p:grpSpPr>
        <p:sp>
          <p:nvSpPr>
            <p:cNvPr id="81992" name="Line 10"/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93" name="Rectangle 12"/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94" name="Text Box 13"/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pt-BR" dirty="0" err="1" smtClean="0"/>
                <a:t>SYNbit</a:t>
              </a:r>
              <a:r>
                <a:rPr lang="pt-BR" dirty="0" smtClean="0"/>
                <a:t>=1, </a:t>
              </a:r>
              <a:r>
                <a:rPr lang="pt-BR" dirty="0" err="1" smtClean="0"/>
                <a:t>Seq</a:t>
              </a:r>
              <a:r>
                <a:rPr lang="pt-BR" dirty="0" smtClean="0"/>
                <a:t>=x</a:t>
              </a:r>
            </a:p>
          </p:txBody>
        </p:sp>
        <p:sp>
          <p:nvSpPr>
            <p:cNvPr id="81995" name="Text Box 21"/>
            <p:cNvSpPr txBox="1">
              <a:spLocks noChangeArrowheads="1"/>
            </p:cNvSpPr>
            <p:nvPr/>
          </p:nvSpPr>
          <p:spPr bwMode="auto">
            <a:xfrm>
              <a:off x="705" y="1363"/>
              <a:ext cx="1335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pt-BR" sz="1400" dirty="0" smtClean="0"/>
                <a:t>escolhe no </a:t>
              </a:r>
              <a:r>
                <a:rPr lang="pt-BR" sz="1400" dirty="0" err="1" smtClean="0"/>
                <a:t>seq</a:t>
              </a:r>
              <a:r>
                <a:rPr lang="pt-BR" sz="1400" dirty="0" smtClean="0"/>
                <a:t> inicial, x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pt-BR" sz="1400" dirty="0" smtClean="0"/>
                <a:t>envia </a:t>
              </a:r>
              <a:r>
                <a:rPr lang="pt-BR" sz="1400" dirty="0" err="1" smtClean="0"/>
                <a:t>msg</a:t>
              </a:r>
              <a:r>
                <a:rPr lang="pt-BR" sz="1400" dirty="0" smtClean="0"/>
                <a:t> TCP SYN</a:t>
              </a:r>
            </a:p>
          </p:txBody>
        </p:sp>
      </p:grpSp>
      <p:sp>
        <p:nvSpPr>
          <p:cNvPr id="81928" name="Line 22"/>
          <p:cNvSpPr>
            <a:spLocks noChangeShapeType="1"/>
          </p:cNvSpPr>
          <p:nvPr/>
        </p:nvSpPr>
        <p:spPr bwMode="auto">
          <a:xfrm flipH="1">
            <a:off x="5872163" y="2384425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 dirty="0">
              <a:latin typeface="Tahoma" charset="0"/>
              <a:ea typeface="ＭＳ Ｐゴシック" charset="0"/>
            </a:endParaRPr>
          </a:p>
        </p:txBody>
      </p:sp>
      <p:sp>
        <p:nvSpPr>
          <p:cNvPr id="394332" name="Text Box 92"/>
          <p:cNvSpPr txBox="1">
            <a:spLocks noChangeArrowheads="1"/>
          </p:cNvSpPr>
          <p:nvPr/>
        </p:nvSpPr>
        <p:spPr bwMode="auto">
          <a:xfrm>
            <a:off x="8058150" y="5222875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dirty="0" smtClean="0">
                <a:solidFill>
                  <a:srgbClr val="CC0000"/>
                </a:solidFill>
              </a:rPr>
              <a:t>ESTAB</a:t>
            </a:r>
          </a:p>
        </p:txBody>
      </p:sp>
      <p:grpSp>
        <p:nvGrpSpPr>
          <p:cNvPr id="394349" name="Group 109"/>
          <p:cNvGrpSpPr>
            <a:grpSpLocks/>
          </p:cNvGrpSpPr>
          <p:nvPr/>
        </p:nvGrpSpPr>
        <p:grpSpPr bwMode="auto">
          <a:xfrm>
            <a:off x="3281363" y="2911475"/>
            <a:ext cx="4625974" cy="1425575"/>
            <a:chOff x="2060" y="1785"/>
            <a:chExt cx="2914" cy="898"/>
          </a:xfrm>
        </p:grpSpPr>
        <p:sp>
          <p:nvSpPr>
            <p:cNvPr id="81988" name="Line 11"/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89" name="Rectangle 14"/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90" name="Text Box 83"/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pt-BR" dirty="0" err="1" smtClean="0"/>
                <a:t>SYNbit</a:t>
              </a:r>
              <a:r>
                <a:rPr lang="pt-BR" dirty="0" smtClean="0"/>
                <a:t>=1, </a:t>
              </a:r>
              <a:r>
                <a:rPr lang="pt-BR" dirty="0" err="1" smtClean="0"/>
                <a:t>Seq</a:t>
              </a:r>
              <a:r>
                <a:rPr lang="pt-BR" dirty="0" smtClean="0"/>
                <a:t>=y</a:t>
              </a:r>
            </a:p>
            <a:p>
              <a:pPr>
                <a:defRPr/>
              </a:pPr>
              <a:r>
                <a:rPr lang="pt-BR" dirty="0" err="1" smtClean="0"/>
                <a:t>ACKbit</a:t>
              </a:r>
              <a:r>
                <a:rPr lang="pt-BR" dirty="0" smtClean="0"/>
                <a:t>=1; </a:t>
              </a:r>
              <a:r>
                <a:rPr lang="pt-BR" dirty="0" err="1" smtClean="0"/>
                <a:t>ACKnum</a:t>
              </a:r>
              <a:r>
                <a:rPr lang="pt-BR" dirty="0" smtClean="0"/>
                <a:t>=x+1</a:t>
              </a:r>
            </a:p>
          </p:txBody>
        </p:sp>
        <p:sp>
          <p:nvSpPr>
            <p:cNvPr id="81991" name="Text Box 93"/>
            <p:cNvSpPr txBox="1">
              <a:spLocks noChangeArrowheads="1"/>
            </p:cNvSpPr>
            <p:nvPr/>
          </p:nvSpPr>
          <p:spPr bwMode="auto">
            <a:xfrm>
              <a:off x="3676" y="1785"/>
              <a:ext cx="1298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pt-BR" sz="1400" dirty="0" smtClean="0"/>
                <a:t>escolhe no </a:t>
              </a:r>
              <a:r>
                <a:rPr lang="pt-BR" sz="1400" dirty="0" err="1" smtClean="0"/>
                <a:t>seq</a:t>
              </a:r>
              <a:r>
                <a:rPr lang="pt-BR" sz="1400" dirty="0" smtClean="0"/>
                <a:t> inicial, y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pt-BR" sz="1400" dirty="0" smtClean="0"/>
                <a:t>envia </a:t>
              </a:r>
              <a:r>
                <a:rPr lang="pt-BR" sz="1400" dirty="0" err="1" smtClean="0"/>
                <a:t>msg</a:t>
              </a:r>
              <a:r>
                <a:rPr lang="pt-BR" sz="1400" dirty="0" smtClean="0"/>
                <a:t> SYNACK, 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pt-BR" sz="1400" dirty="0" smtClean="0"/>
                <a:t>reconhecendo o SYN</a:t>
              </a:r>
            </a:p>
          </p:txBody>
        </p:sp>
      </p:grpSp>
      <p:grpSp>
        <p:nvGrpSpPr>
          <p:cNvPr id="394350" name="Group 110"/>
          <p:cNvGrpSpPr>
            <a:grpSpLocks/>
          </p:cNvGrpSpPr>
          <p:nvPr/>
        </p:nvGrpSpPr>
        <p:grpSpPr bwMode="auto">
          <a:xfrm>
            <a:off x="903287" y="4010026"/>
            <a:ext cx="7004044" cy="1571626"/>
            <a:chOff x="562" y="2477"/>
            <a:chExt cx="4412" cy="990"/>
          </a:xfrm>
        </p:grpSpPr>
        <p:sp>
          <p:nvSpPr>
            <p:cNvPr id="81983" name="Line 84"/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84" name="Rectangle 89"/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sp>
          <p:nvSpPr>
            <p:cNvPr id="81985" name="Text Box 90"/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pt-BR" dirty="0" err="1" smtClean="0"/>
                <a:t>ACKbit</a:t>
              </a:r>
              <a:r>
                <a:rPr lang="pt-BR" dirty="0" smtClean="0"/>
                <a:t>=1, </a:t>
              </a:r>
              <a:r>
                <a:rPr lang="pt-BR" dirty="0" err="1" smtClean="0"/>
                <a:t>ACKnum</a:t>
              </a:r>
              <a:r>
                <a:rPr lang="pt-BR" dirty="0" smtClean="0"/>
                <a:t>=y+1</a:t>
              </a:r>
            </a:p>
          </p:txBody>
        </p:sp>
        <p:sp>
          <p:nvSpPr>
            <p:cNvPr id="81986" name="Text Box 94"/>
            <p:cNvSpPr txBox="1">
              <a:spLocks noChangeArrowheads="1"/>
            </p:cNvSpPr>
            <p:nvPr/>
          </p:nvSpPr>
          <p:spPr bwMode="auto">
            <a:xfrm>
              <a:off x="562" y="2477"/>
              <a:ext cx="1482" cy="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pt-BR" sz="1400" dirty="0" smtClean="0"/>
                <a:t>SYNACK(x) recebido 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pt-BR" sz="1400" dirty="0" smtClean="0"/>
                <a:t>Indica que o servidor está ativo;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pt-BR" sz="1400" dirty="0" smtClean="0"/>
                <a:t>envia ACK para SYNACK;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pt-BR" sz="1400" dirty="0" smtClean="0"/>
                <a:t>este segmento pode conter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pt-BR" sz="1400" dirty="0" smtClean="0"/>
                <a:t>dados do cliente para servidor</a:t>
              </a:r>
            </a:p>
          </p:txBody>
        </p:sp>
        <p:sp>
          <p:nvSpPr>
            <p:cNvPr id="81987" name="Text Box 95"/>
            <p:cNvSpPr txBox="1">
              <a:spLocks noChangeArrowheads="1"/>
            </p:cNvSpPr>
            <p:nvPr/>
          </p:nvSpPr>
          <p:spPr bwMode="auto">
            <a:xfrm>
              <a:off x="3640" y="3042"/>
              <a:ext cx="1334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pt-BR" sz="1400" dirty="0" smtClean="0"/>
                <a:t>ACK(y) recebido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pt-BR" sz="1400" dirty="0" smtClean="0"/>
                <a:t>indica que o cliente está ativo</a:t>
              </a:r>
            </a:p>
          </p:txBody>
        </p:sp>
      </p:grpSp>
      <p:grpSp>
        <p:nvGrpSpPr>
          <p:cNvPr id="394345" name="Group 105"/>
          <p:cNvGrpSpPr>
            <a:grpSpLocks/>
          </p:cNvGrpSpPr>
          <p:nvPr/>
        </p:nvGrpSpPr>
        <p:grpSpPr bwMode="auto">
          <a:xfrm>
            <a:off x="300038" y="2279650"/>
            <a:ext cx="1030287" cy="700088"/>
            <a:chOff x="182" y="1387"/>
            <a:chExt cx="649" cy="441"/>
          </a:xfrm>
        </p:grpSpPr>
        <p:sp>
          <p:nvSpPr>
            <p:cNvPr id="81981" name="Text Box 91"/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pt-BR" dirty="0" smtClean="0"/>
                <a:t>SYNSENT</a:t>
              </a:r>
            </a:p>
          </p:txBody>
        </p:sp>
        <p:sp>
          <p:nvSpPr>
            <p:cNvPr id="81982" name="Line 103"/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4351" name="Group 111"/>
          <p:cNvGrpSpPr>
            <a:grpSpLocks/>
          </p:cNvGrpSpPr>
          <p:nvPr/>
        </p:nvGrpSpPr>
        <p:grpSpPr bwMode="auto">
          <a:xfrm>
            <a:off x="301625" y="2940050"/>
            <a:ext cx="771525" cy="1622425"/>
            <a:chOff x="183" y="1803"/>
            <a:chExt cx="486" cy="1022"/>
          </a:xfrm>
        </p:grpSpPr>
        <p:sp>
          <p:nvSpPr>
            <p:cNvPr id="81979" name="Text Box 16"/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pt-BR" dirty="0" smtClean="0">
                  <a:solidFill>
                    <a:srgbClr val="CC0000"/>
                  </a:solidFill>
                </a:rPr>
                <a:t>ESTAB</a:t>
              </a:r>
            </a:p>
          </p:txBody>
        </p:sp>
        <p:sp>
          <p:nvSpPr>
            <p:cNvPr id="81980" name="Line 104"/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4348" name="Group 108"/>
          <p:cNvGrpSpPr>
            <a:grpSpLocks/>
          </p:cNvGrpSpPr>
          <p:nvPr/>
        </p:nvGrpSpPr>
        <p:grpSpPr bwMode="auto">
          <a:xfrm>
            <a:off x="7754938" y="2335213"/>
            <a:ext cx="1119187" cy="1192212"/>
            <a:chOff x="4878" y="1422"/>
            <a:chExt cx="705" cy="751"/>
          </a:xfrm>
        </p:grpSpPr>
        <p:sp>
          <p:nvSpPr>
            <p:cNvPr id="81977" name="Text Box 99"/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pt-BR" dirty="0" smtClean="0"/>
                <a:t>SYN RCVD</a:t>
              </a:r>
            </a:p>
          </p:txBody>
        </p:sp>
        <p:sp>
          <p:nvSpPr>
            <p:cNvPr id="81978" name="Line 106"/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94347" name="Line 107"/>
          <p:cNvSpPr>
            <a:spLocks noChangeShapeType="1"/>
          </p:cNvSpPr>
          <p:nvPr/>
        </p:nvSpPr>
        <p:spPr bwMode="auto">
          <a:xfrm>
            <a:off x="8469313" y="3536950"/>
            <a:ext cx="0" cy="1704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 dirty="0">
              <a:latin typeface="Tahoma" charset="0"/>
              <a:ea typeface="ＭＳ Ｐゴシック" charset="0"/>
            </a:endParaRPr>
          </a:p>
        </p:txBody>
      </p:sp>
      <p:grpSp>
        <p:nvGrpSpPr>
          <p:cNvPr id="99343" name="Group 113"/>
          <p:cNvGrpSpPr>
            <a:grpSpLocks/>
          </p:cNvGrpSpPr>
          <p:nvPr/>
        </p:nvGrpSpPr>
        <p:grpSpPr bwMode="auto">
          <a:xfrm>
            <a:off x="134939" y="1600200"/>
            <a:ext cx="8723311" cy="727075"/>
            <a:chOff x="85" y="1008"/>
            <a:chExt cx="5495" cy="458"/>
          </a:xfrm>
        </p:grpSpPr>
        <p:sp>
          <p:nvSpPr>
            <p:cNvPr id="81937" name="Text Box 114"/>
            <p:cNvSpPr txBox="1">
              <a:spLocks noChangeArrowheads="1"/>
            </p:cNvSpPr>
            <p:nvPr/>
          </p:nvSpPr>
          <p:spPr bwMode="auto">
            <a:xfrm>
              <a:off x="85" y="1008"/>
              <a:ext cx="108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pt-BR" i="1" dirty="0" smtClean="0">
                  <a:solidFill>
                    <a:srgbClr val="000099"/>
                  </a:solidFill>
                </a:rPr>
                <a:t>estado do cliente</a:t>
              </a:r>
            </a:p>
            <a:p>
              <a:pPr algn="r">
                <a:defRPr/>
              </a:pPr>
              <a:endParaRPr lang="pt-BR" i="1" dirty="0" smtClean="0">
                <a:solidFill>
                  <a:srgbClr val="000099"/>
                </a:solidFill>
              </a:endParaRPr>
            </a:p>
          </p:txBody>
        </p:sp>
        <p:sp>
          <p:nvSpPr>
            <p:cNvPr id="81938" name="Text Box 115"/>
            <p:cNvSpPr txBox="1">
              <a:spLocks noChangeArrowheads="1"/>
            </p:cNvSpPr>
            <p:nvPr/>
          </p:nvSpPr>
          <p:spPr bwMode="auto">
            <a:xfrm>
              <a:off x="193" y="1243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pt-BR" dirty="0" smtClean="0"/>
                <a:t>LISTEN</a:t>
              </a:r>
            </a:p>
          </p:txBody>
        </p:sp>
        <p:sp>
          <p:nvSpPr>
            <p:cNvPr id="81939" name="Text Box 116"/>
            <p:cNvSpPr txBox="1">
              <a:spLocks noChangeArrowheads="1"/>
            </p:cNvSpPr>
            <p:nvPr/>
          </p:nvSpPr>
          <p:spPr bwMode="auto">
            <a:xfrm>
              <a:off x="4407" y="1013"/>
              <a:ext cx="117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defRPr/>
              </a:pPr>
              <a:r>
                <a:rPr lang="pt-BR" i="1" dirty="0" smtClean="0">
                  <a:solidFill>
                    <a:srgbClr val="000099"/>
                  </a:solidFill>
                </a:rPr>
                <a:t>estado do servidor</a:t>
              </a:r>
            </a:p>
            <a:p>
              <a:pPr algn="r">
                <a:defRPr/>
              </a:pPr>
              <a:endParaRPr lang="pt-BR" i="1" dirty="0" smtClean="0">
                <a:solidFill>
                  <a:srgbClr val="000099"/>
                </a:solidFill>
              </a:endParaRPr>
            </a:p>
          </p:txBody>
        </p:sp>
        <p:sp>
          <p:nvSpPr>
            <p:cNvPr id="81940" name="Text Box 117"/>
            <p:cNvSpPr txBox="1">
              <a:spLocks noChangeArrowheads="1"/>
            </p:cNvSpPr>
            <p:nvPr/>
          </p:nvSpPr>
          <p:spPr bwMode="auto">
            <a:xfrm>
              <a:off x="5038" y="1254"/>
              <a:ext cx="53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pt-BR" dirty="0" smtClean="0"/>
                <a:t>LISTEN</a:t>
              </a:r>
            </a:p>
          </p:txBody>
        </p:sp>
        <p:grpSp>
          <p:nvGrpSpPr>
            <p:cNvPr id="99348" name="Group 118"/>
            <p:cNvGrpSpPr>
              <a:grpSpLocks/>
            </p:cNvGrpSpPr>
            <p:nvPr/>
          </p:nvGrpSpPr>
          <p:grpSpPr bwMode="auto">
            <a:xfrm>
              <a:off x="1914" y="1049"/>
              <a:ext cx="405" cy="378"/>
              <a:chOff x="-44" y="1473"/>
              <a:chExt cx="981" cy="1105"/>
            </a:xfrm>
          </p:grpSpPr>
          <p:pic>
            <p:nvPicPr>
              <p:cNvPr id="99382" name="Picture 119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9383" name="Freeform 120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967 w 356"/>
                  <a:gd name="T3" fmla="*/ 50 h 368"/>
                  <a:gd name="T4" fmla="*/ 1147 w 356"/>
                  <a:gd name="T5" fmla="*/ 1052 h 368"/>
                  <a:gd name="T6" fmla="*/ 253 w 356"/>
                  <a:gd name="T7" fmla="*/ 1316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pt-BR" dirty="0"/>
              </a:p>
            </p:txBody>
          </p:sp>
        </p:grpSp>
        <p:grpSp>
          <p:nvGrpSpPr>
            <p:cNvPr id="99349" name="Group 121"/>
            <p:cNvGrpSpPr>
              <a:grpSpLocks/>
            </p:cNvGrpSpPr>
            <p:nvPr/>
          </p:nvGrpSpPr>
          <p:grpSpPr bwMode="auto">
            <a:xfrm>
              <a:off x="3572" y="1051"/>
              <a:ext cx="212" cy="323"/>
              <a:chOff x="4140" y="429"/>
              <a:chExt cx="1425" cy="2396"/>
            </a:xfrm>
          </p:grpSpPr>
          <p:sp>
            <p:nvSpPr>
              <p:cNvPr id="99350" name="Freeform 122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6 w 354"/>
                  <a:gd name="T1" fmla="*/ 0 h 2742"/>
                  <a:gd name="T2" fmla="*/ 145 w 354"/>
                  <a:gd name="T3" fmla="*/ 164 h 2742"/>
                  <a:gd name="T4" fmla="*/ 142 w 354"/>
                  <a:gd name="T5" fmla="*/ 1268 h 2742"/>
                  <a:gd name="T6" fmla="*/ 0 w 354"/>
                  <a:gd name="T7" fmla="*/ 1325 h 2742"/>
                  <a:gd name="T8" fmla="*/ 2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81944" name="Rectangle 123"/>
              <p:cNvSpPr>
                <a:spLocks noChangeArrowheads="1"/>
              </p:cNvSpPr>
              <p:nvPr/>
            </p:nvSpPr>
            <p:spPr bwMode="auto">
              <a:xfrm>
                <a:off x="4207" y="429"/>
                <a:ext cx="1049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9352" name="Freeform 124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3 w 211"/>
                  <a:gd name="T1" fmla="*/ 0 h 2537"/>
                  <a:gd name="T2" fmla="*/ 87 w 211"/>
                  <a:gd name="T3" fmla="*/ 106 h 2537"/>
                  <a:gd name="T4" fmla="*/ 3 w 211"/>
                  <a:gd name="T5" fmla="*/ 1208 h 2537"/>
                  <a:gd name="T6" fmla="*/ 3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99353" name="Freeform 125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2 h 226"/>
                  <a:gd name="T4" fmla="*/ 135 w 328"/>
                  <a:gd name="T5" fmla="*/ 110 h 226"/>
                  <a:gd name="T6" fmla="*/ 0 w 328"/>
                  <a:gd name="T7" fmla="*/ 4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81947" name="Rectangle 126"/>
              <p:cNvSpPr>
                <a:spLocks noChangeArrowheads="1"/>
              </p:cNvSpPr>
              <p:nvPr/>
            </p:nvSpPr>
            <p:spPr bwMode="auto">
              <a:xfrm>
                <a:off x="4214" y="696"/>
                <a:ext cx="592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99355" name="Group 127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1973" name="AutoShape 128"/>
                <p:cNvSpPr>
                  <a:spLocks noChangeArrowheads="1"/>
                </p:cNvSpPr>
                <p:nvPr/>
              </p:nvSpPr>
              <p:spPr bwMode="auto">
                <a:xfrm>
                  <a:off x="617" y="2566"/>
                  <a:ext cx="721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dirty="0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974" name="AutoShape 129"/>
                <p:cNvSpPr>
                  <a:spLocks noChangeArrowheads="1"/>
                </p:cNvSpPr>
                <p:nvPr/>
              </p:nvSpPr>
              <p:spPr bwMode="auto">
                <a:xfrm>
                  <a:off x="634" y="2581"/>
                  <a:ext cx="688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dirty="0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1949" name="Rectangle 130"/>
              <p:cNvSpPr>
                <a:spLocks noChangeArrowheads="1"/>
              </p:cNvSpPr>
              <p:nvPr/>
            </p:nvSpPr>
            <p:spPr bwMode="auto">
              <a:xfrm>
                <a:off x="4221" y="1022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99357" name="Group 131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1971" name="AutoShape 132"/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3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dirty="0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972" name="AutoShape 133"/>
                <p:cNvSpPr>
                  <a:spLocks noChangeArrowheads="1"/>
                </p:cNvSpPr>
                <p:nvPr/>
              </p:nvSpPr>
              <p:spPr bwMode="auto">
                <a:xfrm>
                  <a:off x="628" y="2582"/>
                  <a:ext cx="696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dirty="0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1951" name="Rectangle 134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8" cy="45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952" name="Rectangle 135"/>
              <p:cNvSpPr>
                <a:spLocks noChangeArrowheads="1"/>
              </p:cNvSpPr>
              <p:nvPr/>
            </p:nvSpPr>
            <p:spPr bwMode="auto">
              <a:xfrm>
                <a:off x="4227" y="1653"/>
                <a:ext cx="598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Tahoma" charset="0"/>
                  <a:ea typeface="ＭＳ Ｐゴシック" charset="0"/>
                </a:endParaRPr>
              </a:p>
            </p:txBody>
          </p:sp>
          <p:grpSp>
            <p:nvGrpSpPr>
              <p:cNvPr id="99360" name="Group 136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1969" name="AutoShape 137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dirty="0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970" name="AutoShape 138"/>
                <p:cNvSpPr>
                  <a:spLocks noChangeArrowheads="1"/>
                </p:cNvSpPr>
                <p:nvPr/>
              </p:nvSpPr>
              <p:spPr bwMode="auto">
                <a:xfrm>
                  <a:off x="635" y="2585"/>
                  <a:ext cx="687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dirty="0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99361" name="Freeform 139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36 w 328"/>
                  <a:gd name="T3" fmla="*/ 61 h 226"/>
                  <a:gd name="T4" fmla="*/ 135 w 328"/>
                  <a:gd name="T5" fmla="*/ 108 h 226"/>
                  <a:gd name="T6" fmla="*/ 0 w 328"/>
                  <a:gd name="T7" fmla="*/ 4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dirty="0"/>
              </a:p>
            </p:txBody>
          </p:sp>
          <p:grpSp>
            <p:nvGrpSpPr>
              <p:cNvPr id="99362" name="Group 140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1967" name="AutoShape 141"/>
                <p:cNvSpPr>
                  <a:spLocks noChangeArrowheads="1"/>
                </p:cNvSpPr>
                <p:nvPr/>
              </p:nvSpPr>
              <p:spPr bwMode="auto">
                <a:xfrm>
                  <a:off x="613" y="2568"/>
                  <a:ext cx="728" cy="14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dirty="0">
                    <a:latin typeface="Tahoma" charset="0"/>
                    <a:ea typeface="ＭＳ Ｐゴシック" charset="0"/>
                  </a:endParaRPr>
                </a:p>
              </p:txBody>
            </p:sp>
            <p:sp>
              <p:nvSpPr>
                <p:cNvPr id="81968" name="AutoShape 142"/>
                <p:cNvSpPr>
                  <a:spLocks noChangeArrowheads="1"/>
                </p:cNvSpPr>
                <p:nvPr/>
              </p:nvSpPr>
              <p:spPr bwMode="auto">
                <a:xfrm>
                  <a:off x="630" y="2582"/>
                  <a:ext cx="695" cy="111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pt-BR" dirty="0">
                    <a:latin typeface="Tahoma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81956" name="Rectangle 143"/>
              <p:cNvSpPr>
                <a:spLocks noChangeArrowheads="1"/>
              </p:cNvSpPr>
              <p:nvPr/>
            </p:nvSpPr>
            <p:spPr bwMode="auto">
              <a:xfrm>
                <a:off x="5249" y="429"/>
                <a:ext cx="67" cy="2292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9364" name="Freeform 144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20 w 296"/>
                  <a:gd name="T3" fmla="*/ 69 h 256"/>
                  <a:gd name="T4" fmla="*/ 122 w 296"/>
                  <a:gd name="T5" fmla="*/ 122 h 256"/>
                  <a:gd name="T6" fmla="*/ 0 w 296"/>
                  <a:gd name="T7" fmla="*/ 4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99365" name="Freeform 145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26 w 304"/>
                  <a:gd name="T3" fmla="*/ 79 h 288"/>
                  <a:gd name="T4" fmla="*/ 118 w 304"/>
                  <a:gd name="T5" fmla="*/ 139 h 288"/>
                  <a:gd name="T6" fmla="*/ 3 w 304"/>
                  <a:gd name="T7" fmla="*/ 6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81959" name="Oval 146"/>
              <p:cNvSpPr>
                <a:spLocks noChangeArrowheads="1"/>
              </p:cNvSpPr>
              <p:nvPr/>
            </p:nvSpPr>
            <p:spPr bwMode="auto">
              <a:xfrm>
                <a:off x="5518" y="2610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9367" name="Freeform 147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51 h 240"/>
                  <a:gd name="T2" fmla="*/ 2 w 306"/>
                  <a:gd name="T3" fmla="*/ 116 h 240"/>
                  <a:gd name="T4" fmla="*/ 126 w 306"/>
                  <a:gd name="T5" fmla="*/ 53 h 240"/>
                  <a:gd name="T6" fmla="*/ 123 w 306"/>
                  <a:gd name="T7" fmla="*/ 0 h 240"/>
                  <a:gd name="T8" fmla="*/ 0 w 306"/>
                  <a:gd name="T9" fmla="*/ 51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pt-BR" dirty="0"/>
              </a:p>
            </p:txBody>
          </p:sp>
          <p:sp>
            <p:nvSpPr>
              <p:cNvPr id="81961" name="AutoShape 148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196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962" name="AutoShape 149"/>
              <p:cNvSpPr>
                <a:spLocks noChangeArrowheads="1"/>
              </p:cNvSpPr>
              <p:nvPr/>
            </p:nvSpPr>
            <p:spPr bwMode="auto">
              <a:xfrm>
                <a:off x="4207" y="2714"/>
                <a:ext cx="1069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963" name="Oval 150"/>
              <p:cNvSpPr>
                <a:spLocks noChangeArrowheads="1"/>
              </p:cNvSpPr>
              <p:nvPr/>
            </p:nvSpPr>
            <p:spPr bwMode="auto">
              <a:xfrm>
                <a:off x="4308" y="2380"/>
                <a:ext cx="155" cy="148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964" name="Oval 151"/>
              <p:cNvSpPr>
                <a:spLocks noChangeArrowheads="1"/>
              </p:cNvSpPr>
              <p:nvPr/>
            </p:nvSpPr>
            <p:spPr bwMode="auto">
              <a:xfrm>
                <a:off x="4483" y="2387"/>
                <a:ext cx="161" cy="141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pt-BR" sz="1800" dirty="0">
                  <a:solidFill>
                    <a:srgbClr val="FF0000"/>
                  </a:solidFill>
                  <a:latin typeface="Arial" charset="0"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81965" name="Oval 152"/>
              <p:cNvSpPr>
                <a:spLocks noChangeArrowheads="1"/>
              </p:cNvSpPr>
              <p:nvPr/>
            </p:nvSpPr>
            <p:spPr bwMode="auto">
              <a:xfrm>
                <a:off x="4664" y="2380"/>
                <a:ext cx="155" cy="141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1966" name="Rectangle 153"/>
              <p:cNvSpPr>
                <a:spLocks noChangeArrowheads="1"/>
              </p:cNvSpPr>
              <p:nvPr/>
            </p:nvSpPr>
            <p:spPr bwMode="auto">
              <a:xfrm>
                <a:off x="5061" y="1838"/>
                <a:ext cx="87" cy="75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Tahoma" charset="0"/>
                  <a:ea typeface="ＭＳ Ｐゴシック" charset="0"/>
                </a:endParaRPr>
              </a:p>
            </p:txBody>
          </p:sp>
        </p:grpSp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3: Camada de Transporte</a:t>
            </a:r>
            <a:endParaRPr lang="pt-BR" dirty="0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pt-BR" smtClean="0"/>
              <a:pPr>
                <a:defRPr/>
              </a:pPr>
              <a:t>77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2443867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9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9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9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9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9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9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33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57" name="Group 47"/>
          <p:cNvGrpSpPr>
            <a:grpSpLocks/>
          </p:cNvGrpSpPr>
          <p:nvPr/>
        </p:nvGrpSpPr>
        <p:grpSpPr bwMode="auto">
          <a:xfrm>
            <a:off x="3690938" y="1246188"/>
            <a:ext cx="876300" cy="827087"/>
            <a:chOff x="1778" y="1720"/>
            <a:chExt cx="722" cy="642"/>
          </a:xfrm>
        </p:grpSpPr>
        <p:sp>
          <p:nvSpPr>
            <p:cNvPr id="82988" name="Oval 41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89" name="Oval 42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2951" name="Text Box 43"/>
          <p:cNvSpPr txBox="1">
            <a:spLocks noChangeArrowheads="1"/>
          </p:cNvSpPr>
          <p:nvPr/>
        </p:nvSpPr>
        <p:spPr bwMode="auto">
          <a:xfrm>
            <a:off x="3686175" y="1466850"/>
            <a:ext cx="84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Arial" charset="0"/>
              </a:rPr>
              <a:t>closed</a:t>
            </a:r>
          </a:p>
        </p:txBody>
      </p:sp>
      <p:sp>
        <p:nvSpPr>
          <p:cNvPr id="82952" name="Text Box 46"/>
          <p:cNvSpPr txBox="1">
            <a:spLocks noChangeArrowheads="1"/>
          </p:cNvSpPr>
          <p:nvPr/>
        </p:nvSpPr>
        <p:spPr bwMode="auto">
          <a:xfrm>
            <a:off x="3597275" y="2498725"/>
            <a:ext cx="3413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Symbol" charset="0"/>
              </a:rPr>
              <a:t>L</a:t>
            </a:r>
          </a:p>
        </p:txBody>
      </p:sp>
      <p:grpSp>
        <p:nvGrpSpPr>
          <p:cNvPr id="100360" name="Group 48"/>
          <p:cNvGrpSpPr>
            <a:grpSpLocks/>
          </p:cNvGrpSpPr>
          <p:nvPr/>
        </p:nvGrpSpPr>
        <p:grpSpPr bwMode="auto">
          <a:xfrm>
            <a:off x="3652838" y="3175000"/>
            <a:ext cx="876300" cy="827088"/>
            <a:chOff x="1778" y="1720"/>
            <a:chExt cx="722" cy="642"/>
          </a:xfrm>
        </p:grpSpPr>
        <p:sp>
          <p:nvSpPr>
            <p:cNvPr id="82986" name="Oval 49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87" name="Oval 50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2954" name="Text Box 51"/>
          <p:cNvSpPr txBox="1">
            <a:spLocks noChangeArrowheads="1"/>
          </p:cNvSpPr>
          <p:nvPr/>
        </p:nvSpPr>
        <p:spPr bwMode="auto">
          <a:xfrm>
            <a:off x="3711575" y="3395663"/>
            <a:ext cx="717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Arial" charset="0"/>
              </a:rPr>
              <a:t>listen</a:t>
            </a:r>
          </a:p>
        </p:txBody>
      </p:sp>
      <p:grpSp>
        <p:nvGrpSpPr>
          <p:cNvPr id="100362" name="Group 52"/>
          <p:cNvGrpSpPr>
            <a:grpSpLocks/>
          </p:cNvGrpSpPr>
          <p:nvPr/>
        </p:nvGrpSpPr>
        <p:grpSpPr bwMode="auto">
          <a:xfrm>
            <a:off x="1643063" y="4227513"/>
            <a:ext cx="876300" cy="827087"/>
            <a:chOff x="1778" y="1720"/>
            <a:chExt cx="722" cy="642"/>
          </a:xfrm>
        </p:grpSpPr>
        <p:sp>
          <p:nvSpPr>
            <p:cNvPr id="82984" name="Oval 53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85" name="Oval 54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2956" name="Text Box 55"/>
          <p:cNvSpPr txBox="1">
            <a:spLocks noChangeArrowheads="1"/>
          </p:cNvSpPr>
          <p:nvPr/>
        </p:nvSpPr>
        <p:spPr bwMode="auto">
          <a:xfrm>
            <a:off x="1733550" y="4425950"/>
            <a:ext cx="6540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Arial" charset="0"/>
              </a:rPr>
              <a:t>SYN</a:t>
            </a:r>
          </a:p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Arial" charset="0"/>
              </a:rPr>
              <a:t>rcvd</a:t>
            </a:r>
          </a:p>
        </p:txBody>
      </p:sp>
      <p:grpSp>
        <p:nvGrpSpPr>
          <p:cNvPr id="100364" name="Group 56"/>
          <p:cNvGrpSpPr>
            <a:grpSpLocks/>
          </p:cNvGrpSpPr>
          <p:nvPr/>
        </p:nvGrpSpPr>
        <p:grpSpPr bwMode="auto">
          <a:xfrm>
            <a:off x="5119688" y="4189413"/>
            <a:ext cx="876300" cy="827087"/>
            <a:chOff x="1778" y="1720"/>
            <a:chExt cx="722" cy="642"/>
          </a:xfrm>
        </p:grpSpPr>
        <p:sp>
          <p:nvSpPr>
            <p:cNvPr id="82982" name="Oval 57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83" name="Oval 58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2958" name="Text Box 59"/>
          <p:cNvSpPr txBox="1">
            <a:spLocks noChangeArrowheads="1"/>
          </p:cNvSpPr>
          <p:nvPr/>
        </p:nvSpPr>
        <p:spPr bwMode="auto">
          <a:xfrm>
            <a:off x="5210175" y="4387850"/>
            <a:ext cx="654050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Arial" charset="0"/>
              </a:rPr>
              <a:t>SYN</a:t>
            </a:r>
          </a:p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Arial" charset="0"/>
              </a:rPr>
              <a:t>sent</a:t>
            </a:r>
          </a:p>
        </p:txBody>
      </p:sp>
      <p:grpSp>
        <p:nvGrpSpPr>
          <p:cNvPr id="100366" name="Group 60"/>
          <p:cNvGrpSpPr>
            <a:grpSpLocks/>
          </p:cNvGrpSpPr>
          <p:nvPr/>
        </p:nvGrpSpPr>
        <p:grpSpPr bwMode="auto">
          <a:xfrm>
            <a:off x="3686175" y="5060950"/>
            <a:ext cx="876300" cy="827088"/>
            <a:chOff x="1778" y="1720"/>
            <a:chExt cx="722" cy="642"/>
          </a:xfrm>
        </p:grpSpPr>
        <p:sp>
          <p:nvSpPr>
            <p:cNvPr id="82980" name="Oval 61"/>
            <p:cNvSpPr>
              <a:spLocks noChangeArrowheads="1"/>
            </p:cNvSpPr>
            <p:nvPr/>
          </p:nvSpPr>
          <p:spPr bwMode="auto">
            <a:xfrm>
              <a:off x="1825" y="1720"/>
              <a:ext cx="675" cy="612"/>
            </a:xfrm>
            <a:prstGeom prst="ellipse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981" name="Oval 62"/>
            <p:cNvSpPr>
              <a:spLocks noChangeArrowheads="1"/>
            </p:cNvSpPr>
            <p:nvPr/>
          </p:nvSpPr>
          <p:spPr bwMode="auto">
            <a:xfrm>
              <a:off x="1778" y="1750"/>
              <a:ext cx="675" cy="6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82960" name="Text Box 63"/>
          <p:cNvSpPr txBox="1">
            <a:spLocks noChangeArrowheads="1"/>
          </p:cNvSpPr>
          <p:nvPr/>
        </p:nvSpPr>
        <p:spPr bwMode="auto">
          <a:xfrm>
            <a:off x="3648075" y="5348288"/>
            <a:ext cx="933450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1800" smtClean="0">
                <a:latin typeface="Arial" charset="0"/>
              </a:rPr>
              <a:t>ESTAB</a:t>
            </a:r>
          </a:p>
        </p:txBody>
      </p:sp>
      <p:sp>
        <p:nvSpPr>
          <p:cNvPr id="82961" name="Text Box 66"/>
          <p:cNvSpPr txBox="1">
            <a:spLocks noChangeArrowheads="1"/>
          </p:cNvSpPr>
          <p:nvPr/>
        </p:nvSpPr>
        <p:spPr bwMode="auto">
          <a:xfrm>
            <a:off x="5526088" y="2687638"/>
            <a:ext cx="289401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b="1" smtClean="0">
                <a:latin typeface="Courier New" charset="0"/>
              </a:rPr>
              <a:t>Socket clientSocket =   </a:t>
            </a:r>
          </a:p>
          <a:p>
            <a:pPr algn="l">
              <a:defRPr/>
            </a:pPr>
            <a:r>
              <a:rPr lang="en-US" sz="1200" b="1" smtClean="0">
                <a:latin typeface="Courier New" charset="0"/>
              </a:rPr>
              <a:t>  newSocket("hostname","port number");</a:t>
            </a:r>
          </a:p>
        </p:txBody>
      </p:sp>
      <p:sp>
        <p:nvSpPr>
          <p:cNvPr id="82962" name="Line 67"/>
          <p:cNvSpPr>
            <a:spLocks noChangeShapeType="1"/>
          </p:cNvSpPr>
          <p:nvPr/>
        </p:nvSpPr>
        <p:spPr bwMode="auto">
          <a:xfrm>
            <a:off x="5656263" y="3317875"/>
            <a:ext cx="25288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2963" name="Text Box 68"/>
          <p:cNvSpPr txBox="1">
            <a:spLocks noChangeArrowheads="1"/>
          </p:cNvSpPr>
          <p:nvPr/>
        </p:nvSpPr>
        <p:spPr bwMode="auto">
          <a:xfrm>
            <a:off x="5621338" y="3351213"/>
            <a:ext cx="1262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SYN(seq=x)</a:t>
            </a:r>
          </a:p>
        </p:txBody>
      </p:sp>
      <p:sp>
        <p:nvSpPr>
          <p:cNvPr id="100371" name="Freeform 69"/>
          <p:cNvSpPr>
            <a:spLocks/>
          </p:cNvSpPr>
          <p:nvPr/>
        </p:nvSpPr>
        <p:spPr bwMode="auto">
          <a:xfrm>
            <a:off x="4583113" y="1727200"/>
            <a:ext cx="914400" cy="2384425"/>
          </a:xfrm>
          <a:custGeom>
            <a:avLst/>
            <a:gdLst>
              <a:gd name="T0" fmla="*/ 0 w 576"/>
              <a:gd name="T1" fmla="*/ 0 h 1138"/>
              <a:gd name="T2" fmla="*/ 2147483647 w 576"/>
              <a:gd name="T3" fmla="*/ 0 h 1138"/>
              <a:gd name="T4" fmla="*/ 2147483647 w 576"/>
              <a:gd name="T5" fmla="*/ 2147483647 h 113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76" h="1138">
                <a:moveTo>
                  <a:pt x="0" y="0"/>
                </a:moveTo>
                <a:lnTo>
                  <a:pt x="576" y="0"/>
                </a:lnTo>
                <a:lnTo>
                  <a:pt x="576" y="1138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82965" name="Line 70"/>
          <p:cNvSpPr>
            <a:spLocks noChangeShapeType="1"/>
          </p:cNvSpPr>
          <p:nvPr/>
        </p:nvSpPr>
        <p:spPr bwMode="auto">
          <a:xfrm>
            <a:off x="4075113" y="2133600"/>
            <a:ext cx="0" cy="101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2966" name="Text Box 71"/>
          <p:cNvSpPr txBox="1">
            <a:spLocks noChangeArrowheads="1"/>
          </p:cNvSpPr>
          <p:nvPr/>
        </p:nvSpPr>
        <p:spPr bwMode="auto">
          <a:xfrm>
            <a:off x="1524000" y="2074863"/>
            <a:ext cx="2578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>
              <a:defRPr/>
            </a:pPr>
            <a:r>
              <a:rPr lang="en-US" sz="1200" b="1" smtClean="0">
                <a:latin typeface="Courier New" charset="0"/>
              </a:rPr>
              <a:t>Socket connectionSocket = welcomeSocket.accept();</a:t>
            </a:r>
          </a:p>
        </p:txBody>
      </p:sp>
      <p:sp>
        <p:nvSpPr>
          <p:cNvPr id="82967" name="Line 72"/>
          <p:cNvSpPr>
            <a:spLocks noChangeShapeType="1"/>
          </p:cNvSpPr>
          <p:nvPr/>
        </p:nvSpPr>
        <p:spPr bwMode="auto">
          <a:xfrm>
            <a:off x="1882775" y="2522538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0375" name="Freeform 73"/>
          <p:cNvSpPr>
            <a:spLocks/>
          </p:cNvSpPr>
          <p:nvPr/>
        </p:nvSpPr>
        <p:spPr bwMode="auto">
          <a:xfrm>
            <a:off x="2051050" y="3836988"/>
            <a:ext cx="1579563" cy="373062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82969" name="Text Box 74"/>
          <p:cNvSpPr txBox="1">
            <a:spLocks noChangeArrowheads="1"/>
          </p:cNvSpPr>
          <p:nvPr/>
        </p:nvSpPr>
        <p:spPr bwMode="auto">
          <a:xfrm>
            <a:off x="1785938" y="2838450"/>
            <a:ext cx="804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mtClean="0"/>
              <a:t>SYN(x)</a:t>
            </a:r>
          </a:p>
        </p:txBody>
      </p:sp>
      <p:sp>
        <p:nvSpPr>
          <p:cNvPr id="82970" name="Line 75"/>
          <p:cNvSpPr>
            <a:spLocks noChangeShapeType="1"/>
          </p:cNvSpPr>
          <p:nvPr/>
        </p:nvSpPr>
        <p:spPr bwMode="auto">
          <a:xfrm>
            <a:off x="1246188" y="313690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2971" name="Text Box 76"/>
          <p:cNvSpPr txBox="1">
            <a:spLocks noChangeArrowheads="1"/>
          </p:cNvSpPr>
          <p:nvPr/>
        </p:nvSpPr>
        <p:spPr bwMode="auto">
          <a:xfrm>
            <a:off x="926075" y="2989263"/>
            <a:ext cx="2615075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400" dirty="0" smtClean="0"/>
          </a:p>
          <a:p>
            <a:pPr>
              <a:lnSpc>
                <a:spcPct val="90000"/>
              </a:lnSpc>
              <a:defRPr/>
            </a:pPr>
            <a:r>
              <a:rPr lang="en-US" sz="1400" dirty="0" smtClean="0"/>
              <a:t>SYNACK(</a:t>
            </a:r>
            <a:r>
              <a:rPr lang="en-US" sz="1400" dirty="0" err="1" smtClean="0"/>
              <a:t>seq</a:t>
            </a:r>
            <a:r>
              <a:rPr lang="en-US" sz="1400" dirty="0" smtClean="0"/>
              <a:t>=</a:t>
            </a:r>
            <a:r>
              <a:rPr lang="en-US" sz="1400" dirty="0" err="1" smtClean="0"/>
              <a:t>y,ACKnum</a:t>
            </a:r>
            <a:r>
              <a:rPr lang="en-US" sz="1400" dirty="0" smtClean="0"/>
              <a:t>=x+1)</a:t>
            </a:r>
          </a:p>
          <a:p>
            <a:pPr>
              <a:lnSpc>
                <a:spcPct val="90000"/>
              </a:lnSpc>
              <a:defRPr/>
            </a:pPr>
            <a:r>
              <a:rPr lang="en-US" sz="1400" dirty="0" err="1" smtClean="0"/>
              <a:t>cria</a:t>
            </a:r>
            <a:r>
              <a:rPr lang="en-US" sz="1400" dirty="0" smtClean="0"/>
              <a:t> novo socket para</a:t>
            </a:r>
          </a:p>
          <a:p>
            <a:pPr>
              <a:lnSpc>
                <a:spcPct val="90000"/>
              </a:lnSpc>
              <a:defRPr/>
            </a:pPr>
            <a:r>
              <a:rPr lang="en-US" sz="1400" dirty="0" err="1" smtClean="0"/>
              <a:t>comunicação</a:t>
            </a:r>
            <a:r>
              <a:rPr lang="en-US" sz="1400" dirty="0" smtClean="0"/>
              <a:t> com o </a:t>
            </a:r>
            <a:r>
              <a:rPr lang="en-US" sz="1400" dirty="0" err="1" smtClean="0"/>
              <a:t>cliente</a:t>
            </a:r>
            <a:endParaRPr lang="en-US" sz="1400" dirty="0" smtClean="0"/>
          </a:p>
        </p:txBody>
      </p:sp>
      <p:sp>
        <p:nvSpPr>
          <p:cNvPr id="100379" name="Freeform 77"/>
          <p:cNvSpPr>
            <a:spLocks/>
          </p:cNvSpPr>
          <p:nvPr/>
        </p:nvSpPr>
        <p:spPr bwMode="auto">
          <a:xfrm flipV="1">
            <a:off x="2046288" y="5076825"/>
            <a:ext cx="1579562" cy="373063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100380" name="Freeform 78"/>
          <p:cNvSpPr>
            <a:spLocks/>
          </p:cNvSpPr>
          <p:nvPr/>
        </p:nvSpPr>
        <p:spPr bwMode="auto">
          <a:xfrm flipH="1" flipV="1">
            <a:off x="4613275" y="5094288"/>
            <a:ext cx="947738" cy="373062"/>
          </a:xfrm>
          <a:custGeom>
            <a:avLst/>
            <a:gdLst>
              <a:gd name="T0" fmla="*/ 2147483647 w 1123"/>
              <a:gd name="T1" fmla="*/ 0 h 235"/>
              <a:gd name="T2" fmla="*/ 0 w 1123"/>
              <a:gd name="T3" fmla="*/ 0 h 235"/>
              <a:gd name="T4" fmla="*/ 0 w 1123"/>
              <a:gd name="T5" fmla="*/ 2147483647 h 2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123" h="235">
                <a:moveTo>
                  <a:pt x="1123" y="0"/>
                </a:moveTo>
                <a:lnTo>
                  <a:pt x="0" y="0"/>
                </a:lnTo>
                <a:lnTo>
                  <a:pt x="0" y="235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82974" name="Text Box 79"/>
          <p:cNvSpPr txBox="1">
            <a:spLocks noChangeArrowheads="1"/>
          </p:cNvSpPr>
          <p:nvPr/>
        </p:nvSpPr>
        <p:spPr bwMode="auto">
          <a:xfrm>
            <a:off x="5608638" y="4970463"/>
            <a:ext cx="2606675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400" smtClean="0"/>
          </a:p>
          <a:p>
            <a:pPr>
              <a:lnSpc>
                <a:spcPct val="90000"/>
              </a:lnSpc>
              <a:defRPr/>
            </a:pPr>
            <a:r>
              <a:rPr lang="en-US" sz="1400" smtClean="0"/>
              <a:t>SYNACK(seq=y,ACKnum=x+1)</a:t>
            </a:r>
          </a:p>
          <a:p>
            <a:pPr>
              <a:lnSpc>
                <a:spcPct val="90000"/>
              </a:lnSpc>
              <a:defRPr/>
            </a:pPr>
            <a:endParaRPr lang="en-US" sz="1400" smtClean="0"/>
          </a:p>
        </p:txBody>
      </p:sp>
      <p:sp>
        <p:nvSpPr>
          <p:cNvPr id="82975" name="Line 80"/>
          <p:cNvSpPr>
            <a:spLocks noChangeShapeType="1"/>
          </p:cNvSpPr>
          <p:nvPr/>
        </p:nvSpPr>
        <p:spPr bwMode="auto">
          <a:xfrm>
            <a:off x="5718175" y="5435600"/>
            <a:ext cx="2528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2976" name="Text Box 81"/>
          <p:cNvSpPr txBox="1">
            <a:spLocks noChangeArrowheads="1"/>
          </p:cNvSpPr>
          <p:nvPr/>
        </p:nvSpPr>
        <p:spPr bwMode="auto">
          <a:xfrm>
            <a:off x="6018213" y="5248275"/>
            <a:ext cx="17446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400" smtClean="0"/>
          </a:p>
          <a:p>
            <a:pPr>
              <a:lnSpc>
                <a:spcPct val="90000"/>
              </a:lnSpc>
              <a:defRPr/>
            </a:pPr>
            <a:r>
              <a:rPr lang="en-US" sz="1400" smtClean="0"/>
              <a:t>ACK(ACKnum=y+1)</a:t>
            </a:r>
          </a:p>
          <a:p>
            <a:pPr>
              <a:lnSpc>
                <a:spcPct val="90000"/>
              </a:lnSpc>
              <a:defRPr/>
            </a:pPr>
            <a:endParaRPr lang="en-US" sz="1400" smtClean="0"/>
          </a:p>
        </p:txBody>
      </p:sp>
      <p:sp>
        <p:nvSpPr>
          <p:cNvPr id="82977" name="Line 82"/>
          <p:cNvSpPr>
            <a:spLocks noChangeShapeType="1"/>
          </p:cNvSpPr>
          <p:nvPr/>
        </p:nvSpPr>
        <p:spPr bwMode="auto">
          <a:xfrm>
            <a:off x="849313" y="5822950"/>
            <a:ext cx="1965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82978" name="Text Box 83"/>
          <p:cNvSpPr txBox="1">
            <a:spLocks noChangeArrowheads="1"/>
          </p:cNvSpPr>
          <p:nvPr/>
        </p:nvSpPr>
        <p:spPr bwMode="auto">
          <a:xfrm>
            <a:off x="909638" y="5356225"/>
            <a:ext cx="1744662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defRPr/>
            </a:pPr>
            <a:endParaRPr lang="en-US" sz="1400" smtClean="0"/>
          </a:p>
          <a:p>
            <a:pPr>
              <a:lnSpc>
                <a:spcPct val="90000"/>
              </a:lnSpc>
              <a:defRPr/>
            </a:pPr>
            <a:r>
              <a:rPr lang="en-US" sz="1400" smtClean="0"/>
              <a:t>ACK(ACKnum=y+1)</a:t>
            </a:r>
          </a:p>
          <a:p>
            <a:pPr>
              <a:lnSpc>
                <a:spcPct val="90000"/>
              </a:lnSpc>
              <a:defRPr/>
            </a:pPr>
            <a:endParaRPr lang="en-US" sz="1400" smtClean="0"/>
          </a:p>
        </p:txBody>
      </p:sp>
      <p:sp>
        <p:nvSpPr>
          <p:cNvPr id="82979" name="Text Box 84"/>
          <p:cNvSpPr txBox="1">
            <a:spLocks noChangeArrowheads="1"/>
          </p:cNvSpPr>
          <p:nvPr/>
        </p:nvSpPr>
        <p:spPr bwMode="auto">
          <a:xfrm>
            <a:off x="1560513" y="5788025"/>
            <a:ext cx="3413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800" smtClean="0">
                <a:latin typeface="Symbol" charset="0"/>
              </a:rPr>
              <a:t>L</a:t>
            </a:r>
          </a:p>
        </p:txBody>
      </p:sp>
      <p:sp>
        <p:nvSpPr>
          <p:cNvPr id="45" name="Rectangle 3"/>
          <p:cNvSpPr txBox="1">
            <a:spLocks noChangeArrowheads="1"/>
          </p:cNvSpPr>
          <p:nvPr/>
        </p:nvSpPr>
        <p:spPr>
          <a:xfrm>
            <a:off x="500063" y="166688"/>
            <a:ext cx="7558087" cy="84931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 u="sng">
                <a:solidFill>
                  <a:schemeClr val="accent2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3600" kern="0" smtClean="0">
                <a:ea typeface="ＭＳ Ｐゴシック" charset="0"/>
              </a:rPr>
              <a:t>Apresentação de três vias do TCP</a:t>
            </a:r>
            <a:endParaRPr lang="en-US" kern="0" dirty="0">
              <a:ea typeface="ＭＳ Ｐゴシック" charset="0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10AA5-66A2-4F21-A592-E895C0CC63E9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79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TCP: Encerrando uma conexão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seja o cliente que o servidor fecham cada um o seu lado da conexão</a:t>
            </a:r>
          </a:p>
          <a:p>
            <a:pPr lvl="1"/>
            <a:r>
              <a:rPr lang="pt-BR" dirty="0" smtClean="0"/>
              <a:t>enviam segmento TCP com bit FIN = 1</a:t>
            </a:r>
          </a:p>
          <a:p>
            <a:r>
              <a:rPr lang="pt-BR" dirty="0" smtClean="0"/>
              <a:t>respondem ao FIN recebido com um ACK</a:t>
            </a:r>
          </a:p>
          <a:p>
            <a:pPr lvl="1"/>
            <a:r>
              <a:rPr lang="pt-BR" dirty="0" smtClean="0"/>
              <a:t>ao receber um FIN, ACK pode ser combinado com o próprio FIN</a:t>
            </a:r>
          </a:p>
          <a:p>
            <a:r>
              <a:rPr lang="pt-BR" dirty="0" smtClean="0"/>
              <a:t> lida com trocas de FIN simultâneos</a:t>
            </a:r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7E494-7836-4E7C-82D8-E9EB7F6596EC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9954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82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 smtClean="0"/>
              <a:t>computador recebe os </a:t>
            </a:r>
            <a:r>
              <a:rPr lang="pt-BR" sz="2000" dirty="0" err="1" smtClean="0"/>
              <a:t>datagramas</a:t>
            </a:r>
            <a:r>
              <a:rPr lang="pt-BR" sz="2000" dirty="0" smtClean="0"/>
              <a:t> IP</a:t>
            </a:r>
          </a:p>
          <a:p>
            <a:pPr lvl="1">
              <a:lnSpc>
                <a:spcPct val="80000"/>
              </a:lnSpc>
            </a:pPr>
            <a:r>
              <a:rPr lang="pt-BR" sz="2000" dirty="0" smtClean="0"/>
              <a:t>cada </a:t>
            </a:r>
            <a:r>
              <a:rPr lang="pt-BR" sz="2000" dirty="0" err="1" smtClean="0"/>
              <a:t>datagrama</a:t>
            </a:r>
            <a:r>
              <a:rPr lang="pt-BR" sz="2000" dirty="0" smtClean="0"/>
              <a:t> possui os endereços IP da origem e do destino </a:t>
            </a:r>
          </a:p>
          <a:p>
            <a:pPr lvl="1">
              <a:lnSpc>
                <a:spcPct val="80000"/>
              </a:lnSpc>
            </a:pPr>
            <a:r>
              <a:rPr lang="pt-BR" sz="2000" dirty="0" smtClean="0"/>
              <a:t>cada </a:t>
            </a:r>
            <a:r>
              <a:rPr lang="pt-BR" sz="2000" dirty="0" err="1" smtClean="0"/>
              <a:t>datagrama</a:t>
            </a:r>
            <a:r>
              <a:rPr lang="pt-BR" sz="2000" dirty="0" smtClean="0"/>
              <a:t> transporta um segmento da camada de transporte</a:t>
            </a:r>
            <a:endParaRPr lang="pt-BR" sz="1800" dirty="0" smtClean="0"/>
          </a:p>
          <a:p>
            <a:pPr lvl="1">
              <a:lnSpc>
                <a:spcPct val="80000"/>
              </a:lnSpc>
            </a:pPr>
            <a:r>
              <a:rPr lang="pt-BR" sz="2000" dirty="0" smtClean="0"/>
              <a:t>cada segmento possui números das portas origem e destino </a:t>
            </a:r>
          </a:p>
          <a:p>
            <a:pPr>
              <a:lnSpc>
                <a:spcPct val="80000"/>
              </a:lnSpc>
            </a:pPr>
            <a:r>
              <a:rPr lang="pt-BR" sz="2200" dirty="0" smtClean="0"/>
              <a:t>O hospedeiro usa os </a:t>
            </a:r>
            <a:r>
              <a:rPr lang="pt-BR" sz="2200" dirty="0" smtClean="0">
                <a:solidFill>
                  <a:srgbClr val="FF0000"/>
                </a:solidFill>
              </a:rPr>
              <a:t>endereços IP e os números das portas </a:t>
            </a:r>
            <a:r>
              <a:rPr lang="pt-BR" sz="2200" dirty="0" smtClean="0"/>
              <a:t>para direcionar o segmento ao socket apropriado</a:t>
            </a:r>
          </a:p>
        </p:txBody>
      </p:sp>
      <p:sp>
        <p:nvSpPr>
          <p:cNvPr id="25605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Como funciona a demultiplexação</a:t>
            </a:r>
          </a:p>
        </p:txBody>
      </p:sp>
      <p:grpSp>
        <p:nvGrpSpPr>
          <p:cNvPr id="25606" name="Group 81"/>
          <p:cNvGrpSpPr>
            <a:grpSpLocks/>
          </p:cNvGrpSpPr>
          <p:nvPr/>
        </p:nvGrpSpPr>
        <p:grpSpPr bwMode="auto">
          <a:xfrm>
            <a:off x="4986338" y="1703388"/>
            <a:ext cx="3886200" cy="3630612"/>
            <a:chOff x="3141" y="1073"/>
            <a:chExt cx="2448" cy="2287"/>
          </a:xfrm>
        </p:grpSpPr>
        <p:sp>
          <p:nvSpPr>
            <p:cNvPr id="25608" name="Rectangle 75"/>
            <p:cNvSpPr>
              <a:spLocks noChangeArrowheads="1"/>
            </p:cNvSpPr>
            <p:nvPr/>
          </p:nvSpPr>
          <p:spPr bwMode="auto">
            <a:xfrm>
              <a:off x="3206" y="1284"/>
              <a:ext cx="2383" cy="2016"/>
            </a:xfrm>
            <a:prstGeom prst="rect">
              <a:avLst/>
            </a:prstGeom>
            <a:solidFill>
              <a:schemeClr val="accent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09" name="Rectangle 65"/>
            <p:cNvSpPr>
              <a:spLocks noChangeArrowheads="1"/>
            </p:cNvSpPr>
            <p:nvPr/>
          </p:nvSpPr>
          <p:spPr bwMode="auto">
            <a:xfrm>
              <a:off x="3152" y="1344"/>
              <a:ext cx="2382" cy="20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10" name="Text Box 63"/>
            <p:cNvSpPr txBox="1">
              <a:spLocks noChangeArrowheads="1"/>
            </p:cNvSpPr>
            <p:nvPr/>
          </p:nvSpPr>
          <p:spPr bwMode="auto">
            <a:xfrm>
              <a:off x="3254" y="1358"/>
              <a:ext cx="98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porta origem</a:t>
              </a:r>
              <a:endParaRPr lang="en-US"/>
            </a:p>
          </p:txBody>
        </p:sp>
        <p:sp>
          <p:nvSpPr>
            <p:cNvPr id="25611" name="Text Box 64"/>
            <p:cNvSpPr txBox="1">
              <a:spLocks noChangeArrowheads="1"/>
            </p:cNvSpPr>
            <p:nvPr/>
          </p:nvSpPr>
          <p:spPr bwMode="auto">
            <a:xfrm>
              <a:off x="4427" y="1358"/>
              <a:ext cx="102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FF0000"/>
                  </a:solidFill>
                  <a:latin typeface="Comic Sans MS" pitchFamily="66" charset="0"/>
                </a:rPr>
                <a:t>porta destino</a:t>
              </a:r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25612" name="Line 66"/>
            <p:cNvSpPr>
              <a:spLocks noChangeShapeType="1"/>
            </p:cNvSpPr>
            <p:nvPr/>
          </p:nvSpPr>
          <p:spPr bwMode="auto">
            <a:xfrm flipV="1">
              <a:off x="3145" y="1596"/>
              <a:ext cx="238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13" name="Line 68"/>
            <p:cNvSpPr>
              <a:spLocks noChangeShapeType="1"/>
            </p:cNvSpPr>
            <p:nvPr/>
          </p:nvSpPr>
          <p:spPr bwMode="auto">
            <a:xfrm flipV="1">
              <a:off x="3152" y="2220"/>
              <a:ext cx="23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14" name="Line 69"/>
            <p:cNvSpPr>
              <a:spLocks noChangeShapeType="1"/>
            </p:cNvSpPr>
            <p:nvPr/>
          </p:nvSpPr>
          <p:spPr bwMode="auto">
            <a:xfrm flipV="1">
              <a:off x="4326" y="1344"/>
              <a:ext cx="0" cy="2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15" name="Text Box 70"/>
            <p:cNvSpPr txBox="1">
              <a:spLocks noChangeArrowheads="1"/>
            </p:cNvSpPr>
            <p:nvPr/>
          </p:nvSpPr>
          <p:spPr bwMode="auto">
            <a:xfrm>
              <a:off x="4008" y="1073"/>
              <a:ext cx="5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32 bits</a:t>
              </a:r>
              <a:endParaRPr lang="en-US"/>
            </a:p>
          </p:txBody>
        </p:sp>
        <p:sp>
          <p:nvSpPr>
            <p:cNvPr id="25616" name="Line 71"/>
            <p:cNvSpPr>
              <a:spLocks noChangeShapeType="1"/>
            </p:cNvSpPr>
            <p:nvPr/>
          </p:nvSpPr>
          <p:spPr bwMode="auto">
            <a:xfrm>
              <a:off x="4654" y="1197"/>
              <a:ext cx="860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17" name="Line 72"/>
            <p:cNvSpPr>
              <a:spLocks noChangeShapeType="1"/>
            </p:cNvSpPr>
            <p:nvPr/>
          </p:nvSpPr>
          <p:spPr bwMode="auto">
            <a:xfrm rot="10800000">
              <a:off x="3141" y="1203"/>
              <a:ext cx="80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5618" name="Text Box 73"/>
            <p:cNvSpPr txBox="1">
              <a:spLocks noChangeArrowheads="1"/>
            </p:cNvSpPr>
            <p:nvPr/>
          </p:nvSpPr>
          <p:spPr bwMode="auto">
            <a:xfrm>
              <a:off x="3483" y="2513"/>
              <a:ext cx="1639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omic Sans MS" pitchFamily="66" charset="0"/>
                </a:rPr>
                <a:t>dados da</a:t>
              </a:r>
            </a:p>
            <a:p>
              <a:r>
                <a:rPr lang="en-US" sz="2000" dirty="0" err="1">
                  <a:latin typeface="Comic Sans MS" pitchFamily="66" charset="0"/>
                </a:rPr>
                <a:t>aplicação</a:t>
              </a:r>
              <a:endParaRPr lang="en-US" sz="2000" dirty="0">
                <a:latin typeface="Comic Sans MS" pitchFamily="66" charset="0"/>
              </a:endParaRPr>
            </a:p>
            <a:p>
              <a:r>
                <a:rPr lang="en-US" sz="2000" dirty="0">
                  <a:latin typeface="Comic Sans MS" pitchFamily="66" charset="0"/>
                </a:rPr>
                <a:t>(</a:t>
              </a:r>
              <a:r>
                <a:rPr lang="en-US" sz="2000" dirty="0" err="1" smtClean="0">
                  <a:latin typeface="Comic Sans MS" pitchFamily="66" charset="0"/>
                </a:rPr>
                <a:t>mensagem</a:t>
              </a:r>
              <a:r>
                <a:rPr lang="en-US" sz="2000" dirty="0" smtClean="0">
                  <a:latin typeface="Comic Sans MS" pitchFamily="66" charset="0"/>
                </a:rPr>
                <a:t>/</a:t>
              </a:r>
              <a:r>
                <a:rPr lang="en-US" sz="2000" i="1" dirty="0" smtClean="0">
                  <a:latin typeface="Comic Sans MS" pitchFamily="66" charset="0"/>
                </a:rPr>
                <a:t>payload</a:t>
              </a:r>
              <a:r>
                <a:rPr lang="en-US" sz="2000" dirty="0" smtClean="0">
                  <a:latin typeface="Comic Sans MS" pitchFamily="66" charset="0"/>
                </a:rPr>
                <a:t>)</a:t>
              </a:r>
              <a:endParaRPr lang="en-US" dirty="0"/>
            </a:p>
          </p:txBody>
        </p:sp>
        <p:sp>
          <p:nvSpPr>
            <p:cNvPr id="25619" name="Text Box 74"/>
            <p:cNvSpPr txBox="1">
              <a:spLocks noChangeArrowheads="1"/>
            </p:cNvSpPr>
            <p:nvPr/>
          </p:nvSpPr>
          <p:spPr bwMode="auto">
            <a:xfrm>
              <a:off x="3723" y="1718"/>
              <a:ext cx="122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outros campos </a:t>
              </a:r>
              <a:br>
                <a:rPr lang="en-US" sz="2000">
                  <a:latin typeface="Comic Sans MS" pitchFamily="66" charset="0"/>
                </a:rPr>
              </a:br>
              <a:r>
                <a:rPr lang="en-US" sz="2000">
                  <a:latin typeface="Comic Sans MS" pitchFamily="66" charset="0"/>
                </a:rPr>
                <a:t>do cabeçalho</a:t>
              </a:r>
              <a:endParaRPr lang="en-US"/>
            </a:p>
          </p:txBody>
        </p:sp>
      </p:grpSp>
      <p:sp>
        <p:nvSpPr>
          <p:cNvPr id="25607" name="Text Box 76"/>
          <p:cNvSpPr txBox="1">
            <a:spLocks noChangeArrowheads="1"/>
          </p:cNvSpPr>
          <p:nvPr/>
        </p:nvSpPr>
        <p:spPr bwMode="auto">
          <a:xfrm>
            <a:off x="5630863" y="5435958"/>
            <a:ext cx="278606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latin typeface="Comic Sans MS" pitchFamily="66" charset="0"/>
              </a:rPr>
              <a:t>formato</a:t>
            </a:r>
            <a:r>
              <a:rPr lang="en-US" sz="2000" dirty="0">
                <a:latin typeface="Comic Sans MS" pitchFamily="66" charset="0"/>
              </a:rPr>
              <a:t> de </a:t>
            </a:r>
            <a:r>
              <a:rPr lang="en-US" sz="2000" dirty="0" err="1">
                <a:latin typeface="Comic Sans MS" pitchFamily="66" charset="0"/>
              </a:rPr>
              <a:t>segmento</a:t>
            </a:r>
            <a:r>
              <a:rPr lang="en-US" sz="2000" dirty="0">
                <a:latin typeface="Comic Sans MS" pitchFamily="66" charset="0"/>
              </a:rPr>
              <a:t> </a:t>
            </a:r>
          </a:p>
          <a:p>
            <a:r>
              <a:rPr lang="en-US" sz="2000" dirty="0">
                <a:latin typeface="Comic Sans MS" pitchFamily="66" charset="0"/>
              </a:rPr>
              <a:t>TCP/UDP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TCP: Encerrando uma conexão</a:t>
            </a:r>
            <a:endParaRPr lang="pt-BR" dirty="0"/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3471863" y="2081213"/>
            <a:ext cx="1587" cy="3948112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 dirty="0">
              <a:latin typeface="Tahoma" charset="0"/>
              <a:ea typeface="ＭＳ Ｐゴシック" charset="0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H="1">
            <a:off x="6061075" y="2151063"/>
            <a:ext cx="1588" cy="3417887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pt-BR" dirty="0">
              <a:latin typeface="Tahoma" charset="0"/>
              <a:ea typeface="ＭＳ Ｐゴシック" charset="0"/>
            </a:endParaRPr>
          </a:p>
        </p:txBody>
      </p:sp>
      <p:grpSp>
        <p:nvGrpSpPr>
          <p:cNvPr id="8" name="Group 74"/>
          <p:cNvGrpSpPr>
            <a:grpSpLocks/>
          </p:cNvGrpSpPr>
          <p:nvPr/>
        </p:nvGrpSpPr>
        <p:grpSpPr bwMode="auto">
          <a:xfrm>
            <a:off x="544513" y="2762250"/>
            <a:ext cx="1335087" cy="854075"/>
            <a:chOff x="343" y="1740"/>
            <a:chExt cx="841" cy="538"/>
          </a:xfrm>
        </p:grpSpPr>
        <p:sp>
          <p:nvSpPr>
            <p:cNvPr id="9" name="Text Box 34"/>
            <p:cNvSpPr txBox="1">
              <a:spLocks noChangeArrowheads="1"/>
            </p:cNvSpPr>
            <p:nvPr/>
          </p:nvSpPr>
          <p:spPr bwMode="auto">
            <a:xfrm>
              <a:off x="343" y="2066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pt-BR" dirty="0" smtClean="0"/>
                <a:t>FIN_WAIT_2</a:t>
              </a:r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634" y="1740"/>
              <a:ext cx="0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1" name="Group 73"/>
          <p:cNvGrpSpPr>
            <a:grpSpLocks/>
          </p:cNvGrpSpPr>
          <p:nvPr/>
        </p:nvGrpSpPr>
        <p:grpSpPr bwMode="auto">
          <a:xfrm>
            <a:off x="7175500" y="2101850"/>
            <a:ext cx="1390650" cy="960438"/>
            <a:chOff x="4520" y="1324"/>
            <a:chExt cx="876" cy="605"/>
          </a:xfrm>
        </p:grpSpPr>
        <p:sp>
          <p:nvSpPr>
            <p:cNvPr id="12" name="Text Box 37"/>
            <p:cNvSpPr txBox="1">
              <a:spLocks noChangeArrowheads="1"/>
            </p:cNvSpPr>
            <p:nvPr/>
          </p:nvSpPr>
          <p:spPr bwMode="auto">
            <a:xfrm>
              <a:off x="4520" y="1717"/>
              <a:ext cx="87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pt-BR" dirty="0" smtClean="0"/>
                <a:t>CLOSE_WAIT</a:t>
              </a:r>
            </a:p>
          </p:txBody>
        </p:sp>
        <p:sp>
          <p:nvSpPr>
            <p:cNvPr id="13" name="Line 38"/>
            <p:cNvSpPr>
              <a:spLocks noChangeShapeType="1"/>
            </p:cNvSpPr>
            <p:nvPr/>
          </p:nvSpPr>
          <p:spPr bwMode="auto">
            <a:xfrm>
              <a:off x="5171" y="1324"/>
              <a:ext cx="0" cy="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14" name="Group 75"/>
          <p:cNvGrpSpPr>
            <a:grpSpLocks/>
          </p:cNvGrpSpPr>
          <p:nvPr/>
        </p:nvGrpSpPr>
        <p:grpSpPr bwMode="auto">
          <a:xfrm>
            <a:off x="3513138" y="3870325"/>
            <a:ext cx="2495550" cy="579438"/>
            <a:chOff x="2213" y="2438"/>
            <a:chExt cx="1572" cy="365"/>
          </a:xfrm>
        </p:grpSpPr>
        <p:sp>
          <p:nvSpPr>
            <p:cNvPr id="15" name="Line 41"/>
            <p:cNvSpPr>
              <a:spLocks noChangeShapeType="1"/>
            </p:cNvSpPr>
            <p:nvPr/>
          </p:nvSpPr>
          <p:spPr bwMode="auto">
            <a:xfrm flipH="1">
              <a:off x="2213" y="2483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6" name="Rectangle 42"/>
            <p:cNvSpPr>
              <a:spLocks noChangeArrowheads="1"/>
            </p:cNvSpPr>
            <p:nvPr/>
          </p:nvSpPr>
          <p:spPr bwMode="auto">
            <a:xfrm>
              <a:off x="2669" y="2438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sp>
          <p:nvSpPr>
            <p:cNvPr id="17" name="Text Box 43"/>
            <p:cNvSpPr txBox="1">
              <a:spLocks noChangeArrowheads="1"/>
            </p:cNvSpPr>
            <p:nvPr/>
          </p:nvSpPr>
          <p:spPr bwMode="auto">
            <a:xfrm>
              <a:off x="2450" y="2562"/>
              <a:ext cx="106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pt-BR" dirty="0" err="1" smtClean="0"/>
                <a:t>FINbit</a:t>
              </a:r>
              <a:r>
                <a:rPr lang="pt-BR" dirty="0" smtClean="0"/>
                <a:t>=1, </a:t>
              </a:r>
              <a:r>
                <a:rPr lang="pt-BR" dirty="0" err="1" smtClean="0"/>
                <a:t>seq</a:t>
              </a:r>
              <a:r>
                <a:rPr lang="pt-BR" dirty="0" smtClean="0"/>
                <a:t>=y</a:t>
              </a:r>
            </a:p>
          </p:txBody>
        </p:sp>
      </p:grpSp>
      <p:grpSp>
        <p:nvGrpSpPr>
          <p:cNvPr id="18" name="Group 80"/>
          <p:cNvGrpSpPr>
            <a:grpSpLocks/>
          </p:cNvGrpSpPr>
          <p:nvPr/>
        </p:nvGrpSpPr>
        <p:grpSpPr bwMode="auto">
          <a:xfrm>
            <a:off x="3543300" y="4578350"/>
            <a:ext cx="2508250" cy="582613"/>
            <a:chOff x="2232" y="2884"/>
            <a:chExt cx="1580" cy="367"/>
          </a:xfrm>
        </p:grpSpPr>
        <p:sp>
          <p:nvSpPr>
            <p:cNvPr id="19" name="Line 44"/>
            <p:cNvSpPr>
              <a:spLocks noChangeShapeType="1"/>
            </p:cNvSpPr>
            <p:nvPr/>
          </p:nvSpPr>
          <p:spPr bwMode="auto">
            <a:xfrm>
              <a:off x="2232" y="2884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sp>
          <p:nvSpPr>
            <p:cNvPr id="20" name="Rectangle 46"/>
            <p:cNvSpPr>
              <a:spLocks noChangeArrowheads="1"/>
            </p:cNvSpPr>
            <p:nvPr/>
          </p:nvSpPr>
          <p:spPr bwMode="auto">
            <a:xfrm>
              <a:off x="2553" y="2995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sp>
          <p:nvSpPr>
            <p:cNvPr id="21" name="Text Box 47"/>
            <p:cNvSpPr txBox="1">
              <a:spLocks noChangeArrowheads="1"/>
            </p:cNvSpPr>
            <p:nvPr/>
          </p:nvSpPr>
          <p:spPr bwMode="auto">
            <a:xfrm>
              <a:off x="2238" y="2958"/>
              <a:ext cx="154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pt-BR" dirty="0" err="1" smtClean="0"/>
                <a:t>ACKbit</a:t>
              </a:r>
              <a:r>
                <a:rPr lang="pt-BR" dirty="0" smtClean="0"/>
                <a:t>=1; </a:t>
              </a:r>
              <a:r>
                <a:rPr lang="pt-BR" dirty="0" err="1" smtClean="0"/>
                <a:t>ACKnum</a:t>
              </a:r>
              <a:r>
                <a:rPr lang="pt-BR" dirty="0" smtClean="0"/>
                <a:t>=y+1</a:t>
              </a:r>
            </a:p>
          </p:txBody>
        </p:sp>
      </p:grpSp>
      <p:grpSp>
        <p:nvGrpSpPr>
          <p:cNvPr id="22" name="Group 72"/>
          <p:cNvGrpSpPr>
            <a:grpSpLocks/>
          </p:cNvGrpSpPr>
          <p:nvPr/>
        </p:nvGrpSpPr>
        <p:grpSpPr bwMode="auto">
          <a:xfrm>
            <a:off x="1828807" y="2901953"/>
            <a:ext cx="5432434" cy="857251"/>
            <a:chOff x="1152" y="1828"/>
            <a:chExt cx="3422" cy="540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 flipH="1">
              <a:off x="2186" y="1828"/>
              <a:ext cx="1580" cy="36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sp>
          <p:nvSpPr>
            <p:cNvPr id="24" name="Rectangle 14"/>
            <p:cNvSpPr>
              <a:spLocks noChangeArrowheads="1"/>
            </p:cNvSpPr>
            <p:nvPr/>
          </p:nvSpPr>
          <p:spPr bwMode="auto">
            <a:xfrm>
              <a:off x="2507" y="1912"/>
              <a:ext cx="896" cy="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2200" y="1875"/>
              <a:ext cx="15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pt-BR" dirty="0" err="1" smtClean="0"/>
                <a:t>ACKbit</a:t>
              </a:r>
              <a:r>
                <a:rPr lang="pt-BR" dirty="0" smtClean="0"/>
                <a:t>=1; </a:t>
              </a:r>
              <a:r>
                <a:rPr lang="pt-BR" dirty="0" err="1" smtClean="0"/>
                <a:t>ACKnum</a:t>
              </a:r>
              <a:r>
                <a:rPr lang="pt-BR" dirty="0" smtClean="0"/>
                <a:t>=x+1</a:t>
              </a:r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1152" y="2066"/>
              <a:ext cx="1032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pt-BR" sz="1400" dirty="0" smtClean="0"/>
                <a:t> espera o término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pt-BR" sz="1400" dirty="0" smtClean="0"/>
                <a:t>pelo servidor</a:t>
              </a:r>
            </a:p>
          </p:txBody>
        </p:sp>
        <p:sp>
          <p:nvSpPr>
            <p:cNvPr id="27" name="Text Box 49"/>
            <p:cNvSpPr txBox="1">
              <a:spLocks noChangeArrowheads="1"/>
            </p:cNvSpPr>
            <p:nvPr/>
          </p:nvSpPr>
          <p:spPr bwMode="auto">
            <a:xfrm>
              <a:off x="3822" y="1979"/>
              <a:ext cx="752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pt-BR" sz="1400" dirty="0" smtClean="0"/>
                <a:t>ainda pode 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pt-BR" sz="1400" dirty="0" smtClean="0"/>
                <a:t>enviar dados</a:t>
              </a:r>
            </a:p>
          </p:txBody>
        </p:sp>
      </p:grpSp>
      <p:grpSp>
        <p:nvGrpSpPr>
          <p:cNvPr id="28" name="Group 78"/>
          <p:cNvGrpSpPr>
            <a:grpSpLocks/>
          </p:cNvGrpSpPr>
          <p:nvPr/>
        </p:nvGrpSpPr>
        <p:grpSpPr bwMode="auto">
          <a:xfrm>
            <a:off x="6059488" y="3032125"/>
            <a:ext cx="2501900" cy="1738313"/>
            <a:chOff x="3817" y="1910"/>
            <a:chExt cx="1576" cy="1095"/>
          </a:xfrm>
        </p:grpSpPr>
        <p:sp>
          <p:nvSpPr>
            <p:cNvPr id="29" name="Text Box 50"/>
            <p:cNvSpPr txBox="1">
              <a:spLocks noChangeArrowheads="1"/>
            </p:cNvSpPr>
            <p:nvPr/>
          </p:nvSpPr>
          <p:spPr bwMode="auto">
            <a:xfrm>
              <a:off x="3817" y="2703"/>
              <a:ext cx="848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lnSpc>
                  <a:spcPct val="90000"/>
                </a:lnSpc>
                <a:defRPr/>
              </a:pPr>
              <a:r>
                <a:rPr lang="pt-BR" sz="1400" dirty="0" smtClean="0"/>
                <a:t>não pode mais</a:t>
              </a:r>
            </a:p>
            <a:p>
              <a:pPr algn="l">
                <a:lnSpc>
                  <a:spcPct val="90000"/>
                </a:lnSpc>
                <a:defRPr/>
              </a:pPr>
              <a:r>
                <a:rPr lang="pt-BR" sz="1400" dirty="0" smtClean="0"/>
                <a:t>enviar dados</a:t>
              </a:r>
            </a:p>
          </p:txBody>
        </p:sp>
        <p:grpSp>
          <p:nvGrpSpPr>
            <p:cNvPr id="30" name="Group 76"/>
            <p:cNvGrpSpPr>
              <a:grpSpLocks/>
            </p:cNvGrpSpPr>
            <p:nvPr/>
          </p:nvGrpSpPr>
          <p:grpSpPr bwMode="auto">
            <a:xfrm>
              <a:off x="4691" y="1910"/>
              <a:ext cx="702" cy="723"/>
              <a:chOff x="4691" y="1910"/>
              <a:chExt cx="702" cy="723"/>
            </a:xfrm>
          </p:grpSpPr>
          <p:sp>
            <p:nvSpPr>
              <p:cNvPr id="31" name="Line 39"/>
              <p:cNvSpPr>
                <a:spLocks noChangeShapeType="1"/>
              </p:cNvSpPr>
              <p:nvPr/>
            </p:nvSpPr>
            <p:spPr bwMode="auto">
              <a:xfrm>
                <a:off x="5167" y="1910"/>
                <a:ext cx="0" cy="5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pt-BR" dirty="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32" name="Text Box 55"/>
              <p:cNvSpPr txBox="1">
                <a:spLocks noChangeArrowheads="1"/>
              </p:cNvSpPr>
              <p:nvPr/>
            </p:nvSpPr>
            <p:spPr bwMode="auto">
              <a:xfrm>
                <a:off x="4691" y="2421"/>
                <a:ext cx="702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pt-BR" dirty="0" smtClean="0"/>
                  <a:t>LAST_ACK</a:t>
                </a:r>
              </a:p>
            </p:txBody>
          </p:sp>
        </p:grpSp>
      </p:grpSp>
      <p:grpSp>
        <p:nvGrpSpPr>
          <p:cNvPr id="33" name="Group 82"/>
          <p:cNvGrpSpPr>
            <a:grpSpLocks/>
          </p:cNvGrpSpPr>
          <p:nvPr/>
        </p:nvGrpSpPr>
        <p:grpSpPr bwMode="auto">
          <a:xfrm>
            <a:off x="7642225" y="4213225"/>
            <a:ext cx="917575" cy="1223963"/>
            <a:chOff x="4814" y="2654"/>
            <a:chExt cx="578" cy="771"/>
          </a:xfrm>
        </p:grpSpPr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4814" y="3213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pt-BR" dirty="0" smtClean="0"/>
                <a:t>CLOSED</a:t>
              </a:r>
            </a:p>
          </p:txBody>
        </p:sp>
        <p:sp>
          <p:nvSpPr>
            <p:cNvPr id="35" name="Line 57"/>
            <p:cNvSpPr>
              <a:spLocks noChangeShapeType="1"/>
            </p:cNvSpPr>
            <p:nvPr/>
          </p:nvSpPr>
          <p:spPr bwMode="auto">
            <a:xfrm>
              <a:off x="5173" y="2654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6" name="Group 77"/>
          <p:cNvGrpSpPr>
            <a:grpSpLocks/>
          </p:cNvGrpSpPr>
          <p:nvPr/>
        </p:nvGrpSpPr>
        <p:grpSpPr bwMode="auto">
          <a:xfrm>
            <a:off x="585788" y="3605213"/>
            <a:ext cx="1400175" cy="1044575"/>
            <a:chOff x="369" y="2271"/>
            <a:chExt cx="882" cy="658"/>
          </a:xfrm>
        </p:grpSpPr>
        <p:sp>
          <p:nvSpPr>
            <p:cNvPr id="37" name="Text Box 58"/>
            <p:cNvSpPr txBox="1">
              <a:spLocks noChangeArrowheads="1"/>
            </p:cNvSpPr>
            <p:nvPr/>
          </p:nvSpPr>
          <p:spPr bwMode="auto">
            <a:xfrm>
              <a:off x="369" y="2717"/>
              <a:ext cx="88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pt-BR" dirty="0" smtClean="0"/>
                <a:t>TIMED_WAIT</a:t>
              </a:r>
            </a:p>
          </p:txBody>
        </p:sp>
        <p:sp>
          <p:nvSpPr>
            <p:cNvPr id="38" name="Line 60"/>
            <p:cNvSpPr>
              <a:spLocks noChangeShapeType="1"/>
            </p:cNvSpPr>
            <p:nvPr/>
          </p:nvSpPr>
          <p:spPr bwMode="auto">
            <a:xfrm>
              <a:off x="638" y="2271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39" name="Group 81"/>
          <p:cNvGrpSpPr>
            <a:grpSpLocks/>
          </p:cNvGrpSpPr>
          <p:nvPr/>
        </p:nvGrpSpPr>
        <p:grpSpPr bwMode="auto">
          <a:xfrm>
            <a:off x="674689" y="4486275"/>
            <a:ext cx="2743203" cy="1768475"/>
            <a:chOff x="425" y="2826"/>
            <a:chExt cx="1728" cy="1114"/>
          </a:xfrm>
        </p:grpSpPr>
        <p:sp>
          <p:nvSpPr>
            <p:cNvPr id="40" name="Line 52"/>
            <p:cNvSpPr>
              <a:spLocks noChangeShapeType="1"/>
            </p:cNvSpPr>
            <p:nvPr/>
          </p:nvSpPr>
          <p:spPr bwMode="auto">
            <a:xfrm>
              <a:off x="1820" y="2833"/>
              <a:ext cx="7" cy="10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1" name="Text Box 51"/>
            <p:cNvSpPr txBox="1">
              <a:spLocks noChangeArrowheads="1"/>
            </p:cNvSpPr>
            <p:nvPr/>
          </p:nvSpPr>
          <p:spPr bwMode="auto">
            <a:xfrm>
              <a:off x="934" y="3093"/>
              <a:ext cx="1219" cy="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pt-BR" sz="1400" dirty="0" smtClean="0"/>
                <a:t> espera temporizada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pt-BR" sz="1400" dirty="0" smtClean="0"/>
                <a:t>por 2*tempo máximo </a:t>
              </a:r>
            </a:p>
            <a:p>
              <a:pPr algn="r">
                <a:lnSpc>
                  <a:spcPct val="90000"/>
                </a:lnSpc>
                <a:defRPr/>
              </a:pPr>
              <a:r>
                <a:rPr lang="pt-BR" sz="1400" dirty="0" smtClean="0"/>
                <a:t>de vida do segmento</a:t>
              </a:r>
            </a:p>
          </p:txBody>
        </p:sp>
        <p:sp>
          <p:nvSpPr>
            <p:cNvPr id="42" name="Line 53"/>
            <p:cNvSpPr>
              <a:spLocks noChangeShapeType="1"/>
            </p:cNvSpPr>
            <p:nvPr/>
          </p:nvSpPr>
          <p:spPr bwMode="auto">
            <a:xfrm>
              <a:off x="1742" y="2826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3" name="Line 54"/>
            <p:cNvSpPr>
              <a:spLocks noChangeShapeType="1"/>
            </p:cNvSpPr>
            <p:nvPr/>
          </p:nvSpPr>
          <p:spPr bwMode="auto">
            <a:xfrm>
              <a:off x="1759" y="3889"/>
              <a:ext cx="14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sp>
          <p:nvSpPr>
            <p:cNvPr id="44" name="Text Box 59"/>
            <p:cNvSpPr txBox="1">
              <a:spLocks noChangeArrowheads="1"/>
            </p:cNvSpPr>
            <p:nvPr/>
          </p:nvSpPr>
          <p:spPr bwMode="auto">
            <a:xfrm>
              <a:off x="425" y="3728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pt-BR" dirty="0" smtClean="0"/>
                <a:t>CLOSED</a:t>
              </a:r>
            </a:p>
          </p:txBody>
        </p:sp>
        <p:sp>
          <p:nvSpPr>
            <p:cNvPr id="45" name="Line 61"/>
            <p:cNvSpPr>
              <a:spLocks noChangeShapeType="1"/>
            </p:cNvSpPr>
            <p:nvPr/>
          </p:nvSpPr>
          <p:spPr bwMode="auto">
            <a:xfrm>
              <a:off x="631" y="2918"/>
              <a:ext cx="0" cy="8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46" name="Group 71"/>
          <p:cNvGrpSpPr>
            <a:grpSpLocks/>
          </p:cNvGrpSpPr>
          <p:nvPr/>
        </p:nvGrpSpPr>
        <p:grpSpPr bwMode="auto">
          <a:xfrm>
            <a:off x="550863" y="2046288"/>
            <a:ext cx="1335087" cy="700087"/>
            <a:chOff x="347" y="1289"/>
            <a:chExt cx="841" cy="441"/>
          </a:xfrm>
        </p:grpSpPr>
        <p:sp>
          <p:nvSpPr>
            <p:cNvPr id="47" name="Text Box 31"/>
            <p:cNvSpPr txBox="1">
              <a:spLocks noChangeArrowheads="1"/>
            </p:cNvSpPr>
            <p:nvPr/>
          </p:nvSpPr>
          <p:spPr bwMode="auto">
            <a:xfrm>
              <a:off x="347" y="1518"/>
              <a:ext cx="84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pt-BR" dirty="0" smtClean="0"/>
                <a:t>FIN_WAIT_1</a:t>
              </a:r>
            </a:p>
          </p:txBody>
        </p:sp>
        <p:sp>
          <p:nvSpPr>
            <p:cNvPr id="48" name="Line 32"/>
            <p:cNvSpPr>
              <a:spLocks noChangeShapeType="1"/>
            </p:cNvSpPr>
            <p:nvPr/>
          </p:nvSpPr>
          <p:spPr bwMode="auto">
            <a:xfrm>
              <a:off x="630" y="1289"/>
              <a:ext cx="0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</p:grpSp>
      <p:grpSp>
        <p:nvGrpSpPr>
          <p:cNvPr id="49" name="Group 70"/>
          <p:cNvGrpSpPr>
            <a:grpSpLocks/>
          </p:cNvGrpSpPr>
          <p:nvPr/>
        </p:nvGrpSpPr>
        <p:grpSpPr bwMode="auto">
          <a:xfrm>
            <a:off x="1204913" y="2100261"/>
            <a:ext cx="4775200" cy="1020761"/>
            <a:chOff x="759" y="1323"/>
            <a:chExt cx="3008" cy="643"/>
          </a:xfrm>
        </p:grpSpPr>
        <p:sp>
          <p:nvSpPr>
            <p:cNvPr id="50" name="Line 6"/>
            <p:cNvSpPr>
              <a:spLocks noChangeShapeType="1"/>
            </p:cNvSpPr>
            <p:nvPr/>
          </p:nvSpPr>
          <p:spPr bwMode="auto">
            <a:xfrm>
              <a:off x="2195" y="1442"/>
              <a:ext cx="1572" cy="32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sp>
          <p:nvSpPr>
            <p:cNvPr id="51" name="Rectangle 7"/>
            <p:cNvSpPr>
              <a:spLocks noChangeArrowheads="1"/>
            </p:cNvSpPr>
            <p:nvPr/>
          </p:nvSpPr>
          <p:spPr bwMode="auto">
            <a:xfrm>
              <a:off x="2644" y="1369"/>
              <a:ext cx="590" cy="3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sp>
          <p:nvSpPr>
            <p:cNvPr id="52" name="Text Box 8"/>
            <p:cNvSpPr txBox="1">
              <a:spLocks noChangeArrowheads="1"/>
            </p:cNvSpPr>
            <p:nvPr/>
          </p:nvSpPr>
          <p:spPr bwMode="auto">
            <a:xfrm>
              <a:off x="2430" y="1493"/>
              <a:ext cx="105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pt-BR" dirty="0" err="1" smtClean="0"/>
                <a:t>FINbit</a:t>
              </a:r>
              <a:r>
                <a:rPr lang="pt-BR" dirty="0" smtClean="0"/>
                <a:t>=1, </a:t>
              </a:r>
              <a:r>
                <a:rPr lang="pt-BR" dirty="0" err="1" smtClean="0"/>
                <a:t>seq</a:t>
              </a:r>
              <a:r>
                <a:rPr lang="pt-BR" dirty="0" smtClean="0"/>
                <a:t>=x</a:t>
              </a:r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1107" y="1541"/>
              <a:ext cx="1015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r">
                <a:lnSpc>
                  <a:spcPct val="90000"/>
                </a:lnSpc>
                <a:defRPr/>
              </a:pPr>
              <a:r>
                <a:rPr lang="pt-BR" sz="1400" dirty="0" smtClean="0"/>
                <a:t>não pode mais enviar, mas pode receber dados</a:t>
              </a:r>
            </a:p>
          </p:txBody>
        </p:sp>
        <p:sp>
          <p:nvSpPr>
            <p:cNvPr id="54" name="Text Box 67"/>
            <p:cNvSpPr txBox="1">
              <a:spLocks noChangeArrowheads="1"/>
            </p:cNvSpPr>
            <p:nvPr/>
          </p:nvSpPr>
          <p:spPr bwMode="auto">
            <a:xfrm>
              <a:off x="759" y="1323"/>
              <a:ext cx="145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pt-BR" sz="1400" dirty="0" err="1" smtClean="0">
                  <a:latin typeface="Courier New" charset="0"/>
                </a:rPr>
                <a:t>clientSocket.close</a:t>
              </a:r>
              <a:r>
                <a:rPr lang="pt-BR" sz="1400" dirty="0" smtClean="0">
                  <a:latin typeface="Courier New" charset="0"/>
                </a:rPr>
                <a:t>()</a:t>
              </a:r>
            </a:p>
          </p:txBody>
        </p:sp>
      </p:grpSp>
      <p:sp>
        <p:nvSpPr>
          <p:cNvPr id="55" name="Text Box 84"/>
          <p:cNvSpPr txBox="1">
            <a:spLocks noChangeArrowheads="1"/>
          </p:cNvSpPr>
          <p:nvPr/>
        </p:nvSpPr>
        <p:spPr bwMode="auto">
          <a:xfrm>
            <a:off x="344489" y="1368425"/>
            <a:ext cx="172540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pt-BR" i="1" dirty="0" smtClean="0">
                <a:solidFill>
                  <a:srgbClr val="000099"/>
                </a:solidFill>
              </a:rPr>
              <a:t>estado do cliente</a:t>
            </a:r>
          </a:p>
          <a:p>
            <a:pPr algn="r">
              <a:defRPr/>
            </a:pPr>
            <a:endParaRPr lang="pt-BR" i="1" dirty="0" smtClean="0">
              <a:solidFill>
                <a:srgbClr val="000099"/>
              </a:solidFill>
            </a:endParaRPr>
          </a:p>
        </p:txBody>
      </p:sp>
      <p:sp>
        <p:nvSpPr>
          <p:cNvPr id="56" name="Text Box 85"/>
          <p:cNvSpPr txBox="1">
            <a:spLocks noChangeArrowheads="1"/>
          </p:cNvSpPr>
          <p:nvPr/>
        </p:nvSpPr>
        <p:spPr bwMode="auto">
          <a:xfrm>
            <a:off x="6730078" y="1385888"/>
            <a:ext cx="186147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r">
              <a:defRPr/>
            </a:pPr>
            <a:r>
              <a:rPr lang="pt-BR" i="1" dirty="0" smtClean="0">
                <a:solidFill>
                  <a:srgbClr val="000099"/>
                </a:solidFill>
              </a:rPr>
              <a:t>estado do servidor</a:t>
            </a:r>
          </a:p>
          <a:p>
            <a:pPr algn="r">
              <a:defRPr/>
            </a:pPr>
            <a:endParaRPr lang="pt-BR" i="1" dirty="0" smtClean="0">
              <a:solidFill>
                <a:srgbClr val="000099"/>
              </a:solidFill>
            </a:endParaRPr>
          </a:p>
        </p:txBody>
      </p:sp>
      <p:sp>
        <p:nvSpPr>
          <p:cNvPr id="57" name="Text Box 86"/>
          <p:cNvSpPr txBox="1">
            <a:spLocks noChangeArrowheads="1"/>
          </p:cNvSpPr>
          <p:nvPr/>
        </p:nvSpPr>
        <p:spPr bwMode="auto">
          <a:xfrm>
            <a:off x="7769225" y="1768475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dirty="0" smtClean="0"/>
              <a:t>ESTAB</a:t>
            </a:r>
          </a:p>
        </p:txBody>
      </p:sp>
      <p:sp>
        <p:nvSpPr>
          <p:cNvPr id="58" name="Text Box 87"/>
          <p:cNvSpPr txBox="1">
            <a:spLocks noChangeArrowheads="1"/>
          </p:cNvSpPr>
          <p:nvPr/>
        </p:nvSpPr>
        <p:spPr bwMode="auto">
          <a:xfrm>
            <a:off x="533400" y="1751013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pt-BR" dirty="0" smtClean="0"/>
              <a:t>ESTAB</a:t>
            </a:r>
          </a:p>
        </p:txBody>
      </p:sp>
      <p:grpSp>
        <p:nvGrpSpPr>
          <p:cNvPr id="59" name="Group 88"/>
          <p:cNvGrpSpPr>
            <a:grpSpLocks/>
          </p:cNvGrpSpPr>
          <p:nvPr/>
        </p:nvGrpSpPr>
        <p:grpSpPr bwMode="auto">
          <a:xfrm>
            <a:off x="3140075" y="1443038"/>
            <a:ext cx="642938" cy="600075"/>
            <a:chOff x="-44" y="1473"/>
            <a:chExt cx="981" cy="1105"/>
          </a:xfrm>
        </p:grpSpPr>
        <p:pic>
          <p:nvPicPr>
            <p:cNvPr id="60" name="Picture 8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Freeform 9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 dirty="0"/>
            </a:p>
          </p:txBody>
        </p:sp>
      </p:grpSp>
      <p:grpSp>
        <p:nvGrpSpPr>
          <p:cNvPr id="62" name="Group 91"/>
          <p:cNvGrpSpPr>
            <a:grpSpLocks/>
          </p:cNvGrpSpPr>
          <p:nvPr/>
        </p:nvGrpSpPr>
        <p:grpSpPr bwMode="auto">
          <a:xfrm>
            <a:off x="5772150" y="1446213"/>
            <a:ext cx="336550" cy="512762"/>
            <a:chOff x="4140" y="429"/>
            <a:chExt cx="1425" cy="2396"/>
          </a:xfrm>
        </p:grpSpPr>
        <p:sp>
          <p:nvSpPr>
            <p:cNvPr id="63" name="Freeform 92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64" name="Rectangle 93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sp>
          <p:nvSpPr>
            <p:cNvPr id="65" name="Freeform 94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66" name="Freeform 95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67" name="Rectangle 96"/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68" name="Group 97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" name="AutoShape 98"/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4" name="AutoShape 99"/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69" name="Rectangle 100"/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70" name="Group 101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" name="AutoShape 102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2" name="AutoShape 103"/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1" name="Rectangle 104"/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sp>
          <p:nvSpPr>
            <p:cNvPr id="72" name="Rectangle 105"/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grpSp>
          <p:nvGrpSpPr>
            <p:cNvPr id="73" name="Group 106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9" name="AutoShape 107"/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90" name="AutoShape 108"/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4" name="Freeform 109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dirty="0"/>
            </a:p>
          </p:txBody>
        </p:sp>
        <p:grpSp>
          <p:nvGrpSpPr>
            <p:cNvPr id="75" name="Group 110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" name="AutoShape 111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Tahoma" charset="0"/>
                  <a:ea typeface="ＭＳ Ｐゴシック" charset="0"/>
                </a:endParaRPr>
              </a:p>
            </p:txBody>
          </p:sp>
          <p:sp>
            <p:nvSpPr>
              <p:cNvPr id="88" name="AutoShape 112"/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pt-BR" dirty="0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76" name="Rectangle 113"/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sp>
          <p:nvSpPr>
            <p:cNvPr id="77" name="Freeform 114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78" name="Freeform 115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79" name="Oval 116"/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sp>
          <p:nvSpPr>
            <p:cNvPr id="80" name="Freeform 117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81" name="AutoShape 118"/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sp>
          <p:nvSpPr>
            <p:cNvPr id="82" name="AutoShape 119"/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sp>
          <p:nvSpPr>
            <p:cNvPr id="83" name="Oval 120"/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sp>
          <p:nvSpPr>
            <p:cNvPr id="84" name="Oval 121"/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pt-BR" sz="1800" dirty="0">
                <a:solidFill>
                  <a:srgbClr val="FF0000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85" name="Oval 122"/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  <p:sp>
          <p:nvSpPr>
            <p:cNvPr id="86" name="Rectangle 123"/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pt-BR" dirty="0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95" name="Espaço Reservado para Rodapé 9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3: Camada de Transporte</a:t>
            </a:r>
            <a:endParaRPr lang="pt-BR" dirty="0">
              <a:latin typeface="Times New Roman" pitchFamily="18" charset="0"/>
            </a:endParaRPr>
          </a:p>
        </p:txBody>
      </p:sp>
      <p:sp>
        <p:nvSpPr>
          <p:cNvPr id="96" name="Espaço Reservado para Número de Slide 9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F0BA35-3FB4-4C1C-B2DD-5138AE0B4397}" type="slidenum">
              <a:rPr lang="pt-BR" smtClean="0"/>
              <a:pPr>
                <a:defRPr/>
              </a:pPr>
              <a:t>80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179236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Conteúdo do Capítulo 3 </a:t>
            </a:r>
          </a:p>
        </p:txBody>
      </p:sp>
      <p:sp>
        <p:nvSpPr>
          <p:cNvPr id="21509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3.1 Introdução e serviços de camada de transporte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3.2 Multiplexação e </a:t>
            </a:r>
            <a:r>
              <a:rPr lang="pt-BR" sz="2400" dirty="0" err="1" smtClean="0"/>
              <a:t>demultiplexação</a:t>
            </a:r>
            <a:endParaRPr lang="pt-BR" sz="2400" dirty="0" smtClean="0"/>
          </a:p>
          <a:p>
            <a:pPr>
              <a:lnSpc>
                <a:spcPct val="90000"/>
              </a:lnSpc>
            </a:pPr>
            <a:r>
              <a:rPr lang="pt-BR" sz="2400" dirty="0" smtClean="0"/>
              <a:t>3.3 Transporte não orientado para conexão: UDP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3.4 Princípios da transferência confiável de dados</a:t>
            </a:r>
          </a:p>
        </p:txBody>
      </p:sp>
      <p:sp>
        <p:nvSpPr>
          <p:cNvPr id="21510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3.5 Transporte orientado para conexão: TCP</a:t>
            </a:r>
            <a:endParaRPr lang="pt-BR" sz="2000" dirty="0" smtClean="0"/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rgbClr val="C00000"/>
                </a:solidFill>
              </a:rPr>
              <a:t>3.6 Princípios de controle de congestionamento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3.7 Controle de congestionamento no TCP</a:t>
            </a:r>
          </a:p>
          <a:p>
            <a:pPr>
              <a:lnSpc>
                <a:spcPct val="90000"/>
              </a:lnSpc>
            </a:pPr>
            <a:endParaRPr lang="pt-BR" sz="2400" dirty="0" smtClean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995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Princípios de Controle de Congestionamento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7762875" cy="46482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mtClean="0">
                <a:solidFill>
                  <a:srgbClr val="FF0000"/>
                </a:solidFill>
              </a:rPr>
              <a:t>Congestionamento:</a:t>
            </a:r>
            <a:endParaRPr lang="pt-BR" sz="2400" smtClean="0"/>
          </a:p>
          <a:p>
            <a:r>
              <a:rPr lang="pt-BR" sz="2400" smtClean="0"/>
              <a:t>informalmente: “muitas fontes enviando dados acima da capacidade da </a:t>
            </a:r>
            <a:r>
              <a:rPr lang="pt-BR" sz="2400" i="1" smtClean="0">
                <a:solidFill>
                  <a:schemeClr val="accent2"/>
                </a:solidFill>
              </a:rPr>
              <a:t>rede</a:t>
            </a:r>
            <a:r>
              <a:rPr lang="pt-BR" sz="2400" smtClean="0"/>
              <a:t> de tratá-los”</a:t>
            </a:r>
          </a:p>
          <a:p>
            <a:r>
              <a:rPr lang="pt-BR" sz="2400" smtClean="0"/>
              <a:t>diferente de controle de fluxo!</a:t>
            </a:r>
          </a:p>
          <a:p>
            <a:r>
              <a:rPr lang="pt-BR" sz="2400" smtClean="0"/>
              <a:t>Sintomas:</a:t>
            </a:r>
          </a:p>
          <a:p>
            <a:pPr lvl="1"/>
            <a:r>
              <a:rPr lang="pt-BR" smtClean="0"/>
              <a:t>perda de pacotes (saturação de buffers nos roteadores)</a:t>
            </a:r>
          </a:p>
          <a:p>
            <a:pPr lvl="1"/>
            <a:r>
              <a:rPr lang="pt-BR" smtClean="0"/>
              <a:t>longos atrasos (enfileiramento nos buffers dos roteadores)</a:t>
            </a:r>
          </a:p>
          <a:p>
            <a:r>
              <a:rPr lang="pt-BR" sz="2400" smtClean="0"/>
              <a:t>um dos 10 problemas mais importantes em redes!</a:t>
            </a:r>
          </a:p>
          <a:p>
            <a:endParaRPr lang="pt-BR" sz="2000" smtClean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6017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Causas/custos de congestionamento: cenário 1</a:t>
            </a:r>
            <a:r>
              <a:rPr lang="pt-BR" dirty="0" smtClean="0"/>
              <a:t> </a:t>
            </a:r>
          </a:p>
        </p:txBody>
      </p:sp>
      <p:pic>
        <p:nvPicPr>
          <p:cNvPr id="47109" name="Picture 249" descr="f034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28738" y="1346200"/>
            <a:ext cx="6834187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10" name="Picture 250" descr="f034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7574" y="4157181"/>
            <a:ext cx="4298022" cy="187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1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038850" y="3705225"/>
            <a:ext cx="2790825" cy="25796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000" dirty="0" smtClean="0"/>
              <a:t>dois remetentes, dois receptores</a:t>
            </a:r>
          </a:p>
          <a:p>
            <a:pPr>
              <a:lnSpc>
                <a:spcPct val="80000"/>
              </a:lnSpc>
            </a:pPr>
            <a:r>
              <a:rPr lang="pt-BR" sz="2000" dirty="0" smtClean="0"/>
              <a:t>um roteador, </a:t>
            </a:r>
            <a:r>
              <a:rPr lang="pt-BR" sz="2000" i="1" dirty="0" smtClean="0"/>
              <a:t>buffers</a:t>
            </a:r>
            <a:r>
              <a:rPr lang="pt-BR" sz="2000" dirty="0" smtClean="0"/>
              <a:t> infinitos</a:t>
            </a:r>
          </a:p>
          <a:p>
            <a:pPr>
              <a:lnSpc>
                <a:spcPct val="80000"/>
              </a:lnSpc>
            </a:pPr>
            <a:r>
              <a:rPr lang="pt-BR" sz="2000" dirty="0" smtClean="0"/>
              <a:t>sem retransmissão</a:t>
            </a:r>
          </a:p>
          <a:p>
            <a:pPr>
              <a:lnSpc>
                <a:spcPct val="80000"/>
              </a:lnSpc>
            </a:pPr>
            <a:r>
              <a:rPr lang="pt-BR" sz="2000" dirty="0" smtClean="0"/>
              <a:t>capacidade do link de saída: R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745370" y="5962267"/>
            <a:ext cx="17283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pt-BR" sz="1400" dirty="0" smtClean="0">
                <a:latin typeface="+mj-lt"/>
              </a:rPr>
              <a:t>Vazão máxima por </a:t>
            </a:r>
          </a:p>
          <a:p>
            <a:pPr algn="l"/>
            <a:r>
              <a:rPr lang="pt-BR" sz="1400" dirty="0" smtClean="0">
                <a:latin typeface="+mj-lt"/>
              </a:rPr>
              <a:t>conexão: R/2</a:t>
            </a:r>
            <a:endParaRPr lang="pt-BR" sz="1400" dirty="0">
              <a:latin typeface="+mj-lt"/>
            </a:endParaRPr>
          </a:p>
        </p:txBody>
      </p:sp>
      <p:sp>
        <p:nvSpPr>
          <p:cNvPr id="9" name="CaixaDeTexto 8"/>
          <p:cNvSpPr txBox="1"/>
          <p:nvPr/>
        </p:nvSpPr>
        <p:spPr>
          <a:xfrm>
            <a:off x="3149007" y="5917131"/>
            <a:ext cx="2888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dirty="0" smtClean="0">
                <a:latin typeface="+mj-lt"/>
              </a:rPr>
              <a:t>Grandes atrasos </a:t>
            </a:r>
            <a:r>
              <a:rPr lang="pt-BR" sz="1600" dirty="0" err="1" smtClean="0">
                <a:latin typeface="+mj-lt"/>
              </a:rPr>
              <a:t>qdo</a:t>
            </a:r>
            <a:r>
              <a:rPr lang="pt-BR" sz="1600" dirty="0" smtClean="0">
                <a:latin typeface="+mj-lt"/>
              </a:rPr>
              <a:t>. taxa de chegada se aproxima da capacidade</a:t>
            </a:r>
            <a:endParaRPr lang="pt-BR" sz="1800" dirty="0">
              <a:latin typeface="+mj-lt"/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dirty="0" smtClean="0"/>
              <a:t>3: Camada de Transporte</a:t>
            </a:r>
            <a:endParaRPr lang="pt-BR" dirty="0">
              <a:latin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52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Causas/custos de </a:t>
            </a:r>
            <a:r>
              <a:rPr lang="pt-BR" sz="3200" dirty="0" err="1" smtClean="0"/>
              <a:t>congest</a:t>
            </a:r>
            <a:r>
              <a:rPr lang="pt-BR" sz="3200" dirty="0" smtClean="0"/>
              <a:t>.: cenário 2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35835"/>
            <a:ext cx="8325492" cy="4648200"/>
          </a:xfrm>
        </p:spPr>
        <p:txBody>
          <a:bodyPr/>
          <a:lstStyle/>
          <a:p>
            <a:r>
              <a:rPr lang="pt-BR" sz="2400" dirty="0" smtClean="0"/>
              <a:t>Um roteador, buffers </a:t>
            </a:r>
            <a:r>
              <a:rPr lang="pt-BR" sz="2400" i="1" dirty="0" smtClean="0">
                <a:solidFill>
                  <a:schemeClr val="accent2"/>
                </a:solidFill>
              </a:rPr>
              <a:t>finitos</a:t>
            </a:r>
            <a:endParaRPr lang="pt-BR" sz="2400" dirty="0" smtClean="0"/>
          </a:p>
          <a:p>
            <a:r>
              <a:rPr lang="pt-BR" sz="2400" dirty="0" smtClean="0"/>
              <a:t>retransmissão pelo remetente de pacote perdido</a:t>
            </a:r>
          </a:p>
          <a:p>
            <a:pPr lvl="1"/>
            <a:r>
              <a:rPr lang="pt-BR" sz="2000" dirty="0" smtClean="0"/>
              <a:t>entrada camada apl. = saída camada apl.: </a:t>
            </a:r>
            <a:r>
              <a:rPr lang="pt-BR" sz="2000" dirty="0" smtClean="0">
                <a:sym typeface="Symbol"/>
              </a:rPr>
              <a:t></a:t>
            </a:r>
            <a:r>
              <a:rPr lang="pt-BR" sz="2000" baseline="-25000" dirty="0" smtClean="0">
                <a:sym typeface="Symbol"/>
              </a:rPr>
              <a:t>in </a:t>
            </a:r>
            <a:r>
              <a:rPr lang="pt-BR" sz="2000" dirty="0" smtClean="0">
                <a:sym typeface="Symbol"/>
              </a:rPr>
              <a:t>= </a:t>
            </a:r>
            <a:r>
              <a:rPr lang="pt-BR" sz="2000" baseline="-25000" dirty="0" smtClean="0">
                <a:sym typeface="Symbol"/>
              </a:rPr>
              <a:t>out </a:t>
            </a:r>
            <a:endParaRPr lang="pt-BR" sz="2000" dirty="0" smtClean="0"/>
          </a:p>
          <a:p>
            <a:pPr lvl="1"/>
            <a:r>
              <a:rPr lang="pt-BR" sz="2000" dirty="0"/>
              <a:t>entrada camada </a:t>
            </a:r>
            <a:r>
              <a:rPr lang="pt-BR" sz="2000" dirty="0" smtClean="0"/>
              <a:t>transp. inclui retransmissões.: </a:t>
            </a:r>
            <a:r>
              <a:rPr lang="pt-BR" sz="2000" dirty="0" smtClean="0">
                <a:sym typeface="Symbol"/>
              </a:rPr>
              <a:t>’</a:t>
            </a:r>
            <a:r>
              <a:rPr lang="pt-BR" sz="2000" baseline="-25000" dirty="0" smtClean="0">
                <a:sym typeface="Symbol"/>
              </a:rPr>
              <a:t>in </a:t>
            </a:r>
            <a:r>
              <a:rPr lang="pt-BR" sz="2000" dirty="0" smtClean="0">
                <a:sym typeface="Symbol"/>
              </a:rPr>
              <a:t>≥ </a:t>
            </a:r>
            <a:r>
              <a:rPr lang="pt-BR" sz="2000" dirty="0">
                <a:sym typeface="Symbol"/>
              </a:rPr>
              <a:t></a:t>
            </a:r>
            <a:r>
              <a:rPr lang="pt-BR" sz="2000" baseline="-25000" dirty="0">
                <a:sym typeface="Symbol"/>
              </a:rPr>
              <a:t>out </a:t>
            </a:r>
            <a:endParaRPr lang="pt-BR" sz="2000" dirty="0"/>
          </a:p>
          <a:p>
            <a:pPr marL="457200" lvl="1" indent="0">
              <a:buNone/>
            </a:pPr>
            <a:endParaRPr lang="pt-BR" sz="2000" dirty="0" smtClean="0"/>
          </a:p>
        </p:txBody>
      </p:sp>
      <p:sp>
        <p:nvSpPr>
          <p:cNvPr id="48134" name="Oval 9"/>
          <p:cNvSpPr>
            <a:spLocks noChangeArrowheads="1"/>
          </p:cNvSpPr>
          <p:nvPr/>
        </p:nvSpPr>
        <p:spPr bwMode="auto">
          <a:xfrm>
            <a:off x="3795713" y="5240941"/>
            <a:ext cx="1304925" cy="303212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8135" name="Line 10"/>
          <p:cNvSpPr>
            <a:spLocks noChangeShapeType="1"/>
          </p:cNvSpPr>
          <p:nvPr/>
        </p:nvSpPr>
        <p:spPr bwMode="auto">
          <a:xfrm>
            <a:off x="3795713" y="5217128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8136" name="Line 11"/>
          <p:cNvSpPr>
            <a:spLocks noChangeShapeType="1"/>
          </p:cNvSpPr>
          <p:nvPr/>
        </p:nvSpPr>
        <p:spPr bwMode="auto">
          <a:xfrm>
            <a:off x="5100638" y="5217128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8137" name="Rectangle 12"/>
          <p:cNvSpPr>
            <a:spLocks noChangeArrowheads="1"/>
          </p:cNvSpPr>
          <p:nvPr/>
        </p:nvSpPr>
        <p:spPr bwMode="auto">
          <a:xfrm>
            <a:off x="3795713" y="5217128"/>
            <a:ext cx="309562" cy="184150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pt-B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38" name="Rectangle 13"/>
          <p:cNvSpPr>
            <a:spLocks noChangeArrowheads="1"/>
          </p:cNvSpPr>
          <p:nvPr/>
        </p:nvSpPr>
        <p:spPr bwMode="auto">
          <a:xfrm>
            <a:off x="4705350" y="5204428"/>
            <a:ext cx="395288" cy="184150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pt-B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39" name="Oval 14"/>
          <p:cNvSpPr>
            <a:spLocks noChangeArrowheads="1"/>
          </p:cNvSpPr>
          <p:nvPr/>
        </p:nvSpPr>
        <p:spPr bwMode="auto">
          <a:xfrm>
            <a:off x="3781425" y="4999641"/>
            <a:ext cx="1306513" cy="35242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8140" name="Group 15"/>
          <p:cNvGrpSpPr>
            <a:grpSpLocks/>
          </p:cNvGrpSpPr>
          <p:nvPr/>
        </p:nvGrpSpPr>
        <p:grpSpPr bwMode="auto">
          <a:xfrm>
            <a:off x="4097338" y="5075841"/>
            <a:ext cx="647700" cy="206375"/>
            <a:chOff x="2848" y="848"/>
            <a:chExt cx="140" cy="98"/>
          </a:xfrm>
        </p:grpSpPr>
        <p:sp>
          <p:nvSpPr>
            <p:cNvPr id="48367" name="Line 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368" name="Line 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369" name="Line 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8141" name="Group 19"/>
          <p:cNvGrpSpPr>
            <a:grpSpLocks/>
          </p:cNvGrpSpPr>
          <p:nvPr/>
        </p:nvGrpSpPr>
        <p:grpSpPr bwMode="auto">
          <a:xfrm flipV="1">
            <a:off x="4097338" y="5074253"/>
            <a:ext cx="647700" cy="204788"/>
            <a:chOff x="2848" y="848"/>
            <a:chExt cx="140" cy="98"/>
          </a:xfrm>
        </p:grpSpPr>
        <p:sp>
          <p:nvSpPr>
            <p:cNvPr id="48364" name="Line 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365" name="Line 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366" name="Line 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8142" name="Text Box 23"/>
          <p:cNvSpPr txBox="1">
            <a:spLocks noChangeArrowheads="1"/>
          </p:cNvSpPr>
          <p:nvPr/>
        </p:nvSpPr>
        <p:spPr bwMode="auto">
          <a:xfrm>
            <a:off x="3514725" y="4215416"/>
            <a:ext cx="2728913" cy="50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600">
                <a:solidFill>
                  <a:schemeClr val="tx2"/>
                </a:solidFill>
                <a:latin typeface="Arial" pitchFamily="34" charset="0"/>
              </a:rPr>
              <a:t>Buffers de enlace de saída finitos compartilhados</a:t>
            </a:r>
            <a:endParaRPr 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43" name="Line 24"/>
          <p:cNvSpPr>
            <a:spLocks noChangeShapeType="1"/>
          </p:cNvSpPr>
          <p:nvPr/>
        </p:nvSpPr>
        <p:spPr bwMode="auto">
          <a:xfrm flipH="1">
            <a:off x="2424113" y="4771041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44" name="Line 25"/>
          <p:cNvSpPr>
            <a:spLocks noChangeShapeType="1"/>
          </p:cNvSpPr>
          <p:nvPr/>
        </p:nvSpPr>
        <p:spPr bwMode="auto">
          <a:xfrm flipH="1">
            <a:off x="3021013" y="4771041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8145" name="Group 26"/>
          <p:cNvGrpSpPr>
            <a:grpSpLocks/>
          </p:cNvGrpSpPr>
          <p:nvPr/>
        </p:nvGrpSpPr>
        <p:grpSpPr bwMode="auto">
          <a:xfrm>
            <a:off x="2073275" y="3828066"/>
            <a:ext cx="1203325" cy="1162050"/>
            <a:chOff x="5850" y="13487"/>
            <a:chExt cx="2023" cy="1840"/>
          </a:xfrm>
        </p:grpSpPr>
        <p:sp>
          <p:nvSpPr>
            <p:cNvPr id="48325" name="Freeform 27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6" name="Freeform 28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7" name="Freeform 29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8" name="Freeform 30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9" name="Freeform 31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0" name="Freeform 32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1" name="Freeform 33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2" name="Freeform 34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3" name="Freeform 35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4" name="Freeform 36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5" name="Freeform 37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6" name="Freeform 38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7" name="Freeform 39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8" name="Freeform 40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9" name="Freeform 41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0" name="Freeform 42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1" name="Freeform 43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2" name="Freeform 44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3" name="Freeform 45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4" name="Freeform 46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5" name="Freeform 47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6" name="Freeform 48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7" name="Freeform 49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8" name="Freeform 50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9" name="Freeform 51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0" name="Freeform 52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1" name="Freeform 53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2" name="Freeform 54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3" name="Freeform 55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4" name="Rectangle 56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5" name="Freeform 57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6" name="Freeform 58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7" name="Freeform 59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8" name="Freeform 60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9" name="Freeform 61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60" name="Freeform 62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61" name="Freeform 63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62" name="Freeform 64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63" name="Freeform 65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46" name="Group 66"/>
          <p:cNvGrpSpPr>
            <a:grpSpLocks/>
          </p:cNvGrpSpPr>
          <p:nvPr/>
        </p:nvGrpSpPr>
        <p:grpSpPr bwMode="auto">
          <a:xfrm>
            <a:off x="2351088" y="3456591"/>
            <a:ext cx="798512" cy="1166812"/>
            <a:chOff x="12762" y="10336"/>
            <a:chExt cx="1027" cy="1700"/>
          </a:xfrm>
        </p:grpSpPr>
        <p:sp>
          <p:nvSpPr>
            <p:cNvPr id="48319" name="Rectangle 67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0" name="Rectangle 68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1" name="Line 69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2" name="Line 70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3" name="Line 71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4" name="Line 72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47" name="Text Box 73"/>
          <p:cNvSpPr txBox="1">
            <a:spLocks noChangeArrowheads="1"/>
          </p:cNvSpPr>
          <p:nvPr/>
        </p:nvSpPr>
        <p:spPr bwMode="auto">
          <a:xfrm>
            <a:off x="2017713" y="3051778"/>
            <a:ext cx="144621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600">
                <a:solidFill>
                  <a:schemeClr val="tx2"/>
                </a:solidFill>
                <a:latin typeface="Arial" pitchFamily="34" charset="0"/>
              </a:rPr>
              <a:t>Hospedeiro A</a:t>
            </a:r>
            <a:endParaRPr 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48" name="Text Box 74"/>
          <p:cNvSpPr txBox="1">
            <a:spLocks noChangeArrowheads="1"/>
          </p:cNvSpPr>
          <p:nvPr/>
        </p:nvSpPr>
        <p:spPr bwMode="auto">
          <a:xfrm>
            <a:off x="3362325" y="3148616"/>
            <a:ext cx="18049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 baseline="-25000">
                <a:solidFill>
                  <a:srgbClr val="FF0000"/>
                </a:solidFill>
                <a:latin typeface="Arial" pitchFamily="34" charset="0"/>
              </a:rPr>
              <a:t>in 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</a:rPr>
              <a:t>: dados originais</a:t>
            </a:r>
            <a:endParaRPr lang="en-US" sz="1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49" name="Line 75"/>
          <p:cNvSpPr>
            <a:spLocks noChangeShapeType="1"/>
          </p:cNvSpPr>
          <p:nvPr/>
        </p:nvSpPr>
        <p:spPr bwMode="auto">
          <a:xfrm flipH="1">
            <a:off x="1885950" y="5875941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8150" name="Group 76"/>
          <p:cNvGrpSpPr>
            <a:grpSpLocks/>
          </p:cNvGrpSpPr>
          <p:nvPr/>
        </p:nvGrpSpPr>
        <p:grpSpPr bwMode="auto">
          <a:xfrm>
            <a:off x="1020763" y="4982178"/>
            <a:ext cx="1203325" cy="1162050"/>
            <a:chOff x="5850" y="13487"/>
            <a:chExt cx="2023" cy="1840"/>
          </a:xfrm>
        </p:grpSpPr>
        <p:sp>
          <p:nvSpPr>
            <p:cNvPr id="48280" name="Freeform 77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1" name="Freeform 78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2" name="Freeform 79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3" name="Freeform 80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4" name="Freeform 81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5" name="Freeform 82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6" name="Freeform 83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7" name="Freeform 84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8" name="Freeform 85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9" name="Freeform 86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0" name="Freeform 87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1" name="Freeform 88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2" name="Freeform 89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3" name="Freeform 90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4" name="Freeform 91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5" name="Freeform 92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6" name="Freeform 93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7" name="Freeform 94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8" name="Freeform 95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9" name="Freeform 96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0" name="Freeform 97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1" name="Freeform 98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2" name="Freeform 99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3" name="Freeform 100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4" name="Freeform 101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5" name="Freeform 102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6" name="Freeform 103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7" name="Freeform 104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8" name="Freeform 105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9" name="Rectangle 106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0" name="Freeform 107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1" name="Freeform 108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2" name="Freeform 109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3" name="Freeform 110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4" name="Freeform 111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5" name="Freeform 112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6" name="Freeform 113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7" name="Freeform 114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8" name="Freeform 115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51" name="Group 116"/>
          <p:cNvGrpSpPr>
            <a:grpSpLocks/>
          </p:cNvGrpSpPr>
          <p:nvPr/>
        </p:nvGrpSpPr>
        <p:grpSpPr bwMode="auto">
          <a:xfrm>
            <a:off x="1298575" y="4610703"/>
            <a:ext cx="798513" cy="1166813"/>
            <a:chOff x="12762" y="10336"/>
            <a:chExt cx="1027" cy="1700"/>
          </a:xfrm>
        </p:grpSpPr>
        <p:sp>
          <p:nvSpPr>
            <p:cNvPr id="48274" name="Rectangle 117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5" name="Rectangle 118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6" name="Line 119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7" name="Line 120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8" name="Line 121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9" name="Line 122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52" name="Line 124"/>
          <p:cNvSpPr>
            <a:spLocks noChangeShapeType="1"/>
          </p:cNvSpPr>
          <p:nvPr/>
        </p:nvSpPr>
        <p:spPr bwMode="auto">
          <a:xfrm flipH="1">
            <a:off x="3021013" y="5286978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3" name="Line 125"/>
          <p:cNvSpPr>
            <a:spLocks noChangeShapeType="1"/>
          </p:cNvSpPr>
          <p:nvPr/>
        </p:nvSpPr>
        <p:spPr bwMode="auto">
          <a:xfrm flipH="1">
            <a:off x="5010150" y="5286978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4" name="Line 126"/>
          <p:cNvSpPr>
            <a:spLocks noChangeShapeType="1"/>
          </p:cNvSpPr>
          <p:nvPr/>
        </p:nvSpPr>
        <p:spPr bwMode="auto">
          <a:xfrm flipH="1">
            <a:off x="5160963" y="4771041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5" name="Line 127"/>
          <p:cNvSpPr>
            <a:spLocks noChangeShapeType="1"/>
          </p:cNvSpPr>
          <p:nvPr/>
        </p:nvSpPr>
        <p:spPr bwMode="auto">
          <a:xfrm flipH="1">
            <a:off x="5149850" y="5888641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6" name="Line 128"/>
          <p:cNvSpPr>
            <a:spLocks noChangeShapeType="1"/>
          </p:cNvSpPr>
          <p:nvPr/>
        </p:nvSpPr>
        <p:spPr bwMode="auto">
          <a:xfrm flipH="1">
            <a:off x="6259513" y="4783741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8157" name="Group 129"/>
          <p:cNvGrpSpPr>
            <a:grpSpLocks/>
          </p:cNvGrpSpPr>
          <p:nvPr/>
        </p:nvGrpSpPr>
        <p:grpSpPr bwMode="auto">
          <a:xfrm>
            <a:off x="6365875" y="3963003"/>
            <a:ext cx="1203325" cy="1162050"/>
            <a:chOff x="5850" y="13487"/>
            <a:chExt cx="2023" cy="1840"/>
          </a:xfrm>
        </p:grpSpPr>
        <p:sp>
          <p:nvSpPr>
            <p:cNvPr id="48235" name="Freeform 130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6" name="Freeform 131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7" name="Freeform 132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8" name="Freeform 133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9" name="Freeform 134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0" name="Freeform 135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1" name="Freeform 136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2" name="Freeform 137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3" name="Freeform 138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4" name="Freeform 139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5" name="Freeform 140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6" name="Freeform 141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7" name="Freeform 142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8" name="Freeform 143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9" name="Freeform 144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0" name="Freeform 145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1" name="Freeform 146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2" name="Freeform 147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3" name="Freeform 148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4" name="Freeform 149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5" name="Freeform 150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6" name="Freeform 151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7" name="Freeform 152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8" name="Freeform 153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9" name="Freeform 154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0" name="Freeform 155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1" name="Freeform 156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2" name="Freeform 157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3" name="Freeform 158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4" name="Rectangle 159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5" name="Freeform 160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6" name="Freeform 161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7" name="Freeform 162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8" name="Freeform 163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9" name="Freeform 164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0" name="Freeform 165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1" name="Freeform 166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2" name="Freeform 167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3" name="Freeform 168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58" name="Group 169"/>
          <p:cNvGrpSpPr>
            <a:grpSpLocks/>
          </p:cNvGrpSpPr>
          <p:nvPr/>
        </p:nvGrpSpPr>
        <p:grpSpPr bwMode="auto">
          <a:xfrm>
            <a:off x="6643688" y="3591528"/>
            <a:ext cx="798512" cy="1166813"/>
            <a:chOff x="12762" y="10336"/>
            <a:chExt cx="1027" cy="1700"/>
          </a:xfrm>
        </p:grpSpPr>
        <p:sp>
          <p:nvSpPr>
            <p:cNvPr id="48229" name="Rectangle 17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0" name="Rectangle 17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1" name="Line 17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2" name="Line 17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3" name="Line 17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4" name="Line 17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59" name="Group 176"/>
          <p:cNvGrpSpPr>
            <a:grpSpLocks/>
          </p:cNvGrpSpPr>
          <p:nvPr/>
        </p:nvGrpSpPr>
        <p:grpSpPr bwMode="auto">
          <a:xfrm>
            <a:off x="5627688" y="5188553"/>
            <a:ext cx="1204912" cy="1162050"/>
            <a:chOff x="5850" y="13487"/>
            <a:chExt cx="2023" cy="1840"/>
          </a:xfrm>
        </p:grpSpPr>
        <p:sp>
          <p:nvSpPr>
            <p:cNvPr id="48190" name="Freeform 177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1" name="Freeform 178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2" name="Freeform 179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3" name="Freeform 180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4" name="Freeform 181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5" name="Freeform 182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6" name="Freeform 183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7" name="Freeform 184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8" name="Freeform 185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9" name="Freeform 186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0" name="Freeform 187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1" name="Freeform 188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2" name="Freeform 189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3" name="Freeform 190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4" name="Freeform 191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5" name="Freeform 192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6" name="Freeform 193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7" name="Freeform 194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8" name="Freeform 195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9" name="Freeform 196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0" name="Freeform 197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1" name="Freeform 198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2" name="Freeform 199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3" name="Freeform 200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4" name="Freeform 201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5" name="Freeform 202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6" name="Freeform 203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7" name="Freeform 204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8" name="Freeform 205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9" name="Rectangle 206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0" name="Freeform 207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1" name="Freeform 208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2" name="Freeform 209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3" name="Freeform 210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4" name="Freeform 211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5" name="Freeform 212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6" name="Freeform 213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7" name="Freeform 214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8" name="Freeform 215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60" name="Group 216"/>
          <p:cNvGrpSpPr>
            <a:grpSpLocks/>
          </p:cNvGrpSpPr>
          <p:nvPr/>
        </p:nvGrpSpPr>
        <p:grpSpPr bwMode="auto">
          <a:xfrm>
            <a:off x="6175375" y="4904391"/>
            <a:ext cx="798513" cy="1168400"/>
            <a:chOff x="12762" y="10336"/>
            <a:chExt cx="1027" cy="1700"/>
          </a:xfrm>
        </p:grpSpPr>
        <p:sp>
          <p:nvSpPr>
            <p:cNvPr id="48184" name="Rectangle 217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5" name="Rectangle 218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6" name="Line 219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7" name="Line 220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8" name="Line 221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9" name="Line 222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61" name="Oval 223"/>
          <p:cNvSpPr>
            <a:spLocks noChangeArrowheads="1"/>
          </p:cNvSpPr>
          <p:nvPr/>
        </p:nvSpPr>
        <p:spPr bwMode="auto">
          <a:xfrm>
            <a:off x="2763838" y="3531203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62" name="Oval 224"/>
          <p:cNvSpPr>
            <a:spLocks noChangeArrowheads="1"/>
          </p:cNvSpPr>
          <p:nvPr/>
        </p:nvSpPr>
        <p:spPr bwMode="auto">
          <a:xfrm>
            <a:off x="1604963" y="4659916"/>
            <a:ext cx="114300" cy="1174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63" name="Line 225"/>
          <p:cNvSpPr>
            <a:spLocks noChangeShapeType="1"/>
          </p:cNvSpPr>
          <p:nvPr/>
        </p:nvSpPr>
        <p:spPr bwMode="auto">
          <a:xfrm flipH="1">
            <a:off x="2903538" y="3407378"/>
            <a:ext cx="363537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64" name="Text Box 226"/>
          <p:cNvSpPr txBox="1">
            <a:spLocks noChangeArrowheads="1"/>
          </p:cNvSpPr>
          <p:nvPr/>
        </p:nvSpPr>
        <p:spPr bwMode="auto">
          <a:xfrm>
            <a:off x="6424613" y="3064478"/>
            <a:ext cx="5905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6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600" baseline="-25000">
                <a:solidFill>
                  <a:srgbClr val="FF0000"/>
                </a:solidFill>
                <a:latin typeface="Arial" pitchFamily="34" charset="0"/>
              </a:rPr>
              <a:t>out</a:t>
            </a:r>
            <a:endParaRPr 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65" name="Line 227"/>
          <p:cNvSpPr>
            <a:spLocks noChangeShapeType="1"/>
          </p:cNvSpPr>
          <p:nvPr/>
        </p:nvSpPr>
        <p:spPr bwMode="auto">
          <a:xfrm>
            <a:off x="6659563" y="3432778"/>
            <a:ext cx="244475" cy="282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66" name="Line 228"/>
          <p:cNvSpPr>
            <a:spLocks noChangeShapeType="1"/>
          </p:cNvSpPr>
          <p:nvPr/>
        </p:nvSpPr>
        <p:spPr bwMode="auto">
          <a:xfrm flipH="1">
            <a:off x="4764088" y="4721828"/>
            <a:ext cx="303212" cy="306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grpSp>
        <p:nvGrpSpPr>
          <p:cNvPr id="48167" name="Group 229"/>
          <p:cNvGrpSpPr>
            <a:grpSpLocks/>
          </p:cNvGrpSpPr>
          <p:nvPr/>
        </p:nvGrpSpPr>
        <p:grpSpPr bwMode="auto">
          <a:xfrm>
            <a:off x="4587875" y="5126641"/>
            <a:ext cx="385763" cy="319087"/>
            <a:chOff x="11283" y="10423"/>
            <a:chExt cx="475" cy="374"/>
          </a:xfrm>
        </p:grpSpPr>
        <p:sp>
          <p:nvSpPr>
            <p:cNvPr id="48177" name="Rectangle 230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78" name="Line 231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79" name="Line 232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0" name="Line 233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1" name="Line 234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2" name="Line 235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3" name="Line 236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68" name="Line 237"/>
          <p:cNvSpPr>
            <a:spLocks noChangeShapeType="1"/>
          </p:cNvSpPr>
          <p:nvPr/>
        </p:nvSpPr>
        <p:spPr bwMode="auto">
          <a:xfrm>
            <a:off x="4845050" y="3910616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69" name="Freeform 238"/>
          <p:cNvSpPr>
            <a:spLocks/>
          </p:cNvSpPr>
          <p:nvPr/>
        </p:nvSpPr>
        <p:spPr bwMode="auto">
          <a:xfrm>
            <a:off x="1663700" y="4758341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225"/>
              <a:gd name="T25" fmla="*/ 0 h 1501"/>
              <a:gd name="T26" fmla="*/ 6225 w 6225"/>
              <a:gd name="T27" fmla="*/ 1501 h 15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70" name="Freeform 239"/>
          <p:cNvSpPr>
            <a:spLocks/>
          </p:cNvSpPr>
          <p:nvPr/>
        </p:nvSpPr>
        <p:spPr bwMode="auto">
          <a:xfrm>
            <a:off x="2822575" y="3591528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00"/>
              <a:gd name="T25" fmla="*/ 0 h 2010"/>
              <a:gd name="T26" fmla="*/ 5400 w 5400"/>
              <a:gd name="T27" fmla="*/ 2010 h 20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71" name="Oval 240"/>
          <p:cNvSpPr>
            <a:spLocks noChangeArrowheads="1"/>
          </p:cNvSpPr>
          <p:nvPr/>
        </p:nvSpPr>
        <p:spPr bwMode="auto">
          <a:xfrm>
            <a:off x="2763838" y="3764566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72" name="Text Box 241"/>
          <p:cNvSpPr txBox="1">
            <a:spLocks noChangeArrowheads="1"/>
          </p:cNvSpPr>
          <p:nvPr/>
        </p:nvSpPr>
        <p:spPr bwMode="auto">
          <a:xfrm>
            <a:off x="3194050" y="3567716"/>
            <a:ext cx="223678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</a:rPr>
              <a:t>'</a:t>
            </a:r>
            <a:r>
              <a:rPr lang="en-US" sz="1400" baseline="-25000">
                <a:solidFill>
                  <a:srgbClr val="FF0000"/>
                </a:solidFill>
                <a:latin typeface="Arial" pitchFamily="34" charset="0"/>
              </a:rPr>
              <a:t>in 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</a:rPr>
              <a:t>: dados originais mais dados retransmitidos</a:t>
            </a:r>
            <a:endParaRPr lang="en-US" sz="1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73" name="Line 242"/>
          <p:cNvSpPr>
            <a:spLocks noChangeShapeType="1"/>
          </p:cNvSpPr>
          <p:nvPr/>
        </p:nvSpPr>
        <p:spPr bwMode="auto">
          <a:xfrm flipH="1">
            <a:off x="2916238" y="3750278"/>
            <a:ext cx="373062" cy="5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74" name="Text Box 245"/>
          <p:cNvSpPr txBox="1">
            <a:spLocks noChangeArrowheads="1"/>
          </p:cNvSpPr>
          <p:nvPr/>
        </p:nvSpPr>
        <p:spPr bwMode="auto">
          <a:xfrm>
            <a:off x="611188" y="4207478"/>
            <a:ext cx="144621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600">
                <a:solidFill>
                  <a:schemeClr val="tx2"/>
                </a:solidFill>
                <a:latin typeface="Arial" pitchFamily="34" charset="0"/>
              </a:rPr>
              <a:t>Hospedeiro B</a:t>
            </a:r>
            <a:endParaRPr 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75" name="Text Box 246"/>
          <p:cNvSpPr txBox="1">
            <a:spLocks noChangeArrowheads="1"/>
          </p:cNvSpPr>
          <p:nvPr/>
        </p:nvSpPr>
        <p:spPr bwMode="auto">
          <a:xfrm>
            <a:off x="7291388" y="3186716"/>
            <a:ext cx="144621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600">
                <a:solidFill>
                  <a:schemeClr val="tx2"/>
                </a:solidFill>
                <a:latin typeface="Arial" pitchFamily="34" charset="0"/>
              </a:rPr>
              <a:t>Hospedeiro C</a:t>
            </a:r>
            <a:endParaRPr 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76" name="Text Box 247"/>
          <p:cNvSpPr txBox="1">
            <a:spLocks noChangeArrowheads="1"/>
          </p:cNvSpPr>
          <p:nvPr/>
        </p:nvSpPr>
        <p:spPr bwMode="auto">
          <a:xfrm>
            <a:off x="7144199" y="5665814"/>
            <a:ext cx="14462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600">
                <a:solidFill>
                  <a:schemeClr val="tx2"/>
                </a:solidFill>
                <a:latin typeface="Arial" pitchFamily="34" charset="0"/>
              </a:rPr>
              <a:t>Hospedeiro D</a:t>
            </a:r>
            <a:endParaRPr 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115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Causas/custos de </a:t>
            </a:r>
            <a:r>
              <a:rPr lang="pt-BR" sz="3200" dirty="0" err="1" smtClean="0"/>
              <a:t>congest</a:t>
            </a:r>
            <a:r>
              <a:rPr lang="pt-BR" sz="3200" dirty="0" smtClean="0"/>
              <a:t>.: cenário 2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35835"/>
            <a:ext cx="4236675" cy="175120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>
                <a:solidFill>
                  <a:schemeClr val="accent2"/>
                </a:solidFill>
              </a:rPr>
              <a:t>Idealização: conhecimento perfeito</a:t>
            </a:r>
          </a:p>
          <a:p>
            <a:r>
              <a:rPr lang="pt-BR" sz="2000" dirty="0" smtClean="0"/>
              <a:t>transmissor envia apenas quando houver buffer disponível no roteador</a:t>
            </a:r>
            <a:endParaRPr lang="pt-BR" sz="1800" dirty="0"/>
          </a:p>
          <a:p>
            <a:pPr marL="457200" lvl="1" indent="0">
              <a:buNone/>
            </a:pPr>
            <a:endParaRPr lang="pt-BR" sz="2000" dirty="0" smtClean="0"/>
          </a:p>
        </p:txBody>
      </p:sp>
      <p:sp>
        <p:nvSpPr>
          <p:cNvPr id="48134" name="Oval 9"/>
          <p:cNvSpPr>
            <a:spLocks noChangeArrowheads="1"/>
          </p:cNvSpPr>
          <p:nvPr/>
        </p:nvSpPr>
        <p:spPr bwMode="auto">
          <a:xfrm>
            <a:off x="3795713" y="5240941"/>
            <a:ext cx="1304925" cy="303212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8135" name="Line 10"/>
          <p:cNvSpPr>
            <a:spLocks noChangeShapeType="1"/>
          </p:cNvSpPr>
          <p:nvPr/>
        </p:nvSpPr>
        <p:spPr bwMode="auto">
          <a:xfrm>
            <a:off x="3795713" y="5217128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8136" name="Line 11"/>
          <p:cNvSpPr>
            <a:spLocks noChangeShapeType="1"/>
          </p:cNvSpPr>
          <p:nvPr/>
        </p:nvSpPr>
        <p:spPr bwMode="auto">
          <a:xfrm>
            <a:off x="5100638" y="5217128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8137" name="Rectangle 12"/>
          <p:cNvSpPr>
            <a:spLocks noChangeArrowheads="1"/>
          </p:cNvSpPr>
          <p:nvPr/>
        </p:nvSpPr>
        <p:spPr bwMode="auto">
          <a:xfrm>
            <a:off x="3795713" y="5217128"/>
            <a:ext cx="309562" cy="184150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pt-B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38" name="Rectangle 13"/>
          <p:cNvSpPr>
            <a:spLocks noChangeArrowheads="1"/>
          </p:cNvSpPr>
          <p:nvPr/>
        </p:nvSpPr>
        <p:spPr bwMode="auto">
          <a:xfrm>
            <a:off x="4705350" y="5204428"/>
            <a:ext cx="395288" cy="184150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pt-B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39" name="Oval 14"/>
          <p:cNvSpPr>
            <a:spLocks noChangeArrowheads="1"/>
          </p:cNvSpPr>
          <p:nvPr/>
        </p:nvSpPr>
        <p:spPr bwMode="auto">
          <a:xfrm>
            <a:off x="3781425" y="4999641"/>
            <a:ext cx="1306513" cy="35242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8140" name="Group 15"/>
          <p:cNvGrpSpPr>
            <a:grpSpLocks/>
          </p:cNvGrpSpPr>
          <p:nvPr/>
        </p:nvGrpSpPr>
        <p:grpSpPr bwMode="auto">
          <a:xfrm>
            <a:off x="4097338" y="5075841"/>
            <a:ext cx="647700" cy="206375"/>
            <a:chOff x="2848" y="848"/>
            <a:chExt cx="140" cy="98"/>
          </a:xfrm>
        </p:grpSpPr>
        <p:sp>
          <p:nvSpPr>
            <p:cNvPr id="48367" name="Line 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368" name="Line 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369" name="Line 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8141" name="Group 19"/>
          <p:cNvGrpSpPr>
            <a:grpSpLocks/>
          </p:cNvGrpSpPr>
          <p:nvPr/>
        </p:nvGrpSpPr>
        <p:grpSpPr bwMode="auto">
          <a:xfrm flipV="1">
            <a:off x="4097338" y="5074253"/>
            <a:ext cx="647700" cy="204788"/>
            <a:chOff x="2848" y="848"/>
            <a:chExt cx="140" cy="98"/>
          </a:xfrm>
        </p:grpSpPr>
        <p:sp>
          <p:nvSpPr>
            <p:cNvPr id="48364" name="Line 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365" name="Line 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366" name="Line 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8142" name="Text Box 23"/>
          <p:cNvSpPr txBox="1">
            <a:spLocks noChangeArrowheads="1"/>
          </p:cNvSpPr>
          <p:nvPr/>
        </p:nvSpPr>
        <p:spPr bwMode="auto">
          <a:xfrm>
            <a:off x="2927273" y="5717138"/>
            <a:ext cx="2082877" cy="76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en-US" sz="1600" dirty="0">
                <a:solidFill>
                  <a:schemeClr val="tx2"/>
                </a:solidFill>
                <a:latin typeface="Arial" pitchFamily="34" charset="0"/>
              </a:rPr>
              <a:t>Buffers de enlace de </a:t>
            </a:r>
            <a:r>
              <a:rPr lang="en-US" sz="1600" dirty="0" err="1">
                <a:solidFill>
                  <a:schemeClr val="tx2"/>
                </a:solidFill>
                <a:latin typeface="Arial" pitchFamily="34" charset="0"/>
              </a:rPr>
              <a:t>saída</a:t>
            </a:r>
            <a:r>
              <a:rPr lang="en-US" sz="1600" dirty="0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Arial" pitchFamily="34" charset="0"/>
              </a:rPr>
              <a:t>finitos</a:t>
            </a:r>
            <a:r>
              <a:rPr lang="en-US" sz="1600" dirty="0">
                <a:solidFill>
                  <a:schemeClr val="tx2"/>
                </a:solidFill>
                <a:latin typeface="Arial" pitchFamily="34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Arial" pitchFamily="34" charset="0"/>
              </a:rPr>
              <a:t>compartilhados</a:t>
            </a:r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43" name="Line 24"/>
          <p:cNvSpPr>
            <a:spLocks noChangeShapeType="1"/>
          </p:cNvSpPr>
          <p:nvPr/>
        </p:nvSpPr>
        <p:spPr bwMode="auto">
          <a:xfrm flipH="1">
            <a:off x="2424113" y="4771041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44" name="Line 25"/>
          <p:cNvSpPr>
            <a:spLocks noChangeShapeType="1"/>
          </p:cNvSpPr>
          <p:nvPr/>
        </p:nvSpPr>
        <p:spPr bwMode="auto">
          <a:xfrm flipH="1">
            <a:off x="3021013" y="4771041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8145" name="Group 26"/>
          <p:cNvGrpSpPr>
            <a:grpSpLocks/>
          </p:cNvGrpSpPr>
          <p:nvPr/>
        </p:nvGrpSpPr>
        <p:grpSpPr bwMode="auto">
          <a:xfrm>
            <a:off x="2073275" y="3828066"/>
            <a:ext cx="1203325" cy="1162050"/>
            <a:chOff x="5850" y="13487"/>
            <a:chExt cx="2023" cy="1840"/>
          </a:xfrm>
        </p:grpSpPr>
        <p:sp>
          <p:nvSpPr>
            <p:cNvPr id="48325" name="Freeform 27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6" name="Freeform 28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7" name="Freeform 29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8" name="Freeform 30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9" name="Freeform 31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0" name="Freeform 32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1" name="Freeform 33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2" name="Freeform 34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3" name="Freeform 35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4" name="Freeform 36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5" name="Freeform 37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6" name="Freeform 38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7" name="Freeform 39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8" name="Freeform 40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9" name="Freeform 41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0" name="Freeform 42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1" name="Freeform 43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2" name="Freeform 44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3" name="Freeform 45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4" name="Freeform 46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5" name="Freeform 47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6" name="Freeform 48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7" name="Freeform 49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8" name="Freeform 50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9" name="Freeform 51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0" name="Freeform 52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1" name="Freeform 53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2" name="Freeform 54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3" name="Freeform 55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4" name="Rectangle 56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5" name="Freeform 57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6" name="Freeform 58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7" name="Freeform 59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8" name="Freeform 60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9" name="Freeform 61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60" name="Freeform 62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61" name="Freeform 63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62" name="Freeform 64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63" name="Freeform 65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46" name="Group 66"/>
          <p:cNvGrpSpPr>
            <a:grpSpLocks/>
          </p:cNvGrpSpPr>
          <p:nvPr/>
        </p:nvGrpSpPr>
        <p:grpSpPr bwMode="auto">
          <a:xfrm>
            <a:off x="2351088" y="3456591"/>
            <a:ext cx="798512" cy="1166812"/>
            <a:chOff x="12762" y="10336"/>
            <a:chExt cx="1027" cy="1700"/>
          </a:xfrm>
        </p:grpSpPr>
        <p:sp>
          <p:nvSpPr>
            <p:cNvPr id="48319" name="Rectangle 67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0" name="Rectangle 68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1" name="Line 69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2" name="Line 70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3" name="Line 71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4" name="Line 72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47" name="Text Box 73"/>
          <p:cNvSpPr txBox="1">
            <a:spLocks noChangeArrowheads="1"/>
          </p:cNvSpPr>
          <p:nvPr/>
        </p:nvSpPr>
        <p:spPr bwMode="auto">
          <a:xfrm>
            <a:off x="2017713" y="3051778"/>
            <a:ext cx="144621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600">
                <a:solidFill>
                  <a:schemeClr val="tx2"/>
                </a:solidFill>
                <a:latin typeface="Arial" pitchFamily="34" charset="0"/>
              </a:rPr>
              <a:t>Hospedeiro A</a:t>
            </a:r>
            <a:endParaRPr 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48" name="Text Box 74"/>
          <p:cNvSpPr txBox="1">
            <a:spLocks noChangeArrowheads="1"/>
          </p:cNvSpPr>
          <p:nvPr/>
        </p:nvSpPr>
        <p:spPr bwMode="auto">
          <a:xfrm>
            <a:off x="3362325" y="3148616"/>
            <a:ext cx="18049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 baseline="-25000">
                <a:solidFill>
                  <a:srgbClr val="FF0000"/>
                </a:solidFill>
                <a:latin typeface="Arial" pitchFamily="34" charset="0"/>
              </a:rPr>
              <a:t>in 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</a:rPr>
              <a:t>: dados originais</a:t>
            </a:r>
            <a:endParaRPr lang="en-US" sz="1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49" name="Line 75"/>
          <p:cNvSpPr>
            <a:spLocks noChangeShapeType="1"/>
          </p:cNvSpPr>
          <p:nvPr/>
        </p:nvSpPr>
        <p:spPr bwMode="auto">
          <a:xfrm flipH="1">
            <a:off x="1885950" y="5875941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8150" name="Group 76"/>
          <p:cNvGrpSpPr>
            <a:grpSpLocks/>
          </p:cNvGrpSpPr>
          <p:nvPr/>
        </p:nvGrpSpPr>
        <p:grpSpPr bwMode="auto">
          <a:xfrm>
            <a:off x="1020763" y="4982178"/>
            <a:ext cx="1203325" cy="1162050"/>
            <a:chOff x="5850" y="13487"/>
            <a:chExt cx="2023" cy="1840"/>
          </a:xfrm>
        </p:grpSpPr>
        <p:sp>
          <p:nvSpPr>
            <p:cNvPr id="48280" name="Freeform 77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1" name="Freeform 78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2" name="Freeform 79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3" name="Freeform 80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4" name="Freeform 81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5" name="Freeform 82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6" name="Freeform 83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7" name="Freeform 84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8" name="Freeform 85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9" name="Freeform 86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0" name="Freeform 87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1" name="Freeform 88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2" name="Freeform 89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3" name="Freeform 90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4" name="Freeform 91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5" name="Freeform 92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6" name="Freeform 93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7" name="Freeform 94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8" name="Freeform 95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9" name="Freeform 96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0" name="Freeform 97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1" name="Freeform 98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2" name="Freeform 99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3" name="Freeform 100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4" name="Freeform 101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5" name="Freeform 102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6" name="Freeform 103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7" name="Freeform 104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8" name="Freeform 105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9" name="Rectangle 106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0" name="Freeform 107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1" name="Freeform 108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2" name="Freeform 109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3" name="Freeform 110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4" name="Freeform 111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5" name="Freeform 112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6" name="Freeform 113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7" name="Freeform 114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8" name="Freeform 115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51" name="Group 116"/>
          <p:cNvGrpSpPr>
            <a:grpSpLocks/>
          </p:cNvGrpSpPr>
          <p:nvPr/>
        </p:nvGrpSpPr>
        <p:grpSpPr bwMode="auto">
          <a:xfrm>
            <a:off x="1298575" y="4610703"/>
            <a:ext cx="798513" cy="1166813"/>
            <a:chOff x="12762" y="10336"/>
            <a:chExt cx="1027" cy="1700"/>
          </a:xfrm>
        </p:grpSpPr>
        <p:sp>
          <p:nvSpPr>
            <p:cNvPr id="48274" name="Rectangle 117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5" name="Rectangle 118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6" name="Line 119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7" name="Line 120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8" name="Line 121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9" name="Line 122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52" name="Line 124"/>
          <p:cNvSpPr>
            <a:spLocks noChangeShapeType="1"/>
          </p:cNvSpPr>
          <p:nvPr/>
        </p:nvSpPr>
        <p:spPr bwMode="auto">
          <a:xfrm flipH="1">
            <a:off x="3021013" y="5286978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3" name="Line 125"/>
          <p:cNvSpPr>
            <a:spLocks noChangeShapeType="1"/>
          </p:cNvSpPr>
          <p:nvPr/>
        </p:nvSpPr>
        <p:spPr bwMode="auto">
          <a:xfrm flipH="1">
            <a:off x="5010150" y="5286978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4" name="Line 126"/>
          <p:cNvSpPr>
            <a:spLocks noChangeShapeType="1"/>
          </p:cNvSpPr>
          <p:nvPr/>
        </p:nvSpPr>
        <p:spPr bwMode="auto">
          <a:xfrm flipH="1">
            <a:off x="5160963" y="4771041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5" name="Line 127"/>
          <p:cNvSpPr>
            <a:spLocks noChangeShapeType="1"/>
          </p:cNvSpPr>
          <p:nvPr/>
        </p:nvSpPr>
        <p:spPr bwMode="auto">
          <a:xfrm flipH="1">
            <a:off x="5149850" y="5888641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6" name="Line 128"/>
          <p:cNvSpPr>
            <a:spLocks noChangeShapeType="1"/>
          </p:cNvSpPr>
          <p:nvPr/>
        </p:nvSpPr>
        <p:spPr bwMode="auto">
          <a:xfrm flipH="1">
            <a:off x="6259513" y="4783741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8157" name="Group 129"/>
          <p:cNvGrpSpPr>
            <a:grpSpLocks/>
          </p:cNvGrpSpPr>
          <p:nvPr/>
        </p:nvGrpSpPr>
        <p:grpSpPr bwMode="auto">
          <a:xfrm>
            <a:off x="6365875" y="3963003"/>
            <a:ext cx="1203325" cy="1162050"/>
            <a:chOff x="5850" y="13487"/>
            <a:chExt cx="2023" cy="1840"/>
          </a:xfrm>
        </p:grpSpPr>
        <p:sp>
          <p:nvSpPr>
            <p:cNvPr id="48235" name="Freeform 130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6" name="Freeform 131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7" name="Freeform 132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8" name="Freeform 133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9" name="Freeform 134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0" name="Freeform 135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1" name="Freeform 136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2" name="Freeform 137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3" name="Freeform 138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4" name="Freeform 139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5" name="Freeform 140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6" name="Freeform 141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7" name="Freeform 142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8" name="Freeform 143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9" name="Freeform 144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0" name="Freeform 145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1" name="Freeform 146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2" name="Freeform 147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3" name="Freeform 148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4" name="Freeform 149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5" name="Freeform 150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6" name="Freeform 151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7" name="Freeform 152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8" name="Freeform 153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9" name="Freeform 154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0" name="Freeform 155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1" name="Freeform 156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2" name="Freeform 157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3" name="Freeform 158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4" name="Rectangle 159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5" name="Freeform 160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6" name="Freeform 161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7" name="Freeform 162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8" name="Freeform 163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9" name="Freeform 164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0" name="Freeform 165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1" name="Freeform 166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2" name="Freeform 167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3" name="Freeform 168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58" name="Group 169"/>
          <p:cNvGrpSpPr>
            <a:grpSpLocks/>
          </p:cNvGrpSpPr>
          <p:nvPr/>
        </p:nvGrpSpPr>
        <p:grpSpPr bwMode="auto">
          <a:xfrm>
            <a:off x="6643688" y="3591528"/>
            <a:ext cx="798512" cy="1166813"/>
            <a:chOff x="12762" y="10336"/>
            <a:chExt cx="1027" cy="1700"/>
          </a:xfrm>
        </p:grpSpPr>
        <p:sp>
          <p:nvSpPr>
            <p:cNvPr id="48229" name="Rectangle 17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0" name="Rectangle 17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1" name="Line 17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2" name="Line 17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3" name="Line 17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4" name="Line 17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59" name="Group 176"/>
          <p:cNvGrpSpPr>
            <a:grpSpLocks/>
          </p:cNvGrpSpPr>
          <p:nvPr/>
        </p:nvGrpSpPr>
        <p:grpSpPr bwMode="auto">
          <a:xfrm>
            <a:off x="5627688" y="5188553"/>
            <a:ext cx="1204912" cy="1162050"/>
            <a:chOff x="5850" y="13487"/>
            <a:chExt cx="2023" cy="1840"/>
          </a:xfrm>
        </p:grpSpPr>
        <p:sp>
          <p:nvSpPr>
            <p:cNvPr id="48190" name="Freeform 177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1" name="Freeform 178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2" name="Freeform 179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3" name="Freeform 180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4" name="Freeform 181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5" name="Freeform 182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6" name="Freeform 183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7" name="Freeform 184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8" name="Freeform 185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9" name="Freeform 186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0" name="Freeform 187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1" name="Freeform 188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2" name="Freeform 189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3" name="Freeform 190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4" name="Freeform 191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5" name="Freeform 192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6" name="Freeform 193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7" name="Freeform 194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8" name="Freeform 195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9" name="Freeform 196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0" name="Freeform 197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1" name="Freeform 198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2" name="Freeform 199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3" name="Freeform 200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4" name="Freeform 201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5" name="Freeform 202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6" name="Freeform 203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7" name="Freeform 204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8" name="Freeform 205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9" name="Rectangle 206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0" name="Freeform 207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1" name="Freeform 208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2" name="Freeform 209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3" name="Freeform 210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4" name="Freeform 211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5" name="Freeform 212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6" name="Freeform 213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7" name="Freeform 214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8" name="Freeform 215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60" name="Group 216"/>
          <p:cNvGrpSpPr>
            <a:grpSpLocks/>
          </p:cNvGrpSpPr>
          <p:nvPr/>
        </p:nvGrpSpPr>
        <p:grpSpPr bwMode="auto">
          <a:xfrm>
            <a:off x="6175375" y="4904391"/>
            <a:ext cx="798513" cy="1168400"/>
            <a:chOff x="12762" y="10336"/>
            <a:chExt cx="1027" cy="1700"/>
          </a:xfrm>
        </p:grpSpPr>
        <p:sp>
          <p:nvSpPr>
            <p:cNvPr id="48184" name="Rectangle 217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5" name="Rectangle 218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6" name="Line 219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7" name="Line 220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8" name="Line 221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9" name="Line 222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61" name="Oval 223"/>
          <p:cNvSpPr>
            <a:spLocks noChangeArrowheads="1"/>
          </p:cNvSpPr>
          <p:nvPr/>
        </p:nvSpPr>
        <p:spPr bwMode="auto">
          <a:xfrm>
            <a:off x="2763838" y="3531203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62" name="Oval 224"/>
          <p:cNvSpPr>
            <a:spLocks noChangeArrowheads="1"/>
          </p:cNvSpPr>
          <p:nvPr/>
        </p:nvSpPr>
        <p:spPr bwMode="auto">
          <a:xfrm>
            <a:off x="1604963" y="4659916"/>
            <a:ext cx="114300" cy="1174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63" name="Line 225"/>
          <p:cNvSpPr>
            <a:spLocks noChangeShapeType="1"/>
          </p:cNvSpPr>
          <p:nvPr/>
        </p:nvSpPr>
        <p:spPr bwMode="auto">
          <a:xfrm flipH="1">
            <a:off x="2903538" y="3407378"/>
            <a:ext cx="363537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64" name="Text Box 226"/>
          <p:cNvSpPr txBox="1">
            <a:spLocks noChangeArrowheads="1"/>
          </p:cNvSpPr>
          <p:nvPr/>
        </p:nvSpPr>
        <p:spPr bwMode="auto">
          <a:xfrm>
            <a:off x="6424613" y="3064478"/>
            <a:ext cx="5905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6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600" baseline="-25000">
                <a:solidFill>
                  <a:srgbClr val="FF0000"/>
                </a:solidFill>
                <a:latin typeface="Arial" pitchFamily="34" charset="0"/>
              </a:rPr>
              <a:t>out</a:t>
            </a:r>
            <a:endParaRPr 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65" name="Line 227"/>
          <p:cNvSpPr>
            <a:spLocks noChangeShapeType="1"/>
          </p:cNvSpPr>
          <p:nvPr/>
        </p:nvSpPr>
        <p:spPr bwMode="auto">
          <a:xfrm>
            <a:off x="6659563" y="3432778"/>
            <a:ext cx="244475" cy="282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66" name="Line 228"/>
          <p:cNvSpPr>
            <a:spLocks noChangeShapeType="1"/>
          </p:cNvSpPr>
          <p:nvPr/>
        </p:nvSpPr>
        <p:spPr bwMode="auto">
          <a:xfrm flipV="1">
            <a:off x="4212998" y="5480012"/>
            <a:ext cx="438629" cy="2665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grpSp>
        <p:nvGrpSpPr>
          <p:cNvPr id="48167" name="Group 229"/>
          <p:cNvGrpSpPr>
            <a:grpSpLocks/>
          </p:cNvGrpSpPr>
          <p:nvPr/>
        </p:nvGrpSpPr>
        <p:grpSpPr bwMode="auto">
          <a:xfrm>
            <a:off x="4587875" y="5126641"/>
            <a:ext cx="385763" cy="319087"/>
            <a:chOff x="11283" y="10423"/>
            <a:chExt cx="475" cy="374"/>
          </a:xfrm>
        </p:grpSpPr>
        <p:sp>
          <p:nvSpPr>
            <p:cNvPr id="48177" name="Rectangle 230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78" name="Line 231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79" name="Line 232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0" name="Line 233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1" name="Line 234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2" name="Line 235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3" name="Line 236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68" name="Line 237"/>
          <p:cNvSpPr>
            <a:spLocks noChangeShapeType="1"/>
          </p:cNvSpPr>
          <p:nvPr/>
        </p:nvSpPr>
        <p:spPr bwMode="auto">
          <a:xfrm>
            <a:off x="4845050" y="3910616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69" name="Freeform 238"/>
          <p:cNvSpPr>
            <a:spLocks/>
          </p:cNvSpPr>
          <p:nvPr/>
        </p:nvSpPr>
        <p:spPr bwMode="auto">
          <a:xfrm>
            <a:off x="1663700" y="4758341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225"/>
              <a:gd name="T25" fmla="*/ 0 h 1501"/>
              <a:gd name="T26" fmla="*/ 6225 w 6225"/>
              <a:gd name="T27" fmla="*/ 1501 h 15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70" name="Freeform 239"/>
          <p:cNvSpPr>
            <a:spLocks/>
          </p:cNvSpPr>
          <p:nvPr/>
        </p:nvSpPr>
        <p:spPr bwMode="auto">
          <a:xfrm>
            <a:off x="2822575" y="3591528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00"/>
              <a:gd name="T25" fmla="*/ 0 h 2010"/>
              <a:gd name="T26" fmla="*/ 5400 w 5400"/>
              <a:gd name="T27" fmla="*/ 2010 h 20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71" name="Oval 240"/>
          <p:cNvSpPr>
            <a:spLocks noChangeArrowheads="1"/>
          </p:cNvSpPr>
          <p:nvPr/>
        </p:nvSpPr>
        <p:spPr bwMode="auto">
          <a:xfrm>
            <a:off x="2763838" y="3764566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72" name="Text Box 241"/>
          <p:cNvSpPr txBox="1">
            <a:spLocks noChangeArrowheads="1"/>
          </p:cNvSpPr>
          <p:nvPr/>
        </p:nvSpPr>
        <p:spPr bwMode="auto">
          <a:xfrm>
            <a:off x="3194050" y="3567716"/>
            <a:ext cx="223678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</a:rPr>
              <a:t>'</a:t>
            </a:r>
            <a:r>
              <a:rPr lang="en-US" sz="1400" baseline="-25000">
                <a:solidFill>
                  <a:srgbClr val="FF0000"/>
                </a:solidFill>
                <a:latin typeface="Arial" pitchFamily="34" charset="0"/>
              </a:rPr>
              <a:t>in 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</a:rPr>
              <a:t>: dados originais mais dados retransmitidos</a:t>
            </a:r>
            <a:endParaRPr lang="en-US" sz="1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73" name="Line 242"/>
          <p:cNvSpPr>
            <a:spLocks noChangeShapeType="1"/>
          </p:cNvSpPr>
          <p:nvPr/>
        </p:nvSpPr>
        <p:spPr bwMode="auto">
          <a:xfrm flipH="1">
            <a:off x="2916238" y="3750278"/>
            <a:ext cx="373062" cy="5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74" name="Text Box 245"/>
          <p:cNvSpPr txBox="1">
            <a:spLocks noChangeArrowheads="1"/>
          </p:cNvSpPr>
          <p:nvPr/>
        </p:nvSpPr>
        <p:spPr bwMode="auto">
          <a:xfrm>
            <a:off x="611188" y="4207478"/>
            <a:ext cx="144621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600">
                <a:solidFill>
                  <a:schemeClr val="tx2"/>
                </a:solidFill>
                <a:latin typeface="Arial" pitchFamily="34" charset="0"/>
              </a:rPr>
              <a:t>Hospedeiro B</a:t>
            </a:r>
            <a:endParaRPr 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75" name="Text Box 246"/>
          <p:cNvSpPr txBox="1">
            <a:spLocks noChangeArrowheads="1"/>
          </p:cNvSpPr>
          <p:nvPr/>
        </p:nvSpPr>
        <p:spPr bwMode="auto">
          <a:xfrm>
            <a:off x="7291388" y="3186716"/>
            <a:ext cx="1446212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600">
                <a:solidFill>
                  <a:schemeClr val="tx2"/>
                </a:solidFill>
                <a:latin typeface="Arial" pitchFamily="34" charset="0"/>
              </a:rPr>
              <a:t>Hospedeiro C</a:t>
            </a:r>
            <a:endParaRPr 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76" name="Text Box 247"/>
          <p:cNvSpPr txBox="1">
            <a:spLocks noChangeArrowheads="1"/>
          </p:cNvSpPr>
          <p:nvPr/>
        </p:nvSpPr>
        <p:spPr bwMode="auto">
          <a:xfrm>
            <a:off x="7144199" y="5665814"/>
            <a:ext cx="14462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600">
                <a:solidFill>
                  <a:schemeClr val="tx2"/>
                </a:solidFill>
                <a:latin typeface="Arial" pitchFamily="34" charset="0"/>
              </a:rPr>
              <a:t>Hospedeiro D</a:t>
            </a:r>
            <a:endParaRPr 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grpSp>
        <p:nvGrpSpPr>
          <p:cNvPr id="242" name="Group 289"/>
          <p:cNvGrpSpPr>
            <a:grpSpLocks/>
          </p:cNvGrpSpPr>
          <p:nvPr/>
        </p:nvGrpSpPr>
        <p:grpSpPr bwMode="auto">
          <a:xfrm>
            <a:off x="4970463" y="1201738"/>
            <a:ext cx="1936750" cy="1701800"/>
            <a:chOff x="2974" y="778"/>
            <a:chExt cx="1220" cy="1072"/>
          </a:xfrm>
        </p:grpSpPr>
        <p:sp>
          <p:nvSpPr>
            <p:cNvPr id="243" name="Line 278"/>
            <p:cNvSpPr>
              <a:spLocks noChangeShapeType="1"/>
            </p:cNvSpPr>
            <p:nvPr/>
          </p:nvSpPr>
          <p:spPr bwMode="auto">
            <a:xfrm>
              <a:off x="3278" y="820"/>
              <a:ext cx="0" cy="8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44" name="Line 279"/>
            <p:cNvSpPr>
              <a:spLocks noChangeShapeType="1"/>
            </p:cNvSpPr>
            <p:nvPr/>
          </p:nvSpPr>
          <p:spPr bwMode="auto">
            <a:xfrm flipV="1">
              <a:off x="3272" y="1620"/>
              <a:ext cx="92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45" name="Line 280"/>
            <p:cNvSpPr>
              <a:spLocks noChangeShapeType="1"/>
            </p:cNvSpPr>
            <p:nvPr/>
          </p:nvSpPr>
          <p:spPr bwMode="auto">
            <a:xfrm>
              <a:off x="3992" y="908"/>
              <a:ext cx="0" cy="6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46" name="Freeform 281"/>
            <p:cNvSpPr>
              <a:spLocks/>
            </p:cNvSpPr>
            <p:nvPr/>
          </p:nvSpPr>
          <p:spPr bwMode="auto">
            <a:xfrm>
              <a:off x="3274" y="886"/>
              <a:ext cx="720" cy="732"/>
            </a:xfrm>
            <a:custGeom>
              <a:avLst/>
              <a:gdLst>
                <a:gd name="T0" fmla="*/ 0 w 720"/>
                <a:gd name="T1" fmla="*/ 732 h 732"/>
                <a:gd name="T2" fmla="*/ 720 w 720"/>
                <a:gd name="T3" fmla="*/ 0 h 73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20" h="732">
                  <a:moveTo>
                    <a:pt x="0" y="732"/>
                  </a:moveTo>
                  <a:lnTo>
                    <a:pt x="720" y="0"/>
                  </a:lnTo>
                </a:path>
              </a:pathLst>
            </a:custGeom>
            <a:noFill/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pt-BR"/>
            </a:p>
          </p:txBody>
        </p:sp>
        <p:sp>
          <p:nvSpPr>
            <p:cNvPr id="247" name="Line 282"/>
            <p:cNvSpPr>
              <a:spLocks noChangeShapeType="1"/>
            </p:cNvSpPr>
            <p:nvPr/>
          </p:nvSpPr>
          <p:spPr bwMode="auto">
            <a:xfrm>
              <a:off x="3226" y="886"/>
              <a:ext cx="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48" name="Line 283"/>
            <p:cNvSpPr>
              <a:spLocks noChangeShapeType="1"/>
            </p:cNvSpPr>
            <p:nvPr/>
          </p:nvSpPr>
          <p:spPr bwMode="auto">
            <a:xfrm>
              <a:off x="3990" y="1624"/>
              <a:ext cx="0" cy="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49" name="Text Box 284"/>
            <p:cNvSpPr txBox="1">
              <a:spLocks noChangeArrowheads="1"/>
            </p:cNvSpPr>
            <p:nvPr/>
          </p:nvSpPr>
          <p:spPr bwMode="auto">
            <a:xfrm>
              <a:off x="2974" y="778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R/2</a:t>
              </a:r>
            </a:p>
          </p:txBody>
        </p:sp>
        <p:sp>
          <p:nvSpPr>
            <p:cNvPr id="250" name="Text Box 285"/>
            <p:cNvSpPr txBox="1">
              <a:spLocks noChangeArrowheads="1"/>
            </p:cNvSpPr>
            <p:nvPr/>
          </p:nvSpPr>
          <p:spPr bwMode="auto">
            <a:xfrm>
              <a:off x="3858" y="1646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smtClean="0"/>
                <a:t>R/2</a:t>
              </a:r>
            </a:p>
          </p:txBody>
        </p:sp>
        <p:sp>
          <p:nvSpPr>
            <p:cNvPr id="251" name="Text Box 286"/>
            <p:cNvSpPr txBox="1">
              <a:spLocks noChangeArrowheads="1"/>
            </p:cNvSpPr>
            <p:nvPr/>
          </p:nvSpPr>
          <p:spPr bwMode="auto">
            <a:xfrm rot="-5400000">
              <a:off x="2963" y="1151"/>
              <a:ext cx="34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smtClean="0">
                  <a:latin typeface="Symbol" charset="0"/>
                </a:rPr>
                <a:t>l</a:t>
              </a:r>
              <a:r>
                <a:rPr lang="en-US" sz="2000" baseline="-25000" smtClean="0">
                  <a:latin typeface="Arial" charset="0"/>
                </a:rPr>
                <a:t>out</a:t>
              </a:r>
            </a:p>
          </p:txBody>
        </p:sp>
        <p:sp>
          <p:nvSpPr>
            <p:cNvPr id="252" name="Text Box 287"/>
            <p:cNvSpPr txBox="1">
              <a:spLocks noChangeArrowheads="1"/>
            </p:cNvSpPr>
            <p:nvPr/>
          </p:nvSpPr>
          <p:spPr bwMode="auto">
            <a:xfrm>
              <a:off x="3529" y="1600"/>
              <a:ext cx="2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2000" smtClean="0">
                  <a:latin typeface="Symbol" charset="0"/>
                </a:rPr>
                <a:t>l</a:t>
              </a:r>
              <a:r>
                <a:rPr lang="en-US" sz="2000" baseline="-25000" smtClean="0">
                  <a:latin typeface="Arial" charset="0"/>
                </a:rPr>
                <a:t>in</a:t>
              </a:r>
            </a:p>
          </p:txBody>
        </p:sp>
        <p:sp>
          <p:nvSpPr>
            <p:cNvPr id="253" name="Line 288"/>
            <p:cNvSpPr>
              <a:spLocks noChangeShapeType="1"/>
            </p:cNvSpPr>
            <p:nvPr/>
          </p:nvSpPr>
          <p:spPr bwMode="auto">
            <a:xfrm>
              <a:off x="3290" y="887"/>
              <a:ext cx="6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54" name="Rectangle 241"/>
          <p:cNvSpPr>
            <a:spLocks noChangeArrowheads="1"/>
          </p:cNvSpPr>
          <p:nvPr/>
        </p:nvSpPr>
        <p:spPr bwMode="auto">
          <a:xfrm>
            <a:off x="2681288" y="3508598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5" name="Rectangle 242"/>
          <p:cNvSpPr>
            <a:spLocks noChangeArrowheads="1"/>
          </p:cNvSpPr>
          <p:nvPr/>
        </p:nvSpPr>
        <p:spPr bwMode="auto">
          <a:xfrm>
            <a:off x="2351088" y="3741961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" name="Text Box 243"/>
          <p:cNvSpPr txBox="1">
            <a:spLocks noChangeArrowheads="1"/>
          </p:cNvSpPr>
          <p:nvPr/>
        </p:nvSpPr>
        <p:spPr bwMode="auto">
          <a:xfrm>
            <a:off x="1696798" y="3632423"/>
            <a:ext cx="67358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err="1" smtClean="0">
                <a:solidFill>
                  <a:srgbClr val="006600"/>
                </a:solidFill>
                <a:latin typeface="Arial" charset="0"/>
              </a:rPr>
              <a:t>cópia</a:t>
            </a:r>
            <a:endParaRPr lang="en-US" dirty="0" smtClean="0">
              <a:solidFill>
                <a:srgbClr val="006600"/>
              </a:solidFill>
              <a:latin typeface="Arial" charset="0"/>
            </a:endParaRPr>
          </a:p>
        </p:txBody>
      </p:sp>
      <p:sp>
        <p:nvSpPr>
          <p:cNvPr id="257" name="Text Box 259"/>
          <p:cNvSpPr txBox="1">
            <a:spLocks noChangeArrowheads="1"/>
          </p:cNvSpPr>
          <p:nvPr/>
        </p:nvSpPr>
        <p:spPr bwMode="auto">
          <a:xfrm>
            <a:off x="3598411" y="4628425"/>
            <a:ext cx="22621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dirty="0" err="1" smtClean="0">
                <a:solidFill>
                  <a:srgbClr val="006600"/>
                </a:solidFill>
                <a:latin typeface="Arial" charset="0"/>
              </a:rPr>
              <a:t>espaço</a:t>
            </a:r>
            <a:r>
              <a:rPr lang="en-US" i="1" dirty="0" smtClean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en-US" i="1" dirty="0" err="1" smtClean="0">
                <a:solidFill>
                  <a:srgbClr val="006600"/>
                </a:solidFill>
                <a:latin typeface="Arial" charset="0"/>
              </a:rPr>
              <a:t>livre</a:t>
            </a:r>
            <a:r>
              <a:rPr lang="en-US" i="1" dirty="0" smtClean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en-US" i="1" dirty="0" err="1" smtClean="0">
                <a:solidFill>
                  <a:srgbClr val="006600"/>
                </a:solidFill>
                <a:latin typeface="Arial" charset="0"/>
              </a:rPr>
              <a:t>em</a:t>
            </a:r>
            <a:r>
              <a:rPr lang="en-US" i="1" dirty="0" smtClean="0">
                <a:solidFill>
                  <a:srgbClr val="006600"/>
                </a:solidFill>
                <a:latin typeface="Arial" charset="0"/>
              </a:rPr>
              <a:t> buffer!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1658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4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23889 0.24214 " pathEditMode="relative" ptsTypes="AA">
                                      <p:cBhvr>
                                        <p:cTn id="30" dur="3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0"/>
                            </p:stCondLst>
                            <p:childTnLst>
                              <p:par>
                                <p:cTn id="32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88 0.24213 L 0.30624 0.24213 L 0.37083 0.15324 L 0.46041 0.15324 L 0.45902 0.01343 " pathEditMode="relative" ptsTypes="AAAAA">
                                      <p:cBhvr>
                                        <p:cTn id="33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000"/>
                            </p:stCondLst>
                            <p:childTnLst>
                              <p:par>
                                <p:cTn id="4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animBg="1"/>
      <p:bldP spid="254" grpId="1" animBg="1"/>
      <p:bldP spid="254" grpId="2" animBg="1"/>
      <p:bldP spid="254" grpId="3" animBg="1"/>
      <p:bldP spid="254" grpId="4" animBg="1"/>
      <p:bldP spid="254" grpId="5" animBg="1"/>
      <p:bldP spid="255" grpId="0" animBg="1"/>
      <p:bldP spid="255" grpId="1" animBg="1"/>
      <p:bldP spid="256" grpId="0"/>
      <p:bldP spid="256" grpId="1"/>
      <p:bldP spid="257" grpId="0"/>
      <p:bldP spid="257" grpId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Causas/custos de </a:t>
            </a:r>
            <a:r>
              <a:rPr lang="pt-BR" sz="3200" dirty="0" err="1" smtClean="0"/>
              <a:t>congest</a:t>
            </a:r>
            <a:r>
              <a:rPr lang="pt-BR" sz="3200" dirty="0" smtClean="0"/>
              <a:t>.: cenário 2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35835"/>
            <a:ext cx="4451999" cy="175120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>
                <a:solidFill>
                  <a:schemeClr val="accent2"/>
                </a:solidFill>
              </a:rPr>
              <a:t>Idealização: </a:t>
            </a:r>
            <a:r>
              <a:rPr lang="pt-BR" sz="2000" i="1" dirty="0" smtClean="0">
                <a:solidFill>
                  <a:srgbClr val="FF0000"/>
                </a:solidFill>
              </a:rPr>
              <a:t>perda conhecida. </a:t>
            </a:r>
            <a:r>
              <a:rPr lang="pt-BR" sz="2000" dirty="0" smtClean="0"/>
              <a:t>pacotes podem ser perdidos, descartados no roteador devido a buffers cheios</a:t>
            </a:r>
            <a:endParaRPr lang="pt-BR" sz="2000" i="1" dirty="0" smtClean="0">
              <a:solidFill>
                <a:srgbClr val="FF0000"/>
              </a:solidFill>
            </a:endParaRPr>
          </a:p>
          <a:p>
            <a:r>
              <a:rPr lang="pt-BR" sz="2000" dirty="0" smtClean="0"/>
              <a:t>transmissor apenas retransmite se o pacote </a:t>
            </a:r>
            <a:r>
              <a:rPr lang="pt-BR" sz="2000" i="1" dirty="0" smtClean="0"/>
              <a:t>sabidamente</a:t>
            </a:r>
            <a:r>
              <a:rPr lang="pt-BR" sz="2000" dirty="0" smtClean="0"/>
              <a:t> se perdeu.</a:t>
            </a:r>
            <a:endParaRPr lang="pt-BR" sz="1800" dirty="0"/>
          </a:p>
          <a:p>
            <a:pPr marL="457200" lvl="1" indent="0">
              <a:buNone/>
            </a:pPr>
            <a:endParaRPr lang="pt-BR" sz="2000" dirty="0" smtClean="0"/>
          </a:p>
        </p:txBody>
      </p:sp>
      <p:sp>
        <p:nvSpPr>
          <p:cNvPr id="48134" name="Oval 9"/>
          <p:cNvSpPr>
            <a:spLocks noChangeArrowheads="1"/>
          </p:cNvSpPr>
          <p:nvPr/>
        </p:nvSpPr>
        <p:spPr bwMode="auto">
          <a:xfrm>
            <a:off x="3795713" y="5395051"/>
            <a:ext cx="1304925" cy="303212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8135" name="Line 10"/>
          <p:cNvSpPr>
            <a:spLocks noChangeShapeType="1"/>
          </p:cNvSpPr>
          <p:nvPr/>
        </p:nvSpPr>
        <p:spPr bwMode="auto">
          <a:xfrm>
            <a:off x="3795713" y="5371238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8136" name="Line 11"/>
          <p:cNvSpPr>
            <a:spLocks noChangeShapeType="1"/>
          </p:cNvSpPr>
          <p:nvPr/>
        </p:nvSpPr>
        <p:spPr bwMode="auto">
          <a:xfrm>
            <a:off x="5100638" y="5371238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8137" name="Rectangle 12"/>
          <p:cNvSpPr>
            <a:spLocks noChangeArrowheads="1"/>
          </p:cNvSpPr>
          <p:nvPr/>
        </p:nvSpPr>
        <p:spPr bwMode="auto">
          <a:xfrm>
            <a:off x="3795713" y="5371238"/>
            <a:ext cx="309562" cy="184150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pt-B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38" name="Rectangle 13"/>
          <p:cNvSpPr>
            <a:spLocks noChangeArrowheads="1"/>
          </p:cNvSpPr>
          <p:nvPr/>
        </p:nvSpPr>
        <p:spPr bwMode="auto">
          <a:xfrm>
            <a:off x="4705350" y="5358538"/>
            <a:ext cx="395288" cy="184150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pt-B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39" name="Oval 14"/>
          <p:cNvSpPr>
            <a:spLocks noChangeArrowheads="1"/>
          </p:cNvSpPr>
          <p:nvPr/>
        </p:nvSpPr>
        <p:spPr bwMode="auto">
          <a:xfrm>
            <a:off x="3781425" y="5153751"/>
            <a:ext cx="1306513" cy="35242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8140" name="Group 15"/>
          <p:cNvGrpSpPr>
            <a:grpSpLocks/>
          </p:cNvGrpSpPr>
          <p:nvPr/>
        </p:nvGrpSpPr>
        <p:grpSpPr bwMode="auto">
          <a:xfrm>
            <a:off x="4097338" y="5229951"/>
            <a:ext cx="647700" cy="206375"/>
            <a:chOff x="2848" y="848"/>
            <a:chExt cx="140" cy="98"/>
          </a:xfrm>
        </p:grpSpPr>
        <p:sp>
          <p:nvSpPr>
            <p:cNvPr id="48367" name="Line 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368" name="Line 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369" name="Line 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8141" name="Group 19"/>
          <p:cNvGrpSpPr>
            <a:grpSpLocks/>
          </p:cNvGrpSpPr>
          <p:nvPr/>
        </p:nvGrpSpPr>
        <p:grpSpPr bwMode="auto">
          <a:xfrm flipV="1">
            <a:off x="4097338" y="5228363"/>
            <a:ext cx="647700" cy="204788"/>
            <a:chOff x="2848" y="848"/>
            <a:chExt cx="140" cy="98"/>
          </a:xfrm>
        </p:grpSpPr>
        <p:sp>
          <p:nvSpPr>
            <p:cNvPr id="48364" name="Line 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365" name="Line 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366" name="Line 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8143" name="Line 24"/>
          <p:cNvSpPr>
            <a:spLocks noChangeShapeType="1"/>
          </p:cNvSpPr>
          <p:nvPr/>
        </p:nvSpPr>
        <p:spPr bwMode="auto">
          <a:xfrm flipH="1">
            <a:off x="2424113" y="4925151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44" name="Line 25"/>
          <p:cNvSpPr>
            <a:spLocks noChangeShapeType="1"/>
          </p:cNvSpPr>
          <p:nvPr/>
        </p:nvSpPr>
        <p:spPr bwMode="auto">
          <a:xfrm flipH="1">
            <a:off x="3021013" y="4925151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8145" name="Group 26"/>
          <p:cNvGrpSpPr>
            <a:grpSpLocks/>
          </p:cNvGrpSpPr>
          <p:nvPr/>
        </p:nvGrpSpPr>
        <p:grpSpPr bwMode="auto">
          <a:xfrm>
            <a:off x="2073275" y="3982176"/>
            <a:ext cx="1203325" cy="1162050"/>
            <a:chOff x="5850" y="13487"/>
            <a:chExt cx="2023" cy="1840"/>
          </a:xfrm>
        </p:grpSpPr>
        <p:sp>
          <p:nvSpPr>
            <p:cNvPr id="48325" name="Freeform 27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6" name="Freeform 28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7" name="Freeform 29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8" name="Freeform 30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9" name="Freeform 31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0" name="Freeform 32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1" name="Freeform 33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2" name="Freeform 34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3" name="Freeform 35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4" name="Freeform 36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5" name="Freeform 37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6" name="Freeform 38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7" name="Freeform 39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8" name="Freeform 40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9" name="Freeform 41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0" name="Freeform 42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1" name="Freeform 43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2" name="Freeform 44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3" name="Freeform 45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4" name="Freeform 46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5" name="Freeform 47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6" name="Freeform 48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7" name="Freeform 49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8" name="Freeform 50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9" name="Freeform 51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0" name="Freeform 52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1" name="Freeform 53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2" name="Freeform 54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3" name="Freeform 55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4" name="Rectangle 56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5" name="Freeform 57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6" name="Freeform 58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7" name="Freeform 59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8" name="Freeform 60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9" name="Freeform 61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60" name="Freeform 62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61" name="Freeform 63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62" name="Freeform 64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63" name="Freeform 65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46" name="Group 66"/>
          <p:cNvGrpSpPr>
            <a:grpSpLocks/>
          </p:cNvGrpSpPr>
          <p:nvPr/>
        </p:nvGrpSpPr>
        <p:grpSpPr bwMode="auto">
          <a:xfrm>
            <a:off x="2351088" y="3610701"/>
            <a:ext cx="798512" cy="1166812"/>
            <a:chOff x="12762" y="10336"/>
            <a:chExt cx="1027" cy="1700"/>
          </a:xfrm>
        </p:grpSpPr>
        <p:sp>
          <p:nvSpPr>
            <p:cNvPr id="48319" name="Rectangle 67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0" name="Rectangle 68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1" name="Line 69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2" name="Line 70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3" name="Line 71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4" name="Line 72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47" name="Text Box 73"/>
          <p:cNvSpPr txBox="1">
            <a:spLocks noChangeArrowheads="1"/>
          </p:cNvSpPr>
          <p:nvPr/>
        </p:nvSpPr>
        <p:spPr bwMode="auto">
          <a:xfrm>
            <a:off x="2367418" y="5003667"/>
            <a:ext cx="34737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600" dirty="0" smtClean="0">
                <a:solidFill>
                  <a:schemeClr val="tx2"/>
                </a:solidFill>
                <a:latin typeface="Arial" pitchFamily="34" charset="0"/>
              </a:rPr>
              <a:t>A</a:t>
            </a:r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48" name="Text Box 74"/>
          <p:cNvSpPr txBox="1">
            <a:spLocks noChangeArrowheads="1"/>
          </p:cNvSpPr>
          <p:nvPr/>
        </p:nvSpPr>
        <p:spPr bwMode="auto">
          <a:xfrm>
            <a:off x="3362325" y="3302726"/>
            <a:ext cx="18049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 baseline="-25000">
                <a:solidFill>
                  <a:srgbClr val="FF0000"/>
                </a:solidFill>
                <a:latin typeface="Arial" pitchFamily="34" charset="0"/>
              </a:rPr>
              <a:t>in 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</a:rPr>
              <a:t>: dados originais</a:t>
            </a:r>
            <a:endParaRPr lang="en-US" sz="1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49" name="Line 75"/>
          <p:cNvSpPr>
            <a:spLocks noChangeShapeType="1"/>
          </p:cNvSpPr>
          <p:nvPr/>
        </p:nvSpPr>
        <p:spPr bwMode="auto">
          <a:xfrm flipH="1">
            <a:off x="1885950" y="6030051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8150" name="Group 76"/>
          <p:cNvGrpSpPr>
            <a:grpSpLocks/>
          </p:cNvGrpSpPr>
          <p:nvPr/>
        </p:nvGrpSpPr>
        <p:grpSpPr bwMode="auto">
          <a:xfrm>
            <a:off x="1020763" y="5136288"/>
            <a:ext cx="1203325" cy="1162050"/>
            <a:chOff x="5850" y="13487"/>
            <a:chExt cx="2023" cy="1840"/>
          </a:xfrm>
        </p:grpSpPr>
        <p:sp>
          <p:nvSpPr>
            <p:cNvPr id="48280" name="Freeform 77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1" name="Freeform 78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2" name="Freeform 79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3" name="Freeform 80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4" name="Freeform 81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5" name="Freeform 82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6" name="Freeform 83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7" name="Freeform 84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8" name="Freeform 85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9" name="Freeform 86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0" name="Freeform 87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1" name="Freeform 88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2" name="Freeform 89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3" name="Freeform 90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4" name="Freeform 91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5" name="Freeform 92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6" name="Freeform 93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7" name="Freeform 94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8" name="Freeform 95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9" name="Freeform 96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0" name="Freeform 97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1" name="Freeform 98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2" name="Freeform 99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3" name="Freeform 100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4" name="Freeform 101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5" name="Freeform 102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6" name="Freeform 103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7" name="Freeform 104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8" name="Freeform 105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9" name="Rectangle 106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0" name="Freeform 107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1" name="Freeform 108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2" name="Freeform 109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3" name="Freeform 110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4" name="Freeform 111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5" name="Freeform 112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6" name="Freeform 113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7" name="Freeform 114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8" name="Freeform 115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51" name="Group 116"/>
          <p:cNvGrpSpPr>
            <a:grpSpLocks/>
          </p:cNvGrpSpPr>
          <p:nvPr/>
        </p:nvGrpSpPr>
        <p:grpSpPr bwMode="auto">
          <a:xfrm>
            <a:off x="1298575" y="4764813"/>
            <a:ext cx="798513" cy="1166813"/>
            <a:chOff x="12762" y="10336"/>
            <a:chExt cx="1027" cy="1700"/>
          </a:xfrm>
        </p:grpSpPr>
        <p:sp>
          <p:nvSpPr>
            <p:cNvPr id="48274" name="Rectangle 117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5" name="Rectangle 118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6" name="Line 119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7" name="Line 120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8" name="Line 121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9" name="Line 122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52" name="Line 124"/>
          <p:cNvSpPr>
            <a:spLocks noChangeShapeType="1"/>
          </p:cNvSpPr>
          <p:nvPr/>
        </p:nvSpPr>
        <p:spPr bwMode="auto">
          <a:xfrm flipH="1">
            <a:off x="3021013" y="5441088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3" name="Line 125"/>
          <p:cNvSpPr>
            <a:spLocks noChangeShapeType="1"/>
          </p:cNvSpPr>
          <p:nvPr/>
        </p:nvSpPr>
        <p:spPr bwMode="auto">
          <a:xfrm flipH="1">
            <a:off x="5010150" y="5441088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4" name="Line 126"/>
          <p:cNvSpPr>
            <a:spLocks noChangeShapeType="1"/>
          </p:cNvSpPr>
          <p:nvPr/>
        </p:nvSpPr>
        <p:spPr bwMode="auto">
          <a:xfrm flipH="1">
            <a:off x="5160963" y="4925151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5" name="Line 127"/>
          <p:cNvSpPr>
            <a:spLocks noChangeShapeType="1"/>
          </p:cNvSpPr>
          <p:nvPr/>
        </p:nvSpPr>
        <p:spPr bwMode="auto">
          <a:xfrm flipH="1">
            <a:off x="5149850" y="6042751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6" name="Line 128"/>
          <p:cNvSpPr>
            <a:spLocks noChangeShapeType="1"/>
          </p:cNvSpPr>
          <p:nvPr/>
        </p:nvSpPr>
        <p:spPr bwMode="auto">
          <a:xfrm flipH="1">
            <a:off x="6259513" y="4937851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8157" name="Group 129"/>
          <p:cNvGrpSpPr>
            <a:grpSpLocks/>
          </p:cNvGrpSpPr>
          <p:nvPr/>
        </p:nvGrpSpPr>
        <p:grpSpPr bwMode="auto">
          <a:xfrm>
            <a:off x="6365875" y="4117113"/>
            <a:ext cx="1203325" cy="1162050"/>
            <a:chOff x="5850" y="13487"/>
            <a:chExt cx="2023" cy="1840"/>
          </a:xfrm>
        </p:grpSpPr>
        <p:sp>
          <p:nvSpPr>
            <p:cNvPr id="48235" name="Freeform 130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6" name="Freeform 131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7" name="Freeform 132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8" name="Freeform 133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9" name="Freeform 134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0" name="Freeform 135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1" name="Freeform 136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2" name="Freeform 137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3" name="Freeform 138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4" name="Freeform 139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5" name="Freeform 140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6" name="Freeform 141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7" name="Freeform 142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8" name="Freeform 143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9" name="Freeform 144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0" name="Freeform 145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1" name="Freeform 146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2" name="Freeform 147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3" name="Freeform 148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4" name="Freeform 149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5" name="Freeform 150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6" name="Freeform 151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7" name="Freeform 152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8" name="Freeform 153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9" name="Freeform 154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0" name="Freeform 155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1" name="Freeform 156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2" name="Freeform 157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3" name="Freeform 158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4" name="Rectangle 159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5" name="Freeform 160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6" name="Freeform 161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7" name="Freeform 162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8" name="Freeform 163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9" name="Freeform 164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0" name="Freeform 165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1" name="Freeform 166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2" name="Freeform 167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3" name="Freeform 168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58" name="Group 169"/>
          <p:cNvGrpSpPr>
            <a:grpSpLocks/>
          </p:cNvGrpSpPr>
          <p:nvPr/>
        </p:nvGrpSpPr>
        <p:grpSpPr bwMode="auto">
          <a:xfrm>
            <a:off x="6643688" y="3745638"/>
            <a:ext cx="798512" cy="1166813"/>
            <a:chOff x="12762" y="10336"/>
            <a:chExt cx="1027" cy="1700"/>
          </a:xfrm>
        </p:grpSpPr>
        <p:sp>
          <p:nvSpPr>
            <p:cNvPr id="48229" name="Rectangle 17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0" name="Rectangle 17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1" name="Line 17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2" name="Line 17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3" name="Line 17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4" name="Line 17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59" name="Group 176"/>
          <p:cNvGrpSpPr>
            <a:grpSpLocks/>
          </p:cNvGrpSpPr>
          <p:nvPr/>
        </p:nvGrpSpPr>
        <p:grpSpPr bwMode="auto">
          <a:xfrm>
            <a:off x="5627688" y="5342663"/>
            <a:ext cx="1204912" cy="1162050"/>
            <a:chOff x="5850" y="13487"/>
            <a:chExt cx="2023" cy="1840"/>
          </a:xfrm>
        </p:grpSpPr>
        <p:sp>
          <p:nvSpPr>
            <p:cNvPr id="48190" name="Freeform 177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1" name="Freeform 178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2" name="Freeform 179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3" name="Freeform 180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4" name="Freeform 181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5" name="Freeform 182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6" name="Freeform 183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7" name="Freeform 184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8" name="Freeform 185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9" name="Freeform 186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0" name="Freeform 187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1" name="Freeform 188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2" name="Freeform 189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3" name="Freeform 190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4" name="Freeform 191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5" name="Freeform 192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6" name="Freeform 193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7" name="Freeform 194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8" name="Freeform 195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9" name="Freeform 196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0" name="Freeform 197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1" name="Freeform 198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2" name="Freeform 199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3" name="Freeform 200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4" name="Freeform 201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5" name="Freeform 202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6" name="Freeform 203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7" name="Freeform 204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8" name="Freeform 205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9" name="Rectangle 206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0" name="Freeform 207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1" name="Freeform 208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2" name="Freeform 209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3" name="Freeform 210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4" name="Freeform 211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5" name="Freeform 212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6" name="Freeform 213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7" name="Freeform 214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8" name="Freeform 215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60" name="Group 216"/>
          <p:cNvGrpSpPr>
            <a:grpSpLocks/>
          </p:cNvGrpSpPr>
          <p:nvPr/>
        </p:nvGrpSpPr>
        <p:grpSpPr bwMode="auto">
          <a:xfrm>
            <a:off x="6175375" y="5058501"/>
            <a:ext cx="798513" cy="1168400"/>
            <a:chOff x="12762" y="10336"/>
            <a:chExt cx="1027" cy="1700"/>
          </a:xfrm>
        </p:grpSpPr>
        <p:sp>
          <p:nvSpPr>
            <p:cNvPr id="48184" name="Rectangle 217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5" name="Rectangle 218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6" name="Line 219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7" name="Line 220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8" name="Line 221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9" name="Line 222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61" name="Oval 223"/>
          <p:cNvSpPr>
            <a:spLocks noChangeArrowheads="1"/>
          </p:cNvSpPr>
          <p:nvPr/>
        </p:nvSpPr>
        <p:spPr bwMode="auto">
          <a:xfrm>
            <a:off x="2763838" y="3685313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62" name="Oval 224"/>
          <p:cNvSpPr>
            <a:spLocks noChangeArrowheads="1"/>
          </p:cNvSpPr>
          <p:nvPr/>
        </p:nvSpPr>
        <p:spPr bwMode="auto">
          <a:xfrm>
            <a:off x="1604963" y="4814026"/>
            <a:ext cx="114300" cy="1174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63" name="Line 225"/>
          <p:cNvSpPr>
            <a:spLocks noChangeShapeType="1"/>
          </p:cNvSpPr>
          <p:nvPr/>
        </p:nvSpPr>
        <p:spPr bwMode="auto">
          <a:xfrm flipH="1">
            <a:off x="2903538" y="3561488"/>
            <a:ext cx="363537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64" name="Text Box 226"/>
          <p:cNvSpPr txBox="1">
            <a:spLocks noChangeArrowheads="1"/>
          </p:cNvSpPr>
          <p:nvPr/>
        </p:nvSpPr>
        <p:spPr bwMode="auto">
          <a:xfrm>
            <a:off x="7657512" y="3712435"/>
            <a:ext cx="5905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600" dirty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600" baseline="-25000" dirty="0">
                <a:solidFill>
                  <a:srgbClr val="FF0000"/>
                </a:solidFill>
                <a:latin typeface="Arial" pitchFamily="34" charset="0"/>
              </a:rPr>
              <a:t>out</a:t>
            </a:r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65" name="Line 227"/>
          <p:cNvSpPr>
            <a:spLocks noChangeShapeType="1"/>
          </p:cNvSpPr>
          <p:nvPr/>
        </p:nvSpPr>
        <p:spPr bwMode="auto">
          <a:xfrm flipH="1">
            <a:off x="7160904" y="3896071"/>
            <a:ext cx="496608" cy="217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grpSp>
        <p:nvGrpSpPr>
          <p:cNvPr id="48167" name="Group 229"/>
          <p:cNvGrpSpPr>
            <a:grpSpLocks/>
          </p:cNvGrpSpPr>
          <p:nvPr/>
        </p:nvGrpSpPr>
        <p:grpSpPr bwMode="auto">
          <a:xfrm>
            <a:off x="4587875" y="5280751"/>
            <a:ext cx="385763" cy="319087"/>
            <a:chOff x="11283" y="10423"/>
            <a:chExt cx="475" cy="374"/>
          </a:xfrm>
        </p:grpSpPr>
        <p:sp>
          <p:nvSpPr>
            <p:cNvPr id="48177" name="Rectangle 230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78" name="Line 231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79" name="Line 232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0" name="Line 233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1" name="Line 234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2" name="Line 235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3" name="Line 236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68" name="Line 237"/>
          <p:cNvSpPr>
            <a:spLocks noChangeShapeType="1"/>
          </p:cNvSpPr>
          <p:nvPr/>
        </p:nvSpPr>
        <p:spPr bwMode="auto">
          <a:xfrm>
            <a:off x="4845050" y="4064726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69" name="Freeform 238"/>
          <p:cNvSpPr>
            <a:spLocks/>
          </p:cNvSpPr>
          <p:nvPr/>
        </p:nvSpPr>
        <p:spPr bwMode="auto">
          <a:xfrm>
            <a:off x="1663700" y="4912451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225"/>
              <a:gd name="T25" fmla="*/ 0 h 1501"/>
              <a:gd name="T26" fmla="*/ 6225 w 6225"/>
              <a:gd name="T27" fmla="*/ 1501 h 15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70" name="Freeform 239"/>
          <p:cNvSpPr>
            <a:spLocks/>
          </p:cNvSpPr>
          <p:nvPr/>
        </p:nvSpPr>
        <p:spPr bwMode="auto">
          <a:xfrm>
            <a:off x="2822575" y="3745638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00"/>
              <a:gd name="T25" fmla="*/ 0 h 2010"/>
              <a:gd name="T26" fmla="*/ 5400 w 5400"/>
              <a:gd name="T27" fmla="*/ 2010 h 20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71" name="Oval 240"/>
          <p:cNvSpPr>
            <a:spLocks noChangeArrowheads="1"/>
          </p:cNvSpPr>
          <p:nvPr/>
        </p:nvSpPr>
        <p:spPr bwMode="auto">
          <a:xfrm>
            <a:off x="2763838" y="3918676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72" name="Text Box 241"/>
          <p:cNvSpPr txBox="1">
            <a:spLocks noChangeArrowheads="1"/>
          </p:cNvSpPr>
          <p:nvPr/>
        </p:nvSpPr>
        <p:spPr bwMode="auto">
          <a:xfrm>
            <a:off x="3194050" y="3721826"/>
            <a:ext cx="223678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</a:rPr>
              <a:t>'</a:t>
            </a:r>
            <a:r>
              <a:rPr lang="en-US" sz="1400" baseline="-25000">
                <a:solidFill>
                  <a:srgbClr val="FF0000"/>
                </a:solidFill>
                <a:latin typeface="Arial" pitchFamily="34" charset="0"/>
              </a:rPr>
              <a:t>in 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</a:rPr>
              <a:t>: dados originais mais dados retransmitidos</a:t>
            </a:r>
            <a:endParaRPr lang="en-US" sz="1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73" name="Line 242"/>
          <p:cNvSpPr>
            <a:spLocks noChangeShapeType="1"/>
          </p:cNvSpPr>
          <p:nvPr/>
        </p:nvSpPr>
        <p:spPr bwMode="auto">
          <a:xfrm flipH="1">
            <a:off x="2916238" y="3904388"/>
            <a:ext cx="373062" cy="5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74" name="Text Box 245"/>
          <p:cNvSpPr txBox="1">
            <a:spLocks noChangeArrowheads="1"/>
          </p:cNvSpPr>
          <p:nvPr/>
        </p:nvSpPr>
        <p:spPr bwMode="auto">
          <a:xfrm>
            <a:off x="611188" y="4361588"/>
            <a:ext cx="144621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600">
                <a:solidFill>
                  <a:schemeClr val="tx2"/>
                </a:solidFill>
                <a:latin typeface="Arial" pitchFamily="34" charset="0"/>
              </a:rPr>
              <a:t>Hospedeiro B</a:t>
            </a:r>
            <a:endParaRPr 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76" name="Text Box 247"/>
          <p:cNvSpPr txBox="1">
            <a:spLocks noChangeArrowheads="1"/>
          </p:cNvSpPr>
          <p:nvPr/>
        </p:nvSpPr>
        <p:spPr bwMode="auto">
          <a:xfrm>
            <a:off x="7144199" y="5819924"/>
            <a:ext cx="14462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600">
                <a:solidFill>
                  <a:schemeClr val="tx2"/>
                </a:solidFill>
                <a:latin typeface="Arial" pitchFamily="34" charset="0"/>
              </a:rPr>
              <a:t>Hospedeiro D</a:t>
            </a:r>
            <a:endParaRPr 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54" name="Rectangle 241"/>
          <p:cNvSpPr>
            <a:spLocks noChangeArrowheads="1"/>
          </p:cNvSpPr>
          <p:nvPr/>
        </p:nvSpPr>
        <p:spPr bwMode="auto">
          <a:xfrm>
            <a:off x="2681288" y="3662708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5" name="Rectangle 242"/>
          <p:cNvSpPr>
            <a:spLocks noChangeArrowheads="1"/>
          </p:cNvSpPr>
          <p:nvPr/>
        </p:nvSpPr>
        <p:spPr bwMode="auto">
          <a:xfrm>
            <a:off x="2351088" y="3896071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6" name="Text Box 243"/>
          <p:cNvSpPr txBox="1">
            <a:spLocks noChangeArrowheads="1"/>
          </p:cNvSpPr>
          <p:nvPr/>
        </p:nvSpPr>
        <p:spPr bwMode="auto">
          <a:xfrm>
            <a:off x="1696798" y="3786533"/>
            <a:ext cx="67358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dirty="0" err="1" smtClean="0">
                <a:solidFill>
                  <a:srgbClr val="006600"/>
                </a:solidFill>
                <a:latin typeface="Arial" charset="0"/>
              </a:rPr>
              <a:t>cópia</a:t>
            </a:r>
            <a:endParaRPr lang="en-US" dirty="0" smtClean="0">
              <a:solidFill>
                <a:srgbClr val="006600"/>
              </a:solidFill>
              <a:latin typeface="Arial" charset="0"/>
            </a:endParaRPr>
          </a:p>
        </p:txBody>
      </p:sp>
      <p:sp>
        <p:nvSpPr>
          <p:cNvPr id="257" name="Text Box 259"/>
          <p:cNvSpPr txBox="1">
            <a:spLocks noChangeArrowheads="1"/>
          </p:cNvSpPr>
          <p:nvPr/>
        </p:nvSpPr>
        <p:spPr bwMode="auto">
          <a:xfrm>
            <a:off x="3592000" y="4782535"/>
            <a:ext cx="227498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dirty="0" err="1" smtClean="0">
                <a:solidFill>
                  <a:srgbClr val="006600"/>
                </a:solidFill>
                <a:latin typeface="Arial" charset="0"/>
              </a:rPr>
              <a:t>sem</a:t>
            </a:r>
            <a:r>
              <a:rPr lang="en-US" i="1" dirty="0" smtClean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en-US" i="1" dirty="0" err="1" smtClean="0">
                <a:solidFill>
                  <a:srgbClr val="006600"/>
                </a:solidFill>
                <a:latin typeface="Arial" charset="0"/>
              </a:rPr>
              <a:t>espaço</a:t>
            </a:r>
            <a:r>
              <a:rPr lang="en-US" i="1" dirty="0" smtClean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en-US" i="1" dirty="0" err="1" smtClean="0">
                <a:solidFill>
                  <a:srgbClr val="006600"/>
                </a:solidFill>
                <a:latin typeface="Arial" charset="0"/>
              </a:rPr>
              <a:t>em</a:t>
            </a:r>
            <a:r>
              <a:rPr lang="en-US" i="1" dirty="0" smtClean="0">
                <a:solidFill>
                  <a:srgbClr val="006600"/>
                </a:solidFill>
                <a:latin typeface="Arial" charset="0"/>
              </a:rPr>
              <a:t> buffer!</a:t>
            </a:r>
          </a:p>
        </p:txBody>
      </p:sp>
      <p:pic>
        <p:nvPicPr>
          <p:cNvPr id="258" name="Picture 2" descr="garbage_c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775325"/>
            <a:ext cx="4873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3950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0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23889 0.24214 " pathEditMode="relative" ptsTypes="AA">
                                      <p:cBhvr>
                                        <p:cTn id="26" dur="3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8000"/>
                            </p:stCondLst>
                            <p:childTnLst>
                              <p:par>
                                <p:cTn id="28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888 0.24213 L 0.30624 0.24213 L 0.37083 0.15324 L 0.46041 0.15324 L 0.45902 0.01343 " pathEditMode="relative" ptsTypes="AAAAA">
                                      <p:cBhvr>
                                        <p:cTn id="29" dur="2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9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50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1000"/>
                            </p:stCondLst>
                            <p:childTnLst>
                              <p:par>
                                <p:cTn id="42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1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" grpId="0" animBg="1"/>
      <p:bldP spid="254" grpId="1" animBg="1"/>
      <p:bldP spid="254" grpId="2" animBg="1"/>
      <p:bldP spid="254" grpId="3" animBg="1"/>
      <p:bldP spid="254" grpId="4" animBg="1"/>
      <p:bldP spid="254" grpId="5" animBg="1"/>
      <p:bldP spid="255" grpId="0" animBg="1"/>
      <p:bldP spid="255" grpId="1" animBg="1"/>
      <p:bldP spid="256" grpId="0"/>
      <p:bldP spid="256" grpId="1"/>
      <p:bldP spid="257" grpId="0"/>
      <p:bldP spid="257" grpId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Causas/custos de </a:t>
            </a:r>
            <a:r>
              <a:rPr lang="pt-BR" sz="3200" dirty="0" err="1" smtClean="0"/>
              <a:t>congest</a:t>
            </a:r>
            <a:r>
              <a:rPr lang="pt-BR" sz="3200" dirty="0" smtClean="0"/>
              <a:t>.: cenário 2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35835"/>
            <a:ext cx="4451999" cy="175120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>
                <a:solidFill>
                  <a:schemeClr val="accent2"/>
                </a:solidFill>
              </a:rPr>
              <a:t>Idealização: </a:t>
            </a:r>
            <a:r>
              <a:rPr lang="pt-BR" sz="2000" i="1" dirty="0" smtClean="0">
                <a:solidFill>
                  <a:srgbClr val="FF0000"/>
                </a:solidFill>
              </a:rPr>
              <a:t>perda conhecida. </a:t>
            </a:r>
            <a:r>
              <a:rPr lang="pt-BR" sz="2000" dirty="0" smtClean="0"/>
              <a:t>pacotes podem ser perdidos, descartados no roteador devido a buffers cheios</a:t>
            </a:r>
            <a:endParaRPr lang="pt-BR" sz="2000" i="1" dirty="0" smtClean="0">
              <a:solidFill>
                <a:srgbClr val="FF0000"/>
              </a:solidFill>
            </a:endParaRPr>
          </a:p>
          <a:p>
            <a:r>
              <a:rPr lang="pt-BR" sz="2000" dirty="0" smtClean="0"/>
              <a:t>transmissor apenas retransmite se o pacote </a:t>
            </a:r>
            <a:r>
              <a:rPr lang="pt-BR" sz="2000" i="1" dirty="0" smtClean="0"/>
              <a:t>sabidamente</a:t>
            </a:r>
            <a:r>
              <a:rPr lang="pt-BR" sz="2000" dirty="0" smtClean="0"/>
              <a:t> se perdeu.</a:t>
            </a:r>
            <a:endParaRPr lang="pt-BR" sz="1800" dirty="0"/>
          </a:p>
          <a:p>
            <a:pPr marL="457200" lvl="1" indent="0">
              <a:buNone/>
            </a:pPr>
            <a:endParaRPr lang="pt-BR" sz="2000" dirty="0" smtClean="0"/>
          </a:p>
        </p:txBody>
      </p:sp>
      <p:sp>
        <p:nvSpPr>
          <p:cNvPr id="48134" name="Oval 9"/>
          <p:cNvSpPr>
            <a:spLocks noChangeArrowheads="1"/>
          </p:cNvSpPr>
          <p:nvPr/>
        </p:nvSpPr>
        <p:spPr bwMode="auto">
          <a:xfrm>
            <a:off x="3795713" y="5395051"/>
            <a:ext cx="1304925" cy="303212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8135" name="Line 10"/>
          <p:cNvSpPr>
            <a:spLocks noChangeShapeType="1"/>
          </p:cNvSpPr>
          <p:nvPr/>
        </p:nvSpPr>
        <p:spPr bwMode="auto">
          <a:xfrm>
            <a:off x="3795713" y="5371238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8136" name="Line 11"/>
          <p:cNvSpPr>
            <a:spLocks noChangeShapeType="1"/>
          </p:cNvSpPr>
          <p:nvPr/>
        </p:nvSpPr>
        <p:spPr bwMode="auto">
          <a:xfrm>
            <a:off x="5100638" y="5371238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8137" name="Rectangle 12"/>
          <p:cNvSpPr>
            <a:spLocks noChangeArrowheads="1"/>
          </p:cNvSpPr>
          <p:nvPr/>
        </p:nvSpPr>
        <p:spPr bwMode="auto">
          <a:xfrm>
            <a:off x="3795713" y="5371238"/>
            <a:ext cx="309562" cy="184150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pt-B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38" name="Rectangle 13"/>
          <p:cNvSpPr>
            <a:spLocks noChangeArrowheads="1"/>
          </p:cNvSpPr>
          <p:nvPr/>
        </p:nvSpPr>
        <p:spPr bwMode="auto">
          <a:xfrm>
            <a:off x="4705350" y="5358538"/>
            <a:ext cx="395288" cy="184150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pt-B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39" name="Oval 14"/>
          <p:cNvSpPr>
            <a:spLocks noChangeArrowheads="1"/>
          </p:cNvSpPr>
          <p:nvPr/>
        </p:nvSpPr>
        <p:spPr bwMode="auto">
          <a:xfrm>
            <a:off x="3781425" y="5153751"/>
            <a:ext cx="1306513" cy="35242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8140" name="Group 15"/>
          <p:cNvGrpSpPr>
            <a:grpSpLocks/>
          </p:cNvGrpSpPr>
          <p:nvPr/>
        </p:nvGrpSpPr>
        <p:grpSpPr bwMode="auto">
          <a:xfrm>
            <a:off x="4097338" y="5229951"/>
            <a:ext cx="647700" cy="206375"/>
            <a:chOff x="2848" y="848"/>
            <a:chExt cx="140" cy="98"/>
          </a:xfrm>
        </p:grpSpPr>
        <p:sp>
          <p:nvSpPr>
            <p:cNvPr id="48367" name="Line 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368" name="Line 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369" name="Line 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8141" name="Group 19"/>
          <p:cNvGrpSpPr>
            <a:grpSpLocks/>
          </p:cNvGrpSpPr>
          <p:nvPr/>
        </p:nvGrpSpPr>
        <p:grpSpPr bwMode="auto">
          <a:xfrm flipV="1">
            <a:off x="4097338" y="5228363"/>
            <a:ext cx="647700" cy="204788"/>
            <a:chOff x="2848" y="848"/>
            <a:chExt cx="140" cy="98"/>
          </a:xfrm>
        </p:grpSpPr>
        <p:sp>
          <p:nvSpPr>
            <p:cNvPr id="48364" name="Line 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365" name="Line 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366" name="Line 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8143" name="Line 24"/>
          <p:cNvSpPr>
            <a:spLocks noChangeShapeType="1"/>
          </p:cNvSpPr>
          <p:nvPr/>
        </p:nvSpPr>
        <p:spPr bwMode="auto">
          <a:xfrm flipH="1">
            <a:off x="2424113" y="4925151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44" name="Line 25"/>
          <p:cNvSpPr>
            <a:spLocks noChangeShapeType="1"/>
          </p:cNvSpPr>
          <p:nvPr/>
        </p:nvSpPr>
        <p:spPr bwMode="auto">
          <a:xfrm flipH="1">
            <a:off x="3021013" y="4925151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8145" name="Group 26"/>
          <p:cNvGrpSpPr>
            <a:grpSpLocks/>
          </p:cNvGrpSpPr>
          <p:nvPr/>
        </p:nvGrpSpPr>
        <p:grpSpPr bwMode="auto">
          <a:xfrm>
            <a:off x="2073275" y="3982176"/>
            <a:ext cx="1203325" cy="1162050"/>
            <a:chOff x="5850" y="13487"/>
            <a:chExt cx="2023" cy="1840"/>
          </a:xfrm>
        </p:grpSpPr>
        <p:sp>
          <p:nvSpPr>
            <p:cNvPr id="48325" name="Freeform 27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6" name="Freeform 28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7" name="Freeform 29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8" name="Freeform 30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9" name="Freeform 31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0" name="Freeform 32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1" name="Freeform 33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2" name="Freeform 34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3" name="Freeform 35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4" name="Freeform 36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5" name="Freeform 37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6" name="Freeform 38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7" name="Freeform 39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8" name="Freeform 40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9" name="Freeform 41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0" name="Freeform 42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1" name="Freeform 43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2" name="Freeform 44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3" name="Freeform 45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4" name="Freeform 46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5" name="Freeform 47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6" name="Freeform 48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7" name="Freeform 49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8" name="Freeform 50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9" name="Freeform 51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0" name="Freeform 52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1" name="Freeform 53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2" name="Freeform 54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3" name="Freeform 55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4" name="Rectangle 56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5" name="Freeform 57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6" name="Freeform 58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7" name="Freeform 59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8" name="Freeform 60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9" name="Freeform 61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60" name="Freeform 62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61" name="Freeform 63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62" name="Freeform 64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63" name="Freeform 65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46" name="Group 66"/>
          <p:cNvGrpSpPr>
            <a:grpSpLocks/>
          </p:cNvGrpSpPr>
          <p:nvPr/>
        </p:nvGrpSpPr>
        <p:grpSpPr bwMode="auto">
          <a:xfrm>
            <a:off x="2351088" y="3610701"/>
            <a:ext cx="798512" cy="1166812"/>
            <a:chOff x="12762" y="10336"/>
            <a:chExt cx="1027" cy="1700"/>
          </a:xfrm>
        </p:grpSpPr>
        <p:sp>
          <p:nvSpPr>
            <p:cNvPr id="48319" name="Rectangle 67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0" name="Rectangle 68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1" name="Line 69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2" name="Line 70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3" name="Line 71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4" name="Line 72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47" name="Text Box 73"/>
          <p:cNvSpPr txBox="1">
            <a:spLocks noChangeArrowheads="1"/>
          </p:cNvSpPr>
          <p:nvPr/>
        </p:nvSpPr>
        <p:spPr bwMode="auto">
          <a:xfrm>
            <a:off x="2367418" y="5003667"/>
            <a:ext cx="34737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600" dirty="0" smtClean="0">
                <a:solidFill>
                  <a:schemeClr val="tx2"/>
                </a:solidFill>
                <a:latin typeface="Arial" pitchFamily="34" charset="0"/>
              </a:rPr>
              <a:t>A</a:t>
            </a:r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48" name="Text Box 74"/>
          <p:cNvSpPr txBox="1">
            <a:spLocks noChangeArrowheads="1"/>
          </p:cNvSpPr>
          <p:nvPr/>
        </p:nvSpPr>
        <p:spPr bwMode="auto">
          <a:xfrm>
            <a:off x="3362325" y="3302726"/>
            <a:ext cx="18049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 baseline="-25000">
                <a:solidFill>
                  <a:srgbClr val="FF0000"/>
                </a:solidFill>
                <a:latin typeface="Arial" pitchFamily="34" charset="0"/>
              </a:rPr>
              <a:t>in 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</a:rPr>
              <a:t>: dados originais</a:t>
            </a:r>
            <a:endParaRPr lang="en-US" sz="1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49" name="Line 75"/>
          <p:cNvSpPr>
            <a:spLocks noChangeShapeType="1"/>
          </p:cNvSpPr>
          <p:nvPr/>
        </p:nvSpPr>
        <p:spPr bwMode="auto">
          <a:xfrm flipH="1">
            <a:off x="1885950" y="6030051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8150" name="Group 76"/>
          <p:cNvGrpSpPr>
            <a:grpSpLocks/>
          </p:cNvGrpSpPr>
          <p:nvPr/>
        </p:nvGrpSpPr>
        <p:grpSpPr bwMode="auto">
          <a:xfrm>
            <a:off x="1020763" y="5136288"/>
            <a:ext cx="1203325" cy="1162050"/>
            <a:chOff x="5850" y="13487"/>
            <a:chExt cx="2023" cy="1840"/>
          </a:xfrm>
        </p:grpSpPr>
        <p:sp>
          <p:nvSpPr>
            <p:cNvPr id="48280" name="Freeform 77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1" name="Freeform 78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2" name="Freeform 79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3" name="Freeform 80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4" name="Freeform 81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5" name="Freeform 82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6" name="Freeform 83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7" name="Freeform 84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8" name="Freeform 85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9" name="Freeform 86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0" name="Freeform 87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1" name="Freeform 88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2" name="Freeform 89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3" name="Freeform 90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4" name="Freeform 91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5" name="Freeform 92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6" name="Freeform 93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7" name="Freeform 94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8" name="Freeform 95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9" name="Freeform 96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0" name="Freeform 97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1" name="Freeform 98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2" name="Freeform 99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3" name="Freeform 100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4" name="Freeform 101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5" name="Freeform 102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6" name="Freeform 103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7" name="Freeform 104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8" name="Freeform 105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9" name="Rectangle 106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0" name="Freeform 107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1" name="Freeform 108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2" name="Freeform 109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3" name="Freeform 110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4" name="Freeform 111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5" name="Freeform 112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6" name="Freeform 113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7" name="Freeform 114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8" name="Freeform 115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51" name="Group 116"/>
          <p:cNvGrpSpPr>
            <a:grpSpLocks/>
          </p:cNvGrpSpPr>
          <p:nvPr/>
        </p:nvGrpSpPr>
        <p:grpSpPr bwMode="auto">
          <a:xfrm>
            <a:off x="1298575" y="4764813"/>
            <a:ext cx="798513" cy="1166813"/>
            <a:chOff x="12762" y="10336"/>
            <a:chExt cx="1027" cy="1700"/>
          </a:xfrm>
        </p:grpSpPr>
        <p:sp>
          <p:nvSpPr>
            <p:cNvPr id="48274" name="Rectangle 117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5" name="Rectangle 118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6" name="Line 119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7" name="Line 120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8" name="Line 121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9" name="Line 122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52" name="Line 124"/>
          <p:cNvSpPr>
            <a:spLocks noChangeShapeType="1"/>
          </p:cNvSpPr>
          <p:nvPr/>
        </p:nvSpPr>
        <p:spPr bwMode="auto">
          <a:xfrm flipH="1">
            <a:off x="3021013" y="5441088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3" name="Line 125"/>
          <p:cNvSpPr>
            <a:spLocks noChangeShapeType="1"/>
          </p:cNvSpPr>
          <p:nvPr/>
        </p:nvSpPr>
        <p:spPr bwMode="auto">
          <a:xfrm flipH="1">
            <a:off x="5010150" y="5441088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4" name="Line 126"/>
          <p:cNvSpPr>
            <a:spLocks noChangeShapeType="1"/>
          </p:cNvSpPr>
          <p:nvPr/>
        </p:nvSpPr>
        <p:spPr bwMode="auto">
          <a:xfrm flipH="1">
            <a:off x="5160963" y="4925151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5" name="Line 127"/>
          <p:cNvSpPr>
            <a:spLocks noChangeShapeType="1"/>
          </p:cNvSpPr>
          <p:nvPr/>
        </p:nvSpPr>
        <p:spPr bwMode="auto">
          <a:xfrm flipH="1">
            <a:off x="5149850" y="6042751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6" name="Line 128"/>
          <p:cNvSpPr>
            <a:spLocks noChangeShapeType="1"/>
          </p:cNvSpPr>
          <p:nvPr/>
        </p:nvSpPr>
        <p:spPr bwMode="auto">
          <a:xfrm flipH="1">
            <a:off x="6259513" y="4937851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8157" name="Group 129"/>
          <p:cNvGrpSpPr>
            <a:grpSpLocks/>
          </p:cNvGrpSpPr>
          <p:nvPr/>
        </p:nvGrpSpPr>
        <p:grpSpPr bwMode="auto">
          <a:xfrm>
            <a:off x="6365875" y="4117113"/>
            <a:ext cx="1203325" cy="1162050"/>
            <a:chOff x="5850" y="13487"/>
            <a:chExt cx="2023" cy="1840"/>
          </a:xfrm>
        </p:grpSpPr>
        <p:sp>
          <p:nvSpPr>
            <p:cNvPr id="48235" name="Freeform 130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6" name="Freeform 131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7" name="Freeform 132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8" name="Freeform 133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9" name="Freeform 134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0" name="Freeform 135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1" name="Freeform 136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2" name="Freeform 137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3" name="Freeform 138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4" name="Freeform 139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5" name="Freeform 140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6" name="Freeform 141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7" name="Freeform 142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8" name="Freeform 143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9" name="Freeform 144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0" name="Freeform 145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1" name="Freeform 146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2" name="Freeform 147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3" name="Freeform 148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4" name="Freeform 149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5" name="Freeform 150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6" name="Freeform 151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7" name="Freeform 152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8" name="Freeform 153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9" name="Freeform 154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0" name="Freeform 155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1" name="Freeform 156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2" name="Freeform 157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3" name="Freeform 158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4" name="Rectangle 159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5" name="Freeform 160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6" name="Freeform 161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7" name="Freeform 162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8" name="Freeform 163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9" name="Freeform 164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0" name="Freeform 165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1" name="Freeform 166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2" name="Freeform 167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3" name="Freeform 168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58" name="Group 169"/>
          <p:cNvGrpSpPr>
            <a:grpSpLocks/>
          </p:cNvGrpSpPr>
          <p:nvPr/>
        </p:nvGrpSpPr>
        <p:grpSpPr bwMode="auto">
          <a:xfrm>
            <a:off x="6643688" y="3745638"/>
            <a:ext cx="798512" cy="1166813"/>
            <a:chOff x="12762" y="10336"/>
            <a:chExt cx="1027" cy="1700"/>
          </a:xfrm>
        </p:grpSpPr>
        <p:sp>
          <p:nvSpPr>
            <p:cNvPr id="48229" name="Rectangle 17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0" name="Rectangle 17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1" name="Line 17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2" name="Line 17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3" name="Line 17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4" name="Line 17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59" name="Group 176"/>
          <p:cNvGrpSpPr>
            <a:grpSpLocks/>
          </p:cNvGrpSpPr>
          <p:nvPr/>
        </p:nvGrpSpPr>
        <p:grpSpPr bwMode="auto">
          <a:xfrm>
            <a:off x="5627688" y="5342663"/>
            <a:ext cx="1204912" cy="1162050"/>
            <a:chOff x="5850" y="13487"/>
            <a:chExt cx="2023" cy="1840"/>
          </a:xfrm>
        </p:grpSpPr>
        <p:sp>
          <p:nvSpPr>
            <p:cNvPr id="48190" name="Freeform 177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1" name="Freeform 178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2" name="Freeform 179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3" name="Freeform 180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4" name="Freeform 181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5" name="Freeform 182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6" name="Freeform 183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7" name="Freeform 184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8" name="Freeform 185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9" name="Freeform 186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0" name="Freeform 187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1" name="Freeform 188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2" name="Freeform 189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3" name="Freeform 190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4" name="Freeform 191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5" name="Freeform 192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6" name="Freeform 193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7" name="Freeform 194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8" name="Freeform 195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9" name="Freeform 196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0" name="Freeform 197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1" name="Freeform 198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2" name="Freeform 199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3" name="Freeform 200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4" name="Freeform 201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5" name="Freeform 202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6" name="Freeform 203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7" name="Freeform 204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8" name="Freeform 205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9" name="Rectangle 206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0" name="Freeform 207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1" name="Freeform 208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2" name="Freeform 209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3" name="Freeform 210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4" name="Freeform 211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5" name="Freeform 212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6" name="Freeform 213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7" name="Freeform 214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8" name="Freeform 215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60" name="Group 216"/>
          <p:cNvGrpSpPr>
            <a:grpSpLocks/>
          </p:cNvGrpSpPr>
          <p:nvPr/>
        </p:nvGrpSpPr>
        <p:grpSpPr bwMode="auto">
          <a:xfrm>
            <a:off x="6175375" y="5058501"/>
            <a:ext cx="798513" cy="1168400"/>
            <a:chOff x="12762" y="10336"/>
            <a:chExt cx="1027" cy="1700"/>
          </a:xfrm>
        </p:grpSpPr>
        <p:sp>
          <p:nvSpPr>
            <p:cNvPr id="48184" name="Rectangle 217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5" name="Rectangle 218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6" name="Line 219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7" name="Line 220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8" name="Line 221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9" name="Line 222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61" name="Oval 223"/>
          <p:cNvSpPr>
            <a:spLocks noChangeArrowheads="1"/>
          </p:cNvSpPr>
          <p:nvPr/>
        </p:nvSpPr>
        <p:spPr bwMode="auto">
          <a:xfrm>
            <a:off x="2763838" y="3685313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62" name="Oval 224"/>
          <p:cNvSpPr>
            <a:spLocks noChangeArrowheads="1"/>
          </p:cNvSpPr>
          <p:nvPr/>
        </p:nvSpPr>
        <p:spPr bwMode="auto">
          <a:xfrm>
            <a:off x="1604963" y="4814026"/>
            <a:ext cx="114300" cy="1174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63" name="Line 225"/>
          <p:cNvSpPr>
            <a:spLocks noChangeShapeType="1"/>
          </p:cNvSpPr>
          <p:nvPr/>
        </p:nvSpPr>
        <p:spPr bwMode="auto">
          <a:xfrm flipH="1">
            <a:off x="2903538" y="3561488"/>
            <a:ext cx="363537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64" name="Text Box 226"/>
          <p:cNvSpPr txBox="1">
            <a:spLocks noChangeArrowheads="1"/>
          </p:cNvSpPr>
          <p:nvPr/>
        </p:nvSpPr>
        <p:spPr bwMode="auto">
          <a:xfrm>
            <a:off x="7657512" y="3712435"/>
            <a:ext cx="5905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600" dirty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600" baseline="-25000" dirty="0">
                <a:solidFill>
                  <a:srgbClr val="FF0000"/>
                </a:solidFill>
                <a:latin typeface="Arial" pitchFamily="34" charset="0"/>
              </a:rPr>
              <a:t>out</a:t>
            </a:r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65" name="Line 227"/>
          <p:cNvSpPr>
            <a:spLocks noChangeShapeType="1"/>
          </p:cNvSpPr>
          <p:nvPr/>
        </p:nvSpPr>
        <p:spPr bwMode="auto">
          <a:xfrm flipH="1">
            <a:off x="7160904" y="3896071"/>
            <a:ext cx="496608" cy="217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grpSp>
        <p:nvGrpSpPr>
          <p:cNvPr id="48167" name="Group 229"/>
          <p:cNvGrpSpPr>
            <a:grpSpLocks/>
          </p:cNvGrpSpPr>
          <p:nvPr/>
        </p:nvGrpSpPr>
        <p:grpSpPr bwMode="auto">
          <a:xfrm>
            <a:off x="4587875" y="5280751"/>
            <a:ext cx="385763" cy="319087"/>
            <a:chOff x="11283" y="10423"/>
            <a:chExt cx="475" cy="374"/>
          </a:xfrm>
        </p:grpSpPr>
        <p:sp>
          <p:nvSpPr>
            <p:cNvPr id="48177" name="Rectangle 230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78" name="Line 231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79" name="Line 232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0" name="Line 233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1" name="Line 234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2" name="Line 235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3" name="Line 236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68" name="Line 237"/>
          <p:cNvSpPr>
            <a:spLocks noChangeShapeType="1"/>
          </p:cNvSpPr>
          <p:nvPr/>
        </p:nvSpPr>
        <p:spPr bwMode="auto">
          <a:xfrm>
            <a:off x="4845050" y="4064726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69" name="Freeform 238"/>
          <p:cNvSpPr>
            <a:spLocks/>
          </p:cNvSpPr>
          <p:nvPr/>
        </p:nvSpPr>
        <p:spPr bwMode="auto">
          <a:xfrm>
            <a:off x="1663700" y="4912451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225"/>
              <a:gd name="T25" fmla="*/ 0 h 1501"/>
              <a:gd name="T26" fmla="*/ 6225 w 6225"/>
              <a:gd name="T27" fmla="*/ 1501 h 15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70" name="Freeform 239"/>
          <p:cNvSpPr>
            <a:spLocks/>
          </p:cNvSpPr>
          <p:nvPr/>
        </p:nvSpPr>
        <p:spPr bwMode="auto">
          <a:xfrm>
            <a:off x="2822575" y="3745638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00"/>
              <a:gd name="T25" fmla="*/ 0 h 2010"/>
              <a:gd name="T26" fmla="*/ 5400 w 5400"/>
              <a:gd name="T27" fmla="*/ 2010 h 20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71" name="Oval 240"/>
          <p:cNvSpPr>
            <a:spLocks noChangeArrowheads="1"/>
          </p:cNvSpPr>
          <p:nvPr/>
        </p:nvSpPr>
        <p:spPr bwMode="auto">
          <a:xfrm>
            <a:off x="2763838" y="3918676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72" name="Text Box 241"/>
          <p:cNvSpPr txBox="1">
            <a:spLocks noChangeArrowheads="1"/>
          </p:cNvSpPr>
          <p:nvPr/>
        </p:nvSpPr>
        <p:spPr bwMode="auto">
          <a:xfrm>
            <a:off x="3194050" y="3721826"/>
            <a:ext cx="223678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</a:rPr>
              <a:t>'</a:t>
            </a:r>
            <a:r>
              <a:rPr lang="en-US" sz="1400" baseline="-25000">
                <a:solidFill>
                  <a:srgbClr val="FF0000"/>
                </a:solidFill>
                <a:latin typeface="Arial" pitchFamily="34" charset="0"/>
              </a:rPr>
              <a:t>in 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</a:rPr>
              <a:t>: dados originais mais dados retransmitidos</a:t>
            </a:r>
            <a:endParaRPr lang="en-US" sz="1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73" name="Line 242"/>
          <p:cNvSpPr>
            <a:spLocks noChangeShapeType="1"/>
          </p:cNvSpPr>
          <p:nvPr/>
        </p:nvSpPr>
        <p:spPr bwMode="auto">
          <a:xfrm flipH="1">
            <a:off x="2916238" y="3904388"/>
            <a:ext cx="373062" cy="5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74" name="Text Box 245"/>
          <p:cNvSpPr txBox="1">
            <a:spLocks noChangeArrowheads="1"/>
          </p:cNvSpPr>
          <p:nvPr/>
        </p:nvSpPr>
        <p:spPr bwMode="auto">
          <a:xfrm>
            <a:off x="611188" y="4361588"/>
            <a:ext cx="144621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600">
                <a:solidFill>
                  <a:schemeClr val="tx2"/>
                </a:solidFill>
                <a:latin typeface="Arial" pitchFamily="34" charset="0"/>
              </a:rPr>
              <a:t>Hospedeiro B</a:t>
            </a:r>
            <a:endParaRPr 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76" name="Text Box 247"/>
          <p:cNvSpPr txBox="1">
            <a:spLocks noChangeArrowheads="1"/>
          </p:cNvSpPr>
          <p:nvPr/>
        </p:nvSpPr>
        <p:spPr bwMode="auto">
          <a:xfrm>
            <a:off x="7144199" y="5819924"/>
            <a:ext cx="14462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600">
                <a:solidFill>
                  <a:schemeClr val="tx2"/>
                </a:solidFill>
                <a:latin typeface="Arial" pitchFamily="34" charset="0"/>
              </a:rPr>
              <a:t>Hospedeiro D</a:t>
            </a:r>
            <a:endParaRPr 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55" name="Rectangle 242"/>
          <p:cNvSpPr>
            <a:spLocks noChangeArrowheads="1"/>
          </p:cNvSpPr>
          <p:nvPr/>
        </p:nvSpPr>
        <p:spPr bwMode="auto">
          <a:xfrm>
            <a:off x="2351088" y="3896071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7" name="Text Box 259"/>
          <p:cNvSpPr txBox="1">
            <a:spLocks noChangeArrowheads="1"/>
          </p:cNvSpPr>
          <p:nvPr/>
        </p:nvSpPr>
        <p:spPr bwMode="auto">
          <a:xfrm>
            <a:off x="3598411" y="4782535"/>
            <a:ext cx="22621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dirty="0" err="1" smtClean="0">
                <a:solidFill>
                  <a:srgbClr val="006600"/>
                </a:solidFill>
                <a:latin typeface="Arial" charset="0"/>
              </a:rPr>
              <a:t>espaço</a:t>
            </a:r>
            <a:r>
              <a:rPr lang="en-US" i="1" dirty="0" smtClean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en-US" i="1" dirty="0" err="1" smtClean="0">
                <a:solidFill>
                  <a:srgbClr val="006600"/>
                </a:solidFill>
                <a:latin typeface="Arial" charset="0"/>
              </a:rPr>
              <a:t>livre</a:t>
            </a:r>
            <a:r>
              <a:rPr lang="en-US" i="1" dirty="0" smtClean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en-US" i="1" dirty="0" err="1" smtClean="0">
                <a:solidFill>
                  <a:srgbClr val="006600"/>
                </a:solidFill>
                <a:latin typeface="Arial" charset="0"/>
              </a:rPr>
              <a:t>em</a:t>
            </a:r>
            <a:r>
              <a:rPr lang="en-US" i="1" dirty="0" smtClean="0">
                <a:solidFill>
                  <a:srgbClr val="006600"/>
                </a:solidFill>
                <a:latin typeface="Arial" charset="0"/>
              </a:rPr>
              <a:t> buffer!</a:t>
            </a:r>
          </a:p>
        </p:txBody>
      </p:sp>
      <p:pic>
        <p:nvPicPr>
          <p:cNvPr id="258" name="Picture 2" descr="garbage_ca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379913" y="5775325"/>
            <a:ext cx="487362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44" name="Group 280"/>
          <p:cNvGrpSpPr>
            <a:grpSpLocks/>
          </p:cNvGrpSpPr>
          <p:nvPr/>
        </p:nvGrpSpPr>
        <p:grpSpPr bwMode="auto">
          <a:xfrm>
            <a:off x="4600575" y="1244600"/>
            <a:ext cx="4306888" cy="2076450"/>
            <a:chOff x="2898" y="784"/>
            <a:chExt cx="2713" cy="1308"/>
          </a:xfrm>
        </p:grpSpPr>
        <p:sp>
          <p:nvSpPr>
            <p:cNvPr id="245" name="Line 239"/>
            <p:cNvSpPr>
              <a:spLocks noChangeShapeType="1"/>
            </p:cNvSpPr>
            <p:nvPr/>
          </p:nvSpPr>
          <p:spPr bwMode="auto">
            <a:xfrm>
              <a:off x="3208" y="784"/>
              <a:ext cx="0" cy="10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46" name="Line 240"/>
            <p:cNvSpPr>
              <a:spLocks noChangeShapeType="1"/>
            </p:cNvSpPr>
            <p:nvPr/>
          </p:nvSpPr>
          <p:spPr bwMode="auto">
            <a:xfrm rot="5400000">
              <a:off x="3771" y="1303"/>
              <a:ext cx="0" cy="11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47" name="Text Box 241"/>
            <p:cNvSpPr txBox="1">
              <a:spLocks noChangeArrowheads="1"/>
            </p:cNvSpPr>
            <p:nvPr/>
          </p:nvSpPr>
          <p:spPr bwMode="auto">
            <a:xfrm>
              <a:off x="2938" y="814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400" smtClean="0">
                  <a:latin typeface="Arial" charset="0"/>
                  <a:cs typeface="Arial" charset="0"/>
                </a:rPr>
                <a:t>R/2</a:t>
              </a:r>
            </a:p>
          </p:txBody>
        </p:sp>
        <p:sp>
          <p:nvSpPr>
            <p:cNvPr id="248" name="Line 242"/>
            <p:cNvSpPr>
              <a:spLocks noChangeShapeType="1"/>
            </p:cNvSpPr>
            <p:nvPr/>
          </p:nvSpPr>
          <p:spPr bwMode="auto">
            <a:xfrm rot="5400000">
              <a:off x="4054" y="72"/>
              <a:ext cx="0" cy="1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49" name="Line 243"/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50" name="Text Box 244"/>
            <p:cNvSpPr txBox="1">
              <a:spLocks noChangeArrowheads="1"/>
            </p:cNvSpPr>
            <p:nvPr/>
          </p:nvSpPr>
          <p:spPr bwMode="auto">
            <a:xfrm>
              <a:off x="4063" y="1846"/>
              <a:ext cx="290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400" smtClean="0">
                  <a:latin typeface="Arial" charset="0"/>
                  <a:cs typeface="Arial" charset="0"/>
                </a:rPr>
                <a:t>R/2</a:t>
              </a:r>
            </a:p>
          </p:txBody>
        </p:sp>
        <p:sp>
          <p:nvSpPr>
            <p:cNvPr id="251" name="Freeform 245"/>
            <p:cNvSpPr>
              <a:spLocks/>
            </p:cNvSpPr>
            <p:nvPr/>
          </p:nvSpPr>
          <p:spPr bwMode="auto">
            <a:xfrm>
              <a:off x="3211" y="913"/>
              <a:ext cx="1636" cy="955"/>
            </a:xfrm>
            <a:custGeom>
              <a:avLst/>
              <a:gdLst>
                <a:gd name="T0" fmla="*/ 0 w 1636"/>
                <a:gd name="T1" fmla="*/ 955 h 955"/>
                <a:gd name="T2" fmla="*/ 758 w 1636"/>
                <a:gd name="T3" fmla="*/ 246 h 955"/>
                <a:gd name="T4" fmla="*/ 1636 w 1636"/>
                <a:gd name="T5" fmla="*/ 7 h 9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36" h="955">
                  <a:moveTo>
                    <a:pt x="0" y="955"/>
                  </a:moveTo>
                  <a:cubicBezTo>
                    <a:pt x="126" y="837"/>
                    <a:pt x="27" y="927"/>
                    <a:pt x="758" y="246"/>
                  </a:cubicBezTo>
                  <a:cubicBezTo>
                    <a:pt x="1095" y="0"/>
                    <a:pt x="1453" y="57"/>
                    <a:pt x="1636" y="7"/>
                  </a:cubicBezTo>
                </a:path>
              </a:pathLst>
            </a:custGeom>
            <a:noFill/>
            <a:ln w="28575" cmpd="sng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/>
            </a:p>
          </p:txBody>
        </p:sp>
        <p:grpSp>
          <p:nvGrpSpPr>
            <p:cNvPr id="252" name="Group 246"/>
            <p:cNvGrpSpPr>
              <a:grpSpLocks/>
            </p:cNvGrpSpPr>
            <p:nvPr/>
          </p:nvGrpSpPr>
          <p:grpSpPr bwMode="auto">
            <a:xfrm>
              <a:off x="3563" y="1861"/>
              <a:ext cx="269" cy="231"/>
              <a:chOff x="3655" y="1791"/>
              <a:chExt cx="269" cy="231"/>
            </a:xfrm>
          </p:grpSpPr>
          <p:sp>
            <p:nvSpPr>
              <p:cNvPr id="264" name="Text Box 247"/>
              <p:cNvSpPr txBox="1">
                <a:spLocks noChangeArrowheads="1"/>
              </p:cNvSpPr>
              <p:nvPr/>
            </p:nvSpPr>
            <p:spPr bwMode="auto">
              <a:xfrm>
                <a:off x="3655" y="1791"/>
                <a:ext cx="26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algn="l" eaLnBrk="1" hangingPunct="1">
                  <a:defRPr/>
                </a:pPr>
                <a:r>
                  <a:rPr lang="en-US" sz="1800" smtClean="0">
                    <a:latin typeface="Symbol" charset="0"/>
                    <a:cs typeface="Arial" charset="0"/>
                  </a:rPr>
                  <a:t>l</a:t>
                </a:r>
                <a:r>
                  <a:rPr lang="en-US" sz="1800" baseline="-25000" smtClean="0">
                    <a:latin typeface="Arial" charset="0"/>
                    <a:cs typeface="Arial" charset="0"/>
                  </a:rPr>
                  <a:t>in</a:t>
                </a:r>
              </a:p>
            </p:txBody>
          </p:sp>
          <p:sp>
            <p:nvSpPr>
              <p:cNvPr id="265" name="Line 248"/>
              <p:cNvSpPr>
                <a:spLocks noChangeShapeType="1"/>
              </p:cNvSpPr>
              <p:nvPr/>
            </p:nvSpPr>
            <p:spPr bwMode="auto">
              <a:xfrm flipV="1">
                <a:off x="3810" y="1846"/>
                <a:ext cx="24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53" name="Text Box 249"/>
            <p:cNvSpPr txBox="1">
              <a:spLocks noChangeArrowheads="1"/>
            </p:cNvSpPr>
            <p:nvPr/>
          </p:nvSpPr>
          <p:spPr bwMode="auto">
            <a:xfrm rot="-5400000">
              <a:off x="2819" y="1277"/>
              <a:ext cx="38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800" smtClean="0">
                  <a:latin typeface="Symbol" charset="0"/>
                  <a:cs typeface="Arial" charset="0"/>
                </a:rPr>
                <a:t>l</a:t>
              </a:r>
              <a:r>
                <a:rPr lang="en-US" sz="1800" baseline="-25000" smtClean="0">
                  <a:latin typeface="Arial" charset="0"/>
                  <a:cs typeface="Arial" charset="0"/>
                </a:rPr>
                <a:t>out</a:t>
              </a:r>
            </a:p>
          </p:txBody>
        </p:sp>
        <p:sp>
          <p:nvSpPr>
            <p:cNvPr id="259" name="Line 250"/>
            <p:cNvSpPr>
              <a:spLocks noChangeShapeType="1"/>
            </p:cNvSpPr>
            <p:nvPr/>
          </p:nvSpPr>
          <p:spPr bwMode="auto">
            <a:xfrm rot="10800000" flipH="1">
              <a:off x="3182" y="922"/>
              <a:ext cx="1019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60" name="Oval 251"/>
            <p:cNvSpPr>
              <a:spLocks noChangeArrowheads="1"/>
            </p:cNvSpPr>
            <p:nvPr/>
          </p:nvSpPr>
          <p:spPr bwMode="auto">
            <a:xfrm>
              <a:off x="4173" y="1005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61" name="Text Box 252"/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400" dirty="0" err="1" smtClean="0">
                  <a:latin typeface="Arial" charset="0"/>
                </a:rPr>
                <a:t>ao</a:t>
              </a:r>
              <a:r>
                <a:rPr lang="en-US" sz="1400" dirty="0" smtClean="0">
                  <a:latin typeface="Arial" charset="0"/>
                </a:rPr>
                <a:t> </a:t>
              </a:r>
              <a:r>
                <a:rPr lang="en-US" sz="1400" dirty="0" err="1" smtClean="0">
                  <a:latin typeface="Arial" charset="0"/>
                </a:rPr>
                <a:t>transmitir</a:t>
              </a:r>
              <a:r>
                <a:rPr lang="en-US" sz="1400" dirty="0" smtClean="0">
                  <a:latin typeface="Arial" charset="0"/>
                </a:rPr>
                <a:t> a R/2, </a:t>
              </a:r>
              <a:r>
                <a:rPr lang="en-US" sz="1400" dirty="0" err="1" smtClean="0">
                  <a:latin typeface="Arial" charset="0"/>
                </a:rPr>
                <a:t>alguns</a:t>
              </a:r>
              <a:r>
                <a:rPr lang="en-US" sz="1400" dirty="0" smtClean="0">
                  <a:latin typeface="Arial" charset="0"/>
                </a:rPr>
                <a:t> </a:t>
              </a:r>
              <a:r>
                <a:rPr lang="en-US" sz="1400" dirty="0" err="1" smtClean="0">
                  <a:latin typeface="Arial" charset="0"/>
                </a:rPr>
                <a:t>pacotes</a:t>
              </a:r>
              <a:r>
                <a:rPr lang="en-US" sz="1400" dirty="0" smtClean="0">
                  <a:latin typeface="Arial" charset="0"/>
                </a:rPr>
                <a:t> </a:t>
              </a:r>
              <a:r>
                <a:rPr lang="en-US" sz="1400" dirty="0" err="1" smtClean="0">
                  <a:latin typeface="Arial" charset="0"/>
                </a:rPr>
                <a:t>são</a:t>
              </a:r>
              <a:r>
                <a:rPr lang="en-US" sz="1400" dirty="0" smtClean="0">
                  <a:latin typeface="Arial" charset="0"/>
                </a:rPr>
                <a:t> </a:t>
              </a:r>
              <a:r>
                <a:rPr lang="en-US" sz="1400" dirty="0" err="1" smtClean="0">
                  <a:latin typeface="Arial" charset="0"/>
                </a:rPr>
                <a:t>retransmissões</a:t>
              </a:r>
              <a:r>
                <a:rPr lang="en-US" sz="1400" dirty="0" smtClean="0">
                  <a:latin typeface="Arial" charset="0"/>
                </a:rPr>
                <a:t>, mas </a:t>
              </a:r>
              <a:r>
                <a:rPr lang="en-US" sz="1400" dirty="0" err="1" smtClean="0">
                  <a:latin typeface="Arial" charset="0"/>
                </a:rPr>
                <a:t>assintoticamente</a:t>
              </a:r>
              <a:r>
                <a:rPr lang="en-US" sz="1400" dirty="0">
                  <a:latin typeface="Arial" charset="0"/>
                </a:rPr>
                <a:t> </a:t>
              </a:r>
              <a:r>
                <a:rPr lang="en-US" sz="1400" dirty="0" smtClean="0">
                  <a:latin typeface="Arial" charset="0"/>
                </a:rPr>
                <a:t>a </a:t>
              </a:r>
              <a:r>
                <a:rPr lang="en-US" sz="1400" i="1" dirty="0" err="1" smtClean="0">
                  <a:latin typeface="Arial" charset="0"/>
                </a:rPr>
                <a:t>goodput</a:t>
              </a:r>
              <a:r>
                <a:rPr lang="en-US" sz="1400" dirty="0" smtClean="0">
                  <a:latin typeface="Arial" charset="0"/>
                </a:rPr>
                <a:t> </a:t>
              </a:r>
              <a:r>
                <a:rPr lang="en-US" sz="1400" dirty="0" err="1" smtClean="0">
                  <a:latin typeface="Arial" charset="0"/>
                </a:rPr>
                <a:t>ainda</a:t>
              </a:r>
              <a:r>
                <a:rPr lang="en-US" sz="1400" dirty="0" smtClean="0">
                  <a:latin typeface="Arial" charset="0"/>
                </a:rPr>
                <a:t> </a:t>
              </a:r>
              <a:r>
                <a:rPr lang="en-US" sz="1400" dirty="0" err="1" smtClean="0">
                  <a:latin typeface="Arial" charset="0"/>
                </a:rPr>
                <a:t>seria</a:t>
              </a:r>
              <a:r>
                <a:rPr lang="en-US" sz="1400" dirty="0" smtClean="0">
                  <a:latin typeface="Arial" charset="0"/>
                </a:rPr>
                <a:t> R/2 (</a:t>
              </a:r>
              <a:r>
                <a:rPr lang="en-US" sz="1400" dirty="0" err="1" smtClean="0">
                  <a:latin typeface="Arial" charset="0"/>
                </a:rPr>
                <a:t>por</a:t>
              </a:r>
              <a:r>
                <a:rPr lang="en-US" sz="1400" dirty="0" smtClean="0">
                  <a:latin typeface="Arial" charset="0"/>
                </a:rPr>
                <a:t> </a:t>
              </a:r>
              <a:r>
                <a:rPr lang="en-US" sz="1400" dirty="0" err="1" smtClean="0">
                  <a:latin typeface="Arial" charset="0"/>
                </a:rPr>
                <a:t>que</a:t>
              </a:r>
              <a:r>
                <a:rPr lang="en-US" sz="1400" dirty="0" smtClean="0">
                  <a:latin typeface="Arial" charset="0"/>
                </a:rPr>
                <a:t>?)</a:t>
              </a:r>
            </a:p>
          </p:txBody>
        </p:sp>
        <p:sp>
          <p:nvSpPr>
            <p:cNvPr id="262" name="Line 253"/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63" name="Line 265"/>
            <p:cNvSpPr>
              <a:spLocks noChangeShapeType="1"/>
            </p:cNvSpPr>
            <p:nvPr/>
          </p:nvSpPr>
          <p:spPr bwMode="auto">
            <a:xfrm flipV="1">
              <a:off x="4722" y="946"/>
              <a:ext cx="121" cy="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080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255" grpId="1" animBg="1"/>
      <p:bldP spid="257" grpId="0"/>
      <p:bldP spid="257" grpId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Causas/custos de </a:t>
            </a:r>
            <a:r>
              <a:rPr lang="pt-BR" sz="3200" dirty="0" err="1" smtClean="0"/>
              <a:t>congest</a:t>
            </a:r>
            <a:r>
              <a:rPr lang="pt-BR" sz="3200" dirty="0" smtClean="0"/>
              <a:t>.: cenário 2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35835"/>
            <a:ext cx="4451999" cy="175120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>
                <a:solidFill>
                  <a:schemeClr val="accent2"/>
                </a:solidFill>
              </a:rPr>
              <a:t>Realidade: </a:t>
            </a:r>
            <a:r>
              <a:rPr lang="pt-BR" sz="2000" i="1" dirty="0" smtClean="0">
                <a:solidFill>
                  <a:srgbClr val="FF0000"/>
                </a:solidFill>
              </a:rPr>
              <a:t>duplicatas</a:t>
            </a:r>
          </a:p>
          <a:p>
            <a:r>
              <a:rPr lang="pt-BR" sz="2000" dirty="0" smtClean="0"/>
              <a:t>pacotes </a:t>
            </a:r>
            <a:r>
              <a:rPr lang="pt-BR" sz="2000" dirty="0"/>
              <a:t>podem ser perdidos, descartados no roteador devido a buffers cheios</a:t>
            </a:r>
            <a:endParaRPr lang="pt-BR" sz="2000" i="1" dirty="0">
              <a:solidFill>
                <a:srgbClr val="FF0000"/>
              </a:solidFill>
            </a:endParaRPr>
          </a:p>
          <a:p>
            <a:r>
              <a:rPr lang="pt-BR" sz="2000" dirty="0" smtClean="0"/>
              <a:t>retransmissão prematura, envio de </a:t>
            </a:r>
            <a:r>
              <a:rPr lang="pt-BR" sz="2000" dirty="0" smtClean="0">
                <a:solidFill>
                  <a:schemeClr val="accent2"/>
                </a:solidFill>
              </a:rPr>
              <a:t>duas</a:t>
            </a:r>
            <a:r>
              <a:rPr lang="pt-BR" sz="2000" dirty="0" smtClean="0"/>
              <a:t> cópias, ambas entregues.</a:t>
            </a:r>
          </a:p>
          <a:p>
            <a:endParaRPr lang="pt-BR" sz="1800" dirty="0"/>
          </a:p>
          <a:p>
            <a:pPr marL="457200" lvl="1" indent="0">
              <a:buNone/>
            </a:pPr>
            <a:endParaRPr lang="pt-BR" sz="2000" dirty="0"/>
          </a:p>
        </p:txBody>
      </p:sp>
      <p:sp>
        <p:nvSpPr>
          <p:cNvPr id="48134" name="Oval 9"/>
          <p:cNvSpPr>
            <a:spLocks noChangeArrowheads="1"/>
          </p:cNvSpPr>
          <p:nvPr/>
        </p:nvSpPr>
        <p:spPr bwMode="auto">
          <a:xfrm>
            <a:off x="3795713" y="5395051"/>
            <a:ext cx="1304925" cy="303212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8135" name="Line 10"/>
          <p:cNvSpPr>
            <a:spLocks noChangeShapeType="1"/>
          </p:cNvSpPr>
          <p:nvPr/>
        </p:nvSpPr>
        <p:spPr bwMode="auto">
          <a:xfrm>
            <a:off x="3795713" y="5371238"/>
            <a:ext cx="0" cy="187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8136" name="Line 11"/>
          <p:cNvSpPr>
            <a:spLocks noChangeShapeType="1"/>
          </p:cNvSpPr>
          <p:nvPr/>
        </p:nvSpPr>
        <p:spPr bwMode="auto">
          <a:xfrm>
            <a:off x="5100638" y="5371238"/>
            <a:ext cx="0" cy="187325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8137" name="Rectangle 12"/>
          <p:cNvSpPr>
            <a:spLocks noChangeArrowheads="1"/>
          </p:cNvSpPr>
          <p:nvPr/>
        </p:nvSpPr>
        <p:spPr bwMode="auto">
          <a:xfrm>
            <a:off x="3795713" y="5371238"/>
            <a:ext cx="309562" cy="184150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pt-B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38" name="Rectangle 13"/>
          <p:cNvSpPr>
            <a:spLocks noChangeArrowheads="1"/>
          </p:cNvSpPr>
          <p:nvPr/>
        </p:nvSpPr>
        <p:spPr bwMode="auto">
          <a:xfrm>
            <a:off x="4705350" y="5358538"/>
            <a:ext cx="395288" cy="184150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pt-B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39" name="Oval 14"/>
          <p:cNvSpPr>
            <a:spLocks noChangeArrowheads="1"/>
          </p:cNvSpPr>
          <p:nvPr/>
        </p:nvSpPr>
        <p:spPr bwMode="auto">
          <a:xfrm>
            <a:off x="3781425" y="5153751"/>
            <a:ext cx="1306513" cy="352425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48140" name="Group 15"/>
          <p:cNvGrpSpPr>
            <a:grpSpLocks/>
          </p:cNvGrpSpPr>
          <p:nvPr/>
        </p:nvGrpSpPr>
        <p:grpSpPr bwMode="auto">
          <a:xfrm>
            <a:off x="4097338" y="5229951"/>
            <a:ext cx="647700" cy="206375"/>
            <a:chOff x="2848" y="848"/>
            <a:chExt cx="140" cy="98"/>
          </a:xfrm>
        </p:grpSpPr>
        <p:sp>
          <p:nvSpPr>
            <p:cNvPr id="48367" name="Line 16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368" name="Line 17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369" name="Line 18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48141" name="Group 19"/>
          <p:cNvGrpSpPr>
            <a:grpSpLocks/>
          </p:cNvGrpSpPr>
          <p:nvPr/>
        </p:nvGrpSpPr>
        <p:grpSpPr bwMode="auto">
          <a:xfrm flipV="1">
            <a:off x="4097338" y="5228363"/>
            <a:ext cx="647700" cy="204788"/>
            <a:chOff x="2848" y="848"/>
            <a:chExt cx="140" cy="98"/>
          </a:xfrm>
        </p:grpSpPr>
        <p:sp>
          <p:nvSpPr>
            <p:cNvPr id="48364" name="Line 20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365" name="Line 21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48366" name="Line 22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48143" name="Line 24"/>
          <p:cNvSpPr>
            <a:spLocks noChangeShapeType="1"/>
          </p:cNvSpPr>
          <p:nvPr/>
        </p:nvSpPr>
        <p:spPr bwMode="auto">
          <a:xfrm flipH="1">
            <a:off x="2424113" y="4925151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44" name="Line 25"/>
          <p:cNvSpPr>
            <a:spLocks noChangeShapeType="1"/>
          </p:cNvSpPr>
          <p:nvPr/>
        </p:nvSpPr>
        <p:spPr bwMode="auto">
          <a:xfrm flipH="1">
            <a:off x="3021013" y="4925151"/>
            <a:ext cx="538162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8145" name="Group 26"/>
          <p:cNvGrpSpPr>
            <a:grpSpLocks/>
          </p:cNvGrpSpPr>
          <p:nvPr/>
        </p:nvGrpSpPr>
        <p:grpSpPr bwMode="auto">
          <a:xfrm>
            <a:off x="2073275" y="3982176"/>
            <a:ext cx="1203325" cy="1162050"/>
            <a:chOff x="5850" y="13487"/>
            <a:chExt cx="2023" cy="1840"/>
          </a:xfrm>
        </p:grpSpPr>
        <p:sp>
          <p:nvSpPr>
            <p:cNvPr id="48325" name="Freeform 27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6" name="Freeform 28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7" name="Freeform 29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8" name="Freeform 30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9" name="Freeform 31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0" name="Freeform 32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1" name="Freeform 33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2" name="Freeform 34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3" name="Freeform 35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4" name="Freeform 36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5" name="Freeform 37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6" name="Freeform 38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7" name="Freeform 39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8" name="Freeform 40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39" name="Freeform 41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0" name="Freeform 42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1" name="Freeform 43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2" name="Freeform 44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3" name="Freeform 45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4" name="Freeform 46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5" name="Freeform 47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6" name="Freeform 48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7" name="Freeform 49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8" name="Freeform 50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49" name="Freeform 51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0" name="Freeform 52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1" name="Freeform 53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2" name="Freeform 54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3" name="Freeform 55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4" name="Rectangle 56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5" name="Freeform 57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6" name="Freeform 58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7" name="Freeform 59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8" name="Freeform 60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59" name="Freeform 61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60" name="Freeform 62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61" name="Freeform 63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62" name="Freeform 64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63" name="Freeform 65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46" name="Group 66"/>
          <p:cNvGrpSpPr>
            <a:grpSpLocks/>
          </p:cNvGrpSpPr>
          <p:nvPr/>
        </p:nvGrpSpPr>
        <p:grpSpPr bwMode="auto">
          <a:xfrm>
            <a:off x="2351088" y="3610701"/>
            <a:ext cx="798512" cy="1166812"/>
            <a:chOff x="12762" y="10336"/>
            <a:chExt cx="1027" cy="1700"/>
          </a:xfrm>
        </p:grpSpPr>
        <p:sp>
          <p:nvSpPr>
            <p:cNvPr id="48319" name="Rectangle 67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0" name="Rectangle 68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1" name="Line 69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2" name="Line 70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3" name="Line 71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24" name="Line 72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47" name="Text Box 73"/>
          <p:cNvSpPr txBox="1">
            <a:spLocks noChangeArrowheads="1"/>
          </p:cNvSpPr>
          <p:nvPr/>
        </p:nvSpPr>
        <p:spPr bwMode="auto">
          <a:xfrm>
            <a:off x="2367418" y="5003667"/>
            <a:ext cx="34737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600" dirty="0" smtClean="0">
                <a:solidFill>
                  <a:schemeClr val="tx2"/>
                </a:solidFill>
                <a:latin typeface="Arial" pitchFamily="34" charset="0"/>
              </a:rPr>
              <a:t>A</a:t>
            </a:r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48" name="Text Box 74"/>
          <p:cNvSpPr txBox="1">
            <a:spLocks noChangeArrowheads="1"/>
          </p:cNvSpPr>
          <p:nvPr/>
        </p:nvSpPr>
        <p:spPr bwMode="auto">
          <a:xfrm>
            <a:off x="3362325" y="3302726"/>
            <a:ext cx="1804988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 baseline="-25000">
                <a:solidFill>
                  <a:srgbClr val="FF0000"/>
                </a:solidFill>
                <a:latin typeface="Arial" pitchFamily="34" charset="0"/>
              </a:rPr>
              <a:t>in 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</a:rPr>
              <a:t>: dados originais</a:t>
            </a:r>
            <a:endParaRPr lang="en-US" sz="1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49" name="Line 75"/>
          <p:cNvSpPr>
            <a:spLocks noChangeShapeType="1"/>
          </p:cNvSpPr>
          <p:nvPr/>
        </p:nvSpPr>
        <p:spPr bwMode="auto">
          <a:xfrm flipH="1">
            <a:off x="1885950" y="6030051"/>
            <a:ext cx="538163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8150" name="Group 76"/>
          <p:cNvGrpSpPr>
            <a:grpSpLocks/>
          </p:cNvGrpSpPr>
          <p:nvPr/>
        </p:nvGrpSpPr>
        <p:grpSpPr bwMode="auto">
          <a:xfrm>
            <a:off x="1020763" y="5136288"/>
            <a:ext cx="1203325" cy="1162050"/>
            <a:chOff x="5850" y="13487"/>
            <a:chExt cx="2023" cy="1840"/>
          </a:xfrm>
        </p:grpSpPr>
        <p:sp>
          <p:nvSpPr>
            <p:cNvPr id="48280" name="Freeform 77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1" name="Freeform 78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2" name="Freeform 79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3" name="Freeform 80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4" name="Freeform 81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5" name="Freeform 82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6" name="Freeform 83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7" name="Freeform 84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8" name="Freeform 85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89" name="Freeform 86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0" name="Freeform 87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1" name="Freeform 88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2" name="Freeform 89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3" name="Freeform 90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4" name="Freeform 91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5" name="Freeform 92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6" name="Freeform 93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7" name="Freeform 94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8" name="Freeform 95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99" name="Freeform 96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0" name="Freeform 97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1" name="Freeform 98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2" name="Freeform 99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3" name="Freeform 100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4" name="Freeform 101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5" name="Freeform 102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6" name="Freeform 103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7" name="Freeform 104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8" name="Freeform 105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09" name="Rectangle 106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0" name="Freeform 107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1" name="Freeform 108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2" name="Freeform 109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3" name="Freeform 110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4" name="Freeform 111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5" name="Freeform 112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6" name="Freeform 113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7" name="Freeform 114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318" name="Freeform 115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51" name="Group 116"/>
          <p:cNvGrpSpPr>
            <a:grpSpLocks/>
          </p:cNvGrpSpPr>
          <p:nvPr/>
        </p:nvGrpSpPr>
        <p:grpSpPr bwMode="auto">
          <a:xfrm>
            <a:off x="1298575" y="4764813"/>
            <a:ext cx="798513" cy="1166813"/>
            <a:chOff x="12762" y="10336"/>
            <a:chExt cx="1027" cy="1700"/>
          </a:xfrm>
        </p:grpSpPr>
        <p:sp>
          <p:nvSpPr>
            <p:cNvPr id="48274" name="Rectangle 117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5" name="Rectangle 118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6" name="Line 119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7" name="Line 120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8" name="Line 121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9" name="Line 122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52" name="Line 124"/>
          <p:cNvSpPr>
            <a:spLocks noChangeShapeType="1"/>
          </p:cNvSpPr>
          <p:nvPr/>
        </p:nvSpPr>
        <p:spPr bwMode="auto">
          <a:xfrm flipH="1">
            <a:off x="3021013" y="5441088"/>
            <a:ext cx="749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3" name="Line 125"/>
          <p:cNvSpPr>
            <a:spLocks noChangeShapeType="1"/>
          </p:cNvSpPr>
          <p:nvPr/>
        </p:nvSpPr>
        <p:spPr bwMode="auto">
          <a:xfrm flipH="1">
            <a:off x="5010150" y="5441088"/>
            <a:ext cx="747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4" name="Line 126"/>
          <p:cNvSpPr>
            <a:spLocks noChangeShapeType="1"/>
          </p:cNvSpPr>
          <p:nvPr/>
        </p:nvSpPr>
        <p:spPr bwMode="auto">
          <a:xfrm flipH="1">
            <a:off x="5160963" y="4925151"/>
            <a:ext cx="1135062" cy="1117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5" name="Line 127"/>
          <p:cNvSpPr>
            <a:spLocks noChangeShapeType="1"/>
          </p:cNvSpPr>
          <p:nvPr/>
        </p:nvSpPr>
        <p:spPr bwMode="auto">
          <a:xfrm flipH="1">
            <a:off x="5149850" y="6042751"/>
            <a:ext cx="677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56" name="Line 128"/>
          <p:cNvSpPr>
            <a:spLocks noChangeShapeType="1"/>
          </p:cNvSpPr>
          <p:nvPr/>
        </p:nvSpPr>
        <p:spPr bwMode="auto">
          <a:xfrm flipH="1">
            <a:off x="6259513" y="4937851"/>
            <a:ext cx="5397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48157" name="Group 129"/>
          <p:cNvGrpSpPr>
            <a:grpSpLocks/>
          </p:cNvGrpSpPr>
          <p:nvPr/>
        </p:nvGrpSpPr>
        <p:grpSpPr bwMode="auto">
          <a:xfrm>
            <a:off x="6365875" y="4117113"/>
            <a:ext cx="1203325" cy="1162050"/>
            <a:chOff x="5850" y="13487"/>
            <a:chExt cx="2023" cy="1840"/>
          </a:xfrm>
        </p:grpSpPr>
        <p:sp>
          <p:nvSpPr>
            <p:cNvPr id="48235" name="Freeform 130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6" name="Freeform 131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7" name="Freeform 132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8" name="Freeform 133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9" name="Freeform 134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0" name="Freeform 135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1" name="Freeform 136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2" name="Freeform 137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3" name="Freeform 138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4" name="Freeform 139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5" name="Freeform 140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6" name="Freeform 141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7" name="Freeform 142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8" name="Freeform 143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49" name="Freeform 144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0" name="Freeform 145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1" name="Freeform 146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2" name="Freeform 147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3" name="Freeform 148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4" name="Freeform 149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5" name="Freeform 150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6" name="Freeform 151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7" name="Freeform 152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8" name="Freeform 153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59" name="Freeform 154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0" name="Freeform 155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1" name="Freeform 156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2" name="Freeform 157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3" name="Freeform 158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4" name="Rectangle 159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5" name="Freeform 160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6" name="Freeform 161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7" name="Freeform 162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8" name="Freeform 163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69" name="Freeform 164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0" name="Freeform 165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1" name="Freeform 166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2" name="Freeform 167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73" name="Freeform 168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58" name="Group 169"/>
          <p:cNvGrpSpPr>
            <a:grpSpLocks/>
          </p:cNvGrpSpPr>
          <p:nvPr/>
        </p:nvGrpSpPr>
        <p:grpSpPr bwMode="auto">
          <a:xfrm>
            <a:off x="6643688" y="3745638"/>
            <a:ext cx="798512" cy="1166813"/>
            <a:chOff x="12762" y="10336"/>
            <a:chExt cx="1027" cy="1700"/>
          </a:xfrm>
        </p:grpSpPr>
        <p:sp>
          <p:nvSpPr>
            <p:cNvPr id="48229" name="Rectangle 170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0" name="Rectangle 171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1" name="Line 172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2" name="Line 173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3" name="Line 174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34" name="Line 175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59" name="Group 176"/>
          <p:cNvGrpSpPr>
            <a:grpSpLocks/>
          </p:cNvGrpSpPr>
          <p:nvPr/>
        </p:nvGrpSpPr>
        <p:grpSpPr bwMode="auto">
          <a:xfrm>
            <a:off x="5627688" y="5342663"/>
            <a:ext cx="1204912" cy="1162050"/>
            <a:chOff x="5850" y="13487"/>
            <a:chExt cx="2023" cy="1840"/>
          </a:xfrm>
        </p:grpSpPr>
        <p:sp>
          <p:nvSpPr>
            <p:cNvPr id="48190" name="Freeform 177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1" name="Freeform 178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2" name="Freeform 179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3" name="Freeform 180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4" name="Freeform 181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5" name="Freeform 182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6" name="Freeform 183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7" name="Freeform 184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8" name="Freeform 185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99" name="Freeform 186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0" name="Freeform 187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1" name="Freeform 188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2" name="Freeform 189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3" name="Freeform 190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4" name="Freeform 191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5" name="Freeform 192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6" name="Freeform 193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7" name="Freeform 194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8" name="Freeform 195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09" name="Freeform 196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0" name="Freeform 197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1" name="Freeform 198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2" name="Freeform 199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3" name="Freeform 200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4" name="Freeform 201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5" name="Freeform 202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6" name="Freeform 203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7" name="Freeform 204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8" name="Freeform 205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19" name="Rectangle 206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0" name="Freeform 207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1" name="Freeform 208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2" name="Freeform 209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3" name="Freeform 210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4" name="Freeform 211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5" name="Freeform 212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6" name="Freeform 213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7" name="Freeform 214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228" name="Freeform 215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8160" name="Group 216"/>
          <p:cNvGrpSpPr>
            <a:grpSpLocks/>
          </p:cNvGrpSpPr>
          <p:nvPr/>
        </p:nvGrpSpPr>
        <p:grpSpPr bwMode="auto">
          <a:xfrm>
            <a:off x="6175375" y="5058501"/>
            <a:ext cx="798513" cy="1168400"/>
            <a:chOff x="12762" y="10336"/>
            <a:chExt cx="1027" cy="1700"/>
          </a:xfrm>
        </p:grpSpPr>
        <p:sp>
          <p:nvSpPr>
            <p:cNvPr id="48184" name="Rectangle 217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5" name="Rectangle 218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6" name="Line 219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7" name="Line 220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8" name="Line 221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9" name="Line 222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61" name="Oval 223"/>
          <p:cNvSpPr>
            <a:spLocks noChangeArrowheads="1"/>
          </p:cNvSpPr>
          <p:nvPr/>
        </p:nvSpPr>
        <p:spPr bwMode="auto">
          <a:xfrm>
            <a:off x="2763838" y="3685313"/>
            <a:ext cx="112712" cy="115888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62" name="Oval 224"/>
          <p:cNvSpPr>
            <a:spLocks noChangeArrowheads="1"/>
          </p:cNvSpPr>
          <p:nvPr/>
        </p:nvSpPr>
        <p:spPr bwMode="auto">
          <a:xfrm>
            <a:off x="1604963" y="4814026"/>
            <a:ext cx="114300" cy="117475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63" name="Line 225"/>
          <p:cNvSpPr>
            <a:spLocks noChangeShapeType="1"/>
          </p:cNvSpPr>
          <p:nvPr/>
        </p:nvSpPr>
        <p:spPr bwMode="auto">
          <a:xfrm flipH="1">
            <a:off x="2903538" y="3561488"/>
            <a:ext cx="363537" cy="134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64" name="Text Box 226"/>
          <p:cNvSpPr txBox="1">
            <a:spLocks noChangeArrowheads="1"/>
          </p:cNvSpPr>
          <p:nvPr/>
        </p:nvSpPr>
        <p:spPr bwMode="auto">
          <a:xfrm>
            <a:off x="7657512" y="3712435"/>
            <a:ext cx="59055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600" dirty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600" baseline="-25000" dirty="0">
                <a:solidFill>
                  <a:srgbClr val="FF0000"/>
                </a:solidFill>
                <a:latin typeface="Arial" pitchFamily="34" charset="0"/>
              </a:rPr>
              <a:t>out</a:t>
            </a:r>
            <a:endParaRPr lang="en-US" sz="1600" dirty="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65" name="Line 227"/>
          <p:cNvSpPr>
            <a:spLocks noChangeShapeType="1"/>
          </p:cNvSpPr>
          <p:nvPr/>
        </p:nvSpPr>
        <p:spPr bwMode="auto">
          <a:xfrm flipH="1">
            <a:off x="7160904" y="3896071"/>
            <a:ext cx="496608" cy="217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grpSp>
        <p:nvGrpSpPr>
          <p:cNvPr id="48167" name="Group 229"/>
          <p:cNvGrpSpPr>
            <a:grpSpLocks/>
          </p:cNvGrpSpPr>
          <p:nvPr/>
        </p:nvGrpSpPr>
        <p:grpSpPr bwMode="auto">
          <a:xfrm>
            <a:off x="4587875" y="5280751"/>
            <a:ext cx="385763" cy="319087"/>
            <a:chOff x="11283" y="10423"/>
            <a:chExt cx="475" cy="374"/>
          </a:xfrm>
        </p:grpSpPr>
        <p:sp>
          <p:nvSpPr>
            <p:cNvPr id="48177" name="Rectangle 230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78" name="Line 231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79" name="Line 232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0" name="Line 233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1" name="Line 234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2" name="Line 235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8183" name="Line 236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8168" name="Line 237"/>
          <p:cNvSpPr>
            <a:spLocks noChangeShapeType="1"/>
          </p:cNvSpPr>
          <p:nvPr/>
        </p:nvSpPr>
        <p:spPr bwMode="auto">
          <a:xfrm>
            <a:off x="4845050" y="4064726"/>
            <a:ext cx="339725" cy="0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69" name="Freeform 238"/>
          <p:cNvSpPr>
            <a:spLocks/>
          </p:cNvSpPr>
          <p:nvPr/>
        </p:nvSpPr>
        <p:spPr bwMode="auto">
          <a:xfrm>
            <a:off x="1663700" y="4912451"/>
            <a:ext cx="4854575" cy="1228725"/>
          </a:xfrm>
          <a:custGeom>
            <a:avLst/>
            <a:gdLst>
              <a:gd name="T0" fmla="*/ 0 w 6225"/>
              <a:gd name="T1" fmla="*/ 0 h 1501"/>
              <a:gd name="T2" fmla="*/ 0 w 6225"/>
              <a:gd name="T3" fmla="*/ 2147483647 h 1501"/>
              <a:gd name="T4" fmla="*/ 2147483647 w 6225"/>
              <a:gd name="T5" fmla="*/ 2147483647 h 1501"/>
              <a:gd name="T6" fmla="*/ 2147483647 w 6225"/>
              <a:gd name="T7" fmla="*/ 2147483647 h 1501"/>
              <a:gd name="T8" fmla="*/ 2147483647 w 6225"/>
              <a:gd name="T9" fmla="*/ 2147483647 h 1501"/>
              <a:gd name="T10" fmla="*/ 2147483647 w 6225"/>
              <a:gd name="T11" fmla="*/ 2147483647 h 1501"/>
              <a:gd name="T12" fmla="*/ 2147483647 w 6225"/>
              <a:gd name="T13" fmla="*/ 2147483647 h 1501"/>
              <a:gd name="T14" fmla="*/ 2147483647 w 6225"/>
              <a:gd name="T15" fmla="*/ 2147483647 h 150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225"/>
              <a:gd name="T25" fmla="*/ 0 h 1501"/>
              <a:gd name="T26" fmla="*/ 6225 w 6225"/>
              <a:gd name="T27" fmla="*/ 1501 h 1501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225" h="1501">
                <a:moveTo>
                  <a:pt x="0" y="0"/>
                </a:moveTo>
                <a:lnTo>
                  <a:pt x="0" y="1486"/>
                </a:lnTo>
                <a:lnTo>
                  <a:pt x="1005" y="1501"/>
                </a:lnTo>
                <a:lnTo>
                  <a:pt x="1860" y="706"/>
                </a:lnTo>
                <a:lnTo>
                  <a:pt x="5085" y="721"/>
                </a:lnTo>
                <a:lnTo>
                  <a:pt x="4305" y="1456"/>
                </a:lnTo>
                <a:lnTo>
                  <a:pt x="6225" y="1456"/>
                </a:lnTo>
                <a:lnTo>
                  <a:pt x="6220" y="391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70" name="Freeform 239"/>
          <p:cNvSpPr>
            <a:spLocks/>
          </p:cNvSpPr>
          <p:nvPr/>
        </p:nvSpPr>
        <p:spPr bwMode="auto">
          <a:xfrm>
            <a:off x="2822575" y="3745638"/>
            <a:ext cx="4210050" cy="1646238"/>
          </a:xfrm>
          <a:custGeom>
            <a:avLst/>
            <a:gdLst>
              <a:gd name="T0" fmla="*/ 0 w 5400"/>
              <a:gd name="T1" fmla="*/ 0 h 2010"/>
              <a:gd name="T2" fmla="*/ 0 w 5400"/>
              <a:gd name="T3" fmla="*/ 2147483647 h 2010"/>
              <a:gd name="T4" fmla="*/ 2147483647 w 5400"/>
              <a:gd name="T5" fmla="*/ 2147483647 h 2010"/>
              <a:gd name="T6" fmla="*/ 2147483647 w 5400"/>
              <a:gd name="T7" fmla="*/ 2147483647 h 2010"/>
              <a:gd name="T8" fmla="*/ 2147483647 w 5400"/>
              <a:gd name="T9" fmla="*/ 2147483647 h 2010"/>
              <a:gd name="T10" fmla="*/ 2147483647 w 5400"/>
              <a:gd name="T11" fmla="*/ 2147483647 h 2010"/>
              <a:gd name="T12" fmla="*/ 2147483647 w 5400"/>
              <a:gd name="T13" fmla="*/ 2147483647 h 2010"/>
              <a:gd name="T14" fmla="*/ 2147483647 w 5400"/>
              <a:gd name="T15" fmla="*/ 2147483647 h 20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400"/>
              <a:gd name="T25" fmla="*/ 0 h 2010"/>
              <a:gd name="T26" fmla="*/ 5400 w 5400"/>
              <a:gd name="T27" fmla="*/ 2010 h 201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400" h="2010">
                <a:moveTo>
                  <a:pt x="0" y="0"/>
                </a:moveTo>
                <a:lnTo>
                  <a:pt x="0" y="1485"/>
                </a:lnTo>
                <a:lnTo>
                  <a:pt x="1005" y="1500"/>
                </a:lnTo>
                <a:lnTo>
                  <a:pt x="540" y="2010"/>
                </a:lnTo>
                <a:lnTo>
                  <a:pt x="3615" y="2010"/>
                </a:lnTo>
                <a:lnTo>
                  <a:pt x="4350" y="1275"/>
                </a:lnTo>
                <a:lnTo>
                  <a:pt x="5400" y="1290"/>
                </a:lnTo>
                <a:lnTo>
                  <a:pt x="5400" y="12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71" name="Oval 240"/>
          <p:cNvSpPr>
            <a:spLocks noChangeArrowheads="1"/>
          </p:cNvSpPr>
          <p:nvPr/>
        </p:nvSpPr>
        <p:spPr bwMode="auto">
          <a:xfrm>
            <a:off x="2763838" y="3918676"/>
            <a:ext cx="112712" cy="115887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48172" name="Text Box 241"/>
          <p:cNvSpPr txBox="1">
            <a:spLocks noChangeArrowheads="1"/>
          </p:cNvSpPr>
          <p:nvPr/>
        </p:nvSpPr>
        <p:spPr bwMode="auto">
          <a:xfrm>
            <a:off x="3194050" y="3721826"/>
            <a:ext cx="2236788" cy="617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</a:rPr>
              <a:t>'</a:t>
            </a:r>
            <a:r>
              <a:rPr lang="en-US" sz="1400" baseline="-25000">
                <a:solidFill>
                  <a:srgbClr val="FF0000"/>
                </a:solidFill>
                <a:latin typeface="Arial" pitchFamily="34" charset="0"/>
              </a:rPr>
              <a:t>in 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</a:rPr>
              <a:t>: dados originais mais dados retransmitidos</a:t>
            </a:r>
            <a:endParaRPr lang="en-US" sz="1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73" name="Line 242"/>
          <p:cNvSpPr>
            <a:spLocks noChangeShapeType="1"/>
          </p:cNvSpPr>
          <p:nvPr/>
        </p:nvSpPr>
        <p:spPr bwMode="auto">
          <a:xfrm flipH="1">
            <a:off x="2916238" y="3904388"/>
            <a:ext cx="373062" cy="50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48174" name="Text Box 245"/>
          <p:cNvSpPr txBox="1">
            <a:spLocks noChangeArrowheads="1"/>
          </p:cNvSpPr>
          <p:nvPr/>
        </p:nvSpPr>
        <p:spPr bwMode="auto">
          <a:xfrm>
            <a:off x="611188" y="4361588"/>
            <a:ext cx="1446212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600">
                <a:solidFill>
                  <a:schemeClr val="tx2"/>
                </a:solidFill>
                <a:latin typeface="Arial" pitchFamily="34" charset="0"/>
              </a:rPr>
              <a:t>Hospedeiro B</a:t>
            </a:r>
            <a:endParaRPr 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48176" name="Text Box 247"/>
          <p:cNvSpPr txBox="1">
            <a:spLocks noChangeArrowheads="1"/>
          </p:cNvSpPr>
          <p:nvPr/>
        </p:nvSpPr>
        <p:spPr bwMode="auto">
          <a:xfrm>
            <a:off x="7144199" y="5819924"/>
            <a:ext cx="1446213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600">
                <a:solidFill>
                  <a:schemeClr val="tx2"/>
                </a:solidFill>
                <a:latin typeface="Arial" pitchFamily="34" charset="0"/>
              </a:rPr>
              <a:t>Hospedeiro D</a:t>
            </a:r>
            <a:endParaRPr lang="en-US" sz="16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255" name="Rectangle 242"/>
          <p:cNvSpPr>
            <a:spLocks noChangeArrowheads="1"/>
          </p:cNvSpPr>
          <p:nvPr/>
        </p:nvSpPr>
        <p:spPr bwMode="auto">
          <a:xfrm>
            <a:off x="2351088" y="3896071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57" name="Text Box 259"/>
          <p:cNvSpPr txBox="1">
            <a:spLocks noChangeArrowheads="1"/>
          </p:cNvSpPr>
          <p:nvPr/>
        </p:nvSpPr>
        <p:spPr bwMode="auto">
          <a:xfrm>
            <a:off x="3598411" y="4782535"/>
            <a:ext cx="226215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i="1" dirty="0" err="1" smtClean="0">
                <a:solidFill>
                  <a:srgbClr val="006600"/>
                </a:solidFill>
                <a:latin typeface="Arial" charset="0"/>
              </a:rPr>
              <a:t>espaço</a:t>
            </a:r>
            <a:r>
              <a:rPr lang="en-US" i="1" dirty="0" smtClean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en-US" i="1" dirty="0" err="1" smtClean="0">
                <a:solidFill>
                  <a:srgbClr val="006600"/>
                </a:solidFill>
                <a:latin typeface="Arial" charset="0"/>
              </a:rPr>
              <a:t>livre</a:t>
            </a:r>
            <a:r>
              <a:rPr lang="en-US" i="1" dirty="0" smtClean="0">
                <a:solidFill>
                  <a:srgbClr val="006600"/>
                </a:solidFill>
                <a:latin typeface="Arial" charset="0"/>
              </a:rPr>
              <a:t> </a:t>
            </a:r>
            <a:r>
              <a:rPr lang="en-US" i="1" dirty="0" err="1" smtClean="0">
                <a:solidFill>
                  <a:srgbClr val="006600"/>
                </a:solidFill>
                <a:latin typeface="Arial" charset="0"/>
              </a:rPr>
              <a:t>em</a:t>
            </a:r>
            <a:r>
              <a:rPr lang="en-US" i="1" dirty="0" smtClean="0">
                <a:solidFill>
                  <a:srgbClr val="006600"/>
                </a:solidFill>
                <a:latin typeface="Arial" charset="0"/>
              </a:rPr>
              <a:t> buffer!</a:t>
            </a:r>
          </a:p>
        </p:txBody>
      </p:sp>
      <p:sp>
        <p:nvSpPr>
          <p:cNvPr id="266" name="Rectangle 234"/>
          <p:cNvSpPr>
            <a:spLocks noChangeArrowheads="1"/>
          </p:cNvSpPr>
          <p:nvPr/>
        </p:nvSpPr>
        <p:spPr bwMode="auto">
          <a:xfrm>
            <a:off x="2711450" y="3643972"/>
            <a:ext cx="244475" cy="15557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67" name="Group 240"/>
          <p:cNvGrpSpPr>
            <a:grpSpLocks/>
          </p:cNvGrpSpPr>
          <p:nvPr/>
        </p:nvGrpSpPr>
        <p:grpSpPr bwMode="auto">
          <a:xfrm>
            <a:off x="1376363" y="3331235"/>
            <a:ext cx="947737" cy="869950"/>
            <a:chOff x="3283" y="2142"/>
            <a:chExt cx="597" cy="548"/>
          </a:xfrm>
        </p:grpSpPr>
        <p:grpSp>
          <p:nvGrpSpPr>
            <p:cNvPr id="268" name="Group 241"/>
            <p:cNvGrpSpPr>
              <a:grpSpLocks/>
            </p:cNvGrpSpPr>
            <p:nvPr/>
          </p:nvGrpSpPr>
          <p:grpSpPr bwMode="auto">
            <a:xfrm>
              <a:off x="3283" y="2387"/>
              <a:ext cx="597" cy="303"/>
              <a:chOff x="990" y="4570"/>
              <a:chExt cx="597" cy="380"/>
            </a:xfrm>
          </p:grpSpPr>
          <p:pic>
            <p:nvPicPr>
              <p:cNvPr id="271" name="Picture 24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" y="4570"/>
                <a:ext cx="597" cy="3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pic>
          <p:sp>
            <p:nvSpPr>
              <p:cNvPr id="272" name="Rectangle 243"/>
              <p:cNvSpPr>
                <a:spLocks noChangeArrowheads="1"/>
              </p:cNvSpPr>
              <p:nvPr/>
            </p:nvSpPr>
            <p:spPr bwMode="auto">
              <a:xfrm>
                <a:off x="1124" y="4679"/>
                <a:ext cx="360" cy="1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charset="0"/>
                  <a:ea typeface="ＭＳ Ｐゴシック" charset="0"/>
                </a:endParaRPr>
              </a:p>
            </p:txBody>
          </p:sp>
        </p:grpSp>
        <p:sp>
          <p:nvSpPr>
            <p:cNvPr id="269" name="Text Box 244"/>
            <p:cNvSpPr txBox="1">
              <a:spLocks noChangeArrowheads="1"/>
            </p:cNvSpPr>
            <p:nvPr/>
          </p:nvSpPr>
          <p:spPr bwMode="auto">
            <a:xfrm>
              <a:off x="3343" y="2461"/>
              <a:ext cx="479" cy="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defRPr/>
              </a:pPr>
              <a:r>
                <a:rPr lang="en-US" sz="1200" b="1" i="1" smtClean="0">
                  <a:solidFill>
                    <a:schemeClr val="accent2"/>
                  </a:solidFill>
                  <a:latin typeface="Comic Sans MS" charset="0"/>
                </a:rPr>
                <a:t>timeout</a:t>
              </a:r>
            </a:p>
          </p:txBody>
        </p:sp>
        <p:pic>
          <p:nvPicPr>
            <p:cNvPr id="270" name="Picture 24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419" y="2142"/>
              <a:ext cx="262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sp>
        <p:nvSpPr>
          <p:cNvPr id="273" name="Line 246"/>
          <p:cNvSpPr>
            <a:spLocks noChangeShapeType="1"/>
          </p:cNvSpPr>
          <p:nvPr/>
        </p:nvSpPr>
        <p:spPr bwMode="auto">
          <a:xfrm>
            <a:off x="5092700" y="1244600"/>
            <a:ext cx="0" cy="171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74" name="Line 247"/>
          <p:cNvSpPr>
            <a:spLocks noChangeShapeType="1"/>
          </p:cNvSpPr>
          <p:nvPr/>
        </p:nvSpPr>
        <p:spPr bwMode="auto">
          <a:xfrm rot="5400000">
            <a:off x="5985669" y="2067719"/>
            <a:ext cx="0" cy="179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75" name="Text Box 248"/>
          <p:cNvSpPr txBox="1">
            <a:spLocks noChangeArrowheads="1"/>
          </p:cNvSpPr>
          <p:nvPr/>
        </p:nvSpPr>
        <p:spPr bwMode="auto">
          <a:xfrm>
            <a:off x="4664075" y="1303338"/>
            <a:ext cx="460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400" smtClean="0">
                <a:latin typeface="Arial" charset="0"/>
                <a:cs typeface="Arial" charset="0"/>
              </a:rPr>
              <a:t>R/2</a:t>
            </a:r>
          </a:p>
        </p:txBody>
      </p:sp>
      <p:sp>
        <p:nvSpPr>
          <p:cNvPr id="276" name="Line 249"/>
          <p:cNvSpPr>
            <a:spLocks noChangeShapeType="1"/>
          </p:cNvSpPr>
          <p:nvPr/>
        </p:nvSpPr>
        <p:spPr bwMode="auto">
          <a:xfrm rot="5400000">
            <a:off x="6435725" y="114300"/>
            <a:ext cx="0" cy="2698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77" name="Text Box 251"/>
          <p:cNvSpPr txBox="1">
            <a:spLocks noChangeArrowheads="1"/>
          </p:cNvSpPr>
          <p:nvPr/>
        </p:nvSpPr>
        <p:spPr bwMode="auto">
          <a:xfrm>
            <a:off x="6450013" y="2919413"/>
            <a:ext cx="460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400" smtClean="0">
                <a:latin typeface="Arial" charset="0"/>
                <a:cs typeface="Arial" charset="0"/>
              </a:rPr>
              <a:t>R/2</a:t>
            </a:r>
          </a:p>
        </p:txBody>
      </p:sp>
      <p:grpSp>
        <p:nvGrpSpPr>
          <p:cNvPr id="278" name="Group 253"/>
          <p:cNvGrpSpPr>
            <a:grpSpLocks/>
          </p:cNvGrpSpPr>
          <p:nvPr/>
        </p:nvGrpSpPr>
        <p:grpSpPr bwMode="auto">
          <a:xfrm>
            <a:off x="5656263" y="2954338"/>
            <a:ext cx="427037" cy="366712"/>
            <a:chOff x="3655" y="1791"/>
            <a:chExt cx="269" cy="231"/>
          </a:xfrm>
        </p:grpSpPr>
        <p:sp>
          <p:nvSpPr>
            <p:cNvPr id="279" name="Text Box 254"/>
            <p:cNvSpPr txBox="1">
              <a:spLocks noChangeArrowheads="1"/>
            </p:cNvSpPr>
            <p:nvPr/>
          </p:nvSpPr>
          <p:spPr bwMode="auto">
            <a:xfrm>
              <a:off x="3655" y="1791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800" smtClean="0">
                  <a:latin typeface="Symbol" charset="0"/>
                  <a:cs typeface="Arial" charset="0"/>
                </a:rPr>
                <a:t>l</a:t>
              </a:r>
              <a:r>
                <a:rPr lang="en-US" sz="1800" baseline="-25000" smtClean="0">
                  <a:latin typeface="Arial" charset="0"/>
                  <a:cs typeface="Arial" charset="0"/>
                </a:rPr>
                <a:t>in</a:t>
              </a:r>
            </a:p>
          </p:txBody>
        </p:sp>
        <p:sp>
          <p:nvSpPr>
            <p:cNvPr id="280" name="Line 255"/>
            <p:cNvSpPr>
              <a:spLocks noChangeShapeType="1"/>
            </p:cNvSpPr>
            <p:nvPr/>
          </p:nvSpPr>
          <p:spPr bwMode="auto">
            <a:xfrm flipV="1">
              <a:off x="3810" y="1846"/>
              <a:ext cx="24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81" name="Text Box 256"/>
          <p:cNvSpPr txBox="1">
            <a:spLocks noChangeArrowheads="1"/>
          </p:cNvSpPr>
          <p:nvPr/>
        </p:nvSpPr>
        <p:spPr bwMode="auto">
          <a:xfrm rot="16200000">
            <a:off x="4475163" y="2027237"/>
            <a:ext cx="617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800" smtClean="0">
                <a:latin typeface="Symbol" charset="0"/>
                <a:cs typeface="Arial" charset="0"/>
              </a:rPr>
              <a:t>l</a:t>
            </a:r>
            <a:r>
              <a:rPr lang="en-US" sz="1800" baseline="-25000" smtClean="0">
                <a:latin typeface="Arial" charset="0"/>
                <a:cs typeface="Arial" charset="0"/>
              </a:rPr>
              <a:t>out</a:t>
            </a:r>
          </a:p>
        </p:txBody>
      </p:sp>
      <p:sp>
        <p:nvSpPr>
          <p:cNvPr id="282" name="Line 257"/>
          <p:cNvSpPr>
            <a:spLocks noChangeShapeType="1"/>
          </p:cNvSpPr>
          <p:nvPr/>
        </p:nvSpPr>
        <p:spPr bwMode="auto">
          <a:xfrm rot="10800000" flipH="1">
            <a:off x="5051425" y="1463675"/>
            <a:ext cx="16176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83" name="Group 262"/>
          <p:cNvGrpSpPr>
            <a:grpSpLocks/>
          </p:cNvGrpSpPr>
          <p:nvPr/>
        </p:nvGrpSpPr>
        <p:grpSpPr bwMode="auto">
          <a:xfrm>
            <a:off x="6646863" y="1479550"/>
            <a:ext cx="2260600" cy="1479550"/>
            <a:chOff x="4187" y="932"/>
            <a:chExt cx="1424" cy="932"/>
          </a:xfrm>
        </p:grpSpPr>
        <p:sp>
          <p:nvSpPr>
            <p:cNvPr id="284" name="Line 250"/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85" name="Oval 258"/>
            <p:cNvSpPr>
              <a:spLocks noChangeArrowheads="1"/>
            </p:cNvSpPr>
            <p:nvPr/>
          </p:nvSpPr>
          <p:spPr bwMode="auto">
            <a:xfrm>
              <a:off x="4187" y="1026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86" name="Text Box 259"/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400" dirty="0" err="1" smtClean="0">
                  <a:latin typeface="Arial" charset="0"/>
                </a:rPr>
                <a:t>ao</a:t>
              </a:r>
              <a:r>
                <a:rPr lang="en-US" sz="1400" dirty="0" smtClean="0">
                  <a:latin typeface="Arial" charset="0"/>
                </a:rPr>
                <a:t> </a:t>
              </a:r>
              <a:r>
                <a:rPr lang="en-US" sz="1400" dirty="0" err="1" smtClean="0">
                  <a:latin typeface="Arial" charset="0"/>
                </a:rPr>
                <a:t>transmitir</a:t>
              </a:r>
              <a:r>
                <a:rPr lang="en-US" sz="1400" dirty="0" smtClean="0">
                  <a:latin typeface="Arial" charset="0"/>
                </a:rPr>
                <a:t> a R/2, </a:t>
              </a:r>
              <a:r>
                <a:rPr lang="en-US" sz="1400" dirty="0" err="1" smtClean="0">
                  <a:latin typeface="Arial" charset="0"/>
                </a:rPr>
                <a:t>alguns</a:t>
              </a:r>
              <a:r>
                <a:rPr lang="en-US" sz="1400" dirty="0" smtClean="0">
                  <a:latin typeface="Arial" charset="0"/>
                </a:rPr>
                <a:t> </a:t>
              </a:r>
              <a:r>
                <a:rPr lang="en-US" sz="1400" dirty="0" err="1" smtClean="0">
                  <a:latin typeface="Arial" charset="0"/>
                </a:rPr>
                <a:t>pacotes</a:t>
              </a:r>
              <a:r>
                <a:rPr lang="en-US" sz="1400" dirty="0" smtClean="0">
                  <a:latin typeface="Arial" charset="0"/>
                </a:rPr>
                <a:t> </a:t>
              </a:r>
              <a:r>
                <a:rPr lang="en-US" sz="1400" dirty="0" err="1" smtClean="0">
                  <a:latin typeface="Arial" charset="0"/>
                </a:rPr>
                <a:t>são</a:t>
              </a:r>
              <a:r>
                <a:rPr lang="en-US" sz="1400" dirty="0" smtClean="0">
                  <a:latin typeface="Arial" charset="0"/>
                </a:rPr>
                <a:t> </a:t>
              </a:r>
              <a:r>
                <a:rPr lang="en-US" sz="1400" dirty="0" err="1" smtClean="0">
                  <a:latin typeface="Arial" charset="0"/>
                </a:rPr>
                <a:t>retransmissões</a:t>
              </a:r>
              <a:r>
                <a:rPr lang="en-US" sz="1400" dirty="0" smtClean="0">
                  <a:latin typeface="Arial" charset="0"/>
                </a:rPr>
                <a:t> </a:t>
              </a:r>
              <a:r>
                <a:rPr lang="en-US" sz="1400" dirty="0" err="1" smtClean="0">
                  <a:latin typeface="Arial" charset="0"/>
                </a:rPr>
                <a:t>incluindo</a:t>
              </a:r>
              <a:r>
                <a:rPr lang="en-US" sz="1400" dirty="0" smtClean="0">
                  <a:latin typeface="Arial" charset="0"/>
                </a:rPr>
                <a:t> </a:t>
              </a:r>
              <a:r>
                <a:rPr lang="en-US" sz="1400" dirty="0" err="1" smtClean="0">
                  <a:latin typeface="Arial" charset="0"/>
                </a:rPr>
                <a:t>duplicatas</a:t>
              </a:r>
              <a:r>
                <a:rPr lang="en-US" sz="1400" dirty="0" smtClean="0">
                  <a:latin typeface="Arial" charset="0"/>
                </a:rPr>
                <a:t> </a:t>
              </a:r>
              <a:r>
                <a:rPr lang="en-US" sz="1400" dirty="0" err="1" smtClean="0">
                  <a:latin typeface="Arial" charset="0"/>
                </a:rPr>
                <a:t>que</a:t>
              </a:r>
              <a:r>
                <a:rPr lang="en-US" sz="1400" dirty="0" smtClean="0">
                  <a:latin typeface="Arial" charset="0"/>
                </a:rPr>
                <a:t> </a:t>
              </a:r>
              <a:r>
                <a:rPr lang="en-US" sz="1400" dirty="0" err="1" smtClean="0">
                  <a:latin typeface="Arial" charset="0"/>
                </a:rPr>
                <a:t>são</a:t>
              </a:r>
              <a:r>
                <a:rPr lang="en-US" sz="1400" dirty="0" smtClean="0">
                  <a:latin typeface="Arial" charset="0"/>
                </a:rPr>
                <a:t> </a:t>
              </a:r>
              <a:r>
                <a:rPr lang="en-US" sz="1400" dirty="0" err="1" smtClean="0">
                  <a:latin typeface="Arial" charset="0"/>
                </a:rPr>
                <a:t>entregues</a:t>
              </a:r>
              <a:r>
                <a:rPr lang="en-US" sz="1400" dirty="0" smtClean="0">
                  <a:latin typeface="Arial" charset="0"/>
                </a:rPr>
                <a:t>!</a:t>
              </a:r>
            </a:p>
          </p:txBody>
        </p:sp>
        <p:sp>
          <p:nvSpPr>
            <p:cNvPr id="287" name="Line 260"/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88" name="Freeform 261"/>
          <p:cNvSpPr>
            <a:spLocks/>
          </p:cNvSpPr>
          <p:nvPr/>
        </p:nvSpPr>
        <p:spPr bwMode="auto">
          <a:xfrm>
            <a:off x="5089525" y="1571625"/>
            <a:ext cx="2535238" cy="1382713"/>
          </a:xfrm>
          <a:custGeom>
            <a:avLst/>
            <a:gdLst>
              <a:gd name="T0" fmla="*/ 0 w 1597"/>
              <a:gd name="T1" fmla="*/ 2147483647 h 871"/>
              <a:gd name="T2" fmla="*/ 2147483647 w 1597"/>
              <a:gd name="T3" fmla="*/ 2147483647 h 871"/>
              <a:gd name="T4" fmla="*/ 2147483647 w 1597"/>
              <a:gd name="T5" fmla="*/ 2147483647 h 871"/>
              <a:gd name="T6" fmla="*/ 2147483647 w 1597"/>
              <a:gd name="T7" fmla="*/ 2147483647 h 8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7" h="871">
                <a:moveTo>
                  <a:pt x="0" y="871"/>
                </a:moveTo>
                <a:cubicBezTo>
                  <a:pt x="166" y="737"/>
                  <a:pt x="664" y="154"/>
                  <a:pt x="994" y="66"/>
                </a:cubicBezTo>
                <a:cubicBezTo>
                  <a:pt x="1172" y="20"/>
                  <a:pt x="1158" y="4"/>
                  <a:pt x="1466" y="2"/>
                </a:cubicBezTo>
                <a:cubicBezTo>
                  <a:pt x="1596" y="0"/>
                  <a:pt x="1570" y="3"/>
                  <a:pt x="1597" y="3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6118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0255 L -5.55556E-7 0.0354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03542 L 0.0007 0.17802 L 0.08681 0.17894 L 0.04723 0.24191 L 0.19584 0.24191 " pathEditMode="relative" ptsTypes="AAAAA">
                                      <p:cBhvr>
                                        <p:cTn id="29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0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3 0.2419 L 0.23593 0.24144 " pathEditMode="relative" rAng="0" ptsTypes="AA">
                                      <p:cBhvr>
                                        <p:cTn id="32" dur="3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0"/>
                            </p:stCondLst>
                            <p:childTnLst>
                              <p:par>
                                <p:cTn id="34" presetID="0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281 0.24075 L 0.30833 0.24075 L 0.34982 0.18056 " pathEditMode="relative" rAng="0" ptsTypes="AAA">
                                      <p:cBhvr>
                                        <p:cTn id="35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1" y="-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5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0"/>
                            </p:stCondLst>
                            <p:childTnLst>
                              <p:par>
                                <p:cTn id="41" presetID="0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982 0.18056 L 0.3743 0.15278 L 0.46198 0.15278 L 0.46076 0.01621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08" y="-821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9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" grpId="0" animBg="1"/>
      <p:bldP spid="255" grpId="1" animBg="1"/>
      <p:bldP spid="257" grpId="0"/>
      <p:bldP spid="257" grpId="1"/>
      <p:bldP spid="266" grpId="0" animBg="1"/>
      <p:bldP spid="266" grpId="1" animBg="1"/>
      <p:bldP spid="266" grpId="2" animBg="1"/>
      <p:bldP spid="266" grpId="3" animBg="1"/>
      <p:bldP spid="266" grpId="4" animBg="1"/>
      <p:bldP spid="266" grpId="5" animBg="1"/>
      <p:bldP spid="266" grpId="6" animBg="1"/>
      <p:bldP spid="275" grpId="0"/>
      <p:bldP spid="277" grpId="0"/>
      <p:bldP spid="281" grpId="0"/>
      <p:bldP spid="28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dirty="0" smtClean="0"/>
              <a:t>Causas/custos de </a:t>
            </a:r>
            <a:r>
              <a:rPr lang="pt-BR" sz="3200" dirty="0" err="1" smtClean="0"/>
              <a:t>congest</a:t>
            </a:r>
            <a:r>
              <a:rPr lang="pt-BR" sz="3200" dirty="0" smtClean="0"/>
              <a:t>.: cenário 2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135835"/>
            <a:ext cx="4451999" cy="1751203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 smtClean="0">
                <a:solidFill>
                  <a:schemeClr val="accent2"/>
                </a:solidFill>
              </a:rPr>
              <a:t>Realidade: </a:t>
            </a:r>
            <a:r>
              <a:rPr lang="pt-BR" sz="2000" i="1" dirty="0" smtClean="0">
                <a:solidFill>
                  <a:srgbClr val="FF0000"/>
                </a:solidFill>
              </a:rPr>
              <a:t>duplicatas</a:t>
            </a:r>
          </a:p>
          <a:p>
            <a:r>
              <a:rPr lang="pt-BR" sz="2000" dirty="0" smtClean="0"/>
              <a:t>pacotes </a:t>
            </a:r>
            <a:r>
              <a:rPr lang="pt-BR" sz="2000" dirty="0"/>
              <a:t>podem ser perdidos, descartados no roteador devido a buffers cheios</a:t>
            </a:r>
            <a:endParaRPr lang="pt-BR" sz="2000" i="1" dirty="0">
              <a:solidFill>
                <a:srgbClr val="FF0000"/>
              </a:solidFill>
            </a:endParaRPr>
          </a:p>
          <a:p>
            <a:r>
              <a:rPr lang="pt-BR" sz="2000" dirty="0" smtClean="0"/>
              <a:t>retransmissão prematura, envio de </a:t>
            </a:r>
            <a:r>
              <a:rPr lang="pt-BR" sz="2000" dirty="0" smtClean="0">
                <a:solidFill>
                  <a:schemeClr val="accent2"/>
                </a:solidFill>
              </a:rPr>
              <a:t>duas</a:t>
            </a:r>
            <a:r>
              <a:rPr lang="pt-BR" sz="2000" dirty="0" smtClean="0"/>
              <a:t> cópias, ambas entregues.</a:t>
            </a:r>
          </a:p>
          <a:p>
            <a:endParaRPr lang="pt-BR" sz="1800" dirty="0"/>
          </a:p>
          <a:p>
            <a:pPr marL="457200" lvl="1" indent="0">
              <a:buNone/>
            </a:pPr>
            <a:endParaRPr lang="pt-BR" sz="2000" dirty="0"/>
          </a:p>
        </p:txBody>
      </p:sp>
      <p:sp>
        <p:nvSpPr>
          <p:cNvPr id="273" name="Line 246"/>
          <p:cNvSpPr>
            <a:spLocks noChangeShapeType="1"/>
          </p:cNvSpPr>
          <p:nvPr/>
        </p:nvSpPr>
        <p:spPr bwMode="auto">
          <a:xfrm>
            <a:off x="5092700" y="1244600"/>
            <a:ext cx="0" cy="1716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75" name="Text Box 248"/>
          <p:cNvSpPr txBox="1">
            <a:spLocks noChangeArrowheads="1"/>
          </p:cNvSpPr>
          <p:nvPr/>
        </p:nvSpPr>
        <p:spPr bwMode="auto">
          <a:xfrm>
            <a:off x="4664075" y="1303338"/>
            <a:ext cx="460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400" smtClean="0">
                <a:latin typeface="Arial" charset="0"/>
                <a:cs typeface="Arial" charset="0"/>
              </a:rPr>
              <a:t>R/2</a:t>
            </a:r>
          </a:p>
        </p:txBody>
      </p:sp>
      <p:sp>
        <p:nvSpPr>
          <p:cNvPr id="276" name="Line 249"/>
          <p:cNvSpPr>
            <a:spLocks noChangeShapeType="1"/>
          </p:cNvSpPr>
          <p:nvPr/>
        </p:nvSpPr>
        <p:spPr bwMode="auto">
          <a:xfrm rot="5400000">
            <a:off x="6435725" y="114300"/>
            <a:ext cx="0" cy="2698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277" name="Text Box 251"/>
          <p:cNvSpPr txBox="1">
            <a:spLocks noChangeArrowheads="1"/>
          </p:cNvSpPr>
          <p:nvPr/>
        </p:nvSpPr>
        <p:spPr bwMode="auto">
          <a:xfrm>
            <a:off x="6450013" y="2919413"/>
            <a:ext cx="460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400" smtClean="0">
                <a:latin typeface="Arial" charset="0"/>
                <a:cs typeface="Arial" charset="0"/>
              </a:rPr>
              <a:t>R/2</a:t>
            </a:r>
          </a:p>
        </p:txBody>
      </p:sp>
      <p:sp>
        <p:nvSpPr>
          <p:cNvPr id="281" name="Text Box 256"/>
          <p:cNvSpPr txBox="1">
            <a:spLocks noChangeArrowheads="1"/>
          </p:cNvSpPr>
          <p:nvPr/>
        </p:nvSpPr>
        <p:spPr bwMode="auto">
          <a:xfrm rot="16200000">
            <a:off x="4475163" y="2027237"/>
            <a:ext cx="617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defRPr/>
            </a:pPr>
            <a:r>
              <a:rPr lang="en-US" sz="1800" smtClean="0">
                <a:latin typeface="Symbol" charset="0"/>
                <a:cs typeface="Arial" charset="0"/>
              </a:rPr>
              <a:t>l</a:t>
            </a:r>
            <a:r>
              <a:rPr lang="en-US" sz="1800" baseline="-25000" smtClean="0">
                <a:latin typeface="Arial" charset="0"/>
                <a:cs typeface="Arial" charset="0"/>
              </a:rPr>
              <a:t>out</a:t>
            </a:r>
          </a:p>
        </p:txBody>
      </p:sp>
      <p:sp>
        <p:nvSpPr>
          <p:cNvPr id="282" name="Line 257"/>
          <p:cNvSpPr>
            <a:spLocks noChangeShapeType="1"/>
          </p:cNvSpPr>
          <p:nvPr/>
        </p:nvSpPr>
        <p:spPr bwMode="auto">
          <a:xfrm rot="10800000" flipH="1">
            <a:off x="5051425" y="1463675"/>
            <a:ext cx="16176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83" name="Group 262"/>
          <p:cNvGrpSpPr>
            <a:grpSpLocks/>
          </p:cNvGrpSpPr>
          <p:nvPr/>
        </p:nvGrpSpPr>
        <p:grpSpPr bwMode="auto">
          <a:xfrm>
            <a:off x="6646863" y="1479550"/>
            <a:ext cx="2260600" cy="1479550"/>
            <a:chOff x="4187" y="932"/>
            <a:chExt cx="1424" cy="932"/>
          </a:xfrm>
        </p:grpSpPr>
        <p:sp>
          <p:nvSpPr>
            <p:cNvPr id="284" name="Line 250"/>
            <p:cNvSpPr>
              <a:spLocks noChangeShapeType="1"/>
            </p:cNvSpPr>
            <p:nvPr/>
          </p:nvSpPr>
          <p:spPr bwMode="auto">
            <a:xfrm rot="10800000">
              <a:off x="4196" y="932"/>
              <a:ext cx="0" cy="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85" name="Oval 258"/>
            <p:cNvSpPr>
              <a:spLocks noChangeArrowheads="1"/>
            </p:cNvSpPr>
            <p:nvPr/>
          </p:nvSpPr>
          <p:spPr bwMode="auto">
            <a:xfrm>
              <a:off x="4187" y="1026"/>
              <a:ext cx="56" cy="5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  <p:sp>
          <p:nvSpPr>
            <p:cNvPr id="286" name="Text Box 259"/>
            <p:cNvSpPr txBox="1">
              <a:spLocks noChangeArrowheads="1"/>
            </p:cNvSpPr>
            <p:nvPr/>
          </p:nvSpPr>
          <p:spPr bwMode="auto">
            <a:xfrm>
              <a:off x="4426" y="1106"/>
              <a:ext cx="1185" cy="7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>
                <a:defRPr/>
              </a:pPr>
              <a:r>
                <a:rPr lang="en-US" sz="1400" dirty="0" err="1" smtClean="0">
                  <a:latin typeface="Arial" charset="0"/>
                </a:rPr>
                <a:t>ao</a:t>
              </a:r>
              <a:r>
                <a:rPr lang="en-US" sz="1400" dirty="0" smtClean="0">
                  <a:latin typeface="Arial" charset="0"/>
                </a:rPr>
                <a:t> </a:t>
              </a:r>
              <a:r>
                <a:rPr lang="en-US" sz="1400" dirty="0" err="1" smtClean="0">
                  <a:latin typeface="Arial" charset="0"/>
                </a:rPr>
                <a:t>transmitir</a:t>
              </a:r>
              <a:r>
                <a:rPr lang="en-US" sz="1400" dirty="0" smtClean="0">
                  <a:latin typeface="Arial" charset="0"/>
                </a:rPr>
                <a:t> a R/2, </a:t>
              </a:r>
              <a:r>
                <a:rPr lang="en-US" sz="1400" dirty="0" err="1" smtClean="0">
                  <a:latin typeface="Arial" charset="0"/>
                </a:rPr>
                <a:t>alguns</a:t>
              </a:r>
              <a:r>
                <a:rPr lang="en-US" sz="1400" dirty="0" smtClean="0">
                  <a:latin typeface="Arial" charset="0"/>
                </a:rPr>
                <a:t> </a:t>
              </a:r>
              <a:r>
                <a:rPr lang="en-US" sz="1400" dirty="0" err="1" smtClean="0">
                  <a:latin typeface="Arial" charset="0"/>
                </a:rPr>
                <a:t>pacotes</a:t>
              </a:r>
              <a:r>
                <a:rPr lang="en-US" sz="1400" dirty="0" smtClean="0">
                  <a:latin typeface="Arial" charset="0"/>
                </a:rPr>
                <a:t> </a:t>
              </a:r>
              <a:r>
                <a:rPr lang="en-US" sz="1400" dirty="0" err="1" smtClean="0">
                  <a:latin typeface="Arial" charset="0"/>
                </a:rPr>
                <a:t>são</a:t>
              </a:r>
              <a:r>
                <a:rPr lang="en-US" sz="1400" dirty="0" smtClean="0">
                  <a:latin typeface="Arial" charset="0"/>
                </a:rPr>
                <a:t> </a:t>
              </a:r>
              <a:r>
                <a:rPr lang="en-US" sz="1400" dirty="0" err="1" smtClean="0">
                  <a:latin typeface="Arial" charset="0"/>
                </a:rPr>
                <a:t>retransmissões</a:t>
              </a:r>
              <a:r>
                <a:rPr lang="en-US" sz="1400" dirty="0" smtClean="0">
                  <a:latin typeface="Arial" charset="0"/>
                </a:rPr>
                <a:t> </a:t>
              </a:r>
              <a:r>
                <a:rPr lang="en-US" sz="1400" dirty="0" err="1" smtClean="0">
                  <a:latin typeface="Arial" charset="0"/>
                </a:rPr>
                <a:t>incluindo</a:t>
              </a:r>
              <a:r>
                <a:rPr lang="en-US" sz="1400" dirty="0" smtClean="0">
                  <a:latin typeface="Arial" charset="0"/>
                </a:rPr>
                <a:t> </a:t>
              </a:r>
              <a:r>
                <a:rPr lang="en-US" sz="1400" dirty="0" err="1" smtClean="0">
                  <a:latin typeface="Arial" charset="0"/>
                </a:rPr>
                <a:t>duplicatas</a:t>
              </a:r>
              <a:r>
                <a:rPr lang="en-US" sz="1400" dirty="0" smtClean="0">
                  <a:latin typeface="Arial" charset="0"/>
                </a:rPr>
                <a:t> </a:t>
              </a:r>
              <a:r>
                <a:rPr lang="en-US" sz="1400" dirty="0" err="1" smtClean="0">
                  <a:latin typeface="Arial" charset="0"/>
                </a:rPr>
                <a:t>que</a:t>
              </a:r>
              <a:r>
                <a:rPr lang="en-US" sz="1400" dirty="0" smtClean="0">
                  <a:latin typeface="Arial" charset="0"/>
                </a:rPr>
                <a:t> </a:t>
              </a:r>
              <a:r>
                <a:rPr lang="en-US" sz="1400" dirty="0" err="1" smtClean="0">
                  <a:latin typeface="Arial" charset="0"/>
                </a:rPr>
                <a:t>são</a:t>
              </a:r>
              <a:r>
                <a:rPr lang="en-US" sz="1400" dirty="0" smtClean="0">
                  <a:latin typeface="Arial" charset="0"/>
                </a:rPr>
                <a:t> </a:t>
              </a:r>
              <a:r>
                <a:rPr lang="en-US" sz="1400" dirty="0" err="1" smtClean="0">
                  <a:latin typeface="Arial" charset="0"/>
                </a:rPr>
                <a:t>entregues</a:t>
              </a:r>
              <a:r>
                <a:rPr lang="en-US" sz="1400" dirty="0" smtClean="0">
                  <a:latin typeface="Arial" charset="0"/>
                </a:rPr>
                <a:t>!</a:t>
              </a:r>
            </a:p>
          </p:txBody>
        </p:sp>
        <p:sp>
          <p:nvSpPr>
            <p:cNvPr id="287" name="Line 260"/>
            <p:cNvSpPr>
              <a:spLocks noChangeShapeType="1"/>
            </p:cNvSpPr>
            <p:nvPr/>
          </p:nvSpPr>
          <p:spPr bwMode="auto">
            <a:xfrm flipH="1" flipV="1">
              <a:off x="4201" y="1033"/>
              <a:ext cx="245" cy="1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288" name="Freeform 261"/>
          <p:cNvSpPr>
            <a:spLocks/>
          </p:cNvSpPr>
          <p:nvPr/>
        </p:nvSpPr>
        <p:spPr bwMode="auto">
          <a:xfrm>
            <a:off x="5089525" y="1571625"/>
            <a:ext cx="2535238" cy="1382713"/>
          </a:xfrm>
          <a:custGeom>
            <a:avLst/>
            <a:gdLst>
              <a:gd name="T0" fmla="*/ 0 w 1597"/>
              <a:gd name="T1" fmla="*/ 2147483647 h 871"/>
              <a:gd name="T2" fmla="*/ 2147483647 w 1597"/>
              <a:gd name="T3" fmla="*/ 2147483647 h 871"/>
              <a:gd name="T4" fmla="*/ 2147483647 w 1597"/>
              <a:gd name="T5" fmla="*/ 2147483647 h 871"/>
              <a:gd name="T6" fmla="*/ 2147483647 w 1597"/>
              <a:gd name="T7" fmla="*/ 2147483647 h 8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97" h="871">
                <a:moveTo>
                  <a:pt x="0" y="871"/>
                </a:moveTo>
                <a:cubicBezTo>
                  <a:pt x="166" y="737"/>
                  <a:pt x="664" y="154"/>
                  <a:pt x="994" y="66"/>
                </a:cubicBezTo>
                <a:cubicBezTo>
                  <a:pt x="1172" y="20"/>
                  <a:pt x="1158" y="4"/>
                  <a:pt x="1466" y="2"/>
                </a:cubicBezTo>
                <a:cubicBezTo>
                  <a:pt x="1596" y="0"/>
                  <a:pt x="1570" y="3"/>
                  <a:pt x="1597" y="3"/>
                </a:cubicBezTo>
              </a:path>
            </a:pathLst>
          </a:custGeom>
          <a:noFill/>
          <a:ln w="28575" cap="flat" cmpd="sng">
            <a:solidFill>
              <a:srgbClr val="CC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pt-BR"/>
          </a:p>
        </p:txBody>
      </p:sp>
      <p:sp>
        <p:nvSpPr>
          <p:cNvPr id="2" name="CaixaDeTexto 1"/>
          <p:cNvSpPr txBox="1"/>
          <p:nvPr/>
        </p:nvSpPr>
        <p:spPr>
          <a:xfrm>
            <a:off x="554710" y="3647325"/>
            <a:ext cx="80653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2000" dirty="0" smtClean="0">
                <a:solidFill>
                  <a:srgbClr val="FF0000"/>
                </a:solidFill>
                <a:latin typeface="+mn-lt"/>
              </a:rPr>
              <a:t>“custos” do congestionamento: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pt-BR" sz="2000" dirty="0" smtClean="0">
                <a:latin typeface="+mn-lt"/>
              </a:rPr>
              <a:t>mais trabalho (retransmissões) para uma dada “</a:t>
            </a:r>
            <a:r>
              <a:rPr lang="pt-BR" sz="2000" i="1" dirty="0" err="1" smtClean="0">
                <a:latin typeface="+mn-lt"/>
              </a:rPr>
              <a:t>goodput</a:t>
            </a:r>
            <a:r>
              <a:rPr lang="pt-BR" sz="2000" i="1" dirty="0" smtClean="0">
                <a:latin typeface="+mn-lt"/>
              </a:rPr>
              <a:t>”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pt-BR" sz="2000" dirty="0" smtClean="0">
                <a:latin typeface="+mn-lt"/>
              </a:rPr>
              <a:t>Retransmissões desnecessárias: link transporta múltiplas cópias do pacote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pt-BR" sz="2000" dirty="0" smtClean="0">
                <a:latin typeface="+mn-lt"/>
              </a:rPr>
              <a:t>diminuindo a “</a:t>
            </a:r>
            <a:r>
              <a:rPr lang="pt-BR" sz="2000" dirty="0" err="1" smtClean="0">
                <a:latin typeface="+mn-lt"/>
              </a:rPr>
              <a:t>goodput</a:t>
            </a:r>
            <a:r>
              <a:rPr lang="pt-BR" sz="2000" dirty="0" smtClean="0">
                <a:latin typeface="+mn-lt"/>
              </a:rPr>
              <a:t>”</a:t>
            </a:r>
            <a:endParaRPr lang="pt-BR" sz="2000" dirty="0">
              <a:latin typeface="+mn-lt"/>
            </a:endParaRPr>
          </a:p>
        </p:txBody>
      </p:sp>
      <p:sp>
        <p:nvSpPr>
          <p:cNvPr id="265" name="Line 262"/>
          <p:cNvSpPr>
            <a:spLocks noChangeShapeType="1"/>
          </p:cNvSpPr>
          <p:nvPr/>
        </p:nvSpPr>
        <p:spPr bwMode="auto">
          <a:xfrm rot="5400000">
            <a:off x="5985669" y="2067719"/>
            <a:ext cx="0" cy="179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grpSp>
        <p:nvGrpSpPr>
          <p:cNvPr id="289" name="Group 264"/>
          <p:cNvGrpSpPr>
            <a:grpSpLocks/>
          </p:cNvGrpSpPr>
          <p:nvPr/>
        </p:nvGrpSpPr>
        <p:grpSpPr bwMode="auto">
          <a:xfrm>
            <a:off x="5656263" y="2954338"/>
            <a:ext cx="427037" cy="366712"/>
            <a:chOff x="3655" y="1791"/>
            <a:chExt cx="269" cy="231"/>
          </a:xfrm>
        </p:grpSpPr>
        <p:sp>
          <p:nvSpPr>
            <p:cNvPr id="290" name="Text Box 265"/>
            <p:cNvSpPr txBox="1">
              <a:spLocks noChangeArrowheads="1"/>
            </p:cNvSpPr>
            <p:nvPr/>
          </p:nvSpPr>
          <p:spPr bwMode="auto">
            <a:xfrm>
              <a:off x="3655" y="1791"/>
              <a:ext cx="26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algn="l" eaLnBrk="1" hangingPunct="1">
                <a:defRPr/>
              </a:pPr>
              <a:r>
                <a:rPr lang="en-US" sz="1800" smtClean="0">
                  <a:latin typeface="Symbol" charset="0"/>
                  <a:cs typeface="Arial" charset="0"/>
                </a:rPr>
                <a:t>l</a:t>
              </a:r>
              <a:r>
                <a:rPr lang="en-US" sz="1800" baseline="-25000" smtClean="0">
                  <a:latin typeface="Arial" charset="0"/>
                  <a:cs typeface="Arial" charset="0"/>
                </a:rPr>
                <a:t>in</a:t>
              </a:r>
            </a:p>
          </p:txBody>
        </p:sp>
        <p:sp>
          <p:nvSpPr>
            <p:cNvPr id="291" name="Line 266"/>
            <p:cNvSpPr>
              <a:spLocks noChangeShapeType="1"/>
            </p:cNvSpPr>
            <p:nvPr/>
          </p:nvSpPr>
          <p:spPr bwMode="auto">
            <a:xfrm flipV="1">
              <a:off x="3810" y="1846"/>
              <a:ext cx="24" cy="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ahoma" charset="0"/>
                <a:ea typeface="ＭＳ Ｐゴシック" charset="0"/>
              </a:endParaRPr>
            </a:p>
          </p:txBody>
        </p:sp>
      </p:grp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71384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/>
      <p:bldP spid="277" grpId="0"/>
      <p:bldP spid="281" grpId="0"/>
      <p:bldP spid="2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err="1" smtClean="0"/>
              <a:t>Demultiplexação</a:t>
            </a:r>
            <a:r>
              <a:rPr lang="pt-BR" sz="3600" dirty="0" smtClean="0"/>
              <a:t> não orientada a </a:t>
            </a:r>
            <a:r>
              <a:rPr lang="pt-BR" sz="3600" dirty="0" smtClean="0"/>
              <a:t>conexões (</a:t>
            </a:r>
            <a:r>
              <a:rPr lang="pt-BR" sz="3600" dirty="0" smtClean="0">
                <a:solidFill>
                  <a:srgbClr val="FF0000"/>
                </a:solidFill>
              </a:rPr>
              <a:t>UDP</a:t>
            </a:r>
            <a:r>
              <a:rPr lang="pt-BR" sz="3600" dirty="0" smtClean="0"/>
              <a:t>)</a:t>
            </a:r>
            <a:endParaRPr lang="pt-BR" sz="3600" dirty="0" smtClean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263452" cy="129290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000" i="1" dirty="0" smtClean="0"/>
              <a:t>Lembrete</a:t>
            </a:r>
            <a:r>
              <a:rPr lang="pt-BR" sz="2000" dirty="0" smtClean="0"/>
              <a:t>: socket criado possui número de porta local ao host:</a:t>
            </a:r>
          </a:p>
          <a:p>
            <a:pPr>
              <a:lnSpc>
                <a:spcPct val="90000"/>
              </a:lnSpc>
              <a:buFont typeface="ZapfDingbats" pitchFamily="82" charset="0"/>
              <a:buNone/>
            </a:pPr>
            <a:r>
              <a:rPr lang="pt-BR" sz="1600" dirty="0" err="1" smtClean="0">
                <a:latin typeface="Courier New" pitchFamily="49" charset="0"/>
              </a:rPr>
              <a:t>DatagramSocket</a:t>
            </a:r>
            <a:r>
              <a:rPr lang="pt-BR" sz="1600" dirty="0" smtClean="0">
                <a:latin typeface="Courier New" pitchFamily="49" charset="0"/>
              </a:rPr>
              <a:t> mySocket1 = new </a:t>
            </a:r>
            <a:r>
              <a:rPr lang="pt-BR" sz="1600" dirty="0" err="1" smtClean="0">
                <a:latin typeface="Courier New" pitchFamily="49" charset="0"/>
              </a:rPr>
              <a:t>DatagramSocket</a:t>
            </a:r>
            <a:r>
              <a:rPr lang="pt-BR" sz="1600" dirty="0" smtClean="0">
                <a:latin typeface="Courier New" pitchFamily="49" charset="0"/>
              </a:rPr>
              <a:t>(</a:t>
            </a:r>
            <a:r>
              <a:rPr lang="pt-BR" sz="1600" b="1" dirty="0" smtClean="0">
                <a:solidFill>
                  <a:srgbClr val="FF0000"/>
                </a:solidFill>
                <a:latin typeface="Courier New" pitchFamily="49" charset="0"/>
              </a:rPr>
              <a:t>12534</a:t>
            </a:r>
            <a:r>
              <a:rPr lang="pt-BR" sz="1600" dirty="0" smtClean="0">
                <a:latin typeface="Courier New" pitchFamily="49" charset="0"/>
              </a:rPr>
              <a:t>);</a:t>
            </a:r>
          </a:p>
        </p:txBody>
      </p:sp>
      <p:sp>
        <p:nvSpPr>
          <p:cNvPr id="2663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56813" y="4152710"/>
            <a:ext cx="4114800" cy="176009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000" dirty="0" err="1" smtClean="0"/>
              <a:t>Datagramas</a:t>
            </a:r>
            <a:r>
              <a:rPr lang="pt-BR" sz="2000" dirty="0" smtClean="0"/>
              <a:t> IP com </a:t>
            </a:r>
            <a:r>
              <a:rPr lang="pt-BR" sz="2000" dirty="0" smtClean="0">
                <a:solidFill>
                  <a:srgbClr val="FF0000"/>
                </a:solidFill>
              </a:rPr>
              <a:t>mesmo no. de porta destino, </a:t>
            </a:r>
            <a:r>
              <a:rPr lang="pt-BR" sz="2000" dirty="0" smtClean="0"/>
              <a:t>mas</a:t>
            </a:r>
            <a:r>
              <a:rPr lang="pt-BR" sz="2000" dirty="0" smtClean="0">
                <a:solidFill>
                  <a:srgbClr val="FF0000"/>
                </a:solidFill>
              </a:rPr>
              <a:t> </a:t>
            </a:r>
            <a:r>
              <a:rPr lang="pt-BR" sz="2000" dirty="0" smtClean="0"/>
              <a:t>diferentes endereços IP origem e/ou números de porta origem podem ser encaminhados para o </a:t>
            </a:r>
            <a:r>
              <a:rPr lang="pt-BR" sz="2000" dirty="0" smtClean="0">
                <a:solidFill>
                  <a:srgbClr val="FF0000"/>
                </a:solidFill>
              </a:rPr>
              <a:t>mesmo socket </a:t>
            </a:r>
            <a:r>
              <a:rPr lang="pt-BR" sz="2000" dirty="0" smtClean="0"/>
              <a:t>no destino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443" y="4173512"/>
            <a:ext cx="3998782" cy="1292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0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0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sz="2000" dirty="0"/>
              <a:t>Quando o hospedeiro recebe </a:t>
            </a:r>
            <a:r>
              <a:rPr lang="pt-BR" sz="2000" dirty="0" smtClean="0"/>
              <a:t>o segmento </a:t>
            </a:r>
            <a:r>
              <a:rPr lang="pt-BR" sz="2000" dirty="0"/>
              <a:t>UDP:</a:t>
            </a:r>
          </a:p>
          <a:p>
            <a:pPr lvl="1">
              <a:lnSpc>
                <a:spcPct val="90000"/>
              </a:lnSpc>
            </a:pPr>
            <a:r>
              <a:rPr lang="pt-BR" sz="1800" dirty="0"/>
              <a:t>verifica no. da porta de destino no segmento</a:t>
            </a:r>
          </a:p>
          <a:p>
            <a:pPr lvl="1">
              <a:lnSpc>
                <a:spcPct val="90000"/>
              </a:lnSpc>
            </a:pPr>
            <a:r>
              <a:rPr lang="pt-BR" sz="1800" dirty="0"/>
              <a:t>encaminha o segmento UDP para o socket com aquele no. de porta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789357" y="1572718"/>
            <a:ext cx="4141034" cy="1292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0"/>
              <a:buChar char="r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ZapfDingbats" pitchFamily="82" charset="0"/>
              <a:buChar char="m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pt-BR" sz="2000" i="1" kern="0" dirty="0" smtClean="0"/>
              <a:t>Lembrete</a:t>
            </a:r>
            <a:r>
              <a:rPr lang="pt-BR" sz="2000" kern="0" dirty="0" smtClean="0"/>
              <a:t>: ao criar um </a:t>
            </a:r>
            <a:r>
              <a:rPr lang="pt-BR" sz="2000" kern="0" dirty="0" err="1" smtClean="0"/>
              <a:t>datagrama</a:t>
            </a:r>
            <a:r>
              <a:rPr lang="pt-BR" sz="2000" kern="0" dirty="0" smtClean="0"/>
              <a:t> para enviar para um socket UDP, deve especificar:</a:t>
            </a:r>
          </a:p>
          <a:p>
            <a:pPr lvl="1">
              <a:lnSpc>
                <a:spcPct val="90000"/>
              </a:lnSpc>
            </a:pPr>
            <a:r>
              <a:rPr lang="pt-BR" sz="1800" kern="0" dirty="0" smtClean="0"/>
              <a:t>Endereço IP de destino</a:t>
            </a:r>
          </a:p>
          <a:p>
            <a:pPr lvl="1">
              <a:lnSpc>
                <a:spcPct val="90000"/>
              </a:lnSpc>
            </a:pPr>
            <a:r>
              <a:rPr lang="pt-BR" sz="1800" kern="0" dirty="0" smtClean="0"/>
              <a:t>Número da porta de destino</a:t>
            </a:r>
          </a:p>
        </p:txBody>
      </p:sp>
      <p:sp>
        <p:nvSpPr>
          <p:cNvPr id="9" name="Line 112"/>
          <p:cNvSpPr>
            <a:spLocks noChangeShapeType="1"/>
          </p:cNvSpPr>
          <p:nvPr/>
        </p:nvSpPr>
        <p:spPr bwMode="auto">
          <a:xfrm>
            <a:off x="1400175" y="3541713"/>
            <a:ext cx="5845175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  <p:sp>
        <p:nvSpPr>
          <p:cNvPr id="10" name="AutoShape 113"/>
          <p:cNvSpPr>
            <a:spLocks noChangeArrowheads="1"/>
          </p:cNvSpPr>
          <p:nvPr/>
        </p:nvSpPr>
        <p:spPr bwMode="auto">
          <a:xfrm>
            <a:off x="4467225" y="4770438"/>
            <a:ext cx="560388" cy="311150"/>
          </a:xfrm>
          <a:prstGeom prst="rightArrow">
            <a:avLst>
              <a:gd name="adj1" fmla="val 50000"/>
              <a:gd name="adj2" fmla="val 45026"/>
            </a:avLst>
          </a:prstGeom>
          <a:solidFill>
            <a:srgbClr val="CC0000"/>
          </a:solidFill>
          <a:ln w="9525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ahoma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Causas/custos de congestionamento: cenário 3</a:t>
            </a:r>
          </a:p>
        </p:txBody>
      </p:sp>
      <p:sp>
        <p:nvSpPr>
          <p:cNvPr id="5018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6426" y="1273175"/>
            <a:ext cx="3389312" cy="1247775"/>
          </a:xfrm>
        </p:spPr>
        <p:txBody>
          <a:bodyPr/>
          <a:lstStyle/>
          <a:p>
            <a:r>
              <a:rPr lang="pt-BR" sz="2000" dirty="0" smtClean="0"/>
              <a:t>quatro remetentes</a:t>
            </a:r>
          </a:p>
          <a:p>
            <a:r>
              <a:rPr lang="pt-BR" sz="2000" dirty="0" smtClean="0"/>
              <a:t>caminhos com múltiplos enlaces</a:t>
            </a:r>
          </a:p>
          <a:p>
            <a:r>
              <a:rPr lang="pt-BR" sz="2000" dirty="0" smtClean="0"/>
              <a:t>temporização/ retransmissão</a:t>
            </a:r>
          </a:p>
          <a:p>
            <a:endParaRPr lang="pt-BR" sz="2400" dirty="0" smtClean="0"/>
          </a:p>
        </p:txBody>
      </p:sp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4335162" y="1030572"/>
            <a:ext cx="438759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en-US" sz="2000" u="sng" dirty="0">
                <a:solidFill>
                  <a:srgbClr val="FF0000"/>
                </a:solidFill>
                <a:latin typeface="Comic Sans MS" pitchFamily="66" charset="0"/>
              </a:rPr>
              <a:t>P:</a:t>
            </a:r>
            <a:r>
              <a:rPr lang="en-US" sz="1800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pt-BR" sz="2000" dirty="0">
                <a:latin typeface="Comic Sans MS" pitchFamily="66" charset="0"/>
              </a:rPr>
              <a:t>o que acontece à medida que </a:t>
            </a:r>
            <a:r>
              <a:rPr lang="pt-BR" sz="2000" dirty="0">
                <a:solidFill>
                  <a:srgbClr val="FF0000"/>
                </a:solidFill>
                <a:sym typeface="Symbol"/>
              </a:rPr>
              <a:t></a:t>
            </a:r>
            <a:r>
              <a:rPr lang="pt-BR" sz="2000" baseline="-25000" dirty="0">
                <a:solidFill>
                  <a:srgbClr val="FF0000"/>
                </a:solidFill>
                <a:sym typeface="Symbol"/>
              </a:rPr>
              <a:t>in</a:t>
            </a:r>
            <a:r>
              <a:rPr lang="pt-BR" sz="20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latin typeface="Comic Sans MS" pitchFamily="66" charset="0"/>
              </a:rPr>
              <a:t>e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’</a:t>
            </a:r>
            <a:r>
              <a:rPr lang="pt-BR" sz="2000" baseline="-25000" dirty="0" smtClean="0">
                <a:solidFill>
                  <a:srgbClr val="FF0000"/>
                </a:solidFill>
                <a:sym typeface="Symbol"/>
              </a:rPr>
              <a:t>in </a:t>
            </a:r>
            <a:r>
              <a:rPr lang="pt-BR" sz="2000" dirty="0" smtClean="0">
                <a:latin typeface="Comic Sans MS" pitchFamily="66" charset="0"/>
              </a:rPr>
              <a:t>crescem</a:t>
            </a:r>
            <a:r>
              <a:rPr lang="pt-BR" sz="2000" dirty="0" smtClean="0">
                <a:solidFill>
                  <a:srgbClr val="FF0000"/>
                </a:solidFill>
                <a:latin typeface="Comic Sans MS" pitchFamily="66" charset="0"/>
              </a:rPr>
              <a:t> ?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</a:pPr>
            <a:r>
              <a:rPr lang="en-US" sz="2000" u="sng" dirty="0" smtClean="0">
                <a:solidFill>
                  <a:srgbClr val="FF0000"/>
                </a:solidFill>
                <a:latin typeface="Comic Sans MS" pitchFamily="66" charset="0"/>
              </a:rPr>
              <a:t>R:</a:t>
            </a:r>
            <a:r>
              <a:rPr lang="en-US" sz="1800" dirty="0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pt-BR" sz="2000" dirty="0" smtClean="0">
                <a:latin typeface="Comic Sans MS" pitchFamily="66" charset="0"/>
              </a:rPr>
              <a:t>à medida que </a:t>
            </a:r>
            <a:r>
              <a:rPr lang="pt-BR" sz="2000" dirty="0" smtClean="0">
                <a:solidFill>
                  <a:srgbClr val="FF0000"/>
                </a:solidFill>
                <a:sym typeface="Symbol"/>
              </a:rPr>
              <a:t></a:t>
            </a:r>
            <a:r>
              <a:rPr lang="pt-BR" sz="2000" dirty="0">
                <a:solidFill>
                  <a:srgbClr val="FF0000"/>
                </a:solidFill>
                <a:sym typeface="Symbol"/>
              </a:rPr>
              <a:t>’</a:t>
            </a:r>
            <a:r>
              <a:rPr lang="pt-BR" sz="2000" baseline="-25000" dirty="0">
                <a:solidFill>
                  <a:srgbClr val="FF0000"/>
                </a:solidFill>
                <a:sym typeface="Symbol"/>
              </a:rPr>
              <a:t>in </a:t>
            </a:r>
            <a:r>
              <a:rPr lang="pt-BR" sz="2000" dirty="0" smtClean="0">
                <a:latin typeface="Comic Sans MS" pitchFamily="66" charset="0"/>
                <a:sym typeface="Symbol"/>
              </a:rPr>
              <a:t>vermelho c</a:t>
            </a:r>
            <a:r>
              <a:rPr lang="pt-BR" sz="2000" dirty="0" smtClean="0">
                <a:latin typeface="Comic Sans MS" pitchFamily="66" charset="0"/>
              </a:rPr>
              <a:t>resce, todos os pacotes azuis que chegam à fila superior são descartados, vazão azul -&gt; 0</a:t>
            </a:r>
            <a:endParaRPr lang="pt-BR" sz="2000" dirty="0">
              <a:latin typeface="Comic Sans MS" pitchFamily="66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endParaRPr lang="pt-BR" sz="2000" dirty="0">
              <a:latin typeface="Comic Sans MS" pitchFamily="66" charset="0"/>
            </a:endParaRPr>
          </a:p>
        </p:txBody>
      </p:sp>
      <p:sp>
        <p:nvSpPr>
          <p:cNvPr id="50185" name="Text Box 13"/>
          <p:cNvSpPr txBox="1">
            <a:spLocks noChangeArrowheads="1"/>
          </p:cNvSpPr>
          <p:nvPr/>
        </p:nvSpPr>
        <p:spPr bwMode="auto">
          <a:xfrm>
            <a:off x="4452938" y="3881414"/>
            <a:ext cx="2198687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1200">
                <a:solidFill>
                  <a:schemeClr val="tx2"/>
                </a:solidFill>
                <a:latin typeface="Arial" pitchFamily="34" charset="0"/>
              </a:rPr>
              <a:t>Buffers de enlace de saída finitos compartilhados</a:t>
            </a:r>
            <a:endParaRPr lang="en-US" sz="12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0186" name="Line 14"/>
          <p:cNvSpPr>
            <a:spLocks noChangeShapeType="1"/>
          </p:cNvSpPr>
          <p:nvPr/>
        </p:nvSpPr>
        <p:spPr bwMode="auto">
          <a:xfrm flipH="1">
            <a:off x="3359150" y="4262414"/>
            <a:ext cx="923925" cy="866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0187" name="Line 15"/>
          <p:cNvSpPr>
            <a:spLocks noChangeShapeType="1"/>
          </p:cNvSpPr>
          <p:nvPr/>
        </p:nvSpPr>
        <p:spPr bwMode="auto">
          <a:xfrm flipH="1">
            <a:off x="3844925" y="4262414"/>
            <a:ext cx="43815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50188" name="Group 329"/>
          <p:cNvGrpSpPr>
            <a:grpSpLocks/>
          </p:cNvGrpSpPr>
          <p:nvPr/>
        </p:nvGrpSpPr>
        <p:grpSpPr bwMode="auto">
          <a:xfrm>
            <a:off x="3073400" y="3243239"/>
            <a:ext cx="979488" cy="1189038"/>
            <a:chOff x="1936" y="1810"/>
            <a:chExt cx="617" cy="749"/>
          </a:xfrm>
        </p:grpSpPr>
        <p:grpSp>
          <p:nvGrpSpPr>
            <p:cNvPr id="50453" name="Group 17"/>
            <p:cNvGrpSpPr>
              <a:grpSpLocks/>
            </p:cNvGrpSpPr>
            <p:nvPr/>
          </p:nvGrpSpPr>
          <p:grpSpPr bwMode="auto">
            <a:xfrm>
              <a:off x="1936" y="1991"/>
              <a:ext cx="617" cy="568"/>
              <a:chOff x="5850" y="13487"/>
              <a:chExt cx="2023" cy="1840"/>
            </a:xfrm>
          </p:grpSpPr>
          <p:sp>
            <p:nvSpPr>
              <p:cNvPr id="50462" name="Freeform 18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63" name="Freeform 19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64" name="Freeform 20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65" name="Freeform 21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66" name="Freeform 22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67" name="Freeform 23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68" name="Freeform 24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69" name="Freeform 25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70" name="Freeform 26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71" name="Freeform 27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72" name="Freeform 28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73" name="Freeform 29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74" name="Freeform 30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75" name="Freeform 31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76" name="Freeform 32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77" name="Freeform 33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78" name="Freeform 34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79" name="Freeform 35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80" name="Freeform 36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81" name="Freeform 37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82" name="Freeform 38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83" name="Freeform 39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84" name="Freeform 40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85" name="Freeform 41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86" name="Freeform 42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87" name="Freeform 43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88" name="Freeform 44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89" name="Freeform 45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90" name="Freeform 46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91" name="Rectangle 47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92" name="Freeform 48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93" name="Freeform 49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94" name="Freeform 50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95" name="Freeform 51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96" name="Freeform 52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97" name="Freeform 53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98" name="Freeform 54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99" name="Freeform 55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500" name="Freeform 56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50454" name="Group 57"/>
            <p:cNvGrpSpPr>
              <a:grpSpLocks/>
            </p:cNvGrpSpPr>
            <p:nvPr/>
          </p:nvGrpSpPr>
          <p:grpSpPr bwMode="auto">
            <a:xfrm>
              <a:off x="2078" y="1810"/>
              <a:ext cx="410" cy="570"/>
              <a:chOff x="12762" y="10336"/>
              <a:chExt cx="1027" cy="1700"/>
            </a:xfrm>
          </p:grpSpPr>
          <p:sp>
            <p:nvSpPr>
              <p:cNvPr id="50456" name="Rectangle 58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57" name="Rectangle 59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58" name="Line 60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59" name="Line 61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60" name="Line 62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61" name="Line 63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50189" name="Text Box 65"/>
          <p:cNvSpPr txBox="1">
            <a:spLocks noChangeArrowheads="1"/>
          </p:cNvSpPr>
          <p:nvPr/>
        </p:nvSpPr>
        <p:spPr bwMode="auto">
          <a:xfrm>
            <a:off x="3978275" y="3005114"/>
            <a:ext cx="18970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 baseline="-25000">
                <a:solidFill>
                  <a:srgbClr val="FF0000"/>
                </a:solidFill>
                <a:latin typeface="Arial" pitchFamily="34" charset="0"/>
              </a:rPr>
              <a:t>in 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</a:rPr>
              <a:t>: dados originais</a:t>
            </a:r>
            <a:endParaRPr lang="en-US" sz="1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0190" name="Line 66"/>
          <p:cNvSpPr>
            <a:spLocks noChangeShapeType="1"/>
          </p:cNvSpPr>
          <p:nvPr/>
        </p:nvSpPr>
        <p:spPr bwMode="auto">
          <a:xfrm flipH="1">
            <a:off x="2005013" y="6243614"/>
            <a:ext cx="1458912" cy="11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50191" name="Group 330"/>
          <p:cNvGrpSpPr>
            <a:grpSpLocks/>
          </p:cNvGrpSpPr>
          <p:nvPr/>
        </p:nvGrpSpPr>
        <p:grpSpPr bwMode="auto">
          <a:xfrm>
            <a:off x="1063625" y="5214915"/>
            <a:ext cx="979488" cy="1189038"/>
            <a:chOff x="670" y="3052"/>
            <a:chExt cx="617" cy="749"/>
          </a:xfrm>
        </p:grpSpPr>
        <p:grpSp>
          <p:nvGrpSpPr>
            <p:cNvPr id="50405" name="Group 68"/>
            <p:cNvGrpSpPr>
              <a:grpSpLocks/>
            </p:cNvGrpSpPr>
            <p:nvPr/>
          </p:nvGrpSpPr>
          <p:grpSpPr bwMode="auto">
            <a:xfrm>
              <a:off x="670" y="3233"/>
              <a:ext cx="617" cy="568"/>
              <a:chOff x="5850" y="13487"/>
              <a:chExt cx="2023" cy="1840"/>
            </a:xfrm>
          </p:grpSpPr>
          <p:sp>
            <p:nvSpPr>
              <p:cNvPr id="50414" name="Freeform 69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15" name="Freeform 70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16" name="Freeform 71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17" name="Freeform 72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18" name="Freeform 73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19" name="Freeform 74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20" name="Freeform 75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21" name="Freeform 76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22" name="Freeform 77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23" name="Freeform 78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24" name="Freeform 79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25" name="Freeform 80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26" name="Freeform 81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27" name="Freeform 82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28" name="Freeform 83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29" name="Freeform 84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30" name="Freeform 85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31" name="Freeform 86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32" name="Freeform 87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33" name="Freeform 88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34" name="Freeform 89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35" name="Freeform 90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36" name="Freeform 91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37" name="Freeform 92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38" name="Freeform 93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39" name="Freeform 94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40" name="Freeform 95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41" name="Freeform 96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42" name="Freeform 97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43" name="Rectangle 98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44" name="Freeform 99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45" name="Freeform 100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46" name="Freeform 101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47" name="Freeform 102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48" name="Freeform 103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49" name="Freeform 104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50" name="Freeform 105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51" name="Freeform 106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52" name="Freeform 107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50406" name="Group 108"/>
            <p:cNvGrpSpPr>
              <a:grpSpLocks/>
            </p:cNvGrpSpPr>
            <p:nvPr/>
          </p:nvGrpSpPr>
          <p:grpSpPr bwMode="auto">
            <a:xfrm>
              <a:off x="812" y="3052"/>
              <a:ext cx="410" cy="570"/>
              <a:chOff x="12762" y="10336"/>
              <a:chExt cx="1027" cy="1700"/>
            </a:xfrm>
          </p:grpSpPr>
          <p:sp>
            <p:nvSpPr>
              <p:cNvPr id="50408" name="Rectangle 109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09" name="Rectangle 110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10" name="Line 111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11" name="Line 112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12" name="Line 113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413" name="Line 114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50192" name="Line 116"/>
          <p:cNvSpPr>
            <a:spLocks noChangeShapeType="1"/>
          </p:cNvSpPr>
          <p:nvPr/>
        </p:nvSpPr>
        <p:spPr bwMode="auto">
          <a:xfrm flipH="1">
            <a:off x="3844925" y="4691039"/>
            <a:ext cx="723900" cy="15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0193" name="Line 117"/>
          <p:cNvSpPr>
            <a:spLocks noChangeShapeType="1"/>
          </p:cNvSpPr>
          <p:nvPr/>
        </p:nvSpPr>
        <p:spPr bwMode="auto">
          <a:xfrm flipH="1" flipV="1">
            <a:off x="5626100" y="4710089"/>
            <a:ext cx="779463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0194" name="Line 118"/>
          <p:cNvSpPr>
            <a:spLocks noChangeShapeType="1"/>
          </p:cNvSpPr>
          <p:nvPr/>
        </p:nvSpPr>
        <p:spPr bwMode="auto">
          <a:xfrm flipH="1">
            <a:off x="5568950" y="4281464"/>
            <a:ext cx="1296988" cy="1295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0195" name="Line 119"/>
          <p:cNvSpPr>
            <a:spLocks noChangeShapeType="1"/>
          </p:cNvSpPr>
          <p:nvPr/>
        </p:nvSpPr>
        <p:spPr bwMode="auto">
          <a:xfrm flipH="1">
            <a:off x="6824663" y="4300514"/>
            <a:ext cx="43973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50196" name="Group 120"/>
          <p:cNvGrpSpPr>
            <a:grpSpLocks/>
          </p:cNvGrpSpPr>
          <p:nvPr/>
        </p:nvGrpSpPr>
        <p:grpSpPr bwMode="auto">
          <a:xfrm>
            <a:off x="6910388" y="3663927"/>
            <a:ext cx="981075" cy="901700"/>
            <a:chOff x="5850" y="13487"/>
            <a:chExt cx="2023" cy="1840"/>
          </a:xfrm>
        </p:grpSpPr>
        <p:sp>
          <p:nvSpPr>
            <p:cNvPr id="50366" name="Freeform 121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67" name="Freeform 122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68" name="Freeform 123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69" name="Freeform 124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70" name="Freeform 125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71" name="Freeform 126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72" name="Freeform 127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73" name="Freeform 128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74" name="Freeform 129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75" name="Freeform 130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76" name="Freeform 131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77" name="Freeform 132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78" name="Freeform 133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79" name="Freeform 134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80" name="Freeform 135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81" name="Freeform 136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82" name="Freeform 137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83" name="Freeform 138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84" name="Freeform 139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85" name="Freeform 140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86" name="Freeform 141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87" name="Freeform 142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88" name="Freeform 143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89" name="Freeform 144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90" name="Freeform 145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91" name="Freeform 146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92" name="Freeform 147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93" name="Freeform 148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94" name="Freeform 149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95" name="Rectangle 150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96" name="Freeform 151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97" name="Freeform 152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98" name="Freeform 153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99" name="Freeform 154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400" name="Freeform 155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401" name="Freeform 156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402" name="Freeform 157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403" name="Freeform 158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404" name="Freeform 159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0197" name="Group 160"/>
          <p:cNvGrpSpPr>
            <a:grpSpLocks/>
          </p:cNvGrpSpPr>
          <p:nvPr/>
        </p:nvGrpSpPr>
        <p:grpSpPr bwMode="auto">
          <a:xfrm>
            <a:off x="7138988" y="3376589"/>
            <a:ext cx="649287" cy="904875"/>
            <a:chOff x="12762" y="10336"/>
            <a:chExt cx="1027" cy="1700"/>
          </a:xfrm>
        </p:grpSpPr>
        <p:sp>
          <p:nvSpPr>
            <p:cNvPr id="50360" name="Rectangle 161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61" name="Rectangle 162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62" name="Line 163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63" name="Line 164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64" name="Line 165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65" name="Line 166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0198" name="Group 167"/>
          <p:cNvGrpSpPr>
            <a:grpSpLocks/>
          </p:cNvGrpSpPr>
          <p:nvPr/>
        </p:nvGrpSpPr>
        <p:grpSpPr bwMode="auto">
          <a:xfrm>
            <a:off x="6196013" y="5643539"/>
            <a:ext cx="981075" cy="901700"/>
            <a:chOff x="5850" y="13487"/>
            <a:chExt cx="2023" cy="1840"/>
          </a:xfrm>
        </p:grpSpPr>
        <p:sp>
          <p:nvSpPr>
            <p:cNvPr id="50321" name="Freeform 168"/>
            <p:cNvSpPr>
              <a:spLocks/>
            </p:cNvSpPr>
            <p:nvPr/>
          </p:nvSpPr>
          <p:spPr bwMode="auto">
            <a:xfrm>
              <a:off x="5850" y="13632"/>
              <a:ext cx="2023" cy="1695"/>
            </a:xfrm>
            <a:custGeom>
              <a:avLst/>
              <a:gdLst>
                <a:gd name="T0" fmla="*/ 570 w 2023"/>
                <a:gd name="T1" fmla="*/ 121 h 1695"/>
                <a:gd name="T2" fmla="*/ 575 w 2023"/>
                <a:gd name="T3" fmla="*/ 120 h 1695"/>
                <a:gd name="T4" fmla="*/ 586 w 2023"/>
                <a:gd name="T5" fmla="*/ 116 h 1695"/>
                <a:gd name="T6" fmla="*/ 607 w 2023"/>
                <a:gd name="T7" fmla="*/ 108 h 1695"/>
                <a:gd name="T8" fmla="*/ 636 w 2023"/>
                <a:gd name="T9" fmla="*/ 101 h 1695"/>
                <a:gd name="T10" fmla="*/ 672 w 2023"/>
                <a:gd name="T11" fmla="*/ 90 h 1695"/>
                <a:gd name="T12" fmla="*/ 718 w 2023"/>
                <a:gd name="T13" fmla="*/ 79 h 1695"/>
                <a:gd name="T14" fmla="*/ 771 w 2023"/>
                <a:gd name="T15" fmla="*/ 67 h 1695"/>
                <a:gd name="T16" fmla="*/ 834 w 2023"/>
                <a:gd name="T17" fmla="*/ 55 h 1695"/>
                <a:gd name="T18" fmla="*/ 904 w 2023"/>
                <a:gd name="T19" fmla="*/ 43 h 1695"/>
                <a:gd name="T20" fmla="*/ 982 w 2023"/>
                <a:gd name="T21" fmla="*/ 33 h 1695"/>
                <a:gd name="T22" fmla="*/ 1071 w 2023"/>
                <a:gd name="T23" fmla="*/ 22 h 1695"/>
                <a:gd name="T24" fmla="*/ 1166 w 2023"/>
                <a:gd name="T25" fmla="*/ 13 h 1695"/>
                <a:gd name="T26" fmla="*/ 1271 w 2023"/>
                <a:gd name="T27" fmla="*/ 7 h 1695"/>
                <a:gd name="T28" fmla="*/ 1384 w 2023"/>
                <a:gd name="T29" fmla="*/ 1 h 1695"/>
                <a:gd name="T30" fmla="*/ 1506 w 2023"/>
                <a:gd name="T31" fmla="*/ 0 h 1695"/>
                <a:gd name="T32" fmla="*/ 1636 w 2023"/>
                <a:gd name="T33" fmla="*/ 1 h 1695"/>
                <a:gd name="T34" fmla="*/ 1692 w 2023"/>
                <a:gd name="T35" fmla="*/ 233 h 1695"/>
                <a:gd name="T36" fmla="*/ 1713 w 2023"/>
                <a:gd name="T37" fmla="*/ 243 h 1695"/>
                <a:gd name="T38" fmla="*/ 1758 w 2023"/>
                <a:gd name="T39" fmla="*/ 274 h 1695"/>
                <a:gd name="T40" fmla="*/ 1806 w 2023"/>
                <a:gd name="T41" fmla="*/ 329 h 1695"/>
                <a:gd name="T42" fmla="*/ 1836 w 2023"/>
                <a:gd name="T43" fmla="*/ 409 h 1695"/>
                <a:gd name="T44" fmla="*/ 1955 w 2023"/>
                <a:gd name="T45" fmla="*/ 948 h 1695"/>
                <a:gd name="T46" fmla="*/ 2003 w 2023"/>
                <a:gd name="T47" fmla="*/ 1171 h 1695"/>
                <a:gd name="T48" fmla="*/ 2011 w 2023"/>
                <a:gd name="T49" fmla="*/ 1188 h 1695"/>
                <a:gd name="T50" fmla="*/ 2022 w 2023"/>
                <a:gd name="T51" fmla="*/ 1231 h 1695"/>
                <a:gd name="T52" fmla="*/ 2021 w 2023"/>
                <a:gd name="T53" fmla="*/ 1297 h 1695"/>
                <a:gd name="T54" fmla="*/ 1992 w 2023"/>
                <a:gd name="T55" fmla="*/ 1380 h 1695"/>
                <a:gd name="T56" fmla="*/ 0 w 2023"/>
                <a:gd name="T57" fmla="*/ 1328 h 1695"/>
                <a:gd name="T58" fmla="*/ 199 w 2023"/>
                <a:gd name="T59" fmla="*/ 1223 h 1695"/>
                <a:gd name="T60" fmla="*/ 200 w 2023"/>
                <a:gd name="T61" fmla="*/ 232 h 1695"/>
                <a:gd name="T62" fmla="*/ 210 w 2023"/>
                <a:gd name="T63" fmla="*/ 226 h 1695"/>
                <a:gd name="T64" fmla="*/ 230 w 2023"/>
                <a:gd name="T65" fmla="*/ 214 h 1695"/>
                <a:gd name="T66" fmla="*/ 259 w 2023"/>
                <a:gd name="T67" fmla="*/ 201 h 1695"/>
                <a:gd name="T68" fmla="*/ 297 w 2023"/>
                <a:gd name="T69" fmla="*/ 189 h 1695"/>
                <a:gd name="T70" fmla="*/ 344 w 2023"/>
                <a:gd name="T71" fmla="*/ 183 h 1695"/>
                <a:gd name="T72" fmla="*/ 399 w 2023"/>
                <a:gd name="T73" fmla="*/ 181 h 1695"/>
                <a:gd name="T74" fmla="*/ 464 w 2023"/>
                <a:gd name="T75" fmla="*/ 191 h 1695"/>
                <a:gd name="T76" fmla="*/ 548 w 2023"/>
                <a:gd name="T77" fmla="*/ 225 h 1695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2023"/>
                <a:gd name="T118" fmla="*/ 0 h 1695"/>
                <a:gd name="T119" fmla="*/ 2023 w 2023"/>
                <a:gd name="T120" fmla="*/ 1695 h 1695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2023" h="1695">
                  <a:moveTo>
                    <a:pt x="548" y="225"/>
                  </a:moveTo>
                  <a:lnTo>
                    <a:pt x="570" y="121"/>
                  </a:lnTo>
                  <a:lnTo>
                    <a:pt x="571" y="121"/>
                  </a:lnTo>
                  <a:lnTo>
                    <a:pt x="575" y="120"/>
                  </a:lnTo>
                  <a:lnTo>
                    <a:pt x="580" y="118"/>
                  </a:lnTo>
                  <a:lnTo>
                    <a:pt x="586" y="116"/>
                  </a:lnTo>
                  <a:lnTo>
                    <a:pt x="596" y="112"/>
                  </a:lnTo>
                  <a:lnTo>
                    <a:pt x="607" y="108"/>
                  </a:lnTo>
                  <a:lnTo>
                    <a:pt x="620" y="105"/>
                  </a:lnTo>
                  <a:lnTo>
                    <a:pt x="636" y="101"/>
                  </a:lnTo>
                  <a:lnTo>
                    <a:pt x="653" y="95"/>
                  </a:lnTo>
                  <a:lnTo>
                    <a:pt x="672" y="90"/>
                  </a:lnTo>
                  <a:lnTo>
                    <a:pt x="694" y="84"/>
                  </a:lnTo>
                  <a:lnTo>
                    <a:pt x="718" y="79"/>
                  </a:lnTo>
                  <a:lnTo>
                    <a:pt x="743" y="74"/>
                  </a:lnTo>
                  <a:lnTo>
                    <a:pt x="771" y="67"/>
                  </a:lnTo>
                  <a:lnTo>
                    <a:pt x="802" y="61"/>
                  </a:lnTo>
                  <a:lnTo>
                    <a:pt x="834" y="55"/>
                  </a:lnTo>
                  <a:lnTo>
                    <a:pt x="867" y="49"/>
                  </a:lnTo>
                  <a:lnTo>
                    <a:pt x="904" y="43"/>
                  </a:lnTo>
                  <a:lnTo>
                    <a:pt x="943" y="38"/>
                  </a:lnTo>
                  <a:lnTo>
                    <a:pt x="982" y="33"/>
                  </a:lnTo>
                  <a:lnTo>
                    <a:pt x="1025" y="27"/>
                  </a:lnTo>
                  <a:lnTo>
                    <a:pt x="1071" y="22"/>
                  </a:lnTo>
                  <a:lnTo>
                    <a:pt x="1117" y="17"/>
                  </a:lnTo>
                  <a:lnTo>
                    <a:pt x="1166" y="13"/>
                  </a:lnTo>
                  <a:lnTo>
                    <a:pt x="1218" y="10"/>
                  </a:lnTo>
                  <a:lnTo>
                    <a:pt x="1271" y="7"/>
                  </a:lnTo>
                  <a:lnTo>
                    <a:pt x="1327" y="3"/>
                  </a:lnTo>
                  <a:lnTo>
                    <a:pt x="1384" y="1"/>
                  </a:lnTo>
                  <a:lnTo>
                    <a:pt x="1444" y="0"/>
                  </a:lnTo>
                  <a:lnTo>
                    <a:pt x="1506" y="0"/>
                  </a:lnTo>
                  <a:lnTo>
                    <a:pt x="1570" y="0"/>
                  </a:lnTo>
                  <a:lnTo>
                    <a:pt x="1636" y="1"/>
                  </a:lnTo>
                  <a:lnTo>
                    <a:pt x="1709" y="41"/>
                  </a:lnTo>
                  <a:lnTo>
                    <a:pt x="1692" y="233"/>
                  </a:lnTo>
                  <a:lnTo>
                    <a:pt x="1698" y="235"/>
                  </a:lnTo>
                  <a:lnTo>
                    <a:pt x="1713" y="243"/>
                  </a:lnTo>
                  <a:lnTo>
                    <a:pt x="1733" y="256"/>
                  </a:lnTo>
                  <a:lnTo>
                    <a:pt x="1758" y="274"/>
                  </a:lnTo>
                  <a:lnTo>
                    <a:pt x="1784" y="299"/>
                  </a:lnTo>
                  <a:lnTo>
                    <a:pt x="1806" y="329"/>
                  </a:lnTo>
                  <a:lnTo>
                    <a:pt x="1825" y="366"/>
                  </a:lnTo>
                  <a:lnTo>
                    <a:pt x="1836" y="409"/>
                  </a:lnTo>
                  <a:lnTo>
                    <a:pt x="1999" y="557"/>
                  </a:lnTo>
                  <a:lnTo>
                    <a:pt x="1955" y="948"/>
                  </a:lnTo>
                  <a:lnTo>
                    <a:pt x="1692" y="1080"/>
                  </a:lnTo>
                  <a:lnTo>
                    <a:pt x="2003" y="1171"/>
                  </a:lnTo>
                  <a:lnTo>
                    <a:pt x="2006" y="1176"/>
                  </a:lnTo>
                  <a:lnTo>
                    <a:pt x="2011" y="1188"/>
                  </a:lnTo>
                  <a:lnTo>
                    <a:pt x="2016" y="1206"/>
                  </a:lnTo>
                  <a:lnTo>
                    <a:pt x="2022" y="1231"/>
                  </a:lnTo>
                  <a:lnTo>
                    <a:pt x="2023" y="1261"/>
                  </a:lnTo>
                  <a:lnTo>
                    <a:pt x="2021" y="1297"/>
                  </a:lnTo>
                  <a:lnTo>
                    <a:pt x="2010" y="1337"/>
                  </a:lnTo>
                  <a:lnTo>
                    <a:pt x="1992" y="1380"/>
                  </a:lnTo>
                  <a:lnTo>
                    <a:pt x="1171" y="1695"/>
                  </a:lnTo>
                  <a:lnTo>
                    <a:pt x="0" y="1328"/>
                  </a:lnTo>
                  <a:lnTo>
                    <a:pt x="20" y="1285"/>
                  </a:lnTo>
                  <a:lnTo>
                    <a:pt x="199" y="1223"/>
                  </a:lnTo>
                  <a:lnTo>
                    <a:pt x="199" y="233"/>
                  </a:lnTo>
                  <a:lnTo>
                    <a:pt x="200" y="232"/>
                  </a:lnTo>
                  <a:lnTo>
                    <a:pt x="204" y="229"/>
                  </a:lnTo>
                  <a:lnTo>
                    <a:pt x="210" y="226"/>
                  </a:lnTo>
                  <a:lnTo>
                    <a:pt x="218" y="220"/>
                  </a:lnTo>
                  <a:lnTo>
                    <a:pt x="230" y="214"/>
                  </a:lnTo>
                  <a:lnTo>
                    <a:pt x="243" y="207"/>
                  </a:lnTo>
                  <a:lnTo>
                    <a:pt x="259" y="201"/>
                  </a:lnTo>
                  <a:lnTo>
                    <a:pt x="277" y="194"/>
                  </a:lnTo>
                  <a:lnTo>
                    <a:pt x="297" y="189"/>
                  </a:lnTo>
                  <a:lnTo>
                    <a:pt x="320" y="185"/>
                  </a:lnTo>
                  <a:lnTo>
                    <a:pt x="344" y="183"/>
                  </a:lnTo>
                  <a:lnTo>
                    <a:pt x="370" y="180"/>
                  </a:lnTo>
                  <a:lnTo>
                    <a:pt x="399" y="181"/>
                  </a:lnTo>
                  <a:lnTo>
                    <a:pt x="430" y="185"/>
                  </a:lnTo>
                  <a:lnTo>
                    <a:pt x="464" y="191"/>
                  </a:lnTo>
                  <a:lnTo>
                    <a:pt x="498" y="201"/>
                  </a:lnTo>
                  <a:lnTo>
                    <a:pt x="548" y="225"/>
                  </a:lnTo>
                  <a:close/>
                </a:path>
              </a:pathLst>
            </a:custGeom>
            <a:solidFill>
              <a:srgbClr val="96969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22" name="Freeform 169"/>
            <p:cNvSpPr>
              <a:spLocks/>
            </p:cNvSpPr>
            <p:nvPr/>
          </p:nvSpPr>
          <p:spPr bwMode="auto">
            <a:xfrm>
              <a:off x="6551" y="13597"/>
              <a:ext cx="650" cy="735"/>
            </a:xfrm>
            <a:custGeom>
              <a:avLst/>
              <a:gdLst>
                <a:gd name="T0" fmla="*/ 645 w 650"/>
                <a:gd name="T1" fmla="*/ 27 h 735"/>
                <a:gd name="T2" fmla="*/ 642 w 650"/>
                <a:gd name="T3" fmla="*/ 26 h 735"/>
                <a:gd name="T4" fmla="*/ 631 w 650"/>
                <a:gd name="T5" fmla="*/ 23 h 735"/>
                <a:gd name="T6" fmla="*/ 615 w 650"/>
                <a:gd name="T7" fmla="*/ 19 h 735"/>
                <a:gd name="T8" fmla="*/ 592 w 650"/>
                <a:gd name="T9" fmla="*/ 15 h 735"/>
                <a:gd name="T10" fmla="*/ 565 w 650"/>
                <a:gd name="T11" fmla="*/ 10 h 735"/>
                <a:gd name="T12" fmla="*/ 533 w 650"/>
                <a:gd name="T13" fmla="*/ 6 h 735"/>
                <a:gd name="T14" fmla="*/ 496 w 650"/>
                <a:gd name="T15" fmla="*/ 3 h 735"/>
                <a:gd name="T16" fmla="*/ 456 w 650"/>
                <a:gd name="T17" fmla="*/ 1 h 735"/>
                <a:gd name="T18" fmla="*/ 411 w 650"/>
                <a:gd name="T19" fmla="*/ 0 h 735"/>
                <a:gd name="T20" fmla="*/ 364 w 650"/>
                <a:gd name="T21" fmla="*/ 2 h 735"/>
                <a:gd name="T22" fmla="*/ 315 w 650"/>
                <a:gd name="T23" fmla="*/ 6 h 735"/>
                <a:gd name="T24" fmla="*/ 262 w 650"/>
                <a:gd name="T25" fmla="*/ 15 h 735"/>
                <a:gd name="T26" fmla="*/ 209 w 650"/>
                <a:gd name="T27" fmla="*/ 26 h 735"/>
                <a:gd name="T28" fmla="*/ 154 w 650"/>
                <a:gd name="T29" fmla="*/ 42 h 735"/>
                <a:gd name="T30" fmla="*/ 98 w 650"/>
                <a:gd name="T31" fmla="*/ 61 h 735"/>
                <a:gd name="T32" fmla="*/ 42 w 650"/>
                <a:gd name="T33" fmla="*/ 87 h 735"/>
                <a:gd name="T34" fmla="*/ 38 w 650"/>
                <a:gd name="T35" fmla="*/ 101 h 735"/>
                <a:gd name="T36" fmla="*/ 28 w 650"/>
                <a:gd name="T37" fmla="*/ 141 h 735"/>
                <a:gd name="T38" fmla="*/ 17 w 650"/>
                <a:gd name="T39" fmla="*/ 203 h 735"/>
                <a:gd name="T40" fmla="*/ 6 w 650"/>
                <a:gd name="T41" fmla="*/ 283 h 735"/>
                <a:gd name="T42" fmla="*/ 0 w 650"/>
                <a:gd name="T43" fmla="*/ 378 h 735"/>
                <a:gd name="T44" fmla="*/ 5 w 650"/>
                <a:gd name="T45" fmla="*/ 484 h 735"/>
                <a:gd name="T46" fmla="*/ 21 w 650"/>
                <a:gd name="T47" fmla="*/ 599 h 735"/>
                <a:gd name="T48" fmla="*/ 54 w 650"/>
                <a:gd name="T49" fmla="*/ 716 h 735"/>
                <a:gd name="T50" fmla="*/ 58 w 650"/>
                <a:gd name="T51" fmla="*/ 716 h 735"/>
                <a:gd name="T52" fmla="*/ 66 w 650"/>
                <a:gd name="T53" fmla="*/ 715 h 735"/>
                <a:gd name="T54" fmla="*/ 80 w 650"/>
                <a:gd name="T55" fmla="*/ 713 h 735"/>
                <a:gd name="T56" fmla="*/ 99 w 650"/>
                <a:gd name="T57" fmla="*/ 712 h 735"/>
                <a:gd name="T58" fmla="*/ 124 w 650"/>
                <a:gd name="T59" fmla="*/ 710 h 735"/>
                <a:gd name="T60" fmla="*/ 153 w 650"/>
                <a:gd name="T61" fmla="*/ 708 h 735"/>
                <a:gd name="T62" fmla="*/ 188 w 650"/>
                <a:gd name="T63" fmla="*/ 707 h 735"/>
                <a:gd name="T64" fmla="*/ 225 w 650"/>
                <a:gd name="T65" fmla="*/ 706 h 735"/>
                <a:gd name="T66" fmla="*/ 267 w 650"/>
                <a:gd name="T67" fmla="*/ 705 h 735"/>
                <a:gd name="T68" fmla="*/ 313 w 650"/>
                <a:gd name="T69" fmla="*/ 706 h 735"/>
                <a:gd name="T70" fmla="*/ 362 w 650"/>
                <a:gd name="T71" fmla="*/ 707 h 735"/>
                <a:gd name="T72" fmla="*/ 415 w 650"/>
                <a:gd name="T73" fmla="*/ 709 h 735"/>
                <a:gd name="T74" fmla="*/ 470 w 650"/>
                <a:gd name="T75" fmla="*/ 713 h 735"/>
                <a:gd name="T76" fmla="*/ 528 w 650"/>
                <a:gd name="T77" fmla="*/ 719 h 735"/>
                <a:gd name="T78" fmla="*/ 588 w 650"/>
                <a:gd name="T79" fmla="*/ 726 h 735"/>
                <a:gd name="T80" fmla="*/ 650 w 650"/>
                <a:gd name="T81" fmla="*/ 735 h 735"/>
                <a:gd name="T82" fmla="*/ 647 w 650"/>
                <a:gd name="T83" fmla="*/ 713 h 735"/>
                <a:gd name="T84" fmla="*/ 641 w 650"/>
                <a:gd name="T85" fmla="*/ 655 h 735"/>
                <a:gd name="T86" fmla="*/ 631 w 650"/>
                <a:gd name="T87" fmla="*/ 568 h 735"/>
                <a:gd name="T88" fmla="*/ 623 w 650"/>
                <a:gd name="T89" fmla="*/ 462 h 735"/>
                <a:gd name="T90" fmla="*/ 618 w 650"/>
                <a:gd name="T91" fmla="*/ 345 h 735"/>
                <a:gd name="T92" fmla="*/ 618 w 650"/>
                <a:gd name="T93" fmla="*/ 229 h 735"/>
                <a:gd name="T94" fmla="*/ 627 w 650"/>
                <a:gd name="T95" fmla="*/ 119 h 735"/>
                <a:gd name="T96" fmla="*/ 645 w 650"/>
                <a:gd name="T97" fmla="*/ 27 h 735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650"/>
                <a:gd name="T148" fmla="*/ 0 h 735"/>
                <a:gd name="T149" fmla="*/ 650 w 650"/>
                <a:gd name="T150" fmla="*/ 735 h 735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650" h="735">
                  <a:moveTo>
                    <a:pt x="645" y="27"/>
                  </a:moveTo>
                  <a:lnTo>
                    <a:pt x="642" y="26"/>
                  </a:lnTo>
                  <a:lnTo>
                    <a:pt x="631" y="23"/>
                  </a:lnTo>
                  <a:lnTo>
                    <a:pt x="615" y="19"/>
                  </a:lnTo>
                  <a:lnTo>
                    <a:pt x="592" y="15"/>
                  </a:lnTo>
                  <a:lnTo>
                    <a:pt x="565" y="10"/>
                  </a:lnTo>
                  <a:lnTo>
                    <a:pt x="533" y="6"/>
                  </a:lnTo>
                  <a:lnTo>
                    <a:pt x="496" y="3"/>
                  </a:lnTo>
                  <a:lnTo>
                    <a:pt x="456" y="1"/>
                  </a:lnTo>
                  <a:lnTo>
                    <a:pt x="411" y="0"/>
                  </a:lnTo>
                  <a:lnTo>
                    <a:pt x="364" y="2"/>
                  </a:lnTo>
                  <a:lnTo>
                    <a:pt x="315" y="6"/>
                  </a:lnTo>
                  <a:lnTo>
                    <a:pt x="262" y="15"/>
                  </a:lnTo>
                  <a:lnTo>
                    <a:pt x="209" y="26"/>
                  </a:lnTo>
                  <a:lnTo>
                    <a:pt x="154" y="42"/>
                  </a:lnTo>
                  <a:lnTo>
                    <a:pt x="98" y="61"/>
                  </a:lnTo>
                  <a:lnTo>
                    <a:pt x="42" y="87"/>
                  </a:lnTo>
                  <a:lnTo>
                    <a:pt x="38" y="101"/>
                  </a:lnTo>
                  <a:lnTo>
                    <a:pt x="28" y="141"/>
                  </a:lnTo>
                  <a:lnTo>
                    <a:pt x="17" y="203"/>
                  </a:lnTo>
                  <a:lnTo>
                    <a:pt x="6" y="283"/>
                  </a:lnTo>
                  <a:lnTo>
                    <a:pt x="0" y="378"/>
                  </a:lnTo>
                  <a:lnTo>
                    <a:pt x="5" y="484"/>
                  </a:lnTo>
                  <a:lnTo>
                    <a:pt x="21" y="599"/>
                  </a:lnTo>
                  <a:lnTo>
                    <a:pt x="54" y="716"/>
                  </a:lnTo>
                  <a:lnTo>
                    <a:pt x="58" y="716"/>
                  </a:lnTo>
                  <a:lnTo>
                    <a:pt x="66" y="715"/>
                  </a:lnTo>
                  <a:lnTo>
                    <a:pt x="80" y="713"/>
                  </a:lnTo>
                  <a:lnTo>
                    <a:pt x="99" y="712"/>
                  </a:lnTo>
                  <a:lnTo>
                    <a:pt x="124" y="710"/>
                  </a:lnTo>
                  <a:lnTo>
                    <a:pt x="153" y="708"/>
                  </a:lnTo>
                  <a:lnTo>
                    <a:pt x="188" y="707"/>
                  </a:lnTo>
                  <a:lnTo>
                    <a:pt x="225" y="706"/>
                  </a:lnTo>
                  <a:lnTo>
                    <a:pt x="267" y="705"/>
                  </a:lnTo>
                  <a:lnTo>
                    <a:pt x="313" y="706"/>
                  </a:lnTo>
                  <a:lnTo>
                    <a:pt x="362" y="707"/>
                  </a:lnTo>
                  <a:lnTo>
                    <a:pt x="415" y="709"/>
                  </a:lnTo>
                  <a:lnTo>
                    <a:pt x="470" y="713"/>
                  </a:lnTo>
                  <a:lnTo>
                    <a:pt x="528" y="719"/>
                  </a:lnTo>
                  <a:lnTo>
                    <a:pt x="588" y="726"/>
                  </a:lnTo>
                  <a:lnTo>
                    <a:pt x="650" y="735"/>
                  </a:lnTo>
                  <a:lnTo>
                    <a:pt x="647" y="713"/>
                  </a:lnTo>
                  <a:lnTo>
                    <a:pt x="641" y="655"/>
                  </a:lnTo>
                  <a:lnTo>
                    <a:pt x="631" y="568"/>
                  </a:lnTo>
                  <a:lnTo>
                    <a:pt x="623" y="462"/>
                  </a:lnTo>
                  <a:lnTo>
                    <a:pt x="618" y="345"/>
                  </a:lnTo>
                  <a:lnTo>
                    <a:pt x="618" y="229"/>
                  </a:lnTo>
                  <a:lnTo>
                    <a:pt x="627" y="119"/>
                  </a:lnTo>
                  <a:lnTo>
                    <a:pt x="645" y="27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23" name="Freeform 170"/>
            <p:cNvSpPr>
              <a:spLocks/>
            </p:cNvSpPr>
            <p:nvPr/>
          </p:nvSpPr>
          <p:spPr bwMode="auto">
            <a:xfrm>
              <a:off x="6623" y="13797"/>
              <a:ext cx="1071" cy="731"/>
            </a:xfrm>
            <a:custGeom>
              <a:avLst/>
              <a:gdLst>
                <a:gd name="T0" fmla="*/ 6 w 1071"/>
                <a:gd name="T1" fmla="*/ 552 h 731"/>
                <a:gd name="T2" fmla="*/ 0 w 1071"/>
                <a:gd name="T3" fmla="*/ 642 h 731"/>
                <a:gd name="T4" fmla="*/ 698 w 1071"/>
                <a:gd name="T5" fmla="*/ 731 h 731"/>
                <a:gd name="T6" fmla="*/ 703 w 1071"/>
                <a:gd name="T7" fmla="*/ 729 h 731"/>
                <a:gd name="T8" fmla="*/ 717 w 1071"/>
                <a:gd name="T9" fmla="*/ 722 h 731"/>
                <a:gd name="T10" fmla="*/ 740 w 1071"/>
                <a:gd name="T11" fmla="*/ 710 h 731"/>
                <a:gd name="T12" fmla="*/ 768 w 1071"/>
                <a:gd name="T13" fmla="*/ 694 h 731"/>
                <a:gd name="T14" fmla="*/ 801 w 1071"/>
                <a:gd name="T15" fmla="*/ 672 h 731"/>
                <a:gd name="T16" fmla="*/ 838 w 1071"/>
                <a:gd name="T17" fmla="*/ 645 h 731"/>
                <a:gd name="T18" fmla="*/ 876 w 1071"/>
                <a:gd name="T19" fmla="*/ 614 h 731"/>
                <a:gd name="T20" fmla="*/ 915 w 1071"/>
                <a:gd name="T21" fmla="*/ 577 h 731"/>
                <a:gd name="T22" fmla="*/ 953 w 1071"/>
                <a:gd name="T23" fmla="*/ 536 h 731"/>
                <a:gd name="T24" fmla="*/ 988 w 1071"/>
                <a:gd name="T25" fmla="*/ 491 h 731"/>
                <a:gd name="T26" fmla="*/ 1018 w 1071"/>
                <a:gd name="T27" fmla="*/ 439 h 731"/>
                <a:gd name="T28" fmla="*/ 1043 w 1071"/>
                <a:gd name="T29" fmla="*/ 383 h 731"/>
                <a:gd name="T30" fmla="*/ 1061 w 1071"/>
                <a:gd name="T31" fmla="*/ 322 h 731"/>
                <a:gd name="T32" fmla="*/ 1071 w 1071"/>
                <a:gd name="T33" fmla="*/ 255 h 731"/>
                <a:gd name="T34" fmla="*/ 1070 w 1071"/>
                <a:gd name="T35" fmla="*/ 185 h 731"/>
                <a:gd name="T36" fmla="*/ 1057 w 1071"/>
                <a:gd name="T37" fmla="*/ 108 h 731"/>
                <a:gd name="T38" fmla="*/ 1055 w 1071"/>
                <a:gd name="T39" fmla="*/ 104 h 731"/>
                <a:gd name="T40" fmla="*/ 1049 w 1071"/>
                <a:gd name="T41" fmla="*/ 92 h 731"/>
                <a:gd name="T42" fmla="*/ 1037 w 1071"/>
                <a:gd name="T43" fmla="*/ 76 h 731"/>
                <a:gd name="T44" fmla="*/ 1022 w 1071"/>
                <a:gd name="T45" fmla="*/ 57 h 731"/>
                <a:gd name="T46" fmla="*/ 1002 w 1071"/>
                <a:gd name="T47" fmla="*/ 37 h 731"/>
                <a:gd name="T48" fmla="*/ 979 w 1071"/>
                <a:gd name="T49" fmla="*/ 20 h 731"/>
                <a:gd name="T50" fmla="*/ 951 w 1071"/>
                <a:gd name="T51" fmla="*/ 7 h 731"/>
                <a:gd name="T52" fmla="*/ 919 w 1071"/>
                <a:gd name="T53" fmla="*/ 0 h 731"/>
                <a:gd name="T54" fmla="*/ 924 w 1071"/>
                <a:gd name="T55" fmla="*/ 12 h 731"/>
                <a:gd name="T56" fmla="*/ 934 w 1071"/>
                <a:gd name="T57" fmla="*/ 44 h 731"/>
                <a:gd name="T58" fmla="*/ 947 w 1071"/>
                <a:gd name="T59" fmla="*/ 94 h 731"/>
                <a:gd name="T60" fmla="*/ 958 w 1071"/>
                <a:gd name="T61" fmla="*/ 159 h 731"/>
                <a:gd name="T62" fmla="*/ 961 w 1071"/>
                <a:gd name="T63" fmla="*/ 238 h 731"/>
                <a:gd name="T64" fmla="*/ 953 w 1071"/>
                <a:gd name="T65" fmla="*/ 324 h 731"/>
                <a:gd name="T66" fmla="*/ 928 w 1071"/>
                <a:gd name="T67" fmla="*/ 418 h 731"/>
                <a:gd name="T68" fmla="*/ 884 w 1071"/>
                <a:gd name="T69" fmla="*/ 516 h 731"/>
                <a:gd name="T70" fmla="*/ 883 w 1071"/>
                <a:gd name="T71" fmla="*/ 518 h 731"/>
                <a:gd name="T72" fmla="*/ 879 w 1071"/>
                <a:gd name="T73" fmla="*/ 521 h 731"/>
                <a:gd name="T74" fmla="*/ 872 w 1071"/>
                <a:gd name="T75" fmla="*/ 526 h 731"/>
                <a:gd name="T76" fmla="*/ 862 w 1071"/>
                <a:gd name="T77" fmla="*/ 534 h 731"/>
                <a:gd name="T78" fmla="*/ 851 w 1071"/>
                <a:gd name="T79" fmla="*/ 541 h 731"/>
                <a:gd name="T80" fmla="*/ 837 w 1071"/>
                <a:gd name="T81" fmla="*/ 550 h 731"/>
                <a:gd name="T82" fmla="*/ 819 w 1071"/>
                <a:gd name="T83" fmla="*/ 559 h 731"/>
                <a:gd name="T84" fmla="*/ 800 w 1071"/>
                <a:gd name="T85" fmla="*/ 567 h 731"/>
                <a:gd name="T86" fmla="*/ 778 w 1071"/>
                <a:gd name="T87" fmla="*/ 575 h 731"/>
                <a:gd name="T88" fmla="*/ 754 w 1071"/>
                <a:gd name="T89" fmla="*/ 582 h 731"/>
                <a:gd name="T90" fmla="*/ 727 w 1071"/>
                <a:gd name="T91" fmla="*/ 588 h 731"/>
                <a:gd name="T92" fmla="*/ 697 w 1071"/>
                <a:gd name="T93" fmla="*/ 592 h 731"/>
                <a:gd name="T94" fmla="*/ 666 w 1071"/>
                <a:gd name="T95" fmla="*/ 593 h 731"/>
                <a:gd name="T96" fmla="*/ 631 w 1071"/>
                <a:gd name="T97" fmla="*/ 592 h 731"/>
                <a:gd name="T98" fmla="*/ 593 w 1071"/>
                <a:gd name="T99" fmla="*/ 589 h 731"/>
                <a:gd name="T100" fmla="*/ 555 w 1071"/>
                <a:gd name="T101" fmla="*/ 581 h 731"/>
                <a:gd name="T102" fmla="*/ 555 w 1071"/>
                <a:gd name="T103" fmla="*/ 677 h 731"/>
                <a:gd name="T104" fmla="*/ 24 w 1071"/>
                <a:gd name="T105" fmla="*/ 623 h 731"/>
                <a:gd name="T106" fmla="*/ 6 w 1071"/>
                <a:gd name="T107" fmla="*/ 552 h 731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1071"/>
                <a:gd name="T163" fmla="*/ 0 h 731"/>
                <a:gd name="T164" fmla="*/ 1071 w 1071"/>
                <a:gd name="T165" fmla="*/ 731 h 731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1071" h="731">
                  <a:moveTo>
                    <a:pt x="6" y="552"/>
                  </a:moveTo>
                  <a:lnTo>
                    <a:pt x="0" y="642"/>
                  </a:lnTo>
                  <a:lnTo>
                    <a:pt x="698" y="731"/>
                  </a:lnTo>
                  <a:lnTo>
                    <a:pt x="703" y="729"/>
                  </a:lnTo>
                  <a:lnTo>
                    <a:pt x="717" y="722"/>
                  </a:lnTo>
                  <a:lnTo>
                    <a:pt x="740" y="710"/>
                  </a:lnTo>
                  <a:lnTo>
                    <a:pt x="768" y="694"/>
                  </a:lnTo>
                  <a:lnTo>
                    <a:pt x="801" y="672"/>
                  </a:lnTo>
                  <a:lnTo>
                    <a:pt x="838" y="645"/>
                  </a:lnTo>
                  <a:lnTo>
                    <a:pt x="876" y="614"/>
                  </a:lnTo>
                  <a:lnTo>
                    <a:pt x="915" y="577"/>
                  </a:lnTo>
                  <a:lnTo>
                    <a:pt x="953" y="536"/>
                  </a:lnTo>
                  <a:lnTo>
                    <a:pt x="988" y="491"/>
                  </a:lnTo>
                  <a:lnTo>
                    <a:pt x="1018" y="439"/>
                  </a:lnTo>
                  <a:lnTo>
                    <a:pt x="1043" y="383"/>
                  </a:lnTo>
                  <a:lnTo>
                    <a:pt x="1061" y="322"/>
                  </a:lnTo>
                  <a:lnTo>
                    <a:pt x="1071" y="255"/>
                  </a:lnTo>
                  <a:lnTo>
                    <a:pt x="1070" y="185"/>
                  </a:lnTo>
                  <a:lnTo>
                    <a:pt x="1057" y="108"/>
                  </a:lnTo>
                  <a:lnTo>
                    <a:pt x="1055" y="104"/>
                  </a:lnTo>
                  <a:lnTo>
                    <a:pt x="1049" y="92"/>
                  </a:lnTo>
                  <a:lnTo>
                    <a:pt x="1037" y="76"/>
                  </a:lnTo>
                  <a:lnTo>
                    <a:pt x="1022" y="57"/>
                  </a:lnTo>
                  <a:lnTo>
                    <a:pt x="1002" y="37"/>
                  </a:lnTo>
                  <a:lnTo>
                    <a:pt x="979" y="20"/>
                  </a:lnTo>
                  <a:lnTo>
                    <a:pt x="951" y="7"/>
                  </a:lnTo>
                  <a:lnTo>
                    <a:pt x="919" y="0"/>
                  </a:lnTo>
                  <a:lnTo>
                    <a:pt x="924" y="12"/>
                  </a:lnTo>
                  <a:lnTo>
                    <a:pt x="934" y="44"/>
                  </a:lnTo>
                  <a:lnTo>
                    <a:pt x="947" y="94"/>
                  </a:lnTo>
                  <a:lnTo>
                    <a:pt x="958" y="159"/>
                  </a:lnTo>
                  <a:lnTo>
                    <a:pt x="961" y="238"/>
                  </a:lnTo>
                  <a:lnTo>
                    <a:pt x="953" y="324"/>
                  </a:lnTo>
                  <a:lnTo>
                    <a:pt x="928" y="418"/>
                  </a:lnTo>
                  <a:lnTo>
                    <a:pt x="884" y="516"/>
                  </a:lnTo>
                  <a:lnTo>
                    <a:pt x="883" y="518"/>
                  </a:lnTo>
                  <a:lnTo>
                    <a:pt x="879" y="521"/>
                  </a:lnTo>
                  <a:lnTo>
                    <a:pt x="872" y="526"/>
                  </a:lnTo>
                  <a:lnTo>
                    <a:pt x="862" y="534"/>
                  </a:lnTo>
                  <a:lnTo>
                    <a:pt x="851" y="541"/>
                  </a:lnTo>
                  <a:lnTo>
                    <a:pt x="837" y="550"/>
                  </a:lnTo>
                  <a:lnTo>
                    <a:pt x="819" y="559"/>
                  </a:lnTo>
                  <a:lnTo>
                    <a:pt x="800" y="567"/>
                  </a:lnTo>
                  <a:lnTo>
                    <a:pt x="778" y="575"/>
                  </a:lnTo>
                  <a:lnTo>
                    <a:pt x="754" y="582"/>
                  </a:lnTo>
                  <a:lnTo>
                    <a:pt x="727" y="588"/>
                  </a:lnTo>
                  <a:lnTo>
                    <a:pt x="697" y="592"/>
                  </a:lnTo>
                  <a:lnTo>
                    <a:pt x="666" y="593"/>
                  </a:lnTo>
                  <a:lnTo>
                    <a:pt x="631" y="592"/>
                  </a:lnTo>
                  <a:lnTo>
                    <a:pt x="593" y="589"/>
                  </a:lnTo>
                  <a:lnTo>
                    <a:pt x="555" y="581"/>
                  </a:lnTo>
                  <a:lnTo>
                    <a:pt x="555" y="677"/>
                  </a:lnTo>
                  <a:lnTo>
                    <a:pt x="24" y="623"/>
                  </a:lnTo>
                  <a:lnTo>
                    <a:pt x="6" y="55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24" name="Freeform 171"/>
            <p:cNvSpPr>
              <a:spLocks/>
            </p:cNvSpPr>
            <p:nvPr/>
          </p:nvSpPr>
          <p:spPr bwMode="auto">
            <a:xfrm>
              <a:off x="6486" y="14516"/>
              <a:ext cx="787" cy="253"/>
            </a:xfrm>
            <a:custGeom>
              <a:avLst/>
              <a:gdLst>
                <a:gd name="T0" fmla="*/ 787 w 787"/>
                <a:gd name="T1" fmla="*/ 91 h 253"/>
                <a:gd name="T2" fmla="*/ 12 w 787"/>
                <a:gd name="T3" fmla="*/ 0 h 253"/>
                <a:gd name="T4" fmla="*/ 0 w 787"/>
                <a:gd name="T5" fmla="*/ 91 h 253"/>
                <a:gd name="T6" fmla="*/ 764 w 787"/>
                <a:gd name="T7" fmla="*/ 253 h 253"/>
                <a:gd name="T8" fmla="*/ 787 w 787"/>
                <a:gd name="T9" fmla="*/ 91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7"/>
                <a:gd name="T16" fmla="*/ 0 h 253"/>
                <a:gd name="T17" fmla="*/ 787 w 787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7" h="253">
                  <a:moveTo>
                    <a:pt x="787" y="91"/>
                  </a:moveTo>
                  <a:lnTo>
                    <a:pt x="12" y="0"/>
                  </a:lnTo>
                  <a:lnTo>
                    <a:pt x="0" y="91"/>
                  </a:lnTo>
                  <a:lnTo>
                    <a:pt x="764" y="253"/>
                  </a:lnTo>
                  <a:lnTo>
                    <a:pt x="787" y="9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25" name="Freeform 172"/>
            <p:cNvSpPr>
              <a:spLocks/>
            </p:cNvSpPr>
            <p:nvPr/>
          </p:nvSpPr>
          <p:spPr bwMode="auto">
            <a:xfrm>
              <a:off x="6879" y="14597"/>
              <a:ext cx="336" cy="115"/>
            </a:xfrm>
            <a:custGeom>
              <a:avLst/>
              <a:gdLst>
                <a:gd name="T0" fmla="*/ 336 w 336"/>
                <a:gd name="T1" fmla="*/ 50 h 115"/>
                <a:gd name="T2" fmla="*/ 4 w 336"/>
                <a:gd name="T3" fmla="*/ 0 h 115"/>
                <a:gd name="T4" fmla="*/ 0 w 336"/>
                <a:gd name="T5" fmla="*/ 48 h 115"/>
                <a:gd name="T6" fmla="*/ 327 w 336"/>
                <a:gd name="T7" fmla="*/ 115 h 115"/>
                <a:gd name="T8" fmla="*/ 336 w 336"/>
                <a:gd name="T9" fmla="*/ 50 h 1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36"/>
                <a:gd name="T16" fmla="*/ 0 h 115"/>
                <a:gd name="T17" fmla="*/ 336 w 336"/>
                <a:gd name="T18" fmla="*/ 115 h 1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36" h="115">
                  <a:moveTo>
                    <a:pt x="336" y="50"/>
                  </a:moveTo>
                  <a:lnTo>
                    <a:pt x="4" y="0"/>
                  </a:lnTo>
                  <a:lnTo>
                    <a:pt x="0" y="48"/>
                  </a:lnTo>
                  <a:lnTo>
                    <a:pt x="327" y="115"/>
                  </a:lnTo>
                  <a:lnTo>
                    <a:pt x="336" y="5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26" name="Freeform 173"/>
            <p:cNvSpPr>
              <a:spLocks/>
            </p:cNvSpPr>
            <p:nvPr/>
          </p:nvSpPr>
          <p:spPr bwMode="auto">
            <a:xfrm>
              <a:off x="6536" y="14540"/>
              <a:ext cx="225" cy="85"/>
            </a:xfrm>
            <a:custGeom>
              <a:avLst/>
              <a:gdLst>
                <a:gd name="T0" fmla="*/ 225 w 225"/>
                <a:gd name="T1" fmla="*/ 39 h 85"/>
                <a:gd name="T2" fmla="*/ 0 w 225"/>
                <a:gd name="T3" fmla="*/ 0 h 85"/>
                <a:gd name="T4" fmla="*/ 3 w 225"/>
                <a:gd name="T5" fmla="*/ 41 h 85"/>
                <a:gd name="T6" fmla="*/ 218 w 225"/>
                <a:gd name="T7" fmla="*/ 85 h 85"/>
                <a:gd name="T8" fmla="*/ 225 w 225"/>
                <a:gd name="T9" fmla="*/ 39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5"/>
                <a:gd name="T16" fmla="*/ 0 h 85"/>
                <a:gd name="T17" fmla="*/ 225 w 225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5" h="85">
                  <a:moveTo>
                    <a:pt x="225" y="39"/>
                  </a:moveTo>
                  <a:lnTo>
                    <a:pt x="0" y="0"/>
                  </a:lnTo>
                  <a:lnTo>
                    <a:pt x="3" y="41"/>
                  </a:lnTo>
                  <a:lnTo>
                    <a:pt x="218" y="85"/>
                  </a:lnTo>
                  <a:lnTo>
                    <a:pt x="225" y="3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27" name="Freeform 174"/>
            <p:cNvSpPr>
              <a:spLocks/>
            </p:cNvSpPr>
            <p:nvPr/>
          </p:nvSpPr>
          <p:spPr bwMode="auto">
            <a:xfrm>
              <a:off x="5972" y="14624"/>
              <a:ext cx="1325" cy="439"/>
            </a:xfrm>
            <a:custGeom>
              <a:avLst/>
              <a:gdLst>
                <a:gd name="T0" fmla="*/ 0 w 1325"/>
                <a:gd name="T1" fmla="*/ 132 h 439"/>
                <a:gd name="T2" fmla="*/ 3 w 1325"/>
                <a:gd name="T3" fmla="*/ 132 h 439"/>
                <a:gd name="T4" fmla="*/ 10 w 1325"/>
                <a:gd name="T5" fmla="*/ 130 h 439"/>
                <a:gd name="T6" fmla="*/ 24 w 1325"/>
                <a:gd name="T7" fmla="*/ 128 h 439"/>
                <a:gd name="T8" fmla="*/ 42 w 1325"/>
                <a:gd name="T9" fmla="*/ 125 h 439"/>
                <a:gd name="T10" fmla="*/ 62 w 1325"/>
                <a:gd name="T11" fmla="*/ 121 h 439"/>
                <a:gd name="T12" fmla="*/ 86 w 1325"/>
                <a:gd name="T13" fmla="*/ 116 h 439"/>
                <a:gd name="T14" fmla="*/ 113 w 1325"/>
                <a:gd name="T15" fmla="*/ 109 h 439"/>
                <a:gd name="T16" fmla="*/ 141 w 1325"/>
                <a:gd name="T17" fmla="*/ 102 h 439"/>
                <a:gd name="T18" fmla="*/ 170 w 1325"/>
                <a:gd name="T19" fmla="*/ 94 h 439"/>
                <a:gd name="T20" fmla="*/ 199 w 1325"/>
                <a:gd name="T21" fmla="*/ 85 h 439"/>
                <a:gd name="T22" fmla="*/ 228 w 1325"/>
                <a:gd name="T23" fmla="*/ 74 h 439"/>
                <a:gd name="T24" fmla="*/ 257 w 1325"/>
                <a:gd name="T25" fmla="*/ 62 h 439"/>
                <a:gd name="T26" fmla="*/ 285 w 1325"/>
                <a:gd name="T27" fmla="*/ 48 h 439"/>
                <a:gd name="T28" fmla="*/ 309 w 1325"/>
                <a:gd name="T29" fmla="*/ 34 h 439"/>
                <a:gd name="T30" fmla="*/ 333 w 1325"/>
                <a:gd name="T31" fmla="*/ 18 h 439"/>
                <a:gd name="T32" fmla="*/ 352 w 1325"/>
                <a:gd name="T33" fmla="*/ 0 h 439"/>
                <a:gd name="T34" fmla="*/ 1325 w 1325"/>
                <a:gd name="T35" fmla="*/ 223 h 439"/>
                <a:gd name="T36" fmla="*/ 1323 w 1325"/>
                <a:gd name="T37" fmla="*/ 225 h 439"/>
                <a:gd name="T38" fmla="*/ 1318 w 1325"/>
                <a:gd name="T39" fmla="*/ 230 h 439"/>
                <a:gd name="T40" fmla="*/ 1309 w 1325"/>
                <a:gd name="T41" fmla="*/ 239 h 439"/>
                <a:gd name="T42" fmla="*/ 1297 w 1325"/>
                <a:gd name="T43" fmla="*/ 250 h 439"/>
                <a:gd name="T44" fmla="*/ 1282 w 1325"/>
                <a:gd name="T45" fmla="*/ 263 h 439"/>
                <a:gd name="T46" fmla="*/ 1265 w 1325"/>
                <a:gd name="T47" fmla="*/ 278 h 439"/>
                <a:gd name="T48" fmla="*/ 1247 w 1325"/>
                <a:gd name="T49" fmla="*/ 295 h 439"/>
                <a:gd name="T50" fmla="*/ 1225 w 1325"/>
                <a:gd name="T51" fmla="*/ 312 h 439"/>
                <a:gd name="T52" fmla="*/ 1202 w 1325"/>
                <a:gd name="T53" fmla="*/ 331 h 439"/>
                <a:gd name="T54" fmla="*/ 1179 w 1325"/>
                <a:gd name="T55" fmla="*/ 349 h 439"/>
                <a:gd name="T56" fmla="*/ 1154 w 1325"/>
                <a:gd name="T57" fmla="*/ 367 h 439"/>
                <a:gd name="T58" fmla="*/ 1128 w 1325"/>
                <a:gd name="T59" fmla="*/ 385 h 439"/>
                <a:gd name="T60" fmla="*/ 1102 w 1325"/>
                <a:gd name="T61" fmla="*/ 401 h 439"/>
                <a:gd name="T62" fmla="*/ 1077 w 1325"/>
                <a:gd name="T63" fmla="*/ 415 h 439"/>
                <a:gd name="T64" fmla="*/ 1051 w 1325"/>
                <a:gd name="T65" fmla="*/ 428 h 439"/>
                <a:gd name="T66" fmla="*/ 1026 w 1325"/>
                <a:gd name="T67" fmla="*/ 439 h 439"/>
                <a:gd name="T68" fmla="*/ 0 w 1325"/>
                <a:gd name="T69" fmla="*/ 132 h 43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325"/>
                <a:gd name="T106" fmla="*/ 0 h 439"/>
                <a:gd name="T107" fmla="*/ 1325 w 1325"/>
                <a:gd name="T108" fmla="*/ 439 h 43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325" h="439">
                  <a:moveTo>
                    <a:pt x="0" y="132"/>
                  </a:moveTo>
                  <a:lnTo>
                    <a:pt x="3" y="132"/>
                  </a:lnTo>
                  <a:lnTo>
                    <a:pt x="10" y="130"/>
                  </a:lnTo>
                  <a:lnTo>
                    <a:pt x="24" y="128"/>
                  </a:lnTo>
                  <a:lnTo>
                    <a:pt x="42" y="125"/>
                  </a:lnTo>
                  <a:lnTo>
                    <a:pt x="62" y="121"/>
                  </a:lnTo>
                  <a:lnTo>
                    <a:pt x="86" y="116"/>
                  </a:lnTo>
                  <a:lnTo>
                    <a:pt x="113" y="109"/>
                  </a:lnTo>
                  <a:lnTo>
                    <a:pt x="141" y="102"/>
                  </a:lnTo>
                  <a:lnTo>
                    <a:pt x="170" y="94"/>
                  </a:lnTo>
                  <a:lnTo>
                    <a:pt x="199" y="85"/>
                  </a:lnTo>
                  <a:lnTo>
                    <a:pt x="228" y="74"/>
                  </a:lnTo>
                  <a:lnTo>
                    <a:pt x="257" y="62"/>
                  </a:lnTo>
                  <a:lnTo>
                    <a:pt x="285" y="48"/>
                  </a:lnTo>
                  <a:lnTo>
                    <a:pt x="309" y="34"/>
                  </a:lnTo>
                  <a:lnTo>
                    <a:pt x="333" y="18"/>
                  </a:lnTo>
                  <a:lnTo>
                    <a:pt x="352" y="0"/>
                  </a:lnTo>
                  <a:lnTo>
                    <a:pt x="1325" y="223"/>
                  </a:lnTo>
                  <a:lnTo>
                    <a:pt x="1323" y="225"/>
                  </a:lnTo>
                  <a:lnTo>
                    <a:pt x="1318" y="230"/>
                  </a:lnTo>
                  <a:lnTo>
                    <a:pt x="1309" y="239"/>
                  </a:lnTo>
                  <a:lnTo>
                    <a:pt x="1297" y="250"/>
                  </a:lnTo>
                  <a:lnTo>
                    <a:pt x="1282" y="263"/>
                  </a:lnTo>
                  <a:lnTo>
                    <a:pt x="1265" y="278"/>
                  </a:lnTo>
                  <a:lnTo>
                    <a:pt x="1247" y="295"/>
                  </a:lnTo>
                  <a:lnTo>
                    <a:pt x="1225" y="312"/>
                  </a:lnTo>
                  <a:lnTo>
                    <a:pt x="1202" y="331"/>
                  </a:lnTo>
                  <a:lnTo>
                    <a:pt x="1179" y="349"/>
                  </a:lnTo>
                  <a:lnTo>
                    <a:pt x="1154" y="367"/>
                  </a:lnTo>
                  <a:lnTo>
                    <a:pt x="1128" y="385"/>
                  </a:lnTo>
                  <a:lnTo>
                    <a:pt x="1102" y="401"/>
                  </a:lnTo>
                  <a:lnTo>
                    <a:pt x="1077" y="415"/>
                  </a:lnTo>
                  <a:lnTo>
                    <a:pt x="1051" y="428"/>
                  </a:lnTo>
                  <a:lnTo>
                    <a:pt x="1026" y="439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28" name="Freeform 175"/>
            <p:cNvSpPr>
              <a:spLocks/>
            </p:cNvSpPr>
            <p:nvPr/>
          </p:nvSpPr>
          <p:spPr bwMode="auto">
            <a:xfrm>
              <a:off x="7292" y="14577"/>
              <a:ext cx="472" cy="209"/>
            </a:xfrm>
            <a:custGeom>
              <a:avLst/>
              <a:gdLst>
                <a:gd name="T0" fmla="*/ 47 w 472"/>
                <a:gd name="T1" fmla="*/ 209 h 209"/>
                <a:gd name="T2" fmla="*/ 472 w 472"/>
                <a:gd name="T3" fmla="*/ 84 h 209"/>
                <a:gd name="T4" fmla="*/ 215 w 472"/>
                <a:gd name="T5" fmla="*/ 0 h 209"/>
                <a:gd name="T6" fmla="*/ 5 w 472"/>
                <a:gd name="T7" fmla="*/ 24 h 209"/>
                <a:gd name="T8" fmla="*/ 0 w 472"/>
                <a:gd name="T9" fmla="*/ 197 h 209"/>
                <a:gd name="T10" fmla="*/ 47 w 472"/>
                <a:gd name="T11" fmla="*/ 209 h 20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2"/>
                <a:gd name="T19" fmla="*/ 0 h 209"/>
                <a:gd name="T20" fmla="*/ 472 w 472"/>
                <a:gd name="T21" fmla="*/ 209 h 20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2" h="209">
                  <a:moveTo>
                    <a:pt x="47" y="209"/>
                  </a:moveTo>
                  <a:lnTo>
                    <a:pt x="472" y="84"/>
                  </a:lnTo>
                  <a:lnTo>
                    <a:pt x="215" y="0"/>
                  </a:lnTo>
                  <a:lnTo>
                    <a:pt x="5" y="24"/>
                  </a:lnTo>
                  <a:lnTo>
                    <a:pt x="0" y="197"/>
                  </a:lnTo>
                  <a:lnTo>
                    <a:pt x="47" y="20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29" name="Freeform 176"/>
            <p:cNvSpPr>
              <a:spLocks/>
            </p:cNvSpPr>
            <p:nvPr/>
          </p:nvSpPr>
          <p:spPr bwMode="auto">
            <a:xfrm>
              <a:off x="6073" y="13679"/>
              <a:ext cx="251" cy="999"/>
            </a:xfrm>
            <a:custGeom>
              <a:avLst/>
              <a:gdLst>
                <a:gd name="T0" fmla="*/ 251 w 251"/>
                <a:gd name="T1" fmla="*/ 23 h 999"/>
                <a:gd name="T2" fmla="*/ 250 w 251"/>
                <a:gd name="T3" fmla="*/ 22 h 999"/>
                <a:gd name="T4" fmla="*/ 246 w 251"/>
                <a:gd name="T5" fmla="*/ 20 h 999"/>
                <a:gd name="T6" fmla="*/ 239 w 251"/>
                <a:gd name="T7" fmla="*/ 18 h 999"/>
                <a:gd name="T8" fmla="*/ 230 w 251"/>
                <a:gd name="T9" fmla="*/ 15 h 999"/>
                <a:gd name="T10" fmla="*/ 218 w 251"/>
                <a:gd name="T11" fmla="*/ 11 h 999"/>
                <a:gd name="T12" fmla="*/ 205 w 251"/>
                <a:gd name="T13" fmla="*/ 7 h 999"/>
                <a:gd name="T14" fmla="*/ 190 w 251"/>
                <a:gd name="T15" fmla="*/ 4 h 999"/>
                <a:gd name="T16" fmla="*/ 173 w 251"/>
                <a:gd name="T17" fmla="*/ 1 h 999"/>
                <a:gd name="T18" fmla="*/ 155 w 251"/>
                <a:gd name="T19" fmla="*/ 0 h 999"/>
                <a:gd name="T20" fmla="*/ 134 w 251"/>
                <a:gd name="T21" fmla="*/ 0 h 999"/>
                <a:gd name="T22" fmla="*/ 114 w 251"/>
                <a:gd name="T23" fmla="*/ 2 h 999"/>
                <a:gd name="T24" fmla="*/ 92 w 251"/>
                <a:gd name="T25" fmla="*/ 5 h 999"/>
                <a:gd name="T26" fmla="*/ 70 w 251"/>
                <a:gd name="T27" fmla="*/ 12 h 999"/>
                <a:gd name="T28" fmla="*/ 47 w 251"/>
                <a:gd name="T29" fmla="*/ 20 h 999"/>
                <a:gd name="T30" fmla="*/ 23 w 251"/>
                <a:gd name="T31" fmla="*/ 32 h 999"/>
                <a:gd name="T32" fmla="*/ 0 w 251"/>
                <a:gd name="T33" fmla="*/ 47 h 999"/>
                <a:gd name="T34" fmla="*/ 0 w 251"/>
                <a:gd name="T35" fmla="*/ 999 h 999"/>
                <a:gd name="T36" fmla="*/ 1 w 251"/>
                <a:gd name="T37" fmla="*/ 999 h 999"/>
                <a:gd name="T38" fmla="*/ 6 w 251"/>
                <a:gd name="T39" fmla="*/ 999 h 999"/>
                <a:gd name="T40" fmla="*/ 14 w 251"/>
                <a:gd name="T41" fmla="*/ 998 h 999"/>
                <a:gd name="T42" fmla="*/ 23 w 251"/>
                <a:gd name="T43" fmla="*/ 997 h 999"/>
                <a:gd name="T44" fmla="*/ 35 w 251"/>
                <a:gd name="T45" fmla="*/ 995 h 999"/>
                <a:gd name="T46" fmla="*/ 49 w 251"/>
                <a:gd name="T47" fmla="*/ 993 h 999"/>
                <a:gd name="T48" fmla="*/ 65 w 251"/>
                <a:gd name="T49" fmla="*/ 990 h 999"/>
                <a:gd name="T50" fmla="*/ 83 w 251"/>
                <a:gd name="T51" fmla="*/ 985 h 999"/>
                <a:gd name="T52" fmla="*/ 102 w 251"/>
                <a:gd name="T53" fmla="*/ 980 h 999"/>
                <a:gd name="T54" fmla="*/ 121 w 251"/>
                <a:gd name="T55" fmla="*/ 973 h 999"/>
                <a:gd name="T56" fmla="*/ 143 w 251"/>
                <a:gd name="T57" fmla="*/ 966 h 999"/>
                <a:gd name="T58" fmla="*/ 164 w 251"/>
                <a:gd name="T59" fmla="*/ 956 h 999"/>
                <a:gd name="T60" fmla="*/ 186 w 251"/>
                <a:gd name="T61" fmla="*/ 945 h 999"/>
                <a:gd name="T62" fmla="*/ 208 w 251"/>
                <a:gd name="T63" fmla="*/ 934 h 999"/>
                <a:gd name="T64" fmla="*/ 230 w 251"/>
                <a:gd name="T65" fmla="*/ 919 h 999"/>
                <a:gd name="T66" fmla="*/ 251 w 251"/>
                <a:gd name="T67" fmla="*/ 903 h 999"/>
                <a:gd name="T68" fmla="*/ 251 w 251"/>
                <a:gd name="T69" fmla="*/ 23 h 99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51"/>
                <a:gd name="T106" fmla="*/ 0 h 999"/>
                <a:gd name="T107" fmla="*/ 251 w 251"/>
                <a:gd name="T108" fmla="*/ 999 h 99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51" h="999">
                  <a:moveTo>
                    <a:pt x="251" y="23"/>
                  </a:moveTo>
                  <a:lnTo>
                    <a:pt x="250" y="22"/>
                  </a:lnTo>
                  <a:lnTo>
                    <a:pt x="246" y="20"/>
                  </a:lnTo>
                  <a:lnTo>
                    <a:pt x="239" y="18"/>
                  </a:lnTo>
                  <a:lnTo>
                    <a:pt x="230" y="15"/>
                  </a:lnTo>
                  <a:lnTo>
                    <a:pt x="218" y="11"/>
                  </a:lnTo>
                  <a:lnTo>
                    <a:pt x="205" y="7"/>
                  </a:lnTo>
                  <a:lnTo>
                    <a:pt x="190" y="4"/>
                  </a:lnTo>
                  <a:lnTo>
                    <a:pt x="173" y="1"/>
                  </a:lnTo>
                  <a:lnTo>
                    <a:pt x="155" y="0"/>
                  </a:lnTo>
                  <a:lnTo>
                    <a:pt x="134" y="0"/>
                  </a:lnTo>
                  <a:lnTo>
                    <a:pt x="114" y="2"/>
                  </a:lnTo>
                  <a:lnTo>
                    <a:pt x="92" y="5"/>
                  </a:lnTo>
                  <a:lnTo>
                    <a:pt x="70" y="12"/>
                  </a:lnTo>
                  <a:lnTo>
                    <a:pt x="47" y="20"/>
                  </a:lnTo>
                  <a:lnTo>
                    <a:pt x="23" y="32"/>
                  </a:lnTo>
                  <a:lnTo>
                    <a:pt x="0" y="47"/>
                  </a:lnTo>
                  <a:lnTo>
                    <a:pt x="0" y="999"/>
                  </a:lnTo>
                  <a:lnTo>
                    <a:pt x="1" y="999"/>
                  </a:lnTo>
                  <a:lnTo>
                    <a:pt x="6" y="999"/>
                  </a:lnTo>
                  <a:lnTo>
                    <a:pt x="14" y="998"/>
                  </a:lnTo>
                  <a:lnTo>
                    <a:pt x="23" y="997"/>
                  </a:lnTo>
                  <a:lnTo>
                    <a:pt x="35" y="995"/>
                  </a:lnTo>
                  <a:lnTo>
                    <a:pt x="49" y="993"/>
                  </a:lnTo>
                  <a:lnTo>
                    <a:pt x="65" y="990"/>
                  </a:lnTo>
                  <a:lnTo>
                    <a:pt x="83" y="985"/>
                  </a:lnTo>
                  <a:lnTo>
                    <a:pt x="102" y="980"/>
                  </a:lnTo>
                  <a:lnTo>
                    <a:pt x="121" y="973"/>
                  </a:lnTo>
                  <a:lnTo>
                    <a:pt x="143" y="966"/>
                  </a:lnTo>
                  <a:lnTo>
                    <a:pt x="164" y="956"/>
                  </a:lnTo>
                  <a:lnTo>
                    <a:pt x="186" y="945"/>
                  </a:lnTo>
                  <a:lnTo>
                    <a:pt x="208" y="934"/>
                  </a:lnTo>
                  <a:lnTo>
                    <a:pt x="230" y="919"/>
                  </a:lnTo>
                  <a:lnTo>
                    <a:pt x="251" y="903"/>
                  </a:lnTo>
                  <a:lnTo>
                    <a:pt x="251" y="2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30" name="Freeform 177"/>
            <p:cNvSpPr>
              <a:spLocks/>
            </p:cNvSpPr>
            <p:nvPr/>
          </p:nvSpPr>
          <p:spPr bwMode="auto">
            <a:xfrm>
              <a:off x="6080" y="13687"/>
              <a:ext cx="215" cy="843"/>
            </a:xfrm>
            <a:custGeom>
              <a:avLst/>
              <a:gdLst>
                <a:gd name="T0" fmla="*/ 215 w 215"/>
                <a:gd name="T1" fmla="*/ 20 h 843"/>
                <a:gd name="T2" fmla="*/ 214 w 215"/>
                <a:gd name="T3" fmla="*/ 19 h 843"/>
                <a:gd name="T4" fmla="*/ 211 w 215"/>
                <a:gd name="T5" fmla="*/ 18 h 843"/>
                <a:gd name="T6" fmla="*/ 205 w 215"/>
                <a:gd name="T7" fmla="*/ 15 h 843"/>
                <a:gd name="T8" fmla="*/ 197 w 215"/>
                <a:gd name="T9" fmla="*/ 12 h 843"/>
                <a:gd name="T10" fmla="*/ 187 w 215"/>
                <a:gd name="T11" fmla="*/ 9 h 843"/>
                <a:gd name="T12" fmla="*/ 176 w 215"/>
                <a:gd name="T13" fmla="*/ 6 h 843"/>
                <a:gd name="T14" fmla="*/ 163 w 215"/>
                <a:gd name="T15" fmla="*/ 4 h 843"/>
                <a:gd name="T16" fmla="*/ 149 w 215"/>
                <a:gd name="T17" fmla="*/ 1 h 843"/>
                <a:gd name="T18" fmla="*/ 133 w 215"/>
                <a:gd name="T19" fmla="*/ 0 h 843"/>
                <a:gd name="T20" fmla="*/ 115 w 215"/>
                <a:gd name="T21" fmla="*/ 0 h 843"/>
                <a:gd name="T22" fmla="*/ 98 w 215"/>
                <a:gd name="T23" fmla="*/ 1 h 843"/>
                <a:gd name="T24" fmla="*/ 79 w 215"/>
                <a:gd name="T25" fmla="*/ 5 h 843"/>
                <a:gd name="T26" fmla="*/ 60 w 215"/>
                <a:gd name="T27" fmla="*/ 10 h 843"/>
                <a:gd name="T28" fmla="*/ 40 w 215"/>
                <a:gd name="T29" fmla="*/ 18 h 843"/>
                <a:gd name="T30" fmla="*/ 21 w 215"/>
                <a:gd name="T31" fmla="*/ 27 h 843"/>
                <a:gd name="T32" fmla="*/ 0 w 215"/>
                <a:gd name="T33" fmla="*/ 40 h 843"/>
                <a:gd name="T34" fmla="*/ 0 w 215"/>
                <a:gd name="T35" fmla="*/ 843 h 843"/>
                <a:gd name="T36" fmla="*/ 1 w 215"/>
                <a:gd name="T37" fmla="*/ 843 h 843"/>
                <a:gd name="T38" fmla="*/ 6 w 215"/>
                <a:gd name="T39" fmla="*/ 843 h 843"/>
                <a:gd name="T40" fmla="*/ 12 w 215"/>
                <a:gd name="T41" fmla="*/ 842 h 843"/>
                <a:gd name="T42" fmla="*/ 21 w 215"/>
                <a:gd name="T43" fmla="*/ 841 h 843"/>
                <a:gd name="T44" fmla="*/ 30 w 215"/>
                <a:gd name="T45" fmla="*/ 840 h 843"/>
                <a:gd name="T46" fmla="*/ 43 w 215"/>
                <a:gd name="T47" fmla="*/ 838 h 843"/>
                <a:gd name="T48" fmla="*/ 56 w 215"/>
                <a:gd name="T49" fmla="*/ 835 h 843"/>
                <a:gd name="T50" fmla="*/ 71 w 215"/>
                <a:gd name="T51" fmla="*/ 831 h 843"/>
                <a:gd name="T52" fmla="*/ 87 w 215"/>
                <a:gd name="T53" fmla="*/ 826 h 843"/>
                <a:gd name="T54" fmla="*/ 105 w 215"/>
                <a:gd name="T55" fmla="*/ 821 h 843"/>
                <a:gd name="T56" fmla="*/ 123 w 215"/>
                <a:gd name="T57" fmla="*/ 814 h 843"/>
                <a:gd name="T58" fmla="*/ 141 w 215"/>
                <a:gd name="T59" fmla="*/ 806 h 843"/>
                <a:gd name="T60" fmla="*/ 159 w 215"/>
                <a:gd name="T61" fmla="*/ 797 h 843"/>
                <a:gd name="T62" fmla="*/ 179 w 215"/>
                <a:gd name="T63" fmla="*/ 786 h 843"/>
                <a:gd name="T64" fmla="*/ 197 w 215"/>
                <a:gd name="T65" fmla="*/ 774 h 843"/>
                <a:gd name="T66" fmla="*/ 215 w 215"/>
                <a:gd name="T67" fmla="*/ 760 h 843"/>
                <a:gd name="T68" fmla="*/ 215 w 215"/>
                <a:gd name="T69" fmla="*/ 20 h 84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15"/>
                <a:gd name="T106" fmla="*/ 0 h 843"/>
                <a:gd name="T107" fmla="*/ 215 w 215"/>
                <a:gd name="T108" fmla="*/ 843 h 84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15" h="843">
                  <a:moveTo>
                    <a:pt x="215" y="20"/>
                  </a:moveTo>
                  <a:lnTo>
                    <a:pt x="214" y="19"/>
                  </a:lnTo>
                  <a:lnTo>
                    <a:pt x="211" y="18"/>
                  </a:lnTo>
                  <a:lnTo>
                    <a:pt x="205" y="15"/>
                  </a:lnTo>
                  <a:lnTo>
                    <a:pt x="197" y="12"/>
                  </a:lnTo>
                  <a:lnTo>
                    <a:pt x="187" y="9"/>
                  </a:lnTo>
                  <a:lnTo>
                    <a:pt x="176" y="6"/>
                  </a:lnTo>
                  <a:lnTo>
                    <a:pt x="163" y="4"/>
                  </a:lnTo>
                  <a:lnTo>
                    <a:pt x="149" y="1"/>
                  </a:lnTo>
                  <a:lnTo>
                    <a:pt x="133" y="0"/>
                  </a:lnTo>
                  <a:lnTo>
                    <a:pt x="115" y="0"/>
                  </a:lnTo>
                  <a:lnTo>
                    <a:pt x="98" y="1"/>
                  </a:lnTo>
                  <a:lnTo>
                    <a:pt x="79" y="5"/>
                  </a:lnTo>
                  <a:lnTo>
                    <a:pt x="60" y="10"/>
                  </a:lnTo>
                  <a:lnTo>
                    <a:pt x="40" y="18"/>
                  </a:lnTo>
                  <a:lnTo>
                    <a:pt x="21" y="27"/>
                  </a:lnTo>
                  <a:lnTo>
                    <a:pt x="0" y="40"/>
                  </a:lnTo>
                  <a:lnTo>
                    <a:pt x="0" y="843"/>
                  </a:lnTo>
                  <a:lnTo>
                    <a:pt x="1" y="843"/>
                  </a:lnTo>
                  <a:lnTo>
                    <a:pt x="6" y="843"/>
                  </a:lnTo>
                  <a:lnTo>
                    <a:pt x="12" y="842"/>
                  </a:lnTo>
                  <a:lnTo>
                    <a:pt x="21" y="841"/>
                  </a:lnTo>
                  <a:lnTo>
                    <a:pt x="30" y="840"/>
                  </a:lnTo>
                  <a:lnTo>
                    <a:pt x="43" y="838"/>
                  </a:lnTo>
                  <a:lnTo>
                    <a:pt x="56" y="835"/>
                  </a:lnTo>
                  <a:lnTo>
                    <a:pt x="71" y="831"/>
                  </a:lnTo>
                  <a:lnTo>
                    <a:pt x="87" y="826"/>
                  </a:lnTo>
                  <a:lnTo>
                    <a:pt x="105" y="821"/>
                  </a:lnTo>
                  <a:lnTo>
                    <a:pt x="123" y="814"/>
                  </a:lnTo>
                  <a:lnTo>
                    <a:pt x="141" y="806"/>
                  </a:lnTo>
                  <a:lnTo>
                    <a:pt x="159" y="797"/>
                  </a:lnTo>
                  <a:lnTo>
                    <a:pt x="179" y="786"/>
                  </a:lnTo>
                  <a:lnTo>
                    <a:pt x="197" y="774"/>
                  </a:lnTo>
                  <a:lnTo>
                    <a:pt x="215" y="760"/>
                  </a:lnTo>
                  <a:lnTo>
                    <a:pt x="215" y="2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31" name="Freeform 178"/>
            <p:cNvSpPr>
              <a:spLocks/>
            </p:cNvSpPr>
            <p:nvPr/>
          </p:nvSpPr>
          <p:spPr bwMode="auto">
            <a:xfrm>
              <a:off x="6087" y="13696"/>
              <a:ext cx="180" cy="685"/>
            </a:xfrm>
            <a:custGeom>
              <a:avLst/>
              <a:gdLst>
                <a:gd name="T0" fmla="*/ 180 w 180"/>
                <a:gd name="T1" fmla="*/ 16 h 685"/>
                <a:gd name="T2" fmla="*/ 179 w 180"/>
                <a:gd name="T3" fmla="*/ 16 h 685"/>
                <a:gd name="T4" fmla="*/ 176 w 180"/>
                <a:gd name="T5" fmla="*/ 14 h 685"/>
                <a:gd name="T6" fmla="*/ 172 w 180"/>
                <a:gd name="T7" fmla="*/ 12 h 685"/>
                <a:gd name="T8" fmla="*/ 165 w 180"/>
                <a:gd name="T9" fmla="*/ 10 h 685"/>
                <a:gd name="T10" fmla="*/ 157 w 180"/>
                <a:gd name="T11" fmla="*/ 8 h 685"/>
                <a:gd name="T12" fmla="*/ 147 w 180"/>
                <a:gd name="T13" fmla="*/ 4 h 685"/>
                <a:gd name="T14" fmla="*/ 136 w 180"/>
                <a:gd name="T15" fmla="*/ 2 h 685"/>
                <a:gd name="T16" fmla="*/ 125 w 180"/>
                <a:gd name="T17" fmla="*/ 0 h 685"/>
                <a:gd name="T18" fmla="*/ 111 w 180"/>
                <a:gd name="T19" fmla="*/ 0 h 685"/>
                <a:gd name="T20" fmla="*/ 97 w 180"/>
                <a:gd name="T21" fmla="*/ 0 h 685"/>
                <a:gd name="T22" fmla="*/ 81 w 180"/>
                <a:gd name="T23" fmla="*/ 1 h 685"/>
                <a:gd name="T24" fmla="*/ 66 w 180"/>
                <a:gd name="T25" fmla="*/ 3 h 685"/>
                <a:gd name="T26" fmla="*/ 50 w 180"/>
                <a:gd name="T27" fmla="*/ 8 h 685"/>
                <a:gd name="T28" fmla="*/ 33 w 180"/>
                <a:gd name="T29" fmla="*/ 14 h 685"/>
                <a:gd name="T30" fmla="*/ 17 w 180"/>
                <a:gd name="T31" fmla="*/ 23 h 685"/>
                <a:gd name="T32" fmla="*/ 0 w 180"/>
                <a:gd name="T33" fmla="*/ 33 h 685"/>
                <a:gd name="T34" fmla="*/ 0 w 180"/>
                <a:gd name="T35" fmla="*/ 685 h 685"/>
                <a:gd name="T36" fmla="*/ 1 w 180"/>
                <a:gd name="T37" fmla="*/ 685 h 685"/>
                <a:gd name="T38" fmla="*/ 4 w 180"/>
                <a:gd name="T39" fmla="*/ 685 h 685"/>
                <a:gd name="T40" fmla="*/ 9 w 180"/>
                <a:gd name="T41" fmla="*/ 684 h 685"/>
                <a:gd name="T42" fmla="*/ 17 w 180"/>
                <a:gd name="T43" fmla="*/ 683 h 685"/>
                <a:gd name="T44" fmla="*/ 26 w 180"/>
                <a:gd name="T45" fmla="*/ 682 h 685"/>
                <a:gd name="T46" fmla="*/ 35 w 180"/>
                <a:gd name="T47" fmla="*/ 681 h 685"/>
                <a:gd name="T48" fmla="*/ 47 w 180"/>
                <a:gd name="T49" fmla="*/ 678 h 685"/>
                <a:gd name="T50" fmla="*/ 60 w 180"/>
                <a:gd name="T51" fmla="*/ 676 h 685"/>
                <a:gd name="T52" fmla="*/ 73 w 180"/>
                <a:gd name="T53" fmla="*/ 671 h 685"/>
                <a:gd name="T54" fmla="*/ 87 w 180"/>
                <a:gd name="T55" fmla="*/ 667 h 685"/>
                <a:gd name="T56" fmla="*/ 102 w 180"/>
                <a:gd name="T57" fmla="*/ 662 h 685"/>
                <a:gd name="T58" fmla="*/ 118 w 180"/>
                <a:gd name="T59" fmla="*/ 655 h 685"/>
                <a:gd name="T60" fmla="*/ 133 w 180"/>
                <a:gd name="T61" fmla="*/ 648 h 685"/>
                <a:gd name="T62" fmla="*/ 149 w 180"/>
                <a:gd name="T63" fmla="*/ 639 h 685"/>
                <a:gd name="T64" fmla="*/ 165 w 180"/>
                <a:gd name="T65" fmla="*/ 628 h 685"/>
                <a:gd name="T66" fmla="*/ 180 w 180"/>
                <a:gd name="T67" fmla="*/ 617 h 685"/>
                <a:gd name="T68" fmla="*/ 180 w 180"/>
                <a:gd name="T69" fmla="*/ 16 h 68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0"/>
                <a:gd name="T106" fmla="*/ 0 h 685"/>
                <a:gd name="T107" fmla="*/ 180 w 180"/>
                <a:gd name="T108" fmla="*/ 685 h 68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0" h="685">
                  <a:moveTo>
                    <a:pt x="180" y="16"/>
                  </a:moveTo>
                  <a:lnTo>
                    <a:pt x="179" y="16"/>
                  </a:lnTo>
                  <a:lnTo>
                    <a:pt x="176" y="14"/>
                  </a:lnTo>
                  <a:lnTo>
                    <a:pt x="172" y="12"/>
                  </a:lnTo>
                  <a:lnTo>
                    <a:pt x="165" y="10"/>
                  </a:lnTo>
                  <a:lnTo>
                    <a:pt x="157" y="8"/>
                  </a:lnTo>
                  <a:lnTo>
                    <a:pt x="147" y="4"/>
                  </a:lnTo>
                  <a:lnTo>
                    <a:pt x="136" y="2"/>
                  </a:lnTo>
                  <a:lnTo>
                    <a:pt x="125" y="0"/>
                  </a:lnTo>
                  <a:lnTo>
                    <a:pt x="111" y="0"/>
                  </a:lnTo>
                  <a:lnTo>
                    <a:pt x="97" y="0"/>
                  </a:lnTo>
                  <a:lnTo>
                    <a:pt x="81" y="1"/>
                  </a:lnTo>
                  <a:lnTo>
                    <a:pt x="66" y="3"/>
                  </a:lnTo>
                  <a:lnTo>
                    <a:pt x="50" y="8"/>
                  </a:lnTo>
                  <a:lnTo>
                    <a:pt x="33" y="14"/>
                  </a:lnTo>
                  <a:lnTo>
                    <a:pt x="17" y="23"/>
                  </a:lnTo>
                  <a:lnTo>
                    <a:pt x="0" y="33"/>
                  </a:lnTo>
                  <a:lnTo>
                    <a:pt x="0" y="685"/>
                  </a:lnTo>
                  <a:lnTo>
                    <a:pt x="1" y="685"/>
                  </a:lnTo>
                  <a:lnTo>
                    <a:pt x="4" y="685"/>
                  </a:lnTo>
                  <a:lnTo>
                    <a:pt x="9" y="684"/>
                  </a:lnTo>
                  <a:lnTo>
                    <a:pt x="17" y="683"/>
                  </a:lnTo>
                  <a:lnTo>
                    <a:pt x="26" y="682"/>
                  </a:lnTo>
                  <a:lnTo>
                    <a:pt x="35" y="681"/>
                  </a:lnTo>
                  <a:lnTo>
                    <a:pt x="47" y="678"/>
                  </a:lnTo>
                  <a:lnTo>
                    <a:pt x="60" y="676"/>
                  </a:lnTo>
                  <a:lnTo>
                    <a:pt x="73" y="671"/>
                  </a:lnTo>
                  <a:lnTo>
                    <a:pt x="87" y="667"/>
                  </a:lnTo>
                  <a:lnTo>
                    <a:pt x="102" y="662"/>
                  </a:lnTo>
                  <a:lnTo>
                    <a:pt x="118" y="655"/>
                  </a:lnTo>
                  <a:lnTo>
                    <a:pt x="133" y="648"/>
                  </a:lnTo>
                  <a:lnTo>
                    <a:pt x="149" y="639"/>
                  </a:lnTo>
                  <a:lnTo>
                    <a:pt x="165" y="628"/>
                  </a:lnTo>
                  <a:lnTo>
                    <a:pt x="180" y="617"/>
                  </a:lnTo>
                  <a:lnTo>
                    <a:pt x="180" y="1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32" name="Freeform 179"/>
            <p:cNvSpPr>
              <a:spLocks/>
            </p:cNvSpPr>
            <p:nvPr/>
          </p:nvSpPr>
          <p:spPr bwMode="auto">
            <a:xfrm>
              <a:off x="6093" y="13704"/>
              <a:ext cx="146" cy="530"/>
            </a:xfrm>
            <a:custGeom>
              <a:avLst/>
              <a:gdLst>
                <a:gd name="T0" fmla="*/ 146 w 146"/>
                <a:gd name="T1" fmla="*/ 14 h 530"/>
                <a:gd name="T2" fmla="*/ 143 w 146"/>
                <a:gd name="T3" fmla="*/ 12 h 530"/>
                <a:gd name="T4" fmla="*/ 134 w 146"/>
                <a:gd name="T5" fmla="*/ 8 h 530"/>
                <a:gd name="T6" fmla="*/ 120 w 146"/>
                <a:gd name="T7" fmla="*/ 4 h 530"/>
                <a:gd name="T8" fmla="*/ 101 w 146"/>
                <a:gd name="T9" fmla="*/ 1 h 530"/>
                <a:gd name="T10" fmla="*/ 79 w 146"/>
                <a:gd name="T11" fmla="*/ 0 h 530"/>
                <a:gd name="T12" fmla="*/ 54 w 146"/>
                <a:gd name="T13" fmla="*/ 3 h 530"/>
                <a:gd name="T14" fmla="*/ 27 w 146"/>
                <a:gd name="T15" fmla="*/ 11 h 530"/>
                <a:gd name="T16" fmla="*/ 0 w 146"/>
                <a:gd name="T17" fmla="*/ 27 h 530"/>
                <a:gd name="T18" fmla="*/ 0 w 146"/>
                <a:gd name="T19" fmla="*/ 530 h 530"/>
                <a:gd name="T20" fmla="*/ 3 w 146"/>
                <a:gd name="T21" fmla="*/ 530 h 530"/>
                <a:gd name="T22" fmla="*/ 14 w 146"/>
                <a:gd name="T23" fmla="*/ 529 h 530"/>
                <a:gd name="T24" fmla="*/ 29 w 146"/>
                <a:gd name="T25" fmla="*/ 526 h 530"/>
                <a:gd name="T26" fmla="*/ 49 w 146"/>
                <a:gd name="T27" fmla="*/ 521 h 530"/>
                <a:gd name="T28" fmla="*/ 71 w 146"/>
                <a:gd name="T29" fmla="*/ 514 h 530"/>
                <a:gd name="T30" fmla="*/ 96 w 146"/>
                <a:gd name="T31" fmla="*/ 505 h 530"/>
                <a:gd name="T32" fmla="*/ 121 w 146"/>
                <a:gd name="T33" fmla="*/ 492 h 530"/>
                <a:gd name="T34" fmla="*/ 146 w 146"/>
                <a:gd name="T35" fmla="*/ 475 h 530"/>
                <a:gd name="T36" fmla="*/ 146 w 146"/>
                <a:gd name="T37" fmla="*/ 14 h 53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6"/>
                <a:gd name="T58" fmla="*/ 0 h 530"/>
                <a:gd name="T59" fmla="*/ 146 w 146"/>
                <a:gd name="T60" fmla="*/ 530 h 53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6" h="530">
                  <a:moveTo>
                    <a:pt x="146" y="14"/>
                  </a:moveTo>
                  <a:lnTo>
                    <a:pt x="143" y="12"/>
                  </a:lnTo>
                  <a:lnTo>
                    <a:pt x="134" y="8"/>
                  </a:lnTo>
                  <a:lnTo>
                    <a:pt x="120" y="4"/>
                  </a:lnTo>
                  <a:lnTo>
                    <a:pt x="101" y="1"/>
                  </a:lnTo>
                  <a:lnTo>
                    <a:pt x="79" y="0"/>
                  </a:lnTo>
                  <a:lnTo>
                    <a:pt x="54" y="3"/>
                  </a:lnTo>
                  <a:lnTo>
                    <a:pt x="27" y="11"/>
                  </a:lnTo>
                  <a:lnTo>
                    <a:pt x="0" y="27"/>
                  </a:lnTo>
                  <a:lnTo>
                    <a:pt x="0" y="530"/>
                  </a:lnTo>
                  <a:lnTo>
                    <a:pt x="3" y="530"/>
                  </a:lnTo>
                  <a:lnTo>
                    <a:pt x="14" y="529"/>
                  </a:lnTo>
                  <a:lnTo>
                    <a:pt x="29" y="526"/>
                  </a:lnTo>
                  <a:lnTo>
                    <a:pt x="49" y="521"/>
                  </a:lnTo>
                  <a:lnTo>
                    <a:pt x="71" y="514"/>
                  </a:lnTo>
                  <a:lnTo>
                    <a:pt x="96" y="505"/>
                  </a:lnTo>
                  <a:lnTo>
                    <a:pt x="121" y="492"/>
                  </a:lnTo>
                  <a:lnTo>
                    <a:pt x="146" y="475"/>
                  </a:lnTo>
                  <a:lnTo>
                    <a:pt x="146" y="1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33" name="Freeform 180"/>
            <p:cNvSpPr>
              <a:spLocks/>
            </p:cNvSpPr>
            <p:nvPr/>
          </p:nvSpPr>
          <p:spPr bwMode="auto">
            <a:xfrm>
              <a:off x="6101" y="13712"/>
              <a:ext cx="109" cy="373"/>
            </a:xfrm>
            <a:custGeom>
              <a:avLst/>
              <a:gdLst>
                <a:gd name="T0" fmla="*/ 109 w 109"/>
                <a:gd name="T1" fmla="*/ 10 h 373"/>
                <a:gd name="T2" fmla="*/ 107 w 109"/>
                <a:gd name="T3" fmla="*/ 9 h 373"/>
                <a:gd name="T4" fmla="*/ 100 w 109"/>
                <a:gd name="T5" fmla="*/ 6 h 373"/>
                <a:gd name="T6" fmla="*/ 89 w 109"/>
                <a:gd name="T7" fmla="*/ 2 h 373"/>
                <a:gd name="T8" fmla="*/ 75 w 109"/>
                <a:gd name="T9" fmla="*/ 0 h 373"/>
                <a:gd name="T10" fmla="*/ 59 w 109"/>
                <a:gd name="T11" fmla="*/ 0 h 373"/>
                <a:gd name="T12" fmla="*/ 39 w 109"/>
                <a:gd name="T13" fmla="*/ 2 h 373"/>
                <a:gd name="T14" fmla="*/ 20 w 109"/>
                <a:gd name="T15" fmla="*/ 9 h 373"/>
                <a:gd name="T16" fmla="*/ 0 w 109"/>
                <a:gd name="T17" fmla="*/ 21 h 373"/>
                <a:gd name="T18" fmla="*/ 0 w 109"/>
                <a:gd name="T19" fmla="*/ 373 h 373"/>
                <a:gd name="T20" fmla="*/ 2 w 109"/>
                <a:gd name="T21" fmla="*/ 373 h 373"/>
                <a:gd name="T22" fmla="*/ 9 w 109"/>
                <a:gd name="T23" fmla="*/ 372 h 373"/>
                <a:gd name="T24" fmla="*/ 21 w 109"/>
                <a:gd name="T25" fmla="*/ 369 h 373"/>
                <a:gd name="T26" fmla="*/ 36 w 109"/>
                <a:gd name="T27" fmla="*/ 366 h 373"/>
                <a:gd name="T28" fmla="*/ 53 w 109"/>
                <a:gd name="T29" fmla="*/ 362 h 373"/>
                <a:gd name="T30" fmla="*/ 72 w 109"/>
                <a:gd name="T31" fmla="*/ 354 h 373"/>
                <a:gd name="T32" fmla="*/ 90 w 109"/>
                <a:gd name="T33" fmla="*/ 343 h 373"/>
                <a:gd name="T34" fmla="*/ 109 w 109"/>
                <a:gd name="T35" fmla="*/ 331 h 373"/>
                <a:gd name="T36" fmla="*/ 109 w 109"/>
                <a:gd name="T37" fmla="*/ 10 h 37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9"/>
                <a:gd name="T58" fmla="*/ 0 h 373"/>
                <a:gd name="T59" fmla="*/ 109 w 109"/>
                <a:gd name="T60" fmla="*/ 373 h 37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9" h="373">
                  <a:moveTo>
                    <a:pt x="109" y="10"/>
                  </a:moveTo>
                  <a:lnTo>
                    <a:pt x="107" y="9"/>
                  </a:lnTo>
                  <a:lnTo>
                    <a:pt x="100" y="6"/>
                  </a:lnTo>
                  <a:lnTo>
                    <a:pt x="89" y="2"/>
                  </a:lnTo>
                  <a:lnTo>
                    <a:pt x="75" y="0"/>
                  </a:lnTo>
                  <a:lnTo>
                    <a:pt x="59" y="0"/>
                  </a:lnTo>
                  <a:lnTo>
                    <a:pt x="39" y="2"/>
                  </a:lnTo>
                  <a:lnTo>
                    <a:pt x="20" y="9"/>
                  </a:lnTo>
                  <a:lnTo>
                    <a:pt x="0" y="21"/>
                  </a:lnTo>
                  <a:lnTo>
                    <a:pt x="0" y="373"/>
                  </a:lnTo>
                  <a:lnTo>
                    <a:pt x="2" y="373"/>
                  </a:lnTo>
                  <a:lnTo>
                    <a:pt x="9" y="372"/>
                  </a:lnTo>
                  <a:lnTo>
                    <a:pt x="21" y="369"/>
                  </a:lnTo>
                  <a:lnTo>
                    <a:pt x="36" y="366"/>
                  </a:lnTo>
                  <a:lnTo>
                    <a:pt x="53" y="362"/>
                  </a:lnTo>
                  <a:lnTo>
                    <a:pt x="72" y="354"/>
                  </a:lnTo>
                  <a:lnTo>
                    <a:pt x="90" y="343"/>
                  </a:lnTo>
                  <a:lnTo>
                    <a:pt x="109" y="331"/>
                  </a:lnTo>
                  <a:lnTo>
                    <a:pt x="109" y="1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34" name="Freeform 181"/>
            <p:cNvSpPr>
              <a:spLocks/>
            </p:cNvSpPr>
            <p:nvPr/>
          </p:nvSpPr>
          <p:spPr bwMode="auto">
            <a:xfrm>
              <a:off x="6107" y="13721"/>
              <a:ext cx="75" cy="216"/>
            </a:xfrm>
            <a:custGeom>
              <a:avLst/>
              <a:gdLst>
                <a:gd name="T0" fmla="*/ 75 w 75"/>
                <a:gd name="T1" fmla="*/ 6 h 216"/>
                <a:gd name="T2" fmla="*/ 73 w 75"/>
                <a:gd name="T3" fmla="*/ 5 h 216"/>
                <a:gd name="T4" fmla="*/ 69 w 75"/>
                <a:gd name="T5" fmla="*/ 4 h 216"/>
                <a:gd name="T6" fmla="*/ 61 w 75"/>
                <a:gd name="T7" fmla="*/ 2 h 216"/>
                <a:gd name="T8" fmla="*/ 52 w 75"/>
                <a:gd name="T9" fmla="*/ 0 h 216"/>
                <a:gd name="T10" fmla="*/ 41 w 75"/>
                <a:gd name="T11" fmla="*/ 0 h 216"/>
                <a:gd name="T12" fmla="*/ 28 w 75"/>
                <a:gd name="T13" fmla="*/ 1 h 216"/>
                <a:gd name="T14" fmla="*/ 14 w 75"/>
                <a:gd name="T15" fmla="*/ 6 h 216"/>
                <a:gd name="T16" fmla="*/ 0 w 75"/>
                <a:gd name="T17" fmla="*/ 14 h 216"/>
                <a:gd name="T18" fmla="*/ 0 w 75"/>
                <a:gd name="T19" fmla="*/ 216 h 216"/>
                <a:gd name="T20" fmla="*/ 2 w 75"/>
                <a:gd name="T21" fmla="*/ 216 h 216"/>
                <a:gd name="T22" fmla="*/ 7 w 75"/>
                <a:gd name="T23" fmla="*/ 215 h 216"/>
                <a:gd name="T24" fmla="*/ 15 w 75"/>
                <a:gd name="T25" fmla="*/ 214 h 216"/>
                <a:gd name="T26" fmla="*/ 25 w 75"/>
                <a:gd name="T27" fmla="*/ 211 h 216"/>
                <a:gd name="T28" fmla="*/ 37 w 75"/>
                <a:gd name="T29" fmla="*/ 208 h 216"/>
                <a:gd name="T30" fmla="*/ 50 w 75"/>
                <a:gd name="T31" fmla="*/ 203 h 216"/>
                <a:gd name="T32" fmla="*/ 63 w 75"/>
                <a:gd name="T33" fmla="*/ 195 h 216"/>
                <a:gd name="T34" fmla="*/ 75 w 75"/>
                <a:gd name="T35" fmla="*/ 187 h 216"/>
                <a:gd name="T36" fmla="*/ 75 w 75"/>
                <a:gd name="T37" fmla="*/ 6 h 21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5"/>
                <a:gd name="T58" fmla="*/ 0 h 216"/>
                <a:gd name="T59" fmla="*/ 75 w 75"/>
                <a:gd name="T60" fmla="*/ 216 h 21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5" h="216">
                  <a:moveTo>
                    <a:pt x="75" y="6"/>
                  </a:moveTo>
                  <a:lnTo>
                    <a:pt x="73" y="5"/>
                  </a:lnTo>
                  <a:lnTo>
                    <a:pt x="69" y="4"/>
                  </a:lnTo>
                  <a:lnTo>
                    <a:pt x="61" y="2"/>
                  </a:lnTo>
                  <a:lnTo>
                    <a:pt x="52" y="0"/>
                  </a:lnTo>
                  <a:lnTo>
                    <a:pt x="41" y="0"/>
                  </a:lnTo>
                  <a:lnTo>
                    <a:pt x="28" y="1"/>
                  </a:lnTo>
                  <a:lnTo>
                    <a:pt x="14" y="6"/>
                  </a:lnTo>
                  <a:lnTo>
                    <a:pt x="0" y="14"/>
                  </a:lnTo>
                  <a:lnTo>
                    <a:pt x="0" y="216"/>
                  </a:lnTo>
                  <a:lnTo>
                    <a:pt x="2" y="216"/>
                  </a:lnTo>
                  <a:lnTo>
                    <a:pt x="7" y="215"/>
                  </a:lnTo>
                  <a:lnTo>
                    <a:pt x="15" y="214"/>
                  </a:lnTo>
                  <a:lnTo>
                    <a:pt x="25" y="211"/>
                  </a:lnTo>
                  <a:lnTo>
                    <a:pt x="37" y="208"/>
                  </a:lnTo>
                  <a:lnTo>
                    <a:pt x="50" y="203"/>
                  </a:lnTo>
                  <a:lnTo>
                    <a:pt x="63" y="195"/>
                  </a:lnTo>
                  <a:lnTo>
                    <a:pt x="75" y="187"/>
                  </a:lnTo>
                  <a:lnTo>
                    <a:pt x="75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35" name="Freeform 182"/>
            <p:cNvSpPr>
              <a:spLocks/>
            </p:cNvSpPr>
            <p:nvPr/>
          </p:nvSpPr>
          <p:spPr bwMode="auto">
            <a:xfrm>
              <a:off x="7013" y="14340"/>
              <a:ext cx="110" cy="111"/>
            </a:xfrm>
            <a:custGeom>
              <a:avLst/>
              <a:gdLst>
                <a:gd name="T0" fmla="*/ 55 w 110"/>
                <a:gd name="T1" fmla="*/ 111 h 111"/>
                <a:gd name="T2" fmla="*/ 66 w 110"/>
                <a:gd name="T3" fmla="*/ 110 h 111"/>
                <a:gd name="T4" fmla="*/ 76 w 110"/>
                <a:gd name="T5" fmla="*/ 106 h 111"/>
                <a:gd name="T6" fmla="*/ 85 w 110"/>
                <a:gd name="T7" fmla="*/ 101 h 111"/>
                <a:gd name="T8" fmla="*/ 94 w 110"/>
                <a:gd name="T9" fmla="*/ 94 h 111"/>
                <a:gd name="T10" fmla="*/ 100 w 110"/>
                <a:gd name="T11" fmla="*/ 86 h 111"/>
                <a:gd name="T12" fmla="*/ 106 w 110"/>
                <a:gd name="T13" fmla="*/ 77 h 111"/>
                <a:gd name="T14" fmla="*/ 109 w 110"/>
                <a:gd name="T15" fmla="*/ 66 h 111"/>
                <a:gd name="T16" fmla="*/ 110 w 110"/>
                <a:gd name="T17" fmla="*/ 56 h 111"/>
                <a:gd name="T18" fmla="*/ 109 w 110"/>
                <a:gd name="T19" fmla="*/ 44 h 111"/>
                <a:gd name="T20" fmla="*/ 106 w 110"/>
                <a:gd name="T21" fmla="*/ 34 h 111"/>
                <a:gd name="T22" fmla="*/ 100 w 110"/>
                <a:gd name="T23" fmla="*/ 24 h 111"/>
                <a:gd name="T24" fmla="*/ 94 w 110"/>
                <a:gd name="T25" fmla="*/ 17 h 111"/>
                <a:gd name="T26" fmla="*/ 85 w 110"/>
                <a:gd name="T27" fmla="*/ 9 h 111"/>
                <a:gd name="T28" fmla="*/ 76 w 110"/>
                <a:gd name="T29" fmla="*/ 5 h 111"/>
                <a:gd name="T30" fmla="*/ 66 w 110"/>
                <a:gd name="T31" fmla="*/ 2 h 111"/>
                <a:gd name="T32" fmla="*/ 55 w 110"/>
                <a:gd name="T33" fmla="*/ 0 h 111"/>
                <a:gd name="T34" fmla="*/ 44 w 110"/>
                <a:gd name="T35" fmla="*/ 2 h 111"/>
                <a:gd name="T36" fmla="*/ 33 w 110"/>
                <a:gd name="T37" fmla="*/ 5 h 111"/>
                <a:gd name="T38" fmla="*/ 25 w 110"/>
                <a:gd name="T39" fmla="*/ 9 h 111"/>
                <a:gd name="T40" fmla="*/ 16 w 110"/>
                <a:gd name="T41" fmla="*/ 17 h 111"/>
                <a:gd name="T42" fmla="*/ 10 w 110"/>
                <a:gd name="T43" fmla="*/ 24 h 111"/>
                <a:gd name="T44" fmla="*/ 4 w 110"/>
                <a:gd name="T45" fmla="*/ 34 h 111"/>
                <a:gd name="T46" fmla="*/ 1 w 110"/>
                <a:gd name="T47" fmla="*/ 44 h 111"/>
                <a:gd name="T48" fmla="*/ 0 w 110"/>
                <a:gd name="T49" fmla="*/ 56 h 111"/>
                <a:gd name="T50" fmla="*/ 1 w 110"/>
                <a:gd name="T51" fmla="*/ 66 h 111"/>
                <a:gd name="T52" fmla="*/ 4 w 110"/>
                <a:gd name="T53" fmla="*/ 77 h 111"/>
                <a:gd name="T54" fmla="*/ 10 w 110"/>
                <a:gd name="T55" fmla="*/ 86 h 111"/>
                <a:gd name="T56" fmla="*/ 16 w 110"/>
                <a:gd name="T57" fmla="*/ 94 h 111"/>
                <a:gd name="T58" fmla="*/ 25 w 110"/>
                <a:gd name="T59" fmla="*/ 101 h 111"/>
                <a:gd name="T60" fmla="*/ 33 w 110"/>
                <a:gd name="T61" fmla="*/ 106 h 111"/>
                <a:gd name="T62" fmla="*/ 44 w 110"/>
                <a:gd name="T63" fmla="*/ 110 h 111"/>
                <a:gd name="T64" fmla="*/ 55 w 110"/>
                <a:gd name="T65" fmla="*/ 111 h 11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10"/>
                <a:gd name="T100" fmla="*/ 0 h 111"/>
                <a:gd name="T101" fmla="*/ 110 w 110"/>
                <a:gd name="T102" fmla="*/ 111 h 111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10" h="111">
                  <a:moveTo>
                    <a:pt x="55" y="111"/>
                  </a:moveTo>
                  <a:lnTo>
                    <a:pt x="66" y="110"/>
                  </a:lnTo>
                  <a:lnTo>
                    <a:pt x="76" y="106"/>
                  </a:lnTo>
                  <a:lnTo>
                    <a:pt x="85" y="101"/>
                  </a:lnTo>
                  <a:lnTo>
                    <a:pt x="94" y="94"/>
                  </a:lnTo>
                  <a:lnTo>
                    <a:pt x="100" y="86"/>
                  </a:lnTo>
                  <a:lnTo>
                    <a:pt x="106" y="77"/>
                  </a:lnTo>
                  <a:lnTo>
                    <a:pt x="109" y="66"/>
                  </a:lnTo>
                  <a:lnTo>
                    <a:pt x="110" y="56"/>
                  </a:lnTo>
                  <a:lnTo>
                    <a:pt x="109" y="44"/>
                  </a:lnTo>
                  <a:lnTo>
                    <a:pt x="106" y="34"/>
                  </a:lnTo>
                  <a:lnTo>
                    <a:pt x="100" y="24"/>
                  </a:lnTo>
                  <a:lnTo>
                    <a:pt x="94" y="17"/>
                  </a:lnTo>
                  <a:lnTo>
                    <a:pt x="85" y="9"/>
                  </a:lnTo>
                  <a:lnTo>
                    <a:pt x="76" y="5"/>
                  </a:lnTo>
                  <a:lnTo>
                    <a:pt x="66" y="2"/>
                  </a:lnTo>
                  <a:lnTo>
                    <a:pt x="55" y="0"/>
                  </a:lnTo>
                  <a:lnTo>
                    <a:pt x="44" y="2"/>
                  </a:lnTo>
                  <a:lnTo>
                    <a:pt x="33" y="5"/>
                  </a:lnTo>
                  <a:lnTo>
                    <a:pt x="25" y="9"/>
                  </a:lnTo>
                  <a:lnTo>
                    <a:pt x="16" y="17"/>
                  </a:lnTo>
                  <a:lnTo>
                    <a:pt x="10" y="24"/>
                  </a:lnTo>
                  <a:lnTo>
                    <a:pt x="4" y="34"/>
                  </a:lnTo>
                  <a:lnTo>
                    <a:pt x="1" y="44"/>
                  </a:lnTo>
                  <a:lnTo>
                    <a:pt x="0" y="56"/>
                  </a:lnTo>
                  <a:lnTo>
                    <a:pt x="1" y="66"/>
                  </a:lnTo>
                  <a:lnTo>
                    <a:pt x="4" y="77"/>
                  </a:lnTo>
                  <a:lnTo>
                    <a:pt x="10" y="86"/>
                  </a:lnTo>
                  <a:lnTo>
                    <a:pt x="16" y="94"/>
                  </a:lnTo>
                  <a:lnTo>
                    <a:pt x="25" y="101"/>
                  </a:lnTo>
                  <a:lnTo>
                    <a:pt x="33" y="106"/>
                  </a:lnTo>
                  <a:lnTo>
                    <a:pt x="44" y="110"/>
                  </a:lnTo>
                  <a:lnTo>
                    <a:pt x="55" y="1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36" name="Freeform 183"/>
            <p:cNvSpPr>
              <a:spLocks/>
            </p:cNvSpPr>
            <p:nvPr/>
          </p:nvSpPr>
          <p:spPr bwMode="auto">
            <a:xfrm>
              <a:off x="6676" y="14343"/>
              <a:ext cx="55" cy="55"/>
            </a:xfrm>
            <a:custGeom>
              <a:avLst/>
              <a:gdLst>
                <a:gd name="T0" fmla="*/ 27 w 55"/>
                <a:gd name="T1" fmla="*/ 55 h 55"/>
                <a:gd name="T2" fmla="*/ 38 w 55"/>
                <a:gd name="T3" fmla="*/ 53 h 55"/>
                <a:gd name="T4" fmla="*/ 48 w 55"/>
                <a:gd name="T5" fmla="*/ 46 h 55"/>
                <a:gd name="T6" fmla="*/ 53 w 55"/>
                <a:gd name="T7" fmla="*/ 37 h 55"/>
                <a:gd name="T8" fmla="*/ 55 w 55"/>
                <a:gd name="T9" fmla="*/ 27 h 55"/>
                <a:gd name="T10" fmla="*/ 53 w 55"/>
                <a:gd name="T11" fmla="*/ 16 h 55"/>
                <a:gd name="T12" fmla="*/ 48 w 55"/>
                <a:gd name="T13" fmla="*/ 7 h 55"/>
                <a:gd name="T14" fmla="*/ 38 w 55"/>
                <a:gd name="T15" fmla="*/ 2 h 55"/>
                <a:gd name="T16" fmla="*/ 27 w 55"/>
                <a:gd name="T17" fmla="*/ 0 h 55"/>
                <a:gd name="T18" fmla="*/ 16 w 55"/>
                <a:gd name="T19" fmla="*/ 2 h 55"/>
                <a:gd name="T20" fmla="*/ 8 w 55"/>
                <a:gd name="T21" fmla="*/ 7 h 55"/>
                <a:gd name="T22" fmla="*/ 2 w 55"/>
                <a:gd name="T23" fmla="*/ 16 h 55"/>
                <a:gd name="T24" fmla="*/ 0 w 55"/>
                <a:gd name="T25" fmla="*/ 27 h 55"/>
                <a:gd name="T26" fmla="*/ 2 w 55"/>
                <a:gd name="T27" fmla="*/ 37 h 55"/>
                <a:gd name="T28" fmla="*/ 8 w 55"/>
                <a:gd name="T29" fmla="*/ 46 h 55"/>
                <a:gd name="T30" fmla="*/ 16 w 55"/>
                <a:gd name="T31" fmla="*/ 53 h 55"/>
                <a:gd name="T32" fmla="*/ 27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7" y="55"/>
                  </a:moveTo>
                  <a:lnTo>
                    <a:pt x="38" y="53"/>
                  </a:lnTo>
                  <a:lnTo>
                    <a:pt x="48" y="46"/>
                  </a:lnTo>
                  <a:lnTo>
                    <a:pt x="53" y="37"/>
                  </a:lnTo>
                  <a:lnTo>
                    <a:pt x="55" y="27"/>
                  </a:lnTo>
                  <a:lnTo>
                    <a:pt x="53" y="16"/>
                  </a:lnTo>
                  <a:lnTo>
                    <a:pt x="48" y="7"/>
                  </a:lnTo>
                  <a:lnTo>
                    <a:pt x="38" y="2"/>
                  </a:lnTo>
                  <a:lnTo>
                    <a:pt x="27" y="0"/>
                  </a:lnTo>
                  <a:lnTo>
                    <a:pt x="16" y="2"/>
                  </a:lnTo>
                  <a:lnTo>
                    <a:pt x="8" y="7"/>
                  </a:lnTo>
                  <a:lnTo>
                    <a:pt x="2" y="16"/>
                  </a:lnTo>
                  <a:lnTo>
                    <a:pt x="0" y="27"/>
                  </a:lnTo>
                  <a:lnTo>
                    <a:pt x="2" y="37"/>
                  </a:lnTo>
                  <a:lnTo>
                    <a:pt x="8" y="46"/>
                  </a:lnTo>
                  <a:lnTo>
                    <a:pt x="16" y="53"/>
                  </a:lnTo>
                  <a:lnTo>
                    <a:pt x="27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37" name="Freeform 184"/>
            <p:cNvSpPr>
              <a:spLocks/>
            </p:cNvSpPr>
            <p:nvPr/>
          </p:nvSpPr>
          <p:spPr bwMode="auto">
            <a:xfrm>
              <a:off x="6770" y="14345"/>
              <a:ext cx="55" cy="55"/>
            </a:xfrm>
            <a:custGeom>
              <a:avLst/>
              <a:gdLst>
                <a:gd name="T0" fmla="*/ 28 w 55"/>
                <a:gd name="T1" fmla="*/ 55 h 55"/>
                <a:gd name="T2" fmla="*/ 39 w 55"/>
                <a:gd name="T3" fmla="*/ 53 h 55"/>
                <a:gd name="T4" fmla="*/ 47 w 55"/>
                <a:gd name="T5" fmla="*/ 47 h 55"/>
                <a:gd name="T6" fmla="*/ 53 w 55"/>
                <a:gd name="T7" fmla="*/ 39 h 55"/>
                <a:gd name="T8" fmla="*/ 55 w 55"/>
                <a:gd name="T9" fmla="*/ 28 h 55"/>
                <a:gd name="T10" fmla="*/ 53 w 55"/>
                <a:gd name="T11" fmla="*/ 17 h 55"/>
                <a:gd name="T12" fmla="*/ 47 w 55"/>
                <a:gd name="T13" fmla="*/ 8 h 55"/>
                <a:gd name="T14" fmla="*/ 39 w 55"/>
                <a:gd name="T15" fmla="*/ 2 h 55"/>
                <a:gd name="T16" fmla="*/ 28 w 55"/>
                <a:gd name="T17" fmla="*/ 0 h 55"/>
                <a:gd name="T18" fmla="*/ 17 w 55"/>
                <a:gd name="T19" fmla="*/ 2 h 55"/>
                <a:gd name="T20" fmla="*/ 9 w 55"/>
                <a:gd name="T21" fmla="*/ 8 h 55"/>
                <a:gd name="T22" fmla="*/ 2 w 55"/>
                <a:gd name="T23" fmla="*/ 17 h 55"/>
                <a:gd name="T24" fmla="*/ 0 w 55"/>
                <a:gd name="T25" fmla="*/ 28 h 55"/>
                <a:gd name="T26" fmla="*/ 2 w 55"/>
                <a:gd name="T27" fmla="*/ 39 h 55"/>
                <a:gd name="T28" fmla="*/ 9 w 55"/>
                <a:gd name="T29" fmla="*/ 47 h 55"/>
                <a:gd name="T30" fmla="*/ 17 w 55"/>
                <a:gd name="T31" fmla="*/ 53 h 55"/>
                <a:gd name="T32" fmla="*/ 28 w 55"/>
                <a:gd name="T33" fmla="*/ 55 h 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5"/>
                <a:gd name="T52" fmla="*/ 0 h 55"/>
                <a:gd name="T53" fmla="*/ 55 w 55"/>
                <a:gd name="T54" fmla="*/ 55 h 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5" h="55">
                  <a:moveTo>
                    <a:pt x="28" y="55"/>
                  </a:moveTo>
                  <a:lnTo>
                    <a:pt x="39" y="53"/>
                  </a:lnTo>
                  <a:lnTo>
                    <a:pt x="47" y="47"/>
                  </a:lnTo>
                  <a:lnTo>
                    <a:pt x="53" y="39"/>
                  </a:lnTo>
                  <a:lnTo>
                    <a:pt x="55" y="28"/>
                  </a:lnTo>
                  <a:lnTo>
                    <a:pt x="53" y="17"/>
                  </a:lnTo>
                  <a:lnTo>
                    <a:pt x="47" y="8"/>
                  </a:lnTo>
                  <a:lnTo>
                    <a:pt x="39" y="2"/>
                  </a:lnTo>
                  <a:lnTo>
                    <a:pt x="28" y="0"/>
                  </a:lnTo>
                  <a:lnTo>
                    <a:pt x="17" y="2"/>
                  </a:lnTo>
                  <a:lnTo>
                    <a:pt x="9" y="8"/>
                  </a:lnTo>
                  <a:lnTo>
                    <a:pt x="2" y="17"/>
                  </a:lnTo>
                  <a:lnTo>
                    <a:pt x="0" y="28"/>
                  </a:lnTo>
                  <a:lnTo>
                    <a:pt x="2" y="39"/>
                  </a:lnTo>
                  <a:lnTo>
                    <a:pt x="9" y="47"/>
                  </a:lnTo>
                  <a:lnTo>
                    <a:pt x="17" y="53"/>
                  </a:lnTo>
                  <a:lnTo>
                    <a:pt x="28" y="5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38" name="Freeform 185"/>
            <p:cNvSpPr>
              <a:spLocks/>
            </p:cNvSpPr>
            <p:nvPr/>
          </p:nvSpPr>
          <p:spPr bwMode="auto">
            <a:xfrm>
              <a:off x="6401" y="13591"/>
              <a:ext cx="156" cy="752"/>
            </a:xfrm>
            <a:custGeom>
              <a:avLst/>
              <a:gdLst>
                <a:gd name="T0" fmla="*/ 48 w 156"/>
                <a:gd name="T1" fmla="*/ 15 h 752"/>
                <a:gd name="T2" fmla="*/ 44 w 156"/>
                <a:gd name="T3" fmla="*/ 30 h 752"/>
                <a:gd name="T4" fmla="*/ 33 w 156"/>
                <a:gd name="T5" fmla="*/ 73 h 752"/>
                <a:gd name="T6" fmla="*/ 19 w 156"/>
                <a:gd name="T7" fmla="*/ 140 h 752"/>
                <a:gd name="T8" fmla="*/ 7 w 156"/>
                <a:gd name="T9" fmla="*/ 229 h 752"/>
                <a:gd name="T10" fmla="*/ 0 w 156"/>
                <a:gd name="T11" fmla="*/ 337 h 752"/>
                <a:gd name="T12" fmla="*/ 1 w 156"/>
                <a:gd name="T13" fmla="*/ 462 h 752"/>
                <a:gd name="T14" fmla="*/ 14 w 156"/>
                <a:gd name="T15" fmla="*/ 602 h 752"/>
                <a:gd name="T16" fmla="*/ 43 w 156"/>
                <a:gd name="T17" fmla="*/ 752 h 752"/>
                <a:gd name="T18" fmla="*/ 150 w 156"/>
                <a:gd name="T19" fmla="*/ 746 h 752"/>
                <a:gd name="T20" fmla="*/ 146 w 156"/>
                <a:gd name="T21" fmla="*/ 724 h 752"/>
                <a:gd name="T22" fmla="*/ 135 w 156"/>
                <a:gd name="T23" fmla="*/ 663 h 752"/>
                <a:gd name="T24" fmla="*/ 123 w 156"/>
                <a:gd name="T25" fmla="*/ 574 h 752"/>
                <a:gd name="T26" fmla="*/ 111 w 156"/>
                <a:gd name="T27" fmla="*/ 463 h 752"/>
                <a:gd name="T28" fmla="*/ 104 w 156"/>
                <a:gd name="T29" fmla="*/ 342 h 752"/>
                <a:gd name="T30" fmla="*/ 107 w 156"/>
                <a:gd name="T31" fmla="*/ 220 h 752"/>
                <a:gd name="T32" fmla="*/ 124 w 156"/>
                <a:gd name="T33" fmla="*/ 106 h 752"/>
                <a:gd name="T34" fmla="*/ 156 w 156"/>
                <a:gd name="T35" fmla="*/ 9 h 752"/>
                <a:gd name="T36" fmla="*/ 156 w 156"/>
                <a:gd name="T37" fmla="*/ 8 h 752"/>
                <a:gd name="T38" fmla="*/ 156 w 156"/>
                <a:gd name="T39" fmla="*/ 6 h 752"/>
                <a:gd name="T40" fmla="*/ 154 w 156"/>
                <a:gd name="T41" fmla="*/ 4 h 752"/>
                <a:gd name="T42" fmla="*/ 147 w 156"/>
                <a:gd name="T43" fmla="*/ 0 h 752"/>
                <a:gd name="T44" fmla="*/ 134 w 156"/>
                <a:gd name="T45" fmla="*/ 0 h 752"/>
                <a:gd name="T46" fmla="*/ 115 w 156"/>
                <a:gd name="T47" fmla="*/ 1 h 752"/>
                <a:gd name="T48" fmla="*/ 87 w 156"/>
                <a:gd name="T49" fmla="*/ 7 h 752"/>
                <a:gd name="T50" fmla="*/ 48 w 156"/>
                <a:gd name="T51" fmla="*/ 15 h 75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6"/>
                <a:gd name="T79" fmla="*/ 0 h 752"/>
                <a:gd name="T80" fmla="*/ 156 w 156"/>
                <a:gd name="T81" fmla="*/ 752 h 75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6" h="752">
                  <a:moveTo>
                    <a:pt x="48" y="15"/>
                  </a:moveTo>
                  <a:lnTo>
                    <a:pt x="44" y="30"/>
                  </a:lnTo>
                  <a:lnTo>
                    <a:pt x="33" y="73"/>
                  </a:lnTo>
                  <a:lnTo>
                    <a:pt x="19" y="140"/>
                  </a:lnTo>
                  <a:lnTo>
                    <a:pt x="7" y="229"/>
                  </a:lnTo>
                  <a:lnTo>
                    <a:pt x="0" y="337"/>
                  </a:lnTo>
                  <a:lnTo>
                    <a:pt x="1" y="462"/>
                  </a:lnTo>
                  <a:lnTo>
                    <a:pt x="14" y="602"/>
                  </a:lnTo>
                  <a:lnTo>
                    <a:pt x="43" y="752"/>
                  </a:lnTo>
                  <a:lnTo>
                    <a:pt x="150" y="746"/>
                  </a:lnTo>
                  <a:lnTo>
                    <a:pt x="146" y="724"/>
                  </a:lnTo>
                  <a:lnTo>
                    <a:pt x="135" y="663"/>
                  </a:lnTo>
                  <a:lnTo>
                    <a:pt x="123" y="574"/>
                  </a:lnTo>
                  <a:lnTo>
                    <a:pt x="111" y="463"/>
                  </a:lnTo>
                  <a:lnTo>
                    <a:pt x="104" y="342"/>
                  </a:lnTo>
                  <a:lnTo>
                    <a:pt x="107" y="220"/>
                  </a:lnTo>
                  <a:lnTo>
                    <a:pt x="124" y="106"/>
                  </a:lnTo>
                  <a:lnTo>
                    <a:pt x="156" y="9"/>
                  </a:lnTo>
                  <a:lnTo>
                    <a:pt x="156" y="8"/>
                  </a:lnTo>
                  <a:lnTo>
                    <a:pt x="156" y="6"/>
                  </a:lnTo>
                  <a:lnTo>
                    <a:pt x="154" y="4"/>
                  </a:lnTo>
                  <a:lnTo>
                    <a:pt x="147" y="0"/>
                  </a:lnTo>
                  <a:lnTo>
                    <a:pt x="134" y="0"/>
                  </a:lnTo>
                  <a:lnTo>
                    <a:pt x="115" y="1"/>
                  </a:lnTo>
                  <a:lnTo>
                    <a:pt x="87" y="7"/>
                  </a:lnTo>
                  <a:lnTo>
                    <a:pt x="48" y="1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39" name="Freeform 186"/>
            <p:cNvSpPr>
              <a:spLocks/>
            </p:cNvSpPr>
            <p:nvPr/>
          </p:nvSpPr>
          <p:spPr bwMode="auto">
            <a:xfrm>
              <a:off x="7205" y="13498"/>
              <a:ext cx="212" cy="839"/>
            </a:xfrm>
            <a:custGeom>
              <a:avLst/>
              <a:gdLst>
                <a:gd name="T0" fmla="*/ 212 w 212"/>
                <a:gd name="T1" fmla="*/ 6 h 839"/>
                <a:gd name="T2" fmla="*/ 206 w 212"/>
                <a:gd name="T3" fmla="*/ 11 h 839"/>
                <a:gd name="T4" fmla="*/ 192 w 212"/>
                <a:gd name="T5" fmla="*/ 33 h 839"/>
                <a:gd name="T6" fmla="*/ 174 w 212"/>
                <a:gd name="T7" fmla="*/ 77 h 839"/>
                <a:gd name="T8" fmla="*/ 156 w 212"/>
                <a:gd name="T9" fmla="*/ 148 h 839"/>
                <a:gd name="T10" fmla="*/ 141 w 212"/>
                <a:gd name="T11" fmla="*/ 254 h 839"/>
                <a:gd name="T12" fmla="*/ 133 w 212"/>
                <a:gd name="T13" fmla="*/ 401 h 839"/>
                <a:gd name="T14" fmla="*/ 137 w 212"/>
                <a:gd name="T15" fmla="*/ 593 h 839"/>
                <a:gd name="T16" fmla="*/ 158 w 212"/>
                <a:gd name="T17" fmla="*/ 839 h 839"/>
                <a:gd name="T18" fmla="*/ 38 w 212"/>
                <a:gd name="T19" fmla="*/ 839 h 839"/>
                <a:gd name="T20" fmla="*/ 34 w 212"/>
                <a:gd name="T21" fmla="*/ 814 h 839"/>
                <a:gd name="T22" fmla="*/ 24 w 212"/>
                <a:gd name="T23" fmla="*/ 746 h 839"/>
                <a:gd name="T24" fmla="*/ 12 w 212"/>
                <a:gd name="T25" fmla="*/ 645 h 839"/>
                <a:gd name="T26" fmla="*/ 3 w 212"/>
                <a:gd name="T27" fmla="*/ 521 h 839"/>
                <a:gd name="T28" fmla="*/ 0 w 212"/>
                <a:gd name="T29" fmla="*/ 384 h 839"/>
                <a:gd name="T30" fmla="*/ 6 w 212"/>
                <a:gd name="T31" fmla="*/ 244 h 839"/>
                <a:gd name="T32" fmla="*/ 29 w 212"/>
                <a:gd name="T33" fmla="*/ 114 h 839"/>
                <a:gd name="T34" fmla="*/ 68 w 212"/>
                <a:gd name="T35" fmla="*/ 0 h 839"/>
                <a:gd name="T36" fmla="*/ 212 w 212"/>
                <a:gd name="T37" fmla="*/ 6 h 83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12"/>
                <a:gd name="T58" fmla="*/ 0 h 839"/>
                <a:gd name="T59" fmla="*/ 212 w 212"/>
                <a:gd name="T60" fmla="*/ 839 h 839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12" h="839">
                  <a:moveTo>
                    <a:pt x="212" y="6"/>
                  </a:moveTo>
                  <a:lnTo>
                    <a:pt x="206" y="11"/>
                  </a:lnTo>
                  <a:lnTo>
                    <a:pt x="192" y="33"/>
                  </a:lnTo>
                  <a:lnTo>
                    <a:pt x="174" y="77"/>
                  </a:lnTo>
                  <a:lnTo>
                    <a:pt x="156" y="148"/>
                  </a:lnTo>
                  <a:lnTo>
                    <a:pt x="141" y="254"/>
                  </a:lnTo>
                  <a:lnTo>
                    <a:pt x="133" y="401"/>
                  </a:lnTo>
                  <a:lnTo>
                    <a:pt x="137" y="593"/>
                  </a:lnTo>
                  <a:lnTo>
                    <a:pt x="158" y="839"/>
                  </a:lnTo>
                  <a:lnTo>
                    <a:pt x="38" y="839"/>
                  </a:lnTo>
                  <a:lnTo>
                    <a:pt x="34" y="814"/>
                  </a:lnTo>
                  <a:lnTo>
                    <a:pt x="24" y="746"/>
                  </a:lnTo>
                  <a:lnTo>
                    <a:pt x="12" y="645"/>
                  </a:lnTo>
                  <a:lnTo>
                    <a:pt x="3" y="521"/>
                  </a:lnTo>
                  <a:lnTo>
                    <a:pt x="0" y="384"/>
                  </a:lnTo>
                  <a:lnTo>
                    <a:pt x="6" y="244"/>
                  </a:lnTo>
                  <a:lnTo>
                    <a:pt x="29" y="114"/>
                  </a:lnTo>
                  <a:lnTo>
                    <a:pt x="68" y="0"/>
                  </a:lnTo>
                  <a:lnTo>
                    <a:pt x="212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40" name="Freeform 187"/>
            <p:cNvSpPr>
              <a:spLocks/>
            </p:cNvSpPr>
            <p:nvPr/>
          </p:nvSpPr>
          <p:spPr bwMode="auto">
            <a:xfrm>
              <a:off x="6406" y="13636"/>
              <a:ext cx="137" cy="656"/>
            </a:xfrm>
            <a:custGeom>
              <a:avLst/>
              <a:gdLst>
                <a:gd name="T0" fmla="*/ 43 w 137"/>
                <a:gd name="T1" fmla="*/ 12 h 656"/>
                <a:gd name="T2" fmla="*/ 39 w 137"/>
                <a:gd name="T3" fmla="*/ 25 h 656"/>
                <a:gd name="T4" fmla="*/ 30 w 137"/>
                <a:gd name="T5" fmla="*/ 62 h 656"/>
                <a:gd name="T6" fmla="*/ 19 w 137"/>
                <a:gd name="T7" fmla="*/ 122 h 656"/>
                <a:gd name="T8" fmla="*/ 7 w 137"/>
                <a:gd name="T9" fmla="*/ 199 h 656"/>
                <a:gd name="T10" fmla="*/ 0 w 137"/>
                <a:gd name="T11" fmla="*/ 294 h 656"/>
                <a:gd name="T12" fmla="*/ 1 w 137"/>
                <a:gd name="T13" fmla="*/ 403 h 656"/>
                <a:gd name="T14" fmla="*/ 12 w 137"/>
                <a:gd name="T15" fmla="*/ 524 h 656"/>
                <a:gd name="T16" fmla="*/ 38 w 137"/>
                <a:gd name="T17" fmla="*/ 656 h 656"/>
                <a:gd name="T18" fmla="*/ 132 w 137"/>
                <a:gd name="T19" fmla="*/ 650 h 656"/>
                <a:gd name="T20" fmla="*/ 127 w 137"/>
                <a:gd name="T21" fmla="*/ 631 h 656"/>
                <a:gd name="T22" fmla="*/ 119 w 137"/>
                <a:gd name="T23" fmla="*/ 578 h 656"/>
                <a:gd name="T24" fmla="*/ 107 w 137"/>
                <a:gd name="T25" fmla="*/ 499 h 656"/>
                <a:gd name="T26" fmla="*/ 97 w 137"/>
                <a:gd name="T27" fmla="*/ 403 h 656"/>
                <a:gd name="T28" fmla="*/ 92 w 137"/>
                <a:gd name="T29" fmla="*/ 297 h 656"/>
                <a:gd name="T30" fmla="*/ 94 w 137"/>
                <a:gd name="T31" fmla="*/ 192 h 656"/>
                <a:gd name="T32" fmla="*/ 108 w 137"/>
                <a:gd name="T33" fmla="*/ 91 h 656"/>
                <a:gd name="T34" fmla="*/ 137 w 137"/>
                <a:gd name="T35" fmla="*/ 7 h 656"/>
                <a:gd name="T36" fmla="*/ 137 w 137"/>
                <a:gd name="T37" fmla="*/ 6 h 656"/>
                <a:gd name="T38" fmla="*/ 137 w 137"/>
                <a:gd name="T39" fmla="*/ 4 h 656"/>
                <a:gd name="T40" fmla="*/ 135 w 137"/>
                <a:gd name="T41" fmla="*/ 2 h 656"/>
                <a:gd name="T42" fmla="*/ 129 w 137"/>
                <a:gd name="T43" fmla="*/ 0 h 656"/>
                <a:gd name="T44" fmla="*/ 119 w 137"/>
                <a:gd name="T45" fmla="*/ 0 h 656"/>
                <a:gd name="T46" fmla="*/ 101 w 137"/>
                <a:gd name="T47" fmla="*/ 1 h 656"/>
                <a:gd name="T48" fmla="*/ 77 w 137"/>
                <a:gd name="T49" fmla="*/ 5 h 656"/>
                <a:gd name="T50" fmla="*/ 43 w 137"/>
                <a:gd name="T51" fmla="*/ 12 h 65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37"/>
                <a:gd name="T79" fmla="*/ 0 h 656"/>
                <a:gd name="T80" fmla="*/ 137 w 137"/>
                <a:gd name="T81" fmla="*/ 656 h 65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37" h="656">
                  <a:moveTo>
                    <a:pt x="43" y="12"/>
                  </a:moveTo>
                  <a:lnTo>
                    <a:pt x="39" y="25"/>
                  </a:lnTo>
                  <a:lnTo>
                    <a:pt x="30" y="62"/>
                  </a:lnTo>
                  <a:lnTo>
                    <a:pt x="19" y="122"/>
                  </a:lnTo>
                  <a:lnTo>
                    <a:pt x="7" y="199"/>
                  </a:lnTo>
                  <a:lnTo>
                    <a:pt x="0" y="294"/>
                  </a:lnTo>
                  <a:lnTo>
                    <a:pt x="1" y="403"/>
                  </a:lnTo>
                  <a:lnTo>
                    <a:pt x="12" y="524"/>
                  </a:lnTo>
                  <a:lnTo>
                    <a:pt x="38" y="656"/>
                  </a:lnTo>
                  <a:lnTo>
                    <a:pt x="132" y="650"/>
                  </a:lnTo>
                  <a:lnTo>
                    <a:pt x="127" y="631"/>
                  </a:lnTo>
                  <a:lnTo>
                    <a:pt x="119" y="578"/>
                  </a:lnTo>
                  <a:lnTo>
                    <a:pt x="107" y="499"/>
                  </a:lnTo>
                  <a:lnTo>
                    <a:pt x="97" y="403"/>
                  </a:lnTo>
                  <a:lnTo>
                    <a:pt x="92" y="297"/>
                  </a:lnTo>
                  <a:lnTo>
                    <a:pt x="94" y="192"/>
                  </a:lnTo>
                  <a:lnTo>
                    <a:pt x="108" y="91"/>
                  </a:lnTo>
                  <a:lnTo>
                    <a:pt x="137" y="7"/>
                  </a:lnTo>
                  <a:lnTo>
                    <a:pt x="137" y="6"/>
                  </a:lnTo>
                  <a:lnTo>
                    <a:pt x="137" y="4"/>
                  </a:lnTo>
                  <a:lnTo>
                    <a:pt x="135" y="2"/>
                  </a:lnTo>
                  <a:lnTo>
                    <a:pt x="129" y="0"/>
                  </a:lnTo>
                  <a:lnTo>
                    <a:pt x="119" y="0"/>
                  </a:lnTo>
                  <a:lnTo>
                    <a:pt x="101" y="1"/>
                  </a:lnTo>
                  <a:lnTo>
                    <a:pt x="77" y="5"/>
                  </a:lnTo>
                  <a:lnTo>
                    <a:pt x="43" y="1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41" name="Freeform 188"/>
            <p:cNvSpPr>
              <a:spLocks/>
            </p:cNvSpPr>
            <p:nvPr/>
          </p:nvSpPr>
          <p:spPr bwMode="auto">
            <a:xfrm>
              <a:off x="6412" y="13680"/>
              <a:ext cx="116" cy="560"/>
            </a:xfrm>
            <a:custGeom>
              <a:avLst/>
              <a:gdLst>
                <a:gd name="T0" fmla="*/ 36 w 116"/>
                <a:gd name="T1" fmla="*/ 11 h 560"/>
                <a:gd name="T2" fmla="*/ 33 w 116"/>
                <a:gd name="T3" fmla="*/ 21 h 560"/>
                <a:gd name="T4" fmla="*/ 24 w 116"/>
                <a:gd name="T5" fmla="*/ 53 h 560"/>
                <a:gd name="T6" fmla="*/ 15 w 116"/>
                <a:gd name="T7" fmla="*/ 103 h 560"/>
                <a:gd name="T8" fmla="*/ 5 w 116"/>
                <a:gd name="T9" fmla="*/ 169 h 560"/>
                <a:gd name="T10" fmla="*/ 0 w 116"/>
                <a:gd name="T11" fmla="*/ 250 h 560"/>
                <a:gd name="T12" fmla="*/ 1 w 116"/>
                <a:gd name="T13" fmla="*/ 344 h 560"/>
                <a:gd name="T14" fmla="*/ 10 w 116"/>
                <a:gd name="T15" fmla="*/ 448 h 560"/>
                <a:gd name="T16" fmla="*/ 32 w 116"/>
                <a:gd name="T17" fmla="*/ 560 h 560"/>
                <a:gd name="T18" fmla="*/ 112 w 116"/>
                <a:gd name="T19" fmla="*/ 555 h 560"/>
                <a:gd name="T20" fmla="*/ 108 w 116"/>
                <a:gd name="T21" fmla="*/ 538 h 560"/>
                <a:gd name="T22" fmla="*/ 101 w 116"/>
                <a:gd name="T23" fmla="*/ 493 h 560"/>
                <a:gd name="T24" fmla="*/ 91 w 116"/>
                <a:gd name="T25" fmla="*/ 426 h 560"/>
                <a:gd name="T26" fmla="*/ 82 w 116"/>
                <a:gd name="T27" fmla="*/ 344 h 560"/>
                <a:gd name="T28" fmla="*/ 77 w 116"/>
                <a:gd name="T29" fmla="*/ 255 h 560"/>
                <a:gd name="T30" fmla="*/ 79 w 116"/>
                <a:gd name="T31" fmla="*/ 164 h 560"/>
                <a:gd name="T32" fmla="*/ 91 w 116"/>
                <a:gd name="T33" fmla="*/ 79 h 560"/>
                <a:gd name="T34" fmla="*/ 116 w 116"/>
                <a:gd name="T35" fmla="*/ 6 h 560"/>
                <a:gd name="T36" fmla="*/ 116 w 116"/>
                <a:gd name="T37" fmla="*/ 5 h 560"/>
                <a:gd name="T38" fmla="*/ 116 w 116"/>
                <a:gd name="T39" fmla="*/ 4 h 560"/>
                <a:gd name="T40" fmla="*/ 114 w 116"/>
                <a:gd name="T41" fmla="*/ 2 h 560"/>
                <a:gd name="T42" fmla="*/ 109 w 116"/>
                <a:gd name="T43" fmla="*/ 0 h 560"/>
                <a:gd name="T44" fmla="*/ 100 w 116"/>
                <a:gd name="T45" fmla="*/ 0 h 560"/>
                <a:gd name="T46" fmla="*/ 86 w 116"/>
                <a:gd name="T47" fmla="*/ 1 h 560"/>
                <a:gd name="T48" fmla="*/ 65 w 116"/>
                <a:gd name="T49" fmla="*/ 4 h 560"/>
                <a:gd name="T50" fmla="*/ 36 w 116"/>
                <a:gd name="T51" fmla="*/ 11 h 56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16"/>
                <a:gd name="T79" fmla="*/ 0 h 560"/>
                <a:gd name="T80" fmla="*/ 116 w 116"/>
                <a:gd name="T81" fmla="*/ 560 h 560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16" h="560">
                  <a:moveTo>
                    <a:pt x="36" y="11"/>
                  </a:moveTo>
                  <a:lnTo>
                    <a:pt x="33" y="21"/>
                  </a:lnTo>
                  <a:lnTo>
                    <a:pt x="24" y="53"/>
                  </a:lnTo>
                  <a:lnTo>
                    <a:pt x="15" y="103"/>
                  </a:lnTo>
                  <a:lnTo>
                    <a:pt x="5" y="169"/>
                  </a:lnTo>
                  <a:lnTo>
                    <a:pt x="0" y="250"/>
                  </a:lnTo>
                  <a:lnTo>
                    <a:pt x="1" y="344"/>
                  </a:lnTo>
                  <a:lnTo>
                    <a:pt x="10" y="448"/>
                  </a:lnTo>
                  <a:lnTo>
                    <a:pt x="32" y="560"/>
                  </a:lnTo>
                  <a:lnTo>
                    <a:pt x="112" y="555"/>
                  </a:lnTo>
                  <a:lnTo>
                    <a:pt x="108" y="538"/>
                  </a:lnTo>
                  <a:lnTo>
                    <a:pt x="101" y="493"/>
                  </a:lnTo>
                  <a:lnTo>
                    <a:pt x="91" y="426"/>
                  </a:lnTo>
                  <a:lnTo>
                    <a:pt x="82" y="344"/>
                  </a:lnTo>
                  <a:lnTo>
                    <a:pt x="77" y="255"/>
                  </a:lnTo>
                  <a:lnTo>
                    <a:pt x="79" y="164"/>
                  </a:lnTo>
                  <a:lnTo>
                    <a:pt x="91" y="79"/>
                  </a:lnTo>
                  <a:lnTo>
                    <a:pt x="116" y="6"/>
                  </a:lnTo>
                  <a:lnTo>
                    <a:pt x="116" y="5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09" y="0"/>
                  </a:lnTo>
                  <a:lnTo>
                    <a:pt x="100" y="0"/>
                  </a:lnTo>
                  <a:lnTo>
                    <a:pt x="86" y="1"/>
                  </a:lnTo>
                  <a:lnTo>
                    <a:pt x="65" y="4"/>
                  </a:lnTo>
                  <a:lnTo>
                    <a:pt x="36" y="1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42" name="Freeform 189"/>
            <p:cNvSpPr>
              <a:spLocks/>
            </p:cNvSpPr>
            <p:nvPr/>
          </p:nvSpPr>
          <p:spPr bwMode="auto">
            <a:xfrm>
              <a:off x="6417" y="13724"/>
              <a:ext cx="97" cy="463"/>
            </a:xfrm>
            <a:custGeom>
              <a:avLst/>
              <a:gdLst>
                <a:gd name="T0" fmla="*/ 30 w 97"/>
                <a:gd name="T1" fmla="*/ 9 h 463"/>
                <a:gd name="T2" fmla="*/ 27 w 97"/>
                <a:gd name="T3" fmla="*/ 17 h 463"/>
                <a:gd name="T4" fmla="*/ 20 w 97"/>
                <a:gd name="T5" fmla="*/ 44 h 463"/>
                <a:gd name="T6" fmla="*/ 12 w 97"/>
                <a:gd name="T7" fmla="*/ 85 h 463"/>
                <a:gd name="T8" fmla="*/ 4 w 97"/>
                <a:gd name="T9" fmla="*/ 140 h 463"/>
                <a:gd name="T10" fmla="*/ 0 w 97"/>
                <a:gd name="T11" fmla="*/ 207 h 463"/>
                <a:gd name="T12" fmla="*/ 0 w 97"/>
                <a:gd name="T13" fmla="*/ 285 h 463"/>
                <a:gd name="T14" fmla="*/ 9 w 97"/>
                <a:gd name="T15" fmla="*/ 370 h 463"/>
                <a:gd name="T16" fmla="*/ 26 w 97"/>
                <a:gd name="T17" fmla="*/ 463 h 463"/>
                <a:gd name="T18" fmla="*/ 93 w 97"/>
                <a:gd name="T19" fmla="*/ 460 h 463"/>
                <a:gd name="T20" fmla="*/ 89 w 97"/>
                <a:gd name="T21" fmla="*/ 446 h 463"/>
                <a:gd name="T22" fmla="*/ 83 w 97"/>
                <a:gd name="T23" fmla="*/ 408 h 463"/>
                <a:gd name="T24" fmla="*/ 75 w 97"/>
                <a:gd name="T25" fmla="*/ 353 h 463"/>
                <a:gd name="T26" fmla="*/ 68 w 97"/>
                <a:gd name="T27" fmla="*/ 285 h 463"/>
                <a:gd name="T28" fmla="*/ 65 w 97"/>
                <a:gd name="T29" fmla="*/ 211 h 463"/>
                <a:gd name="T30" fmla="*/ 67 w 97"/>
                <a:gd name="T31" fmla="*/ 136 h 463"/>
                <a:gd name="T32" fmla="*/ 76 w 97"/>
                <a:gd name="T33" fmla="*/ 65 h 463"/>
                <a:gd name="T34" fmla="*/ 97 w 97"/>
                <a:gd name="T35" fmla="*/ 5 h 463"/>
                <a:gd name="T36" fmla="*/ 97 w 97"/>
                <a:gd name="T37" fmla="*/ 4 h 463"/>
                <a:gd name="T38" fmla="*/ 97 w 97"/>
                <a:gd name="T39" fmla="*/ 3 h 463"/>
                <a:gd name="T40" fmla="*/ 95 w 97"/>
                <a:gd name="T41" fmla="*/ 1 h 463"/>
                <a:gd name="T42" fmla="*/ 91 w 97"/>
                <a:gd name="T43" fmla="*/ 0 h 463"/>
                <a:gd name="T44" fmla="*/ 84 w 97"/>
                <a:gd name="T45" fmla="*/ 0 h 463"/>
                <a:gd name="T46" fmla="*/ 71 w 97"/>
                <a:gd name="T47" fmla="*/ 0 h 463"/>
                <a:gd name="T48" fmla="*/ 54 w 97"/>
                <a:gd name="T49" fmla="*/ 3 h 463"/>
                <a:gd name="T50" fmla="*/ 30 w 97"/>
                <a:gd name="T51" fmla="*/ 9 h 463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97"/>
                <a:gd name="T79" fmla="*/ 0 h 463"/>
                <a:gd name="T80" fmla="*/ 97 w 97"/>
                <a:gd name="T81" fmla="*/ 463 h 463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97" h="463">
                  <a:moveTo>
                    <a:pt x="30" y="9"/>
                  </a:moveTo>
                  <a:lnTo>
                    <a:pt x="27" y="17"/>
                  </a:lnTo>
                  <a:lnTo>
                    <a:pt x="20" y="44"/>
                  </a:lnTo>
                  <a:lnTo>
                    <a:pt x="12" y="85"/>
                  </a:lnTo>
                  <a:lnTo>
                    <a:pt x="4" y="140"/>
                  </a:lnTo>
                  <a:lnTo>
                    <a:pt x="0" y="207"/>
                  </a:lnTo>
                  <a:lnTo>
                    <a:pt x="0" y="285"/>
                  </a:lnTo>
                  <a:lnTo>
                    <a:pt x="9" y="370"/>
                  </a:lnTo>
                  <a:lnTo>
                    <a:pt x="26" y="463"/>
                  </a:lnTo>
                  <a:lnTo>
                    <a:pt x="93" y="460"/>
                  </a:lnTo>
                  <a:lnTo>
                    <a:pt x="89" y="446"/>
                  </a:lnTo>
                  <a:lnTo>
                    <a:pt x="83" y="408"/>
                  </a:lnTo>
                  <a:lnTo>
                    <a:pt x="75" y="353"/>
                  </a:lnTo>
                  <a:lnTo>
                    <a:pt x="68" y="285"/>
                  </a:lnTo>
                  <a:lnTo>
                    <a:pt x="65" y="211"/>
                  </a:lnTo>
                  <a:lnTo>
                    <a:pt x="67" y="136"/>
                  </a:lnTo>
                  <a:lnTo>
                    <a:pt x="76" y="65"/>
                  </a:lnTo>
                  <a:lnTo>
                    <a:pt x="97" y="5"/>
                  </a:lnTo>
                  <a:lnTo>
                    <a:pt x="97" y="4"/>
                  </a:lnTo>
                  <a:lnTo>
                    <a:pt x="97" y="3"/>
                  </a:lnTo>
                  <a:lnTo>
                    <a:pt x="95" y="1"/>
                  </a:lnTo>
                  <a:lnTo>
                    <a:pt x="91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54" y="3"/>
                  </a:lnTo>
                  <a:lnTo>
                    <a:pt x="30" y="9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43" name="Freeform 190"/>
            <p:cNvSpPr>
              <a:spLocks/>
            </p:cNvSpPr>
            <p:nvPr/>
          </p:nvSpPr>
          <p:spPr bwMode="auto">
            <a:xfrm>
              <a:off x="6422" y="13768"/>
              <a:ext cx="77" cy="367"/>
            </a:xfrm>
            <a:custGeom>
              <a:avLst/>
              <a:gdLst>
                <a:gd name="T0" fmla="*/ 24 w 77"/>
                <a:gd name="T1" fmla="*/ 8 h 367"/>
                <a:gd name="T2" fmla="*/ 22 w 77"/>
                <a:gd name="T3" fmla="*/ 15 h 367"/>
                <a:gd name="T4" fmla="*/ 17 w 77"/>
                <a:gd name="T5" fmla="*/ 36 h 367"/>
                <a:gd name="T6" fmla="*/ 10 w 77"/>
                <a:gd name="T7" fmla="*/ 68 h 367"/>
                <a:gd name="T8" fmla="*/ 4 w 77"/>
                <a:gd name="T9" fmla="*/ 112 h 367"/>
                <a:gd name="T10" fmla="*/ 0 w 77"/>
                <a:gd name="T11" fmla="*/ 164 h 367"/>
                <a:gd name="T12" fmla="*/ 0 w 77"/>
                <a:gd name="T13" fmla="*/ 226 h 367"/>
                <a:gd name="T14" fmla="*/ 7 w 77"/>
                <a:gd name="T15" fmla="*/ 294 h 367"/>
                <a:gd name="T16" fmla="*/ 21 w 77"/>
                <a:gd name="T17" fmla="*/ 367 h 367"/>
                <a:gd name="T18" fmla="*/ 74 w 77"/>
                <a:gd name="T19" fmla="*/ 364 h 367"/>
                <a:gd name="T20" fmla="*/ 71 w 77"/>
                <a:gd name="T21" fmla="*/ 353 h 367"/>
                <a:gd name="T22" fmla="*/ 66 w 77"/>
                <a:gd name="T23" fmla="*/ 323 h 367"/>
                <a:gd name="T24" fmla="*/ 60 w 77"/>
                <a:gd name="T25" fmla="*/ 280 h 367"/>
                <a:gd name="T26" fmla="*/ 54 w 77"/>
                <a:gd name="T27" fmla="*/ 226 h 367"/>
                <a:gd name="T28" fmla="*/ 51 w 77"/>
                <a:gd name="T29" fmla="*/ 168 h 367"/>
                <a:gd name="T30" fmla="*/ 53 w 77"/>
                <a:gd name="T31" fmla="*/ 107 h 367"/>
                <a:gd name="T32" fmla="*/ 61 w 77"/>
                <a:gd name="T33" fmla="*/ 52 h 367"/>
                <a:gd name="T34" fmla="*/ 77 w 77"/>
                <a:gd name="T35" fmla="*/ 5 h 367"/>
                <a:gd name="T36" fmla="*/ 77 w 77"/>
                <a:gd name="T37" fmla="*/ 5 h 367"/>
                <a:gd name="T38" fmla="*/ 77 w 77"/>
                <a:gd name="T39" fmla="*/ 2 h 367"/>
                <a:gd name="T40" fmla="*/ 76 w 77"/>
                <a:gd name="T41" fmla="*/ 1 h 367"/>
                <a:gd name="T42" fmla="*/ 72 w 77"/>
                <a:gd name="T43" fmla="*/ 0 h 367"/>
                <a:gd name="T44" fmla="*/ 66 w 77"/>
                <a:gd name="T45" fmla="*/ 0 h 367"/>
                <a:gd name="T46" fmla="*/ 56 w 77"/>
                <a:gd name="T47" fmla="*/ 1 h 367"/>
                <a:gd name="T48" fmla="*/ 43 w 77"/>
                <a:gd name="T49" fmla="*/ 4 h 367"/>
                <a:gd name="T50" fmla="*/ 24 w 77"/>
                <a:gd name="T51" fmla="*/ 8 h 36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77"/>
                <a:gd name="T79" fmla="*/ 0 h 367"/>
                <a:gd name="T80" fmla="*/ 77 w 77"/>
                <a:gd name="T81" fmla="*/ 367 h 36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77" h="367">
                  <a:moveTo>
                    <a:pt x="24" y="8"/>
                  </a:moveTo>
                  <a:lnTo>
                    <a:pt x="22" y="15"/>
                  </a:lnTo>
                  <a:lnTo>
                    <a:pt x="17" y="36"/>
                  </a:lnTo>
                  <a:lnTo>
                    <a:pt x="10" y="68"/>
                  </a:lnTo>
                  <a:lnTo>
                    <a:pt x="4" y="112"/>
                  </a:lnTo>
                  <a:lnTo>
                    <a:pt x="0" y="164"/>
                  </a:lnTo>
                  <a:lnTo>
                    <a:pt x="0" y="226"/>
                  </a:lnTo>
                  <a:lnTo>
                    <a:pt x="7" y="294"/>
                  </a:lnTo>
                  <a:lnTo>
                    <a:pt x="21" y="367"/>
                  </a:lnTo>
                  <a:lnTo>
                    <a:pt x="74" y="364"/>
                  </a:lnTo>
                  <a:lnTo>
                    <a:pt x="71" y="353"/>
                  </a:lnTo>
                  <a:lnTo>
                    <a:pt x="66" y="323"/>
                  </a:lnTo>
                  <a:lnTo>
                    <a:pt x="60" y="280"/>
                  </a:lnTo>
                  <a:lnTo>
                    <a:pt x="54" y="226"/>
                  </a:lnTo>
                  <a:lnTo>
                    <a:pt x="51" y="168"/>
                  </a:lnTo>
                  <a:lnTo>
                    <a:pt x="53" y="107"/>
                  </a:lnTo>
                  <a:lnTo>
                    <a:pt x="61" y="52"/>
                  </a:lnTo>
                  <a:lnTo>
                    <a:pt x="77" y="5"/>
                  </a:lnTo>
                  <a:lnTo>
                    <a:pt x="77" y="2"/>
                  </a:lnTo>
                  <a:lnTo>
                    <a:pt x="76" y="1"/>
                  </a:lnTo>
                  <a:lnTo>
                    <a:pt x="72" y="0"/>
                  </a:lnTo>
                  <a:lnTo>
                    <a:pt x="66" y="0"/>
                  </a:lnTo>
                  <a:lnTo>
                    <a:pt x="56" y="1"/>
                  </a:lnTo>
                  <a:lnTo>
                    <a:pt x="43" y="4"/>
                  </a:lnTo>
                  <a:lnTo>
                    <a:pt x="24" y="8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44" name="Freeform 191"/>
            <p:cNvSpPr>
              <a:spLocks/>
            </p:cNvSpPr>
            <p:nvPr/>
          </p:nvSpPr>
          <p:spPr bwMode="auto">
            <a:xfrm>
              <a:off x="6428" y="13813"/>
              <a:ext cx="56" cy="271"/>
            </a:xfrm>
            <a:custGeom>
              <a:avLst/>
              <a:gdLst>
                <a:gd name="T0" fmla="*/ 17 w 56"/>
                <a:gd name="T1" fmla="*/ 5 h 271"/>
                <a:gd name="T2" fmla="*/ 16 w 56"/>
                <a:gd name="T3" fmla="*/ 10 h 271"/>
                <a:gd name="T4" fmla="*/ 12 w 56"/>
                <a:gd name="T5" fmla="*/ 25 h 271"/>
                <a:gd name="T6" fmla="*/ 6 w 56"/>
                <a:gd name="T7" fmla="*/ 49 h 271"/>
                <a:gd name="T8" fmla="*/ 2 w 56"/>
                <a:gd name="T9" fmla="*/ 82 h 271"/>
                <a:gd name="T10" fmla="*/ 0 w 56"/>
                <a:gd name="T11" fmla="*/ 122 h 271"/>
                <a:gd name="T12" fmla="*/ 0 w 56"/>
                <a:gd name="T13" fmla="*/ 166 h 271"/>
                <a:gd name="T14" fmla="*/ 4 w 56"/>
                <a:gd name="T15" fmla="*/ 217 h 271"/>
                <a:gd name="T16" fmla="*/ 15 w 56"/>
                <a:gd name="T17" fmla="*/ 271 h 271"/>
                <a:gd name="T18" fmla="*/ 54 w 56"/>
                <a:gd name="T19" fmla="*/ 268 h 271"/>
                <a:gd name="T20" fmla="*/ 52 w 56"/>
                <a:gd name="T21" fmla="*/ 261 h 271"/>
                <a:gd name="T22" fmla="*/ 48 w 56"/>
                <a:gd name="T23" fmla="*/ 238 h 271"/>
                <a:gd name="T24" fmla="*/ 44 w 56"/>
                <a:gd name="T25" fmla="*/ 206 h 271"/>
                <a:gd name="T26" fmla="*/ 40 w 56"/>
                <a:gd name="T27" fmla="*/ 166 h 271"/>
                <a:gd name="T28" fmla="*/ 37 w 56"/>
                <a:gd name="T29" fmla="*/ 123 h 271"/>
                <a:gd name="T30" fmla="*/ 39 w 56"/>
                <a:gd name="T31" fmla="*/ 78 h 271"/>
                <a:gd name="T32" fmla="*/ 44 w 56"/>
                <a:gd name="T33" fmla="*/ 37 h 271"/>
                <a:gd name="T34" fmla="*/ 56 w 56"/>
                <a:gd name="T35" fmla="*/ 3 h 271"/>
                <a:gd name="T36" fmla="*/ 56 w 56"/>
                <a:gd name="T37" fmla="*/ 3 h 271"/>
                <a:gd name="T38" fmla="*/ 56 w 56"/>
                <a:gd name="T39" fmla="*/ 2 h 271"/>
                <a:gd name="T40" fmla="*/ 55 w 56"/>
                <a:gd name="T41" fmla="*/ 1 h 271"/>
                <a:gd name="T42" fmla="*/ 52 w 56"/>
                <a:gd name="T43" fmla="*/ 0 h 271"/>
                <a:gd name="T44" fmla="*/ 48 w 56"/>
                <a:gd name="T45" fmla="*/ 0 h 271"/>
                <a:gd name="T46" fmla="*/ 42 w 56"/>
                <a:gd name="T47" fmla="*/ 0 h 271"/>
                <a:gd name="T48" fmla="*/ 31 w 56"/>
                <a:gd name="T49" fmla="*/ 2 h 271"/>
                <a:gd name="T50" fmla="*/ 17 w 56"/>
                <a:gd name="T51" fmla="*/ 5 h 271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56"/>
                <a:gd name="T79" fmla="*/ 0 h 271"/>
                <a:gd name="T80" fmla="*/ 56 w 56"/>
                <a:gd name="T81" fmla="*/ 271 h 271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56" h="271">
                  <a:moveTo>
                    <a:pt x="17" y="5"/>
                  </a:moveTo>
                  <a:lnTo>
                    <a:pt x="16" y="10"/>
                  </a:lnTo>
                  <a:lnTo>
                    <a:pt x="12" y="25"/>
                  </a:lnTo>
                  <a:lnTo>
                    <a:pt x="6" y="49"/>
                  </a:lnTo>
                  <a:lnTo>
                    <a:pt x="2" y="82"/>
                  </a:lnTo>
                  <a:lnTo>
                    <a:pt x="0" y="122"/>
                  </a:lnTo>
                  <a:lnTo>
                    <a:pt x="0" y="166"/>
                  </a:lnTo>
                  <a:lnTo>
                    <a:pt x="4" y="217"/>
                  </a:lnTo>
                  <a:lnTo>
                    <a:pt x="15" y="271"/>
                  </a:lnTo>
                  <a:lnTo>
                    <a:pt x="54" y="268"/>
                  </a:lnTo>
                  <a:lnTo>
                    <a:pt x="52" y="261"/>
                  </a:lnTo>
                  <a:lnTo>
                    <a:pt x="48" y="238"/>
                  </a:lnTo>
                  <a:lnTo>
                    <a:pt x="44" y="206"/>
                  </a:lnTo>
                  <a:lnTo>
                    <a:pt x="40" y="166"/>
                  </a:lnTo>
                  <a:lnTo>
                    <a:pt x="37" y="123"/>
                  </a:lnTo>
                  <a:lnTo>
                    <a:pt x="39" y="78"/>
                  </a:lnTo>
                  <a:lnTo>
                    <a:pt x="44" y="37"/>
                  </a:lnTo>
                  <a:lnTo>
                    <a:pt x="56" y="3"/>
                  </a:lnTo>
                  <a:lnTo>
                    <a:pt x="56" y="2"/>
                  </a:lnTo>
                  <a:lnTo>
                    <a:pt x="55" y="1"/>
                  </a:lnTo>
                  <a:lnTo>
                    <a:pt x="52" y="0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31" y="2"/>
                  </a:lnTo>
                  <a:lnTo>
                    <a:pt x="17" y="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45" name="Freeform 192"/>
            <p:cNvSpPr>
              <a:spLocks/>
            </p:cNvSpPr>
            <p:nvPr/>
          </p:nvSpPr>
          <p:spPr bwMode="auto">
            <a:xfrm>
              <a:off x="7211" y="13549"/>
              <a:ext cx="186" cy="732"/>
            </a:xfrm>
            <a:custGeom>
              <a:avLst/>
              <a:gdLst>
                <a:gd name="T0" fmla="*/ 186 w 186"/>
                <a:gd name="T1" fmla="*/ 6 h 732"/>
                <a:gd name="T2" fmla="*/ 182 w 186"/>
                <a:gd name="T3" fmla="*/ 11 h 732"/>
                <a:gd name="T4" fmla="*/ 169 w 186"/>
                <a:gd name="T5" fmla="*/ 29 h 732"/>
                <a:gd name="T6" fmla="*/ 153 w 186"/>
                <a:gd name="T7" fmla="*/ 67 h 732"/>
                <a:gd name="T8" fmla="*/ 137 w 186"/>
                <a:gd name="T9" fmla="*/ 130 h 732"/>
                <a:gd name="T10" fmla="*/ 124 w 186"/>
                <a:gd name="T11" fmla="*/ 221 h 732"/>
                <a:gd name="T12" fmla="*/ 117 w 186"/>
                <a:gd name="T13" fmla="*/ 350 h 732"/>
                <a:gd name="T14" fmla="*/ 122 w 186"/>
                <a:gd name="T15" fmla="*/ 517 h 732"/>
                <a:gd name="T16" fmla="*/ 139 w 186"/>
                <a:gd name="T17" fmla="*/ 732 h 732"/>
                <a:gd name="T18" fmla="*/ 34 w 186"/>
                <a:gd name="T19" fmla="*/ 732 h 732"/>
                <a:gd name="T20" fmla="*/ 31 w 186"/>
                <a:gd name="T21" fmla="*/ 711 h 732"/>
                <a:gd name="T22" fmla="*/ 22 w 186"/>
                <a:gd name="T23" fmla="*/ 651 h 732"/>
                <a:gd name="T24" fmla="*/ 12 w 186"/>
                <a:gd name="T25" fmla="*/ 563 h 732"/>
                <a:gd name="T26" fmla="*/ 3 w 186"/>
                <a:gd name="T27" fmla="*/ 454 h 732"/>
                <a:gd name="T28" fmla="*/ 0 w 186"/>
                <a:gd name="T29" fmla="*/ 335 h 732"/>
                <a:gd name="T30" fmla="*/ 6 w 186"/>
                <a:gd name="T31" fmla="*/ 213 h 732"/>
                <a:gd name="T32" fmla="*/ 25 w 186"/>
                <a:gd name="T33" fmla="*/ 98 h 732"/>
                <a:gd name="T34" fmla="*/ 60 w 186"/>
                <a:gd name="T35" fmla="*/ 0 h 732"/>
                <a:gd name="T36" fmla="*/ 186 w 186"/>
                <a:gd name="T37" fmla="*/ 6 h 7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6"/>
                <a:gd name="T58" fmla="*/ 0 h 732"/>
                <a:gd name="T59" fmla="*/ 186 w 186"/>
                <a:gd name="T60" fmla="*/ 732 h 7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6" h="732">
                  <a:moveTo>
                    <a:pt x="186" y="6"/>
                  </a:moveTo>
                  <a:lnTo>
                    <a:pt x="182" y="11"/>
                  </a:lnTo>
                  <a:lnTo>
                    <a:pt x="169" y="29"/>
                  </a:lnTo>
                  <a:lnTo>
                    <a:pt x="153" y="67"/>
                  </a:lnTo>
                  <a:lnTo>
                    <a:pt x="137" y="130"/>
                  </a:lnTo>
                  <a:lnTo>
                    <a:pt x="124" y="221"/>
                  </a:lnTo>
                  <a:lnTo>
                    <a:pt x="117" y="350"/>
                  </a:lnTo>
                  <a:lnTo>
                    <a:pt x="122" y="517"/>
                  </a:lnTo>
                  <a:lnTo>
                    <a:pt x="139" y="732"/>
                  </a:lnTo>
                  <a:lnTo>
                    <a:pt x="34" y="732"/>
                  </a:lnTo>
                  <a:lnTo>
                    <a:pt x="31" y="711"/>
                  </a:lnTo>
                  <a:lnTo>
                    <a:pt x="22" y="651"/>
                  </a:lnTo>
                  <a:lnTo>
                    <a:pt x="12" y="563"/>
                  </a:lnTo>
                  <a:lnTo>
                    <a:pt x="3" y="454"/>
                  </a:lnTo>
                  <a:lnTo>
                    <a:pt x="0" y="335"/>
                  </a:lnTo>
                  <a:lnTo>
                    <a:pt x="6" y="213"/>
                  </a:lnTo>
                  <a:lnTo>
                    <a:pt x="25" y="98"/>
                  </a:lnTo>
                  <a:lnTo>
                    <a:pt x="60" y="0"/>
                  </a:lnTo>
                  <a:lnTo>
                    <a:pt x="186" y="6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46" name="Freeform 193"/>
            <p:cNvSpPr>
              <a:spLocks/>
            </p:cNvSpPr>
            <p:nvPr/>
          </p:nvSpPr>
          <p:spPr bwMode="auto">
            <a:xfrm>
              <a:off x="7219" y="13600"/>
              <a:ext cx="158" cy="625"/>
            </a:xfrm>
            <a:custGeom>
              <a:avLst/>
              <a:gdLst>
                <a:gd name="T0" fmla="*/ 158 w 158"/>
                <a:gd name="T1" fmla="*/ 4 h 625"/>
                <a:gd name="T2" fmla="*/ 153 w 158"/>
                <a:gd name="T3" fmla="*/ 9 h 625"/>
                <a:gd name="T4" fmla="*/ 144 w 158"/>
                <a:gd name="T5" fmla="*/ 25 h 625"/>
                <a:gd name="T6" fmla="*/ 130 w 158"/>
                <a:gd name="T7" fmla="*/ 57 h 625"/>
                <a:gd name="T8" fmla="*/ 116 w 158"/>
                <a:gd name="T9" fmla="*/ 110 h 625"/>
                <a:gd name="T10" fmla="*/ 105 w 158"/>
                <a:gd name="T11" fmla="*/ 189 h 625"/>
                <a:gd name="T12" fmla="*/ 100 w 158"/>
                <a:gd name="T13" fmla="*/ 298 h 625"/>
                <a:gd name="T14" fmla="*/ 103 w 158"/>
                <a:gd name="T15" fmla="*/ 441 h 625"/>
                <a:gd name="T16" fmla="*/ 118 w 158"/>
                <a:gd name="T17" fmla="*/ 625 h 625"/>
                <a:gd name="T18" fmla="*/ 29 w 158"/>
                <a:gd name="T19" fmla="*/ 625 h 625"/>
                <a:gd name="T20" fmla="*/ 25 w 158"/>
                <a:gd name="T21" fmla="*/ 607 h 625"/>
                <a:gd name="T22" fmla="*/ 18 w 158"/>
                <a:gd name="T23" fmla="*/ 556 h 625"/>
                <a:gd name="T24" fmla="*/ 9 w 158"/>
                <a:gd name="T25" fmla="*/ 480 h 625"/>
                <a:gd name="T26" fmla="*/ 2 w 158"/>
                <a:gd name="T27" fmla="*/ 387 h 625"/>
                <a:gd name="T28" fmla="*/ 0 w 158"/>
                <a:gd name="T29" fmla="*/ 286 h 625"/>
                <a:gd name="T30" fmla="*/ 5 w 158"/>
                <a:gd name="T31" fmla="*/ 182 h 625"/>
                <a:gd name="T32" fmla="*/ 21 w 158"/>
                <a:gd name="T33" fmla="*/ 84 h 625"/>
                <a:gd name="T34" fmla="*/ 51 w 158"/>
                <a:gd name="T35" fmla="*/ 0 h 625"/>
                <a:gd name="T36" fmla="*/ 158 w 158"/>
                <a:gd name="T37" fmla="*/ 4 h 6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58"/>
                <a:gd name="T58" fmla="*/ 0 h 625"/>
                <a:gd name="T59" fmla="*/ 158 w 158"/>
                <a:gd name="T60" fmla="*/ 625 h 6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58" h="625">
                  <a:moveTo>
                    <a:pt x="158" y="4"/>
                  </a:moveTo>
                  <a:lnTo>
                    <a:pt x="153" y="9"/>
                  </a:lnTo>
                  <a:lnTo>
                    <a:pt x="144" y="25"/>
                  </a:lnTo>
                  <a:lnTo>
                    <a:pt x="130" y="57"/>
                  </a:lnTo>
                  <a:lnTo>
                    <a:pt x="116" y="110"/>
                  </a:lnTo>
                  <a:lnTo>
                    <a:pt x="105" y="189"/>
                  </a:lnTo>
                  <a:lnTo>
                    <a:pt x="100" y="298"/>
                  </a:lnTo>
                  <a:lnTo>
                    <a:pt x="103" y="441"/>
                  </a:lnTo>
                  <a:lnTo>
                    <a:pt x="118" y="625"/>
                  </a:lnTo>
                  <a:lnTo>
                    <a:pt x="29" y="625"/>
                  </a:lnTo>
                  <a:lnTo>
                    <a:pt x="25" y="607"/>
                  </a:lnTo>
                  <a:lnTo>
                    <a:pt x="18" y="556"/>
                  </a:lnTo>
                  <a:lnTo>
                    <a:pt x="9" y="480"/>
                  </a:lnTo>
                  <a:lnTo>
                    <a:pt x="2" y="387"/>
                  </a:lnTo>
                  <a:lnTo>
                    <a:pt x="0" y="286"/>
                  </a:lnTo>
                  <a:lnTo>
                    <a:pt x="5" y="182"/>
                  </a:lnTo>
                  <a:lnTo>
                    <a:pt x="21" y="84"/>
                  </a:lnTo>
                  <a:lnTo>
                    <a:pt x="51" y="0"/>
                  </a:lnTo>
                  <a:lnTo>
                    <a:pt x="158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47" name="Freeform 194"/>
            <p:cNvSpPr>
              <a:spLocks/>
            </p:cNvSpPr>
            <p:nvPr/>
          </p:nvSpPr>
          <p:spPr bwMode="auto">
            <a:xfrm>
              <a:off x="7225" y="13651"/>
              <a:ext cx="131" cy="517"/>
            </a:xfrm>
            <a:custGeom>
              <a:avLst/>
              <a:gdLst>
                <a:gd name="T0" fmla="*/ 131 w 131"/>
                <a:gd name="T1" fmla="*/ 4 h 517"/>
                <a:gd name="T2" fmla="*/ 128 w 131"/>
                <a:gd name="T3" fmla="*/ 7 h 517"/>
                <a:gd name="T4" fmla="*/ 119 w 131"/>
                <a:gd name="T5" fmla="*/ 21 h 517"/>
                <a:gd name="T6" fmla="*/ 109 w 131"/>
                <a:gd name="T7" fmla="*/ 47 h 517"/>
                <a:gd name="T8" fmla="*/ 97 w 131"/>
                <a:gd name="T9" fmla="*/ 91 h 517"/>
                <a:gd name="T10" fmla="*/ 88 w 131"/>
                <a:gd name="T11" fmla="*/ 156 h 517"/>
                <a:gd name="T12" fmla="*/ 84 w 131"/>
                <a:gd name="T13" fmla="*/ 247 h 517"/>
                <a:gd name="T14" fmla="*/ 86 w 131"/>
                <a:gd name="T15" fmla="*/ 366 h 517"/>
                <a:gd name="T16" fmla="*/ 99 w 131"/>
                <a:gd name="T17" fmla="*/ 517 h 517"/>
                <a:gd name="T18" fmla="*/ 25 w 131"/>
                <a:gd name="T19" fmla="*/ 517 h 517"/>
                <a:gd name="T20" fmla="*/ 23 w 131"/>
                <a:gd name="T21" fmla="*/ 502 h 517"/>
                <a:gd name="T22" fmla="*/ 16 w 131"/>
                <a:gd name="T23" fmla="*/ 460 h 517"/>
                <a:gd name="T24" fmla="*/ 9 w 131"/>
                <a:gd name="T25" fmla="*/ 397 h 517"/>
                <a:gd name="T26" fmla="*/ 2 w 131"/>
                <a:gd name="T27" fmla="*/ 320 h 517"/>
                <a:gd name="T28" fmla="*/ 0 w 131"/>
                <a:gd name="T29" fmla="*/ 236 h 517"/>
                <a:gd name="T30" fmla="*/ 4 w 131"/>
                <a:gd name="T31" fmla="*/ 151 h 517"/>
                <a:gd name="T32" fmla="*/ 18 w 131"/>
                <a:gd name="T33" fmla="*/ 70 h 517"/>
                <a:gd name="T34" fmla="*/ 43 w 131"/>
                <a:gd name="T35" fmla="*/ 0 h 517"/>
                <a:gd name="T36" fmla="*/ 131 w 131"/>
                <a:gd name="T37" fmla="*/ 4 h 51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31"/>
                <a:gd name="T58" fmla="*/ 0 h 517"/>
                <a:gd name="T59" fmla="*/ 131 w 131"/>
                <a:gd name="T60" fmla="*/ 517 h 51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31" h="517">
                  <a:moveTo>
                    <a:pt x="131" y="4"/>
                  </a:moveTo>
                  <a:lnTo>
                    <a:pt x="128" y="7"/>
                  </a:lnTo>
                  <a:lnTo>
                    <a:pt x="119" y="21"/>
                  </a:lnTo>
                  <a:lnTo>
                    <a:pt x="109" y="47"/>
                  </a:lnTo>
                  <a:lnTo>
                    <a:pt x="97" y="91"/>
                  </a:lnTo>
                  <a:lnTo>
                    <a:pt x="88" y="156"/>
                  </a:lnTo>
                  <a:lnTo>
                    <a:pt x="84" y="247"/>
                  </a:lnTo>
                  <a:lnTo>
                    <a:pt x="86" y="366"/>
                  </a:lnTo>
                  <a:lnTo>
                    <a:pt x="99" y="517"/>
                  </a:lnTo>
                  <a:lnTo>
                    <a:pt x="25" y="517"/>
                  </a:lnTo>
                  <a:lnTo>
                    <a:pt x="23" y="502"/>
                  </a:lnTo>
                  <a:lnTo>
                    <a:pt x="16" y="460"/>
                  </a:lnTo>
                  <a:lnTo>
                    <a:pt x="9" y="397"/>
                  </a:lnTo>
                  <a:lnTo>
                    <a:pt x="2" y="320"/>
                  </a:lnTo>
                  <a:lnTo>
                    <a:pt x="0" y="236"/>
                  </a:lnTo>
                  <a:lnTo>
                    <a:pt x="4" y="151"/>
                  </a:lnTo>
                  <a:lnTo>
                    <a:pt x="18" y="70"/>
                  </a:lnTo>
                  <a:lnTo>
                    <a:pt x="43" y="0"/>
                  </a:lnTo>
                  <a:lnTo>
                    <a:pt x="131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48" name="Freeform 195"/>
            <p:cNvSpPr>
              <a:spLocks/>
            </p:cNvSpPr>
            <p:nvPr/>
          </p:nvSpPr>
          <p:spPr bwMode="auto">
            <a:xfrm>
              <a:off x="7233" y="13701"/>
              <a:ext cx="104" cy="411"/>
            </a:xfrm>
            <a:custGeom>
              <a:avLst/>
              <a:gdLst>
                <a:gd name="T0" fmla="*/ 104 w 104"/>
                <a:gd name="T1" fmla="*/ 4 h 411"/>
                <a:gd name="T2" fmla="*/ 101 w 104"/>
                <a:gd name="T3" fmla="*/ 7 h 411"/>
                <a:gd name="T4" fmla="*/ 94 w 104"/>
                <a:gd name="T5" fmla="*/ 17 h 411"/>
                <a:gd name="T6" fmla="*/ 86 w 104"/>
                <a:gd name="T7" fmla="*/ 38 h 411"/>
                <a:gd name="T8" fmla="*/ 76 w 104"/>
                <a:gd name="T9" fmla="*/ 73 h 411"/>
                <a:gd name="T10" fmla="*/ 69 w 104"/>
                <a:gd name="T11" fmla="*/ 125 h 411"/>
                <a:gd name="T12" fmla="*/ 65 w 104"/>
                <a:gd name="T13" fmla="*/ 196 h 411"/>
                <a:gd name="T14" fmla="*/ 67 w 104"/>
                <a:gd name="T15" fmla="*/ 291 h 411"/>
                <a:gd name="T16" fmla="*/ 77 w 104"/>
                <a:gd name="T17" fmla="*/ 411 h 411"/>
                <a:gd name="T18" fmla="*/ 19 w 104"/>
                <a:gd name="T19" fmla="*/ 411 h 411"/>
                <a:gd name="T20" fmla="*/ 17 w 104"/>
                <a:gd name="T21" fmla="*/ 399 h 411"/>
                <a:gd name="T22" fmla="*/ 11 w 104"/>
                <a:gd name="T23" fmla="*/ 365 h 411"/>
                <a:gd name="T24" fmla="*/ 6 w 104"/>
                <a:gd name="T25" fmla="*/ 316 h 411"/>
                <a:gd name="T26" fmla="*/ 2 w 104"/>
                <a:gd name="T27" fmla="*/ 255 h 411"/>
                <a:gd name="T28" fmla="*/ 0 w 104"/>
                <a:gd name="T29" fmla="*/ 188 h 411"/>
                <a:gd name="T30" fmla="*/ 4 w 104"/>
                <a:gd name="T31" fmla="*/ 120 h 411"/>
                <a:gd name="T32" fmla="*/ 15 w 104"/>
                <a:gd name="T33" fmla="*/ 55 h 411"/>
                <a:gd name="T34" fmla="*/ 34 w 104"/>
                <a:gd name="T35" fmla="*/ 0 h 411"/>
                <a:gd name="T36" fmla="*/ 104 w 104"/>
                <a:gd name="T37" fmla="*/ 4 h 4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4"/>
                <a:gd name="T58" fmla="*/ 0 h 411"/>
                <a:gd name="T59" fmla="*/ 104 w 104"/>
                <a:gd name="T60" fmla="*/ 411 h 4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4" h="411">
                  <a:moveTo>
                    <a:pt x="104" y="4"/>
                  </a:moveTo>
                  <a:lnTo>
                    <a:pt x="101" y="7"/>
                  </a:lnTo>
                  <a:lnTo>
                    <a:pt x="94" y="17"/>
                  </a:lnTo>
                  <a:lnTo>
                    <a:pt x="86" y="38"/>
                  </a:lnTo>
                  <a:lnTo>
                    <a:pt x="76" y="73"/>
                  </a:lnTo>
                  <a:lnTo>
                    <a:pt x="69" y="125"/>
                  </a:lnTo>
                  <a:lnTo>
                    <a:pt x="65" y="196"/>
                  </a:lnTo>
                  <a:lnTo>
                    <a:pt x="67" y="291"/>
                  </a:lnTo>
                  <a:lnTo>
                    <a:pt x="77" y="411"/>
                  </a:lnTo>
                  <a:lnTo>
                    <a:pt x="19" y="411"/>
                  </a:lnTo>
                  <a:lnTo>
                    <a:pt x="17" y="399"/>
                  </a:lnTo>
                  <a:lnTo>
                    <a:pt x="11" y="365"/>
                  </a:lnTo>
                  <a:lnTo>
                    <a:pt x="6" y="316"/>
                  </a:lnTo>
                  <a:lnTo>
                    <a:pt x="2" y="255"/>
                  </a:lnTo>
                  <a:lnTo>
                    <a:pt x="0" y="188"/>
                  </a:lnTo>
                  <a:lnTo>
                    <a:pt x="4" y="120"/>
                  </a:lnTo>
                  <a:lnTo>
                    <a:pt x="15" y="55"/>
                  </a:lnTo>
                  <a:lnTo>
                    <a:pt x="34" y="0"/>
                  </a:lnTo>
                  <a:lnTo>
                    <a:pt x="104" y="4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49" name="Freeform 196"/>
            <p:cNvSpPr>
              <a:spLocks/>
            </p:cNvSpPr>
            <p:nvPr/>
          </p:nvSpPr>
          <p:spPr bwMode="auto">
            <a:xfrm>
              <a:off x="7240" y="13752"/>
              <a:ext cx="76" cy="302"/>
            </a:xfrm>
            <a:custGeom>
              <a:avLst/>
              <a:gdLst>
                <a:gd name="T0" fmla="*/ 76 w 76"/>
                <a:gd name="T1" fmla="*/ 2 h 302"/>
                <a:gd name="T2" fmla="*/ 74 w 76"/>
                <a:gd name="T3" fmla="*/ 4 h 302"/>
                <a:gd name="T4" fmla="*/ 70 w 76"/>
                <a:gd name="T5" fmla="*/ 12 h 302"/>
                <a:gd name="T6" fmla="*/ 62 w 76"/>
                <a:gd name="T7" fmla="*/ 28 h 302"/>
                <a:gd name="T8" fmla="*/ 56 w 76"/>
                <a:gd name="T9" fmla="*/ 53 h 302"/>
                <a:gd name="T10" fmla="*/ 51 w 76"/>
                <a:gd name="T11" fmla="*/ 92 h 302"/>
                <a:gd name="T12" fmla="*/ 49 w 76"/>
                <a:gd name="T13" fmla="*/ 145 h 302"/>
                <a:gd name="T14" fmla="*/ 50 w 76"/>
                <a:gd name="T15" fmla="*/ 214 h 302"/>
                <a:gd name="T16" fmla="*/ 57 w 76"/>
                <a:gd name="T17" fmla="*/ 302 h 302"/>
                <a:gd name="T18" fmla="*/ 14 w 76"/>
                <a:gd name="T19" fmla="*/ 302 h 302"/>
                <a:gd name="T20" fmla="*/ 13 w 76"/>
                <a:gd name="T21" fmla="*/ 294 h 302"/>
                <a:gd name="T22" fmla="*/ 9 w 76"/>
                <a:gd name="T23" fmla="*/ 269 h 302"/>
                <a:gd name="T24" fmla="*/ 4 w 76"/>
                <a:gd name="T25" fmla="*/ 232 h 302"/>
                <a:gd name="T26" fmla="*/ 1 w 76"/>
                <a:gd name="T27" fmla="*/ 188 h 302"/>
                <a:gd name="T28" fmla="*/ 0 w 76"/>
                <a:gd name="T29" fmla="*/ 138 h 302"/>
                <a:gd name="T30" fmla="*/ 2 w 76"/>
                <a:gd name="T31" fmla="*/ 89 h 302"/>
                <a:gd name="T32" fmla="*/ 10 w 76"/>
                <a:gd name="T33" fmla="*/ 41 h 302"/>
                <a:gd name="T34" fmla="*/ 25 w 76"/>
                <a:gd name="T35" fmla="*/ 0 h 302"/>
                <a:gd name="T36" fmla="*/ 76 w 76"/>
                <a:gd name="T37" fmla="*/ 2 h 30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6"/>
                <a:gd name="T58" fmla="*/ 0 h 302"/>
                <a:gd name="T59" fmla="*/ 76 w 76"/>
                <a:gd name="T60" fmla="*/ 302 h 30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6" h="302">
                  <a:moveTo>
                    <a:pt x="76" y="2"/>
                  </a:moveTo>
                  <a:lnTo>
                    <a:pt x="74" y="4"/>
                  </a:lnTo>
                  <a:lnTo>
                    <a:pt x="70" y="12"/>
                  </a:lnTo>
                  <a:lnTo>
                    <a:pt x="62" y="28"/>
                  </a:lnTo>
                  <a:lnTo>
                    <a:pt x="56" y="53"/>
                  </a:lnTo>
                  <a:lnTo>
                    <a:pt x="51" y="92"/>
                  </a:lnTo>
                  <a:lnTo>
                    <a:pt x="49" y="145"/>
                  </a:lnTo>
                  <a:lnTo>
                    <a:pt x="50" y="214"/>
                  </a:lnTo>
                  <a:lnTo>
                    <a:pt x="57" y="302"/>
                  </a:lnTo>
                  <a:lnTo>
                    <a:pt x="14" y="302"/>
                  </a:lnTo>
                  <a:lnTo>
                    <a:pt x="13" y="294"/>
                  </a:lnTo>
                  <a:lnTo>
                    <a:pt x="9" y="269"/>
                  </a:lnTo>
                  <a:lnTo>
                    <a:pt x="4" y="232"/>
                  </a:lnTo>
                  <a:lnTo>
                    <a:pt x="1" y="188"/>
                  </a:lnTo>
                  <a:lnTo>
                    <a:pt x="0" y="138"/>
                  </a:lnTo>
                  <a:lnTo>
                    <a:pt x="2" y="89"/>
                  </a:lnTo>
                  <a:lnTo>
                    <a:pt x="10" y="41"/>
                  </a:lnTo>
                  <a:lnTo>
                    <a:pt x="25" y="0"/>
                  </a:lnTo>
                  <a:lnTo>
                    <a:pt x="76" y="2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50" name="Rectangle 197"/>
            <p:cNvSpPr>
              <a:spLocks noChangeArrowheads="1"/>
            </p:cNvSpPr>
            <p:nvPr/>
          </p:nvSpPr>
          <p:spPr bwMode="auto">
            <a:xfrm>
              <a:off x="6241" y="13678"/>
              <a:ext cx="23" cy="958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51" name="Freeform 198"/>
            <p:cNvSpPr>
              <a:spLocks/>
            </p:cNvSpPr>
            <p:nvPr/>
          </p:nvSpPr>
          <p:spPr bwMode="auto">
            <a:xfrm>
              <a:off x="6579" y="13664"/>
              <a:ext cx="375" cy="440"/>
            </a:xfrm>
            <a:custGeom>
              <a:avLst/>
              <a:gdLst>
                <a:gd name="T0" fmla="*/ 35 w 375"/>
                <a:gd name="T1" fmla="*/ 41 h 440"/>
                <a:gd name="T2" fmla="*/ 32 w 375"/>
                <a:gd name="T3" fmla="*/ 49 h 440"/>
                <a:gd name="T4" fmla="*/ 25 w 375"/>
                <a:gd name="T5" fmla="*/ 74 h 440"/>
                <a:gd name="T6" fmla="*/ 17 w 375"/>
                <a:gd name="T7" fmla="*/ 112 h 440"/>
                <a:gd name="T8" fmla="*/ 8 w 375"/>
                <a:gd name="T9" fmla="*/ 163 h 440"/>
                <a:gd name="T10" fmla="*/ 2 w 375"/>
                <a:gd name="T11" fmla="*/ 223 h 440"/>
                <a:gd name="T12" fmla="*/ 0 w 375"/>
                <a:gd name="T13" fmla="*/ 290 h 440"/>
                <a:gd name="T14" fmla="*/ 7 w 375"/>
                <a:gd name="T15" fmla="*/ 363 h 440"/>
                <a:gd name="T16" fmla="*/ 23 w 375"/>
                <a:gd name="T17" fmla="*/ 440 h 440"/>
                <a:gd name="T18" fmla="*/ 23 w 375"/>
                <a:gd name="T19" fmla="*/ 437 h 440"/>
                <a:gd name="T20" fmla="*/ 23 w 375"/>
                <a:gd name="T21" fmla="*/ 427 h 440"/>
                <a:gd name="T22" fmla="*/ 23 w 375"/>
                <a:gd name="T23" fmla="*/ 411 h 440"/>
                <a:gd name="T24" fmla="*/ 23 w 375"/>
                <a:gd name="T25" fmla="*/ 391 h 440"/>
                <a:gd name="T26" fmla="*/ 25 w 375"/>
                <a:gd name="T27" fmla="*/ 367 h 440"/>
                <a:gd name="T28" fmla="*/ 28 w 375"/>
                <a:gd name="T29" fmla="*/ 341 h 440"/>
                <a:gd name="T30" fmla="*/ 33 w 375"/>
                <a:gd name="T31" fmla="*/ 312 h 440"/>
                <a:gd name="T32" fmla="*/ 39 w 375"/>
                <a:gd name="T33" fmla="*/ 281 h 440"/>
                <a:gd name="T34" fmla="*/ 49 w 375"/>
                <a:gd name="T35" fmla="*/ 251 h 440"/>
                <a:gd name="T36" fmla="*/ 61 w 375"/>
                <a:gd name="T37" fmla="*/ 222 h 440"/>
                <a:gd name="T38" fmla="*/ 75 w 375"/>
                <a:gd name="T39" fmla="*/ 194 h 440"/>
                <a:gd name="T40" fmla="*/ 93 w 375"/>
                <a:gd name="T41" fmla="*/ 168 h 440"/>
                <a:gd name="T42" fmla="*/ 116 w 375"/>
                <a:gd name="T43" fmla="*/ 145 h 440"/>
                <a:gd name="T44" fmla="*/ 141 w 375"/>
                <a:gd name="T45" fmla="*/ 127 h 440"/>
                <a:gd name="T46" fmla="*/ 173 w 375"/>
                <a:gd name="T47" fmla="*/ 114 h 440"/>
                <a:gd name="T48" fmla="*/ 208 w 375"/>
                <a:gd name="T49" fmla="*/ 106 h 440"/>
                <a:gd name="T50" fmla="*/ 210 w 375"/>
                <a:gd name="T51" fmla="*/ 104 h 440"/>
                <a:gd name="T52" fmla="*/ 217 w 375"/>
                <a:gd name="T53" fmla="*/ 100 h 440"/>
                <a:gd name="T54" fmla="*/ 227 w 375"/>
                <a:gd name="T55" fmla="*/ 92 h 440"/>
                <a:gd name="T56" fmla="*/ 245 w 375"/>
                <a:gd name="T57" fmla="*/ 82 h 440"/>
                <a:gd name="T58" fmla="*/ 267 w 375"/>
                <a:gd name="T59" fmla="*/ 69 h 440"/>
                <a:gd name="T60" fmla="*/ 296 w 375"/>
                <a:gd name="T61" fmla="*/ 54 h 440"/>
                <a:gd name="T62" fmla="*/ 332 w 375"/>
                <a:gd name="T63" fmla="*/ 36 h 440"/>
                <a:gd name="T64" fmla="*/ 375 w 375"/>
                <a:gd name="T65" fmla="*/ 17 h 440"/>
                <a:gd name="T66" fmla="*/ 373 w 375"/>
                <a:gd name="T67" fmla="*/ 16 h 440"/>
                <a:gd name="T68" fmla="*/ 366 w 375"/>
                <a:gd name="T69" fmla="*/ 15 h 440"/>
                <a:gd name="T70" fmla="*/ 357 w 375"/>
                <a:gd name="T71" fmla="*/ 13 h 440"/>
                <a:gd name="T72" fmla="*/ 343 w 375"/>
                <a:gd name="T73" fmla="*/ 10 h 440"/>
                <a:gd name="T74" fmla="*/ 326 w 375"/>
                <a:gd name="T75" fmla="*/ 7 h 440"/>
                <a:gd name="T76" fmla="*/ 307 w 375"/>
                <a:gd name="T77" fmla="*/ 5 h 440"/>
                <a:gd name="T78" fmla="*/ 285 w 375"/>
                <a:gd name="T79" fmla="*/ 3 h 440"/>
                <a:gd name="T80" fmla="*/ 261 w 375"/>
                <a:gd name="T81" fmla="*/ 1 h 440"/>
                <a:gd name="T82" fmla="*/ 235 w 375"/>
                <a:gd name="T83" fmla="*/ 0 h 440"/>
                <a:gd name="T84" fmla="*/ 208 w 375"/>
                <a:gd name="T85" fmla="*/ 1 h 440"/>
                <a:gd name="T86" fmla="*/ 180 w 375"/>
                <a:gd name="T87" fmla="*/ 2 h 440"/>
                <a:gd name="T88" fmla="*/ 151 w 375"/>
                <a:gd name="T89" fmla="*/ 5 h 440"/>
                <a:gd name="T90" fmla="*/ 122 w 375"/>
                <a:gd name="T91" fmla="*/ 10 h 440"/>
                <a:gd name="T92" fmla="*/ 92 w 375"/>
                <a:gd name="T93" fmla="*/ 18 h 440"/>
                <a:gd name="T94" fmla="*/ 63 w 375"/>
                <a:gd name="T95" fmla="*/ 28 h 440"/>
                <a:gd name="T96" fmla="*/ 35 w 375"/>
                <a:gd name="T97" fmla="*/ 41 h 440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5"/>
                <a:gd name="T148" fmla="*/ 0 h 440"/>
                <a:gd name="T149" fmla="*/ 375 w 375"/>
                <a:gd name="T150" fmla="*/ 440 h 440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5" h="440">
                  <a:moveTo>
                    <a:pt x="35" y="41"/>
                  </a:moveTo>
                  <a:lnTo>
                    <a:pt x="32" y="49"/>
                  </a:lnTo>
                  <a:lnTo>
                    <a:pt x="25" y="74"/>
                  </a:lnTo>
                  <a:lnTo>
                    <a:pt x="17" y="112"/>
                  </a:lnTo>
                  <a:lnTo>
                    <a:pt x="8" y="163"/>
                  </a:lnTo>
                  <a:lnTo>
                    <a:pt x="2" y="223"/>
                  </a:lnTo>
                  <a:lnTo>
                    <a:pt x="0" y="290"/>
                  </a:lnTo>
                  <a:lnTo>
                    <a:pt x="7" y="363"/>
                  </a:lnTo>
                  <a:lnTo>
                    <a:pt x="23" y="440"/>
                  </a:lnTo>
                  <a:lnTo>
                    <a:pt x="23" y="437"/>
                  </a:lnTo>
                  <a:lnTo>
                    <a:pt x="23" y="427"/>
                  </a:lnTo>
                  <a:lnTo>
                    <a:pt x="23" y="411"/>
                  </a:lnTo>
                  <a:lnTo>
                    <a:pt x="23" y="391"/>
                  </a:lnTo>
                  <a:lnTo>
                    <a:pt x="25" y="367"/>
                  </a:lnTo>
                  <a:lnTo>
                    <a:pt x="28" y="341"/>
                  </a:lnTo>
                  <a:lnTo>
                    <a:pt x="33" y="312"/>
                  </a:lnTo>
                  <a:lnTo>
                    <a:pt x="39" y="281"/>
                  </a:lnTo>
                  <a:lnTo>
                    <a:pt x="49" y="251"/>
                  </a:lnTo>
                  <a:lnTo>
                    <a:pt x="61" y="222"/>
                  </a:lnTo>
                  <a:lnTo>
                    <a:pt x="75" y="194"/>
                  </a:lnTo>
                  <a:lnTo>
                    <a:pt x="93" y="168"/>
                  </a:lnTo>
                  <a:lnTo>
                    <a:pt x="116" y="145"/>
                  </a:lnTo>
                  <a:lnTo>
                    <a:pt x="141" y="127"/>
                  </a:lnTo>
                  <a:lnTo>
                    <a:pt x="173" y="114"/>
                  </a:lnTo>
                  <a:lnTo>
                    <a:pt x="208" y="106"/>
                  </a:lnTo>
                  <a:lnTo>
                    <a:pt x="210" y="104"/>
                  </a:lnTo>
                  <a:lnTo>
                    <a:pt x="217" y="100"/>
                  </a:lnTo>
                  <a:lnTo>
                    <a:pt x="227" y="92"/>
                  </a:lnTo>
                  <a:lnTo>
                    <a:pt x="245" y="82"/>
                  </a:lnTo>
                  <a:lnTo>
                    <a:pt x="267" y="69"/>
                  </a:lnTo>
                  <a:lnTo>
                    <a:pt x="296" y="54"/>
                  </a:lnTo>
                  <a:lnTo>
                    <a:pt x="332" y="36"/>
                  </a:lnTo>
                  <a:lnTo>
                    <a:pt x="375" y="17"/>
                  </a:lnTo>
                  <a:lnTo>
                    <a:pt x="373" y="16"/>
                  </a:lnTo>
                  <a:lnTo>
                    <a:pt x="366" y="15"/>
                  </a:lnTo>
                  <a:lnTo>
                    <a:pt x="357" y="13"/>
                  </a:lnTo>
                  <a:lnTo>
                    <a:pt x="343" y="10"/>
                  </a:lnTo>
                  <a:lnTo>
                    <a:pt x="326" y="7"/>
                  </a:lnTo>
                  <a:lnTo>
                    <a:pt x="307" y="5"/>
                  </a:lnTo>
                  <a:lnTo>
                    <a:pt x="285" y="3"/>
                  </a:lnTo>
                  <a:lnTo>
                    <a:pt x="261" y="1"/>
                  </a:lnTo>
                  <a:lnTo>
                    <a:pt x="235" y="0"/>
                  </a:lnTo>
                  <a:lnTo>
                    <a:pt x="208" y="1"/>
                  </a:lnTo>
                  <a:lnTo>
                    <a:pt x="180" y="2"/>
                  </a:lnTo>
                  <a:lnTo>
                    <a:pt x="151" y="5"/>
                  </a:lnTo>
                  <a:lnTo>
                    <a:pt x="122" y="10"/>
                  </a:lnTo>
                  <a:lnTo>
                    <a:pt x="92" y="18"/>
                  </a:lnTo>
                  <a:lnTo>
                    <a:pt x="63" y="28"/>
                  </a:lnTo>
                  <a:lnTo>
                    <a:pt x="35" y="41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52" name="Freeform 199"/>
            <p:cNvSpPr>
              <a:spLocks/>
            </p:cNvSpPr>
            <p:nvPr/>
          </p:nvSpPr>
          <p:spPr bwMode="auto">
            <a:xfrm>
              <a:off x="6061" y="13991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8 h 83"/>
                <a:gd name="T6" fmla="*/ 5 w 305"/>
                <a:gd name="T7" fmla="*/ 44 h 83"/>
                <a:gd name="T8" fmla="*/ 11 w 305"/>
                <a:gd name="T9" fmla="*/ 37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8 h 83"/>
                <a:gd name="T16" fmla="*/ 54 w 305"/>
                <a:gd name="T17" fmla="*/ 12 h 83"/>
                <a:gd name="T18" fmla="*/ 72 w 305"/>
                <a:gd name="T19" fmla="*/ 6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7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6 h 83"/>
                <a:gd name="T38" fmla="*/ 289 w 305"/>
                <a:gd name="T39" fmla="*/ 44 h 83"/>
                <a:gd name="T40" fmla="*/ 277 w 305"/>
                <a:gd name="T41" fmla="*/ 41 h 83"/>
                <a:gd name="T42" fmla="*/ 262 w 305"/>
                <a:gd name="T43" fmla="*/ 36 h 83"/>
                <a:gd name="T44" fmla="*/ 244 w 305"/>
                <a:gd name="T45" fmla="*/ 32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1 h 83"/>
                <a:gd name="T56" fmla="*/ 101 w 305"/>
                <a:gd name="T57" fmla="*/ 23 h 83"/>
                <a:gd name="T58" fmla="*/ 77 w 305"/>
                <a:gd name="T59" fmla="*/ 29 h 83"/>
                <a:gd name="T60" fmla="*/ 55 w 305"/>
                <a:gd name="T61" fmla="*/ 37 h 83"/>
                <a:gd name="T62" fmla="*/ 33 w 305"/>
                <a:gd name="T63" fmla="*/ 48 h 83"/>
                <a:gd name="T64" fmla="*/ 15 w 305"/>
                <a:gd name="T65" fmla="*/ 63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8"/>
                  </a:lnTo>
                  <a:lnTo>
                    <a:pt x="5" y="44"/>
                  </a:lnTo>
                  <a:lnTo>
                    <a:pt x="11" y="37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8"/>
                  </a:lnTo>
                  <a:lnTo>
                    <a:pt x="54" y="12"/>
                  </a:lnTo>
                  <a:lnTo>
                    <a:pt x="72" y="6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7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6"/>
                  </a:lnTo>
                  <a:lnTo>
                    <a:pt x="289" y="44"/>
                  </a:lnTo>
                  <a:lnTo>
                    <a:pt x="277" y="41"/>
                  </a:lnTo>
                  <a:lnTo>
                    <a:pt x="262" y="36"/>
                  </a:lnTo>
                  <a:lnTo>
                    <a:pt x="244" y="32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1"/>
                  </a:lnTo>
                  <a:lnTo>
                    <a:pt x="101" y="23"/>
                  </a:lnTo>
                  <a:lnTo>
                    <a:pt x="77" y="29"/>
                  </a:lnTo>
                  <a:lnTo>
                    <a:pt x="55" y="37"/>
                  </a:lnTo>
                  <a:lnTo>
                    <a:pt x="33" y="48"/>
                  </a:lnTo>
                  <a:lnTo>
                    <a:pt x="15" y="63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53" name="Freeform 200"/>
            <p:cNvSpPr>
              <a:spLocks/>
            </p:cNvSpPr>
            <p:nvPr/>
          </p:nvSpPr>
          <p:spPr bwMode="auto">
            <a:xfrm>
              <a:off x="6061" y="13793"/>
              <a:ext cx="305" cy="83"/>
            </a:xfrm>
            <a:custGeom>
              <a:avLst/>
              <a:gdLst>
                <a:gd name="T0" fmla="*/ 0 w 305"/>
                <a:gd name="T1" fmla="*/ 53 h 83"/>
                <a:gd name="T2" fmla="*/ 0 w 305"/>
                <a:gd name="T3" fmla="*/ 52 h 83"/>
                <a:gd name="T4" fmla="*/ 2 w 305"/>
                <a:gd name="T5" fmla="*/ 49 h 83"/>
                <a:gd name="T6" fmla="*/ 5 w 305"/>
                <a:gd name="T7" fmla="*/ 44 h 83"/>
                <a:gd name="T8" fmla="*/ 11 w 305"/>
                <a:gd name="T9" fmla="*/ 38 h 83"/>
                <a:gd name="T10" fmla="*/ 18 w 305"/>
                <a:gd name="T11" fmla="*/ 31 h 83"/>
                <a:gd name="T12" fmla="*/ 27 w 305"/>
                <a:gd name="T13" fmla="*/ 25 h 83"/>
                <a:gd name="T14" fmla="*/ 39 w 305"/>
                <a:gd name="T15" fmla="*/ 17 h 83"/>
                <a:gd name="T16" fmla="*/ 54 w 305"/>
                <a:gd name="T17" fmla="*/ 12 h 83"/>
                <a:gd name="T18" fmla="*/ 72 w 305"/>
                <a:gd name="T19" fmla="*/ 7 h 83"/>
                <a:gd name="T20" fmla="*/ 92 w 305"/>
                <a:gd name="T21" fmla="*/ 2 h 83"/>
                <a:gd name="T22" fmla="*/ 118 w 305"/>
                <a:gd name="T23" fmla="*/ 0 h 83"/>
                <a:gd name="T24" fmla="*/ 146 w 305"/>
                <a:gd name="T25" fmla="*/ 0 h 83"/>
                <a:gd name="T26" fmla="*/ 180 w 305"/>
                <a:gd name="T27" fmla="*/ 2 h 83"/>
                <a:gd name="T28" fmla="*/ 216 w 305"/>
                <a:gd name="T29" fmla="*/ 8 h 83"/>
                <a:gd name="T30" fmla="*/ 258 w 305"/>
                <a:gd name="T31" fmla="*/ 16 h 83"/>
                <a:gd name="T32" fmla="*/ 305 w 305"/>
                <a:gd name="T33" fmla="*/ 29 h 83"/>
                <a:gd name="T34" fmla="*/ 299 w 305"/>
                <a:gd name="T35" fmla="*/ 47 h 83"/>
                <a:gd name="T36" fmla="*/ 297 w 305"/>
                <a:gd name="T37" fmla="*/ 45 h 83"/>
                <a:gd name="T38" fmla="*/ 289 w 305"/>
                <a:gd name="T39" fmla="*/ 43 h 83"/>
                <a:gd name="T40" fmla="*/ 277 w 305"/>
                <a:gd name="T41" fmla="*/ 40 h 83"/>
                <a:gd name="T42" fmla="*/ 262 w 305"/>
                <a:gd name="T43" fmla="*/ 36 h 83"/>
                <a:gd name="T44" fmla="*/ 244 w 305"/>
                <a:gd name="T45" fmla="*/ 33 h 83"/>
                <a:gd name="T46" fmla="*/ 224 w 305"/>
                <a:gd name="T47" fmla="*/ 28 h 83"/>
                <a:gd name="T48" fmla="*/ 201 w 305"/>
                <a:gd name="T49" fmla="*/ 25 h 83"/>
                <a:gd name="T50" fmla="*/ 176 w 305"/>
                <a:gd name="T51" fmla="*/ 22 h 83"/>
                <a:gd name="T52" fmla="*/ 152 w 305"/>
                <a:gd name="T53" fmla="*/ 21 h 83"/>
                <a:gd name="T54" fmla="*/ 126 w 305"/>
                <a:gd name="T55" fmla="*/ 22 h 83"/>
                <a:gd name="T56" fmla="*/ 101 w 305"/>
                <a:gd name="T57" fmla="*/ 24 h 83"/>
                <a:gd name="T58" fmla="*/ 77 w 305"/>
                <a:gd name="T59" fmla="*/ 29 h 83"/>
                <a:gd name="T60" fmla="*/ 55 w 305"/>
                <a:gd name="T61" fmla="*/ 38 h 83"/>
                <a:gd name="T62" fmla="*/ 33 w 305"/>
                <a:gd name="T63" fmla="*/ 49 h 83"/>
                <a:gd name="T64" fmla="*/ 15 w 305"/>
                <a:gd name="T65" fmla="*/ 64 h 83"/>
                <a:gd name="T66" fmla="*/ 0 w 305"/>
                <a:gd name="T67" fmla="*/ 83 h 83"/>
                <a:gd name="T68" fmla="*/ 0 w 305"/>
                <a:gd name="T69" fmla="*/ 53 h 83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05"/>
                <a:gd name="T106" fmla="*/ 0 h 83"/>
                <a:gd name="T107" fmla="*/ 305 w 305"/>
                <a:gd name="T108" fmla="*/ 83 h 83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05" h="83">
                  <a:moveTo>
                    <a:pt x="0" y="53"/>
                  </a:moveTo>
                  <a:lnTo>
                    <a:pt x="0" y="52"/>
                  </a:lnTo>
                  <a:lnTo>
                    <a:pt x="2" y="49"/>
                  </a:lnTo>
                  <a:lnTo>
                    <a:pt x="5" y="44"/>
                  </a:lnTo>
                  <a:lnTo>
                    <a:pt x="11" y="38"/>
                  </a:lnTo>
                  <a:lnTo>
                    <a:pt x="18" y="31"/>
                  </a:lnTo>
                  <a:lnTo>
                    <a:pt x="27" y="25"/>
                  </a:lnTo>
                  <a:lnTo>
                    <a:pt x="39" y="17"/>
                  </a:lnTo>
                  <a:lnTo>
                    <a:pt x="54" y="12"/>
                  </a:lnTo>
                  <a:lnTo>
                    <a:pt x="72" y="7"/>
                  </a:lnTo>
                  <a:lnTo>
                    <a:pt x="92" y="2"/>
                  </a:lnTo>
                  <a:lnTo>
                    <a:pt x="118" y="0"/>
                  </a:lnTo>
                  <a:lnTo>
                    <a:pt x="146" y="0"/>
                  </a:lnTo>
                  <a:lnTo>
                    <a:pt x="180" y="2"/>
                  </a:lnTo>
                  <a:lnTo>
                    <a:pt x="216" y="8"/>
                  </a:lnTo>
                  <a:lnTo>
                    <a:pt x="258" y="16"/>
                  </a:lnTo>
                  <a:lnTo>
                    <a:pt x="305" y="29"/>
                  </a:lnTo>
                  <a:lnTo>
                    <a:pt x="299" y="47"/>
                  </a:lnTo>
                  <a:lnTo>
                    <a:pt x="297" y="45"/>
                  </a:lnTo>
                  <a:lnTo>
                    <a:pt x="289" y="43"/>
                  </a:lnTo>
                  <a:lnTo>
                    <a:pt x="277" y="40"/>
                  </a:lnTo>
                  <a:lnTo>
                    <a:pt x="262" y="36"/>
                  </a:lnTo>
                  <a:lnTo>
                    <a:pt x="244" y="33"/>
                  </a:lnTo>
                  <a:lnTo>
                    <a:pt x="224" y="28"/>
                  </a:lnTo>
                  <a:lnTo>
                    <a:pt x="201" y="25"/>
                  </a:lnTo>
                  <a:lnTo>
                    <a:pt x="176" y="22"/>
                  </a:lnTo>
                  <a:lnTo>
                    <a:pt x="152" y="21"/>
                  </a:lnTo>
                  <a:lnTo>
                    <a:pt x="126" y="22"/>
                  </a:lnTo>
                  <a:lnTo>
                    <a:pt x="101" y="24"/>
                  </a:lnTo>
                  <a:lnTo>
                    <a:pt x="77" y="29"/>
                  </a:lnTo>
                  <a:lnTo>
                    <a:pt x="55" y="38"/>
                  </a:lnTo>
                  <a:lnTo>
                    <a:pt x="33" y="49"/>
                  </a:lnTo>
                  <a:lnTo>
                    <a:pt x="15" y="64"/>
                  </a:lnTo>
                  <a:lnTo>
                    <a:pt x="0" y="83"/>
                  </a:lnTo>
                  <a:lnTo>
                    <a:pt x="0" y="53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54" name="Freeform 201"/>
            <p:cNvSpPr>
              <a:spLocks/>
            </p:cNvSpPr>
            <p:nvPr/>
          </p:nvSpPr>
          <p:spPr bwMode="auto">
            <a:xfrm>
              <a:off x="6348" y="13696"/>
              <a:ext cx="496" cy="917"/>
            </a:xfrm>
            <a:custGeom>
              <a:avLst/>
              <a:gdLst>
                <a:gd name="T0" fmla="*/ 0 w 496"/>
                <a:gd name="T1" fmla="*/ 0 h 917"/>
                <a:gd name="T2" fmla="*/ 0 w 496"/>
                <a:gd name="T3" fmla="*/ 886 h 917"/>
                <a:gd name="T4" fmla="*/ 150 w 496"/>
                <a:gd name="T5" fmla="*/ 917 h 917"/>
                <a:gd name="T6" fmla="*/ 143 w 496"/>
                <a:gd name="T7" fmla="*/ 797 h 917"/>
                <a:gd name="T8" fmla="*/ 496 w 496"/>
                <a:gd name="T9" fmla="*/ 851 h 917"/>
                <a:gd name="T10" fmla="*/ 490 w 496"/>
                <a:gd name="T11" fmla="*/ 803 h 917"/>
                <a:gd name="T12" fmla="*/ 245 w 496"/>
                <a:gd name="T13" fmla="*/ 773 h 917"/>
                <a:gd name="T14" fmla="*/ 239 w 496"/>
                <a:gd name="T15" fmla="*/ 670 h 917"/>
                <a:gd name="T16" fmla="*/ 72 w 496"/>
                <a:gd name="T17" fmla="*/ 670 h 917"/>
                <a:gd name="T18" fmla="*/ 68 w 496"/>
                <a:gd name="T19" fmla="*/ 657 h 917"/>
                <a:gd name="T20" fmla="*/ 56 w 496"/>
                <a:gd name="T21" fmla="*/ 620 h 917"/>
                <a:gd name="T22" fmla="*/ 41 w 496"/>
                <a:gd name="T23" fmla="*/ 559 h 917"/>
                <a:gd name="T24" fmla="*/ 26 w 496"/>
                <a:gd name="T25" fmla="*/ 480 h 917"/>
                <a:gd name="T26" fmla="*/ 15 w 496"/>
                <a:gd name="T27" fmla="*/ 385 h 917"/>
                <a:gd name="T28" fmla="*/ 11 w 496"/>
                <a:gd name="T29" fmla="*/ 276 h 917"/>
                <a:gd name="T30" fmla="*/ 20 w 496"/>
                <a:gd name="T31" fmla="*/ 158 h 917"/>
                <a:gd name="T32" fmla="*/ 42 w 496"/>
                <a:gd name="T33" fmla="*/ 30 h 917"/>
                <a:gd name="T34" fmla="*/ 0 w 496"/>
                <a:gd name="T35" fmla="*/ 0 h 917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6"/>
                <a:gd name="T55" fmla="*/ 0 h 917"/>
                <a:gd name="T56" fmla="*/ 496 w 496"/>
                <a:gd name="T57" fmla="*/ 917 h 917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6" h="917">
                  <a:moveTo>
                    <a:pt x="0" y="0"/>
                  </a:moveTo>
                  <a:lnTo>
                    <a:pt x="0" y="886"/>
                  </a:lnTo>
                  <a:lnTo>
                    <a:pt x="150" y="917"/>
                  </a:lnTo>
                  <a:lnTo>
                    <a:pt x="143" y="797"/>
                  </a:lnTo>
                  <a:lnTo>
                    <a:pt x="496" y="851"/>
                  </a:lnTo>
                  <a:lnTo>
                    <a:pt x="490" y="803"/>
                  </a:lnTo>
                  <a:lnTo>
                    <a:pt x="245" y="773"/>
                  </a:lnTo>
                  <a:lnTo>
                    <a:pt x="239" y="670"/>
                  </a:lnTo>
                  <a:lnTo>
                    <a:pt x="72" y="670"/>
                  </a:lnTo>
                  <a:lnTo>
                    <a:pt x="68" y="657"/>
                  </a:lnTo>
                  <a:lnTo>
                    <a:pt x="56" y="620"/>
                  </a:lnTo>
                  <a:lnTo>
                    <a:pt x="41" y="559"/>
                  </a:lnTo>
                  <a:lnTo>
                    <a:pt x="26" y="480"/>
                  </a:lnTo>
                  <a:lnTo>
                    <a:pt x="15" y="385"/>
                  </a:lnTo>
                  <a:lnTo>
                    <a:pt x="11" y="276"/>
                  </a:lnTo>
                  <a:lnTo>
                    <a:pt x="20" y="158"/>
                  </a:lnTo>
                  <a:lnTo>
                    <a:pt x="42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55" name="Freeform 202"/>
            <p:cNvSpPr>
              <a:spLocks/>
            </p:cNvSpPr>
            <p:nvPr/>
          </p:nvSpPr>
          <p:spPr bwMode="auto">
            <a:xfrm>
              <a:off x="6593" y="13487"/>
              <a:ext cx="638" cy="125"/>
            </a:xfrm>
            <a:custGeom>
              <a:avLst/>
              <a:gdLst>
                <a:gd name="T0" fmla="*/ 0 w 638"/>
                <a:gd name="T1" fmla="*/ 125 h 125"/>
                <a:gd name="T2" fmla="*/ 4 w 638"/>
                <a:gd name="T3" fmla="*/ 124 h 125"/>
                <a:gd name="T4" fmla="*/ 14 w 638"/>
                <a:gd name="T5" fmla="*/ 119 h 125"/>
                <a:gd name="T6" fmla="*/ 31 w 638"/>
                <a:gd name="T7" fmla="*/ 114 h 125"/>
                <a:gd name="T8" fmla="*/ 53 w 638"/>
                <a:gd name="T9" fmla="*/ 106 h 125"/>
                <a:gd name="T10" fmla="*/ 81 w 638"/>
                <a:gd name="T11" fmla="*/ 98 h 125"/>
                <a:gd name="T12" fmla="*/ 113 w 638"/>
                <a:gd name="T13" fmla="*/ 89 h 125"/>
                <a:gd name="T14" fmla="*/ 151 w 638"/>
                <a:gd name="T15" fmla="*/ 81 h 125"/>
                <a:gd name="T16" fmla="*/ 192 w 638"/>
                <a:gd name="T17" fmla="*/ 73 h 125"/>
                <a:gd name="T18" fmla="*/ 237 w 638"/>
                <a:gd name="T19" fmla="*/ 65 h 125"/>
                <a:gd name="T20" fmla="*/ 286 w 638"/>
                <a:gd name="T21" fmla="*/ 60 h 125"/>
                <a:gd name="T22" fmla="*/ 337 w 638"/>
                <a:gd name="T23" fmla="*/ 56 h 125"/>
                <a:gd name="T24" fmla="*/ 390 w 638"/>
                <a:gd name="T25" fmla="*/ 55 h 125"/>
                <a:gd name="T26" fmla="*/ 446 w 638"/>
                <a:gd name="T27" fmla="*/ 56 h 125"/>
                <a:gd name="T28" fmla="*/ 503 w 638"/>
                <a:gd name="T29" fmla="*/ 61 h 125"/>
                <a:gd name="T30" fmla="*/ 561 w 638"/>
                <a:gd name="T31" fmla="*/ 70 h 125"/>
                <a:gd name="T32" fmla="*/ 620 w 638"/>
                <a:gd name="T33" fmla="*/ 83 h 125"/>
                <a:gd name="T34" fmla="*/ 638 w 638"/>
                <a:gd name="T35" fmla="*/ 0 h 125"/>
                <a:gd name="T36" fmla="*/ 634 w 638"/>
                <a:gd name="T37" fmla="*/ 0 h 125"/>
                <a:gd name="T38" fmla="*/ 620 w 638"/>
                <a:gd name="T39" fmla="*/ 0 h 125"/>
                <a:gd name="T40" fmla="*/ 599 w 638"/>
                <a:gd name="T41" fmla="*/ 0 h 125"/>
                <a:gd name="T42" fmla="*/ 571 w 638"/>
                <a:gd name="T43" fmla="*/ 1 h 125"/>
                <a:gd name="T44" fmla="*/ 536 w 638"/>
                <a:gd name="T45" fmla="*/ 2 h 125"/>
                <a:gd name="T46" fmla="*/ 496 w 638"/>
                <a:gd name="T47" fmla="*/ 3 h 125"/>
                <a:gd name="T48" fmla="*/ 452 w 638"/>
                <a:gd name="T49" fmla="*/ 6 h 125"/>
                <a:gd name="T50" fmla="*/ 405 w 638"/>
                <a:gd name="T51" fmla="*/ 8 h 125"/>
                <a:gd name="T52" fmla="*/ 354 w 638"/>
                <a:gd name="T53" fmla="*/ 13 h 125"/>
                <a:gd name="T54" fmla="*/ 302 w 638"/>
                <a:gd name="T55" fmla="*/ 17 h 125"/>
                <a:gd name="T56" fmla="*/ 249 w 638"/>
                <a:gd name="T57" fmla="*/ 22 h 125"/>
                <a:gd name="T58" fmla="*/ 196 w 638"/>
                <a:gd name="T59" fmla="*/ 30 h 125"/>
                <a:gd name="T60" fmla="*/ 144 w 638"/>
                <a:gd name="T61" fmla="*/ 37 h 125"/>
                <a:gd name="T62" fmla="*/ 93 w 638"/>
                <a:gd name="T63" fmla="*/ 47 h 125"/>
                <a:gd name="T64" fmla="*/ 45 w 638"/>
                <a:gd name="T65" fmla="*/ 58 h 125"/>
                <a:gd name="T66" fmla="*/ 0 w 638"/>
                <a:gd name="T67" fmla="*/ 71 h 125"/>
                <a:gd name="T68" fmla="*/ 0 w 638"/>
                <a:gd name="T69" fmla="*/ 125 h 125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38"/>
                <a:gd name="T106" fmla="*/ 0 h 125"/>
                <a:gd name="T107" fmla="*/ 638 w 638"/>
                <a:gd name="T108" fmla="*/ 125 h 125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38" h="125">
                  <a:moveTo>
                    <a:pt x="0" y="125"/>
                  </a:moveTo>
                  <a:lnTo>
                    <a:pt x="4" y="124"/>
                  </a:lnTo>
                  <a:lnTo>
                    <a:pt x="14" y="119"/>
                  </a:lnTo>
                  <a:lnTo>
                    <a:pt x="31" y="114"/>
                  </a:lnTo>
                  <a:lnTo>
                    <a:pt x="53" y="106"/>
                  </a:lnTo>
                  <a:lnTo>
                    <a:pt x="81" y="98"/>
                  </a:lnTo>
                  <a:lnTo>
                    <a:pt x="113" y="89"/>
                  </a:lnTo>
                  <a:lnTo>
                    <a:pt x="151" y="81"/>
                  </a:lnTo>
                  <a:lnTo>
                    <a:pt x="192" y="73"/>
                  </a:lnTo>
                  <a:lnTo>
                    <a:pt x="237" y="65"/>
                  </a:lnTo>
                  <a:lnTo>
                    <a:pt x="286" y="60"/>
                  </a:lnTo>
                  <a:lnTo>
                    <a:pt x="337" y="56"/>
                  </a:lnTo>
                  <a:lnTo>
                    <a:pt x="390" y="55"/>
                  </a:lnTo>
                  <a:lnTo>
                    <a:pt x="446" y="56"/>
                  </a:lnTo>
                  <a:lnTo>
                    <a:pt x="503" y="61"/>
                  </a:lnTo>
                  <a:lnTo>
                    <a:pt x="561" y="70"/>
                  </a:lnTo>
                  <a:lnTo>
                    <a:pt x="620" y="83"/>
                  </a:lnTo>
                  <a:lnTo>
                    <a:pt x="638" y="0"/>
                  </a:lnTo>
                  <a:lnTo>
                    <a:pt x="634" y="0"/>
                  </a:lnTo>
                  <a:lnTo>
                    <a:pt x="620" y="0"/>
                  </a:lnTo>
                  <a:lnTo>
                    <a:pt x="599" y="0"/>
                  </a:lnTo>
                  <a:lnTo>
                    <a:pt x="571" y="1"/>
                  </a:lnTo>
                  <a:lnTo>
                    <a:pt x="536" y="2"/>
                  </a:lnTo>
                  <a:lnTo>
                    <a:pt x="496" y="3"/>
                  </a:lnTo>
                  <a:lnTo>
                    <a:pt x="452" y="6"/>
                  </a:lnTo>
                  <a:lnTo>
                    <a:pt x="405" y="8"/>
                  </a:lnTo>
                  <a:lnTo>
                    <a:pt x="354" y="13"/>
                  </a:lnTo>
                  <a:lnTo>
                    <a:pt x="302" y="17"/>
                  </a:lnTo>
                  <a:lnTo>
                    <a:pt x="249" y="22"/>
                  </a:lnTo>
                  <a:lnTo>
                    <a:pt x="196" y="30"/>
                  </a:lnTo>
                  <a:lnTo>
                    <a:pt x="144" y="37"/>
                  </a:lnTo>
                  <a:lnTo>
                    <a:pt x="93" y="47"/>
                  </a:lnTo>
                  <a:lnTo>
                    <a:pt x="45" y="58"/>
                  </a:lnTo>
                  <a:lnTo>
                    <a:pt x="0" y="7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80808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56" name="Freeform 203"/>
            <p:cNvSpPr>
              <a:spLocks/>
            </p:cNvSpPr>
            <p:nvPr/>
          </p:nvSpPr>
          <p:spPr bwMode="auto">
            <a:xfrm>
              <a:off x="6217" y="14634"/>
              <a:ext cx="1075" cy="356"/>
            </a:xfrm>
            <a:custGeom>
              <a:avLst/>
              <a:gdLst>
                <a:gd name="T0" fmla="*/ 454 w 1075"/>
                <a:gd name="T1" fmla="*/ 344 h 356"/>
                <a:gd name="T2" fmla="*/ 456 w 1075"/>
                <a:gd name="T3" fmla="*/ 343 h 356"/>
                <a:gd name="T4" fmla="*/ 463 w 1075"/>
                <a:gd name="T5" fmla="*/ 341 h 356"/>
                <a:gd name="T6" fmla="*/ 472 w 1075"/>
                <a:gd name="T7" fmla="*/ 337 h 356"/>
                <a:gd name="T8" fmla="*/ 485 w 1075"/>
                <a:gd name="T9" fmla="*/ 332 h 356"/>
                <a:gd name="T10" fmla="*/ 501 w 1075"/>
                <a:gd name="T11" fmla="*/ 325 h 356"/>
                <a:gd name="T12" fmla="*/ 518 w 1075"/>
                <a:gd name="T13" fmla="*/ 317 h 356"/>
                <a:gd name="T14" fmla="*/ 538 w 1075"/>
                <a:gd name="T15" fmla="*/ 308 h 356"/>
                <a:gd name="T16" fmla="*/ 558 w 1075"/>
                <a:gd name="T17" fmla="*/ 298 h 356"/>
                <a:gd name="T18" fmla="*/ 580 w 1075"/>
                <a:gd name="T19" fmla="*/ 287 h 356"/>
                <a:gd name="T20" fmla="*/ 600 w 1075"/>
                <a:gd name="T21" fmla="*/ 274 h 356"/>
                <a:gd name="T22" fmla="*/ 621 w 1075"/>
                <a:gd name="T23" fmla="*/ 262 h 356"/>
                <a:gd name="T24" fmla="*/ 640 w 1075"/>
                <a:gd name="T25" fmla="*/ 248 h 356"/>
                <a:gd name="T26" fmla="*/ 658 w 1075"/>
                <a:gd name="T27" fmla="*/ 234 h 356"/>
                <a:gd name="T28" fmla="*/ 674 w 1075"/>
                <a:gd name="T29" fmla="*/ 219 h 356"/>
                <a:gd name="T30" fmla="*/ 688 w 1075"/>
                <a:gd name="T31" fmla="*/ 204 h 356"/>
                <a:gd name="T32" fmla="*/ 699 w 1075"/>
                <a:gd name="T33" fmla="*/ 189 h 356"/>
                <a:gd name="T34" fmla="*/ 0 w 1075"/>
                <a:gd name="T35" fmla="*/ 18 h 356"/>
                <a:gd name="T36" fmla="*/ 54 w 1075"/>
                <a:gd name="T37" fmla="*/ 0 h 356"/>
                <a:gd name="T38" fmla="*/ 1075 w 1075"/>
                <a:gd name="T39" fmla="*/ 251 h 356"/>
                <a:gd name="T40" fmla="*/ 1033 w 1075"/>
                <a:gd name="T41" fmla="*/ 274 h 356"/>
                <a:gd name="T42" fmla="*/ 738 w 1075"/>
                <a:gd name="T43" fmla="*/ 199 h 356"/>
                <a:gd name="T44" fmla="*/ 737 w 1075"/>
                <a:gd name="T45" fmla="*/ 200 h 356"/>
                <a:gd name="T46" fmla="*/ 735 w 1075"/>
                <a:gd name="T47" fmla="*/ 203 h 356"/>
                <a:gd name="T48" fmla="*/ 730 w 1075"/>
                <a:gd name="T49" fmla="*/ 207 h 356"/>
                <a:gd name="T50" fmla="*/ 724 w 1075"/>
                <a:gd name="T51" fmla="*/ 214 h 356"/>
                <a:gd name="T52" fmla="*/ 716 w 1075"/>
                <a:gd name="T53" fmla="*/ 222 h 356"/>
                <a:gd name="T54" fmla="*/ 706 w 1075"/>
                <a:gd name="T55" fmla="*/ 231 h 356"/>
                <a:gd name="T56" fmla="*/ 694 w 1075"/>
                <a:gd name="T57" fmla="*/ 242 h 356"/>
                <a:gd name="T58" fmla="*/ 679 w 1075"/>
                <a:gd name="T59" fmla="*/ 253 h 356"/>
                <a:gd name="T60" fmla="*/ 662 w 1075"/>
                <a:gd name="T61" fmla="*/ 265 h 356"/>
                <a:gd name="T62" fmla="*/ 643 w 1075"/>
                <a:gd name="T63" fmla="*/ 278 h 356"/>
                <a:gd name="T64" fmla="*/ 621 w 1075"/>
                <a:gd name="T65" fmla="*/ 291 h 356"/>
                <a:gd name="T66" fmla="*/ 597 w 1075"/>
                <a:gd name="T67" fmla="*/ 303 h 356"/>
                <a:gd name="T68" fmla="*/ 570 w 1075"/>
                <a:gd name="T69" fmla="*/ 317 h 356"/>
                <a:gd name="T70" fmla="*/ 540 w 1075"/>
                <a:gd name="T71" fmla="*/ 330 h 356"/>
                <a:gd name="T72" fmla="*/ 508 w 1075"/>
                <a:gd name="T73" fmla="*/ 343 h 356"/>
                <a:gd name="T74" fmla="*/ 472 w 1075"/>
                <a:gd name="T75" fmla="*/ 356 h 356"/>
                <a:gd name="T76" fmla="*/ 454 w 1075"/>
                <a:gd name="T77" fmla="*/ 344 h 3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1075"/>
                <a:gd name="T118" fmla="*/ 0 h 356"/>
                <a:gd name="T119" fmla="*/ 1075 w 1075"/>
                <a:gd name="T120" fmla="*/ 356 h 3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1075" h="356">
                  <a:moveTo>
                    <a:pt x="454" y="344"/>
                  </a:moveTo>
                  <a:lnTo>
                    <a:pt x="456" y="343"/>
                  </a:lnTo>
                  <a:lnTo>
                    <a:pt x="463" y="341"/>
                  </a:lnTo>
                  <a:lnTo>
                    <a:pt x="472" y="337"/>
                  </a:lnTo>
                  <a:lnTo>
                    <a:pt x="485" y="332"/>
                  </a:lnTo>
                  <a:lnTo>
                    <a:pt x="501" y="325"/>
                  </a:lnTo>
                  <a:lnTo>
                    <a:pt x="518" y="317"/>
                  </a:lnTo>
                  <a:lnTo>
                    <a:pt x="538" y="308"/>
                  </a:lnTo>
                  <a:lnTo>
                    <a:pt x="558" y="298"/>
                  </a:lnTo>
                  <a:lnTo>
                    <a:pt x="580" y="287"/>
                  </a:lnTo>
                  <a:lnTo>
                    <a:pt x="600" y="274"/>
                  </a:lnTo>
                  <a:lnTo>
                    <a:pt x="621" y="262"/>
                  </a:lnTo>
                  <a:lnTo>
                    <a:pt x="640" y="248"/>
                  </a:lnTo>
                  <a:lnTo>
                    <a:pt x="658" y="234"/>
                  </a:lnTo>
                  <a:lnTo>
                    <a:pt x="674" y="219"/>
                  </a:lnTo>
                  <a:lnTo>
                    <a:pt x="688" y="204"/>
                  </a:lnTo>
                  <a:lnTo>
                    <a:pt x="699" y="189"/>
                  </a:lnTo>
                  <a:lnTo>
                    <a:pt x="0" y="18"/>
                  </a:lnTo>
                  <a:lnTo>
                    <a:pt x="54" y="0"/>
                  </a:lnTo>
                  <a:lnTo>
                    <a:pt x="1075" y="251"/>
                  </a:lnTo>
                  <a:lnTo>
                    <a:pt x="1033" y="274"/>
                  </a:lnTo>
                  <a:lnTo>
                    <a:pt x="738" y="199"/>
                  </a:lnTo>
                  <a:lnTo>
                    <a:pt x="737" y="200"/>
                  </a:lnTo>
                  <a:lnTo>
                    <a:pt x="735" y="203"/>
                  </a:lnTo>
                  <a:lnTo>
                    <a:pt x="730" y="207"/>
                  </a:lnTo>
                  <a:lnTo>
                    <a:pt x="724" y="214"/>
                  </a:lnTo>
                  <a:lnTo>
                    <a:pt x="716" y="222"/>
                  </a:lnTo>
                  <a:lnTo>
                    <a:pt x="706" y="231"/>
                  </a:lnTo>
                  <a:lnTo>
                    <a:pt x="694" y="242"/>
                  </a:lnTo>
                  <a:lnTo>
                    <a:pt x="679" y="253"/>
                  </a:lnTo>
                  <a:lnTo>
                    <a:pt x="662" y="265"/>
                  </a:lnTo>
                  <a:lnTo>
                    <a:pt x="643" y="278"/>
                  </a:lnTo>
                  <a:lnTo>
                    <a:pt x="621" y="291"/>
                  </a:lnTo>
                  <a:lnTo>
                    <a:pt x="597" y="303"/>
                  </a:lnTo>
                  <a:lnTo>
                    <a:pt x="570" y="317"/>
                  </a:lnTo>
                  <a:lnTo>
                    <a:pt x="540" y="330"/>
                  </a:lnTo>
                  <a:lnTo>
                    <a:pt x="508" y="343"/>
                  </a:lnTo>
                  <a:lnTo>
                    <a:pt x="472" y="356"/>
                  </a:lnTo>
                  <a:lnTo>
                    <a:pt x="454" y="3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57" name="Freeform 204"/>
            <p:cNvSpPr>
              <a:spLocks/>
            </p:cNvSpPr>
            <p:nvPr/>
          </p:nvSpPr>
          <p:spPr bwMode="auto">
            <a:xfrm>
              <a:off x="5997" y="14727"/>
              <a:ext cx="1095" cy="319"/>
            </a:xfrm>
            <a:custGeom>
              <a:avLst/>
              <a:gdLst>
                <a:gd name="T0" fmla="*/ 0 w 1095"/>
                <a:gd name="T1" fmla="*/ 0 h 319"/>
                <a:gd name="T2" fmla="*/ 1071 w 1095"/>
                <a:gd name="T3" fmla="*/ 319 h 319"/>
                <a:gd name="T4" fmla="*/ 1095 w 1095"/>
                <a:gd name="T5" fmla="*/ 319 h 319"/>
                <a:gd name="T6" fmla="*/ 33 w 1095"/>
                <a:gd name="T7" fmla="*/ 0 h 319"/>
                <a:gd name="T8" fmla="*/ 0 w 1095"/>
                <a:gd name="T9" fmla="*/ 0 h 31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95"/>
                <a:gd name="T16" fmla="*/ 0 h 319"/>
                <a:gd name="T17" fmla="*/ 1095 w 1095"/>
                <a:gd name="T18" fmla="*/ 319 h 31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95" h="319">
                  <a:moveTo>
                    <a:pt x="0" y="0"/>
                  </a:moveTo>
                  <a:lnTo>
                    <a:pt x="1071" y="319"/>
                  </a:lnTo>
                  <a:lnTo>
                    <a:pt x="1095" y="319"/>
                  </a:lnTo>
                  <a:lnTo>
                    <a:pt x="3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58" name="Freeform 205"/>
            <p:cNvSpPr>
              <a:spLocks/>
            </p:cNvSpPr>
            <p:nvPr/>
          </p:nvSpPr>
          <p:spPr bwMode="auto">
            <a:xfrm>
              <a:off x="6181" y="14684"/>
              <a:ext cx="1082" cy="285"/>
            </a:xfrm>
            <a:custGeom>
              <a:avLst/>
              <a:gdLst>
                <a:gd name="T0" fmla="*/ 0 w 1082"/>
                <a:gd name="T1" fmla="*/ 1 h 285"/>
                <a:gd name="T2" fmla="*/ 1058 w 1082"/>
                <a:gd name="T3" fmla="*/ 285 h 285"/>
                <a:gd name="T4" fmla="*/ 1082 w 1082"/>
                <a:gd name="T5" fmla="*/ 284 h 285"/>
                <a:gd name="T6" fmla="*/ 33 w 1082"/>
                <a:gd name="T7" fmla="*/ 0 h 285"/>
                <a:gd name="T8" fmla="*/ 0 w 1082"/>
                <a:gd name="T9" fmla="*/ 1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2"/>
                <a:gd name="T16" fmla="*/ 0 h 285"/>
                <a:gd name="T17" fmla="*/ 1082 w 1082"/>
                <a:gd name="T18" fmla="*/ 285 h 2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2" h="285">
                  <a:moveTo>
                    <a:pt x="0" y="1"/>
                  </a:moveTo>
                  <a:lnTo>
                    <a:pt x="1058" y="285"/>
                  </a:lnTo>
                  <a:lnTo>
                    <a:pt x="1082" y="284"/>
                  </a:lnTo>
                  <a:lnTo>
                    <a:pt x="3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59" name="Freeform 206"/>
            <p:cNvSpPr>
              <a:spLocks/>
            </p:cNvSpPr>
            <p:nvPr/>
          </p:nvSpPr>
          <p:spPr bwMode="auto">
            <a:xfrm>
              <a:off x="6093" y="14699"/>
              <a:ext cx="1087" cy="315"/>
            </a:xfrm>
            <a:custGeom>
              <a:avLst/>
              <a:gdLst>
                <a:gd name="T0" fmla="*/ 0 w 1087"/>
                <a:gd name="T1" fmla="*/ 0 h 315"/>
                <a:gd name="T2" fmla="*/ 1066 w 1087"/>
                <a:gd name="T3" fmla="*/ 315 h 315"/>
                <a:gd name="T4" fmla="*/ 1087 w 1087"/>
                <a:gd name="T5" fmla="*/ 308 h 315"/>
                <a:gd name="T6" fmla="*/ 31 w 1087"/>
                <a:gd name="T7" fmla="*/ 0 h 315"/>
                <a:gd name="T8" fmla="*/ 0 w 1087"/>
                <a:gd name="T9" fmla="*/ 0 h 3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7"/>
                <a:gd name="T16" fmla="*/ 0 h 315"/>
                <a:gd name="T17" fmla="*/ 1087 w 1087"/>
                <a:gd name="T18" fmla="*/ 315 h 3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7" h="315">
                  <a:moveTo>
                    <a:pt x="0" y="0"/>
                  </a:moveTo>
                  <a:lnTo>
                    <a:pt x="1066" y="315"/>
                  </a:lnTo>
                  <a:lnTo>
                    <a:pt x="1087" y="308"/>
                  </a:lnTo>
                  <a:lnTo>
                    <a:pt x="3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0199" name="Group 207"/>
          <p:cNvGrpSpPr>
            <a:grpSpLocks/>
          </p:cNvGrpSpPr>
          <p:nvPr/>
        </p:nvGrpSpPr>
        <p:grpSpPr bwMode="auto">
          <a:xfrm>
            <a:off x="6653213" y="5451452"/>
            <a:ext cx="647700" cy="906462"/>
            <a:chOff x="12762" y="10336"/>
            <a:chExt cx="1027" cy="1700"/>
          </a:xfrm>
        </p:grpSpPr>
        <p:sp>
          <p:nvSpPr>
            <p:cNvPr id="50315" name="Rectangle 208"/>
            <p:cNvSpPr>
              <a:spLocks noChangeArrowheads="1"/>
            </p:cNvSpPr>
            <p:nvPr/>
          </p:nvSpPr>
          <p:spPr bwMode="auto">
            <a:xfrm>
              <a:off x="12824" y="10394"/>
              <a:ext cx="965" cy="1642"/>
            </a:xfrm>
            <a:prstGeom prst="rect">
              <a:avLst/>
            </a:prstGeom>
            <a:solidFill>
              <a:srgbClr val="96969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16" name="Rectangle 209"/>
            <p:cNvSpPr>
              <a:spLocks noChangeArrowheads="1"/>
            </p:cNvSpPr>
            <p:nvPr/>
          </p:nvSpPr>
          <p:spPr bwMode="auto">
            <a:xfrm>
              <a:off x="12766" y="10336"/>
              <a:ext cx="965" cy="164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17" name="Line 210"/>
            <p:cNvSpPr>
              <a:spLocks noChangeShapeType="1"/>
            </p:cNvSpPr>
            <p:nvPr/>
          </p:nvSpPr>
          <p:spPr bwMode="auto">
            <a:xfrm>
              <a:off x="12766" y="10682"/>
              <a:ext cx="965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18" name="Line 211"/>
            <p:cNvSpPr>
              <a:spLocks noChangeShapeType="1"/>
            </p:cNvSpPr>
            <p:nvPr/>
          </p:nvSpPr>
          <p:spPr bwMode="auto">
            <a:xfrm>
              <a:off x="12780" y="11042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19" name="Line 212"/>
            <p:cNvSpPr>
              <a:spLocks noChangeShapeType="1"/>
            </p:cNvSpPr>
            <p:nvPr/>
          </p:nvSpPr>
          <p:spPr bwMode="auto">
            <a:xfrm>
              <a:off x="12764" y="11374"/>
              <a:ext cx="9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320" name="Line 213"/>
            <p:cNvSpPr>
              <a:spLocks noChangeShapeType="1"/>
            </p:cNvSpPr>
            <p:nvPr/>
          </p:nvSpPr>
          <p:spPr bwMode="auto">
            <a:xfrm>
              <a:off x="12762" y="11675"/>
              <a:ext cx="967" cy="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0200" name="Line 214"/>
          <p:cNvSpPr>
            <a:spLocks noChangeShapeType="1"/>
          </p:cNvSpPr>
          <p:nvPr/>
        </p:nvSpPr>
        <p:spPr bwMode="auto">
          <a:xfrm flipH="1">
            <a:off x="3749675" y="3205139"/>
            <a:ext cx="295275" cy="104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0201" name="Text Box 215"/>
          <p:cNvSpPr txBox="1">
            <a:spLocks noChangeArrowheads="1"/>
          </p:cNvSpPr>
          <p:nvPr/>
        </p:nvSpPr>
        <p:spPr bwMode="auto">
          <a:xfrm>
            <a:off x="6781800" y="2905102"/>
            <a:ext cx="4810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 baseline="-25000">
                <a:solidFill>
                  <a:srgbClr val="FF0000"/>
                </a:solidFill>
                <a:latin typeface="Arial" pitchFamily="34" charset="0"/>
              </a:rPr>
              <a:t>out</a:t>
            </a:r>
            <a:endParaRPr lang="en-US" sz="1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0202" name="Line 216"/>
          <p:cNvSpPr>
            <a:spLocks noChangeShapeType="1"/>
          </p:cNvSpPr>
          <p:nvPr/>
        </p:nvSpPr>
        <p:spPr bwMode="auto">
          <a:xfrm>
            <a:off x="7150100" y="3252764"/>
            <a:ext cx="200025" cy="2190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0203" name="Line 217"/>
          <p:cNvSpPr>
            <a:spLocks noChangeShapeType="1"/>
          </p:cNvSpPr>
          <p:nvPr/>
        </p:nvSpPr>
        <p:spPr bwMode="auto">
          <a:xfrm flipH="1">
            <a:off x="5457825" y="4316389"/>
            <a:ext cx="247650" cy="238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grpSp>
        <p:nvGrpSpPr>
          <p:cNvPr id="50204" name="Group 218"/>
          <p:cNvGrpSpPr>
            <a:grpSpLocks/>
          </p:cNvGrpSpPr>
          <p:nvPr/>
        </p:nvGrpSpPr>
        <p:grpSpPr bwMode="auto">
          <a:xfrm>
            <a:off x="4541838" y="4459264"/>
            <a:ext cx="1073150" cy="422275"/>
            <a:chOff x="9542" y="11900"/>
            <a:chExt cx="1624" cy="640"/>
          </a:xfrm>
        </p:grpSpPr>
        <p:sp>
          <p:nvSpPr>
            <p:cNvPr id="50293" name="Oval 219"/>
            <p:cNvSpPr>
              <a:spLocks noChangeArrowheads="1"/>
            </p:cNvSpPr>
            <p:nvPr/>
          </p:nvSpPr>
          <p:spPr bwMode="auto">
            <a:xfrm>
              <a:off x="9557" y="12185"/>
              <a:ext cx="1608" cy="355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294" name="Line 220"/>
            <p:cNvSpPr>
              <a:spLocks noChangeShapeType="1"/>
            </p:cNvSpPr>
            <p:nvPr/>
          </p:nvSpPr>
          <p:spPr bwMode="auto">
            <a:xfrm>
              <a:off x="9557" y="12156"/>
              <a:ext cx="1" cy="21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295" name="Line 221"/>
            <p:cNvSpPr>
              <a:spLocks noChangeShapeType="1"/>
            </p:cNvSpPr>
            <p:nvPr/>
          </p:nvSpPr>
          <p:spPr bwMode="auto">
            <a:xfrm>
              <a:off x="11165" y="12156"/>
              <a:ext cx="1" cy="219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296" name="Rectangle 222"/>
            <p:cNvSpPr>
              <a:spLocks noChangeArrowheads="1"/>
            </p:cNvSpPr>
            <p:nvPr/>
          </p:nvSpPr>
          <p:spPr bwMode="auto">
            <a:xfrm>
              <a:off x="9557" y="12156"/>
              <a:ext cx="381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pt-BR" sz="20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50297" name="Rectangle 223"/>
            <p:cNvSpPr>
              <a:spLocks noChangeArrowheads="1"/>
            </p:cNvSpPr>
            <p:nvPr/>
          </p:nvSpPr>
          <p:spPr bwMode="auto">
            <a:xfrm>
              <a:off x="10679" y="12141"/>
              <a:ext cx="486" cy="215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pt-BR" sz="20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50298" name="Oval 224"/>
            <p:cNvSpPr>
              <a:spLocks noChangeArrowheads="1"/>
            </p:cNvSpPr>
            <p:nvPr/>
          </p:nvSpPr>
          <p:spPr bwMode="auto">
            <a:xfrm>
              <a:off x="9542" y="11900"/>
              <a:ext cx="1608" cy="414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50299" name="Group 225"/>
            <p:cNvGrpSpPr>
              <a:grpSpLocks/>
            </p:cNvGrpSpPr>
            <p:nvPr/>
          </p:nvGrpSpPr>
          <p:grpSpPr bwMode="auto">
            <a:xfrm>
              <a:off x="9930" y="11991"/>
              <a:ext cx="796" cy="242"/>
              <a:chOff x="2848" y="848"/>
              <a:chExt cx="140" cy="98"/>
            </a:xfrm>
          </p:grpSpPr>
          <p:sp>
            <p:nvSpPr>
              <p:cNvPr id="50312" name="Line 22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0313" name="Line 22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0314" name="Line 22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50300" name="Group 229"/>
            <p:cNvGrpSpPr>
              <a:grpSpLocks/>
            </p:cNvGrpSpPr>
            <p:nvPr/>
          </p:nvGrpSpPr>
          <p:grpSpPr bwMode="auto">
            <a:xfrm flipV="1">
              <a:off x="9930" y="11987"/>
              <a:ext cx="796" cy="242"/>
              <a:chOff x="2848" y="848"/>
              <a:chExt cx="140" cy="98"/>
            </a:xfrm>
          </p:grpSpPr>
          <p:sp>
            <p:nvSpPr>
              <p:cNvPr id="50309" name="Line 23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0310" name="Line 23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0311" name="Line 23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50301" name="Group 233"/>
            <p:cNvGrpSpPr>
              <a:grpSpLocks/>
            </p:cNvGrpSpPr>
            <p:nvPr/>
          </p:nvGrpSpPr>
          <p:grpSpPr bwMode="auto">
            <a:xfrm>
              <a:off x="10534" y="12050"/>
              <a:ext cx="476" cy="374"/>
              <a:chOff x="11283" y="10423"/>
              <a:chExt cx="475" cy="374"/>
            </a:xfrm>
          </p:grpSpPr>
          <p:sp>
            <p:nvSpPr>
              <p:cNvPr id="50302" name="Rectangle 234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303" name="Line 235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304" name="Line 236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305" name="Line 237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306" name="Line 238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307" name="Line 239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0308" name="Line 240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sp>
        <p:nvSpPr>
          <p:cNvPr id="50205" name="Line 241"/>
          <p:cNvSpPr>
            <a:spLocks noChangeShapeType="1"/>
          </p:cNvSpPr>
          <p:nvPr/>
        </p:nvSpPr>
        <p:spPr bwMode="auto">
          <a:xfrm>
            <a:off x="5673725" y="3624239"/>
            <a:ext cx="276225" cy="1588"/>
          </a:xfrm>
          <a:prstGeom prst="line">
            <a:avLst/>
          </a:prstGeom>
          <a:noFill/>
          <a:ln w="38100">
            <a:solidFill>
              <a:srgbClr val="FFFFFF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50206" name="Group 242"/>
          <p:cNvGrpSpPr>
            <a:grpSpLocks/>
          </p:cNvGrpSpPr>
          <p:nvPr/>
        </p:nvGrpSpPr>
        <p:grpSpPr bwMode="auto">
          <a:xfrm>
            <a:off x="3625850" y="3300389"/>
            <a:ext cx="90488" cy="271463"/>
            <a:chOff x="10104" y="10005"/>
            <a:chExt cx="137" cy="411"/>
          </a:xfrm>
        </p:grpSpPr>
        <p:sp>
          <p:nvSpPr>
            <p:cNvPr id="50291" name="Oval 243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292" name="Oval 244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0207" name="Text Box 245"/>
          <p:cNvSpPr txBox="1">
            <a:spLocks noChangeArrowheads="1"/>
          </p:cNvSpPr>
          <p:nvPr/>
        </p:nvSpPr>
        <p:spPr bwMode="auto">
          <a:xfrm>
            <a:off x="3884613" y="3319439"/>
            <a:ext cx="22955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/>
            <a:r>
              <a:rPr lang="en-US" sz="140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</a:rPr>
              <a:t>'</a:t>
            </a:r>
            <a:r>
              <a:rPr lang="en-US" sz="1400" baseline="-25000">
                <a:solidFill>
                  <a:srgbClr val="FF0000"/>
                </a:solidFill>
                <a:latin typeface="Arial" pitchFamily="34" charset="0"/>
              </a:rPr>
              <a:t>in </a:t>
            </a:r>
            <a:r>
              <a:rPr lang="en-US" sz="1400">
                <a:solidFill>
                  <a:srgbClr val="FF0000"/>
                </a:solidFill>
                <a:latin typeface="Arial" pitchFamily="34" charset="0"/>
              </a:rPr>
              <a:t>: dados originais mais dados retransmitidos</a:t>
            </a:r>
            <a:endParaRPr lang="en-US" sz="14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0208" name="Line 246"/>
          <p:cNvSpPr>
            <a:spLocks noChangeShapeType="1"/>
          </p:cNvSpPr>
          <p:nvPr/>
        </p:nvSpPr>
        <p:spPr bwMode="auto">
          <a:xfrm flipH="1">
            <a:off x="3759200" y="3471839"/>
            <a:ext cx="304800" cy="381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0209" name="Oval 247"/>
          <p:cNvSpPr>
            <a:spLocks noChangeArrowheads="1"/>
          </p:cNvSpPr>
          <p:nvPr/>
        </p:nvSpPr>
        <p:spPr bwMode="auto">
          <a:xfrm>
            <a:off x="5235575" y="5370489"/>
            <a:ext cx="1065213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10" name="Line 248"/>
          <p:cNvSpPr>
            <a:spLocks noChangeShapeType="1"/>
          </p:cNvSpPr>
          <p:nvPr/>
        </p:nvSpPr>
        <p:spPr bwMode="auto">
          <a:xfrm>
            <a:off x="5235575" y="5351439"/>
            <a:ext cx="1588" cy="146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11" name="Line 249"/>
          <p:cNvSpPr>
            <a:spLocks noChangeShapeType="1"/>
          </p:cNvSpPr>
          <p:nvPr/>
        </p:nvSpPr>
        <p:spPr bwMode="auto">
          <a:xfrm>
            <a:off x="6300788" y="5351439"/>
            <a:ext cx="0" cy="14605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12" name="Rectangle 250"/>
          <p:cNvSpPr>
            <a:spLocks noChangeArrowheads="1"/>
          </p:cNvSpPr>
          <p:nvPr/>
        </p:nvSpPr>
        <p:spPr bwMode="auto">
          <a:xfrm>
            <a:off x="5235575" y="5351439"/>
            <a:ext cx="252413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pt-B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0213" name="Rectangle 251"/>
          <p:cNvSpPr>
            <a:spLocks noChangeArrowheads="1"/>
          </p:cNvSpPr>
          <p:nvPr/>
        </p:nvSpPr>
        <p:spPr bwMode="auto">
          <a:xfrm>
            <a:off x="5978525" y="5341914"/>
            <a:ext cx="322263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pt-B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0214" name="Oval 252"/>
          <p:cNvSpPr>
            <a:spLocks noChangeArrowheads="1"/>
          </p:cNvSpPr>
          <p:nvPr/>
        </p:nvSpPr>
        <p:spPr bwMode="auto">
          <a:xfrm>
            <a:off x="5216525" y="5183164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50215" name="Group 253"/>
          <p:cNvGrpSpPr>
            <a:grpSpLocks/>
          </p:cNvGrpSpPr>
          <p:nvPr/>
        </p:nvGrpSpPr>
        <p:grpSpPr bwMode="auto">
          <a:xfrm>
            <a:off x="5483225" y="5243489"/>
            <a:ext cx="527050" cy="158750"/>
            <a:chOff x="2848" y="848"/>
            <a:chExt cx="140" cy="98"/>
          </a:xfrm>
        </p:grpSpPr>
        <p:sp>
          <p:nvSpPr>
            <p:cNvPr id="50288" name="Line 254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289" name="Line 255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290" name="Line 256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0216" name="Group 257"/>
          <p:cNvGrpSpPr>
            <a:grpSpLocks/>
          </p:cNvGrpSpPr>
          <p:nvPr/>
        </p:nvGrpSpPr>
        <p:grpSpPr bwMode="auto">
          <a:xfrm flipV="1">
            <a:off x="5483225" y="5240314"/>
            <a:ext cx="527050" cy="160338"/>
            <a:chOff x="2848" y="848"/>
            <a:chExt cx="140" cy="98"/>
          </a:xfrm>
        </p:grpSpPr>
        <p:sp>
          <p:nvSpPr>
            <p:cNvPr id="50285" name="Line 258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286" name="Line 259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287" name="Line 260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0217" name="Group 261"/>
          <p:cNvGrpSpPr>
            <a:grpSpLocks/>
          </p:cNvGrpSpPr>
          <p:nvPr/>
        </p:nvGrpSpPr>
        <p:grpSpPr bwMode="auto">
          <a:xfrm rot="7844936">
            <a:off x="5483226" y="5372076"/>
            <a:ext cx="322262" cy="239713"/>
            <a:chOff x="11283" y="10423"/>
            <a:chExt cx="475" cy="374"/>
          </a:xfrm>
        </p:grpSpPr>
        <p:sp>
          <p:nvSpPr>
            <p:cNvPr id="50278" name="Rectangle 262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279" name="Line 263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280" name="Line 264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281" name="Line 265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282" name="Line 266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283" name="Line 267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284" name="Line 268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0218" name="Line 269"/>
          <p:cNvSpPr>
            <a:spLocks noChangeShapeType="1"/>
          </p:cNvSpPr>
          <p:nvPr/>
        </p:nvSpPr>
        <p:spPr bwMode="auto">
          <a:xfrm flipH="1" flipV="1">
            <a:off x="4300538" y="6234089"/>
            <a:ext cx="1981200" cy="19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0219" name="Line 270"/>
          <p:cNvSpPr>
            <a:spLocks noChangeShapeType="1"/>
          </p:cNvSpPr>
          <p:nvPr/>
        </p:nvSpPr>
        <p:spPr bwMode="auto">
          <a:xfrm flipH="1">
            <a:off x="4919663" y="5586389"/>
            <a:ext cx="620712" cy="6572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0220" name="Freeform 271"/>
          <p:cNvSpPr>
            <a:spLocks/>
          </p:cNvSpPr>
          <p:nvPr/>
        </p:nvSpPr>
        <p:spPr bwMode="auto">
          <a:xfrm>
            <a:off x="3671888" y="3338489"/>
            <a:ext cx="3305175" cy="2857500"/>
          </a:xfrm>
          <a:custGeom>
            <a:avLst/>
            <a:gdLst>
              <a:gd name="T0" fmla="*/ 0 w 5205"/>
              <a:gd name="T1" fmla="*/ 0 h 4500"/>
              <a:gd name="T2" fmla="*/ 0 w 5205"/>
              <a:gd name="T3" fmla="*/ 2147483647 h 4500"/>
              <a:gd name="T4" fmla="*/ 2147483647 w 5205"/>
              <a:gd name="T5" fmla="*/ 2147483647 h 4500"/>
              <a:gd name="T6" fmla="*/ 2147483647 w 5205"/>
              <a:gd name="T7" fmla="*/ 2147483647 h 4500"/>
              <a:gd name="T8" fmla="*/ 2147483647 w 5205"/>
              <a:gd name="T9" fmla="*/ 2147483647 h 4500"/>
              <a:gd name="T10" fmla="*/ 2147483647 w 5205"/>
              <a:gd name="T11" fmla="*/ 2147483647 h 4500"/>
              <a:gd name="T12" fmla="*/ 2147483647 w 5205"/>
              <a:gd name="T13" fmla="*/ 2147483647 h 4500"/>
              <a:gd name="T14" fmla="*/ 2147483647 w 5205"/>
              <a:gd name="T15" fmla="*/ 2147483647 h 45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5205"/>
              <a:gd name="T25" fmla="*/ 0 h 4500"/>
              <a:gd name="T26" fmla="*/ 5205 w 5205"/>
              <a:gd name="T27" fmla="*/ 4500 h 45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5205" h="4500">
                <a:moveTo>
                  <a:pt x="0" y="0"/>
                </a:moveTo>
                <a:lnTo>
                  <a:pt x="0" y="1320"/>
                </a:lnTo>
                <a:lnTo>
                  <a:pt x="1230" y="1350"/>
                </a:lnTo>
                <a:lnTo>
                  <a:pt x="495" y="2040"/>
                </a:lnTo>
                <a:lnTo>
                  <a:pt x="4515" y="2115"/>
                </a:lnTo>
                <a:lnTo>
                  <a:pt x="2220" y="4500"/>
                </a:lnTo>
                <a:lnTo>
                  <a:pt x="5205" y="4500"/>
                </a:lnTo>
                <a:lnTo>
                  <a:pt x="5205" y="3405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0221" name="Oval 272"/>
          <p:cNvSpPr>
            <a:spLocks noChangeArrowheads="1"/>
          </p:cNvSpPr>
          <p:nvPr/>
        </p:nvSpPr>
        <p:spPr bwMode="auto">
          <a:xfrm>
            <a:off x="3475038" y="6170589"/>
            <a:ext cx="1062037" cy="2349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22" name="Line 273"/>
          <p:cNvSpPr>
            <a:spLocks noChangeShapeType="1"/>
          </p:cNvSpPr>
          <p:nvPr/>
        </p:nvSpPr>
        <p:spPr bwMode="auto">
          <a:xfrm>
            <a:off x="3475038" y="6151539"/>
            <a:ext cx="0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23" name="Line 274"/>
          <p:cNvSpPr>
            <a:spLocks noChangeShapeType="1"/>
          </p:cNvSpPr>
          <p:nvPr/>
        </p:nvSpPr>
        <p:spPr bwMode="auto">
          <a:xfrm>
            <a:off x="4537075" y="6151539"/>
            <a:ext cx="1588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24" name="Rectangle 275"/>
          <p:cNvSpPr>
            <a:spLocks noChangeArrowheads="1"/>
          </p:cNvSpPr>
          <p:nvPr/>
        </p:nvSpPr>
        <p:spPr bwMode="auto">
          <a:xfrm>
            <a:off x="3475038" y="6151539"/>
            <a:ext cx="250825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pt-B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0225" name="Rectangle 276"/>
          <p:cNvSpPr>
            <a:spLocks noChangeArrowheads="1"/>
          </p:cNvSpPr>
          <p:nvPr/>
        </p:nvSpPr>
        <p:spPr bwMode="auto">
          <a:xfrm>
            <a:off x="4214813" y="6142014"/>
            <a:ext cx="322262" cy="142875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pt-B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0226" name="Oval 277"/>
          <p:cNvSpPr>
            <a:spLocks noChangeArrowheads="1"/>
          </p:cNvSpPr>
          <p:nvPr/>
        </p:nvSpPr>
        <p:spPr bwMode="auto">
          <a:xfrm>
            <a:off x="3463925" y="5983264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50227" name="Group 278"/>
          <p:cNvGrpSpPr>
            <a:grpSpLocks/>
          </p:cNvGrpSpPr>
          <p:nvPr/>
        </p:nvGrpSpPr>
        <p:grpSpPr bwMode="auto">
          <a:xfrm>
            <a:off x="3721100" y="6043589"/>
            <a:ext cx="525463" cy="158750"/>
            <a:chOff x="2848" y="848"/>
            <a:chExt cx="140" cy="98"/>
          </a:xfrm>
        </p:grpSpPr>
        <p:sp>
          <p:nvSpPr>
            <p:cNvPr id="50275" name="Line 279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276" name="Line 280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277" name="Line 281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0228" name="Group 282"/>
          <p:cNvGrpSpPr>
            <a:grpSpLocks/>
          </p:cNvGrpSpPr>
          <p:nvPr/>
        </p:nvGrpSpPr>
        <p:grpSpPr bwMode="auto">
          <a:xfrm flipV="1">
            <a:off x="3721100" y="6040414"/>
            <a:ext cx="525463" cy="158750"/>
            <a:chOff x="2848" y="848"/>
            <a:chExt cx="140" cy="98"/>
          </a:xfrm>
        </p:grpSpPr>
        <p:sp>
          <p:nvSpPr>
            <p:cNvPr id="50272" name="Line 283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273" name="Line 284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274" name="Line 285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0229" name="Group 286"/>
          <p:cNvGrpSpPr>
            <a:grpSpLocks/>
          </p:cNvGrpSpPr>
          <p:nvPr/>
        </p:nvGrpSpPr>
        <p:grpSpPr bwMode="auto">
          <a:xfrm>
            <a:off x="3538538" y="6110264"/>
            <a:ext cx="315912" cy="247650"/>
            <a:chOff x="11283" y="10423"/>
            <a:chExt cx="475" cy="374"/>
          </a:xfrm>
        </p:grpSpPr>
        <p:sp>
          <p:nvSpPr>
            <p:cNvPr id="50265" name="Rectangle 287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266" name="Line 288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267" name="Line 289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268" name="Line 290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269" name="Line 291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270" name="Line 292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271" name="Line 293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0230" name="Oval 294"/>
          <p:cNvSpPr>
            <a:spLocks noChangeArrowheads="1"/>
          </p:cNvSpPr>
          <p:nvPr/>
        </p:nvSpPr>
        <p:spPr bwMode="auto">
          <a:xfrm>
            <a:off x="2835275" y="5237139"/>
            <a:ext cx="1063625" cy="233363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31" name="Line 295"/>
          <p:cNvSpPr>
            <a:spLocks noChangeShapeType="1"/>
          </p:cNvSpPr>
          <p:nvPr/>
        </p:nvSpPr>
        <p:spPr bwMode="auto">
          <a:xfrm>
            <a:off x="2835275" y="5218089"/>
            <a:ext cx="1588" cy="14446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32" name="Line 296"/>
          <p:cNvSpPr>
            <a:spLocks noChangeShapeType="1"/>
          </p:cNvSpPr>
          <p:nvPr/>
        </p:nvSpPr>
        <p:spPr bwMode="auto">
          <a:xfrm>
            <a:off x="3898900" y="5218089"/>
            <a:ext cx="0" cy="144463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0233" name="Rectangle 297"/>
          <p:cNvSpPr>
            <a:spLocks noChangeArrowheads="1"/>
          </p:cNvSpPr>
          <p:nvPr/>
        </p:nvSpPr>
        <p:spPr bwMode="auto">
          <a:xfrm>
            <a:off x="2835275" y="5218089"/>
            <a:ext cx="252413" cy="141288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pt-B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0234" name="Rectangle 298"/>
          <p:cNvSpPr>
            <a:spLocks noChangeArrowheads="1"/>
          </p:cNvSpPr>
          <p:nvPr/>
        </p:nvSpPr>
        <p:spPr bwMode="auto">
          <a:xfrm>
            <a:off x="3576638" y="5208564"/>
            <a:ext cx="322262" cy="141288"/>
          </a:xfrm>
          <a:prstGeom prst="rect">
            <a:avLst/>
          </a:prstGeom>
          <a:solidFill>
            <a:srgbClr val="C0C0C0"/>
          </a:solidFill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endParaRPr lang="pt-BR" sz="2000">
              <a:solidFill>
                <a:schemeClr val="tx2"/>
              </a:solidFill>
              <a:latin typeface="Comic Sans MS" pitchFamily="66" charset="0"/>
            </a:endParaRPr>
          </a:p>
        </p:txBody>
      </p:sp>
      <p:sp>
        <p:nvSpPr>
          <p:cNvPr id="50235" name="Oval 299"/>
          <p:cNvSpPr>
            <a:spLocks noChangeArrowheads="1"/>
          </p:cNvSpPr>
          <p:nvPr/>
        </p:nvSpPr>
        <p:spPr bwMode="auto">
          <a:xfrm>
            <a:off x="2825750" y="5049814"/>
            <a:ext cx="1063625" cy="273050"/>
          </a:xfrm>
          <a:prstGeom prst="ellipse">
            <a:avLst/>
          </a:prstGeom>
          <a:solidFill>
            <a:srgbClr val="C0C0C0"/>
          </a:solidFill>
          <a:ln w="12700">
            <a:solidFill>
              <a:srgbClr val="808080"/>
            </a:solidFill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50236" name="Group 300"/>
          <p:cNvGrpSpPr>
            <a:grpSpLocks/>
          </p:cNvGrpSpPr>
          <p:nvPr/>
        </p:nvGrpSpPr>
        <p:grpSpPr bwMode="auto">
          <a:xfrm>
            <a:off x="3082925" y="5110139"/>
            <a:ext cx="525463" cy="158750"/>
            <a:chOff x="2848" y="848"/>
            <a:chExt cx="140" cy="98"/>
          </a:xfrm>
        </p:grpSpPr>
        <p:sp>
          <p:nvSpPr>
            <p:cNvPr id="50262" name="Line 301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263" name="Line 302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264" name="Line 303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50237" name="Group 304"/>
          <p:cNvGrpSpPr>
            <a:grpSpLocks/>
          </p:cNvGrpSpPr>
          <p:nvPr/>
        </p:nvGrpSpPr>
        <p:grpSpPr bwMode="auto">
          <a:xfrm flipV="1">
            <a:off x="3082925" y="5106964"/>
            <a:ext cx="525463" cy="158750"/>
            <a:chOff x="2848" y="848"/>
            <a:chExt cx="140" cy="98"/>
          </a:xfrm>
        </p:grpSpPr>
        <p:sp>
          <p:nvSpPr>
            <p:cNvPr id="50259" name="Line 305"/>
            <p:cNvSpPr>
              <a:spLocks noChangeShapeType="1"/>
            </p:cNvSpPr>
            <p:nvPr/>
          </p:nvSpPr>
          <p:spPr bwMode="auto">
            <a:xfrm flipV="1">
              <a:off x="2848" y="848"/>
              <a:ext cx="50" cy="2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260" name="Line 306"/>
            <p:cNvSpPr>
              <a:spLocks noChangeShapeType="1"/>
            </p:cNvSpPr>
            <p:nvPr/>
          </p:nvSpPr>
          <p:spPr bwMode="auto">
            <a:xfrm>
              <a:off x="2944" y="946"/>
              <a:ext cx="44" cy="0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0261" name="Line 307"/>
            <p:cNvSpPr>
              <a:spLocks noChangeShapeType="1"/>
            </p:cNvSpPr>
            <p:nvPr/>
          </p:nvSpPr>
          <p:spPr bwMode="auto">
            <a:xfrm>
              <a:off x="2894" y="850"/>
              <a:ext cx="52" cy="96"/>
            </a:xfrm>
            <a:prstGeom prst="line">
              <a:avLst/>
            </a:prstGeom>
            <a:noFill/>
            <a:ln w="2857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50238" name="Line 308"/>
          <p:cNvSpPr>
            <a:spLocks noChangeShapeType="1"/>
          </p:cNvSpPr>
          <p:nvPr/>
        </p:nvSpPr>
        <p:spPr bwMode="auto">
          <a:xfrm flipH="1">
            <a:off x="2195513" y="5433989"/>
            <a:ext cx="868362" cy="8112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50239" name="Group 309"/>
          <p:cNvGrpSpPr>
            <a:grpSpLocks/>
          </p:cNvGrpSpPr>
          <p:nvPr/>
        </p:nvGrpSpPr>
        <p:grpSpPr bwMode="auto">
          <a:xfrm rot="8027572">
            <a:off x="3178176" y="5038701"/>
            <a:ext cx="322262" cy="239713"/>
            <a:chOff x="11283" y="10423"/>
            <a:chExt cx="475" cy="374"/>
          </a:xfrm>
        </p:grpSpPr>
        <p:sp>
          <p:nvSpPr>
            <p:cNvPr id="50252" name="Rectangle 310"/>
            <p:cNvSpPr>
              <a:spLocks noChangeArrowheads="1"/>
            </p:cNvSpPr>
            <p:nvPr/>
          </p:nvSpPr>
          <p:spPr bwMode="auto">
            <a:xfrm>
              <a:off x="11283" y="10423"/>
              <a:ext cx="475" cy="3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253" name="Line 311"/>
            <p:cNvSpPr>
              <a:spLocks noChangeShapeType="1"/>
            </p:cNvSpPr>
            <p:nvPr/>
          </p:nvSpPr>
          <p:spPr bwMode="auto">
            <a:xfrm>
              <a:off x="1168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254" name="Line 312"/>
            <p:cNvSpPr>
              <a:spLocks noChangeShapeType="1"/>
            </p:cNvSpPr>
            <p:nvPr/>
          </p:nvSpPr>
          <p:spPr bwMode="auto">
            <a:xfrm>
              <a:off x="11621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255" name="Line 313"/>
            <p:cNvSpPr>
              <a:spLocks noChangeShapeType="1"/>
            </p:cNvSpPr>
            <p:nvPr/>
          </p:nvSpPr>
          <p:spPr bwMode="auto">
            <a:xfrm>
              <a:off x="11556" y="10502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256" name="Line 314"/>
            <p:cNvSpPr>
              <a:spLocks noChangeShapeType="1"/>
            </p:cNvSpPr>
            <p:nvPr/>
          </p:nvSpPr>
          <p:spPr bwMode="auto">
            <a:xfrm>
              <a:off x="11491" y="10495"/>
              <a:ext cx="1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257" name="Line 315"/>
            <p:cNvSpPr>
              <a:spLocks noChangeShapeType="1"/>
            </p:cNvSpPr>
            <p:nvPr/>
          </p:nvSpPr>
          <p:spPr bwMode="auto">
            <a:xfrm>
              <a:off x="11426" y="10495"/>
              <a:ext cx="2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258" name="Line 316"/>
            <p:cNvSpPr>
              <a:spLocks noChangeShapeType="1"/>
            </p:cNvSpPr>
            <p:nvPr/>
          </p:nvSpPr>
          <p:spPr bwMode="auto">
            <a:xfrm>
              <a:off x="11360" y="10495"/>
              <a:ext cx="3" cy="23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50240" name="Freeform 317"/>
          <p:cNvSpPr>
            <a:spLocks/>
          </p:cNvSpPr>
          <p:nvPr/>
        </p:nvSpPr>
        <p:spPr bwMode="auto">
          <a:xfrm>
            <a:off x="2033588" y="3376589"/>
            <a:ext cx="5067300" cy="2933700"/>
          </a:xfrm>
          <a:custGeom>
            <a:avLst/>
            <a:gdLst>
              <a:gd name="T0" fmla="*/ 2147483647 w 7980"/>
              <a:gd name="T1" fmla="*/ 2147483647 h 4620"/>
              <a:gd name="T2" fmla="*/ 2147483647 w 7980"/>
              <a:gd name="T3" fmla="*/ 2147483647 h 4620"/>
              <a:gd name="T4" fmla="*/ 0 w 7980"/>
              <a:gd name="T5" fmla="*/ 2147483647 h 4620"/>
              <a:gd name="T6" fmla="*/ 2147483647 w 7980"/>
              <a:gd name="T7" fmla="*/ 2147483647 h 4620"/>
              <a:gd name="T8" fmla="*/ 2147483647 w 7980"/>
              <a:gd name="T9" fmla="*/ 2147483647 h 4620"/>
              <a:gd name="T10" fmla="*/ 2147483647 w 7980"/>
              <a:gd name="T11" fmla="*/ 0 h 46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980"/>
              <a:gd name="T19" fmla="*/ 0 h 4620"/>
              <a:gd name="T20" fmla="*/ 7980 w 7980"/>
              <a:gd name="T21" fmla="*/ 4620 h 462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980" h="4620">
                <a:moveTo>
                  <a:pt x="7965" y="3420"/>
                </a:moveTo>
                <a:lnTo>
                  <a:pt x="7980" y="4620"/>
                </a:lnTo>
                <a:lnTo>
                  <a:pt x="0" y="4605"/>
                </a:lnTo>
                <a:lnTo>
                  <a:pt x="3315" y="1485"/>
                </a:lnTo>
                <a:lnTo>
                  <a:pt x="2355" y="1455"/>
                </a:lnTo>
                <a:lnTo>
                  <a:pt x="2355" y="0"/>
                </a:lnTo>
              </a:path>
            </a:pathLst>
          </a:custGeom>
          <a:noFill/>
          <a:ln w="38100">
            <a:solidFill>
              <a:srgbClr val="FF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0241" name="Freeform 318"/>
          <p:cNvSpPr>
            <a:spLocks/>
          </p:cNvSpPr>
          <p:nvPr/>
        </p:nvSpPr>
        <p:spPr bwMode="auto">
          <a:xfrm>
            <a:off x="1633538" y="3471839"/>
            <a:ext cx="5743575" cy="2886075"/>
          </a:xfrm>
          <a:custGeom>
            <a:avLst/>
            <a:gdLst>
              <a:gd name="T0" fmla="*/ 0 w 9045"/>
              <a:gd name="T1" fmla="*/ 2147483647 h 4545"/>
              <a:gd name="T2" fmla="*/ 0 w 9045"/>
              <a:gd name="T3" fmla="*/ 2147483647 h 4545"/>
              <a:gd name="T4" fmla="*/ 2147483647 w 9045"/>
              <a:gd name="T5" fmla="*/ 2147483647 h 4545"/>
              <a:gd name="T6" fmla="*/ 2147483647 w 9045"/>
              <a:gd name="T7" fmla="*/ 2147483647 h 4545"/>
              <a:gd name="T8" fmla="*/ 2147483647 w 9045"/>
              <a:gd name="T9" fmla="*/ 2147483647 h 4545"/>
              <a:gd name="T10" fmla="*/ 2147483647 w 9045"/>
              <a:gd name="T11" fmla="*/ 2147483647 h 4545"/>
              <a:gd name="T12" fmla="*/ 2147483647 w 9045"/>
              <a:gd name="T13" fmla="*/ 2147483647 h 4545"/>
              <a:gd name="T14" fmla="*/ 2147483647 w 9045"/>
              <a:gd name="T15" fmla="*/ 0 h 454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9045"/>
              <a:gd name="T25" fmla="*/ 0 h 4545"/>
              <a:gd name="T26" fmla="*/ 9045 w 9045"/>
              <a:gd name="T27" fmla="*/ 4545 h 454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9045" h="4545">
                <a:moveTo>
                  <a:pt x="0" y="2880"/>
                </a:moveTo>
                <a:lnTo>
                  <a:pt x="0" y="4530"/>
                </a:lnTo>
                <a:lnTo>
                  <a:pt x="885" y="4545"/>
                </a:lnTo>
                <a:lnTo>
                  <a:pt x="3510" y="2010"/>
                </a:lnTo>
                <a:lnTo>
                  <a:pt x="7140" y="2055"/>
                </a:lnTo>
                <a:lnTo>
                  <a:pt x="8145" y="1020"/>
                </a:lnTo>
                <a:lnTo>
                  <a:pt x="9045" y="1020"/>
                </a:lnTo>
                <a:lnTo>
                  <a:pt x="9015" y="0"/>
                </a:ln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t-BR"/>
          </a:p>
        </p:txBody>
      </p:sp>
      <p:sp>
        <p:nvSpPr>
          <p:cNvPr id="50242" name="Freeform 319"/>
          <p:cNvSpPr>
            <a:spLocks/>
          </p:cNvSpPr>
          <p:nvPr/>
        </p:nvSpPr>
        <p:spPr bwMode="auto">
          <a:xfrm>
            <a:off x="1757363" y="3519464"/>
            <a:ext cx="5791200" cy="2667000"/>
          </a:xfrm>
          <a:custGeom>
            <a:avLst/>
            <a:gdLst>
              <a:gd name="T0" fmla="*/ 0 w 9120"/>
              <a:gd name="T1" fmla="*/ 2147483647 h 4201"/>
              <a:gd name="T2" fmla="*/ 0 w 9120"/>
              <a:gd name="T3" fmla="*/ 2147483647 h 4201"/>
              <a:gd name="T4" fmla="*/ 2147483647 w 9120"/>
              <a:gd name="T5" fmla="*/ 2147483647 h 4201"/>
              <a:gd name="T6" fmla="*/ 2147483647 w 9120"/>
              <a:gd name="T7" fmla="*/ 2147483647 h 4201"/>
              <a:gd name="T8" fmla="*/ 2147483647 w 9120"/>
              <a:gd name="T9" fmla="*/ 2147483647 h 4201"/>
              <a:gd name="T10" fmla="*/ 2147483647 w 9120"/>
              <a:gd name="T11" fmla="*/ 0 h 420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120"/>
              <a:gd name="T19" fmla="*/ 0 h 4201"/>
              <a:gd name="T20" fmla="*/ 9120 w 9120"/>
              <a:gd name="T21" fmla="*/ 4201 h 420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120" h="4201">
                <a:moveTo>
                  <a:pt x="0" y="2821"/>
                </a:moveTo>
                <a:lnTo>
                  <a:pt x="0" y="4201"/>
                </a:lnTo>
                <a:lnTo>
                  <a:pt x="4890" y="4201"/>
                </a:lnTo>
                <a:lnTo>
                  <a:pt x="8055" y="1051"/>
                </a:lnTo>
                <a:lnTo>
                  <a:pt x="9120" y="1080"/>
                </a:lnTo>
                <a:lnTo>
                  <a:pt x="9105" y="0"/>
                </a:lnTo>
              </a:path>
            </a:pathLst>
          </a:custGeom>
          <a:noFill/>
          <a:ln w="38100">
            <a:solidFill>
              <a:srgbClr val="00FF00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pt-BR"/>
          </a:p>
        </p:txBody>
      </p:sp>
      <p:grpSp>
        <p:nvGrpSpPr>
          <p:cNvPr id="50243" name="Group 320"/>
          <p:cNvGrpSpPr>
            <a:grpSpLocks/>
          </p:cNvGrpSpPr>
          <p:nvPr/>
        </p:nvGrpSpPr>
        <p:grpSpPr bwMode="auto">
          <a:xfrm>
            <a:off x="1587500" y="5272064"/>
            <a:ext cx="90488" cy="271463"/>
            <a:chOff x="10104" y="10005"/>
            <a:chExt cx="137" cy="411"/>
          </a:xfrm>
        </p:grpSpPr>
        <p:sp>
          <p:nvSpPr>
            <p:cNvPr id="50250" name="Oval 321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251" name="Oval 322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0244" name="Group 323"/>
          <p:cNvGrpSpPr>
            <a:grpSpLocks/>
          </p:cNvGrpSpPr>
          <p:nvPr/>
        </p:nvGrpSpPr>
        <p:grpSpPr bwMode="auto">
          <a:xfrm>
            <a:off x="7043738" y="5508602"/>
            <a:ext cx="92075" cy="271462"/>
            <a:chOff x="10104" y="10005"/>
            <a:chExt cx="137" cy="411"/>
          </a:xfrm>
        </p:grpSpPr>
        <p:sp>
          <p:nvSpPr>
            <p:cNvPr id="50248" name="Oval 324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249" name="Oval 325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FF00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0245" name="Group 326"/>
          <p:cNvGrpSpPr>
            <a:grpSpLocks/>
          </p:cNvGrpSpPr>
          <p:nvPr/>
        </p:nvGrpSpPr>
        <p:grpSpPr bwMode="auto">
          <a:xfrm>
            <a:off x="7491413" y="3451202"/>
            <a:ext cx="90487" cy="271462"/>
            <a:chOff x="10104" y="10005"/>
            <a:chExt cx="137" cy="411"/>
          </a:xfrm>
        </p:grpSpPr>
        <p:sp>
          <p:nvSpPr>
            <p:cNvPr id="50246" name="Oval 327"/>
            <p:cNvSpPr>
              <a:spLocks noChangeArrowheads="1"/>
            </p:cNvSpPr>
            <p:nvPr/>
          </p:nvSpPr>
          <p:spPr bwMode="auto">
            <a:xfrm>
              <a:off x="10104" y="10005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0247" name="Oval 328"/>
            <p:cNvSpPr>
              <a:spLocks noChangeArrowheads="1"/>
            </p:cNvSpPr>
            <p:nvPr/>
          </p:nvSpPr>
          <p:spPr bwMode="auto">
            <a:xfrm>
              <a:off x="10104" y="10278"/>
              <a:ext cx="137" cy="138"/>
            </a:xfrm>
            <a:prstGeom prst="ellipse">
              <a:avLst/>
            </a:prstGeom>
            <a:solidFill>
              <a:srgbClr val="00FF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1656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Causas/custos de congestionamento: cenário 3</a:t>
            </a:r>
          </a:p>
        </p:txBody>
      </p:sp>
      <p:sp>
        <p:nvSpPr>
          <p:cNvPr id="51205" name="Rectangle 31"/>
          <p:cNvSpPr>
            <a:spLocks noChangeArrowheads="1"/>
          </p:cNvSpPr>
          <p:nvPr/>
        </p:nvSpPr>
        <p:spPr bwMode="auto">
          <a:xfrm>
            <a:off x="333375" y="5153025"/>
            <a:ext cx="8267700" cy="4095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51206" name="Rectangle 32"/>
          <p:cNvSpPr>
            <a:spLocks noChangeArrowheads="1"/>
          </p:cNvSpPr>
          <p:nvPr/>
        </p:nvSpPr>
        <p:spPr bwMode="auto">
          <a:xfrm>
            <a:off x="654050" y="4420274"/>
            <a:ext cx="778192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pt-BR" sz="2000" dirty="0">
                <a:solidFill>
                  <a:srgbClr val="FF0000"/>
                </a:solidFill>
                <a:latin typeface="Comic Sans MS" pitchFamily="66" charset="0"/>
              </a:rPr>
              <a:t>Outro “custo” de congestionamento:</a:t>
            </a:r>
            <a:r>
              <a:rPr lang="pt-BR" sz="2000" dirty="0">
                <a:latin typeface="Comic Sans MS" pitchFamily="66" charset="0"/>
              </a:rPr>
              <a:t> 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 dirty="0">
                <a:latin typeface="Comic Sans MS" pitchFamily="66" charset="0"/>
              </a:rPr>
              <a:t>quando pacote é descartado, </a:t>
            </a:r>
            <a:r>
              <a:rPr lang="pt-BR" sz="2000" dirty="0" err="1">
                <a:latin typeface="Comic Sans MS" pitchFamily="66" charset="0"/>
              </a:rPr>
              <a:t>qq</a:t>
            </a:r>
            <a:r>
              <a:rPr lang="pt-BR" sz="2000" dirty="0">
                <a:latin typeface="Comic Sans MS" pitchFamily="66" charset="0"/>
              </a:rPr>
              <a:t>. capacidade de transmissão já usada (antes do descarte) para esse pacote foi desperdiçada!</a:t>
            </a:r>
          </a:p>
        </p:txBody>
      </p:sp>
      <p:grpSp>
        <p:nvGrpSpPr>
          <p:cNvPr id="51207" name="Group 346"/>
          <p:cNvGrpSpPr>
            <a:grpSpLocks/>
          </p:cNvGrpSpPr>
          <p:nvPr/>
        </p:nvGrpSpPr>
        <p:grpSpPr bwMode="auto">
          <a:xfrm>
            <a:off x="5008563" y="1657482"/>
            <a:ext cx="2982912" cy="1898650"/>
            <a:chOff x="3155" y="903"/>
            <a:chExt cx="1879" cy="1196"/>
          </a:xfrm>
        </p:grpSpPr>
        <p:sp>
          <p:nvSpPr>
            <p:cNvPr id="51212" name="Line 36"/>
            <p:cNvSpPr>
              <a:spLocks noChangeShapeType="1"/>
            </p:cNvSpPr>
            <p:nvPr/>
          </p:nvSpPr>
          <p:spPr bwMode="auto">
            <a:xfrm flipH="1">
              <a:off x="3787" y="1349"/>
              <a:ext cx="254" cy="28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213" name="Line 37"/>
            <p:cNvSpPr>
              <a:spLocks noChangeShapeType="1"/>
            </p:cNvSpPr>
            <p:nvPr/>
          </p:nvSpPr>
          <p:spPr bwMode="auto">
            <a:xfrm flipH="1">
              <a:off x="3920" y="1349"/>
              <a:ext cx="12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51214" name="Group 38"/>
            <p:cNvGrpSpPr>
              <a:grpSpLocks/>
            </p:cNvGrpSpPr>
            <p:nvPr/>
          </p:nvGrpSpPr>
          <p:grpSpPr bwMode="auto">
            <a:xfrm>
              <a:off x="3708" y="911"/>
              <a:ext cx="270" cy="494"/>
              <a:chOff x="12464" y="10193"/>
              <a:chExt cx="1481" cy="2272"/>
            </a:xfrm>
          </p:grpSpPr>
          <p:grpSp>
            <p:nvGrpSpPr>
              <p:cNvPr id="51474" name="Group 39"/>
              <p:cNvGrpSpPr>
                <a:grpSpLocks/>
              </p:cNvGrpSpPr>
              <p:nvPr/>
            </p:nvGrpSpPr>
            <p:grpSpPr bwMode="auto">
              <a:xfrm>
                <a:off x="12464" y="11102"/>
                <a:ext cx="1481" cy="1363"/>
                <a:chOff x="5850" y="13487"/>
                <a:chExt cx="2023" cy="1840"/>
              </a:xfrm>
            </p:grpSpPr>
            <p:sp>
              <p:nvSpPr>
                <p:cNvPr id="51483" name="Freeform 40"/>
                <p:cNvSpPr>
                  <a:spLocks/>
                </p:cNvSpPr>
                <p:nvPr/>
              </p:nvSpPr>
              <p:spPr bwMode="auto">
                <a:xfrm>
                  <a:off x="5850" y="13632"/>
                  <a:ext cx="2023" cy="1695"/>
                </a:xfrm>
                <a:custGeom>
                  <a:avLst/>
                  <a:gdLst>
                    <a:gd name="T0" fmla="*/ 570 w 2023"/>
                    <a:gd name="T1" fmla="*/ 121 h 1695"/>
                    <a:gd name="T2" fmla="*/ 575 w 2023"/>
                    <a:gd name="T3" fmla="*/ 120 h 1695"/>
                    <a:gd name="T4" fmla="*/ 586 w 2023"/>
                    <a:gd name="T5" fmla="*/ 116 h 1695"/>
                    <a:gd name="T6" fmla="*/ 607 w 2023"/>
                    <a:gd name="T7" fmla="*/ 108 h 1695"/>
                    <a:gd name="T8" fmla="*/ 636 w 2023"/>
                    <a:gd name="T9" fmla="*/ 101 h 1695"/>
                    <a:gd name="T10" fmla="*/ 672 w 2023"/>
                    <a:gd name="T11" fmla="*/ 90 h 1695"/>
                    <a:gd name="T12" fmla="*/ 718 w 2023"/>
                    <a:gd name="T13" fmla="*/ 79 h 1695"/>
                    <a:gd name="T14" fmla="*/ 771 w 2023"/>
                    <a:gd name="T15" fmla="*/ 67 h 1695"/>
                    <a:gd name="T16" fmla="*/ 834 w 2023"/>
                    <a:gd name="T17" fmla="*/ 55 h 1695"/>
                    <a:gd name="T18" fmla="*/ 904 w 2023"/>
                    <a:gd name="T19" fmla="*/ 43 h 1695"/>
                    <a:gd name="T20" fmla="*/ 982 w 2023"/>
                    <a:gd name="T21" fmla="*/ 33 h 1695"/>
                    <a:gd name="T22" fmla="*/ 1071 w 2023"/>
                    <a:gd name="T23" fmla="*/ 22 h 1695"/>
                    <a:gd name="T24" fmla="*/ 1166 w 2023"/>
                    <a:gd name="T25" fmla="*/ 13 h 1695"/>
                    <a:gd name="T26" fmla="*/ 1271 w 2023"/>
                    <a:gd name="T27" fmla="*/ 7 h 1695"/>
                    <a:gd name="T28" fmla="*/ 1384 w 2023"/>
                    <a:gd name="T29" fmla="*/ 1 h 1695"/>
                    <a:gd name="T30" fmla="*/ 1506 w 2023"/>
                    <a:gd name="T31" fmla="*/ 0 h 1695"/>
                    <a:gd name="T32" fmla="*/ 1636 w 2023"/>
                    <a:gd name="T33" fmla="*/ 1 h 1695"/>
                    <a:gd name="T34" fmla="*/ 1692 w 2023"/>
                    <a:gd name="T35" fmla="*/ 233 h 1695"/>
                    <a:gd name="T36" fmla="*/ 1713 w 2023"/>
                    <a:gd name="T37" fmla="*/ 243 h 1695"/>
                    <a:gd name="T38" fmla="*/ 1758 w 2023"/>
                    <a:gd name="T39" fmla="*/ 274 h 1695"/>
                    <a:gd name="T40" fmla="*/ 1806 w 2023"/>
                    <a:gd name="T41" fmla="*/ 329 h 1695"/>
                    <a:gd name="T42" fmla="*/ 1836 w 2023"/>
                    <a:gd name="T43" fmla="*/ 409 h 1695"/>
                    <a:gd name="T44" fmla="*/ 1955 w 2023"/>
                    <a:gd name="T45" fmla="*/ 948 h 1695"/>
                    <a:gd name="T46" fmla="*/ 2003 w 2023"/>
                    <a:gd name="T47" fmla="*/ 1171 h 1695"/>
                    <a:gd name="T48" fmla="*/ 2011 w 2023"/>
                    <a:gd name="T49" fmla="*/ 1188 h 1695"/>
                    <a:gd name="T50" fmla="*/ 2022 w 2023"/>
                    <a:gd name="T51" fmla="*/ 1231 h 1695"/>
                    <a:gd name="T52" fmla="*/ 2021 w 2023"/>
                    <a:gd name="T53" fmla="*/ 1297 h 1695"/>
                    <a:gd name="T54" fmla="*/ 1992 w 2023"/>
                    <a:gd name="T55" fmla="*/ 1380 h 1695"/>
                    <a:gd name="T56" fmla="*/ 0 w 2023"/>
                    <a:gd name="T57" fmla="*/ 1328 h 1695"/>
                    <a:gd name="T58" fmla="*/ 199 w 2023"/>
                    <a:gd name="T59" fmla="*/ 1223 h 1695"/>
                    <a:gd name="T60" fmla="*/ 200 w 2023"/>
                    <a:gd name="T61" fmla="*/ 232 h 1695"/>
                    <a:gd name="T62" fmla="*/ 210 w 2023"/>
                    <a:gd name="T63" fmla="*/ 226 h 1695"/>
                    <a:gd name="T64" fmla="*/ 230 w 2023"/>
                    <a:gd name="T65" fmla="*/ 214 h 1695"/>
                    <a:gd name="T66" fmla="*/ 259 w 2023"/>
                    <a:gd name="T67" fmla="*/ 201 h 1695"/>
                    <a:gd name="T68" fmla="*/ 297 w 2023"/>
                    <a:gd name="T69" fmla="*/ 189 h 1695"/>
                    <a:gd name="T70" fmla="*/ 344 w 2023"/>
                    <a:gd name="T71" fmla="*/ 183 h 1695"/>
                    <a:gd name="T72" fmla="*/ 399 w 2023"/>
                    <a:gd name="T73" fmla="*/ 181 h 1695"/>
                    <a:gd name="T74" fmla="*/ 464 w 2023"/>
                    <a:gd name="T75" fmla="*/ 191 h 1695"/>
                    <a:gd name="T76" fmla="*/ 548 w 2023"/>
                    <a:gd name="T77" fmla="*/ 225 h 169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023"/>
                    <a:gd name="T118" fmla="*/ 0 h 1695"/>
                    <a:gd name="T119" fmla="*/ 2023 w 2023"/>
                    <a:gd name="T120" fmla="*/ 1695 h 1695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023" h="1695">
                      <a:moveTo>
                        <a:pt x="548" y="225"/>
                      </a:moveTo>
                      <a:lnTo>
                        <a:pt x="570" y="121"/>
                      </a:lnTo>
                      <a:lnTo>
                        <a:pt x="571" y="121"/>
                      </a:lnTo>
                      <a:lnTo>
                        <a:pt x="575" y="120"/>
                      </a:lnTo>
                      <a:lnTo>
                        <a:pt x="580" y="118"/>
                      </a:lnTo>
                      <a:lnTo>
                        <a:pt x="586" y="116"/>
                      </a:lnTo>
                      <a:lnTo>
                        <a:pt x="596" y="112"/>
                      </a:lnTo>
                      <a:lnTo>
                        <a:pt x="607" y="108"/>
                      </a:lnTo>
                      <a:lnTo>
                        <a:pt x="620" y="105"/>
                      </a:lnTo>
                      <a:lnTo>
                        <a:pt x="636" y="101"/>
                      </a:lnTo>
                      <a:lnTo>
                        <a:pt x="653" y="95"/>
                      </a:lnTo>
                      <a:lnTo>
                        <a:pt x="672" y="90"/>
                      </a:lnTo>
                      <a:lnTo>
                        <a:pt x="694" y="84"/>
                      </a:lnTo>
                      <a:lnTo>
                        <a:pt x="718" y="79"/>
                      </a:lnTo>
                      <a:lnTo>
                        <a:pt x="743" y="74"/>
                      </a:lnTo>
                      <a:lnTo>
                        <a:pt x="771" y="67"/>
                      </a:lnTo>
                      <a:lnTo>
                        <a:pt x="802" y="61"/>
                      </a:lnTo>
                      <a:lnTo>
                        <a:pt x="834" y="55"/>
                      </a:lnTo>
                      <a:lnTo>
                        <a:pt x="867" y="49"/>
                      </a:lnTo>
                      <a:lnTo>
                        <a:pt x="904" y="43"/>
                      </a:lnTo>
                      <a:lnTo>
                        <a:pt x="943" y="38"/>
                      </a:lnTo>
                      <a:lnTo>
                        <a:pt x="982" y="33"/>
                      </a:lnTo>
                      <a:lnTo>
                        <a:pt x="1025" y="27"/>
                      </a:lnTo>
                      <a:lnTo>
                        <a:pt x="1071" y="22"/>
                      </a:lnTo>
                      <a:lnTo>
                        <a:pt x="1117" y="17"/>
                      </a:lnTo>
                      <a:lnTo>
                        <a:pt x="1166" y="13"/>
                      </a:lnTo>
                      <a:lnTo>
                        <a:pt x="1218" y="10"/>
                      </a:lnTo>
                      <a:lnTo>
                        <a:pt x="1271" y="7"/>
                      </a:lnTo>
                      <a:lnTo>
                        <a:pt x="1327" y="3"/>
                      </a:lnTo>
                      <a:lnTo>
                        <a:pt x="1384" y="1"/>
                      </a:lnTo>
                      <a:lnTo>
                        <a:pt x="1444" y="0"/>
                      </a:lnTo>
                      <a:lnTo>
                        <a:pt x="1506" y="0"/>
                      </a:lnTo>
                      <a:lnTo>
                        <a:pt x="1570" y="0"/>
                      </a:lnTo>
                      <a:lnTo>
                        <a:pt x="1636" y="1"/>
                      </a:lnTo>
                      <a:lnTo>
                        <a:pt x="1709" y="41"/>
                      </a:lnTo>
                      <a:lnTo>
                        <a:pt x="1692" y="233"/>
                      </a:lnTo>
                      <a:lnTo>
                        <a:pt x="1698" y="235"/>
                      </a:lnTo>
                      <a:lnTo>
                        <a:pt x="1713" y="243"/>
                      </a:lnTo>
                      <a:lnTo>
                        <a:pt x="1733" y="256"/>
                      </a:lnTo>
                      <a:lnTo>
                        <a:pt x="1758" y="274"/>
                      </a:lnTo>
                      <a:lnTo>
                        <a:pt x="1784" y="299"/>
                      </a:lnTo>
                      <a:lnTo>
                        <a:pt x="1806" y="329"/>
                      </a:lnTo>
                      <a:lnTo>
                        <a:pt x="1825" y="366"/>
                      </a:lnTo>
                      <a:lnTo>
                        <a:pt x="1836" y="409"/>
                      </a:lnTo>
                      <a:lnTo>
                        <a:pt x="1999" y="557"/>
                      </a:lnTo>
                      <a:lnTo>
                        <a:pt x="1955" y="948"/>
                      </a:lnTo>
                      <a:lnTo>
                        <a:pt x="1692" y="1080"/>
                      </a:lnTo>
                      <a:lnTo>
                        <a:pt x="2003" y="1171"/>
                      </a:lnTo>
                      <a:lnTo>
                        <a:pt x="2006" y="1176"/>
                      </a:lnTo>
                      <a:lnTo>
                        <a:pt x="2011" y="1188"/>
                      </a:lnTo>
                      <a:lnTo>
                        <a:pt x="2016" y="1206"/>
                      </a:lnTo>
                      <a:lnTo>
                        <a:pt x="2022" y="1231"/>
                      </a:lnTo>
                      <a:lnTo>
                        <a:pt x="2023" y="1261"/>
                      </a:lnTo>
                      <a:lnTo>
                        <a:pt x="2021" y="1297"/>
                      </a:lnTo>
                      <a:lnTo>
                        <a:pt x="2010" y="1337"/>
                      </a:lnTo>
                      <a:lnTo>
                        <a:pt x="1992" y="1380"/>
                      </a:lnTo>
                      <a:lnTo>
                        <a:pt x="1171" y="1695"/>
                      </a:lnTo>
                      <a:lnTo>
                        <a:pt x="0" y="1328"/>
                      </a:lnTo>
                      <a:lnTo>
                        <a:pt x="20" y="1285"/>
                      </a:lnTo>
                      <a:lnTo>
                        <a:pt x="199" y="1223"/>
                      </a:lnTo>
                      <a:lnTo>
                        <a:pt x="199" y="233"/>
                      </a:lnTo>
                      <a:lnTo>
                        <a:pt x="200" y="232"/>
                      </a:lnTo>
                      <a:lnTo>
                        <a:pt x="204" y="229"/>
                      </a:lnTo>
                      <a:lnTo>
                        <a:pt x="210" y="226"/>
                      </a:lnTo>
                      <a:lnTo>
                        <a:pt x="218" y="220"/>
                      </a:lnTo>
                      <a:lnTo>
                        <a:pt x="230" y="214"/>
                      </a:lnTo>
                      <a:lnTo>
                        <a:pt x="243" y="207"/>
                      </a:lnTo>
                      <a:lnTo>
                        <a:pt x="259" y="201"/>
                      </a:lnTo>
                      <a:lnTo>
                        <a:pt x="277" y="194"/>
                      </a:lnTo>
                      <a:lnTo>
                        <a:pt x="297" y="189"/>
                      </a:lnTo>
                      <a:lnTo>
                        <a:pt x="320" y="185"/>
                      </a:lnTo>
                      <a:lnTo>
                        <a:pt x="344" y="183"/>
                      </a:lnTo>
                      <a:lnTo>
                        <a:pt x="370" y="180"/>
                      </a:lnTo>
                      <a:lnTo>
                        <a:pt x="399" y="181"/>
                      </a:lnTo>
                      <a:lnTo>
                        <a:pt x="430" y="185"/>
                      </a:lnTo>
                      <a:lnTo>
                        <a:pt x="464" y="191"/>
                      </a:lnTo>
                      <a:lnTo>
                        <a:pt x="498" y="201"/>
                      </a:lnTo>
                      <a:lnTo>
                        <a:pt x="548" y="22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84" name="Freeform 41"/>
                <p:cNvSpPr>
                  <a:spLocks/>
                </p:cNvSpPr>
                <p:nvPr/>
              </p:nvSpPr>
              <p:spPr bwMode="auto">
                <a:xfrm>
                  <a:off x="6551" y="13597"/>
                  <a:ext cx="650" cy="735"/>
                </a:xfrm>
                <a:custGeom>
                  <a:avLst/>
                  <a:gdLst>
                    <a:gd name="T0" fmla="*/ 645 w 650"/>
                    <a:gd name="T1" fmla="*/ 27 h 735"/>
                    <a:gd name="T2" fmla="*/ 642 w 650"/>
                    <a:gd name="T3" fmla="*/ 26 h 735"/>
                    <a:gd name="T4" fmla="*/ 631 w 650"/>
                    <a:gd name="T5" fmla="*/ 23 h 735"/>
                    <a:gd name="T6" fmla="*/ 615 w 650"/>
                    <a:gd name="T7" fmla="*/ 19 h 735"/>
                    <a:gd name="T8" fmla="*/ 592 w 650"/>
                    <a:gd name="T9" fmla="*/ 15 h 735"/>
                    <a:gd name="T10" fmla="*/ 565 w 650"/>
                    <a:gd name="T11" fmla="*/ 10 h 735"/>
                    <a:gd name="T12" fmla="*/ 533 w 650"/>
                    <a:gd name="T13" fmla="*/ 6 h 735"/>
                    <a:gd name="T14" fmla="*/ 496 w 650"/>
                    <a:gd name="T15" fmla="*/ 3 h 735"/>
                    <a:gd name="T16" fmla="*/ 456 w 650"/>
                    <a:gd name="T17" fmla="*/ 1 h 735"/>
                    <a:gd name="T18" fmla="*/ 411 w 650"/>
                    <a:gd name="T19" fmla="*/ 0 h 735"/>
                    <a:gd name="T20" fmla="*/ 364 w 650"/>
                    <a:gd name="T21" fmla="*/ 2 h 735"/>
                    <a:gd name="T22" fmla="*/ 315 w 650"/>
                    <a:gd name="T23" fmla="*/ 6 h 735"/>
                    <a:gd name="T24" fmla="*/ 262 w 650"/>
                    <a:gd name="T25" fmla="*/ 15 h 735"/>
                    <a:gd name="T26" fmla="*/ 209 w 650"/>
                    <a:gd name="T27" fmla="*/ 26 h 735"/>
                    <a:gd name="T28" fmla="*/ 154 w 650"/>
                    <a:gd name="T29" fmla="*/ 42 h 735"/>
                    <a:gd name="T30" fmla="*/ 98 w 650"/>
                    <a:gd name="T31" fmla="*/ 61 h 735"/>
                    <a:gd name="T32" fmla="*/ 42 w 650"/>
                    <a:gd name="T33" fmla="*/ 87 h 735"/>
                    <a:gd name="T34" fmla="*/ 38 w 650"/>
                    <a:gd name="T35" fmla="*/ 101 h 735"/>
                    <a:gd name="T36" fmla="*/ 28 w 650"/>
                    <a:gd name="T37" fmla="*/ 141 h 735"/>
                    <a:gd name="T38" fmla="*/ 17 w 650"/>
                    <a:gd name="T39" fmla="*/ 203 h 735"/>
                    <a:gd name="T40" fmla="*/ 6 w 650"/>
                    <a:gd name="T41" fmla="*/ 283 h 735"/>
                    <a:gd name="T42" fmla="*/ 0 w 650"/>
                    <a:gd name="T43" fmla="*/ 378 h 735"/>
                    <a:gd name="T44" fmla="*/ 5 w 650"/>
                    <a:gd name="T45" fmla="*/ 484 h 735"/>
                    <a:gd name="T46" fmla="*/ 21 w 650"/>
                    <a:gd name="T47" fmla="*/ 599 h 735"/>
                    <a:gd name="T48" fmla="*/ 54 w 650"/>
                    <a:gd name="T49" fmla="*/ 716 h 735"/>
                    <a:gd name="T50" fmla="*/ 58 w 650"/>
                    <a:gd name="T51" fmla="*/ 716 h 735"/>
                    <a:gd name="T52" fmla="*/ 66 w 650"/>
                    <a:gd name="T53" fmla="*/ 715 h 735"/>
                    <a:gd name="T54" fmla="*/ 80 w 650"/>
                    <a:gd name="T55" fmla="*/ 713 h 735"/>
                    <a:gd name="T56" fmla="*/ 99 w 650"/>
                    <a:gd name="T57" fmla="*/ 712 h 735"/>
                    <a:gd name="T58" fmla="*/ 124 w 650"/>
                    <a:gd name="T59" fmla="*/ 710 h 735"/>
                    <a:gd name="T60" fmla="*/ 153 w 650"/>
                    <a:gd name="T61" fmla="*/ 708 h 735"/>
                    <a:gd name="T62" fmla="*/ 188 w 650"/>
                    <a:gd name="T63" fmla="*/ 707 h 735"/>
                    <a:gd name="T64" fmla="*/ 225 w 650"/>
                    <a:gd name="T65" fmla="*/ 706 h 735"/>
                    <a:gd name="T66" fmla="*/ 267 w 650"/>
                    <a:gd name="T67" fmla="*/ 705 h 735"/>
                    <a:gd name="T68" fmla="*/ 313 w 650"/>
                    <a:gd name="T69" fmla="*/ 706 h 735"/>
                    <a:gd name="T70" fmla="*/ 362 w 650"/>
                    <a:gd name="T71" fmla="*/ 707 h 735"/>
                    <a:gd name="T72" fmla="*/ 415 w 650"/>
                    <a:gd name="T73" fmla="*/ 709 h 735"/>
                    <a:gd name="T74" fmla="*/ 470 w 650"/>
                    <a:gd name="T75" fmla="*/ 713 h 735"/>
                    <a:gd name="T76" fmla="*/ 528 w 650"/>
                    <a:gd name="T77" fmla="*/ 719 h 735"/>
                    <a:gd name="T78" fmla="*/ 588 w 650"/>
                    <a:gd name="T79" fmla="*/ 726 h 735"/>
                    <a:gd name="T80" fmla="*/ 650 w 650"/>
                    <a:gd name="T81" fmla="*/ 735 h 735"/>
                    <a:gd name="T82" fmla="*/ 647 w 650"/>
                    <a:gd name="T83" fmla="*/ 713 h 735"/>
                    <a:gd name="T84" fmla="*/ 641 w 650"/>
                    <a:gd name="T85" fmla="*/ 655 h 735"/>
                    <a:gd name="T86" fmla="*/ 631 w 650"/>
                    <a:gd name="T87" fmla="*/ 568 h 735"/>
                    <a:gd name="T88" fmla="*/ 623 w 650"/>
                    <a:gd name="T89" fmla="*/ 462 h 735"/>
                    <a:gd name="T90" fmla="*/ 618 w 650"/>
                    <a:gd name="T91" fmla="*/ 345 h 735"/>
                    <a:gd name="T92" fmla="*/ 618 w 650"/>
                    <a:gd name="T93" fmla="*/ 229 h 735"/>
                    <a:gd name="T94" fmla="*/ 627 w 650"/>
                    <a:gd name="T95" fmla="*/ 119 h 735"/>
                    <a:gd name="T96" fmla="*/ 645 w 650"/>
                    <a:gd name="T97" fmla="*/ 27 h 73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650"/>
                    <a:gd name="T148" fmla="*/ 0 h 735"/>
                    <a:gd name="T149" fmla="*/ 650 w 650"/>
                    <a:gd name="T150" fmla="*/ 735 h 73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650" h="735">
                      <a:moveTo>
                        <a:pt x="645" y="27"/>
                      </a:moveTo>
                      <a:lnTo>
                        <a:pt x="642" y="26"/>
                      </a:lnTo>
                      <a:lnTo>
                        <a:pt x="631" y="23"/>
                      </a:lnTo>
                      <a:lnTo>
                        <a:pt x="615" y="19"/>
                      </a:lnTo>
                      <a:lnTo>
                        <a:pt x="592" y="15"/>
                      </a:lnTo>
                      <a:lnTo>
                        <a:pt x="565" y="10"/>
                      </a:lnTo>
                      <a:lnTo>
                        <a:pt x="533" y="6"/>
                      </a:lnTo>
                      <a:lnTo>
                        <a:pt x="496" y="3"/>
                      </a:lnTo>
                      <a:lnTo>
                        <a:pt x="456" y="1"/>
                      </a:lnTo>
                      <a:lnTo>
                        <a:pt x="411" y="0"/>
                      </a:lnTo>
                      <a:lnTo>
                        <a:pt x="364" y="2"/>
                      </a:lnTo>
                      <a:lnTo>
                        <a:pt x="315" y="6"/>
                      </a:lnTo>
                      <a:lnTo>
                        <a:pt x="262" y="15"/>
                      </a:lnTo>
                      <a:lnTo>
                        <a:pt x="209" y="26"/>
                      </a:lnTo>
                      <a:lnTo>
                        <a:pt x="154" y="42"/>
                      </a:lnTo>
                      <a:lnTo>
                        <a:pt x="98" y="61"/>
                      </a:lnTo>
                      <a:lnTo>
                        <a:pt x="42" y="87"/>
                      </a:lnTo>
                      <a:lnTo>
                        <a:pt x="38" y="101"/>
                      </a:lnTo>
                      <a:lnTo>
                        <a:pt x="28" y="141"/>
                      </a:lnTo>
                      <a:lnTo>
                        <a:pt x="17" y="203"/>
                      </a:lnTo>
                      <a:lnTo>
                        <a:pt x="6" y="283"/>
                      </a:lnTo>
                      <a:lnTo>
                        <a:pt x="0" y="378"/>
                      </a:lnTo>
                      <a:lnTo>
                        <a:pt x="5" y="484"/>
                      </a:lnTo>
                      <a:lnTo>
                        <a:pt x="21" y="599"/>
                      </a:lnTo>
                      <a:lnTo>
                        <a:pt x="54" y="716"/>
                      </a:lnTo>
                      <a:lnTo>
                        <a:pt x="58" y="716"/>
                      </a:lnTo>
                      <a:lnTo>
                        <a:pt x="66" y="715"/>
                      </a:lnTo>
                      <a:lnTo>
                        <a:pt x="80" y="713"/>
                      </a:lnTo>
                      <a:lnTo>
                        <a:pt x="99" y="712"/>
                      </a:lnTo>
                      <a:lnTo>
                        <a:pt x="124" y="710"/>
                      </a:lnTo>
                      <a:lnTo>
                        <a:pt x="153" y="708"/>
                      </a:lnTo>
                      <a:lnTo>
                        <a:pt x="188" y="707"/>
                      </a:lnTo>
                      <a:lnTo>
                        <a:pt x="225" y="706"/>
                      </a:lnTo>
                      <a:lnTo>
                        <a:pt x="267" y="705"/>
                      </a:lnTo>
                      <a:lnTo>
                        <a:pt x="313" y="706"/>
                      </a:lnTo>
                      <a:lnTo>
                        <a:pt x="362" y="707"/>
                      </a:lnTo>
                      <a:lnTo>
                        <a:pt x="415" y="709"/>
                      </a:lnTo>
                      <a:lnTo>
                        <a:pt x="470" y="713"/>
                      </a:lnTo>
                      <a:lnTo>
                        <a:pt x="528" y="719"/>
                      </a:lnTo>
                      <a:lnTo>
                        <a:pt x="588" y="726"/>
                      </a:lnTo>
                      <a:lnTo>
                        <a:pt x="650" y="735"/>
                      </a:lnTo>
                      <a:lnTo>
                        <a:pt x="647" y="713"/>
                      </a:lnTo>
                      <a:lnTo>
                        <a:pt x="641" y="655"/>
                      </a:lnTo>
                      <a:lnTo>
                        <a:pt x="631" y="568"/>
                      </a:lnTo>
                      <a:lnTo>
                        <a:pt x="623" y="462"/>
                      </a:lnTo>
                      <a:lnTo>
                        <a:pt x="618" y="345"/>
                      </a:lnTo>
                      <a:lnTo>
                        <a:pt x="618" y="229"/>
                      </a:lnTo>
                      <a:lnTo>
                        <a:pt x="627" y="119"/>
                      </a:lnTo>
                      <a:lnTo>
                        <a:pt x="645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85" name="Freeform 42"/>
                <p:cNvSpPr>
                  <a:spLocks/>
                </p:cNvSpPr>
                <p:nvPr/>
              </p:nvSpPr>
              <p:spPr bwMode="auto">
                <a:xfrm>
                  <a:off x="6623" y="13797"/>
                  <a:ext cx="1071" cy="731"/>
                </a:xfrm>
                <a:custGeom>
                  <a:avLst/>
                  <a:gdLst>
                    <a:gd name="T0" fmla="*/ 6 w 1071"/>
                    <a:gd name="T1" fmla="*/ 552 h 731"/>
                    <a:gd name="T2" fmla="*/ 0 w 1071"/>
                    <a:gd name="T3" fmla="*/ 642 h 731"/>
                    <a:gd name="T4" fmla="*/ 698 w 1071"/>
                    <a:gd name="T5" fmla="*/ 731 h 731"/>
                    <a:gd name="T6" fmla="*/ 703 w 1071"/>
                    <a:gd name="T7" fmla="*/ 729 h 731"/>
                    <a:gd name="T8" fmla="*/ 717 w 1071"/>
                    <a:gd name="T9" fmla="*/ 722 h 731"/>
                    <a:gd name="T10" fmla="*/ 740 w 1071"/>
                    <a:gd name="T11" fmla="*/ 710 h 731"/>
                    <a:gd name="T12" fmla="*/ 768 w 1071"/>
                    <a:gd name="T13" fmla="*/ 694 h 731"/>
                    <a:gd name="T14" fmla="*/ 801 w 1071"/>
                    <a:gd name="T15" fmla="*/ 672 h 731"/>
                    <a:gd name="T16" fmla="*/ 838 w 1071"/>
                    <a:gd name="T17" fmla="*/ 645 h 731"/>
                    <a:gd name="T18" fmla="*/ 876 w 1071"/>
                    <a:gd name="T19" fmla="*/ 614 h 731"/>
                    <a:gd name="T20" fmla="*/ 915 w 1071"/>
                    <a:gd name="T21" fmla="*/ 577 h 731"/>
                    <a:gd name="T22" fmla="*/ 953 w 1071"/>
                    <a:gd name="T23" fmla="*/ 536 h 731"/>
                    <a:gd name="T24" fmla="*/ 988 w 1071"/>
                    <a:gd name="T25" fmla="*/ 491 h 731"/>
                    <a:gd name="T26" fmla="*/ 1018 w 1071"/>
                    <a:gd name="T27" fmla="*/ 439 h 731"/>
                    <a:gd name="T28" fmla="*/ 1043 w 1071"/>
                    <a:gd name="T29" fmla="*/ 383 h 731"/>
                    <a:gd name="T30" fmla="*/ 1061 w 1071"/>
                    <a:gd name="T31" fmla="*/ 322 h 731"/>
                    <a:gd name="T32" fmla="*/ 1071 w 1071"/>
                    <a:gd name="T33" fmla="*/ 255 h 731"/>
                    <a:gd name="T34" fmla="*/ 1070 w 1071"/>
                    <a:gd name="T35" fmla="*/ 185 h 731"/>
                    <a:gd name="T36" fmla="*/ 1057 w 1071"/>
                    <a:gd name="T37" fmla="*/ 108 h 731"/>
                    <a:gd name="T38" fmla="*/ 1055 w 1071"/>
                    <a:gd name="T39" fmla="*/ 104 h 731"/>
                    <a:gd name="T40" fmla="*/ 1049 w 1071"/>
                    <a:gd name="T41" fmla="*/ 92 h 731"/>
                    <a:gd name="T42" fmla="*/ 1037 w 1071"/>
                    <a:gd name="T43" fmla="*/ 76 h 731"/>
                    <a:gd name="T44" fmla="*/ 1022 w 1071"/>
                    <a:gd name="T45" fmla="*/ 57 h 731"/>
                    <a:gd name="T46" fmla="*/ 1002 w 1071"/>
                    <a:gd name="T47" fmla="*/ 37 h 731"/>
                    <a:gd name="T48" fmla="*/ 979 w 1071"/>
                    <a:gd name="T49" fmla="*/ 20 h 731"/>
                    <a:gd name="T50" fmla="*/ 951 w 1071"/>
                    <a:gd name="T51" fmla="*/ 7 h 731"/>
                    <a:gd name="T52" fmla="*/ 919 w 1071"/>
                    <a:gd name="T53" fmla="*/ 0 h 731"/>
                    <a:gd name="T54" fmla="*/ 924 w 1071"/>
                    <a:gd name="T55" fmla="*/ 12 h 731"/>
                    <a:gd name="T56" fmla="*/ 934 w 1071"/>
                    <a:gd name="T57" fmla="*/ 44 h 731"/>
                    <a:gd name="T58" fmla="*/ 947 w 1071"/>
                    <a:gd name="T59" fmla="*/ 94 h 731"/>
                    <a:gd name="T60" fmla="*/ 958 w 1071"/>
                    <a:gd name="T61" fmla="*/ 159 h 731"/>
                    <a:gd name="T62" fmla="*/ 961 w 1071"/>
                    <a:gd name="T63" fmla="*/ 238 h 731"/>
                    <a:gd name="T64" fmla="*/ 953 w 1071"/>
                    <a:gd name="T65" fmla="*/ 324 h 731"/>
                    <a:gd name="T66" fmla="*/ 928 w 1071"/>
                    <a:gd name="T67" fmla="*/ 418 h 731"/>
                    <a:gd name="T68" fmla="*/ 884 w 1071"/>
                    <a:gd name="T69" fmla="*/ 516 h 731"/>
                    <a:gd name="T70" fmla="*/ 883 w 1071"/>
                    <a:gd name="T71" fmla="*/ 518 h 731"/>
                    <a:gd name="T72" fmla="*/ 879 w 1071"/>
                    <a:gd name="T73" fmla="*/ 521 h 731"/>
                    <a:gd name="T74" fmla="*/ 872 w 1071"/>
                    <a:gd name="T75" fmla="*/ 526 h 731"/>
                    <a:gd name="T76" fmla="*/ 862 w 1071"/>
                    <a:gd name="T77" fmla="*/ 534 h 731"/>
                    <a:gd name="T78" fmla="*/ 851 w 1071"/>
                    <a:gd name="T79" fmla="*/ 541 h 731"/>
                    <a:gd name="T80" fmla="*/ 837 w 1071"/>
                    <a:gd name="T81" fmla="*/ 550 h 731"/>
                    <a:gd name="T82" fmla="*/ 819 w 1071"/>
                    <a:gd name="T83" fmla="*/ 559 h 731"/>
                    <a:gd name="T84" fmla="*/ 800 w 1071"/>
                    <a:gd name="T85" fmla="*/ 567 h 731"/>
                    <a:gd name="T86" fmla="*/ 778 w 1071"/>
                    <a:gd name="T87" fmla="*/ 575 h 731"/>
                    <a:gd name="T88" fmla="*/ 754 w 1071"/>
                    <a:gd name="T89" fmla="*/ 582 h 731"/>
                    <a:gd name="T90" fmla="*/ 727 w 1071"/>
                    <a:gd name="T91" fmla="*/ 588 h 731"/>
                    <a:gd name="T92" fmla="*/ 697 w 1071"/>
                    <a:gd name="T93" fmla="*/ 592 h 731"/>
                    <a:gd name="T94" fmla="*/ 666 w 1071"/>
                    <a:gd name="T95" fmla="*/ 593 h 731"/>
                    <a:gd name="T96" fmla="*/ 631 w 1071"/>
                    <a:gd name="T97" fmla="*/ 592 h 731"/>
                    <a:gd name="T98" fmla="*/ 593 w 1071"/>
                    <a:gd name="T99" fmla="*/ 589 h 731"/>
                    <a:gd name="T100" fmla="*/ 555 w 1071"/>
                    <a:gd name="T101" fmla="*/ 581 h 731"/>
                    <a:gd name="T102" fmla="*/ 555 w 1071"/>
                    <a:gd name="T103" fmla="*/ 677 h 731"/>
                    <a:gd name="T104" fmla="*/ 24 w 1071"/>
                    <a:gd name="T105" fmla="*/ 623 h 731"/>
                    <a:gd name="T106" fmla="*/ 6 w 1071"/>
                    <a:gd name="T107" fmla="*/ 552 h 73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071"/>
                    <a:gd name="T163" fmla="*/ 0 h 731"/>
                    <a:gd name="T164" fmla="*/ 1071 w 1071"/>
                    <a:gd name="T165" fmla="*/ 731 h 731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071" h="731">
                      <a:moveTo>
                        <a:pt x="6" y="552"/>
                      </a:moveTo>
                      <a:lnTo>
                        <a:pt x="0" y="642"/>
                      </a:lnTo>
                      <a:lnTo>
                        <a:pt x="698" y="731"/>
                      </a:lnTo>
                      <a:lnTo>
                        <a:pt x="703" y="729"/>
                      </a:lnTo>
                      <a:lnTo>
                        <a:pt x="717" y="722"/>
                      </a:lnTo>
                      <a:lnTo>
                        <a:pt x="740" y="710"/>
                      </a:lnTo>
                      <a:lnTo>
                        <a:pt x="768" y="694"/>
                      </a:lnTo>
                      <a:lnTo>
                        <a:pt x="801" y="672"/>
                      </a:lnTo>
                      <a:lnTo>
                        <a:pt x="838" y="645"/>
                      </a:lnTo>
                      <a:lnTo>
                        <a:pt x="876" y="614"/>
                      </a:lnTo>
                      <a:lnTo>
                        <a:pt x="915" y="577"/>
                      </a:lnTo>
                      <a:lnTo>
                        <a:pt x="953" y="536"/>
                      </a:lnTo>
                      <a:lnTo>
                        <a:pt x="988" y="491"/>
                      </a:lnTo>
                      <a:lnTo>
                        <a:pt x="1018" y="439"/>
                      </a:lnTo>
                      <a:lnTo>
                        <a:pt x="1043" y="383"/>
                      </a:lnTo>
                      <a:lnTo>
                        <a:pt x="1061" y="322"/>
                      </a:lnTo>
                      <a:lnTo>
                        <a:pt x="1071" y="255"/>
                      </a:lnTo>
                      <a:lnTo>
                        <a:pt x="1070" y="185"/>
                      </a:lnTo>
                      <a:lnTo>
                        <a:pt x="1057" y="108"/>
                      </a:lnTo>
                      <a:lnTo>
                        <a:pt x="1055" y="104"/>
                      </a:lnTo>
                      <a:lnTo>
                        <a:pt x="1049" y="92"/>
                      </a:lnTo>
                      <a:lnTo>
                        <a:pt x="1037" y="76"/>
                      </a:lnTo>
                      <a:lnTo>
                        <a:pt x="1022" y="57"/>
                      </a:lnTo>
                      <a:lnTo>
                        <a:pt x="1002" y="37"/>
                      </a:lnTo>
                      <a:lnTo>
                        <a:pt x="979" y="20"/>
                      </a:lnTo>
                      <a:lnTo>
                        <a:pt x="951" y="7"/>
                      </a:lnTo>
                      <a:lnTo>
                        <a:pt x="919" y="0"/>
                      </a:lnTo>
                      <a:lnTo>
                        <a:pt x="924" y="12"/>
                      </a:lnTo>
                      <a:lnTo>
                        <a:pt x="934" y="44"/>
                      </a:lnTo>
                      <a:lnTo>
                        <a:pt x="947" y="94"/>
                      </a:lnTo>
                      <a:lnTo>
                        <a:pt x="958" y="159"/>
                      </a:lnTo>
                      <a:lnTo>
                        <a:pt x="961" y="238"/>
                      </a:lnTo>
                      <a:lnTo>
                        <a:pt x="953" y="324"/>
                      </a:lnTo>
                      <a:lnTo>
                        <a:pt x="928" y="418"/>
                      </a:lnTo>
                      <a:lnTo>
                        <a:pt x="884" y="516"/>
                      </a:lnTo>
                      <a:lnTo>
                        <a:pt x="883" y="518"/>
                      </a:lnTo>
                      <a:lnTo>
                        <a:pt x="879" y="521"/>
                      </a:lnTo>
                      <a:lnTo>
                        <a:pt x="872" y="526"/>
                      </a:lnTo>
                      <a:lnTo>
                        <a:pt x="862" y="534"/>
                      </a:lnTo>
                      <a:lnTo>
                        <a:pt x="851" y="541"/>
                      </a:lnTo>
                      <a:lnTo>
                        <a:pt x="837" y="550"/>
                      </a:lnTo>
                      <a:lnTo>
                        <a:pt x="819" y="559"/>
                      </a:lnTo>
                      <a:lnTo>
                        <a:pt x="800" y="567"/>
                      </a:lnTo>
                      <a:lnTo>
                        <a:pt x="778" y="575"/>
                      </a:lnTo>
                      <a:lnTo>
                        <a:pt x="754" y="582"/>
                      </a:lnTo>
                      <a:lnTo>
                        <a:pt x="727" y="588"/>
                      </a:lnTo>
                      <a:lnTo>
                        <a:pt x="697" y="592"/>
                      </a:lnTo>
                      <a:lnTo>
                        <a:pt x="666" y="593"/>
                      </a:lnTo>
                      <a:lnTo>
                        <a:pt x="631" y="592"/>
                      </a:lnTo>
                      <a:lnTo>
                        <a:pt x="593" y="589"/>
                      </a:lnTo>
                      <a:lnTo>
                        <a:pt x="555" y="581"/>
                      </a:lnTo>
                      <a:lnTo>
                        <a:pt x="555" y="677"/>
                      </a:lnTo>
                      <a:lnTo>
                        <a:pt x="24" y="623"/>
                      </a:lnTo>
                      <a:lnTo>
                        <a:pt x="6" y="5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86" name="Freeform 43"/>
                <p:cNvSpPr>
                  <a:spLocks/>
                </p:cNvSpPr>
                <p:nvPr/>
              </p:nvSpPr>
              <p:spPr bwMode="auto">
                <a:xfrm>
                  <a:off x="6486" y="14516"/>
                  <a:ext cx="787" cy="253"/>
                </a:xfrm>
                <a:custGeom>
                  <a:avLst/>
                  <a:gdLst>
                    <a:gd name="T0" fmla="*/ 787 w 787"/>
                    <a:gd name="T1" fmla="*/ 91 h 253"/>
                    <a:gd name="T2" fmla="*/ 12 w 787"/>
                    <a:gd name="T3" fmla="*/ 0 h 253"/>
                    <a:gd name="T4" fmla="*/ 0 w 787"/>
                    <a:gd name="T5" fmla="*/ 91 h 253"/>
                    <a:gd name="T6" fmla="*/ 764 w 787"/>
                    <a:gd name="T7" fmla="*/ 253 h 253"/>
                    <a:gd name="T8" fmla="*/ 787 w 787"/>
                    <a:gd name="T9" fmla="*/ 91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7"/>
                    <a:gd name="T16" fmla="*/ 0 h 253"/>
                    <a:gd name="T17" fmla="*/ 787 w 787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7" h="253">
                      <a:moveTo>
                        <a:pt x="787" y="91"/>
                      </a:moveTo>
                      <a:lnTo>
                        <a:pt x="12" y="0"/>
                      </a:lnTo>
                      <a:lnTo>
                        <a:pt x="0" y="91"/>
                      </a:lnTo>
                      <a:lnTo>
                        <a:pt x="764" y="253"/>
                      </a:lnTo>
                      <a:lnTo>
                        <a:pt x="787" y="9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87" name="Freeform 44"/>
                <p:cNvSpPr>
                  <a:spLocks/>
                </p:cNvSpPr>
                <p:nvPr/>
              </p:nvSpPr>
              <p:spPr bwMode="auto">
                <a:xfrm>
                  <a:off x="6879" y="14597"/>
                  <a:ext cx="336" cy="115"/>
                </a:xfrm>
                <a:custGeom>
                  <a:avLst/>
                  <a:gdLst>
                    <a:gd name="T0" fmla="*/ 336 w 336"/>
                    <a:gd name="T1" fmla="*/ 50 h 115"/>
                    <a:gd name="T2" fmla="*/ 4 w 336"/>
                    <a:gd name="T3" fmla="*/ 0 h 115"/>
                    <a:gd name="T4" fmla="*/ 0 w 336"/>
                    <a:gd name="T5" fmla="*/ 48 h 115"/>
                    <a:gd name="T6" fmla="*/ 327 w 336"/>
                    <a:gd name="T7" fmla="*/ 115 h 115"/>
                    <a:gd name="T8" fmla="*/ 336 w 336"/>
                    <a:gd name="T9" fmla="*/ 50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6"/>
                    <a:gd name="T16" fmla="*/ 0 h 115"/>
                    <a:gd name="T17" fmla="*/ 336 w 336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6" h="115">
                      <a:moveTo>
                        <a:pt x="336" y="50"/>
                      </a:moveTo>
                      <a:lnTo>
                        <a:pt x="4" y="0"/>
                      </a:lnTo>
                      <a:lnTo>
                        <a:pt x="0" y="48"/>
                      </a:lnTo>
                      <a:lnTo>
                        <a:pt x="327" y="115"/>
                      </a:lnTo>
                      <a:lnTo>
                        <a:pt x="336" y="5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88" name="Freeform 45"/>
                <p:cNvSpPr>
                  <a:spLocks/>
                </p:cNvSpPr>
                <p:nvPr/>
              </p:nvSpPr>
              <p:spPr bwMode="auto">
                <a:xfrm>
                  <a:off x="6536" y="14540"/>
                  <a:ext cx="225" cy="85"/>
                </a:xfrm>
                <a:custGeom>
                  <a:avLst/>
                  <a:gdLst>
                    <a:gd name="T0" fmla="*/ 225 w 225"/>
                    <a:gd name="T1" fmla="*/ 39 h 85"/>
                    <a:gd name="T2" fmla="*/ 0 w 225"/>
                    <a:gd name="T3" fmla="*/ 0 h 85"/>
                    <a:gd name="T4" fmla="*/ 3 w 225"/>
                    <a:gd name="T5" fmla="*/ 41 h 85"/>
                    <a:gd name="T6" fmla="*/ 218 w 225"/>
                    <a:gd name="T7" fmla="*/ 85 h 85"/>
                    <a:gd name="T8" fmla="*/ 225 w 225"/>
                    <a:gd name="T9" fmla="*/ 39 h 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5"/>
                    <a:gd name="T16" fmla="*/ 0 h 85"/>
                    <a:gd name="T17" fmla="*/ 225 w 225"/>
                    <a:gd name="T18" fmla="*/ 85 h 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5" h="85">
                      <a:moveTo>
                        <a:pt x="225" y="39"/>
                      </a:moveTo>
                      <a:lnTo>
                        <a:pt x="0" y="0"/>
                      </a:lnTo>
                      <a:lnTo>
                        <a:pt x="3" y="41"/>
                      </a:lnTo>
                      <a:lnTo>
                        <a:pt x="218" y="85"/>
                      </a:lnTo>
                      <a:lnTo>
                        <a:pt x="225" y="3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89" name="Freeform 46"/>
                <p:cNvSpPr>
                  <a:spLocks/>
                </p:cNvSpPr>
                <p:nvPr/>
              </p:nvSpPr>
              <p:spPr bwMode="auto">
                <a:xfrm>
                  <a:off x="5972" y="14624"/>
                  <a:ext cx="1325" cy="439"/>
                </a:xfrm>
                <a:custGeom>
                  <a:avLst/>
                  <a:gdLst>
                    <a:gd name="T0" fmla="*/ 0 w 1325"/>
                    <a:gd name="T1" fmla="*/ 132 h 439"/>
                    <a:gd name="T2" fmla="*/ 3 w 1325"/>
                    <a:gd name="T3" fmla="*/ 132 h 439"/>
                    <a:gd name="T4" fmla="*/ 10 w 1325"/>
                    <a:gd name="T5" fmla="*/ 130 h 439"/>
                    <a:gd name="T6" fmla="*/ 24 w 1325"/>
                    <a:gd name="T7" fmla="*/ 128 h 439"/>
                    <a:gd name="T8" fmla="*/ 42 w 1325"/>
                    <a:gd name="T9" fmla="*/ 125 h 439"/>
                    <a:gd name="T10" fmla="*/ 62 w 1325"/>
                    <a:gd name="T11" fmla="*/ 121 h 439"/>
                    <a:gd name="T12" fmla="*/ 86 w 1325"/>
                    <a:gd name="T13" fmla="*/ 116 h 439"/>
                    <a:gd name="T14" fmla="*/ 113 w 1325"/>
                    <a:gd name="T15" fmla="*/ 109 h 439"/>
                    <a:gd name="T16" fmla="*/ 141 w 1325"/>
                    <a:gd name="T17" fmla="*/ 102 h 439"/>
                    <a:gd name="T18" fmla="*/ 170 w 1325"/>
                    <a:gd name="T19" fmla="*/ 94 h 439"/>
                    <a:gd name="T20" fmla="*/ 199 w 1325"/>
                    <a:gd name="T21" fmla="*/ 85 h 439"/>
                    <a:gd name="T22" fmla="*/ 228 w 1325"/>
                    <a:gd name="T23" fmla="*/ 74 h 439"/>
                    <a:gd name="T24" fmla="*/ 257 w 1325"/>
                    <a:gd name="T25" fmla="*/ 62 h 439"/>
                    <a:gd name="T26" fmla="*/ 285 w 1325"/>
                    <a:gd name="T27" fmla="*/ 48 h 439"/>
                    <a:gd name="T28" fmla="*/ 309 w 1325"/>
                    <a:gd name="T29" fmla="*/ 34 h 439"/>
                    <a:gd name="T30" fmla="*/ 333 w 1325"/>
                    <a:gd name="T31" fmla="*/ 18 h 439"/>
                    <a:gd name="T32" fmla="*/ 352 w 1325"/>
                    <a:gd name="T33" fmla="*/ 0 h 439"/>
                    <a:gd name="T34" fmla="*/ 1325 w 1325"/>
                    <a:gd name="T35" fmla="*/ 223 h 439"/>
                    <a:gd name="T36" fmla="*/ 1323 w 1325"/>
                    <a:gd name="T37" fmla="*/ 225 h 439"/>
                    <a:gd name="T38" fmla="*/ 1318 w 1325"/>
                    <a:gd name="T39" fmla="*/ 230 h 439"/>
                    <a:gd name="T40" fmla="*/ 1309 w 1325"/>
                    <a:gd name="T41" fmla="*/ 239 h 439"/>
                    <a:gd name="T42" fmla="*/ 1297 w 1325"/>
                    <a:gd name="T43" fmla="*/ 250 h 439"/>
                    <a:gd name="T44" fmla="*/ 1282 w 1325"/>
                    <a:gd name="T45" fmla="*/ 263 h 439"/>
                    <a:gd name="T46" fmla="*/ 1265 w 1325"/>
                    <a:gd name="T47" fmla="*/ 278 h 439"/>
                    <a:gd name="T48" fmla="*/ 1247 w 1325"/>
                    <a:gd name="T49" fmla="*/ 295 h 439"/>
                    <a:gd name="T50" fmla="*/ 1225 w 1325"/>
                    <a:gd name="T51" fmla="*/ 312 h 439"/>
                    <a:gd name="T52" fmla="*/ 1202 w 1325"/>
                    <a:gd name="T53" fmla="*/ 331 h 439"/>
                    <a:gd name="T54" fmla="*/ 1179 w 1325"/>
                    <a:gd name="T55" fmla="*/ 349 h 439"/>
                    <a:gd name="T56" fmla="*/ 1154 w 1325"/>
                    <a:gd name="T57" fmla="*/ 367 h 439"/>
                    <a:gd name="T58" fmla="*/ 1128 w 1325"/>
                    <a:gd name="T59" fmla="*/ 385 h 439"/>
                    <a:gd name="T60" fmla="*/ 1102 w 1325"/>
                    <a:gd name="T61" fmla="*/ 401 h 439"/>
                    <a:gd name="T62" fmla="*/ 1077 w 1325"/>
                    <a:gd name="T63" fmla="*/ 415 h 439"/>
                    <a:gd name="T64" fmla="*/ 1051 w 1325"/>
                    <a:gd name="T65" fmla="*/ 428 h 439"/>
                    <a:gd name="T66" fmla="*/ 1026 w 1325"/>
                    <a:gd name="T67" fmla="*/ 439 h 439"/>
                    <a:gd name="T68" fmla="*/ 0 w 1325"/>
                    <a:gd name="T69" fmla="*/ 132 h 43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325"/>
                    <a:gd name="T106" fmla="*/ 0 h 439"/>
                    <a:gd name="T107" fmla="*/ 1325 w 1325"/>
                    <a:gd name="T108" fmla="*/ 439 h 43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325" h="439">
                      <a:moveTo>
                        <a:pt x="0" y="132"/>
                      </a:moveTo>
                      <a:lnTo>
                        <a:pt x="3" y="132"/>
                      </a:lnTo>
                      <a:lnTo>
                        <a:pt x="10" y="130"/>
                      </a:lnTo>
                      <a:lnTo>
                        <a:pt x="24" y="128"/>
                      </a:lnTo>
                      <a:lnTo>
                        <a:pt x="42" y="125"/>
                      </a:lnTo>
                      <a:lnTo>
                        <a:pt x="62" y="121"/>
                      </a:lnTo>
                      <a:lnTo>
                        <a:pt x="86" y="116"/>
                      </a:lnTo>
                      <a:lnTo>
                        <a:pt x="113" y="109"/>
                      </a:lnTo>
                      <a:lnTo>
                        <a:pt x="141" y="102"/>
                      </a:lnTo>
                      <a:lnTo>
                        <a:pt x="170" y="94"/>
                      </a:lnTo>
                      <a:lnTo>
                        <a:pt x="199" y="85"/>
                      </a:lnTo>
                      <a:lnTo>
                        <a:pt x="228" y="74"/>
                      </a:lnTo>
                      <a:lnTo>
                        <a:pt x="257" y="62"/>
                      </a:lnTo>
                      <a:lnTo>
                        <a:pt x="285" y="48"/>
                      </a:lnTo>
                      <a:lnTo>
                        <a:pt x="309" y="34"/>
                      </a:lnTo>
                      <a:lnTo>
                        <a:pt x="333" y="18"/>
                      </a:lnTo>
                      <a:lnTo>
                        <a:pt x="352" y="0"/>
                      </a:lnTo>
                      <a:lnTo>
                        <a:pt x="1325" y="223"/>
                      </a:lnTo>
                      <a:lnTo>
                        <a:pt x="1323" y="225"/>
                      </a:lnTo>
                      <a:lnTo>
                        <a:pt x="1318" y="230"/>
                      </a:lnTo>
                      <a:lnTo>
                        <a:pt x="1309" y="239"/>
                      </a:lnTo>
                      <a:lnTo>
                        <a:pt x="1297" y="250"/>
                      </a:lnTo>
                      <a:lnTo>
                        <a:pt x="1282" y="263"/>
                      </a:lnTo>
                      <a:lnTo>
                        <a:pt x="1265" y="278"/>
                      </a:lnTo>
                      <a:lnTo>
                        <a:pt x="1247" y="295"/>
                      </a:lnTo>
                      <a:lnTo>
                        <a:pt x="1225" y="312"/>
                      </a:lnTo>
                      <a:lnTo>
                        <a:pt x="1202" y="331"/>
                      </a:lnTo>
                      <a:lnTo>
                        <a:pt x="1179" y="349"/>
                      </a:lnTo>
                      <a:lnTo>
                        <a:pt x="1154" y="367"/>
                      </a:lnTo>
                      <a:lnTo>
                        <a:pt x="1128" y="385"/>
                      </a:lnTo>
                      <a:lnTo>
                        <a:pt x="1102" y="401"/>
                      </a:lnTo>
                      <a:lnTo>
                        <a:pt x="1077" y="415"/>
                      </a:lnTo>
                      <a:lnTo>
                        <a:pt x="1051" y="428"/>
                      </a:lnTo>
                      <a:lnTo>
                        <a:pt x="1026" y="439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90" name="Freeform 47"/>
                <p:cNvSpPr>
                  <a:spLocks/>
                </p:cNvSpPr>
                <p:nvPr/>
              </p:nvSpPr>
              <p:spPr bwMode="auto">
                <a:xfrm>
                  <a:off x="7292" y="14577"/>
                  <a:ext cx="472" cy="209"/>
                </a:xfrm>
                <a:custGeom>
                  <a:avLst/>
                  <a:gdLst>
                    <a:gd name="T0" fmla="*/ 47 w 472"/>
                    <a:gd name="T1" fmla="*/ 209 h 209"/>
                    <a:gd name="T2" fmla="*/ 472 w 472"/>
                    <a:gd name="T3" fmla="*/ 84 h 209"/>
                    <a:gd name="T4" fmla="*/ 215 w 472"/>
                    <a:gd name="T5" fmla="*/ 0 h 209"/>
                    <a:gd name="T6" fmla="*/ 5 w 472"/>
                    <a:gd name="T7" fmla="*/ 24 h 209"/>
                    <a:gd name="T8" fmla="*/ 0 w 472"/>
                    <a:gd name="T9" fmla="*/ 197 h 209"/>
                    <a:gd name="T10" fmla="*/ 47 w 472"/>
                    <a:gd name="T11" fmla="*/ 209 h 20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72"/>
                    <a:gd name="T19" fmla="*/ 0 h 209"/>
                    <a:gd name="T20" fmla="*/ 472 w 472"/>
                    <a:gd name="T21" fmla="*/ 209 h 20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72" h="209">
                      <a:moveTo>
                        <a:pt x="47" y="209"/>
                      </a:moveTo>
                      <a:lnTo>
                        <a:pt x="472" y="84"/>
                      </a:lnTo>
                      <a:lnTo>
                        <a:pt x="215" y="0"/>
                      </a:lnTo>
                      <a:lnTo>
                        <a:pt x="5" y="24"/>
                      </a:lnTo>
                      <a:lnTo>
                        <a:pt x="0" y="197"/>
                      </a:lnTo>
                      <a:lnTo>
                        <a:pt x="47" y="2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91" name="Freeform 48"/>
                <p:cNvSpPr>
                  <a:spLocks/>
                </p:cNvSpPr>
                <p:nvPr/>
              </p:nvSpPr>
              <p:spPr bwMode="auto">
                <a:xfrm>
                  <a:off x="6073" y="13679"/>
                  <a:ext cx="251" cy="999"/>
                </a:xfrm>
                <a:custGeom>
                  <a:avLst/>
                  <a:gdLst>
                    <a:gd name="T0" fmla="*/ 251 w 251"/>
                    <a:gd name="T1" fmla="*/ 23 h 999"/>
                    <a:gd name="T2" fmla="*/ 250 w 251"/>
                    <a:gd name="T3" fmla="*/ 22 h 999"/>
                    <a:gd name="T4" fmla="*/ 246 w 251"/>
                    <a:gd name="T5" fmla="*/ 20 h 999"/>
                    <a:gd name="T6" fmla="*/ 239 w 251"/>
                    <a:gd name="T7" fmla="*/ 18 h 999"/>
                    <a:gd name="T8" fmla="*/ 230 w 251"/>
                    <a:gd name="T9" fmla="*/ 15 h 999"/>
                    <a:gd name="T10" fmla="*/ 218 w 251"/>
                    <a:gd name="T11" fmla="*/ 11 h 999"/>
                    <a:gd name="T12" fmla="*/ 205 w 251"/>
                    <a:gd name="T13" fmla="*/ 7 h 999"/>
                    <a:gd name="T14" fmla="*/ 190 w 251"/>
                    <a:gd name="T15" fmla="*/ 4 h 999"/>
                    <a:gd name="T16" fmla="*/ 173 w 251"/>
                    <a:gd name="T17" fmla="*/ 1 h 999"/>
                    <a:gd name="T18" fmla="*/ 155 w 251"/>
                    <a:gd name="T19" fmla="*/ 0 h 999"/>
                    <a:gd name="T20" fmla="*/ 134 w 251"/>
                    <a:gd name="T21" fmla="*/ 0 h 999"/>
                    <a:gd name="T22" fmla="*/ 114 w 251"/>
                    <a:gd name="T23" fmla="*/ 2 h 999"/>
                    <a:gd name="T24" fmla="*/ 92 w 251"/>
                    <a:gd name="T25" fmla="*/ 5 h 999"/>
                    <a:gd name="T26" fmla="*/ 70 w 251"/>
                    <a:gd name="T27" fmla="*/ 12 h 999"/>
                    <a:gd name="T28" fmla="*/ 47 w 251"/>
                    <a:gd name="T29" fmla="*/ 20 h 999"/>
                    <a:gd name="T30" fmla="*/ 23 w 251"/>
                    <a:gd name="T31" fmla="*/ 32 h 999"/>
                    <a:gd name="T32" fmla="*/ 0 w 251"/>
                    <a:gd name="T33" fmla="*/ 47 h 999"/>
                    <a:gd name="T34" fmla="*/ 0 w 251"/>
                    <a:gd name="T35" fmla="*/ 999 h 999"/>
                    <a:gd name="T36" fmla="*/ 1 w 251"/>
                    <a:gd name="T37" fmla="*/ 999 h 999"/>
                    <a:gd name="T38" fmla="*/ 6 w 251"/>
                    <a:gd name="T39" fmla="*/ 999 h 999"/>
                    <a:gd name="T40" fmla="*/ 14 w 251"/>
                    <a:gd name="T41" fmla="*/ 998 h 999"/>
                    <a:gd name="T42" fmla="*/ 23 w 251"/>
                    <a:gd name="T43" fmla="*/ 997 h 999"/>
                    <a:gd name="T44" fmla="*/ 35 w 251"/>
                    <a:gd name="T45" fmla="*/ 995 h 999"/>
                    <a:gd name="T46" fmla="*/ 49 w 251"/>
                    <a:gd name="T47" fmla="*/ 993 h 999"/>
                    <a:gd name="T48" fmla="*/ 65 w 251"/>
                    <a:gd name="T49" fmla="*/ 990 h 999"/>
                    <a:gd name="T50" fmla="*/ 83 w 251"/>
                    <a:gd name="T51" fmla="*/ 985 h 999"/>
                    <a:gd name="T52" fmla="*/ 102 w 251"/>
                    <a:gd name="T53" fmla="*/ 980 h 999"/>
                    <a:gd name="T54" fmla="*/ 121 w 251"/>
                    <a:gd name="T55" fmla="*/ 973 h 999"/>
                    <a:gd name="T56" fmla="*/ 143 w 251"/>
                    <a:gd name="T57" fmla="*/ 966 h 999"/>
                    <a:gd name="T58" fmla="*/ 164 w 251"/>
                    <a:gd name="T59" fmla="*/ 956 h 999"/>
                    <a:gd name="T60" fmla="*/ 186 w 251"/>
                    <a:gd name="T61" fmla="*/ 945 h 999"/>
                    <a:gd name="T62" fmla="*/ 208 w 251"/>
                    <a:gd name="T63" fmla="*/ 934 h 999"/>
                    <a:gd name="T64" fmla="*/ 230 w 251"/>
                    <a:gd name="T65" fmla="*/ 919 h 999"/>
                    <a:gd name="T66" fmla="*/ 251 w 251"/>
                    <a:gd name="T67" fmla="*/ 903 h 999"/>
                    <a:gd name="T68" fmla="*/ 251 w 251"/>
                    <a:gd name="T69" fmla="*/ 23 h 99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51"/>
                    <a:gd name="T106" fmla="*/ 0 h 999"/>
                    <a:gd name="T107" fmla="*/ 251 w 251"/>
                    <a:gd name="T108" fmla="*/ 999 h 99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51" h="999">
                      <a:moveTo>
                        <a:pt x="251" y="23"/>
                      </a:moveTo>
                      <a:lnTo>
                        <a:pt x="250" y="22"/>
                      </a:lnTo>
                      <a:lnTo>
                        <a:pt x="246" y="20"/>
                      </a:lnTo>
                      <a:lnTo>
                        <a:pt x="239" y="18"/>
                      </a:lnTo>
                      <a:lnTo>
                        <a:pt x="230" y="15"/>
                      </a:lnTo>
                      <a:lnTo>
                        <a:pt x="218" y="11"/>
                      </a:lnTo>
                      <a:lnTo>
                        <a:pt x="205" y="7"/>
                      </a:lnTo>
                      <a:lnTo>
                        <a:pt x="190" y="4"/>
                      </a:lnTo>
                      <a:lnTo>
                        <a:pt x="173" y="1"/>
                      </a:lnTo>
                      <a:lnTo>
                        <a:pt x="155" y="0"/>
                      </a:lnTo>
                      <a:lnTo>
                        <a:pt x="134" y="0"/>
                      </a:lnTo>
                      <a:lnTo>
                        <a:pt x="114" y="2"/>
                      </a:lnTo>
                      <a:lnTo>
                        <a:pt x="92" y="5"/>
                      </a:lnTo>
                      <a:lnTo>
                        <a:pt x="70" y="12"/>
                      </a:lnTo>
                      <a:lnTo>
                        <a:pt x="47" y="20"/>
                      </a:lnTo>
                      <a:lnTo>
                        <a:pt x="23" y="32"/>
                      </a:lnTo>
                      <a:lnTo>
                        <a:pt x="0" y="47"/>
                      </a:lnTo>
                      <a:lnTo>
                        <a:pt x="0" y="999"/>
                      </a:lnTo>
                      <a:lnTo>
                        <a:pt x="1" y="999"/>
                      </a:lnTo>
                      <a:lnTo>
                        <a:pt x="6" y="999"/>
                      </a:lnTo>
                      <a:lnTo>
                        <a:pt x="14" y="998"/>
                      </a:lnTo>
                      <a:lnTo>
                        <a:pt x="23" y="997"/>
                      </a:lnTo>
                      <a:lnTo>
                        <a:pt x="35" y="995"/>
                      </a:lnTo>
                      <a:lnTo>
                        <a:pt x="49" y="993"/>
                      </a:lnTo>
                      <a:lnTo>
                        <a:pt x="65" y="990"/>
                      </a:lnTo>
                      <a:lnTo>
                        <a:pt x="83" y="985"/>
                      </a:lnTo>
                      <a:lnTo>
                        <a:pt x="102" y="980"/>
                      </a:lnTo>
                      <a:lnTo>
                        <a:pt x="121" y="973"/>
                      </a:lnTo>
                      <a:lnTo>
                        <a:pt x="143" y="966"/>
                      </a:lnTo>
                      <a:lnTo>
                        <a:pt x="164" y="956"/>
                      </a:lnTo>
                      <a:lnTo>
                        <a:pt x="186" y="945"/>
                      </a:lnTo>
                      <a:lnTo>
                        <a:pt x="208" y="934"/>
                      </a:lnTo>
                      <a:lnTo>
                        <a:pt x="230" y="919"/>
                      </a:lnTo>
                      <a:lnTo>
                        <a:pt x="251" y="903"/>
                      </a:lnTo>
                      <a:lnTo>
                        <a:pt x="251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92" name="Freeform 49"/>
                <p:cNvSpPr>
                  <a:spLocks/>
                </p:cNvSpPr>
                <p:nvPr/>
              </p:nvSpPr>
              <p:spPr bwMode="auto">
                <a:xfrm>
                  <a:off x="6080" y="13687"/>
                  <a:ext cx="215" cy="843"/>
                </a:xfrm>
                <a:custGeom>
                  <a:avLst/>
                  <a:gdLst>
                    <a:gd name="T0" fmla="*/ 215 w 215"/>
                    <a:gd name="T1" fmla="*/ 20 h 843"/>
                    <a:gd name="T2" fmla="*/ 214 w 215"/>
                    <a:gd name="T3" fmla="*/ 19 h 843"/>
                    <a:gd name="T4" fmla="*/ 211 w 215"/>
                    <a:gd name="T5" fmla="*/ 18 h 843"/>
                    <a:gd name="T6" fmla="*/ 205 w 215"/>
                    <a:gd name="T7" fmla="*/ 15 h 843"/>
                    <a:gd name="T8" fmla="*/ 197 w 215"/>
                    <a:gd name="T9" fmla="*/ 12 h 843"/>
                    <a:gd name="T10" fmla="*/ 187 w 215"/>
                    <a:gd name="T11" fmla="*/ 9 h 843"/>
                    <a:gd name="T12" fmla="*/ 176 w 215"/>
                    <a:gd name="T13" fmla="*/ 6 h 843"/>
                    <a:gd name="T14" fmla="*/ 163 w 215"/>
                    <a:gd name="T15" fmla="*/ 4 h 843"/>
                    <a:gd name="T16" fmla="*/ 149 w 215"/>
                    <a:gd name="T17" fmla="*/ 1 h 843"/>
                    <a:gd name="T18" fmla="*/ 133 w 215"/>
                    <a:gd name="T19" fmla="*/ 0 h 843"/>
                    <a:gd name="T20" fmla="*/ 115 w 215"/>
                    <a:gd name="T21" fmla="*/ 0 h 843"/>
                    <a:gd name="T22" fmla="*/ 98 w 215"/>
                    <a:gd name="T23" fmla="*/ 1 h 843"/>
                    <a:gd name="T24" fmla="*/ 79 w 215"/>
                    <a:gd name="T25" fmla="*/ 5 h 843"/>
                    <a:gd name="T26" fmla="*/ 60 w 215"/>
                    <a:gd name="T27" fmla="*/ 10 h 843"/>
                    <a:gd name="T28" fmla="*/ 40 w 215"/>
                    <a:gd name="T29" fmla="*/ 18 h 843"/>
                    <a:gd name="T30" fmla="*/ 21 w 215"/>
                    <a:gd name="T31" fmla="*/ 27 h 843"/>
                    <a:gd name="T32" fmla="*/ 0 w 215"/>
                    <a:gd name="T33" fmla="*/ 40 h 843"/>
                    <a:gd name="T34" fmla="*/ 0 w 215"/>
                    <a:gd name="T35" fmla="*/ 843 h 843"/>
                    <a:gd name="T36" fmla="*/ 1 w 215"/>
                    <a:gd name="T37" fmla="*/ 843 h 843"/>
                    <a:gd name="T38" fmla="*/ 6 w 215"/>
                    <a:gd name="T39" fmla="*/ 843 h 843"/>
                    <a:gd name="T40" fmla="*/ 12 w 215"/>
                    <a:gd name="T41" fmla="*/ 842 h 843"/>
                    <a:gd name="T42" fmla="*/ 21 w 215"/>
                    <a:gd name="T43" fmla="*/ 841 h 843"/>
                    <a:gd name="T44" fmla="*/ 30 w 215"/>
                    <a:gd name="T45" fmla="*/ 840 h 843"/>
                    <a:gd name="T46" fmla="*/ 43 w 215"/>
                    <a:gd name="T47" fmla="*/ 838 h 843"/>
                    <a:gd name="T48" fmla="*/ 56 w 215"/>
                    <a:gd name="T49" fmla="*/ 835 h 843"/>
                    <a:gd name="T50" fmla="*/ 71 w 215"/>
                    <a:gd name="T51" fmla="*/ 831 h 843"/>
                    <a:gd name="T52" fmla="*/ 87 w 215"/>
                    <a:gd name="T53" fmla="*/ 826 h 843"/>
                    <a:gd name="T54" fmla="*/ 105 w 215"/>
                    <a:gd name="T55" fmla="*/ 821 h 843"/>
                    <a:gd name="T56" fmla="*/ 123 w 215"/>
                    <a:gd name="T57" fmla="*/ 814 h 843"/>
                    <a:gd name="T58" fmla="*/ 141 w 215"/>
                    <a:gd name="T59" fmla="*/ 806 h 843"/>
                    <a:gd name="T60" fmla="*/ 159 w 215"/>
                    <a:gd name="T61" fmla="*/ 797 h 843"/>
                    <a:gd name="T62" fmla="*/ 179 w 215"/>
                    <a:gd name="T63" fmla="*/ 786 h 843"/>
                    <a:gd name="T64" fmla="*/ 197 w 215"/>
                    <a:gd name="T65" fmla="*/ 774 h 843"/>
                    <a:gd name="T66" fmla="*/ 215 w 215"/>
                    <a:gd name="T67" fmla="*/ 760 h 843"/>
                    <a:gd name="T68" fmla="*/ 215 w 215"/>
                    <a:gd name="T69" fmla="*/ 20 h 8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15"/>
                    <a:gd name="T106" fmla="*/ 0 h 843"/>
                    <a:gd name="T107" fmla="*/ 215 w 215"/>
                    <a:gd name="T108" fmla="*/ 843 h 8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15" h="843">
                      <a:moveTo>
                        <a:pt x="215" y="20"/>
                      </a:moveTo>
                      <a:lnTo>
                        <a:pt x="214" y="19"/>
                      </a:lnTo>
                      <a:lnTo>
                        <a:pt x="211" y="18"/>
                      </a:lnTo>
                      <a:lnTo>
                        <a:pt x="205" y="15"/>
                      </a:lnTo>
                      <a:lnTo>
                        <a:pt x="197" y="12"/>
                      </a:lnTo>
                      <a:lnTo>
                        <a:pt x="187" y="9"/>
                      </a:lnTo>
                      <a:lnTo>
                        <a:pt x="176" y="6"/>
                      </a:lnTo>
                      <a:lnTo>
                        <a:pt x="163" y="4"/>
                      </a:lnTo>
                      <a:lnTo>
                        <a:pt x="149" y="1"/>
                      </a:lnTo>
                      <a:lnTo>
                        <a:pt x="133" y="0"/>
                      </a:lnTo>
                      <a:lnTo>
                        <a:pt x="115" y="0"/>
                      </a:lnTo>
                      <a:lnTo>
                        <a:pt x="98" y="1"/>
                      </a:lnTo>
                      <a:lnTo>
                        <a:pt x="79" y="5"/>
                      </a:lnTo>
                      <a:lnTo>
                        <a:pt x="60" y="10"/>
                      </a:lnTo>
                      <a:lnTo>
                        <a:pt x="40" y="18"/>
                      </a:lnTo>
                      <a:lnTo>
                        <a:pt x="21" y="27"/>
                      </a:lnTo>
                      <a:lnTo>
                        <a:pt x="0" y="40"/>
                      </a:lnTo>
                      <a:lnTo>
                        <a:pt x="0" y="843"/>
                      </a:lnTo>
                      <a:lnTo>
                        <a:pt x="1" y="843"/>
                      </a:lnTo>
                      <a:lnTo>
                        <a:pt x="6" y="843"/>
                      </a:lnTo>
                      <a:lnTo>
                        <a:pt x="12" y="842"/>
                      </a:lnTo>
                      <a:lnTo>
                        <a:pt x="21" y="841"/>
                      </a:lnTo>
                      <a:lnTo>
                        <a:pt x="30" y="840"/>
                      </a:lnTo>
                      <a:lnTo>
                        <a:pt x="43" y="838"/>
                      </a:lnTo>
                      <a:lnTo>
                        <a:pt x="56" y="835"/>
                      </a:lnTo>
                      <a:lnTo>
                        <a:pt x="71" y="831"/>
                      </a:lnTo>
                      <a:lnTo>
                        <a:pt x="87" y="826"/>
                      </a:lnTo>
                      <a:lnTo>
                        <a:pt x="105" y="821"/>
                      </a:lnTo>
                      <a:lnTo>
                        <a:pt x="123" y="814"/>
                      </a:lnTo>
                      <a:lnTo>
                        <a:pt x="141" y="806"/>
                      </a:lnTo>
                      <a:lnTo>
                        <a:pt x="159" y="797"/>
                      </a:lnTo>
                      <a:lnTo>
                        <a:pt x="179" y="786"/>
                      </a:lnTo>
                      <a:lnTo>
                        <a:pt x="197" y="774"/>
                      </a:lnTo>
                      <a:lnTo>
                        <a:pt x="215" y="760"/>
                      </a:lnTo>
                      <a:lnTo>
                        <a:pt x="215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93" name="Freeform 50"/>
                <p:cNvSpPr>
                  <a:spLocks/>
                </p:cNvSpPr>
                <p:nvPr/>
              </p:nvSpPr>
              <p:spPr bwMode="auto">
                <a:xfrm>
                  <a:off x="6087" y="13696"/>
                  <a:ext cx="180" cy="685"/>
                </a:xfrm>
                <a:custGeom>
                  <a:avLst/>
                  <a:gdLst>
                    <a:gd name="T0" fmla="*/ 180 w 180"/>
                    <a:gd name="T1" fmla="*/ 16 h 685"/>
                    <a:gd name="T2" fmla="*/ 179 w 180"/>
                    <a:gd name="T3" fmla="*/ 16 h 685"/>
                    <a:gd name="T4" fmla="*/ 176 w 180"/>
                    <a:gd name="T5" fmla="*/ 14 h 685"/>
                    <a:gd name="T6" fmla="*/ 172 w 180"/>
                    <a:gd name="T7" fmla="*/ 12 h 685"/>
                    <a:gd name="T8" fmla="*/ 165 w 180"/>
                    <a:gd name="T9" fmla="*/ 10 h 685"/>
                    <a:gd name="T10" fmla="*/ 157 w 180"/>
                    <a:gd name="T11" fmla="*/ 8 h 685"/>
                    <a:gd name="T12" fmla="*/ 147 w 180"/>
                    <a:gd name="T13" fmla="*/ 4 h 685"/>
                    <a:gd name="T14" fmla="*/ 136 w 180"/>
                    <a:gd name="T15" fmla="*/ 2 h 685"/>
                    <a:gd name="T16" fmla="*/ 125 w 180"/>
                    <a:gd name="T17" fmla="*/ 0 h 685"/>
                    <a:gd name="T18" fmla="*/ 111 w 180"/>
                    <a:gd name="T19" fmla="*/ 0 h 685"/>
                    <a:gd name="T20" fmla="*/ 97 w 180"/>
                    <a:gd name="T21" fmla="*/ 0 h 685"/>
                    <a:gd name="T22" fmla="*/ 81 w 180"/>
                    <a:gd name="T23" fmla="*/ 1 h 685"/>
                    <a:gd name="T24" fmla="*/ 66 w 180"/>
                    <a:gd name="T25" fmla="*/ 3 h 685"/>
                    <a:gd name="T26" fmla="*/ 50 w 180"/>
                    <a:gd name="T27" fmla="*/ 8 h 685"/>
                    <a:gd name="T28" fmla="*/ 33 w 180"/>
                    <a:gd name="T29" fmla="*/ 14 h 685"/>
                    <a:gd name="T30" fmla="*/ 17 w 180"/>
                    <a:gd name="T31" fmla="*/ 23 h 685"/>
                    <a:gd name="T32" fmla="*/ 0 w 180"/>
                    <a:gd name="T33" fmla="*/ 33 h 685"/>
                    <a:gd name="T34" fmla="*/ 0 w 180"/>
                    <a:gd name="T35" fmla="*/ 685 h 685"/>
                    <a:gd name="T36" fmla="*/ 1 w 180"/>
                    <a:gd name="T37" fmla="*/ 685 h 685"/>
                    <a:gd name="T38" fmla="*/ 4 w 180"/>
                    <a:gd name="T39" fmla="*/ 685 h 685"/>
                    <a:gd name="T40" fmla="*/ 9 w 180"/>
                    <a:gd name="T41" fmla="*/ 684 h 685"/>
                    <a:gd name="T42" fmla="*/ 17 w 180"/>
                    <a:gd name="T43" fmla="*/ 683 h 685"/>
                    <a:gd name="T44" fmla="*/ 26 w 180"/>
                    <a:gd name="T45" fmla="*/ 682 h 685"/>
                    <a:gd name="T46" fmla="*/ 35 w 180"/>
                    <a:gd name="T47" fmla="*/ 681 h 685"/>
                    <a:gd name="T48" fmla="*/ 47 w 180"/>
                    <a:gd name="T49" fmla="*/ 678 h 685"/>
                    <a:gd name="T50" fmla="*/ 60 w 180"/>
                    <a:gd name="T51" fmla="*/ 676 h 685"/>
                    <a:gd name="T52" fmla="*/ 73 w 180"/>
                    <a:gd name="T53" fmla="*/ 671 h 685"/>
                    <a:gd name="T54" fmla="*/ 87 w 180"/>
                    <a:gd name="T55" fmla="*/ 667 h 685"/>
                    <a:gd name="T56" fmla="*/ 102 w 180"/>
                    <a:gd name="T57" fmla="*/ 662 h 685"/>
                    <a:gd name="T58" fmla="*/ 118 w 180"/>
                    <a:gd name="T59" fmla="*/ 655 h 685"/>
                    <a:gd name="T60" fmla="*/ 133 w 180"/>
                    <a:gd name="T61" fmla="*/ 648 h 685"/>
                    <a:gd name="T62" fmla="*/ 149 w 180"/>
                    <a:gd name="T63" fmla="*/ 639 h 685"/>
                    <a:gd name="T64" fmla="*/ 165 w 180"/>
                    <a:gd name="T65" fmla="*/ 628 h 685"/>
                    <a:gd name="T66" fmla="*/ 180 w 180"/>
                    <a:gd name="T67" fmla="*/ 617 h 685"/>
                    <a:gd name="T68" fmla="*/ 180 w 180"/>
                    <a:gd name="T69" fmla="*/ 16 h 68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80"/>
                    <a:gd name="T106" fmla="*/ 0 h 685"/>
                    <a:gd name="T107" fmla="*/ 180 w 180"/>
                    <a:gd name="T108" fmla="*/ 685 h 68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80" h="685">
                      <a:moveTo>
                        <a:pt x="180" y="16"/>
                      </a:moveTo>
                      <a:lnTo>
                        <a:pt x="179" y="16"/>
                      </a:lnTo>
                      <a:lnTo>
                        <a:pt x="176" y="14"/>
                      </a:lnTo>
                      <a:lnTo>
                        <a:pt x="172" y="12"/>
                      </a:lnTo>
                      <a:lnTo>
                        <a:pt x="165" y="10"/>
                      </a:lnTo>
                      <a:lnTo>
                        <a:pt x="157" y="8"/>
                      </a:lnTo>
                      <a:lnTo>
                        <a:pt x="147" y="4"/>
                      </a:lnTo>
                      <a:lnTo>
                        <a:pt x="136" y="2"/>
                      </a:lnTo>
                      <a:lnTo>
                        <a:pt x="125" y="0"/>
                      </a:lnTo>
                      <a:lnTo>
                        <a:pt x="111" y="0"/>
                      </a:lnTo>
                      <a:lnTo>
                        <a:pt x="97" y="0"/>
                      </a:lnTo>
                      <a:lnTo>
                        <a:pt x="81" y="1"/>
                      </a:lnTo>
                      <a:lnTo>
                        <a:pt x="66" y="3"/>
                      </a:lnTo>
                      <a:lnTo>
                        <a:pt x="50" y="8"/>
                      </a:lnTo>
                      <a:lnTo>
                        <a:pt x="33" y="14"/>
                      </a:lnTo>
                      <a:lnTo>
                        <a:pt x="17" y="23"/>
                      </a:lnTo>
                      <a:lnTo>
                        <a:pt x="0" y="33"/>
                      </a:lnTo>
                      <a:lnTo>
                        <a:pt x="0" y="685"/>
                      </a:lnTo>
                      <a:lnTo>
                        <a:pt x="1" y="685"/>
                      </a:lnTo>
                      <a:lnTo>
                        <a:pt x="4" y="685"/>
                      </a:lnTo>
                      <a:lnTo>
                        <a:pt x="9" y="684"/>
                      </a:lnTo>
                      <a:lnTo>
                        <a:pt x="17" y="683"/>
                      </a:lnTo>
                      <a:lnTo>
                        <a:pt x="26" y="682"/>
                      </a:lnTo>
                      <a:lnTo>
                        <a:pt x="35" y="681"/>
                      </a:lnTo>
                      <a:lnTo>
                        <a:pt x="47" y="678"/>
                      </a:lnTo>
                      <a:lnTo>
                        <a:pt x="60" y="676"/>
                      </a:lnTo>
                      <a:lnTo>
                        <a:pt x="73" y="671"/>
                      </a:lnTo>
                      <a:lnTo>
                        <a:pt x="87" y="667"/>
                      </a:lnTo>
                      <a:lnTo>
                        <a:pt x="102" y="662"/>
                      </a:lnTo>
                      <a:lnTo>
                        <a:pt x="118" y="655"/>
                      </a:lnTo>
                      <a:lnTo>
                        <a:pt x="133" y="648"/>
                      </a:lnTo>
                      <a:lnTo>
                        <a:pt x="149" y="639"/>
                      </a:lnTo>
                      <a:lnTo>
                        <a:pt x="165" y="628"/>
                      </a:lnTo>
                      <a:lnTo>
                        <a:pt x="180" y="617"/>
                      </a:lnTo>
                      <a:lnTo>
                        <a:pt x="180" y="1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94" name="Freeform 51"/>
                <p:cNvSpPr>
                  <a:spLocks/>
                </p:cNvSpPr>
                <p:nvPr/>
              </p:nvSpPr>
              <p:spPr bwMode="auto">
                <a:xfrm>
                  <a:off x="6093" y="13704"/>
                  <a:ext cx="146" cy="530"/>
                </a:xfrm>
                <a:custGeom>
                  <a:avLst/>
                  <a:gdLst>
                    <a:gd name="T0" fmla="*/ 146 w 146"/>
                    <a:gd name="T1" fmla="*/ 14 h 530"/>
                    <a:gd name="T2" fmla="*/ 143 w 146"/>
                    <a:gd name="T3" fmla="*/ 12 h 530"/>
                    <a:gd name="T4" fmla="*/ 134 w 146"/>
                    <a:gd name="T5" fmla="*/ 8 h 530"/>
                    <a:gd name="T6" fmla="*/ 120 w 146"/>
                    <a:gd name="T7" fmla="*/ 4 h 530"/>
                    <a:gd name="T8" fmla="*/ 101 w 146"/>
                    <a:gd name="T9" fmla="*/ 1 h 530"/>
                    <a:gd name="T10" fmla="*/ 79 w 146"/>
                    <a:gd name="T11" fmla="*/ 0 h 530"/>
                    <a:gd name="T12" fmla="*/ 54 w 146"/>
                    <a:gd name="T13" fmla="*/ 3 h 530"/>
                    <a:gd name="T14" fmla="*/ 27 w 146"/>
                    <a:gd name="T15" fmla="*/ 11 h 530"/>
                    <a:gd name="T16" fmla="*/ 0 w 146"/>
                    <a:gd name="T17" fmla="*/ 27 h 530"/>
                    <a:gd name="T18" fmla="*/ 0 w 146"/>
                    <a:gd name="T19" fmla="*/ 530 h 530"/>
                    <a:gd name="T20" fmla="*/ 3 w 146"/>
                    <a:gd name="T21" fmla="*/ 530 h 530"/>
                    <a:gd name="T22" fmla="*/ 14 w 146"/>
                    <a:gd name="T23" fmla="*/ 529 h 530"/>
                    <a:gd name="T24" fmla="*/ 29 w 146"/>
                    <a:gd name="T25" fmla="*/ 526 h 530"/>
                    <a:gd name="T26" fmla="*/ 49 w 146"/>
                    <a:gd name="T27" fmla="*/ 521 h 530"/>
                    <a:gd name="T28" fmla="*/ 71 w 146"/>
                    <a:gd name="T29" fmla="*/ 514 h 530"/>
                    <a:gd name="T30" fmla="*/ 96 w 146"/>
                    <a:gd name="T31" fmla="*/ 505 h 530"/>
                    <a:gd name="T32" fmla="*/ 121 w 146"/>
                    <a:gd name="T33" fmla="*/ 492 h 530"/>
                    <a:gd name="T34" fmla="*/ 146 w 146"/>
                    <a:gd name="T35" fmla="*/ 475 h 530"/>
                    <a:gd name="T36" fmla="*/ 146 w 146"/>
                    <a:gd name="T37" fmla="*/ 14 h 53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46"/>
                    <a:gd name="T58" fmla="*/ 0 h 530"/>
                    <a:gd name="T59" fmla="*/ 146 w 146"/>
                    <a:gd name="T60" fmla="*/ 530 h 53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46" h="530">
                      <a:moveTo>
                        <a:pt x="146" y="14"/>
                      </a:moveTo>
                      <a:lnTo>
                        <a:pt x="143" y="12"/>
                      </a:lnTo>
                      <a:lnTo>
                        <a:pt x="134" y="8"/>
                      </a:lnTo>
                      <a:lnTo>
                        <a:pt x="120" y="4"/>
                      </a:lnTo>
                      <a:lnTo>
                        <a:pt x="101" y="1"/>
                      </a:lnTo>
                      <a:lnTo>
                        <a:pt x="79" y="0"/>
                      </a:lnTo>
                      <a:lnTo>
                        <a:pt x="54" y="3"/>
                      </a:lnTo>
                      <a:lnTo>
                        <a:pt x="27" y="11"/>
                      </a:lnTo>
                      <a:lnTo>
                        <a:pt x="0" y="27"/>
                      </a:lnTo>
                      <a:lnTo>
                        <a:pt x="0" y="530"/>
                      </a:lnTo>
                      <a:lnTo>
                        <a:pt x="3" y="530"/>
                      </a:lnTo>
                      <a:lnTo>
                        <a:pt x="14" y="529"/>
                      </a:lnTo>
                      <a:lnTo>
                        <a:pt x="29" y="526"/>
                      </a:lnTo>
                      <a:lnTo>
                        <a:pt x="49" y="521"/>
                      </a:lnTo>
                      <a:lnTo>
                        <a:pt x="71" y="514"/>
                      </a:lnTo>
                      <a:lnTo>
                        <a:pt x="96" y="505"/>
                      </a:lnTo>
                      <a:lnTo>
                        <a:pt x="121" y="492"/>
                      </a:lnTo>
                      <a:lnTo>
                        <a:pt x="146" y="475"/>
                      </a:lnTo>
                      <a:lnTo>
                        <a:pt x="146" y="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95" name="Freeform 52"/>
                <p:cNvSpPr>
                  <a:spLocks/>
                </p:cNvSpPr>
                <p:nvPr/>
              </p:nvSpPr>
              <p:spPr bwMode="auto">
                <a:xfrm>
                  <a:off x="6101" y="13712"/>
                  <a:ext cx="109" cy="373"/>
                </a:xfrm>
                <a:custGeom>
                  <a:avLst/>
                  <a:gdLst>
                    <a:gd name="T0" fmla="*/ 109 w 109"/>
                    <a:gd name="T1" fmla="*/ 10 h 373"/>
                    <a:gd name="T2" fmla="*/ 107 w 109"/>
                    <a:gd name="T3" fmla="*/ 9 h 373"/>
                    <a:gd name="T4" fmla="*/ 100 w 109"/>
                    <a:gd name="T5" fmla="*/ 6 h 373"/>
                    <a:gd name="T6" fmla="*/ 89 w 109"/>
                    <a:gd name="T7" fmla="*/ 2 h 373"/>
                    <a:gd name="T8" fmla="*/ 75 w 109"/>
                    <a:gd name="T9" fmla="*/ 0 h 373"/>
                    <a:gd name="T10" fmla="*/ 59 w 109"/>
                    <a:gd name="T11" fmla="*/ 0 h 373"/>
                    <a:gd name="T12" fmla="*/ 39 w 109"/>
                    <a:gd name="T13" fmla="*/ 2 h 373"/>
                    <a:gd name="T14" fmla="*/ 20 w 109"/>
                    <a:gd name="T15" fmla="*/ 9 h 373"/>
                    <a:gd name="T16" fmla="*/ 0 w 109"/>
                    <a:gd name="T17" fmla="*/ 21 h 373"/>
                    <a:gd name="T18" fmla="*/ 0 w 109"/>
                    <a:gd name="T19" fmla="*/ 373 h 373"/>
                    <a:gd name="T20" fmla="*/ 2 w 109"/>
                    <a:gd name="T21" fmla="*/ 373 h 373"/>
                    <a:gd name="T22" fmla="*/ 9 w 109"/>
                    <a:gd name="T23" fmla="*/ 372 h 373"/>
                    <a:gd name="T24" fmla="*/ 21 w 109"/>
                    <a:gd name="T25" fmla="*/ 369 h 373"/>
                    <a:gd name="T26" fmla="*/ 36 w 109"/>
                    <a:gd name="T27" fmla="*/ 366 h 373"/>
                    <a:gd name="T28" fmla="*/ 53 w 109"/>
                    <a:gd name="T29" fmla="*/ 362 h 373"/>
                    <a:gd name="T30" fmla="*/ 72 w 109"/>
                    <a:gd name="T31" fmla="*/ 354 h 373"/>
                    <a:gd name="T32" fmla="*/ 90 w 109"/>
                    <a:gd name="T33" fmla="*/ 343 h 373"/>
                    <a:gd name="T34" fmla="*/ 109 w 109"/>
                    <a:gd name="T35" fmla="*/ 331 h 373"/>
                    <a:gd name="T36" fmla="*/ 109 w 109"/>
                    <a:gd name="T37" fmla="*/ 10 h 37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9"/>
                    <a:gd name="T58" fmla="*/ 0 h 373"/>
                    <a:gd name="T59" fmla="*/ 109 w 109"/>
                    <a:gd name="T60" fmla="*/ 373 h 373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9" h="373">
                      <a:moveTo>
                        <a:pt x="109" y="10"/>
                      </a:moveTo>
                      <a:lnTo>
                        <a:pt x="107" y="9"/>
                      </a:lnTo>
                      <a:lnTo>
                        <a:pt x="100" y="6"/>
                      </a:lnTo>
                      <a:lnTo>
                        <a:pt x="89" y="2"/>
                      </a:lnTo>
                      <a:lnTo>
                        <a:pt x="75" y="0"/>
                      </a:lnTo>
                      <a:lnTo>
                        <a:pt x="59" y="0"/>
                      </a:lnTo>
                      <a:lnTo>
                        <a:pt x="39" y="2"/>
                      </a:lnTo>
                      <a:lnTo>
                        <a:pt x="20" y="9"/>
                      </a:lnTo>
                      <a:lnTo>
                        <a:pt x="0" y="21"/>
                      </a:lnTo>
                      <a:lnTo>
                        <a:pt x="0" y="373"/>
                      </a:lnTo>
                      <a:lnTo>
                        <a:pt x="2" y="373"/>
                      </a:lnTo>
                      <a:lnTo>
                        <a:pt x="9" y="372"/>
                      </a:lnTo>
                      <a:lnTo>
                        <a:pt x="21" y="369"/>
                      </a:lnTo>
                      <a:lnTo>
                        <a:pt x="36" y="366"/>
                      </a:lnTo>
                      <a:lnTo>
                        <a:pt x="53" y="362"/>
                      </a:lnTo>
                      <a:lnTo>
                        <a:pt x="72" y="354"/>
                      </a:lnTo>
                      <a:lnTo>
                        <a:pt x="90" y="343"/>
                      </a:lnTo>
                      <a:lnTo>
                        <a:pt x="109" y="331"/>
                      </a:lnTo>
                      <a:lnTo>
                        <a:pt x="109" y="1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96" name="Freeform 53"/>
                <p:cNvSpPr>
                  <a:spLocks/>
                </p:cNvSpPr>
                <p:nvPr/>
              </p:nvSpPr>
              <p:spPr bwMode="auto">
                <a:xfrm>
                  <a:off x="6107" y="13721"/>
                  <a:ext cx="75" cy="216"/>
                </a:xfrm>
                <a:custGeom>
                  <a:avLst/>
                  <a:gdLst>
                    <a:gd name="T0" fmla="*/ 75 w 75"/>
                    <a:gd name="T1" fmla="*/ 6 h 216"/>
                    <a:gd name="T2" fmla="*/ 73 w 75"/>
                    <a:gd name="T3" fmla="*/ 5 h 216"/>
                    <a:gd name="T4" fmla="*/ 69 w 75"/>
                    <a:gd name="T5" fmla="*/ 4 h 216"/>
                    <a:gd name="T6" fmla="*/ 61 w 75"/>
                    <a:gd name="T7" fmla="*/ 2 h 216"/>
                    <a:gd name="T8" fmla="*/ 52 w 75"/>
                    <a:gd name="T9" fmla="*/ 0 h 216"/>
                    <a:gd name="T10" fmla="*/ 41 w 75"/>
                    <a:gd name="T11" fmla="*/ 0 h 216"/>
                    <a:gd name="T12" fmla="*/ 28 w 75"/>
                    <a:gd name="T13" fmla="*/ 1 h 216"/>
                    <a:gd name="T14" fmla="*/ 14 w 75"/>
                    <a:gd name="T15" fmla="*/ 6 h 216"/>
                    <a:gd name="T16" fmla="*/ 0 w 75"/>
                    <a:gd name="T17" fmla="*/ 14 h 216"/>
                    <a:gd name="T18" fmla="*/ 0 w 75"/>
                    <a:gd name="T19" fmla="*/ 216 h 216"/>
                    <a:gd name="T20" fmla="*/ 2 w 75"/>
                    <a:gd name="T21" fmla="*/ 216 h 216"/>
                    <a:gd name="T22" fmla="*/ 7 w 75"/>
                    <a:gd name="T23" fmla="*/ 215 h 216"/>
                    <a:gd name="T24" fmla="*/ 15 w 75"/>
                    <a:gd name="T25" fmla="*/ 214 h 216"/>
                    <a:gd name="T26" fmla="*/ 25 w 75"/>
                    <a:gd name="T27" fmla="*/ 211 h 216"/>
                    <a:gd name="T28" fmla="*/ 37 w 75"/>
                    <a:gd name="T29" fmla="*/ 208 h 216"/>
                    <a:gd name="T30" fmla="*/ 50 w 75"/>
                    <a:gd name="T31" fmla="*/ 203 h 216"/>
                    <a:gd name="T32" fmla="*/ 63 w 75"/>
                    <a:gd name="T33" fmla="*/ 195 h 216"/>
                    <a:gd name="T34" fmla="*/ 75 w 75"/>
                    <a:gd name="T35" fmla="*/ 187 h 216"/>
                    <a:gd name="T36" fmla="*/ 75 w 75"/>
                    <a:gd name="T37" fmla="*/ 6 h 21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216"/>
                    <a:gd name="T59" fmla="*/ 75 w 75"/>
                    <a:gd name="T60" fmla="*/ 216 h 21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216">
                      <a:moveTo>
                        <a:pt x="75" y="6"/>
                      </a:moveTo>
                      <a:lnTo>
                        <a:pt x="73" y="5"/>
                      </a:lnTo>
                      <a:lnTo>
                        <a:pt x="69" y="4"/>
                      </a:lnTo>
                      <a:lnTo>
                        <a:pt x="61" y="2"/>
                      </a:lnTo>
                      <a:lnTo>
                        <a:pt x="52" y="0"/>
                      </a:lnTo>
                      <a:lnTo>
                        <a:pt x="41" y="0"/>
                      </a:lnTo>
                      <a:lnTo>
                        <a:pt x="28" y="1"/>
                      </a:lnTo>
                      <a:lnTo>
                        <a:pt x="14" y="6"/>
                      </a:lnTo>
                      <a:lnTo>
                        <a:pt x="0" y="14"/>
                      </a:lnTo>
                      <a:lnTo>
                        <a:pt x="0" y="216"/>
                      </a:lnTo>
                      <a:lnTo>
                        <a:pt x="2" y="216"/>
                      </a:lnTo>
                      <a:lnTo>
                        <a:pt x="7" y="215"/>
                      </a:lnTo>
                      <a:lnTo>
                        <a:pt x="15" y="214"/>
                      </a:lnTo>
                      <a:lnTo>
                        <a:pt x="25" y="211"/>
                      </a:lnTo>
                      <a:lnTo>
                        <a:pt x="37" y="208"/>
                      </a:lnTo>
                      <a:lnTo>
                        <a:pt x="50" y="203"/>
                      </a:lnTo>
                      <a:lnTo>
                        <a:pt x="63" y="195"/>
                      </a:lnTo>
                      <a:lnTo>
                        <a:pt x="75" y="187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97" name="Freeform 54"/>
                <p:cNvSpPr>
                  <a:spLocks/>
                </p:cNvSpPr>
                <p:nvPr/>
              </p:nvSpPr>
              <p:spPr bwMode="auto">
                <a:xfrm>
                  <a:off x="7013" y="14340"/>
                  <a:ext cx="110" cy="111"/>
                </a:xfrm>
                <a:custGeom>
                  <a:avLst/>
                  <a:gdLst>
                    <a:gd name="T0" fmla="*/ 55 w 110"/>
                    <a:gd name="T1" fmla="*/ 111 h 111"/>
                    <a:gd name="T2" fmla="*/ 66 w 110"/>
                    <a:gd name="T3" fmla="*/ 110 h 111"/>
                    <a:gd name="T4" fmla="*/ 76 w 110"/>
                    <a:gd name="T5" fmla="*/ 106 h 111"/>
                    <a:gd name="T6" fmla="*/ 85 w 110"/>
                    <a:gd name="T7" fmla="*/ 101 h 111"/>
                    <a:gd name="T8" fmla="*/ 94 w 110"/>
                    <a:gd name="T9" fmla="*/ 94 h 111"/>
                    <a:gd name="T10" fmla="*/ 100 w 110"/>
                    <a:gd name="T11" fmla="*/ 86 h 111"/>
                    <a:gd name="T12" fmla="*/ 106 w 110"/>
                    <a:gd name="T13" fmla="*/ 77 h 111"/>
                    <a:gd name="T14" fmla="*/ 109 w 110"/>
                    <a:gd name="T15" fmla="*/ 66 h 111"/>
                    <a:gd name="T16" fmla="*/ 110 w 110"/>
                    <a:gd name="T17" fmla="*/ 56 h 111"/>
                    <a:gd name="T18" fmla="*/ 109 w 110"/>
                    <a:gd name="T19" fmla="*/ 44 h 111"/>
                    <a:gd name="T20" fmla="*/ 106 w 110"/>
                    <a:gd name="T21" fmla="*/ 34 h 111"/>
                    <a:gd name="T22" fmla="*/ 100 w 110"/>
                    <a:gd name="T23" fmla="*/ 24 h 111"/>
                    <a:gd name="T24" fmla="*/ 94 w 110"/>
                    <a:gd name="T25" fmla="*/ 17 h 111"/>
                    <a:gd name="T26" fmla="*/ 85 w 110"/>
                    <a:gd name="T27" fmla="*/ 9 h 111"/>
                    <a:gd name="T28" fmla="*/ 76 w 110"/>
                    <a:gd name="T29" fmla="*/ 5 h 111"/>
                    <a:gd name="T30" fmla="*/ 66 w 110"/>
                    <a:gd name="T31" fmla="*/ 2 h 111"/>
                    <a:gd name="T32" fmla="*/ 55 w 110"/>
                    <a:gd name="T33" fmla="*/ 0 h 111"/>
                    <a:gd name="T34" fmla="*/ 44 w 110"/>
                    <a:gd name="T35" fmla="*/ 2 h 111"/>
                    <a:gd name="T36" fmla="*/ 33 w 110"/>
                    <a:gd name="T37" fmla="*/ 5 h 111"/>
                    <a:gd name="T38" fmla="*/ 25 w 110"/>
                    <a:gd name="T39" fmla="*/ 9 h 111"/>
                    <a:gd name="T40" fmla="*/ 16 w 110"/>
                    <a:gd name="T41" fmla="*/ 17 h 111"/>
                    <a:gd name="T42" fmla="*/ 10 w 110"/>
                    <a:gd name="T43" fmla="*/ 24 h 111"/>
                    <a:gd name="T44" fmla="*/ 4 w 110"/>
                    <a:gd name="T45" fmla="*/ 34 h 111"/>
                    <a:gd name="T46" fmla="*/ 1 w 110"/>
                    <a:gd name="T47" fmla="*/ 44 h 111"/>
                    <a:gd name="T48" fmla="*/ 0 w 110"/>
                    <a:gd name="T49" fmla="*/ 56 h 111"/>
                    <a:gd name="T50" fmla="*/ 1 w 110"/>
                    <a:gd name="T51" fmla="*/ 66 h 111"/>
                    <a:gd name="T52" fmla="*/ 4 w 110"/>
                    <a:gd name="T53" fmla="*/ 77 h 111"/>
                    <a:gd name="T54" fmla="*/ 10 w 110"/>
                    <a:gd name="T55" fmla="*/ 86 h 111"/>
                    <a:gd name="T56" fmla="*/ 16 w 110"/>
                    <a:gd name="T57" fmla="*/ 94 h 111"/>
                    <a:gd name="T58" fmla="*/ 25 w 110"/>
                    <a:gd name="T59" fmla="*/ 101 h 111"/>
                    <a:gd name="T60" fmla="*/ 33 w 110"/>
                    <a:gd name="T61" fmla="*/ 106 h 111"/>
                    <a:gd name="T62" fmla="*/ 44 w 110"/>
                    <a:gd name="T63" fmla="*/ 110 h 111"/>
                    <a:gd name="T64" fmla="*/ 55 w 110"/>
                    <a:gd name="T65" fmla="*/ 111 h 11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0"/>
                    <a:gd name="T100" fmla="*/ 0 h 111"/>
                    <a:gd name="T101" fmla="*/ 110 w 110"/>
                    <a:gd name="T102" fmla="*/ 111 h 11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0" h="111">
                      <a:moveTo>
                        <a:pt x="55" y="111"/>
                      </a:moveTo>
                      <a:lnTo>
                        <a:pt x="66" y="110"/>
                      </a:lnTo>
                      <a:lnTo>
                        <a:pt x="76" y="106"/>
                      </a:lnTo>
                      <a:lnTo>
                        <a:pt x="85" y="101"/>
                      </a:lnTo>
                      <a:lnTo>
                        <a:pt x="94" y="94"/>
                      </a:lnTo>
                      <a:lnTo>
                        <a:pt x="100" y="86"/>
                      </a:lnTo>
                      <a:lnTo>
                        <a:pt x="106" y="77"/>
                      </a:lnTo>
                      <a:lnTo>
                        <a:pt x="109" y="66"/>
                      </a:lnTo>
                      <a:lnTo>
                        <a:pt x="110" y="56"/>
                      </a:lnTo>
                      <a:lnTo>
                        <a:pt x="109" y="44"/>
                      </a:lnTo>
                      <a:lnTo>
                        <a:pt x="106" y="34"/>
                      </a:lnTo>
                      <a:lnTo>
                        <a:pt x="100" y="24"/>
                      </a:lnTo>
                      <a:lnTo>
                        <a:pt x="94" y="17"/>
                      </a:lnTo>
                      <a:lnTo>
                        <a:pt x="85" y="9"/>
                      </a:lnTo>
                      <a:lnTo>
                        <a:pt x="76" y="5"/>
                      </a:lnTo>
                      <a:lnTo>
                        <a:pt x="66" y="2"/>
                      </a:lnTo>
                      <a:lnTo>
                        <a:pt x="55" y="0"/>
                      </a:lnTo>
                      <a:lnTo>
                        <a:pt x="44" y="2"/>
                      </a:lnTo>
                      <a:lnTo>
                        <a:pt x="33" y="5"/>
                      </a:lnTo>
                      <a:lnTo>
                        <a:pt x="25" y="9"/>
                      </a:lnTo>
                      <a:lnTo>
                        <a:pt x="16" y="17"/>
                      </a:lnTo>
                      <a:lnTo>
                        <a:pt x="10" y="24"/>
                      </a:lnTo>
                      <a:lnTo>
                        <a:pt x="4" y="34"/>
                      </a:lnTo>
                      <a:lnTo>
                        <a:pt x="1" y="44"/>
                      </a:lnTo>
                      <a:lnTo>
                        <a:pt x="0" y="56"/>
                      </a:lnTo>
                      <a:lnTo>
                        <a:pt x="1" y="66"/>
                      </a:lnTo>
                      <a:lnTo>
                        <a:pt x="4" y="77"/>
                      </a:lnTo>
                      <a:lnTo>
                        <a:pt x="10" y="86"/>
                      </a:lnTo>
                      <a:lnTo>
                        <a:pt x="16" y="94"/>
                      </a:lnTo>
                      <a:lnTo>
                        <a:pt x="25" y="101"/>
                      </a:lnTo>
                      <a:lnTo>
                        <a:pt x="33" y="106"/>
                      </a:lnTo>
                      <a:lnTo>
                        <a:pt x="44" y="110"/>
                      </a:lnTo>
                      <a:lnTo>
                        <a:pt x="55" y="1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98" name="Freeform 55"/>
                <p:cNvSpPr>
                  <a:spLocks/>
                </p:cNvSpPr>
                <p:nvPr/>
              </p:nvSpPr>
              <p:spPr bwMode="auto">
                <a:xfrm>
                  <a:off x="6676" y="14343"/>
                  <a:ext cx="55" cy="55"/>
                </a:xfrm>
                <a:custGeom>
                  <a:avLst/>
                  <a:gdLst>
                    <a:gd name="T0" fmla="*/ 27 w 55"/>
                    <a:gd name="T1" fmla="*/ 55 h 55"/>
                    <a:gd name="T2" fmla="*/ 38 w 55"/>
                    <a:gd name="T3" fmla="*/ 53 h 55"/>
                    <a:gd name="T4" fmla="*/ 48 w 55"/>
                    <a:gd name="T5" fmla="*/ 46 h 55"/>
                    <a:gd name="T6" fmla="*/ 53 w 55"/>
                    <a:gd name="T7" fmla="*/ 37 h 55"/>
                    <a:gd name="T8" fmla="*/ 55 w 55"/>
                    <a:gd name="T9" fmla="*/ 27 h 55"/>
                    <a:gd name="T10" fmla="*/ 53 w 55"/>
                    <a:gd name="T11" fmla="*/ 16 h 55"/>
                    <a:gd name="T12" fmla="*/ 48 w 55"/>
                    <a:gd name="T13" fmla="*/ 7 h 55"/>
                    <a:gd name="T14" fmla="*/ 38 w 55"/>
                    <a:gd name="T15" fmla="*/ 2 h 55"/>
                    <a:gd name="T16" fmla="*/ 27 w 55"/>
                    <a:gd name="T17" fmla="*/ 0 h 55"/>
                    <a:gd name="T18" fmla="*/ 16 w 55"/>
                    <a:gd name="T19" fmla="*/ 2 h 55"/>
                    <a:gd name="T20" fmla="*/ 8 w 55"/>
                    <a:gd name="T21" fmla="*/ 7 h 55"/>
                    <a:gd name="T22" fmla="*/ 2 w 55"/>
                    <a:gd name="T23" fmla="*/ 16 h 55"/>
                    <a:gd name="T24" fmla="*/ 0 w 55"/>
                    <a:gd name="T25" fmla="*/ 27 h 55"/>
                    <a:gd name="T26" fmla="*/ 2 w 55"/>
                    <a:gd name="T27" fmla="*/ 37 h 55"/>
                    <a:gd name="T28" fmla="*/ 8 w 55"/>
                    <a:gd name="T29" fmla="*/ 46 h 55"/>
                    <a:gd name="T30" fmla="*/ 16 w 55"/>
                    <a:gd name="T31" fmla="*/ 53 h 55"/>
                    <a:gd name="T32" fmla="*/ 27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7" y="55"/>
                      </a:moveTo>
                      <a:lnTo>
                        <a:pt x="38" y="53"/>
                      </a:lnTo>
                      <a:lnTo>
                        <a:pt x="48" y="46"/>
                      </a:lnTo>
                      <a:lnTo>
                        <a:pt x="53" y="37"/>
                      </a:lnTo>
                      <a:lnTo>
                        <a:pt x="55" y="27"/>
                      </a:lnTo>
                      <a:lnTo>
                        <a:pt x="53" y="16"/>
                      </a:lnTo>
                      <a:lnTo>
                        <a:pt x="48" y="7"/>
                      </a:lnTo>
                      <a:lnTo>
                        <a:pt x="38" y="2"/>
                      </a:lnTo>
                      <a:lnTo>
                        <a:pt x="27" y="0"/>
                      </a:lnTo>
                      <a:lnTo>
                        <a:pt x="16" y="2"/>
                      </a:lnTo>
                      <a:lnTo>
                        <a:pt x="8" y="7"/>
                      </a:lnTo>
                      <a:lnTo>
                        <a:pt x="2" y="16"/>
                      </a:lnTo>
                      <a:lnTo>
                        <a:pt x="0" y="27"/>
                      </a:lnTo>
                      <a:lnTo>
                        <a:pt x="2" y="37"/>
                      </a:lnTo>
                      <a:lnTo>
                        <a:pt x="8" y="46"/>
                      </a:lnTo>
                      <a:lnTo>
                        <a:pt x="16" y="53"/>
                      </a:lnTo>
                      <a:lnTo>
                        <a:pt x="27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99" name="Freeform 56"/>
                <p:cNvSpPr>
                  <a:spLocks/>
                </p:cNvSpPr>
                <p:nvPr/>
              </p:nvSpPr>
              <p:spPr bwMode="auto">
                <a:xfrm>
                  <a:off x="6770" y="14345"/>
                  <a:ext cx="55" cy="55"/>
                </a:xfrm>
                <a:custGeom>
                  <a:avLst/>
                  <a:gdLst>
                    <a:gd name="T0" fmla="*/ 28 w 55"/>
                    <a:gd name="T1" fmla="*/ 55 h 55"/>
                    <a:gd name="T2" fmla="*/ 39 w 55"/>
                    <a:gd name="T3" fmla="*/ 53 h 55"/>
                    <a:gd name="T4" fmla="*/ 47 w 55"/>
                    <a:gd name="T5" fmla="*/ 47 h 55"/>
                    <a:gd name="T6" fmla="*/ 53 w 55"/>
                    <a:gd name="T7" fmla="*/ 39 h 55"/>
                    <a:gd name="T8" fmla="*/ 55 w 55"/>
                    <a:gd name="T9" fmla="*/ 28 h 55"/>
                    <a:gd name="T10" fmla="*/ 53 w 55"/>
                    <a:gd name="T11" fmla="*/ 17 h 55"/>
                    <a:gd name="T12" fmla="*/ 47 w 55"/>
                    <a:gd name="T13" fmla="*/ 8 h 55"/>
                    <a:gd name="T14" fmla="*/ 39 w 55"/>
                    <a:gd name="T15" fmla="*/ 2 h 55"/>
                    <a:gd name="T16" fmla="*/ 28 w 55"/>
                    <a:gd name="T17" fmla="*/ 0 h 55"/>
                    <a:gd name="T18" fmla="*/ 17 w 55"/>
                    <a:gd name="T19" fmla="*/ 2 h 55"/>
                    <a:gd name="T20" fmla="*/ 9 w 55"/>
                    <a:gd name="T21" fmla="*/ 8 h 55"/>
                    <a:gd name="T22" fmla="*/ 2 w 55"/>
                    <a:gd name="T23" fmla="*/ 17 h 55"/>
                    <a:gd name="T24" fmla="*/ 0 w 55"/>
                    <a:gd name="T25" fmla="*/ 28 h 55"/>
                    <a:gd name="T26" fmla="*/ 2 w 55"/>
                    <a:gd name="T27" fmla="*/ 39 h 55"/>
                    <a:gd name="T28" fmla="*/ 9 w 55"/>
                    <a:gd name="T29" fmla="*/ 47 h 55"/>
                    <a:gd name="T30" fmla="*/ 17 w 55"/>
                    <a:gd name="T31" fmla="*/ 53 h 55"/>
                    <a:gd name="T32" fmla="*/ 28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8" y="55"/>
                      </a:moveTo>
                      <a:lnTo>
                        <a:pt x="39" y="53"/>
                      </a:lnTo>
                      <a:lnTo>
                        <a:pt x="47" y="47"/>
                      </a:lnTo>
                      <a:lnTo>
                        <a:pt x="53" y="39"/>
                      </a:lnTo>
                      <a:lnTo>
                        <a:pt x="55" y="28"/>
                      </a:lnTo>
                      <a:lnTo>
                        <a:pt x="53" y="17"/>
                      </a:lnTo>
                      <a:lnTo>
                        <a:pt x="47" y="8"/>
                      </a:lnTo>
                      <a:lnTo>
                        <a:pt x="39" y="2"/>
                      </a:lnTo>
                      <a:lnTo>
                        <a:pt x="28" y="0"/>
                      </a:lnTo>
                      <a:lnTo>
                        <a:pt x="17" y="2"/>
                      </a:lnTo>
                      <a:lnTo>
                        <a:pt x="9" y="8"/>
                      </a:lnTo>
                      <a:lnTo>
                        <a:pt x="2" y="17"/>
                      </a:lnTo>
                      <a:lnTo>
                        <a:pt x="0" y="28"/>
                      </a:lnTo>
                      <a:lnTo>
                        <a:pt x="2" y="39"/>
                      </a:lnTo>
                      <a:lnTo>
                        <a:pt x="9" y="47"/>
                      </a:lnTo>
                      <a:lnTo>
                        <a:pt x="17" y="53"/>
                      </a:lnTo>
                      <a:lnTo>
                        <a:pt x="28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500" name="Freeform 57"/>
                <p:cNvSpPr>
                  <a:spLocks/>
                </p:cNvSpPr>
                <p:nvPr/>
              </p:nvSpPr>
              <p:spPr bwMode="auto">
                <a:xfrm>
                  <a:off x="6401" y="13591"/>
                  <a:ext cx="156" cy="752"/>
                </a:xfrm>
                <a:custGeom>
                  <a:avLst/>
                  <a:gdLst>
                    <a:gd name="T0" fmla="*/ 48 w 156"/>
                    <a:gd name="T1" fmla="*/ 15 h 752"/>
                    <a:gd name="T2" fmla="*/ 44 w 156"/>
                    <a:gd name="T3" fmla="*/ 30 h 752"/>
                    <a:gd name="T4" fmla="*/ 33 w 156"/>
                    <a:gd name="T5" fmla="*/ 73 h 752"/>
                    <a:gd name="T6" fmla="*/ 19 w 156"/>
                    <a:gd name="T7" fmla="*/ 140 h 752"/>
                    <a:gd name="T8" fmla="*/ 7 w 156"/>
                    <a:gd name="T9" fmla="*/ 229 h 752"/>
                    <a:gd name="T10" fmla="*/ 0 w 156"/>
                    <a:gd name="T11" fmla="*/ 337 h 752"/>
                    <a:gd name="T12" fmla="*/ 1 w 156"/>
                    <a:gd name="T13" fmla="*/ 462 h 752"/>
                    <a:gd name="T14" fmla="*/ 14 w 156"/>
                    <a:gd name="T15" fmla="*/ 602 h 752"/>
                    <a:gd name="T16" fmla="*/ 43 w 156"/>
                    <a:gd name="T17" fmla="*/ 752 h 752"/>
                    <a:gd name="T18" fmla="*/ 150 w 156"/>
                    <a:gd name="T19" fmla="*/ 746 h 752"/>
                    <a:gd name="T20" fmla="*/ 146 w 156"/>
                    <a:gd name="T21" fmla="*/ 724 h 752"/>
                    <a:gd name="T22" fmla="*/ 135 w 156"/>
                    <a:gd name="T23" fmla="*/ 663 h 752"/>
                    <a:gd name="T24" fmla="*/ 123 w 156"/>
                    <a:gd name="T25" fmla="*/ 574 h 752"/>
                    <a:gd name="T26" fmla="*/ 111 w 156"/>
                    <a:gd name="T27" fmla="*/ 463 h 752"/>
                    <a:gd name="T28" fmla="*/ 104 w 156"/>
                    <a:gd name="T29" fmla="*/ 342 h 752"/>
                    <a:gd name="T30" fmla="*/ 107 w 156"/>
                    <a:gd name="T31" fmla="*/ 220 h 752"/>
                    <a:gd name="T32" fmla="*/ 124 w 156"/>
                    <a:gd name="T33" fmla="*/ 106 h 752"/>
                    <a:gd name="T34" fmla="*/ 156 w 156"/>
                    <a:gd name="T35" fmla="*/ 9 h 752"/>
                    <a:gd name="T36" fmla="*/ 156 w 156"/>
                    <a:gd name="T37" fmla="*/ 8 h 752"/>
                    <a:gd name="T38" fmla="*/ 156 w 156"/>
                    <a:gd name="T39" fmla="*/ 6 h 752"/>
                    <a:gd name="T40" fmla="*/ 154 w 156"/>
                    <a:gd name="T41" fmla="*/ 4 h 752"/>
                    <a:gd name="T42" fmla="*/ 147 w 156"/>
                    <a:gd name="T43" fmla="*/ 0 h 752"/>
                    <a:gd name="T44" fmla="*/ 134 w 156"/>
                    <a:gd name="T45" fmla="*/ 0 h 752"/>
                    <a:gd name="T46" fmla="*/ 115 w 156"/>
                    <a:gd name="T47" fmla="*/ 1 h 752"/>
                    <a:gd name="T48" fmla="*/ 87 w 156"/>
                    <a:gd name="T49" fmla="*/ 7 h 752"/>
                    <a:gd name="T50" fmla="*/ 48 w 156"/>
                    <a:gd name="T51" fmla="*/ 15 h 752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56"/>
                    <a:gd name="T79" fmla="*/ 0 h 752"/>
                    <a:gd name="T80" fmla="*/ 156 w 156"/>
                    <a:gd name="T81" fmla="*/ 752 h 752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56" h="752">
                      <a:moveTo>
                        <a:pt x="48" y="15"/>
                      </a:moveTo>
                      <a:lnTo>
                        <a:pt x="44" y="30"/>
                      </a:lnTo>
                      <a:lnTo>
                        <a:pt x="33" y="73"/>
                      </a:lnTo>
                      <a:lnTo>
                        <a:pt x="19" y="140"/>
                      </a:lnTo>
                      <a:lnTo>
                        <a:pt x="7" y="229"/>
                      </a:lnTo>
                      <a:lnTo>
                        <a:pt x="0" y="337"/>
                      </a:lnTo>
                      <a:lnTo>
                        <a:pt x="1" y="462"/>
                      </a:lnTo>
                      <a:lnTo>
                        <a:pt x="14" y="602"/>
                      </a:lnTo>
                      <a:lnTo>
                        <a:pt x="43" y="752"/>
                      </a:lnTo>
                      <a:lnTo>
                        <a:pt x="150" y="746"/>
                      </a:lnTo>
                      <a:lnTo>
                        <a:pt x="146" y="724"/>
                      </a:lnTo>
                      <a:lnTo>
                        <a:pt x="135" y="663"/>
                      </a:lnTo>
                      <a:lnTo>
                        <a:pt x="123" y="574"/>
                      </a:lnTo>
                      <a:lnTo>
                        <a:pt x="111" y="463"/>
                      </a:lnTo>
                      <a:lnTo>
                        <a:pt x="104" y="342"/>
                      </a:lnTo>
                      <a:lnTo>
                        <a:pt x="107" y="220"/>
                      </a:lnTo>
                      <a:lnTo>
                        <a:pt x="124" y="106"/>
                      </a:lnTo>
                      <a:lnTo>
                        <a:pt x="156" y="9"/>
                      </a:lnTo>
                      <a:lnTo>
                        <a:pt x="156" y="8"/>
                      </a:lnTo>
                      <a:lnTo>
                        <a:pt x="156" y="6"/>
                      </a:lnTo>
                      <a:lnTo>
                        <a:pt x="154" y="4"/>
                      </a:lnTo>
                      <a:lnTo>
                        <a:pt x="147" y="0"/>
                      </a:lnTo>
                      <a:lnTo>
                        <a:pt x="134" y="0"/>
                      </a:lnTo>
                      <a:lnTo>
                        <a:pt x="115" y="1"/>
                      </a:lnTo>
                      <a:lnTo>
                        <a:pt x="87" y="7"/>
                      </a:ln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501" name="Freeform 58"/>
                <p:cNvSpPr>
                  <a:spLocks/>
                </p:cNvSpPr>
                <p:nvPr/>
              </p:nvSpPr>
              <p:spPr bwMode="auto">
                <a:xfrm>
                  <a:off x="7205" y="13498"/>
                  <a:ext cx="212" cy="839"/>
                </a:xfrm>
                <a:custGeom>
                  <a:avLst/>
                  <a:gdLst>
                    <a:gd name="T0" fmla="*/ 212 w 212"/>
                    <a:gd name="T1" fmla="*/ 6 h 839"/>
                    <a:gd name="T2" fmla="*/ 206 w 212"/>
                    <a:gd name="T3" fmla="*/ 11 h 839"/>
                    <a:gd name="T4" fmla="*/ 192 w 212"/>
                    <a:gd name="T5" fmla="*/ 33 h 839"/>
                    <a:gd name="T6" fmla="*/ 174 w 212"/>
                    <a:gd name="T7" fmla="*/ 77 h 839"/>
                    <a:gd name="T8" fmla="*/ 156 w 212"/>
                    <a:gd name="T9" fmla="*/ 148 h 839"/>
                    <a:gd name="T10" fmla="*/ 141 w 212"/>
                    <a:gd name="T11" fmla="*/ 254 h 839"/>
                    <a:gd name="T12" fmla="*/ 133 w 212"/>
                    <a:gd name="T13" fmla="*/ 401 h 839"/>
                    <a:gd name="T14" fmla="*/ 137 w 212"/>
                    <a:gd name="T15" fmla="*/ 593 h 839"/>
                    <a:gd name="T16" fmla="*/ 158 w 212"/>
                    <a:gd name="T17" fmla="*/ 839 h 839"/>
                    <a:gd name="T18" fmla="*/ 38 w 212"/>
                    <a:gd name="T19" fmla="*/ 839 h 839"/>
                    <a:gd name="T20" fmla="*/ 34 w 212"/>
                    <a:gd name="T21" fmla="*/ 814 h 839"/>
                    <a:gd name="T22" fmla="*/ 24 w 212"/>
                    <a:gd name="T23" fmla="*/ 746 h 839"/>
                    <a:gd name="T24" fmla="*/ 12 w 212"/>
                    <a:gd name="T25" fmla="*/ 645 h 839"/>
                    <a:gd name="T26" fmla="*/ 3 w 212"/>
                    <a:gd name="T27" fmla="*/ 521 h 839"/>
                    <a:gd name="T28" fmla="*/ 0 w 212"/>
                    <a:gd name="T29" fmla="*/ 384 h 839"/>
                    <a:gd name="T30" fmla="*/ 6 w 212"/>
                    <a:gd name="T31" fmla="*/ 244 h 839"/>
                    <a:gd name="T32" fmla="*/ 29 w 212"/>
                    <a:gd name="T33" fmla="*/ 114 h 839"/>
                    <a:gd name="T34" fmla="*/ 68 w 212"/>
                    <a:gd name="T35" fmla="*/ 0 h 839"/>
                    <a:gd name="T36" fmla="*/ 212 w 212"/>
                    <a:gd name="T37" fmla="*/ 6 h 8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12"/>
                    <a:gd name="T58" fmla="*/ 0 h 839"/>
                    <a:gd name="T59" fmla="*/ 212 w 212"/>
                    <a:gd name="T60" fmla="*/ 839 h 83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12" h="839">
                      <a:moveTo>
                        <a:pt x="212" y="6"/>
                      </a:moveTo>
                      <a:lnTo>
                        <a:pt x="206" y="11"/>
                      </a:lnTo>
                      <a:lnTo>
                        <a:pt x="192" y="33"/>
                      </a:lnTo>
                      <a:lnTo>
                        <a:pt x="174" y="77"/>
                      </a:lnTo>
                      <a:lnTo>
                        <a:pt x="156" y="148"/>
                      </a:lnTo>
                      <a:lnTo>
                        <a:pt x="141" y="254"/>
                      </a:lnTo>
                      <a:lnTo>
                        <a:pt x="133" y="401"/>
                      </a:lnTo>
                      <a:lnTo>
                        <a:pt x="137" y="593"/>
                      </a:lnTo>
                      <a:lnTo>
                        <a:pt x="158" y="839"/>
                      </a:lnTo>
                      <a:lnTo>
                        <a:pt x="38" y="839"/>
                      </a:lnTo>
                      <a:lnTo>
                        <a:pt x="34" y="814"/>
                      </a:lnTo>
                      <a:lnTo>
                        <a:pt x="24" y="746"/>
                      </a:lnTo>
                      <a:lnTo>
                        <a:pt x="12" y="645"/>
                      </a:lnTo>
                      <a:lnTo>
                        <a:pt x="3" y="521"/>
                      </a:lnTo>
                      <a:lnTo>
                        <a:pt x="0" y="384"/>
                      </a:lnTo>
                      <a:lnTo>
                        <a:pt x="6" y="244"/>
                      </a:lnTo>
                      <a:lnTo>
                        <a:pt x="29" y="114"/>
                      </a:lnTo>
                      <a:lnTo>
                        <a:pt x="68" y="0"/>
                      </a:lnTo>
                      <a:lnTo>
                        <a:pt x="212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502" name="Freeform 59"/>
                <p:cNvSpPr>
                  <a:spLocks/>
                </p:cNvSpPr>
                <p:nvPr/>
              </p:nvSpPr>
              <p:spPr bwMode="auto">
                <a:xfrm>
                  <a:off x="6406" y="13636"/>
                  <a:ext cx="137" cy="656"/>
                </a:xfrm>
                <a:custGeom>
                  <a:avLst/>
                  <a:gdLst>
                    <a:gd name="T0" fmla="*/ 43 w 137"/>
                    <a:gd name="T1" fmla="*/ 12 h 656"/>
                    <a:gd name="T2" fmla="*/ 39 w 137"/>
                    <a:gd name="T3" fmla="*/ 25 h 656"/>
                    <a:gd name="T4" fmla="*/ 30 w 137"/>
                    <a:gd name="T5" fmla="*/ 62 h 656"/>
                    <a:gd name="T6" fmla="*/ 19 w 137"/>
                    <a:gd name="T7" fmla="*/ 122 h 656"/>
                    <a:gd name="T8" fmla="*/ 7 w 137"/>
                    <a:gd name="T9" fmla="*/ 199 h 656"/>
                    <a:gd name="T10" fmla="*/ 0 w 137"/>
                    <a:gd name="T11" fmla="*/ 294 h 656"/>
                    <a:gd name="T12" fmla="*/ 1 w 137"/>
                    <a:gd name="T13" fmla="*/ 403 h 656"/>
                    <a:gd name="T14" fmla="*/ 12 w 137"/>
                    <a:gd name="T15" fmla="*/ 524 h 656"/>
                    <a:gd name="T16" fmla="*/ 38 w 137"/>
                    <a:gd name="T17" fmla="*/ 656 h 656"/>
                    <a:gd name="T18" fmla="*/ 132 w 137"/>
                    <a:gd name="T19" fmla="*/ 650 h 656"/>
                    <a:gd name="T20" fmla="*/ 127 w 137"/>
                    <a:gd name="T21" fmla="*/ 631 h 656"/>
                    <a:gd name="T22" fmla="*/ 119 w 137"/>
                    <a:gd name="T23" fmla="*/ 578 h 656"/>
                    <a:gd name="T24" fmla="*/ 107 w 137"/>
                    <a:gd name="T25" fmla="*/ 499 h 656"/>
                    <a:gd name="T26" fmla="*/ 97 w 137"/>
                    <a:gd name="T27" fmla="*/ 403 h 656"/>
                    <a:gd name="T28" fmla="*/ 92 w 137"/>
                    <a:gd name="T29" fmla="*/ 297 h 656"/>
                    <a:gd name="T30" fmla="*/ 94 w 137"/>
                    <a:gd name="T31" fmla="*/ 192 h 656"/>
                    <a:gd name="T32" fmla="*/ 108 w 137"/>
                    <a:gd name="T33" fmla="*/ 91 h 656"/>
                    <a:gd name="T34" fmla="*/ 137 w 137"/>
                    <a:gd name="T35" fmla="*/ 7 h 656"/>
                    <a:gd name="T36" fmla="*/ 137 w 137"/>
                    <a:gd name="T37" fmla="*/ 6 h 656"/>
                    <a:gd name="T38" fmla="*/ 137 w 137"/>
                    <a:gd name="T39" fmla="*/ 4 h 656"/>
                    <a:gd name="T40" fmla="*/ 135 w 137"/>
                    <a:gd name="T41" fmla="*/ 2 h 656"/>
                    <a:gd name="T42" fmla="*/ 129 w 137"/>
                    <a:gd name="T43" fmla="*/ 0 h 656"/>
                    <a:gd name="T44" fmla="*/ 119 w 137"/>
                    <a:gd name="T45" fmla="*/ 0 h 656"/>
                    <a:gd name="T46" fmla="*/ 101 w 137"/>
                    <a:gd name="T47" fmla="*/ 1 h 656"/>
                    <a:gd name="T48" fmla="*/ 77 w 137"/>
                    <a:gd name="T49" fmla="*/ 5 h 656"/>
                    <a:gd name="T50" fmla="*/ 43 w 137"/>
                    <a:gd name="T51" fmla="*/ 12 h 65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37"/>
                    <a:gd name="T79" fmla="*/ 0 h 656"/>
                    <a:gd name="T80" fmla="*/ 137 w 137"/>
                    <a:gd name="T81" fmla="*/ 656 h 65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37" h="656">
                      <a:moveTo>
                        <a:pt x="43" y="12"/>
                      </a:moveTo>
                      <a:lnTo>
                        <a:pt x="39" y="25"/>
                      </a:lnTo>
                      <a:lnTo>
                        <a:pt x="30" y="62"/>
                      </a:lnTo>
                      <a:lnTo>
                        <a:pt x="19" y="122"/>
                      </a:lnTo>
                      <a:lnTo>
                        <a:pt x="7" y="199"/>
                      </a:lnTo>
                      <a:lnTo>
                        <a:pt x="0" y="294"/>
                      </a:lnTo>
                      <a:lnTo>
                        <a:pt x="1" y="403"/>
                      </a:lnTo>
                      <a:lnTo>
                        <a:pt x="12" y="524"/>
                      </a:lnTo>
                      <a:lnTo>
                        <a:pt x="38" y="656"/>
                      </a:lnTo>
                      <a:lnTo>
                        <a:pt x="132" y="650"/>
                      </a:lnTo>
                      <a:lnTo>
                        <a:pt x="127" y="631"/>
                      </a:lnTo>
                      <a:lnTo>
                        <a:pt x="119" y="578"/>
                      </a:lnTo>
                      <a:lnTo>
                        <a:pt x="107" y="499"/>
                      </a:lnTo>
                      <a:lnTo>
                        <a:pt x="97" y="403"/>
                      </a:lnTo>
                      <a:lnTo>
                        <a:pt x="92" y="297"/>
                      </a:lnTo>
                      <a:lnTo>
                        <a:pt x="94" y="192"/>
                      </a:lnTo>
                      <a:lnTo>
                        <a:pt x="108" y="91"/>
                      </a:lnTo>
                      <a:lnTo>
                        <a:pt x="137" y="7"/>
                      </a:lnTo>
                      <a:lnTo>
                        <a:pt x="137" y="6"/>
                      </a:lnTo>
                      <a:lnTo>
                        <a:pt x="137" y="4"/>
                      </a:lnTo>
                      <a:lnTo>
                        <a:pt x="135" y="2"/>
                      </a:lnTo>
                      <a:lnTo>
                        <a:pt x="129" y="0"/>
                      </a:lnTo>
                      <a:lnTo>
                        <a:pt x="119" y="0"/>
                      </a:lnTo>
                      <a:lnTo>
                        <a:pt x="101" y="1"/>
                      </a:lnTo>
                      <a:lnTo>
                        <a:pt x="77" y="5"/>
                      </a:lnTo>
                      <a:lnTo>
                        <a:pt x="43" y="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503" name="Freeform 60"/>
                <p:cNvSpPr>
                  <a:spLocks/>
                </p:cNvSpPr>
                <p:nvPr/>
              </p:nvSpPr>
              <p:spPr bwMode="auto">
                <a:xfrm>
                  <a:off x="6412" y="13680"/>
                  <a:ext cx="116" cy="560"/>
                </a:xfrm>
                <a:custGeom>
                  <a:avLst/>
                  <a:gdLst>
                    <a:gd name="T0" fmla="*/ 36 w 116"/>
                    <a:gd name="T1" fmla="*/ 11 h 560"/>
                    <a:gd name="T2" fmla="*/ 33 w 116"/>
                    <a:gd name="T3" fmla="*/ 21 h 560"/>
                    <a:gd name="T4" fmla="*/ 24 w 116"/>
                    <a:gd name="T5" fmla="*/ 53 h 560"/>
                    <a:gd name="T6" fmla="*/ 15 w 116"/>
                    <a:gd name="T7" fmla="*/ 103 h 560"/>
                    <a:gd name="T8" fmla="*/ 5 w 116"/>
                    <a:gd name="T9" fmla="*/ 169 h 560"/>
                    <a:gd name="T10" fmla="*/ 0 w 116"/>
                    <a:gd name="T11" fmla="*/ 250 h 560"/>
                    <a:gd name="T12" fmla="*/ 1 w 116"/>
                    <a:gd name="T13" fmla="*/ 344 h 560"/>
                    <a:gd name="T14" fmla="*/ 10 w 116"/>
                    <a:gd name="T15" fmla="*/ 448 h 560"/>
                    <a:gd name="T16" fmla="*/ 32 w 116"/>
                    <a:gd name="T17" fmla="*/ 560 h 560"/>
                    <a:gd name="T18" fmla="*/ 112 w 116"/>
                    <a:gd name="T19" fmla="*/ 555 h 560"/>
                    <a:gd name="T20" fmla="*/ 108 w 116"/>
                    <a:gd name="T21" fmla="*/ 538 h 560"/>
                    <a:gd name="T22" fmla="*/ 101 w 116"/>
                    <a:gd name="T23" fmla="*/ 493 h 560"/>
                    <a:gd name="T24" fmla="*/ 91 w 116"/>
                    <a:gd name="T25" fmla="*/ 426 h 560"/>
                    <a:gd name="T26" fmla="*/ 82 w 116"/>
                    <a:gd name="T27" fmla="*/ 344 h 560"/>
                    <a:gd name="T28" fmla="*/ 77 w 116"/>
                    <a:gd name="T29" fmla="*/ 255 h 560"/>
                    <a:gd name="T30" fmla="*/ 79 w 116"/>
                    <a:gd name="T31" fmla="*/ 164 h 560"/>
                    <a:gd name="T32" fmla="*/ 91 w 116"/>
                    <a:gd name="T33" fmla="*/ 79 h 560"/>
                    <a:gd name="T34" fmla="*/ 116 w 116"/>
                    <a:gd name="T35" fmla="*/ 6 h 560"/>
                    <a:gd name="T36" fmla="*/ 116 w 116"/>
                    <a:gd name="T37" fmla="*/ 5 h 560"/>
                    <a:gd name="T38" fmla="*/ 116 w 116"/>
                    <a:gd name="T39" fmla="*/ 4 h 560"/>
                    <a:gd name="T40" fmla="*/ 114 w 116"/>
                    <a:gd name="T41" fmla="*/ 2 h 560"/>
                    <a:gd name="T42" fmla="*/ 109 w 116"/>
                    <a:gd name="T43" fmla="*/ 0 h 560"/>
                    <a:gd name="T44" fmla="*/ 100 w 116"/>
                    <a:gd name="T45" fmla="*/ 0 h 560"/>
                    <a:gd name="T46" fmla="*/ 86 w 116"/>
                    <a:gd name="T47" fmla="*/ 1 h 560"/>
                    <a:gd name="T48" fmla="*/ 65 w 116"/>
                    <a:gd name="T49" fmla="*/ 4 h 560"/>
                    <a:gd name="T50" fmla="*/ 36 w 116"/>
                    <a:gd name="T51" fmla="*/ 11 h 56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16"/>
                    <a:gd name="T79" fmla="*/ 0 h 560"/>
                    <a:gd name="T80" fmla="*/ 116 w 116"/>
                    <a:gd name="T81" fmla="*/ 560 h 56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16" h="560">
                      <a:moveTo>
                        <a:pt x="36" y="11"/>
                      </a:moveTo>
                      <a:lnTo>
                        <a:pt x="33" y="21"/>
                      </a:lnTo>
                      <a:lnTo>
                        <a:pt x="24" y="53"/>
                      </a:lnTo>
                      <a:lnTo>
                        <a:pt x="15" y="103"/>
                      </a:lnTo>
                      <a:lnTo>
                        <a:pt x="5" y="169"/>
                      </a:lnTo>
                      <a:lnTo>
                        <a:pt x="0" y="250"/>
                      </a:lnTo>
                      <a:lnTo>
                        <a:pt x="1" y="344"/>
                      </a:lnTo>
                      <a:lnTo>
                        <a:pt x="10" y="448"/>
                      </a:lnTo>
                      <a:lnTo>
                        <a:pt x="32" y="560"/>
                      </a:lnTo>
                      <a:lnTo>
                        <a:pt x="112" y="555"/>
                      </a:lnTo>
                      <a:lnTo>
                        <a:pt x="108" y="538"/>
                      </a:lnTo>
                      <a:lnTo>
                        <a:pt x="101" y="493"/>
                      </a:lnTo>
                      <a:lnTo>
                        <a:pt x="91" y="426"/>
                      </a:lnTo>
                      <a:lnTo>
                        <a:pt x="82" y="344"/>
                      </a:lnTo>
                      <a:lnTo>
                        <a:pt x="77" y="255"/>
                      </a:lnTo>
                      <a:lnTo>
                        <a:pt x="79" y="164"/>
                      </a:lnTo>
                      <a:lnTo>
                        <a:pt x="91" y="79"/>
                      </a:lnTo>
                      <a:lnTo>
                        <a:pt x="116" y="6"/>
                      </a:lnTo>
                      <a:lnTo>
                        <a:pt x="116" y="5"/>
                      </a:lnTo>
                      <a:lnTo>
                        <a:pt x="116" y="4"/>
                      </a:lnTo>
                      <a:lnTo>
                        <a:pt x="114" y="2"/>
                      </a:lnTo>
                      <a:lnTo>
                        <a:pt x="109" y="0"/>
                      </a:lnTo>
                      <a:lnTo>
                        <a:pt x="100" y="0"/>
                      </a:lnTo>
                      <a:lnTo>
                        <a:pt x="86" y="1"/>
                      </a:lnTo>
                      <a:lnTo>
                        <a:pt x="65" y="4"/>
                      </a:lnTo>
                      <a:lnTo>
                        <a:pt x="36" y="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504" name="Freeform 61"/>
                <p:cNvSpPr>
                  <a:spLocks/>
                </p:cNvSpPr>
                <p:nvPr/>
              </p:nvSpPr>
              <p:spPr bwMode="auto">
                <a:xfrm>
                  <a:off x="6417" y="13724"/>
                  <a:ext cx="97" cy="463"/>
                </a:xfrm>
                <a:custGeom>
                  <a:avLst/>
                  <a:gdLst>
                    <a:gd name="T0" fmla="*/ 30 w 97"/>
                    <a:gd name="T1" fmla="*/ 9 h 463"/>
                    <a:gd name="T2" fmla="*/ 27 w 97"/>
                    <a:gd name="T3" fmla="*/ 17 h 463"/>
                    <a:gd name="T4" fmla="*/ 20 w 97"/>
                    <a:gd name="T5" fmla="*/ 44 h 463"/>
                    <a:gd name="T6" fmla="*/ 12 w 97"/>
                    <a:gd name="T7" fmla="*/ 85 h 463"/>
                    <a:gd name="T8" fmla="*/ 4 w 97"/>
                    <a:gd name="T9" fmla="*/ 140 h 463"/>
                    <a:gd name="T10" fmla="*/ 0 w 97"/>
                    <a:gd name="T11" fmla="*/ 207 h 463"/>
                    <a:gd name="T12" fmla="*/ 0 w 97"/>
                    <a:gd name="T13" fmla="*/ 285 h 463"/>
                    <a:gd name="T14" fmla="*/ 9 w 97"/>
                    <a:gd name="T15" fmla="*/ 370 h 463"/>
                    <a:gd name="T16" fmla="*/ 26 w 97"/>
                    <a:gd name="T17" fmla="*/ 463 h 463"/>
                    <a:gd name="T18" fmla="*/ 93 w 97"/>
                    <a:gd name="T19" fmla="*/ 460 h 463"/>
                    <a:gd name="T20" fmla="*/ 89 w 97"/>
                    <a:gd name="T21" fmla="*/ 446 h 463"/>
                    <a:gd name="T22" fmla="*/ 83 w 97"/>
                    <a:gd name="T23" fmla="*/ 408 h 463"/>
                    <a:gd name="T24" fmla="*/ 75 w 97"/>
                    <a:gd name="T25" fmla="*/ 353 h 463"/>
                    <a:gd name="T26" fmla="*/ 68 w 97"/>
                    <a:gd name="T27" fmla="*/ 285 h 463"/>
                    <a:gd name="T28" fmla="*/ 65 w 97"/>
                    <a:gd name="T29" fmla="*/ 211 h 463"/>
                    <a:gd name="T30" fmla="*/ 67 w 97"/>
                    <a:gd name="T31" fmla="*/ 136 h 463"/>
                    <a:gd name="T32" fmla="*/ 76 w 97"/>
                    <a:gd name="T33" fmla="*/ 65 h 463"/>
                    <a:gd name="T34" fmla="*/ 97 w 97"/>
                    <a:gd name="T35" fmla="*/ 5 h 463"/>
                    <a:gd name="T36" fmla="*/ 97 w 97"/>
                    <a:gd name="T37" fmla="*/ 4 h 463"/>
                    <a:gd name="T38" fmla="*/ 97 w 97"/>
                    <a:gd name="T39" fmla="*/ 3 h 463"/>
                    <a:gd name="T40" fmla="*/ 95 w 97"/>
                    <a:gd name="T41" fmla="*/ 1 h 463"/>
                    <a:gd name="T42" fmla="*/ 91 w 97"/>
                    <a:gd name="T43" fmla="*/ 0 h 463"/>
                    <a:gd name="T44" fmla="*/ 84 w 97"/>
                    <a:gd name="T45" fmla="*/ 0 h 463"/>
                    <a:gd name="T46" fmla="*/ 71 w 97"/>
                    <a:gd name="T47" fmla="*/ 0 h 463"/>
                    <a:gd name="T48" fmla="*/ 54 w 97"/>
                    <a:gd name="T49" fmla="*/ 3 h 463"/>
                    <a:gd name="T50" fmla="*/ 30 w 97"/>
                    <a:gd name="T51" fmla="*/ 9 h 46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97"/>
                    <a:gd name="T79" fmla="*/ 0 h 463"/>
                    <a:gd name="T80" fmla="*/ 97 w 97"/>
                    <a:gd name="T81" fmla="*/ 463 h 463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97" h="463">
                      <a:moveTo>
                        <a:pt x="30" y="9"/>
                      </a:moveTo>
                      <a:lnTo>
                        <a:pt x="27" y="17"/>
                      </a:lnTo>
                      <a:lnTo>
                        <a:pt x="20" y="44"/>
                      </a:lnTo>
                      <a:lnTo>
                        <a:pt x="12" y="85"/>
                      </a:lnTo>
                      <a:lnTo>
                        <a:pt x="4" y="140"/>
                      </a:lnTo>
                      <a:lnTo>
                        <a:pt x="0" y="207"/>
                      </a:lnTo>
                      <a:lnTo>
                        <a:pt x="0" y="285"/>
                      </a:lnTo>
                      <a:lnTo>
                        <a:pt x="9" y="370"/>
                      </a:lnTo>
                      <a:lnTo>
                        <a:pt x="26" y="463"/>
                      </a:lnTo>
                      <a:lnTo>
                        <a:pt x="93" y="460"/>
                      </a:lnTo>
                      <a:lnTo>
                        <a:pt x="89" y="446"/>
                      </a:lnTo>
                      <a:lnTo>
                        <a:pt x="83" y="408"/>
                      </a:lnTo>
                      <a:lnTo>
                        <a:pt x="75" y="353"/>
                      </a:lnTo>
                      <a:lnTo>
                        <a:pt x="68" y="285"/>
                      </a:lnTo>
                      <a:lnTo>
                        <a:pt x="65" y="211"/>
                      </a:lnTo>
                      <a:lnTo>
                        <a:pt x="67" y="136"/>
                      </a:lnTo>
                      <a:lnTo>
                        <a:pt x="76" y="65"/>
                      </a:lnTo>
                      <a:lnTo>
                        <a:pt x="97" y="5"/>
                      </a:lnTo>
                      <a:lnTo>
                        <a:pt x="97" y="4"/>
                      </a:lnTo>
                      <a:lnTo>
                        <a:pt x="97" y="3"/>
                      </a:lnTo>
                      <a:lnTo>
                        <a:pt x="95" y="1"/>
                      </a:lnTo>
                      <a:lnTo>
                        <a:pt x="91" y="0"/>
                      </a:lnTo>
                      <a:lnTo>
                        <a:pt x="84" y="0"/>
                      </a:lnTo>
                      <a:lnTo>
                        <a:pt x="71" y="0"/>
                      </a:lnTo>
                      <a:lnTo>
                        <a:pt x="54" y="3"/>
                      </a:lnTo>
                      <a:lnTo>
                        <a:pt x="30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505" name="Freeform 62"/>
                <p:cNvSpPr>
                  <a:spLocks/>
                </p:cNvSpPr>
                <p:nvPr/>
              </p:nvSpPr>
              <p:spPr bwMode="auto">
                <a:xfrm>
                  <a:off x="6422" y="13768"/>
                  <a:ext cx="77" cy="367"/>
                </a:xfrm>
                <a:custGeom>
                  <a:avLst/>
                  <a:gdLst>
                    <a:gd name="T0" fmla="*/ 24 w 77"/>
                    <a:gd name="T1" fmla="*/ 8 h 367"/>
                    <a:gd name="T2" fmla="*/ 22 w 77"/>
                    <a:gd name="T3" fmla="*/ 15 h 367"/>
                    <a:gd name="T4" fmla="*/ 17 w 77"/>
                    <a:gd name="T5" fmla="*/ 36 h 367"/>
                    <a:gd name="T6" fmla="*/ 10 w 77"/>
                    <a:gd name="T7" fmla="*/ 68 h 367"/>
                    <a:gd name="T8" fmla="*/ 4 w 77"/>
                    <a:gd name="T9" fmla="*/ 112 h 367"/>
                    <a:gd name="T10" fmla="*/ 0 w 77"/>
                    <a:gd name="T11" fmla="*/ 164 h 367"/>
                    <a:gd name="T12" fmla="*/ 0 w 77"/>
                    <a:gd name="T13" fmla="*/ 226 h 367"/>
                    <a:gd name="T14" fmla="*/ 7 w 77"/>
                    <a:gd name="T15" fmla="*/ 294 h 367"/>
                    <a:gd name="T16" fmla="*/ 21 w 77"/>
                    <a:gd name="T17" fmla="*/ 367 h 367"/>
                    <a:gd name="T18" fmla="*/ 74 w 77"/>
                    <a:gd name="T19" fmla="*/ 364 h 367"/>
                    <a:gd name="T20" fmla="*/ 71 w 77"/>
                    <a:gd name="T21" fmla="*/ 353 h 367"/>
                    <a:gd name="T22" fmla="*/ 66 w 77"/>
                    <a:gd name="T23" fmla="*/ 323 h 367"/>
                    <a:gd name="T24" fmla="*/ 60 w 77"/>
                    <a:gd name="T25" fmla="*/ 280 h 367"/>
                    <a:gd name="T26" fmla="*/ 54 w 77"/>
                    <a:gd name="T27" fmla="*/ 226 h 367"/>
                    <a:gd name="T28" fmla="*/ 51 w 77"/>
                    <a:gd name="T29" fmla="*/ 168 h 367"/>
                    <a:gd name="T30" fmla="*/ 53 w 77"/>
                    <a:gd name="T31" fmla="*/ 107 h 367"/>
                    <a:gd name="T32" fmla="*/ 61 w 77"/>
                    <a:gd name="T33" fmla="*/ 52 h 367"/>
                    <a:gd name="T34" fmla="*/ 77 w 77"/>
                    <a:gd name="T35" fmla="*/ 5 h 367"/>
                    <a:gd name="T36" fmla="*/ 77 w 77"/>
                    <a:gd name="T37" fmla="*/ 5 h 367"/>
                    <a:gd name="T38" fmla="*/ 77 w 77"/>
                    <a:gd name="T39" fmla="*/ 2 h 367"/>
                    <a:gd name="T40" fmla="*/ 76 w 77"/>
                    <a:gd name="T41" fmla="*/ 1 h 367"/>
                    <a:gd name="T42" fmla="*/ 72 w 77"/>
                    <a:gd name="T43" fmla="*/ 0 h 367"/>
                    <a:gd name="T44" fmla="*/ 66 w 77"/>
                    <a:gd name="T45" fmla="*/ 0 h 367"/>
                    <a:gd name="T46" fmla="*/ 56 w 77"/>
                    <a:gd name="T47" fmla="*/ 1 h 367"/>
                    <a:gd name="T48" fmla="*/ 43 w 77"/>
                    <a:gd name="T49" fmla="*/ 4 h 367"/>
                    <a:gd name="T50" fmla="*/ 24 w 77"/>
                    <a:gd name="T51" fmla="*/ 8 h 367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77"/>
                    <a:gd name="T79" fmla="*/ 0 h 367"/>
                    <a:gd name="T80" fmla="*/ 77 w 77"/>
                    <a:gd name="T81" fmla="*/ 367 h 367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77" h="367">
                      <a:moveTo>
                        <a:pt x="24" y="8"/>
                      </a:moveTo>
                      <a:lnTo>
                        <a:pt x="22" y="15"/>
                      </a:lnTo>
                      <a:lnTo>
                        <a:pt x="17" y="36"/>
                      </a:lnTo>
                      <a:lnTo>
                        <a:pt x="10" y="68"/>
                      </a:lnTo>
                      <a:lnTo>
                        <a:pt x="4" y="112"/>
                      </a:lnTo>
                      <a:lnTo>
                        <a:pt x="0" y="164"/>
                      </a:lnTo>
                      <a:lnTo>
                        <a:pt x="0" y="226"/>
                      </a:lnTo>
                      <a:lnTo>
                        <a:pt x="7" y="294"/>
                      </a:lnTo>
                      <a:lnTo>
                        <a:pt x="21" y="367"/>
                      </a:lnTo>
                      <a:lnTo>
                        <a:pt x="74" y="364"/>
                      </a:lnTo>
                      <a:lnTo>
                        <a:pt x="71" y="353"/>
                      </a:lnTo>
                      <a:lnTo>
                        <a:pt x="66" y="323"/>
                      </a:lnTo>
                      <a:lnTo>
                        <a:pt x="60" y="280"/>
                      </a:lnTo>
                      <a:lnTo>
                        <a:pt x="54" y="226"/>
                      </a:lnTo>
                      <a:lnTo>
                        <a:pt x="51" y="168"/>
                      </a:lnTo>
                      <a:lnTo>
                        <a:pt x="53" y="107"/>
                      </a:lnTo>
                      <a:lnTo>
                        <a:pt x="61" y="52"/>
                      </a:lnTo>
                      <a:lnTo>
                        <a:pt x="77" y="5"/>
                      </a:lnTo>
                      <a:lnTo>
                        <a:pt x="77" y="2"/>
                      </a:lnTo>
                      <a:lnTo>
                        <a:pt x="76" y="1"/>
                      </a:lnTo>
                      <a:lnTo>
                        <a:pt x="72" y="0"/>
                      </a:lnTo>
                      <a:lnTo>
                        <a:pt x="66" y="0"/>
                      </a:lnTo>
                      <a:lnTo>
                        <a:pt x="56" y="1"/>
                      </a:lnTo>
                      <a:lnTo>
                        <a:pt x="43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506" name="Freeform 63"/>
                <p:cNvSpPr>
                  <a:spLocks/>
                </p:cNvSpPr>
                <p:nvPr/>
              </p:nvSpPr>
              <p:spPr bwMode="auto">
                <a:xfrm>
                  <a:off x="6428" y="13813"/>
                  <a:ext cx="56" cy="271"/>
                </a:xfrm>
                <a:custGeom>
                  <a:avLst/>
                  <a:gdLst>
                    <a:gd name="T0" fmla="*/ 17 w 56"/>
                    <a:gd name="T1" fmla="*/ 5 h 271"/>
                    <a:gd name="T2" fmla="*/ 16 w 56"/>
                    <a:gd name="T3" fmla="*/ 10 h 271"/>
                    <a:gd name="T4" fmla="*/ 12 w 56"/>
                    <a:gd name="T5" fmla="*/ 25 h 271"/>
                    <a:gd name="T6" fmla="*/ 6 w 56"/>
                    <a:gd name="T7" fmla="*/ 49 h 271"/>
                    <a:gd name="T8" fmla="*/ 2 w 56"/>
                    <a:gd name="T9" fmla="*/ 82 h 271"/>
                    <a:gd name="T10" fmla="*/ 0 w 56"/>
                    <a:gd name="T11" fmla="*/ 122 h 271"/>
                    <a:gd name="T12" fmla="*/ 0 w 56"/>
                    <a:gd name="T13" fmla="*/ 166 h 271"/>
                    <a:gd name="T14" fmla="*/ 4 w 56"/>
                    <a:gd name="T15" fmla="*/ 217 h 271"/>
                    <a:gd name="T16" fmla="*/ 15 w 56"/>
                    <a:gd name="T17" fmla="*/ 271 h 271"/>
                    <a:gd name="T18" fmla="*/ 54 w 56"/>
                    <a:gd name="T19" fmla="*/ 268 h 271"/>
                    <a:gd name="T20" fmla="*/ 52 w 56"/>
                    <a:gd name="T21" fmla="*/ 261 h 271"/>
                    <a:gd name="T22" fmla="*/ 48 w 56"/>
                    <a:gd name="T23" fmla="*/ 238 h 271"/>
                    <a:gd name="T24" fmla="*/ 44 w 56"/>
                    <a:gd name="T25" fmla="*/ 206 h 271"/>
                    <a:gd name="T26" fmla="*/ 40 w 56"/>
                    <a:gd name="T27" fmla="*/ 166 h 271"/>
                    <a:gd name="T28" fmla="*/ 37 w 56"/>
                    <a:gd name="T29" fmla="*/ 123 h 271"/>
                    <a:gd name="T30" fmla="*/ 39 w 56"/>
                    <a:gd name="T31" fmla="*/ 78 h 271"/>
                    <a:gd name="T32" fmla="*/ 44 w 56"/>
                    <a:gd name="T33" fmla="*/ 37 h 271"/>
                    <a:gd name="T34" fmla="*/ 56 w 56"/>
                    <a:gd name="T35" fmla="*/ 3 h 271"/>
                    <a:gd name="T36" fmla="*/ 56 w 56"/>
                    <a:gd name="T37" fmla="*/ 3 h 271"/>
                    <a:gd name="T38" fmla="*/ 56 w 56"/>
                    <a:gd name="T39" fmla="*/ 2 h 271"/>
                    <a:gd name="T40" fmla="*/ 55 w 56"/>
                    <a:gd name="T41" fmla="*/ 1 h 271"/>
                    <a:gd name="T42" fmla="*/ 52 w 56"/>
                    <a:gd name="T43" fmla="*/ 0 h 271"/>
                    <a:gd name="T44" fmla="*/ 48 w 56"/>
                    <a:gd name="T45" fmla="*/ 0 h 271"/>
                    <a:gd name="T46" fmla="*/ 42 w 56"/>
                    <a:gd name="T47" fmla="*/ 0 h 271"/>
                    <a:gd name="T48" fmla="*/ 31 w 56"/>
                    <a:gd name="T49" fmla="*/ 2 h 271"/>
                    <a:gd name="T50" fmla="*/ 17 w 56"/>
                    <a:gd name="T51" fmla="*/ 5 h 27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"/>
                    <a:gd name="T79" fmla="*/ 0 h 271"/>
                    <a:gd name="T80" fmla="*/ 56 w 56"/>
                    <a:gd name="T81" fmla="*/ 271 h 271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" h="271">
                      <a:moveTo>
                        <a:pt x="17" y="5"/>
                      </a:moveTo>
                      <a:lnTo>
                        <a:pt x="16" y="10"/>
                      </a:lnTo>
                      <a:lnTo>
                        <a:pt x="12" y="25"/>
                      </a:lnTo>
                      <a:lnTo>
                        <a:pt x="6" y="49"/>
                      </a:lnTo>
                      <a:lnTo>
                        <a:pt x="2" y="82"/>
                      </a:lnTo>
                      <a:lnTo>
                        <a:pt x="0" y="122"/>
                      </a:lnTo>
                      <a:lnTo>
                        <a:pt x="0" y="166"/>
                      </a:lnTo>
                      <a:lnTo>
                        <a:pt x="4" y="217"/>
                      </a:lnTo>
                      <a:lnTo>
                        <a:pt x="15" y="271"/>
                      </a:lnTo>
                      <a:lnTo>
                        <a:pt x="54" y="268"/>
                      </a:lnTo>
                      <a:lnTo>
                        <a:pt x="52" y="261"/>
                      </a:lnTo>
                      <a:lnTo>
                        <a:pt x="48" y="238"/>
                      </a:lnTo>
                      <a:lnTo>
                        <a:pt x="44" y="206"/>
                      </a:lnTo>
                      <a:lnTo>
                        <a:pt x="40" y="166"/>
                      </a:lnTo>
                      <a:lnTo>
                        <a:pt x="37" y="123"/>
                      </a:lnTo>
                      <a:lnTo>
                        <a:pt x="39" y="78"/>
                      </a:lnTo>
                      <a:lnTo>
                        <a:pt x="44" y="37"/>
                      </a:lnTo>
                      <a:lnTo>
                        <a:pt x="56" y="3"/>
                      </a:lnTo>
                      <a:lnTo>
                        <a:pt x="56" y="2"/>
                      </a:lnTo>
                      <a:lnTo>
                        <a:pt x="55" y="1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2" y="0"/>
                      </a:lnTo>
                      <a:lnTo>
                        <a:pt x="31" y="2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507" name="Freeform 64"/>
                <p:cNvSpPr>
                  <a:spLocks/>
                </p:cNvSpPr>
                <p:nvPr/>
              </p:nvSpPr>
              <p:spPr bwMode="auto">
                <a:xfrm>
                  <a:off x="7211" y="13549"/>
                  <a:ext cx="186" cy="732"/>
                </a:xfrm>
                <a:custGeom>
                  <a:avLst/>
                  <a:gdLst>
                    <a:gd name="T0" fmla="*/ 186 w 186"/>
                    <a:gd name="T1" fmla="*/ 6 h 732"/>
                    <a:gd name="T2" fmla="*/ 182 w 186"/>
                    <a:gd name="T3" fmla="*/ 11 h 732"/>
                    <a:gd name="T4" fmla="*/ 169 w 186"/>
                    <a:gd name="T5" fmla="*/ 29 h 732"/>
                    <a:gd name="T6" fmla="*/ 153 w 186"/>
                    <a:gd name="T7" fmla="*/ 67 h 732"/>
                    <a:gd name="T8" fmla="*/ 137 w 186"/>
                    <a:gd name="T9" fmla="*/ 130 h 732"/>
                    <a:gd name="T10" fmla="*/ 124 w 186"/>
                    <a:gd name="T11" fmla="*/ 221 h 732"/>
                    <a:gd name="T12" fmla="*/ 117 w 186"/>
                    <a:gd name="T13" fmla="*/ 350 h 732"/>
                    <a:gd name="T14" fmla="*/ 122 w 186"/>
                    <a:gd name="T15" fmla="*/ 517 h 732"/>
                    <a:gd name="T16" fmla="*/ 139 w 186"/>
                    <a:gd name="T17" fmla="*/ 732 h 732"/>
                    <a:gd name="T18" fmla="*/ 34 w 186"/>
                    <a:gd name="T19" fmla="*/ 732 h 732"/>
                    <a:gd name="T20" fmla="*/ 31 w 186"/>
                    <a:gd name="T21" fmla="*/ 711 h 732"/>
                    <a:gd name="T22" fmla="*/ 22 w 186"/>
                    <a:gd name="T23" fmla="*/ 651 h 732"/>
                    <a:gd name="T24" fmla="*/ 12 w 186"/>
                    <a:gd name="T25" fmla="*/ 563 h 732"/>
                    <a:gd name="T26" fmla="*/ 3 w 186"/>
                    <a:gd name="T27" fmla="*/ 454 h 732"/>
                    <a:gd name="T28" fmla="*/ 0 w 186"/>
                    <a:gd name="T29" fmla="*/ 335 h 732"/>
                    <a:gd name="T30" fmla="*/ 6 w 186"/>
                    <a:gd name="T31" fmla="*/ 213 h 732"/>
                    <a:gd name="T32" fmla="*/ 25 w 186"/>
                    <a:gd name="T33" fmla="*/ 98 h 732"/>
                    <a:gd name="T34" fmla="*/ 60 w 186"/>
                    <a:gd name="T35" fmla="*/ 0 h 732"/>
                    <a:gd name="T36" fmla="*/ 186 w 186"/>
                    <a:gd name="T37" fmla="*/ 6 h 73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86"/>
                    <a:gd name="T58" fmla="*/ 0 h 732"/>
                    <a:gd name="T59" fmla="*/ 186 w 186"/>
                    <a:gd name="T60" fmla="*/ 732 h 73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86" h="732">
                      <a:moveTo>
                        <a:pt x="186" y="6"/>
                      </a:moveTo>
                      <a:lnTo>
                        <a:pt x="182" y="11"/>
                      </a:lnTo>
                      <a:lnTo>
                        <a:pt x="169" y="29"/>
                      </a:lnTo>
                      <a:lnTo>
                        <a:pt x="153" y="67"/>
                      </a:lnTo>
                      <a:lnTo>
                        <a:pt x="137" y="130"/>
                      </a:lnTo>
                      <a:lnTo>
                        <a:pt x="124" y="221"/>
                      </a:lnTo>
                      <a:lnTo>
                        <a:pt x="117" y="350"/>
                      </a:lnTo>
                      <a:lnTo>
                        <a:pt x="122" y="517"/>
                      </a:lnTo>
                      <a:lnTo>
                        <a:pt x="139" y="732"/>
                      </a:lnTo>
                      <a:lnTo>
                        <a:pt x="34" y="732"/>
                      </a:lnTo>
                      <a:lnTo>
                        <a:pt x="31" y="711"/>
                      </a:lnTo>
                      <a:lnTo>
                        <a:pt x="22" y="651"/>
                      </a:lnTo>
                      <a:lnTo>
                        <a:pt x="12" y="563"/>
                      </a:lnTo>
                      <a:lnTo>
                        <a:pt x="3" y="454"/>
                      </a:lnTo>
                      <a:lnTo>
                        <a:pt x="0" y="335"/>
                      </a:lnTo>
                      <a:lnTo>
                        <a:pt x="6" y="213"/>
                      </a:lnTo>
                      <a:lnTo>
                        <a:pt x="25" y="98"/>
                      </a:lnTo>
                      <a:lnTo>
                        <a:pt x="60" y="0"/>
                      </a:lnTo>
                      <a:lnTo>
                        <a:pt x="186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508" name="Freeform 65"/>
                <p:cNvSpPr>
                  <a:spLocks/>
                </p:cNvSpPr>
                <p:nvPr/>
              </p:nvSpPr>
              <p:spPr bwMode="auto">
                <a:xfrm>
                  <a:off x="7219" y="13600"/>
                  <a:ext cx="158" cy="625"/>
                </a:xfrm>
                <a:custGeom>
                  <a:avLst/>
                  <a:gdLst>
                    <a:gd name="T0" fmla="*/ 158 w 158"/>
                    <a:gd name="T1" fmla="*/ 4 h 625"/>
                    <a:gd name="T2" fmla="*/ 153 w 158"/>
                    <a:gd name="T3" fmla="*/ 9 h 625"/>
                    <a:gd name="T4" fmla="*/ 144 w 158"/>
                    <a:gd name="T5" fmla="*/ 25 h 625"/>
                    <a:gd name="T6" fmla="*/ 130 w 158"/>
                    <a:gd name="T7" fmla="*/ 57 h 625"/>
                    <a:gd name="T8" fmla="*/ 116 w 158"/>
                    <a:gd name="T9" fmla="*/ 110 h 625"/>
                    <a:gd name="T10" fmla="*/ 105 w 158"/>
                    <a:gd name="T11" fmla="*/ 189 h 625"/>
                    <a:gd name="T12" fmla="*/ 100 w 158"/>
                    <a:gd name="T13" fmla="*/ 298 h 625"/>
                    <a:gd name="T14" fmla="*/ 103 w 158"/>
                    <a:gd name="T15" fmla="*/ 441 h 625"/>
                    <a:gd name="T16" fmla="*/ 118 w 158"/>
                    <a:gd name="T17" fmla="*/ 625 h 625"/>
                    <a:gd name="T18" fmla="*/ 29 w 158"/>
                    <a:gd name="T19" fmla="*/ 625 h 625"/>
                    <a:gd name="T20" fmla="*/ 25 w 158"/>
                    <a:gd name="T21" fmla="*/ 607 h 625"/>
                    <a:gd name="T22" fmla="*/ 18 w 158"/>
                    <a:gd name="T23" fmla="*/ 556 h 625"/>
                    <a:gd name="T24" fmla="*/ 9 w 158"/>
                    <a:gd name="T25" fmla="*/ 480 h 625"/>
                    <a:gd name="T26" fmla="*/ 2 w 158"/>
                    <a:gd name="T27" fmla="*/ 387 h 625"/>
                    <a:gd name="T28" fmla="*/ 0 w 158"/>
                    <a:gd name="T29" fmla="*/ 286 h 625"/>
                    <a:gd name="T30" fmla="*/ 5 w 158"/>
                    <a:gd name="T31" fmla="*/ 182 h 625"/>
                    <a:gd name="T32" fmla="*/ 21 w 158"/>
                    <a:gd name="T33" fmla="*/ 84 h 625"/>
                    <a:gd name="T34" fmla="*/ 51 w 158"/>
                    <a:gd name="T35" fmla="*/ 0 h 625"/>
                    <a:gd name="T36" fmla="*/ 158 w 158"/>
                    <a:gd name="T37" fmla="*/ 4 h 62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58"/>
                    <a:gd name="T58" fmla="*/ 0 h 625"/>
                    <a:gd name="T59" fmla="*/ 158 w 158"/>
                    <a:gd name="T60" fmla="*/ 625 h 62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58" h="625">
                      <a:moveTo>
                        <a:pt x="158" y="4"/>
                      </a:moveTo>
                      <a:lnTo>
                        <a:pt x="153" y="9"/>
                      </a:lnTo>
                      <a:lnTo>
                        <a:pt x="144" y="25"/>
                      </a:lnTo>
                      <a:lnTo>
                        <a:pt x="130" y="57"/>
                      </a:lnTo>
                      <a:lnTo>
                        <a:pt x="116" y="110"/>
                      </a:lnTo>
                      <a:lnTo>
                        <a:pt x="105" y="189"/>
                      </a:lnTo>
                      <a:lnTo>
                        <a:pt x="100" y="298"/>
                      </a:lnTo>
                      <a:lnTo>
                        <a:pt x="103" y="441"/>
                      </a:lnTo>
                      <a:lnTo>
                        <a:pt x="118" y="625"/>
                      </a:lnTo>
                      <a:lnTo>
                        <a:pt x="29" y="625"/>
                      </a:lnTo>
                      <a:lnTo>
                        <a:pt x="25" y="607"/>
                      </a:lnTo>
                      <a:lnTo>
                        <a:pt x="18" y="556"/>
                      </a:lnTo>
                      <a:lnTo>
                        <a:pt x="9" y="480"/>
                      </a:lnTo>
                      <a:lnTo>
                        <a:pt x="2" y="387"/>
                      </a:lnTo>
                      <a:lnTo>
                        <a:pt x="0" y="286"/>
                      </a:lnTo>
                      <a:lnTo>
                        <a:pt x="5" y="182"/>
                      </a:lnTo>
                      <a:lnTo>
                        <a:pt x="21" y="84"/>
                      </a:lnTo>
                      <a:lnTo>
                        <a:pt x="51" y="0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509" name="Freeform 66"/>
                <p:cNvSpPr>
                  <a:spLocks/>
                </p:cNvSpPr>
                <p:nvPr/>
              </p:nvSpPr>
              <p:spPr bwMode="auto">
                <a:xfrm>
                  <a:off x="7225" y="13651"/>
                  <a:ext cx="131" cy="517"/>
                </a:xfrm>
                <a:custGeom>
                  <a:avLst/>
                  <a:gdLst>
                    <a:gd name="T0" fmla="*/ 131 w 131"/>
                    <a:gd name="T1" fmla="*/ 4 h 517"/>
                    <a:gd name="T2" fmla="*/ 128 w 131"/>
                    <a:gd name="T3" fmla="*/ 7 h 517"/>
                    <a:gd name="T4" fmla="*/ 119 w 131"/>
                    <a:gd name="T5" fmla="*/ 21 h 517"/>
                    <a:gd name="T6" fmla="*/ 109 w 131"/>
                    <a:gd name="T7" fmla="*/ 47 h 517"/>
                    <a:gd name="T8" fmla="*/ 97 w 131"/>
                    <a:gd name="T9" fmla="*/ 91 h 517"/>
                    <a:gd name="T10" fmla="*/ 88 w 131"/>
                    <a:gd name="T11" fmla="*/ 156 h 517"/>
                    <a:gd name="T12" fmla="*/ 84 w 131"/>
                    <a:gd name="T13" fmla="*/ 247 h 517"/>
                    <a:gd name="T14" fmla="*/ 86 w 131"/>
                    <a:gd name="T15" fmla="*/ 366 h 517"/>
                    <a:gd name="T16" fmla="*/ 99 w 131"/>
                    <a:gd name="T17" fmla="*/ 517 h 517"/>
                    <a:gd name="T18" fmla="*/ 25 w 131"/>
                    <a:gd name="T19" fmla="*/ 517 h 517"/>
                    <a:gd name="T20" fmla="*/ 23 w 131"/>
                    <a:gd name="T21" fmla="*/ 502 h 517"/>
                    <a:gd name="T22" fmla="*/ 16 w 131"/>
                    <a:gd name="T23" fmla="*/ 460 h 517"/>
                    <a:gd name="T24" fmla="*/ 9 w 131"/>
                    <a:gd name="T25" fmla="*/ 397 h 517"/>
                    <a:gd name="T26" fmla="*/ 2 w 131"/>
                    <a:gd name="T27" fmla="*/ 320 h 517"/>
                    <a:gd name="T28" fmla="*/ 0 w 131"/>
                    <a:gd name="T29" fmla="*/ 236 h 517"/>
                    <a:gd name="T30" fmla="*/ 4 w 131"/>
                    <a:gd name="T31" fmla="*/ 151 h 517"/>
                    <a:gd name="T32" fmla="*/ 18 w 131"/>
                    <a:gd name="T33" fmla="*/ 70 h 517"/>
                    <a:gd name="T34" fmla="*/ 43 w 131"/>
                    <a:gd name="T35" fmla="*/ 0 h 517"/>
                    <a:gd name="T36" fmla="*/ 131 w 131"/>
                    <a:gd name="T37" fmla="*/ 4 h 5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31"/>
                    <a:gd name="T58" fmla="*/ 0 h 517"/>
                    <a:gd name="T59" fmla="*/ 131 w 131"/>
                    <a:gd name="T60" fmla="*/ 517 h 51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31" h="517">
                      <a:moveTo>
                        <a:pt x="131" y="4"/>
                      </a:moveTo>
                      <a:lnTo>
                        <a:pt x="128" y="7"/>
                      </a:lnTo>
                      <a:lnTo>
                        <a:pt x="119" y="21"/>
                      </a:lnTo>
                      <a:lnTo>
                        <a:pt x="109" y="47"/>
                      </a:lnTo>
                      <a:lnTo>
                        <a:pt x="97" y="91"/>
                      </a:lnTo>
                      <a:lnTo>
                        <a:pt x="88" y="156"/>
                      </a:lnTo>
                      <a:lnTo>
                        <a:pt x="84" y="247"/>
                      </a:lnTo>
                      <a:lnTo>
                        <a:pt x="86" y="366"/>
                      </a:lnTo>
                      <a:lnTo>
                        <a:pt x="99" y="517"/>
                      </a:lnTo>
                      <a:lnTo>
                        <a:pt x="25" y="517"/>
                      </a:lnTo>
                      <a:lnTo>
                        <a:pt x="23" y="502"/>
                      </a:lnTo>
                      <a:lnTo>
                        <a:pt x="16" y="460"/>
                      </a:lnTo>
                      <a:lnTo>
                        <a:pt x="9" y="397"/>
                      </a:lnTo>
                      <a:lnTo>
                        <a:pt x="2" y="320"/>
                      </a:lnTo>
                      <a:lnTo>
                        <a:pt x="0" y="236"/>
                      </a:lnTo>
                      <a:lnTo>
                        <a:pt x="4" y="151"/>
                      </a:lnTo>
                      <a:lnTo>
                        <a:pt x="18" y="70"/>
                      </a:lnTo>
                      <a:lnTo>
                        <a:pt x="43" y="0"/>
                      </a:lnTo>
                      <a:lnTo>
                        <a:pt x="131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510" name="Freeform 67"/>
                <p:cNvSpPr>
                  <a:spLocks/>
                </p:cNvSpPr>
                <p:nvPr/>
              </p:nvSpPr>
              <p:spPr bwMode="auto">
                <a:xfrm>
                  <a:off x="7233" y="13701"/>
                  <a:ext cx="104" cy="411"/>
                </a:xfrm>
                <a:custGeom>
                  <a:avLst/>
                  <a:gdLst>
                    <a:gd name="T0" fmla="*/ 104 w 104"/>
                    <a:gd name="T1" fmla="*/ 4 h 411"/>
                    <a:gd name="T2" fmla="*/ 101 w 104"/>
                    <a:gd name="T3" fmla="*/ 7 h 411"/>
                    <a:gd name="T4" fmla="*/ 94 w 104"/>
                    <a:gd name="T5" fmla="*/ 17 h 411"/>
                    <a:gd name="T6" fmla="*/ 86 w 104"/>
                    <a:gd name="T7" fmla="*/ 38 h 411"/>
                    <a:gd name="T8" fmla="*/ 76 w 104"/>
                    <a:gd name="T9" fmla="*/ 73 h 411"/>
                    <a:gd name="T10" fmla="*/ 69 w 104"/>
                    <a:gd name="T11" fmla="*/ 125 h 411"/>
                    <a:gd name="T12" fmla="*/ 65 w 104"/>
                    <a:gd name="T13" fmla="*/ 196 h 411"/>
                    <a:gd name="T14" fmla="*/ 67 w 104"/>
                    <a:gd name="T15" fmla="*/ 291 h 411"/>
                    <a:gd name="T16" fmla="*/ 77 w 104"/>
                    <a:gd name="T17" fmla="*/ 411 h 411"/>
                    <a:gd name="T18" fmla="*/ 19 w 104"/>
                    <a:gd name="T19" fmla="*/ 411 h 411"/>
                    <a:gd name="T20" fmla="*/ 17 w 104"/>
                    <a:gd name="T21" fmla="*/ 399 h 411"/>
                    <a:gd name="T22" fmla="*/ 11 w 104"/>
                    <a:gd name="T23" fmla="*/ 365 h 411"/>
                    <a:gd name="T24" fmla="*/ 6 w 104"/>
                    <a:gd name="T25" fmla="*/ 316 h 411"/>
                    <a:gd name="T26" fmla="*/ 2 w 104"/>
                    <a:gd name="T27" fmla="*/ 255 h 411"/>
                    <a:gd name="T28" fmla="*/ 0 w 104"/>
                    <a:gd name="T29" fmla="*/ 188 h 411"/>
                    <a:gd name="T30" fmla="*/ 4 w 104"/>
                    <a:gd name="T31" fmla="*/ 120 h 411"/>
                    <a:gd name="T32" fmla="*/ 15 w 104"/>
                    <a:gd name="T33" fmla="*/ 55 h 411"/>
                    <a:gd name="T34" fmla="*/ 34 w 104"/>
                    <a:gd name="T35" fmla="*/ 0 h 411"/>
                    <a:gd name="T36" fmla="*/ 104 w 104"/>
                    <a:gd name="T37" fmla="*/ 4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4"/>
                    <a:gd name="T58" fmla="*/ 0 h 411"/>
                    <a:gd name="T59" fmla="*/ 104 w 104"/>
                    <a:gd name="T60" fmla="*/ 411 h 411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4" h="411">
                      <a:moveTo>
                        <a:pt x="104" y="4"/>
                      </a:moveTo>
                      <a:lnTo>
                        <a:pt x="101" y="7"/>
                      </a:lnTo>
                      <a:lnTo>
                        <a:pt x="94" y="17"/>
                      </a:lnTo>
                      <a:lnTo>
                        <a:pt x="86" y="38"/>
                      </a:lnTo>
                      <a:lnTo>
                        <a:pt x="76" y="73"/>
                      </a:lnTo>
                      <a:lnTo>
                        <a:pt x="69" y="125"/>
                      </a:lnTo>
                      <a:lnTo>
                        <a:pt x="65" y="196"/>
                      </a:lnTo>
                      <a:lnTo>
                        <a:pt x="67" y="291"/>
                      </a:lnTo>
                      <a:lnTo>
                        <a:pt x="77" y="411"/>
                      </a:lnTo>
                      <a:lnTo>
                        <a:pt x="19" y="411"/>
                      </a:lnTo>
                      <a:lnTo>
                        <a:pt x="17" y="399"/>
                      </a:lnTo>
                      <a:lnTo>
                        <a:pt x="11" y="365"/>
                      </a:lnTo>
                      <a:lnTo>
                        <a:pt x="6" y="316"/>
                      </a:lnTo>
                      <a:lnTo>
                        <a:pt x="2" y="255"/>
                      </a:lnTo>
                      <a:lnTo>
                        <a:pt x="0" y="188"/>
                      </a:lnTo>
                      <a:lnTo>
                        <a:pt x="4" y="120"/>
                      </a:lnTo>
                      <a:lnTo>
                        <a:pt x="15" y="55"/>
                      </a:lnTo>
                      <a:lnTo>
                        <a:pt x="34" y="0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511" name="Freeform 68"/>
                <p:cNvSpPr>
                  <a:spLocks/>
                </p:cNvSpPr>
                <p:nvPr/>
              </p:nvSpPr>
              <p:spPr bwMode="auto">
                <a:xfrm>
                  <a:off x="7240" y="13752"/>
                  <a:ext cx="76" cy="302"/>
                </a:xfrm>
                <a:custGeom>
                  <a:avLst/>
                  <a:gdLst>
                    <a:gd name="T0" fmla="*/ 76 w 76"/>
                    <a:gd name="T1" fmla="*/ 2 h 302"/>
                    <a:gd name="T2" fmla="*/ 74 w 76"/>
                    <a:gd name="T3" fmla="*/ 4 h 302"/>
                    <a:gd name="T4" fmla="*/ 70 w 76"/>
                    <a:gd name="T5" fmla="*/ 12 h 302"/>
                    <a:gd name="T6" fmla="*/ 62 w 76"/>
                    <a:gd name="T7" fmla="*/ 28 h 302"/>
                    <a:gd name="T8" fmla="*/ 56 w 76"/>
                    <a:gd name="T9" fmla="*/ 53 h 302"/>
                    <a:gd name="T10" fmla="*/ 51 w 76"/>
                    <a:gd name="T11" fmla="*/ 92 h 302"/>
                    <a:gd name="T12" fmla="*/ 49 w 76"/>
                    <a:gd name="T13" fmla="*/ 145 h 302"/>
                    <a:gd name="T14" fmla="*/ 50 w 76"/>
                    <a:gd name="T15" fmla="*/ 214 h 302"/>
                    <a:gd name="T16" fmla="*/ 57 w 76"/>
                    <a:gd name="T17" fmla="*/ 302 h 302"/>
                    <a:gd name="T18" fmla="*/ 14 w 76"/>
                    <a:gd name="T19" fmla="*/ 302 h 302"/>
                    <a:gd name="T20" fmla="*/ 13 w 76"/>
                    <a:gd name="T21" fmla="*/ 294 h 302"/>
                    <a:gd name="T22" fmla="*/ 9 w 76"/>
                    <a:gd name="T23" fmla="*/ 269 h 302"/>
                    <a:gd name="T24" fmla="*/ 4 w 76"/>
                    <a:gd name="T25" fmla="*/ 232 h 302"/>
                    <a:gd name="T26" fmla="*/ 1 w 76"/>
                    <a:gd name="T27" fmla="*/ 188 h 302"/>
                    <a:gd name="T28" fmla="*/ 0 w 76"/>
                    <a:gd name="T29" fmla="*/ 138 h 302"/>
                    <a:gd name="T30" fmla="*/ 2 w 76"/>
                    <a:gd name="T31" fmla="*/ 89 h 302"/>
                    <a:gd name="T32" fmla="*/ 10 w 76"/>
                    <a:gd name="T33" fmla="*/ 41 h 302"/>
                    <a:gd name="T34" fmla="*/ 25 w 76"/>
                    <a:gd name="T35" fmla="*/ 0 h 302"/>
                    <a:gd name="T36" fmla="*/ 76 w 76"/>
                    <a:gd name="T37" fmla="*/ 2 h 3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6"/>
                    <a:gd name="T58" fmla="*/ 0 h 302"/>
                    <a:gd name="T59" fmla="*/ 76 w 76"/>
                    <a:gd name="T60" fmla="*/ 302 h 30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6" h="302">
                      <a:moveTo>
                        <a:pt x="76" y="2"/>
                      </a:moveTo>
                      <a:lnTo>
                        <a:pt x="74" y="4"/>
                      </a:lnTo>
                      <a:lnTo>
                        <a:pt x="70" y="12"/>
                      </a:lnTo>
                      <a:lnTo>
                        <a:pt x="62" y="28"/>
                      </a:lnTo>
                      <a:lnTo>
                        <a:pt x="56" y="53"/>
                      </a:lnTo>
                      <a:lnTo>
                        <a:pt x="51" y="92"/>
                      </a:lnTo>
                      <a:lnTo>
                        <a:pt x="49" y="145"/>
                      </a:lnTo>
                      <a:lnTo>
                        <a:pt x="50" y="214"/>
                      </a:lnTo>
                      <a:lnTo>
                        <a:pt x="57" y="302"/>
                      </a:lnTo>
                      <a:lnTo>
                        <a:pt x="14" y="302"/>
                      </a:lnTo>
                      <a:lnTo>
                        <a:pt x="13" y="294"/>
                      </a:lnTo>
                      <a:lnTo>
                        <a:pt x="9" y="269"/>
                      </a:lnTo>
                      <a:lnTo>
                        <a:pt x="4" y="232"/>
                      </a:lnTo>
                      <a:lnTo>
                        <a:pt x="1" y="188"/>
                      </a:lnTo>
                      <a:lnTo>
                        <a:pt x="0" y="138"/>
                      </a:lnTo>
                      <a:lnTo>
                        <a:pt x="2" y="89"/>
                      </a:lnTo>
                      <a:lnTo>
                        <a:pt x="10" y="41"/>
                      </a:lnTo>
                      <a:lnTo>
                        <a:pt x="25" y="0"/>
                      </a:lnTo>
                      <a:lnTo>
                        <a:pt x="76" y="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512" name="Rectangle 69"/>
                <p:cNvSpPr>
                  <a:spLocks noChangeArrowheads="1"/>
                </p:cNvSpPr>
                <p:nvPr/>
              </p:nvSpPr>
              <p:spPr bwMode="auto">
                <a:xfrm>
                  <a:off x="6241" y="13678"/>
                  <a:ext cx="23" cy="95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513" name="Freeform 70"/>
                <p:cNvSpPr>
                  <a:spLocks/>
                </p:cNvSpPr>
                <p:nvPr/>
              </p:nvSpPr>
              <p:spPr bwMode="auto">
                <a:xfrm>
                  <a:off x="6579" y="13664"/>
                  <a:ext cx="375" cy="440"/>
                </a:xfrm>
                <a:custGeom>
                  <a:avLst/>
                  <a:gdLst>
                    <a:gd name="T0" fmla="*/ 35 w 375"/>
                    <a:gd name="T1" fmla="*/ 41 h 440"/>
                    <a:gd name="T2" fmla="*/ 32 w 375"/>
                    <a:gd name="T3" fmla="*/ 49 h 440"/>
                    <a:gd name="T4" fmla="*/ 25 w 375"/>
                    <a:gd name="T5" fmla="*/ 74 h 440"/>
                    <a:gd name="T6" fmla="*/ 17 w 375"/>
                    <a:gd name="T7" fmla="*/ 112 h 440"/>
                    <a:gd name="T8" fmla="*/ 8 w 375"/>
                    <a:gd name="T9" fmla="*/ 163 h 440"/>
                    <a:gd name="T10" fmla="*/ 2 w 375"/>
                    <a:gd name="T11" fmla="*/ 223 h 440"/>
                    <a:gd name="T12" fmla="*/ 0 w 375"/>
                    <a:gd name="T13" fmla="*/ 290 h 440"/>
                    <a:gd name="T14" fmla="*/ 7 w 375"/>
                    <a:gd name="T15" fmla="*/ 363 h 440"/>
                    <a:gd name="T16" fmla="*/ 23 w 375"/>
                    <a:gd name="T17" fmla="*/ 440 h 440"/>
                    <a:gd name="T18" fmla="*/ 23 w 375"/>
                    <a:gd name="T19" fmla="*/ 437 h 440"/>
                    <a:gd name="T20" fmla="*/ 23 w 375"/>
                    <a:gd name="T21" fmla="*/ 427 h 440"/>
                    <a:gd name="T22" fmla="*/ 23 w 375"/>
                    <a:gd name="T23" fmla="*/ 411 h 440"/>
                    <a:gd name="T24" fmla="*/ 23 w 375"/>
                    <a:gd name="T25" fmla="*/ 391 h 440"/>
                    <a:gd name="T26" fmla="*/ 25 w 375"/>
                    <a:gd name="T27" fmla="*/ 367 h 440"/>
                    <a:gd name="T28" fmla="*/ 28 w 375"/>
                    <a:gd name="T29" fmla="*/ 341 h 440"/>
                    <a:gd name="T30" fmla="*/ 33 w 375"/>
                    <a:gd name="T31" fmla="*/ 312 h 440"/>
                    <a:gd name="T32" fmla="*/ 39 w 375"/>
                    <a:gd name="T33" fmla="*/ 281 h 440"/>
                    <a:gd name="T34" fmla="*/ 49 w 375"/>
                    <a:gd name="T35" fmla="*/ 251 h 440"/>
                    <a:gd name="T36" fmla="*/ 61 w 375"/>
                    <a:gd name="T37" fmla="*/ 222 h 440"/>
                    <a:gd name="T38" fmla="*/ 75 w 375"/>
                    <a:gd name="T39" fmla="*/ 194 h 440"/>
                    <a:gd name="T40" fmla="*/ 93 w 375"/>
                    <a:gd name="T41" fmla="*/ 168 h 440"/>
                    <a:gd name="T42" fmla="*/ 116 w 375"/>
                    <a:gd name="T43" fmla="*/ 145 h 440"/>
                    <a:gd name="T44" fmla="*/ 141 w 375"/>
                    <a:gd name="T45" fmla="*/ 127 h 440"/>
                    <a:gd name="T46" fmla="*/ 173 w 375"/>
                    <a:gd name="T47" fmla="*/ 114 h 440"/>
                    <a:gd name="T48" fmla="*/ 208 w 375"/>
                    <a:gd name="T49" fmla="*/ 106 h 440"/>
                    <a:gd name="T50" fmla="*/ 210 w 375"/>
                    <a:gd name="T51" fmla="*/ 104 h 440"/>
                    <a:gd name="T52" fmla="*/ 217 w 375"/>
                    <a:gd name="T53" fmla="*/ 100 h 440"/>
                    <a:gd name="T54" fmla="*/ 227 w 375"/>
                    <a:gd name="T55" fmla="*/ 92 h 440"/>
                    <a:gd name="T56" fmla="*/ 245 w 375"/>
                    <a:gd name="T57" fmla="*/ 82 h 440"/>
                    <a:gd name="T58" fmla="*/ 267 w 375"/>
                    <a:gd name="T59" fmla="*/ 69 h 440"/>
                    <a:gd name="T60" fmla="*/ 296 w 375"/>
                    <a:gd name="T61" fmla="*/ 54 h 440"/>
                    <a:gd name="T62" fmla="*/ 332 w 375"/>
                    <a:gd name="T63" fmla="*/ 36 h 440"/>
                    <a:gd name="T64" fmla="*/ 375 w 375"/>
                    <a:gd name="T65" fmla="*/ 17 h 440"/>
                    <a:gd name="T66" fmla="*/ 373 w 375"/>
                    <a:gd name="T67" fmla="*/ 16 h 440"/>
                    <a:gd name="T68" fmla="*/ 366 w 375"/>
                    <a:gd name="T69" fmla="*/ 15 h 440"/>
                    <a:gd name="T70" fmla="*/ 357 w 375"/>
                    <a:gd name="T71" fmla="*/ 13 h 440"/>
                    <a:gd name="T72" fmla="*/ 343 w 375"/>
                    <a:gd name="T73" fmla="*/ 10 h 440"/>
                    <a:gd name="T74" fmla="*/ 326 w 375"/>
                    <a:gd name="T75" fmla="*/ 7 h 440"/>
                    <a:gd name="T76" fmla="*/ 307 w 375"/>
                    <a:gd name="T77" fmla="*/ 5 h 440"/>
                    <a:gd name="T78" fmla="*/ 285 w 375"/>
                    <a:gd name="T79" fmla="*/ 3 h 440"/>
                    <a:gd name="T80" fmla="*/ 261 w 375"/>
                    <a:gd name="T81" fmla="*/ 1 h 440"/>
                    <a:gd name="T82" fmla="*/ 235 w 375"/>
                    <a:gd name="T83" fmla="*/ 0 h 440"/>
                    <a:gd name="T84" fmla="*/ 208 w 375"/>
                    <a:gd name="T85" fmla="*/ 1 h 440"/>
                    <a:gd name="T86" fmla="*/ 180 w 375"/>
                    <a:gd name="T87" fmla="*/ 2 h 440"/>
                    <a:gd name="T88" fmla="*/ 151 w 375"/>
                    <a:gd name="T89" fmla="*/ 5 h 440"/>
                    <a:gd name="T90" fmla="*/ 122 w 375"/>
                    <a:gd name="T91" fmla="*/ 10 h 440"/>
                    <a:gd name="T92" fmla="*/ 92 w 375"/>
                    <a:gd name="T93" fmla="*/ 18 h 440"/>
                    <a:gd name="T94" fmla="*/ 63 w 375"/>
                    <a:gd name="T95" fmla="*/ 28 h 440"/>
                    <a:gd name="T96" fmla="*/ 35 w 375"/>
                    <a:gd name="T97" fmla="*/ 41 h 440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75"/>
                    <a:gd name="T148" fmla="*/ 0 h 440"/>
                    <a:gd name="T149" fmla="*/ 375 w 375"/>
                    <a:gd name="T150" fmla="*/ 440 h 440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75" h="440">
                      <a:moveTo>
                        <a:pt x="35" y="41"/>
                      </a:moveTo>
                      <a:lnTo>
                        <a:pt x="32" y="49"/>
                      </a:lnTo>
                      <a:lnTo>
                        <a:pt x="25" y="74"/>
                      </a:lnTo>
                      <a:lnTo>
                        <a:pt x="17" y="112"/>
                      </a:lnTo>
                      <a:lnTo>
                        <a:pt x="8" y="163"/>
                      </a:lnTo>
                      <a:lnTo>
                        <a:pt x="2" y="223"/>
                      </a:lnTo>
                      <a:lnTo>
                        <a:pt x="0" y="290"/>
                      </a:lnTo>
                      <a:lnTo>
                        <a:pt x="7" y="363"/>
                      </a:lnTo>
                      <a:lnTo>
                        <a:pt x="23" y="440"/>
                      </a:lnTo>
                      <a:lnTo>
                        <a:pt x="23" y="437"/>
                      </a:lnTo>
                      <a:lnTo>
                        <a:pt x="23" y="427"/>
                      </a:lnTo>
                      <a:lnTo>
                        <a:pt x="23" y="411"/>
                      </a:lnTo>
                      <a:lnTo>
                        <a:pt x="23" y="391"/>
                      </a:lnTo>
                      <a:lnTo>
                        <a:pt x="25" y="367"/>
                      </a:lnTo>
                      <a:lnTo>
                        <a:pt x="28" y="341"/>
                      </a:lnTo>
                      <a:lnTo>
                        <a:pt x="33" y="312"/>
                      </a:lnTo>
                      <a:lnTo>
                        <a:pt x="39" y="281"/>
                      </a:lnTo>
                      <a:lnTo>
                        <a:pt x="49" y="251"/>
                      </a:lnTo>
                      <a:lnTo>
                        <a:pt x="61" y="222"/>
                      </a:lnTo>
                      <a:lnTo>
                        <a:pt x="75" y="194"/>
                      </a:lnTo>
                      <a:lnTo>
                        <a:pt x="93" y="168"/>
                      </a:lnTo>
                      <a:lnTo>
                        <a:pt x="116" y="145"/>
                      </a:lnTo>
                      <a:lnTo>
                        <a:pt x="141" y="127"/>
                      </a:lnTo>
                      <a:lnTo>
                        <a:pt x="173" y="114"/>
                      </a:lnTo>
                      <a:lnTo>
                        <a:pt x="208" y="106"/>
                      </a:lnTo>
                      <a:lnTo>
                        <a:pt x="210" y="104"/>
                      </a:lnTo>
                      <a:lnTo>
                        <a:pt x="217" y="100"/>
                      </a:lnTo>
                      <a:lnTo>
                        <a:pt x="227" y="92"/>
                      </a:lnTo>
                      <a:lnTo>
                        <a:pt x="245" y="82"/>
                      </a:lnTo>
                      <a:lnTo>
                        <a:pt x="267" y="69"/>
                      </a:lnTo>
                      <a:lnTo>
                        <a:pt x="296" y="54"/>
                      </a:lnTo>
                      <a:lnTo>
                        <a:pt x="332" y="36"/>
                      </a:lnTo>
                      <a:lnTo>
                        <a:pt x="375" y="17"/>
                      </a:lnTo>
                      <a:lnTo>
                        <a:pt x="373" y="16"/>
                      </a:lnTo>
                      <a:lnTo>
                        <a:pt x="366" y="15"/>
                      </a:lnTo>
                      <a:lnTo>
                        <a:pt x="357" y="13"/>
                      </a:lnTo>
                      <a:lnTo>
                        <a:pt x="343" y="10"/>
                      </a:lnTo>
                      <a:lnTo>
                        <a:pt x="326" y="7"/>
                      </a:lnTo>
                      <a:lnTo>
                        <a:pt x="307" y="5"/>
                      </a:lnTo>
                      <a:lnTo>
                        <a:pt x="285" y="3"/>
                      </a:lnTo>
                      <a:lnTo>
                        <a:pt x="261" y="1"/>
                      </a:lnTo>
                      <a:lnTo>
                        <a:pt x="235" y="0"/>
                      </a:lnTo>
                      <a:lnTo>
                        <a:pt x="208" y="1"/>
                      </a:lnTo>
                      <a:lnTo>
                        <a:pt x="180" y="2"/>
                      </a:lnTo>
                      <a:lnTo>
                        <a:pt x="151" y="5"/>
                      </a:lnTo>
                      <a:lnTo>
                        <a:pt x="122" y="10"/>
                      </a:lnTo>
                      <a:lnTo>
                        <a:pt x="92" y="18"/>
                      </a:lnTo>
                      <a:lnTo>
                        <a:pt x="63" y="28"/>
                      </a:lnTo>
                      <a:lnTo>
                        <a:pt x="35" y="4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514" name="Freeform 71"/>
                <p:cNvSpPr>
                  <a:spLocks/>
                </p:cNvSpPr>
                <p:nvPr/>
              </p:nvSpPr>
              <p:spPr bwMode="auto">
                <a:xfrm>
                  <a:off x="6061" y="13991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8 h 83"/>
                    <a:gd name="T6" fmla="*/ 5 w 305"/>
                    <a:gd name="T7" fmla="*/ 44 h 83"/>
                    <a:gd name="T8" fmla="*/ 11 w 305"/>
                    <a:gd name="T9" fmla="*/ 37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8 h 83"/>
                    <a:gd name="T16" fmla="*/ 54 w 305"/>
                    <a:gd name="T17" fmla="*/ 12 h 83"/>
                    <a:gd name="T18" fmla="*/ 72 w 305"/>
                    <a:gd name="T19" fmla="*/ 6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7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6 h 83"/>
                    <a:gd name="T38" fmla="*/ 289 w 305"/>
                    <a:gd name="T39" fmla="*/ 44 h 83"/>
                    <a:gd name="T40" fmla="*/ 277 w 305"/>
                    <a:gd name="T41" fmla="*/ 41 h 83"/>
                    <a:gd name="T42" fmla="*/ 262 w 305"/>
                    <a:gd name="T43" fmla="*/ 36 h 83"/>
                    <a:gd name="T44" fmla="*/ 244 w 305"/>
                    <a:gd name="T45" fmla="*/ 32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1 h 83"/>
                    <a:gd name="T56" fmla="*/ 101 w 305"/>
                    <a:gd name="T57" fmla="*/ 23 h 83"/>
                    <a:gd name="T58" fmla="*/ 77 w 305"/>
                    <a:gd name="T59" fmla="*/ 29 h 83"/>
                    <a:gd name="T60" fmla="*/ 55 w 305"/>
                    <a:gd name="T61" fmla="*/ 37 h 83"/>
                    <a:gd name="T62" fmla="*/ 33 w 305"/>
                    <a:gd name="T63" fmla="*/ 48 h 83"/>
                    <a:gd name="T64" fmla="*/ 15 w 305"/>
                    <a:gd name="T65" fmla="*/ 63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5" y="44"/>
                      </a:lnTo>
                      <a:lnTo>
                        <a:pt x="11" y="37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8"/>
                      </a:lnTo>
                      <a:lnTo>
                        <a:pt x="54" y="12"/>
                      </a:lnTo>
                      <a:lnTo>
                        <a:pt x="72" y="6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7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6"/>
                      </a:lnTo>
                      <a:lnTo>
                        <a:pt x="289" y="44"/>
                      </a:lnTo>
                      <a:lnTo>
                        <a:pt x="277" y="41"/>
                      </a:lnTo>
                      <a:lnTo>
                        <a:pt x="262" y="36"/>
                      </a:lnTo>
                      <a:lnTo>
                        <a:pt x="244" y="32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1"/>
                      </a:lnTo>
                      <a:lnTo>
                        <a:pt x="101" y="23"/>
                      </a:lnTo>
                      <a:lnTo>
                        <a:pt x="77" y="29"/>
                      </a:lnTo>
                      <a:lnTo>
                        <a:pt x="55" y="37"/>
                      </a:lnTo>
                      <a:lnTo>
                        <a:pt x="33" y="48"/>
                      </a:lnTo>
                      <a:lnTo>
                        <a:pt x="15" y="63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515" name="Freeform 72"/>
                <p:cNvSpPr>
                  <a:spLocks/>
                </p:cNvSpPr>
                <p:nvPr/>
              </p:nvSpPr>
              <p:spPr bwMode="auto">
                <a:xfrm>
                  <a:off x="6061" y="13793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9 h 83"/>
                    <a:gd name="T6" fmla="*/ 5 w 305"/>
                    <a:gd name="T7" fmla="*/ 44 h 83"/>
                    <a:gd name="T8" fmla="*/ 11 w 305"/>
                    <a:gd name="T9" fmla="*/ 38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7 h 83"/>
                    <a:gd name="T16" fmla="*/ 54 w 305"/>
                    <a:gd name="T17" fmla="*/ 12 h 83"/>
                    <a:gd name="T18" fmla="*/ 72 w 305"/>
                    <a:gd name="T19" fmla="*/ 7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8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5 h 83"/>
                    <a:gd name="T38" fmla="*/ 289 w 305"/>
                    <a:gd name="T39" fmla="*/ 43 h 83"/>
                    <a:gd name="T40" fmla="*/ 277 w 305"/>
                    <a:gd name="T41" fmla="*/ 40 h 83"/>
                    <a:gd name="T42" fmla="*/ 262 w 305"/>
                    <a:gd name="T43" fmla="*/ 36 h 83"/>
                    <a:gd name="T44" fmla="*/ 244 w 305"/>
                    <a:gd name="T45" fmla="*/ 33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2 h 83"/>
                    <a:gd name="T56" fmla="*/ 101 w 305"/>
                    <a:gd name="T57" fmla="*/ 24 h 83"/>
                    <a:gd name="T58" fmla="*/ 77 w 305"/>
                    <a:gd name="T59" fmla="*/ 29 h 83"/>
                    <a:gd name="T60" fmla="*/ 55 w 305"/>
                    <a:gd name="T61" fmla="*/ 38 h 83"/>
                    <a:gd name="T62" fmla="*/ 33 w 305"/>
                    <a:gd name="T63" fmla="*/ 49 h 83"/>
                    <a:gd name="T64" fmla="*/ 15 w 305"/>
                    <a:gd name="T65" fmla="*/ 64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9"/>
                      </a:lnTo>
                      <a:lnTo>
                        <a:pt x="5" y="44"/>
                      </a:lnTo>
                      <a:lnTo>
                        <a:pt x="11" y="38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7"/>
                      </a:lnTo>
                      <a:lnTo>
                        <a:pt x="54" y="12"/>
                      </a:lnTo>
                      <a:lnTo>
                        <a:pt x="72" y="7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8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5"/>
                      </a:lnTo>
                      <a:lnTo>
                        <a:pt x="289" y="43"/>
                      </a:lnTo>
                      <a:lnTo>
                        <a:pt x="277" y="40"/>
                      </a:lnTo>
                      <a:lnTo>
                        <a:pt x="262" y="36"/>
                      </a:lnTo>
                      <a:lnTo>
                        <a:pt x="244" y="33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2"/>
                      </a:lnTo>
                      <a:lnTo>
                        <a:pt x="101" y="24"/>
                      </a:lnTo>
                      <a:lnTo>
                        <a:pt x="77" y="29"/>
                      </a:lnTo>
                      <a:lnTo>
                        <a:pt x="55" y="38"/>
                      </a:lnTo>
                      <a:lnTo>
                        <a:pt x="33" y="49"/>
                      </a:lnTo>
                      <a:lnTo>
                        <a:pt x="15" y="64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516" name="Freeform 73"/>
                <p:cNvSpPr>
                  <a:spLocks/>
                </p:cNvSpPr>
                <p:nvPr/>
              </p:nvSpPr>
              <p:spPr bwMode="auto">
                <a:xfrm>
                  <a:off x="6348" y="13696"/>
                  <a:ext cx="496" cy="917"/>
                </a:xfrm>
                <a:custGeom>
                  <a:avLst/>
                  <a:gdLst>
                    <a:gd name="T0" fmla="*/ 0 w 496"/>
                    <a:gd name="T1" fmla="*/ 0 h 917"/>
                    <a:gd name="T2" fmla="*/ 0 w 496"/>
                    <a:gd name="T3" fmla="*/ 886 h 917"/>
                    <a:gd name="T4" fmla="*/ 150 w 496"/>
                    <a:gd name="T5" fmla="*/ 917 h 917"/>
                    <a:gd name="T6" fmla="*/ 143 w 496"/>
                    <a:gd name="T7" fmla="*/ 797 h 917"/>
                    <a:gd name="T8" fmla="*/ 496 w 496"/>
                    <a:gd name="T9" fmla="*/ 851 h 917"/>
                    <a:gd name="T10" fmla="*/ 490 w 496"/>
                    <a:gd name="T11" fmla="*/ 803 h 917"/>
                    <a:gd name="T12" fmla="*/ 245 w 496"/>
                    <a:gd name="T13" fmla="*/ 773 h 917"/>
                    <a:gd name="T14" fmla="*/ 239 w 496"/>
                    <a:gd name="T15" fmla="*/ 670 h 917"/>
                    <a:gd name="T16" fmla="*/ 72 w 496"/>
                    <a:gd name="T17" fmla="*/ 670 h 917"/>
                    <a:gd name="T18" fmla="*/ 68 w 496"/>
                    <a:gd name="T19" fmla="*/ 657 h 917"/>
                    <a:gd name="T20" fmla="*/ 56 w 496"/>
                    <a:gd name="T21" fmla="*/ 620 h 917"/>
                    <a:gd name="T22" fmla="*/ 41 w 496"/>
                    <a:gd name="T23" fmla="*/ 559 h 917"/>
                    <a:gd name="T24" fmla="*/ 26 w 496"/>
                    <a:gd name="T25" fmla="*/ 480 h 917"/>
                    <a:gd name="T26" fmla="*/ 15 w 496"/>
                    <a:gd name="T27" fmla="*/ 385 h 917"/>
                    <a:gd name="T28" fmla="*/ 11 w 496"/>
                    <a:gd name="T29" fmla="*/ 276 h 917"/>
                    <a:gd name="T30" fmla="*/ 20 w 496"/>
                    <a:gd name="T31" fmla="*/ 158 h 917"/>
                    <a:gd name="T32" fmla="*/ 42 w 496"/>
                    <a:gd name="T33" fmla="*/ 30 h 917"/>
                    <a:gd name="T34" fmla="*/ 0 w 496"/>
                    <a:gd name="T35" fmla="*/ 0 h 9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96"/>
                    <a:gd name="T55" fmla="*/ 0 h 917"/>
                    <a:gd name="T56" fmla="*/ 496 w 496"/>
                    <a:gd name="T57" fmla="*/ 917 h 91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96" h="917">
                      <a:moveTo>
                        <a:pt x="0" y="0"/>
                      </a:moveTo>
                      <a:lnTo>
                        <a:pt x="0" y="886"/>
                      </a:lnTo>
                      <a:lnTo>
                        <a:pt x="150" y="917"/>
                      </a:lnTo>
                      <a:lnTo>
                        <a:pt x="143" y="797"/>
                      </a:lnTo>
                      <a:lnTo>
                        <a:pt x="496" y="851"/>
                      </a:lnTo>
                      <a:lnTo>
                        <a:pt x="490" y="803"/>
                      </a:lnTo>
                      <a:lnTo>
                        <a:pt x="245" y="773"/>
                      </a:lnTo>
                      <a:lnTo>
                        <a:pt x="239" y="670"/>
                      </a:lnTo>
                      <a:lnTo>
                        <a:pt x="72" y="670"/>
                      </a:lnTo>
                      <a:lnTo>
                        <a:pt x="68" y="657"/>
                      </a:lnTo>
                      <a:lnTo>
                        <a:pt x="56" y="620"/>
                      </a:lnTo>
                      <a:lnTo>
                        <a:pt x="41" y="559"/>
                      </a:lnTo>
                      <a:lnTo>
                        <a:pt x="26" y="480"/>
                      </a:lnTo>
                      <a:lnTo>
                        <a:pt x="15" y="385"/>
                      </a:lnTo>
                      <a:lnTo>
                        <a:pt x="11" y="276"/>
                      </a:lnTo>
                      <a:lnTo>
                        <a:pt x="20" y="158"/>
                      </a:lnTo>
                      <a:lnTo>
                        <a:pt x="4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517" name="Freeform 74"/>
                <p:cNvSpPr>
                  <a:spLocks/>
                </p:cNvSpPr>
                <p:nvPr/>
              </p:nvSpPr>
              <p:spPr bwMode="auto">
                <a:xfrm>
                  <a:off x="6593" y="13487"/>
                  <a:ext cx="638" cy="125"/>
                </a:xfrm>
                <a:custGeom>
                  <a:avLst/>
                  <a:gdLst>
                    <a:gd name="T0" fmla="*/ 0 w 638"/>
                    <a:gd name="T1" fmla="*/ 125 h 125"/>
                    <a:gd name="T2" fmla="*/ 4 w 638"/>
                    <a:gd name="T3" fmla="*/ 124 h 125"/>
                    <a:gd name="T4" fmla="*/ 14 w 638"/>
                    <a:gd name="T5" fmla="*/ 119 h 125"/>
                    <a:gd name="T6" fmla="*/ 31 w 638"/>
                    <a:gd name="T7" fmla="*/ 114 h 125"/>
                    <a:gd name="T8" fmla="*/ 53 w 638"/>
                    <a:gd name="T9" fmla="*/ 106 h 125"/>
                    <a:gd name="T10" fmla="*/ 81 w 638"/>
                    <a:gd name="T11" fmla="*/ 98 h 125"/>
                    <a:gd name="T12" fmla="*/ 113 w 638"/>
                    <a:gd name="T13" fmla="*/ 89 h 125"/>
                    <a:gd name="T14" fmla="*/ 151 w 638"/>
                    <a:gd name="T15" fmla="*/ 81 h 125"/>
                    <a:gd name="T16" fmla="*/ 192 w 638"/>
                    <a:gd name="T17" fmla="*/ 73 h 125"/>
                    <a:gd name="T18" fmla="*/ 237 w 638"/>
                    <a:gd name="T19" fmla="*/ 65 h 125"/>
                    <a:gd name="T20" fmla="*/ 286 w 638"/>
                    <a:gd name="T21" fmla="*/ 60 h 125"/>
                    <a:gd name="T22" fmla="*/ 337 w 638"/>
                    <a:gd name="T23" fmla="*/ 56 h 125"/>
                    <a:gd name="T24" fmla="*/ 390 w 638"/>
                    <a:gd name="T25" fmla="*/ 55 h 125"/>
                    <a:gd name="T26" fmla="*/ 446 w 638"/>
                    <a:gd name="T27" fmla="*/ 56 h 125"/>
                    <a:gd name="T28" fmla="*/ 503 w 638"/>
                    <a:gd name="T29" fmla="*/ 61 h 125"/>
                    <a:gd name="T30" fmla="*/ 561 w 638"/>
                    <a:gd name="T31" fmla="*/ 70 h 125"/>
                    <a:gd name="T32" fmla="*/ 620 w 638"/>
                    <a:gd name="T33" fmla="*/ 83 h 125"/>
                    <a:gd name="T34" fmla="*/ 638 w 638"/>
                    <a:gd name="T35" fmla="*/ 0 h 125"/>
                    <a:gd name="T36" fmla="*/ 634 w 638"/>
                    <a:gd name="T37" fmla="*/ 0 h 125"/>
                    <a:gd name="T38" fmla="*/ 620 w 638"/>
                    <a:gd name="T39" fmla="*/ 0 h 125"/>
                    <a:gd name="T40" fmla="*/ 599 w 638"/>
                    <a:gd name="T41" fmla="*/ 0 h 125"/>
                    <a:gd name="T42" fmla="*/ 571 w 638"/>
                    <a:gd name="T43" fmla="*/ 1 h 125"/>
                    <a:gd name="T44" fmla="*/ 536 w 638"/>
                    <a:gd name="T45" fmla="*/ 2 h 125"/>
                    <a:gd name="T46" fmla="*/ 496 w 638"/>
                    <a:gd name="T47" fmla="*/ 3 h 125"/>
                    <a:gd name="T48" fmla="*/ 452 w 638"/>
                    <a:gd name="T49" fmla="*/ 6 h 125"/>
                    <a:gd name="T50" fmla="*/ 405 w 638"/>
                    <a:gd name="T51" fmla="*/ 8 h 125"/>
                    <a:gd name="T52" fmla="*/ 354 w 638"/>
                    <a:gd name="T53" fmla="*/ 13 h 125"/>
                    <a:gd name="T54" fmla="*/ 302 w 638"/>
                    <a:gd name="T55" fmla="*/ 17 h 125"/>
                    <a:gd name="T56" fmla="*/ 249 w 638"/>
                    <a:gd name="T57" fmla="*/ 22 h 125"/>
                    <a:gd name="T58" fmla="*/ 196 w 638"/>
                    <a:gd name="T59" fmla="*/ 30 h 125"/>
                    <a:gd name="T60" fmla="*/ 144 w 638"/>
                    <a:gd name="T61" fmla="*/ 37 h 125"/>
                    <a:gd name="T62" fmla="*/ 93 w 638"/>
                    <a:gd name="T63" fmla="*/ 47 h 125"/>
                    <a:gd name="T64" fmla="*/ 45 w 638"/>
                    <a:gd name="T65" fmla="*/ 58 h 125"/>
                    <a:gd name="T66" fmla="*/ 0 w 638"/>
                    <a:gd name="T67" fmla="*/ 71 h 125"/>
                    <a:gd name="T68" fmla="*/ 0 w 638"/>
                    <a:gd name="T69" fmla="*/ 125 h 12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638"/>
                    <a:gd name="T106" fmla="*/ 0 h 125"/>
                    <a:gd name="T107" fmla="*/ 638 w 638"/>
                    <a:gd name="T108" fmla="*/ 125 h 12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638" h="125">
                      <a:moveTo>
                        <a:pt x="0" y="125"/>
                      </a:moveTo>
                      <a:lnTo>
                        <a:pt x="4" y="124"/>
                      </a:lnTo>
                      <a:lnTo>
                        <a:pt x="14" y="119"/>
                      </a:lnTo>
                      <a:lnTo>
                        <a:pt x="31" y="114"/>
                      </a:lnTo>
                      <a:lnTo>
                        <a:pt x="53" y="106"/>
                      </a:lnTo>
                      <a:lnTo>
                        <a:pt x="81" y="98"/>
                      </a:lnTo>
                      <a:lnTo>
                        <a:pt x="113" y="89"/>
                      </a:lnTo>
                      <a:lnTo>
                        <a:pt x="151" y="81"/>
                      </a:lnTo>
                      <a:lnTo>
                        <a:pt x="192" y="73"/>
                      </a:lnTo>
                      <a:lnTo>
                        <a:pt x="237" y="65"/>
                      </a:lnTo>
                      <a:lnTo>
                        <a:pt x="286" y="60"/>
                      </a:lnTo>
                      <a:lnTo>
                        <a:pt x="337" y="56"/>
                      </a:lnTo>
                      <a:lnTo>
                        <a:pt x="390" y="55"/>
                      </a:lnTo>
                      <a:lnTo>
                        <a:pt x="446" y="56"/>
                      </a:lnTo>
                      <a:lnTo>
                        <a:pt x="503" y="61"/>
                      </a:lnTo>
                      <a:lnTo>
                        <a:pt x="561" y="70"/>
                      </a:lnTo>
                      <a:lnTo>
                        <a:pt x="620" y="83"/>
                      </a:lnTo>
                      <a:lnTo>
                        <a:pt x="638" y="0"/>
                      </a:lnTo>
                      <a:lnTo>
                        <a:pt x="634" y="0"/>
                      </a:lnTo>
                      <a:lnTo>
                        <a:pt x="620" y="0"/>
                      </a:lnTo>
                      <a:lnTo>
                        <a:pt x="599" y="0"/>
                      </a:lnTo>
                      <a:lnTo>
                        <a:pt x="571" y="1"/>
                      </a:lnTo>
                      <a:lnTo>
                        <a:pt x="536" y="2"/>
                      </a:lnTo>
                      <a:lnTo>
                        <a:pt x="496" y="3"/>
                      </a:lnTo>
                      <a:lnTo>
                        <a:pt x="452" y="6"/>
                      </a:lnTo>
                      <a:lnTo>
                        <a:pt x="405" y="8"/>
                      </a:lnTo>
                      <a:lnTo>
                        <a:pt x="354" y="13"/>
                      </a:lnTo>
                      <a:lnTo>
                        <a:pt x="302" y="17"/>
                      </a:lnTo>
                      <a:lnTo>
                        <a:pt x="249" y="22"/>
                      </a:lnTo>
                      <a:lnTo>
                        <a:pt x="196" y="30"/>
                      </a:lnTo>
                      <a:lnTo>
                        <a:pt x="144" y="37"/>
                      </a:lnTo>
                      <a:lnTo>
                        <a:pt x="93" y="47"/>
                      </a:lnTo>
                      <a:lnTo>
                        <a:pt x="45" y="58"/>
                      </a:lnTo>
                      <a:lnTo>
                        <a:pt x="0" y="71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518" name="Freeform 75"/>
                <p:cNvSpPr>
                  <a:spLocks/>
                </p:cNvSpPr>
                <p:nvPr/>
              </p:nvSpPr>
              <p:spPr bwMode="auto">
                <a:xfrm>
                  <a:off x="6217" y="14634"/>
                  <a:ext cx="1075" cy="356"/>
                </a:xfrm>
                <a:custGeom>
                  <a:avLst/>
                  <a:gdLst>
                    <a:gd name="T0" fmla="*/ 454 w 1075"/>
                    <a:gd name="T1" fmla="*/ 344 h 356"/>
                    <a:gd name="T2" fmla="*/ 456 w 1075"/>
                    <a:gd name="T3" fmla="*/ 343 h 356"/>
                    <a:gd name="T4" fmla="*/ 463 w 1075"/>
                    <a:gd name="T5" fmla="*/ 341 h 356"/>
                    <a:gd name="T6" fmla="*/ 472 w 1075"/>
                    <a:gd name="T7" fmla="*/ 337 h 356"/>
                    <a:gd name="T8" fmla="*/ 485 w 1075"/>
                    <a:gd name="T9" fmla="*/ 332 h 356"/>
                    <a:gd name="T10" fmla="*/ 501 w 1075"/>
                    <a:gd name="T11" fmla="*/ 325 h 356"/>
                    <a:gd name="T12" fmla="*/ 518 w 1075"/>
                    <a:gd name="T13" fmla="*/ 317 h 356"/>
                    <a:gd name="T14" fmla="*/ 538 w 1075"/>
                    <a:gd name="T15" fmla="*/ 308 h 356"/>
                    <a:gd name="T16" fmla="*/ 558 w 1075"/>
                    <a:gd name="T17" fmla="*/ 298 h 356"/>
                    <a:gd name="T18" fmla="*/ 580 w 1075"/>
                    <a:gd name="T19" fmla="*/ 287 h 356"/>
                    <a:gd name="T20" fmla="*/ 600 w 1075"/>
                    <a:gd name="T21" fmla="*/ 274 h 356"/>
                    <a:gd name="T22" fmla="*/ 621 w 1075"/>
                    <a:gd name="T23" fmla="*/ 262 h 356"/>
                    <a:gd name="T24" fmla="*/ 640 w 1075"/>
                    <a:gd name="T25" fmla="*/ 248 h 356"/>
                    <a:gd name="T26" fmla="*/ 658 w 1075"/>
                    <a:gd name="T27" fmla="*/ 234 h 356"/>
                    <a:gd name="T28" fmla="*/ 674 w 1075"/>
                    <a:gd name="T29" fmla="*/ 219 h 356"/>
                    <a:gd name="T30" fmla="*/ 688 w 1075"/>
                    <a:gd name="T31" fmla="*/ 204 h 356"/>
                    <a:gd name="T32" fmla="*/ 699 w 1075"/>
                    <a:gd name="T33" fmla="*/ 189 h 356"/>
                    <a:gd name="T34" fmla="*/ 0 w 1075"/>
                    <a:gd name="T35" fmla="*/ 18 h 356"/>
                    <a:gd name="T36" fmla="*/ 54 w 1075"/>
                    <a:gd name="T37" fmla="*/ 0 h 356"/>
                    <a:gd name="T38" fmla="*/ 1075 w 1075"/>
                    <a:gd name="T39" fmla="*/ 251 h 356"/>
                    <a:gd name="T40" fmla="*/ 1033 w 1075"/>
                    <a:gd name="T41" fmla="*/ 274 h 356"/>
                    <a:gd name="T42" fmla="*/ 738 w 1075"/>
                    <a:gd name="T43" fmla="*/ 199 h 356"/>
                    <a:gd name="T44" fmla="*/ 737 w 1075"/>
                    <a:gd name="T45" fmla="*/ 200 h 356"/>
                    <a:gd name="T46" fmla="*/ 735 w 1075"/>
                    <a:gd name="T47" fmla="*/ 203 h 356"/>
                    <a:gd name="T48" fmla="*/ 730 w 1075"/>
                    <a:gd name="T49" fmla="*/ 207 h 356"/>
                    <a:gd name="T50" fmla="*/ 724 w 1075"/>
                    <a:gd name="T51" fmla="*/ 214 h 356"/>
                    <a:gd name="T52" fmla="*/ 716 w 1075"/>
                    <a:gd name="T53" fmla="*/ 222 h 356"/>
                    <a:gd name="T54" fmla="*/ 706 w 1075"/>
                    <a:gd name="T55" fmla="*/ 231 h 356"/>
                    <a:gd name="T56" fmla="*/ 694 w 1075"/>
                    <a:gd name="T57" fmla="*/ 242 h 356"/>
                    <a:gd name="T58" fmla="*/ 679 w 1075"/>
                    <a:gd name="T59" fmla="*/ 253 h 356"/>
                    <a:gd name="T60" fmla="*/ 662 w 1075"/>
                    <a:gd name="T61" fmla="*/ 265 h 356"/>
                    <a:gd name="T62" fmla="*/ 643 w 1075"/>
                    <a:gd name="T63" fmla="*/ 278 h 356"/>
                    <a:gd name="T64" fmla="*/ 621 w 1075"/>
                    <a:gd name="T65" fmla="*/ 291 h 356"/>
                    <a:gd name="T66" fmla="*/ 597 w 1075"/>
                    <a:gd name="T67" fmla="*/ 303 h 356"/>
                    <a:gd name="T68" fmla="*/ 570 w 1075"/>
                    <a:gd name="T69" fmla="*/ 317 h 356"/>
                    <a:gd name="T70" fmla="*/ 540 w 1075"/>
                    <a:gd name="T71" fmla="*/ 330 h 356"/>
                    <a:gd name="T72" fmla="*/ 508 w 1075"/>
                    <a:gd name="T73" fmla="*/ 343 h 356"/>
                    <a:gd name="T74" fmla="*/ 472 w 1075"/>
                    <a:gd name="T75" fmla="*/ 356 h 356"/>
                    <a:gd name="T76" fmla="*/ 454 w 1075"/>
                    <a:gd name="T77" fmla="*/ 344 h 35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75"/>
                    <a:gd name="T118" fmla="*/ 0 h 356"/>
                    <a:gd name="T119" fmla="*/ 1075 w 1075"/>
                    <a:gd name="T120" fmla="*/ 356 h 35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75" h="356">
                      <a:moveTo>
                        <a:pt x="454" y="344"/>
                      </a:moveTo>
                      <a:lnTo>
                        <a:pt x="456" y="343"/>
                      </a:lnTo>
                      <a:lnTo>
                        <a:pt x="463" y="341"/>
                      </a:lnTo>
                      <a:lnTo>
                        <a:pt x="472" y="337"/>
                      </a:lnTo>
                      <a:lnTo>
                        <a:pt x="485" y="332"/>
                      </a:lnTo>
                      <a:lnTo>
                        <a:pt x="501" y="325"/>
                      </a:lnTo>
                      <a:lnTo>
                        <a:pt x="518" y="317"/>
                      </a:lnTo>
                      <a:lnTo>
                        <a:pt x="538" y="308"/>
                      </a:lnTo>
                      <a:lnTo>
                        <a:pt x="558" y="298"/>
                      </a:lnTo>
                      <a:lnTo>
                        <a:pt x="580" y="287"/>
                      </a:lnTo>
                      <a:lnTo>
                        <a:pt x="600" y="274"/>
                      </a:lnTo>
                      <a:lnTo>
                        <a:pt x="621" y="262"/>
                      </a:lnTo>
                      <a:lnTo>
                        <a:pt x="640" y="248"/>
                      </a:lnTo>
                      <a:lnTo>
                        <a:pt x="658" y="234"/>
                      </a:lnTo>
                      <a:lnTo>
                        <a:pt x="674" y="219"/>
                      </a:lnTo>
                      <a:lnTo>
                        <a:pt x="688" y="204"/>
                      </a:lnTo>
                      <a:lnTo>
                        <a:pt x="699" y="189"/>
                      </a:lnTo>
                      <a:lnTo>
                        <a:pt x="0" y="18"/>
                      </a:lnTo>
                      <a:lnTo>
                        <a:pt x="54" y="0"/>
                      </a:lnTo>
                      <a:lnTo>
                        <a:pt x="1075" y="251"/>
                      </a:lnTo>
                      <a:lnTo>
                        <a:pt x="1033" y="274"/>
                      </a:lnTo>
                      <a:lnTo>
                        <a:pt x="738" y="199"/>
                      </a:lnTo>
                      <a:lnTo>
                        <a:pt x="737" y="200"/>
                      </a:lnTo>
                      <a:lnTo>
                        <a:pt x="735" y="203"/>
                      </a:lnTo>
                      <a:lnTo>
                        <a:pt x="730" y="207"/>
                      </a:lnTo>
                      <a:lnTo>
                        <a:pt x="724" y="214"/>
                      </a:lnTo>
                      <a:lnTo>
                        <a:pt x="716" y="222"/>
                      </a:lnTo>
                      <a:lnTo>
                        <a:pt x="706" y="231"/>
                      </a:lnTo>
                      <a:lnTo>
                        <a:pt x="694" y="242"/>
                      </a:lnTo>
                      <a:lnTo>
                        <a:pt x="679" y="253"/>
                      </a:lnTo>
                      <a:lnTo>
                        <a:pt x="662" y="265"/>
                      </a:lnTo>
                      <a:lnTo>
                        <a:pt x="643" y="278"/>
                      </a:lnTo>
                      <a:lnTo>
                        <a:pt x="621" y="291"/>
                      </a:lnTo>
                      <a:lnTo>
                        <a:pt x="597" y="303"/>
                      </a:lnTo>
                      <a:lnTo>
                        <a:pt x="570" y="317"/>
                      </a:lnTo>
                      <a:lnTo>
                        <a:pt x="540" y="330"/>
                      </a:lnTo>
                      <a:lnTo>
                        <a:pt x="508" y="343"/>
                      </a:lnTo>
                      <a:lnTo>
                        <a:pt x="472" y="356"/>
                      </a:lnTo>
                      <a:lnTo>
                        <a:pt x="454" y="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519" name="Freeform 76"/>
                <p:cNvSpPr>
                  <a:spLocks/>
                </p:cNvSpPr>
                <p:nvPr/>
              </p:nvSpPr>
              <p:spPr bwMode="auto">
                <a:xfrm>
                  <a:off x="5997" y="14727"/>
                  <a:ext cx="1095" cy="319"/>
                </a:xfrm>
                <a:custGeom>
                  <a:avLst/>
                  <a:gdLst>
                    <a:gd name="T0" fmla="*/ 0 w 1095"/>
                    <a:gd name="T1" fmla="*/ 0 h 319"/>
                    <a:gd name="T2" fmla="*/ 1071 w 1095"/>
                    <a:gd name="T3" fmla="*/ 319 h 319"/>
                    <a:gd name="T4" fmla="*/ 1095 w 1095"/>
                    <a:gd name="T5" fmla="*/ 319 h 319"/>
                    <a:gd name="T6" fmla="*/ 33 w 1095"/>
                    <a:gd name="T7" fmla="*/ 0 h 319"/>
                    <a:gd name="T8" fmla="*/ 0 w 1095"/>
                    <a:gd name="T9" fmla="*/ 0 h 3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5"/>
                    <a:gd name="T16" fmla="*/ 0 h 319"/>
                    <a:gd name="T17" fmla="*/ 1095 w 1095"/>
                    <a:gd name="T18" fmla="*/ 319 h 3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5" h="319">
                      <a:moveTo>
                        <a:pt x="0" y="0"/>
                      </a:moveTo>
                      <a:lnTo>
                        <a:pt x="1071" y="319"/>
                      </a:lnTo>
                      <a:lnTo>
                        <a:pt x="1095" y="319"/>
                      </a:lnTo>
                      <a:lnTo>
                        <a:pt x="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520" name="Freeform 77"/>
                <p:cNvSpPr>
                  <a:spLocks/>
                </p:cNvSpPr>
                <p:nvPr/>
              </p:nvSpPr>
              <p:spPr bwMode="auto">
                <a:xfrm>
                  <a:off x="6181" y="14684"/>
                  <a:ext cx="1082" cy="285"/>
                </a:xfrm>
                <a:custGeom>
                  <a:avLst/>
                  <a:gdLst>
                    <a:gd name="T0" fmla="*/ 0 w 1082"/>
                    <a:gd name="T1" fmla="*/ 1 h 285"/>
                    <a:gd name="T2" fmla="*/ 1058 w 1082"/>
                    <a:gd name="T3" fmla="*/ 285 h 285"/>
                    <a:gd name="T4" fmla="*/ 1082 w 1082"/>
                    <a:gd name="T5" fmla="*/ 284 h 285"/>
                    <a:gd name="T6" fmla="*/ 33 w 1082"/>
                    <a:gd name="T7" fmla="*/ 0 h 285"/>
                    <a:gd name="T8" fmla="*/ 0 w 1082"/>
                    <a:gd name="T9" fmla="*/ 1 h 2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2"/>
                    <a:gd name="T16" fmla="*/ 0 h 285"/>
                    <a:gd name="T17" fmla="*/ 1082 w 1082"/>
                    <a:gd name="T18" fmla="*/ 285 h 2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2" h="285">
                      <a:moveTo>
                        <a:pt x="0" y="1"/>
                      </a:moveTo>
                      <a:lnTo>
                        <a:pt x="1058" y="285"/>
                      </a:lnTo>
                      <a:lnTo>
                        <a:pt x="1082" y="284"/>
                      </a:lnTo>
                      <a:lnTo>
                        <a:pt x="33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521" name="Freeform 78"/>
                <p:cNvSpPr>
                  <a:spLocks/>
                </p:cNvSpPr>
                <p:nvPr/>
              </p:nvSpPr>
              <p:spPr bwMode="auto">
                <a:xfrm>
                  <a:off x="6093" y="14699"/>
                  <a:ext cx="1087" cy="315"/>
                </a:xfrm>
                <a:custGeom>
                  <a:avLst/>
                  <a:gdLst>
                    <a:gd name="T0" fmla="*/ 0 w 1087"/>
                    <a:gd name="T1" fmla="*/ 0 h 315"/>
                    <a:gd name="T2" fmla="*/ 1066 w 1087"/>
                    <a:gd name="T3" fmla="*/ 315 h 315"/>
                    <a:gd name="T4" fmla="*/ 1087 w 1087"/>
                    <a:gd name="T5" fmla="*/ 308 h 315"/>
                    <a:gd name="T6" fmla="*/ 31 w 1087"/>
                    <a:gd name="T7" fmla="*/ 0 h 315"/>
                    <a:gd name="T8" fmla="*/ 0 w 1087"/>
                    <a:gd name="T9" fmla="*/ 0 h 3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7"/>
                    <a:gd name="T16" fmla="*/ 0 h 315"/>
                    <a:gd name="T17" fmla="*/ 1087 w 1087"/>
                    <a:gd name="T18" fmla="*/ 315 h 3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7" h="315">
                      <a:moveTo>
                        <a:pt x="0" y="0"/>
                      </a:moveTo>
                      <a:lnTo>
                        <a:pt x="1066" y="315"/>
                      </a:lnTo>
                      <a:lnTo>
                        <a:pt x="1087" y="308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51475" name="Group 79"/>
              <p:cNvGrpSpPr>
                <a:grpSpLocks/>
              </p:cNvGrpSpPr>
              <p:nvPr/>
            </p:nvGrpSpPr>
            <p:grpSpPr bwMode="auto">
              <a:xfrm>
                <a:off x="12806" y="10667"/>
                <a:ext cx="983" cy="1369"/>
                <a:chOff x="12762" y="10336"/>
                <a:chExt cx="1027" cy="1700"/>
              </a:xfrm>
            </p:grpSpPr>
            <p:sp>
              <p:nvSpPr>
                <p:cNvPr id="51477" name="Rectangle 80"/>
                <p:cNvSpPr>
                  <a:spLocks noChangeArrowheads="1"/>
                </p:cNvSpPr>
                <p:nvPr/>
              </p:nvSpPr>
              <p:spPr bwMode="auto">
                <a:xfrm>
                  <a:off x="12824" y="10394"/>
                  <a:ext cx="965" cy="164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78" name="Rectangle 81"/>
                <p:cNvSpPr>
                  <a:spLocks noChangeArrowheads="1"/>
                </p:cNvSpPr>
                <p:nvPr/>
              </p:nvSpPr>
              <p:spPr bwMode="auto">
                <a:xfrm>
                  <a:off x="12766" y="10336"/>
                  <a:ext cx="965" cy="164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79" name="Line 82"/>
                <p:cNvSpPr>
                  <a:spLocks noChangeShapeType="1"/>
                </p:cNvSpPr>
                <p:nvPr/>
              </p:nvSpPr>
              <p:spPr bwMode="auto">
                <a:xfrm>
                  <a:off x="12766" y="10682"/>
                  <a:ext cx="96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80" name="Line 83"/>
                <p:cNvSpPr>
                  <a:spLocks noChangeShapeType="1"/>
                </p:cNvSpPr>
                <p:nvPr/>
              </p:nvSpPr>
              <p:spPr bwMode="auto">
                <a:xfrm>
                  <a:off x="12780" y="11042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81" name="Line 84"/>
                <p:cNvSpPr>
                  <a:spLocks noChangeShapeType="1"/>
                </p:cNvSpPr>
                <p:nvPr/>
              </p:nvSpPr>
              <p:spPr bwMode="auto">
                <a:xfrm>
                  <a:off x="12764" y="11374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82" name="Line 85"/>
                <p:cNvSpPr>
                  <a:spLocks noChangeShapeType="1"/>
                </p:cNvSpPr>
                <p:nvPr/>
              </p:nvSpPr>
              <p:spPr bwMode="auto">
                <a:xfrm>
                  <a:off x="12762" y="11675"/>
                  <a:ext cx="967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51476" name="Text Box 86"/>
              <p:cNvSpPr txBox="1">
                <a:spLocks noChangeArrowheads="1"/>
              </p:cNvSpPr>
              <p:nvPr/>
            </p:nvSpPr>
            <p:spPr bwMode="auto">
              <a:xfrm>
                <a:off x="12809" y="10193"/>
                <a:ext cx="958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endParaRPr lang="en-US" sz="2000" dirty="0">
                  <a:solidFill>
                    <a:schemeClr val="tx2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51215" name="Line 87"/>
            <p:cNvSpPr>
              <a:spLocks noChangeShapeType="1"/>
            </p:cNvSpPr>
            <p:nvPr/>
          </p:nvSpPr>
          <p:spPr bwMode="auto">
            <a:xfrm flipH="1">
              <a:off x="3414" y="2000"/>
              <a:ext cx="402" cy="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51216" name="Group 88"/>
            <p:cNvGrpSpPr>
              <a:grpSpLocks/>
            </p:cNvGrpSpPr>
            <p:nvPr/>
          </p:nvGrpSpPr>
          <p:grpSpPr bwMode="auto">
            <a:xfrm>
              <a:off x="3155" y="1559"/>
              <a:ext cx="270" cy="494"/>
              <a:chOff x="12464" y="10193"/>
              <a:chExt cx="1481" cy="2272"/>
            </a:xfrm>
          </p:grpSpPr>
          <p:grpSp>
            <p:nvGrpSpPr>
              <p:cNvPr id="51426" name="Group 89"/>
              <p:cNvGrpSpPr>
                <a:grpSpLocks/>
              </p:cNvGrpSpPr>
              <p:nvPr/>
            </p:nvGrpSpPr>
            <p:grpSpPr bwMode="auto">
              <a:xfrm>
                <a:off x="12464" y="11102"/>
                <a:ext cx="1481" cy="1363"/>
                <a:chOff x="5850" y="13487"/>
                <a:chExt cx="2023" cy="1840"/>
              </a:xfrm>
            </p:grpSpPr>
            <p:sp>
              <p:nvSpPr>
                <p:cNvPr id="51435" name="Freeform 90"/>
                <p:cNvSpPr>
                  <a:spLocks/>
                </p:cNvSpPr>
                <p:nvPr/>
              </p:nvSpPr>
              <p:spPr bwMode="auto">
                <a:xfrm>
                  <a:off x="5850" y="13632"/>
                  <a:ext cx="2023" cy="1695"/>
                </a:xfrm>
                <a:custGeom>
                  <a:avLst/>
                  <a:gdLst>
                    <a:gd name="T0" fmla="*/ 570 w 2023"/>
                    <a:gd name="T1" fmla="*/ 121 h 1695"/>
                    <a:gd name="T2" fmla="*/ 575 w 2023"/>
                    <a:gd name="T3" fmla="*/ 120 h 1695"/>
                    <a:gd name="T4" fmla="*/ 586 w 2023"/>
                    <a:gd name="T5" fmla="*/ 116 h 1695"/>
                    <a:gd name="T6" fmla="*/ 607 w 2023"/>
                    <a:gd name="T7" fmla="*/ 108 h 1695"/>
                    <a:gd name="T8" fmla="*/ 636 w 2023"/>
                    <a:gd name="T9" fmla="*/ 101 h 1695"/>
                    <a:gd name="T10" fmla="*/ 672 w 2023"/>
                    <a:gd name="T11" fmla="*/ 90 h 1695"/>
                    <a:gd name="T12" fmla="*/ 718 w 2023"/>
                    <a:gd name="T13" fmla="*/ 79 h 1695"/>
                    <a:gd name="T14" fmla="*/ 771 w 2023"/>
                    <a:gd name="T15" fmla="*/ 67 h 1695"/>
                    <a:gd name="T16" fmla="*/ 834 w 2023"/>
                    <a:gd name="T17" fmla="*/ 55 h 1695"/>
                    <a:gd name="T18" fmla="*/ 904 w 2023"/>
                    <a:gd name="T19" fmla="*/ 43 h 1695"/>
                    <a:gd name="T20" fmla="*/ 982 w 2023"/>
                    <a:gd name="T21" fmla="*/ 33 h 1695"/>
                    <a:gd name="T22" fmla="*/ 1071 w 2023"/>
                    <a:gd name="T23" fmla="*/ 22 h 1695"/>
                    <a:gd name="T24" fmla="*/ 1166 w 2023"/>
                    <a:gd name="T25" fmla="*/ 13 h 1695"/>
                    <a:gd name="T26" fmla="*/ 1271 w 2023"/>
                    <a:gd name="T27" fmla="*/ 7 h 1695"/>
                    <a:gd name="T28" fmla="*/ 1384 w 2023"/>
                    <a:gd name="T29" fmla="*/ 1 h 1695"/>
                    <a:gd name="T30" fmla="*/ 1506 w 2023"/>
                    <a:gd name="T31" fmla="*/ 0 h 1695"/>
                    <a:gd name="T32" fmla="*/ 1636 w 2023"/>
                    <a:gd name="T33" fmla="*/ 1 h 1695"/>
                    <a:gd name="T34" fmla="*/ 1692 w 2023"/>
                    <a:gd name="T35" fmla="*/ 233 h 1695"/>
                    <a:gd name="T36" fmla="*/ 1713 w 2023"/>
                    <a:gd name="T37" fmla="*/ 243 h 1695"/>
                    <a:gd name="T38" fmla="*/ 1758 w 2023"/>
                    <a:gd name="T39" fmla="*/ 274 h 1695"/>
                    <a:gd name="T40" fmla="*/ 1806 w 2023"/>
                    <a:gd name="T41" fmla="*/ 329 h 1695"/>
                    <a:gd name="T42" fmla="*/ 1836 w 2023"/>
                    <a:gd name="T43" fmla="*/ 409 h 1695"/>
                    <a:gd name="T44" fmla="*/ 1955 w 2023"/>
                    <a:gd name="T45" fmla="*/ 948 h 1695"/>
                    <a:gd name="T46" fmla="*/ 2003 w 2023"/>
                    <a:gd name="T47" fmla="*/ 1171 h 1695"/>
                    <a:gd name="T48" fmla="*/ 2011 w 2023"/>
                    <a:gd name="T49" fmla="*/ 1188 h 1695"/>
                    <a:gd name="T50" fmla="*/ 2022 w 2023"/>
                    <a:gd name="T51" fmla="*/ 1231 h 1695"/>
                    <a:gd name="T52" fmla="*/ 2021 w 2023"/>
                    <a:gd name="T53" fmla="*/ 1297 h 1695"/>
                    <a:gd name="T54" fmla="*/ 1992 w 2023"/>
                    <a:gd name="T55" fmla="*/ 1380 h 1695"/>
                    <a:gd name="T56" fmla="*/ 0 w 2023"/>
                    <a:gd name="T57" fmla="*/ 1328 h 1695"/>
                    <a:gd name="T58" fmla="*/ 199 w 2023"/>
                    <a:gd name="T59" fmla="*/ 1223 h 1695"/>
                    <a:gd name="T60" fmla="*/ 200 w 2023"/>
                    <a:gd name="T61" fmla="*/ 232 h 1695"/>
                    <a:gd name="T62" fmla="*/ 210 w 2023"/>
                    <a:gd name="T63" fmla="*/ 226 h 1695"/>
                    <a:gd name="T64" fmla="*/ 230 w 2023"/>
                    <a:gd name="T65" fmla="*/ 214 h 1695"/>
                    <a:gd name="T66" fmla="*/ 259 w 2023"/>
                    <a:gd name="T67" fmla="*/ 201 h 1695"/>
                    <a:gd name="T68" fmla="*/ 297 w 2023"/>
                    <a:gd name="T69" fmla="*/ 189 h 1695"/>
                    <a:gd name="T70" fmla="*/ 344 w 2023"/>
                    <a:gd name="T71" fmla="*/ 183 h 1695"/>
                    <a:gd name="T72" fmla="*/ 399 w 2023"/>
                    <a:gd name="T73" fmla="*/ 181 h 1695"/>
                    <a:gd name="T74" fmla="*/ 464 w 2023"/>
                    <a:gd name="T75" fmla="*/ 191 h 1695"/>
                    <a:gd name="T76" fmla="*/ 548 w 2023"/>
                    <a:gd name="T77" fmla="*/ 225 h 1695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023"/>
                    <a:gd name="T118" fmla="*/ 0 h 1695"/>
                    <a:gd name="T119" fmla="*/ 2023 w 2023"/>
                    <a:gd name="T120" fmla="*/ 1695 h 1695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023" h="1695">
                      <a:moveTo>
                        <a:pt x="548" y="225"/>
                      </a:moveTo>
                      <a:lnTo>
                        <a:pt x="570" y="121"/>
                      </a:lnTo>
                      <a:lnTo>
                        <a:pt x="571" y="121"/>
                      </a:lnTo>
                      <a:lnTo>
                        <a:pt x="575" y="120"/>
                      </a:lnTo>
                      <a:lnTo>
                        <a:pt x="580" y="118"/>
                      </a:lnTo>
                      <a:lnTo>
                        <a:pt x="586" y="116"/>
                      </a:lnTo>
                      <a:lnTo>
                        <a:pt x="596" y="112"/>
                      </a:lnTo>
                      <a:lnTo>
                        <a:pt x="607" y="108"/>
                      </a:lnTo>
                      <a:lnTo>
                        <a:pt x="620" y="105"/>
                      </a:lnTo>
                      <a:lnTo>
                        <a:pt x="636" y="101"/>
                      </a:lnTo>
                      <a:lnTo>
                        <a:pt x="653" y="95"/>
                      </a:lnTo>
                      <a:lnTo>
                        <a:pt x="672" y="90"/>
                      </a:lnTo>
                      <a:lnTo>
                        <a:pt x="694" y="84"/>
                      </a:lnTo>
                      <a:lnTo>
                        <a:pt x="718" y="79"/>
                      </a:lnTo>
                      <a:lnTo>
                        <a:pt x="743" y="74"/>
                      </a:lnTo>
                      <a:lnTo>
                        <a:pt x="771" y="67"/>
                      </a:lnTo>
                      <a:lnTo>
                        <a:pt x="802" y="61"/>
                      </a:lnTo>
                      <a:lnTo>
                        <a:pt x="834" y="55"/>
                      </a:lnTo>
                      <a:lnTo>
                        <a:pt x="867" y="49"/>
                      </a:lnTo>
                      <a:lnTo>
                        <a:pt x="904" y="43"/>
                      </a:lnTo>
                      <a:lnTo>
                        <a:pt x="943" y="38"/>
                      </a:lnTo>
                      <a:lnTo>
                        <a:pt x="982" y="33"/>
                      </a:lnTo>
                      <a:lnTo>
                        <a:pt x="1025" y="27"/>
                      </a:lnTo>
                      <a:lnTo>
                        <a:pt x="1071" y="22"/>
                      </a:lnTo>
                      <a:lnTo>
                        <a:pt x="1117" y="17"/>
                      </a:lnTo>
                      <a:lnTo>
                        <a:pt x="1166" y="13"/>
                      </a:lnTo>
                      <a:lnTo>
                        <a:pt x="1218" y="10"/>
                      </a:lnTo>
                      <a:lnTo>
                        <a:pt x="1271" y="7"/>
                      </a:lnTo>
                      <a:lnTo>
                        <a:pt x="1327" y="3"/>
                      </a:lnTo>
                      <a:lnTo>
                        <a:pt x="1384" y="1"/>
                      </a:lnTo>
                      <a:lnTo>
                        <a:pt x="1444" y="0"/>
                      </a:lnTo>
                      <a:lnTo>
                        <a:pt x="1506" y="0"/>
                      </a:lnTo>
                      <a:lnTo>
                        <a:pt x="1570" y="0"/>
                      </a:lnTo>
                      <a:lnTo>
                        <a:pt x="1636" y="1"/>
                      </a:lnTo>
                      <a:lnTo>
                        <a:pt x="1709" y="41"/>
                      </a:lnTo>
                      <a:lnTo>
                        <a:pt x="1692" y="233"/>
                      </a:lnTo>
                      <a:lnTo>
                        <a:pt x="1698" y="235"/>
                      </a:lnTo>
                      <a:lnTo>
                        <a:pt x="1713" y="243"/>
                      </a:lnTo>
                      <a:lnTo>
                        <a:pt x="1733" y="256"/>
                      </a:lnTo>
                      <a:lnTo>
                        <a:pt x="1758" y="274"/>
                      </a:lnTo>
                      <a:lnTo>
                        <a:pt x="1784" y="299"/>
                      </a:lnTo>
                      <a:lnTo>
                        <a:pt x="1806" y="329"/>
                      </a:lnTo>
                      <a:lnTo>
                        <a:pt x="1825" y="366"/>
                      </a:lnTo>
                      <a:lnTo>
                        <a:pt x="1836" y="409"/>
                      </a:lnTo>
                      <a:lnTo>
                        <a:pt x="1999" y="557"/>
                      </a:lnTo>
                      <a:lnTo>
                        <a:pt x="1955" y="948"/>
                      </a:lnTo>
                      <a:lnTo>
                        <a:pt x="1692" y="1080"/>
                      </a:lnTo>
                      <a:lnTo>
                        <a:pt x="2003" y="1171"/>
                      </a:lnTo>
                      <a:lnTo>
                        <a:pt x="2006" y="1176"/>
                      </a:lnTo>
                      <a:lnTo>
                        <a:pt x="2011" y="1188"/>
                      </a:lnTo>
                      <a:lnTo>
                        <a:pt x="2016" y="1206"/>
                      </a:lnTo>
                      <a:lnTo>
                        <a:pt x="2022" y="1231"/>
                      </a:lnTo>
                      <a:lnTo>
                        <a:pt x="2023" y="1261"/>
                      </a:lnTo>
                      <a:lnTo>
                        <a:pt x="2021" y="1297"/>
                      </a:lnTo>
                      <a:lnTo>
                        <a:pt x="2010" y="1337"/>
                      </a:lnTo>
                      <a:lnTo>
                        <a:pt x="1992" y="1380"/>
                      </a:lnTo>
                      <a:lnTo>
                        <a:pt x="1171" y="1695"/>
                      </a:lnTo>
                      <a:lnTo>
                        <a:pt x="0" y="1328"/>
                      </a:lnTo>
                      <a:lnTo>
                        <a:pt x="20" y="1285"/>
                      </a:lnTo>
                      <a:lnTo>
                        <a:pt x="199" y="1223"/>
                      </a:lnTo>
                      <a:lnTo>
                        <a:pt x="199" y="233"/>
                      </a:lnTo>
                      <a:lnTo>
                        <a:pt x="200" y="232"/>
                      </a:lnTo>
                      <a:lnTo>
                        <a:pt x="204" y="229"/>
                      </a:lnTo>
                      <a:lnTo>
                        <a:pt x="210" y="226"/>
                      </a:lnTo>
                      <a:lnTo>
                        <a:pt x="218" y="220"/>
                      </a:lnTo>
                      <a:lnTo>
                        <a:pt x="230" y="214"/>
                      </a:lnTo>
                      <a:lnTo>
                        <a:pt x="243" y="207"/>
                      </a:lnTo>
                      <a:lnTo>
                        <a:pt x="259" y="201"/>
                      </a:lnTo>
                      <a:lnTo>
                        <a:pt x="277" y="194"/>
                      </a:lnTo>
                      <a:lnTo>
                        <a:pt x="297" y="189"/>
                      </a:lnTo>
                      <a:lnTo>
                        <a:pt x="320" y="185"/>
                      </a:lnTo>
                      <a:lnTo>
                        <a:pt x="344" y="183"/>
                      </a:lnTo>
                      <a:lnTo>
                        <a:pt x="370" y="180"/>
                      </a:lnTo>
                      <a:lnTo>
                        <a:pt x="399" y="181"/>
                      </a:lnTo>
                      <a:lnTo>
                        <a:pt x="430" y="185"/>
                      </a:lnTo>
                      <a:lnTo>
                        <a:pt x="464" y="191"/>
                      </a:lnTo>
                      <a:lnTo>
                        <a:pt x="498" y="201"/>
                      </a:lnTo>
                      <a:lnTo>
                        <a:pt x="548" y="225"/>
                      </a:lnTo>
                      <a:close/>
                    </a:path>
                  </a:pathLst>
                </a:custGeom>
                <a:solidFill>
                  <a:srgbClr val="96969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36" name="Freeform 91"/>
                <p:cNvSpPr>
                  <a:spLocks/>
                </p:cNvSpPr>
                <p:nvPr/>
              </p:nvSpPr>
              <p:spPr bwMode="auto">
                <a:xfrm>
                  <a:off x="6551" y="13597"/>
                  <a:ext cx="650" cy="735"/>
                </a:xfrm>
                <a:custGeom>
                  <a:avLst/>
                  <a:gdLst>
                    <a:gd name="T0" fmla="*/ 645 w 650"/>
                    <a:gd name="T1" fmla="*/ 27 h 735"/>
                    <a:gd name="T2" fmla="*/ 642 w 650"/>
                    <a:gd name="T3" fmla="*/ 26 h 735"/>
                    <a:gd name="T4" fmla="*/ 631 w 650"/>
                    <a:gd name="T5" fmla="*/ 23 h 735"/>
                    <a:gd name="T6" fmla="*/ 615 w 650"/>
                    <a:gd name="T7" fmla="*/ 19 h 735"/>
                    <a:gd name="T8" fmla="*/ 592 w 650"/>
                    <a:gd name="T9" fmla="*/ 15 h 735"/>
                    <a:gd name="T10" fmla="*/ 565 w 650"/>
                    <a:gd name="T11" fmla="*/ 10 h 735"/>
                    <a:gd name="T12" fmla="*/ 533 w 650"/>
                    <a:gd name="T13" fmla="*/ 6 h 735"/>
                    <a:gd name="T14" fmla="*/ 496 w 650"/>
                    <a:gd name="T15" fmla="*/ 3 h 735"/>
                    <a:gd name="T16" fmla="*/ 456 w 650"/>
                    <a:gd name="T17" fmla="*/ 1 h 735"/>
                    <a:gd name="T18" fmla="*/ 411 w 650"/>
                    <a:gd name="T19" fmla="*/ 0 h 735"/>
                    <a:gd name="T20" fmla="*/ 364 w 650"/>
                    <a:gd name="T21" fmla="*/ 2 h 735"/>
                    <a:gd name="T22" fmla="*/ 315 w 650"/>
                    <a:gd name="T23" fmla="*/ 6 h 735"/>
                    <a:gd name="T24" fmla="*/ 262 w 650"/>
                    <a:gd name="T25" fmla="*/ 15 h 735"/>
                    <a:gd name="T26" fmla="*/ 209 w 650"/>
                    <a:gd name="T27" fmla="*/ 26 h 735"/>
                    <a:gd name="T28" fmla="*/ 154 w 650"/>
                    <a:gd name="T29" fmla="*/ 42 h 735"/>
                    <a:gd name="T30" fmla="*/ 98 w 650"/>
                    <a:gd name="T31" fmla="*/ 61 h 735"/>
                    <a:gd name="T32" fmla="*/ 42 w 650"/>
                    <a:gd name="T33" fmla="*/ 87 h 735"/>
                    <a:gd name="T34" fmla="*/ 38 w 650"/>
                    <a:gd name="T35" fmla="*/ 101 h 735"/>
                    <a:gd name="T36" fmla="*/ 28 w 650"/>
                    <a:gd name="T37" fmla="*/ 141 h 735"/>
                    <a:gd name="T38" fmla="*/ 17 w 650"/>
                    <a:gd name="T39" fmla="*/ 203 h 735"/>
                    <a:gd name="T40" fmla="*/ 6 w 650"/>
                    <a:gd name="T41" fmla="*/ 283 h 735"/>
                    <a:gd name="T42" fmla="*/ 0 w 650"/>
                    <a:gd name="T43" fmla="*/ 378 h 735"/>
                    <a:gd name="T44" fmla="*/ 5 w 650"/>
                    <a:gd name="T45" fmla="*/ 484 h 735"/>
                    <a:gd name="T46" fmla="*/ 21 w 650"/>
                    <a:gd name="T47" fmla="*/ 599 h 735"/>
                    <a:gd name="T48" fmla="*/ 54 w 650"/>
                    <a:gd name="T49" fmla="*/ 716 h 735"/>
                    <a:gd name="T50" fmla="*/ 58 w 650"/>
                    <a:gd name="T51" fmla="*/ 716 h 735"/>
                    <a:gd name="T52" fmla="*/ 66 w 650"/>
                    <a:gd name="T53" fmla="*/ 715 h 735"/>
                    <a:gd name="T54" fmla="*/ 80 w 650"/>
                    <a:gd name="T55" fmla="*/ 713 h 735"/>
                    <a:gd name="T56" fmla="*/ 99 w 650"/>
                    <a:gd name="T57" fmla="*/ 712 h 735"/>
                    <a:gd name="T58" fmla="*/ 124 w 650"/>
                    <a:gd name="T59" fmla="*/ 710 h 735"/>
                    <a:gd name="T60" fmla="*/ 153 w 650"/>
                    <a:gd name="T61" fmla="*/ 708 h 735"/>
                    <a:gd name="T62" fmla="*/ 188 w 650"/>
                    <a:gd name="T63" fmla="*/ 707 h 735"/>
                    <a:gd name="T64" fmla="*/ 225 w 650"/>
                    <a:gd name="T65" fmla="*/ 706 h 735"/>
                    <a:gd name="T66" fmla="*/ 267 w 650"/>
                    <a:gd name="T67" fmla="*/ 705 h 735"/>
                    <a:gd name="T68" fmla="*/ 313 w 650"/>
                    <a:gd name="T69" fmla="*/ 706 h 735"/>
                    <a:gd name="T70" fmla="*/ 362 w 650"/>
                    <a:gd name="T71" fmla="*/ 707 h 735"/>
                    <a:gd name="T72" fmla="*/ 415 w 650"/>
                    <a:gd name="T73" fmla="*/ 709 h 735"/>
                    <a:gd name="T74" fmla="*/ 470 w 650"/>
                    <a:gd name="T75" fmla="*/ 713 h 735"/>
                    <a:gd name="T76" fmla="*/ 528 w 650"/>
                    <a:gd name="T77" fmla="*/ 719 h 735"/>
                    <a:gd name="T78" fmla="*/ 588 w 650"/>
                    <a:gd name="T79" fmla="*/ 726 h 735"/>
                    <a:gd name="T80" fmla="*/ 650 w 650"/>
                    <a:gd name="T81" fmla="*/ 735 h 735"/>
                    <a:gd name="T82" fmla="*/ 647 w 650"/>
                    <a:gd name="T83" fmla="*/ 713 h 735"/>
                    <a:gd name="T84" fmla="*/ 641 w 650"/>
                    <a:gd name="T85" fmla="*/ 655 h 735"/>
                    <a:gd name="T86" fmla="*/ 631 w 650"/>
                    <a:gd name="T87" fmla="*/ 568 h 735"/>
                    <a:gd name="T88" fmla="*/ 623 w 650"/>
                    <a:gd name="T89" fmla="*/ 462 h 735"/>
                    <a:gd name="T90" fmla="*/ 618 w 650"/>
                    <a:gd name="T91" fmla="*/ 345 h 735"/>
                    <a:gd name="T92" fmla="*/ 618 w 650"/>
                    <a:gd name="T93" fmla="*/ 229 h 735"/>
                    <a:gd name="T94" fmla="*/ 627 w 650"/>
                    <a:gd name="T95" fmla="*/ 119 h 735"/>
                    <a:gd name="T96" fmla="*/ 645 w 650"/>
                    <a:gd name="T97" fmla="*/ 27 h 73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650"/>
                    <a:gd name="T148" fmla="*/ 0 h 735"/>
                    <a:gd name="T149" fmla="*/ 650 w 650"/>
                    <a:gd name="T150" fmla="*/ 735 h 73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650" h="735">
                      <a:moveTo>
                        <a:pt x="645" y="27"/>
                      </a:moveTo>
                      <a:lnTo>
                        <a:pt x="642" y="26"/>
                      </a:lnTo>
                      <a:lnTo>
                        <a:pt x="631" y="23"/>
                      </a:lnTo>
                      <a:lnTo>
                        <a:pt x="615" y="19"/>
                      </a:lnTo>
                      <a:lnTo>
                        <a:pt x="592" y="15"/>
                      </a:lnTo>
                      <a:lnTo>
                        <a:pt x="565" y="10"/>
                      </a:lnTo>
                      <a:lnTo>
                        <a:pt x="533" y="6"/>
                      </a:lnTo>
                      <a:lnTo>
                        <a:pt x="496" y="3"/>
                      </a:lnTo>
                      <a:lnTo>
                        <a:pt x="456" y="1"/>
                      </a:lnTo>
                      <a:lnTo>
                        <a:pt x="411" y="0"/>
                      </a:lnTo>
                      <a:lnTo>
                        <a:pt x="364" y="2"/>
                      </a:lnTo>
                      <a:lnTo>
                        <a:pt x="315" y="6"/>
                      </a:lnTo>
                      <a:lnTo>
                        <a:pt x="262" y="15"/>
                      </a:lnTo>
                      <a:lnTo>
                        <a:pt x="209" y="26"/>
                      </a:lnTo>
                      <a:lnTo>
                        <a:pt x="154" y="42"/>
                      </a:lnTo>
                      <a:lnTo>
                        <a:pt x="98" y="61"/>
                      </a:lnTo>
                      <a:lnTo>
                        <a:pt x="42" y="87"/>
                      </a:lnTo>
                      <a:lnTo>
                        <a:pt x="38" y="101"/>
                      </a:lnTo>
                      <a:lnTo>
                        <a:pt x="28" y="141"/>
                      </a:lnTo>
                      <a:lnTo>
                        <a:pt x="17" y="203"/>
                      </a:lnTo>
                      <a:lnTo>
                        <a:pt x="6" y="283"/>
                      </a:lnTo>
                      <a:lnTo>
                        <a:pt x="0" y="378"/>
                      </a:lnTo>
                      <a:lnTo>
                        <a:pt x="5" y="484"/>
                      </a:lnTo>
                      <a:lnTo>
                        <a:pt x="21" y="599"/>
                      </a:lnTo>
                      <a:lnTo>
                        <a:pt x="54" y="716"/>
                      </a:lnTo>
                      <a:lnTo>
                        <a:pt x="58" y="716"/>
                      </a:lnTo>
                      <a:lnTo>
                        <a:pt x="66" y="715"/>
                      </a:lnTo>
                      <a:lnTo>
                        <a:pt x="80" y="713"/>
                      </a:lnTo>
                      <a:lnTo>
                        <a:pt x="99" y="712"/>
                      </a:lnTo>
                      <a:lnTo>
                        <a:pt x="124" y="710"/>
                      </a:lnTo>
                      <a:lnTo>
                        <a:pt x="153" y="708"/>
                      </a:lnTo>
                      <a:lnTo>
                        <a:pt x="188" y="707"/>
                      </a:lnTo>
                      <a:lnTo>
                        <a:pt x="225" y="706"/>
                      </a:lnTo>
                      <a:lnTo>
                        <a:pt x="267" y="705"/>
                      </a:lnTo>
                      <a:lnTo>
                        <a:pt x="313" y="706"/>
                      </a:lnTo>
                      <a:lnTo>
                        <a:pt x="362" y="707"/>
                      </a:lnTo>
                      <a:lnTo>
                        <a:pt x="415" y="709"/>
                      </a:lnTo>
                      <a:lnTo>
                        <a:pt x="470" y="713"/>
                      </a:lnTo>
                      <a:lnTo>
                        <a:pt x="528" y="719"/>
                      </a:lnTo>
                      <a:lnTo>
                        <a:pt x="588" y="726"/>
                      </a:lnTo>
                      <a:lnTo>
                        <a:pt x="650" y="735"/>
                      </a:lnTo>
                      <a:lnTo>
                        <a:pt x="647" y="713"/>
                      </a:lnTo>
                      <a:lnTo>
                        <a:pt x="641" y="655"/>
                      </a:lnTo>
                      <a:lnTo>
                        <a:pt x="631" y="568"/>
                      </a:lnTo>
                      <a:lnTo>
                        <a:pt x="623" y="462"/>
                      </a:lnTo>
                      <a:lnTo>
                        <a:pt x="618" y="345"/>
                      </a:lnTo>
                      <a:lnTo>
                        <a:pt x="618" y="229"/>
                      </a:lnTo>
                      <a:lnTo>
                        <a:pt x="627" y="119"/>
                      </a:lnTo>
                      <a:lnTo>
                        <a:pt x="645" y="2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37" name="Freeform 92"/>
                <p:cNvSpPr>
                  <a:spLocks/>
                </p:cNvSpPr>
                <p:nvPr/>
              </p:nvSpPr>
              <p:spPr bwMode="auto">
                <a:xfrm>
                  <a:off x="6623" y="13797"/>
                  <a:ext cx="1071" cy="731"/>
                </a:xfrm>
                <a:custGeom>
                  <a:avLst/>
                  <a:gdLst>
                    <a:gd name="T0" fmla="*/ 6 w 1071"/>
                    <a:gd name="T1" fmla="*/ 552 h 731"/>
                    <a:gd name="T2" fmla="*/ 0 w 1071"/>
                    <a:gd name="T3" fmla="*/ 642 h 731"/>
                    <a:gd name="T4" fmla="*/ 698 w 1071"/>
                    <a:gd name="T5" fmla="*/ 731 h 731"/>
                    <a:gd name="T6" fmla="*/ 703 w 1071"/>
                    <a:gd name="T7" fmla="*/ 729 h 731"/>
                    <a:gd name="T8" fmla="*/ 717 w 1071"/>
                    <a:gd name="T9" fmla="*/ 722 h 731"/>
                    <a:gd name="T10" fmla="*/ 740 w 1071"/>
                    <a:gd name="T11" fmla="*/ 710 h 731"/>
                    <a:gd name="T12" fmla="*/ 768 w 1071"/>
                    <a:gd name="T13" fmla="*/ 694 h 731"/>
                    <a:gd name="T14" fmla="*/ 801 w 1071"/>
                    <a:gd name="T15" fmla="*/ 672 h 731"/>
                    <a:gd name="T16" fmla="*/ 838 w 1071"/>
                    <a:gd name="T17" fmla="*/ 645 h 731"/>
                    <a:gd name="T18" fmla="*/ 876 w 1071"/>
                    <a:gd name="T19" fmla="*/ 614 h 731"/>
                    <a:gd name="T20" fmla="*/ 915 w 1071"/>
                    <a:gd name="T21" fmla="*/ 577 h 731"/>
                    <a:gd name="T22" fmla="*/ 953 w 1071"/>
                    <a:gd name="T23" fmla="*/ 536 h 731"/>
                    <a:gd name="T24" fmla="*/ 988 w 1071"/>
                    <a:gd name="T25" fmla="*/ 491 h 731"/>
                    <a:gd name="T26" fmla="*/ 1018 w 1071"/>
                    <a:gd name="T27" fmla="*/ 439 h 731"/>
                    <a:gd name="T28" fmla="*/ 1043 w 1071"/>
                    <a:gd name="T29" fmla="*/ 383 h 731"/>
                    <a:gd name="T30" fmla="*/ 1061 w 1071"/>
                    <a:gd name="T31" fmla="*/ 322 h 731"/>
                    <a:gd name="T32" fmla="*/ 1071 w 1071"/>
                    <a:gd name="T33" fmla="*/ 255 h 731"/>
                    <a:gd name="T34" fmla="*/ 1070 w 1071"/>
                    <a:gd name="T35" fmla="*/ 185 h 731"/>
                    <a:gd name="T36" fmla="*/ 1057 w 1071"/>
                    <a:gd name="T37" fmla="*/ 108 h 731"/>
                    <a:gd name="T38" fmla="*/ 1055 w 1071"/>
                    <a:gd name="T39" fmla="*/ 104 h 731"/>
                    <a:gd name="T40" fmla="*/ 1049 w 1071"/>
                    <a:gd name="T41" fmla="*/ 92 h 731"/>
                    <a:gd name="T42" fmla="*/ 1037 w 1071"/>
                    <a:gd name="T43" fmla="*/ 76 h 731"/>
                    <a:gd name="T44" fmla="*/ 1022 w 1071"/>
                    <a:gd name="T45" fmla="*/ 57 h 731"/>
                    <a:gd name="T46" fmla="*/ 1002 w 1071"/>
                    <a:gd name="T47" fmla="*/ 37 h 731"/>
                    <a:gd name="T48" fmla="*/ 979 w 1071"/>
                    <a:gd name="T49" fmla="*/ 20 h 731"/>
                    <a:gd name="T50" fmla="*/ 951 w 1071"/>
                    <a:gd name="T51" fmla="*/ 7 h 731"/>
                    <a:gd name="T52" fmla="*/ 919 w 1071"/>
                    <a:gd name="T53" fmla="*/ 0 h 731"/>
                    <a:gd name="T54" fmla="*/ 924 w 1071"/>
                    <a:gd name="T55" fmla="*/ 12 h 731"/>
                    <a:gd name="T56" fmla="*/ 934 w 1071"/>
                    <a:gd name="T57" fmla="*/ 44 h 731"/>
                    <a:gd name="T58" fmla="*/ 947 w 1071"/>
                    <a:gd name="T59" fmla="*/ 94 h 731"/>
                    <a:gd name="T60" fmla="*/ 958 w 1071"/>
                    <a:gd name="T61" fmla="*/ 159 h 731"/>
                    <a:gd name="T62" fmla="*/ 961 w 1071"/>
                    <a:gd name="T63" fmla="*/ 238 h 731"/>
                    <a:gd name="T64" fmla="*/ 953 w 1071"/>
                    <a:gd name="T65" fmla="*/ 324 h 731"/>
                    <a:gd name="T66" fmla="*/ 928 w 1071"/>
                    <a:gd name="T67" fmla="*/ 418 h 731"/>
                    <a:gd name="T68" fmla="*/ 884 w 1071"/>
                    <a:gd name="T69" fmla="*/ 516 h 731"/>
                    <a:gd name="T70" fmla="*/ 883 w 1071"/>
                    <a:gd name="T71" fmla="*/ 518 h 731"/>
                    <a:gd name="T72" fmla="*/ 879 w 1071"/>
                    <a:gd name="T73" fmla="*/ 521 h 731"/>
                    <a:gd name="T74" fmla="*/ 872 w 1071"/>
                    <a:gd name="T75" fmla="*/ 526 h 731"/>
                    <a:gd name="T76" fmla="*/ 862 w 1071"/>
                    <a:gd name="T77" fmla="*/ 534 h 731"/>
                    <a:gd name="T78" fmla="*/ 851 w 1071"/>
                    <a:gd name="T79" fmla="*/ 541 h 731"/>
                    <a:gd name="T80" fmla="*/ 837 w 1071"/>
                    <a:gd name="T81" fmla="*/ 550 h 731"/>
                    <a:gd name="T82" fmla="*/ 819 w 1071"/>
                    <a:gd name="T83" fmla="*/ 559 h 731"/>
                    <a:gd name="T84" fmla="*/ 800 w 1071"/>
                    <a:gd name="T85" fmla="*/ 567 h 731"/>
                    <a:gd name="T86" fmla="*/ 778 w 1071"/>
                    <a:gd name="T87" fmla="*/ 575 h 731"/>
                    <a:gd name="T88" fmla="*/ 754 w 1071"/>
                    <a:gd name="T89" fmla="*/ 582 h 731"/>
                    <a:gd name="T90" fmla="*/ 727 w 1071"/>
                    <a:gd name="T91" fmla="*/ 588 h 731"/>
                    <a:gd name="T92" fmla="*/ 697 w 1071"/>
                    <a:gd name="T93" fmla="*/ 592 h 731"/>
                    <a:gd name="T94" fmla="*/ 666 w 1071"/>
                    <a:gd name="T95" fmla="*/ 593 h 731"/>
                    <a:gd name="T96" fmla="*/ 631 w 1071"/>
                    <a:gd name="T97" fmla="*/ 592 h 731"/>
                    <a:gd name="T98" fmla="*/ 593 w 1071"/>
                    <a:gd name="T99" fmla="*/ 589 h 731"/>
                    <a:gd name="T100" fmla="*/ 555 w 1071"/>
                    <a:gd name="T101" fmla="*/ 581 h 731"/>
                    <a:gd name="T102" fmla="*/ 555 w 1071"/>
                    <a:gd name="T103" fmla="*/ 677 h 731"/>
                    <a:gd name="T104" fmla="*/ 24 w 1071"/>
                    <a:gd name="T105" fmla="*/ 623 h 731"/>
                    <a:gd name="T106" fmla="*/ 6 w 1071"/>
                    <a:gd name="T107" fmla="*/ 552 h 731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w 1071"/>
                    <a:gd name="T163" fmla="*/ 0 h 731"/>
                    <a:gd name="T164" fmla="*/ 1071 w 1071"/>
                    <a:gd name="T165" fmla="*/ 731 h 731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T162" t="T163" r="T164" b="T165"/>
                  <a:pathLst>
                    <a:path w="1071" h="731">
                      <a:moveTo>
                        <a:pt x="6" y="552"/>
                      </a:moveTo>
                      <a:lnTo>
                        <a:pt x="0" y="642"/>
                      </a:lnTo>
                      <a:lnTo>
                        <a:pt x="698" y="731"/>
                      </a:lnTo>
                      <a:lnTo>
                        <a:pt x="703" y="729"/>
                      </a:lnTo>
                      <a:lnTo>
                        <a:pt x="717" y="722"/>
                      </a:lnTo>
                      <a:lnTo>
                        <a:pt x="740" y="710"/>
                      </a:lnTo>
                      <a:lnTo>
                        <a:pt x="768" y="694"/>
                      </a:lnTo>
                      <a:lnTo>
                        <a:pt x="801" y="672"/>
                      </a:lnTo>
                      <a:lnTo>
                        <a:pt x="838" y="645"/>
                      </a:lnTo>
                      <a:lnTo>
                        <a:pt x="876" y="614"/>
                      </a:lnTo>
                      <a:lnTo>
                        <a:pt x="915" y="577"/>
                      </a:lnTo>
                      <a:lnTo>
                        <a:pt x="953" y="536"/>
                      </a:lnTo>
                      <a:lnTo>
                        <a:pt x="988" y="491"/>
                      </a:lnTo>
                      <a:lnTo>
                        <a:pt x="1018" y="439"/>
                      </a:lnTo>
                      <a:lnTo>
                        <a:pt x="1043" y="383"/>
                      </a:lnTo>
                      <a:lnTo>
                        <a:pt x="1061" y="322"/>
                      </a:lnTo>
                      <a:lnTo>
                        <a:pt x="1071" y="255"/>
                      </a:lnTo>
                      <a:lnTo>
                        <a:pt x="1070" y="185"/>
                      </a:lnTo>
                      <a:lnTo>
                        <a:pt x="1057" y="108"/>
                      </a:lnTo>
                      <a:lnTo>
                        <a:pt x="1055" y="104"/>
                      </a:lnTo>
                      <a:lnTo>
                        <a:pt x="1049" y="92"/>
                      </a:lnTo>
                      <a:lnTo>
                        <a:pt x="1037" y="76"/>
                      </a:lnTo>
                      <a:lnTo>
                        <a:pt x="1022" y="57"/>
                      </a:lnTo>
                      <a:lnTo>
                        <a:pt x="1002" y="37"/>
                      </a:lnTo>
                      <a:lnTo>
                        <a:pt x="979" y="20"/>
                      </a:lnTo>
                      <a:lnTo>
                        <a:pt x="951" y="7"/>
                      </a:lnTo>
                      <a:lnTo>
                        <a:pt x="919" y="0"/>
                      </a:lnTo>
                      <a:lnTo>
                        <a:pt x="924" y="12"/>
                      </a:lnTo>
                      <a:lnTo>
                        <a:pt x="934" y="44"/>
                      </a:lnTo>
                      <a:lnTo>
                        <a:pt x="947" y="94"/>
                      </a:lnTo>
                      <a:lnTo>
                        <a:pt x="958" y="159"/>
                      </a:lnTo>
                      <a:lnTo>
                        <a:pt x="961" y="238"/>
                      </a:lnTo>
                      <a:lnTo>
                        <a:pt x="953" y="324"/>
                      </a:lnTo>
                      <a:lnTo>
                        <a:pt x="928" y="418"/>
                      </a:lnTo>
                      <a:lnTo>
                        <a:pt x="884" y="516"/>
                      </a:lnTo>
                      <a:lnTo>
                        <a:pt x="883" y="518"/>
                      </a:lnTo>
                      <a:lnTo>
                        <a:pt x="879" y="521"/>
                      </a:lnTo>
                      <a:lnTo>
                        <a:pt x="872" y="526"/>
                      </a:lnTo>
                      <a:lnTo>
                        <a:pt x="862" y="534"/>
                      </a:lnTo>
                      <a:lnTo>
                        <a:pt x="851" y="541"/>
                      </a:lnTo>
                      <a:lnTo>
                        <a:pt x="837" y="550"/>
                      </a:lnTo>
                      <a:lnTo>
                        <a:pt x="819" y="559"/>
                      </a:lnTo>
                      <a:lnTo>
                        <a:pt x="800" y="567"/>
                      </a:lnTo>
                      <a:lnTo>
                        <a:pt x="778" y="575"/>
                      </a:lnTo>
                      <a:lnTo>
                        <a:pt x="754" y="582"/>
                      </a:lnTo>
                      <a:lnTo>
                        <a:pt x="727" y="588"/>
                      </a:lnTo>
                      <a:lnTo>
                        <a:pt x="697" y="592"/>
                      </a:lnTo>
                      <a:lnTo>
                        <a:pt x="666" y="593"/>
                      </a:lnTo>
                      <a:lnTo>
                        <a:pt x="631" y="592"/>
                      </a:lnTo>
                      <a:lnTo>
                        <a:pt x="593" y="589"/>
                      </a:lnTo>
                      <a:lnTo>
                        <a:pt x="555" y="581"/>
                      </a:lnTo>
                      <a:lnTo>
                        <a:pt x="555" y="677"/>
                      </a:lnTo>
                      <a:lnTo>
                        <a:pt x="24" y="623"/>
                      </a:lnTo>
                      <a:lnTo>
                        <a:pt x="6" y="55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38" name="Freeform 93"/>
                <p:cNvSpPr>
                  <a:spLocks/>
                </p:cNvSpPr>
                <p:nvPr/>
              </p:nvSpPr>
              <p:spPr bwMode="auto">
                <a:xfrm>
                  <a:off x="6486" y="14516"/>
                  <a:ext cx="787" cy="253"/>
                </a:xfrm>
                <a:custGeom>
                  <a:avLst/>
                  <a:gdLst>
                    <a:gd name="T0" fmla="*/ 787 w 787"/>
                    <a:gd name="T1" fmla="*/ 91 h 253"/>
                    <a:gd name="T2" fmla="*/ 12 w 787"/>
                    <a:gd name="T3" fmla="*/ 0 h 253"/>
                    <a:gd name="T4" fmla="*/ 0 w 787"/>
                    <a:gd name="T5" fmla="*/ 91 h 253"/>
                    <a:gd name="T6" fmla="*/ 764 w 787"/>
                    <a:gd name="T7" fmla="*/ 253 h 253"/>
                    <a:gd name="T8" fmla="*/ 787 w 787"/>
                    <a:gd name="T9" fmla="*/ 91 h 25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7"/>
                    <a:gd name="T16" fmla="*/ 0 h 253"/>
                    <a:gd name="T17" fmla="*/ 787 w 787"/>
                    <a:gd name="T18" fmla="*/ 253 h 25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7" h="253">
                      <a:moveTo>
                        <a:pt x="787" y="91"/>
                      </a:moveTo>
                      <a:lnTo>
                        <a:pt x="12" y="0"/>
                      </a:lnTo>
                      <a:lnTo>
                        <a:pt x="0" y="91"/>
                      </a:lnTo>
                      <a:lnTo>
                        <a:pt x="764" y="253"/>
                      </a:lnTo>
                      <a:lnTo>
                        <a:pt x="787" y="9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39" name="Freeform 94"/>
                <p:cNvSpPr>
                  <a:spLocks/>
                </p:cNvSpPr>
                <p:nvPr/>
              </p:nvSpPr>
              <p:spPr bwMode="auto">
                <a:xfrm>
                  <a:off x="6879" y="14597"/>
                  <a:ext cx="336" cy="115"/>
                </a:xfrm>
                <a:custGeom>
                  <a:avLst/>
                  <a:gdLst>
                    <a:gd name="T0" fmla="*/ 336 w 336"/>
                    <a:gd name="T1" fmla="*/ 50 h 115"/>
                    <a:gd name="T2" fmla="*/ 4 w 336"/>
                    <a:gd name="T3" fmla="*/ 0 h 115"/>
                    <a:gd name="T4" fmla="*/ 0 w 336"/>
                    <a:gd name="T5" fmla="*/ 48 h 115"/>
                    <a:gd name="T6" fmla="*/ 327 w 336"/>
                    <a:gd name="T7" fmla="*/ 115 h 115"/>
                    <a:gd name="T8" fmla="*/ 336 w 336"/>
                    <a:gd name="T9" fmla="*/ 50 h 1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36"/>
                    <a:gd name="T16" fmla="*/ 0 h 115"/>
                    <a:gd name="T17" fmla="*/ 336 w 336"/>
                    <a:gd name="T18" fmla="*/ 115 h 1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36" h="115">
                      <a:moveTo>
                        <a:pt x="336" y="50"/>
                      </a:moveTo>
                      <a:lnTo>
                        <a:pt x="4" y="0"/>
                      </a:lnTo>
                      <a:lnTo>
                        <a:pt x="0" y="48"/>
                      </a:lnTo>
                      <a:lnTo>
                        <a:pt x="327" y="115"/>
                      </a:lnTo>
                      <a:lnTo>
                        <a:pt x="336" y="5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40" name="Freeform 95"/>
                <p:cNvSpPr>
                  <a:spLocks/>
                </p:cNvSpPr>
                <p:nvPr/>
              </p:nvSpPr>
              <p:spPr bwMode="auto">
                <a:xfrm>
                  <a:off x="6536" y="14540"/>
                  <a:ext cx="225" cy="85"/>
                </a:xfrm>
                <a:custGeom>
                  <a:avLst/>
                  <a:gdLst>
                    <a:gd name="T0" fmla="*/ 225 w 225"/>
                    <a:gd name="T1" fmla="*/ 39 h 85"/>
                    <a:gd name="T2" fmla="*/ 0 w 225"/>
                    <a:gd name="T3" fmla="*/ 0 h 85"/>
                    <a:gd name="T4" fmla="*/ 3 w 225"/>
                    <a:gd name="T5" fmla="*/ 41 h 85"/>
                    <a:gd name="T6" fmla="*/ 218 w 225"/>
                    <a:gd name="T7" fmla="*/ 85 h 85"/>
                    <a:gd name="T8" fmla="*/ 225 w 225"/>
                    <a:gd name="T9" fmla="*/ 39 h 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5"/>
                    <a:gd name="T16" fmla="*/ 0 h 85"/>
                    <a:gd name="T17" fmla="*/ 225 w 225"/>
                    <a:gd name="T18" fmla="*/ 85 h 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5" h="85">
                      <a:moveTo>
                        <a:pt x="225" y="39"/>
                      </a:moveTo>
                      <a:lnTo>
                        <a:pt x="0" y="0"/>
                      </a:lnTo>
                      <a:lnTo>
                        <a:pt x="3" y="41"/>
                      </a:lnTo>
                      <a:lnTo>
                        <a:pt x="218" y="85"/>
                      </a:lnTo>
                      <a:lnTo>
                        <a:pt x="225" y="3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41" name="Freeform 96"/>
                <p:cNvSpPr>
                  <a:spLocks/>
                </p:cNvSpPr>
                <p:nvPr/>
              </p:nvSpPr>
              <p:spPr bwMode="auto">
                <a:xfrm>
                  <a:off x="5972" y="14624"/>
                  <a:ext cx="1325" cy="439"/>
                </a:xfrm>
                <a:custGeom>
                  <a:avLst/>
                  <a:gdLst>
                    <a:gd name="T0" fmla="*/ 0 w 1325"/>
                    <a:gd name="T1" fmla="*/ 132 h 439"/>
                    <a:gd name="T2" fmla="*/ 3 w 1325"/>
                    <a:gd name="T3" fmla="*/ 132 h 439"/>
                    <a:gd name="T4" fmla="*/ 10 w 1325"/>
                    <a:gd name="T5" fmla="*/ 130 h 439"/>
                    <a:gd name="T6" fmla="*/ 24 w 1325"/>
                    <a:gd name="T7" fmla="*/ 128 h 439"/>
                    <a:gd name="T8" fmla="*/ 42 w 1325"/>
                    <a:gd name="T9" fmla="*/ 125 h 439"/>
                    <a:gd name="T10" fmla="*/ 62 w 1325"/>
                    <a:gd name="T11" fmla="*/ 121 h 439"/>
                    <a:gd name="T12" fmla="*/ 86 w 1325"/>
                    <a:gd name="T13" fmla="*/ 116 h 439"/>
                    <a:gd name="T14" fmla="*/ 113 w 1325"/>
                    <a:gd name="T15" fmla="*/ 109 h 439"/>
                    <a:gd name="T16" fmla="*/ 141 w 1325"/>
                    <a:gd name="T17" fmla="*/ 102 h 439"/>
                    <a:gd name="T18" fmla="*/ 170 w 1325"/>
                    <a:gd name="T19" fmla="*/ 94 h 439"/>
                    <a:gd name="T20" fmla="*/ 199 w 1325"/>
                    <a:gd name="T21" fmla="*/ 85 h 439"/>
                    <a:gd name="T22" fmla="*/ 228 w 1325"/>
                    <a:gd name="T23" fmla="*/ 74 h 439"/>
                    <a:gd name="T24" fmla="*/ 257 w 1325"/>
                    <a:gd name="T25" fmla="*/ 62 h 439"/>
                    <a:gd name="T26" fmla="*/ 285 w 1325"/>
                    <a:gd name="T27" fmla="*/ 48 h 439"/>
                    <a:gd name="T28" fmla="*/ 309 w 1325"/>
                    <a:gd name="T29" fmla="*/ 34 h 439"/>
                    <a:gd name="T30" fmla="*/ 333 w 1325"/>
                    <a:gd name="T31" fmla="*/ 18 h 439"/>
                    <a:gd name="T32" fmla="*/ 352 w 1325"/>
                    <a:gd name="T33" fmla="*/ 0 h 439"/>
                    <a:gd name="T34" fmla="*/ 1325 w 1325"/>
                    <a:gd name="T35" fmla="*/ 223 h 439"/>
                    <a:gd name="T36" fmla="*/ 1323 w 1325"/>
                    <a:gd name="T37" fmla="*/ 225 h 439"/>
                    <a:gd name="T38" fmla="*/ 1318 w 1325"/>
                    <a:gd name="T39" fmla="*/ 230 h 439"/>
                    <a:gd name="T40" fmla="*/ 1309 w 1325"/>
                    <a:gd name="T41" fmla="*/ 239 h 439"/>
                    <a:gd name="T42" fmla="*/ 1297 w 1325"/>
                    <a:gd name="T43" fmla="*/ 250 h 439"/>
                    <a:gd name="T44" fmla="*/ 1282 w 1325"/>
                    <a:gd name="T45" fmla="*/ 263 h 439"/>
                    <a:gd name="T46" fmla="*/ 1265 w 1325"/>
                    <a:gd name="T47" fmla="*/ 278 h 439"/>
                    <a:gd name="T48" fmla="*/ 1247 w 1325"/>
                    <a:gd name="T49" fmla="*/ 295 h 439"/>
                    <a:gd name="T50" fmla="*/ 1225 w 1325"/>
                    <a:gd name="T51" fmla="*/ 312 h 439"/>
                    <a:gd name="T52" fmla="*/ 1202 w 1325"/>
                    <a:gd name="T53" fmla="*/ 331 h 439"/>
                    <a:gd name="T54" fmla="*/ 1179 w 1325"/>
                    <a:gd name="T55" fmla="*/ 349 h 439"/>
                    <a:gd name="T56" fmla="*/ 1154 w 1325"/>
                    <a:gd name="T57" fmla="*/ 367 h 439"/>
                    <a:gd name="T58" fmla="*/ 1128 w 1325"/>
                    <a:gd name="T59" fmla="*/ 385 h 439"/>
                    <a:gd name="T60" fmla="*/ 1102 w 1325"/>
                    <a:gd name="T61" fmla="*/ 401 h 439"/>
                    <a:gd name="T62" fmla="*/ 1077 w 1325"/>
                    <a:gd name="T63" fmla="*/ 415 h 439"/>
                    <a:gd name="T64" fmla="*/ 1051 w 1325"/>
                    <a:gd name="T65" fmla="*/ 428 h 439"/>
                    <a:gd name="T66" fmla="*/ 1026 w 1325"/>
                    <a:gd name="T67" fmla="*/ 439 h 439"/>
                    <a:gd name="T68" fmla="*/ 0 w 1325"/>
                    <a:gd name="T69" fmla="*/ 132 h 43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325"/>
                    <a:gd name="T106" fmla="*/ 0 h 439"/>
                    <a:gd name="T107" fmla="*/ 1325 w 1325"/>
                    <a:gd name="T108" fmla="*/ 439 h 43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325" h="439">
                      <a:moveTo>
                        <a:pt x="0" y="132"/>
                      </a:moveTo>
                      <a:lnTo>
                        <a:pt x="3" y="132"/>
                      </a:lnTo>
                      <a:lnTo>
                        <a:pt x="10" y="130"/>
                      </a:lnTo>
                      <a:lnTo>
                        <a:pt x="24" y="128"/>
                      </a:lnTo>
                      <a:lnTo>
                        <a:pt x="42" y="125"/>
                      </a:lnTo>
                      <a:lnTo>
                        <a:pt x="62" y="121"/>
                      </a:lnTo>
                      <a:lnTo>
                        <a:pt x="86" y="116"/>
                      </a:lnTo>
                      <a:lnTo>
                        <a:pt x="113" y="109"/>
                      </a:lnTo>
                      <a:lnTo>
                        <a:pt x="141" y="102"/>
                      </a:lnTo>
                      <a:lnTo>
                        <a:pt x="170" y="94"/>
                      </a:lnTo>
                      <a:lnTo>
                        <a:pt x="199" y="85"/>
                      </a:lnTo>
                      <a:lnTo>
                        <a:pt x="228" y="74"/>
                      </a:lnTo>
                      <a:lnTo>
                        <a:pt x="257" y="62"/>
                      </a:lnTo>
                      <a:lnTo>
                        <a:pt x="285" y="48"/>
                      </a:lnTo>
                      <a:lnTo>
                        <a:pt x="309" y="34"/>
                      </a:lnTo>
                      <a:lnTo>
                        <a:pt x="333" y="18"/>
                      </a:lnTo>
                      <a:lnTo>
                        <a:pt x="352" y="0"/>
                      </a:lnTo>
                      <a:lnTo>
                        <a:pt x="1325" y="223"/>
                      </a:lnTo>
                      <a:lnTo>
                        <a:pt x="1323" y="225"/>
                      </a:lnTo>
                      <a:lnTo>
                        <a:pt x="1318" y="230"/>
                      </a:lnTo>
                      <a:lnTo>
                        <a:pt x="1309" y="239"/>
                      </a:lnTo>
                      <a:lnTo>
                        <a:pt x="1297" y="250"/>
                      </a:lnTo>
                      <a:lnTo>
                        <a:pt x="1282" y="263"/>
                      </a:lnTo>
                      <a:lnTo>
                        <a:pt x="1265" y="278"/>
                      </a:lnTo>
                      <a:lnTo>
                        <a:pt x="1247" y="295"/>
                      </a:lnTo>
                      <a:lnTo>
                        <a:pt x="1225" y="312"/>
                      </a:lnTo>
                      <a:lnTo>
                        <a:pt x="1202" y="331"/>
                      </a:lnTo>
                      <a:lnTo>
                        <a:pt x="1179" y="349"/>
                      </a:lnTo>
                      <a:lnTo>
                        <a:pt x="1154" y="367"/>
                      </a:lnTo>
                      <a:lnTo>
                        <a:pt x="1128" y="385"/>
                      </a:lnTo>
                      <a:lnTo>
                        <a:pt x="1102" y="401"/>
                      </a:lnTo>
                      <a:lnTo>
                        <a:pt x="1077" y="415"/>
                      </a:lnTo>
                      <a:lnTo>
                        <a:pt x="1051" y="428"/>
                      </a:lnTo>
                      <a:lnTo>
                        <a:pt x="1026" y="439"/>
                      </a:lnTo>
                      <a:lnTo>
                        <a:pt x="0" y="1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42" name="Freeform 97"/>
                <p:cNvSpPr>
                  <a:spLocks/>
                </p:cNvSpPr>
                <p:nvPr/>
              </p:nvSpPr>
              <p:spPr bwMode="auto">
                <a:xfrm>
                  <a:off x="7292" y="14577"/>
                  <a:ext cx="472" cy="209"/>
                </a:xfrm>
                <a:custGeom>
                  <a:avLst/>
                  <a:gdLst>
                    <a:gd name="T0" fmla="*/ 47 w 472"/>
                    <a:gd name="T1" fmla="*/ 209 h 209"/>
                    <a:gd name="T2" fmla="*/ 472 w 472"/>
                    <a:gd name="T3" fmla="*/ 84 h 209"/>
                    <a:gd name="T4" fmla="*/ 215 w 472"/>
                    <a:gd name="T5" fmla="*/ 0 h 209"/>
                    <a:gd name="T6" fmla="*/ 5 w 472"/>
                    <a:gd name="T7" fmla="*/ 24 h 209"/>
                    <a:gd name="T8" fmla="*/ 0 w 472"/>
                    <a:gd name="T9" fmla="*/ 197 h 209"/>
                    <a:gd name="T10" fmla="*/ 47 w 472"/>
                    <a:gd name="T11" fmla="*/ 209 h 20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472"/>
                    <a:gd name="T19" fmla="*/ 0 h 209"/>
                    <a:gd name="T20" fmla="*/ 472 w 472"/>
                    <a:gd name="T21" fmla="*/ 209 h 209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472" h="209">
                      <a:moveTo>
                        <a:pt x="47" y="209"/>
                      </a:moveTo>
                      <a:lnTo>
                        <a:pt x="472" y="84"/>
                      </a:lnTo>
                      <a:lnTo>
                        <a:pt x="215" y="0"/>
                      </a:lnTo>
                      <a:lnTo>
                        <a:pt x="5" y="24"/>
                      </a:lnTo>
                      <a:lnTo>
                        <a:pt x="0" y="197"/>
                      </a:lnTo>
                      <a:lnTo>
                        <a:pt x="47" y="20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43" name="Freeform 98"/>
                <p:cNvSpPr>
                  <a:spLocks/>
                </p:cNvSpPr>
                <p:nvPr/>
              </p:nvSpPr>
              <p:spPr bwMode="auto">
                <a:xfrm>
                  <a:off x="6073" y="13679"/>
                  <a:ext cx="251" cy="999"/>
                </a:xfrm>
                <a:custGeom>
                  <a:avLst/>
                  <a:gdLst>
                    <a:gd name="T0" fmla="*/ 251 w 251"/>
                    <a:gd name="T1" fmla="*/ 23 h 999"/>
                    <a:gd name="T2" fmla="*/ 250 w 251"/>
                    <a:gd name="T3" fmla="*/ 22 h 999"/>
                    <a:gd name="T4" fmla="*/ 246 w 251"/>
                    <a:gd name="T5" fmla="*/ 20 h 999"/>
                    <a:gd name="T6" fmla="*/ 239 w 251"/>
                    <a:gd name="T7" fmla="*/ 18 h 999"/>
                    <a:gd name="T8" fmla="*/ 230 w 251"/>
                    <a:gd name="T9" fmla="*/ 15 h 999"/>
                    <a:gd name="T10" fmla="*/ 218 w 251"/>
                    <a:gd name="T11" fmla="*/ 11 h 999"/>
                    <a:gd name="T12" fmla="*/ 205 w 251"/>
                    <a:gd name="T13" fmla="*/ 7 h 999"/>
                    <a:gd name="T14" fmla="*/ 190 w 251"/>
                    <a:gd name="T15" fmla="*/ 4 h 999"/>
                    <a:gd name="T16" fmla="*/ 173 w 251"/>
                    <a:gd name="T17" fmla="*/ 1 h 999"/>
                    <a:gd name="T18" fmla="*/ 155 w 251"/>
                    <a:gd name="T19" fmla="*/ 0 h 999"/>
                    <a:gd name="T20" fmla="*/ 134 w 251"/>
                    <a:gd name="T21" fmla="*/ 0 h 999"/>
                    <a:gd name="T22" fmla="*/ 114 w 251"/>
                    <a:gd name="T23" fmla="*/ 2 h 999"/>
                    <a:gd name="T24" fmla="*/ 92 w 251"/>
                    <a:gd name="T25" fmla="*/ 5 h 999"/>
                    <a:gd name="T26" fmla="*/ 70 w 251"/>
                    <a:gd name="T27" fmla="*/ 12 h 999"/>
                    <a:gd name="T28" fmla="*/ 47 w 251"/>
                    <a:gd name="T29" fmla="*/ 20 h 999"/>
                    <a:gd name="T30" fmla="*/ 23 w 251"/>
                    <a:gd name="T31" fmla="*/ 32 h 999"/>
                    <a:gd name="T32" fmla="*/ 0 w 251"/>
                    <a:gd name="T33" fmla="*/ 47 h 999"/>
                    <a:gd name="T34" fmla="*/ 0 w 251"/>
                    <a:gd name="T35" fmla="*/ 999 h 999"/>
                    <a:gd name="T36" fmla="*/ 1 w 251"/>
                    <a:gd name="T37" fmla="*/ 999 h 999"/>
                    <a:gd name="T38" fmla="*/ 6 w 251"/>
                    <a:gd name="T39" fmla="*/ 999 h 999"/>
                    <a:gd name="T40" fmla="*/ 14 w 251"/>
                    <a:gd name="T41" fmla="*/ 998 h 999"/>
                    <a:gd name="T42" fmla="*/ 23 w 251"/>
                    <a:gd name="T43" fmla="*/ 997 h 999"/>
                    <a:gd name="T44" fmla="*/ 35 w 251"/>
                    <a:gd name="T45" fmla="*/ 995 h 999"/>
                    <a:gd name="T46" fmla="*/ 49 w 251"/>
                    <a:gd name="T47" fmla="*/ 993 h 999"/>
                    <a:gd name="T48" fmla="*/ 65 w 251"/>
                    <a:gd name="T49" fmla="*/ 990 h 999"/>
                    <a:gd name="T50" fmla="*/ 83 w 251"/>
                    <a:gd name="T51" fmla="*/ 985 h 999"/>
                    <a:gd name="T52" fmla="*/ 102 w 251"/>
                    <a:gd name="T53" fmla="*/ 980 h 999"/>
                    <a:gd name="T54" fmla="*/ 121 w 251"/>
                    <a:gd name="T55" fmla="*/ 973 h 999"/>
                    <a:gd name="T56" fmla="*/ 143 w 251"/>
                    <a:gd name="T57" fmla="*/ 966 h 999"/>
                    <a:gd name="T58" fmla="*/ 164 w 251"/>
                    <a:gd name="T59" fmla="*/ 956 h 999"/>
                    <a:gd name="T60" fmla="*/ 186 w 251"/>
                    <a:gd name="T61" fmla="*/ 945 h 999"/>
                    <a:gd name="T62" fmla="*/ 208 w 251"/>
                    <a:gd name="T63" fmla="*/ 934 h 999"/>
                    <a:gd name="T64" fmla="*/ 230 w 251"/>
                    <a:gd name="T65" fmla="*/ 919 h 999"/>
                    <a:gd name="T66" fmla="*/ 251 w 251"/>
                    <a:gd name="T67" fmla="*/ 903 h 999"/>
                    <a:gd name="T68" fmla="*/ 251 w 251"/>
                    <a:gd name="T69" fmla="*/ 23 h 999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51"/>
                    <a:gd name="T106" fmla="*/ 0 h 999"/>
                    <a:gd name="T107" fmla="*/ 251 w 251"/>
                    <a:gd name="T108" fmla="*/ 999 h 999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51" h="999">
                      <a:moveTo>
                        <a:pt x="251" y="23"/>
                      </a:moveTo>
                      <a:lnTo>
                        <a:pt x="250" y="22"/>
                      </a:lnTo>
                      <a:lnTo>
                        <a:pt x="246" y="20"/>
                      </a:lnTo>
                      <a:lnTo>
                        <a:pt x="239" y="18"/>
                      </a:lnTo>
                      <a:lnTo>
                        <a:pt x="230" y="15"/>
                      </a:lnTo>
                      <a:lnTo>
                        <a:pt x="218" y="11"/>
                      </a:lnTo>
                      <a:lnTo>
                        <a:pt x="205" y="7"/>
                      </a:lnTo>
                      <a:lnTo>
                        <a:pt x="190" y="4"/>
                      </a:lnTo>
                      <a:lnTo>
                        <a:pt x="173" y="1"/>
                      </a:lnTo>
                      <a:lnTo>
                        <a:pt x="155" y="0"/>
                      </a:lnTo>
                      <a:lnTo>
                        <a:pt x="134" y="0"/>
                      </a:lnTo>
                      <a:lnTo>
                        <a:pt x="114" y="2"/>
                      </a:lnTo>
                      <a:lnTo>
                        <a:pt x="92" y="5"/>
                      </a:lnTo>
                      <a:lnTo>
                        <a:pt x="70" y="12"/>
                      </a:lnTo>
                      <a:lnTo>
                        <a:pt x="47" y="20"/>
                      </a:lnTo>
                      <a:lnTo>
                        <a:pt x="23" y="32"/>
                      </a:lnTo>
                      <a:lnTo>
                        <a:pt x="0" y="47"/>
                      </a:lnTo>
                      <a:lnTo>
                        <a:pt x="0" y="999"/>
                      </a:lnTo>
                      <a:lnTo>
                        <a:pt x="1" y="999"/>
                      </a:lnTo>
                      <a:lnTo>
                        <a:pt x="6" y="999"/>
                      </a:lnTo>
                      <a:lnTo>
                        <a:pt x="14" y="998"/>
                      </a:lnTo>
                      <a:lnTo>
                        <a:pt x="23" y="997"/>
                      </a:lnTo>
                      <a:lnTo>
                        <a:pt x="35" y="995"/>
                      </a:lnTo>
                      <a:lnTo>
                        <a:pt x="49" y="993"/>
                      </a:lnTo>
                      <a:lnTo>
                        <a:pt x="65" y="990"/>
                      </a:lnTo>
                      <a:lnTo>
                        <a:pt x="83" y="985"/>
                      </a:lnTo>
                      <a:lnTo>
                        <a:pt x="102" y="980"/>
                      </a:lnTo>
                      <a:lnTo>
                        <a:pt x="121" y="973"/>
                      </a:lnTo>
                      <a:lnTo>
                        <a:pt x="143" y="966"/>
                      </a:lnTo>
                      <a:lnTo>
                        <a:pt x="164" y="956"/>
                      </a:lnTo>
                      <a:lnTo>
                        <a:pt x="186" y="945"/>
                      </a:lnTo>
                      <a:lnTo>
                        <a:pt x="208" y="934"/>
                      </a:lnTo>
                      <a:lnTo>
                        <a:pt x="230" y="919"/>
                      </a:lnTo>
                      <a:lnTo>
                        <a:pt x="251" y="903"/>
                      </a:lnTo>
                      <a:lnTo>
                        <a:pt x="251" y="2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44" name="Freeform 99"/>
                <p:cNvSpPr>
                  <a:spLocks/>
                </p:cNvSpPr>
                <p:nvPr/>
              </p:nvSpPr>
              <p:spPr bwMode="auto">
                <a:xfrm>
                  <a:off x="6080" y="13687"/>
                  <a:ext cx="215" cy="843"/>
                </a:xfrm>
                <a:custGeom>
                  <a:avLst/>
                  <a:gdLst>
                    <a:gd name="T0" fmla="*/ 215 w 215"/>
                    <a:gd name="T1" fmla="*/ 20 h 843"/>
                    <a:gd name="T2" fmla="*/ 214 w 215"/>
                    <a:gd name="T3" fmla="*/ 19 h 843"/>
                    <a:gd name="T4" fmla="*/ 211 w 215"/>
                    <a:gd name="T5" fmla="*/ 18 h 843"/>
                    <a:gd name="T6" fmla="*/ 205 w 215"/>
                    <a:gd name="T7" fmla="*/ 15 h 843"/>
                    <a:gd name="T8" fmla="*/ 197 w 215"/>
                    <a:gd name="T9" fmla="*/ 12 h 843"/>
                    <a:gd name="T10" fmla="*/ 187 w 215"/>
                    <a:gd name="T11" fmla="*/ 9 h 843"/>
                    <a:gd name="T12" fmla="*/ 176 w 215"/>
                    <a:gd name="T13" fmla="*/ 6 h 843"/>
                    <a:gd name="T14" fmla="*/ 163 w 215"/>
                    <a:gd name="T15" fmla="*/ 4 h 843"/>
                    <a:gd name="T16" fmla="*/ 149 w 215"/>
                    <a:gd name="T17" fmla="*/ 1 h 843"/>
                    <a:gd name="T18" fmla="*/ 133 w 215"/>
                    <a:gd name="T19" fmla="*/ 0 h 843"/>
                    <a:gd name="T20" fmla="*/ 115 w 215"/>
                    <a:gd name="T21" fmla="*/ 0 h 843"/>
                    <a:gd name="T22" fmla="*/ 98 w 215"/>
                    <a:gd name="T23" fmla="*/ 1 h 843"/>
                    <a:gd name="T24" fmla="*/ 79 w 215"/>
                    <a:gd name="T25" fmla="*/ 5 h 843"/>
                    <a:gd name="T26" fmla="*/ 60 w 215"/>
                    <a:gd name="T27" fmla="*/ 10 h 843"/>
                    <a:gd name="T28" fmla="*/ 40 w 215"/>
                    <a:gd name="T29" fmla="*/ 18 h 843"/>
                    <a:gd name="T30" fmla="*/ 21 w 215"/>
                    <a:gd name="T31" fmla="*/ 27 h 843"/>
                    <a:gd name="T32" fmla="*/ 0 w 215"/>
                    <a:gd name="T33" fmla="*/ 40 h 843"/>
                    <a:gd name="T34" fmla="*/ 0 w 215"/>
                    <a:gd name="T35" fmla="*/ 843 h 843"/>
                    <a:gd name="T36" fmla="*/ 1 w 215"/>
                    <a:gd name="T37" fmla="*/ 843 h 843"/>
                    <a:gd name="T38" fmla="*/ 6 w 215"/>
                    <a:gd name="T39" fmla="*/ 843 h 843"/>
                    <a:gd name="T40" fmla="*/ 12 w 215"/>
                    <a:gd name="T41" fmla="*/ 842 h 843"/>
                    <a:gd name="T42" fmla="*/ 21 w 215"/>
                    <a:gd name="T43" fmla="*/ 841 h 843"/>
                    <a:gd name="T44" fmla="*/ 30 w 215"/>
                    <a:gd name="T45" fmla="*/ 840 h 843"/>
                    <a:gd name="T46" fmla="*/ 43 w 215"/>
                    <a:gd name="T47" fmla="*/ 838 h 843"/>
                    <a:gd name="T48" fmla="*/ 56 w 215"/>
                    <a:gd name="T49" fmla="*/ 835 h 843"/>
                    <a:gd name="T50" fmla="*/ 71 w 215"/>
                    <a:gd name="T51" fmla="*/ 831 h 843"/>
                    <a:gd name="T52" fmla="*/ 87 w 215"/>
                    <a:gd name="T53" fmla="*/ 826 h 843"/>
                    <a:gd name="T54" fmla="*/ 105 w 215"/>
                    <a:gd name="T55" fmla="*/ 821 h 843"/>
                    <a:gd name="T56" fmla="*/ 123 w 215"/>
                    <a:gd name="T57" fmla="*/ 814 h 843"/>
                    <a:gd name="T58" fmla="*/ 141 w 215"/>
                    <a:gd name="T59" fmla="*/ 806 h 843"/>
                    <a:gd name="T60" fmla="*/ 159 w 215"/>
                    <a:gd name="T61" fmla="*/ 797 h 843"/>
                    <a:gd name="T62" fmla="*/ 179 w 215"/>
                    <a:gd name="T63" fmla="*/ 786 h 843"/>
                    <a:gd name="T64" fmla="*/ 197 w 215"/>
                    <a:gd name="T65" fmla="*/ 774 h 843"/>
                    <a:gd name="T66" fmla="*/ 215 w 215"/>
                    <a:gd name="T67" fmla="*/ 760 h 843"/>
                    <a:gd name="T68" fmla="*/ 215 w 215"/>
                    <a:gd name="T69" fmla="*/ 20 h 84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215"/>
                    <a:gd name="T106" fmla="*/ 0 h 843"/>
                    <a:gd name="T107" fmla="*/ 215 w 215"/>
                    <a:gd name="T108" fmla="*/ 843 h 84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215" h="843">
                      <a:moveTo>
                        <a:pt x="215" y="20"/>
                      </a:moveTo>
                      <a:lnTo>
                        <a:pt x="214" y="19"/>
                      </a:lnTo>
                      <a:lnTo>
                        <a:pt x="211" y="18"/>
                      </a:lnTo>
                      <a:lnTo>
                        <a:pt x="205" y="15"/>
                      </a:lnTo>
                      <a:lnTo>
                        <a:pt x="197" y="12"/>
                      </a:lnTo>
                      <a:lnTo>
                        <a:pt x="187" y="9"/>
                      </a:lnTo>
                      <a:lnTo>
                        <a:pt x="176" y="6"/>
                      </a:lnTo>
                      <a:lnTo>
                        <a:pt x="163" y="4"/>
                      </a:lnTo>
                      <a:lnTo>
                        <a:pt x="149" y="1"/>
                      </a:lnTo>
                      <a:lnTo>
                        <a:pt x="133" y="0"/>
                      </a:lnTo>
                      <a:lnTo>
                        <a:pt x="115" y="0"/>
                      </a:lnTo>
                      <a:lnTo>
                        <a:pt x="98" y="1"/>
                      </a:lnTo>
                      <a:lnTo>
                        <a:pt x="79" y="5"/>
                      </a:lnTo>
                      <a:lnTo>
                        <a:pt x="60" y="10"/>
                      </a:lnTo>
                      <a:lnTo>
                        <a:pt x="40" y="18"/>
                      </a:lnTo>
                      <a:lnTo>
                        <a:pt x="21" y="27"/>
                      </a:lnTo>
                      <a:lnTo>
                        <a:pt x="0" y="40"/>
                      </a:lnTo>
                      <a:lnTo>
                        <a:pt x="0" y="843"/>
                      </a:lnTo>
                      <a:lnTo>
                        <a:pt x="1" y="843"/>
                      </a:lnTo>
                      <a:lnTo>
                        <a:pt x="6" y="843"/>
                      </a:lnTo>
                      <a:lnTo>
                        <a:pt x="12" y="842"/>
                      </a:lnTo>
                      <a:lnTo>
                        <a:pt x="21" y="841"/>
                      </a:lnTo>
                      <a:lnTo>
                        <a:pt x="30" y="840"/>
                      </a:lnTo>
                      <a:lnTo>
                        <a:pt x="43" y="838"/>
                      </a:lnTo>
                      <a:lnTo>
                        <a:pt x="56" y="835"/>
                      </a:lnTo>
                      <a:lnTo>
                        <a:pt x="71" y="831"/>
                      </a:lnTo>
                      <a:lnTo>
                        <a:pt x="87" y="826"/>
                      </a:lnTo>
                      <a:lnTo>
                        <a:pt x="105" y="821"/>
                      </a:lnTo>
                      <a:lnTo>
                        <a:pt x="123" y="814"/>
                      </a:lnTo>
                      <a:lnTo>
                        <a:pt x="141" y="806"/>
                      </a:lnTo>
                      <a:lnTo>
                        <a:pt x="159" y="797"/>
                      </a:lnTo>
                      <a:lnTo>
                        <a:pt x="179" y="786"/>
                      </a:lnTo>
                      <a:lnTo>
                        <a:pt x="197" y="774"/>
                      </a:lnTo>
                      <a:lnTo>
                        <a:pt x="215" y="760"/>
                      </a:lnTo>
                      <a:lnTo>
                        <a:pt x="215" y="2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45" name="Freeform 100"/>
                <p:cNvSpPr>
                  <a:spLocks/>
                </p:cNvSpPr>
                <p:nvPr/>
              </p:nvSpPr>
              <p:spPr bwMode="auto">
                <a:xfrm>
                  <a:off x="6087" y="13696"/>
                  <a:ext cx="180" cy="685"/>
                </a:xfrm>
                <a:custGeom>
                  <a:avLst/>
                  <a:gdLst>
                    <a:gd name="T0" fmla="*/ 180 w 180"/>
                    <a:gd name="T1" fmla="*/ 16 h 685"/>
                    <a:gd name="T2" fmla="*/ 179 w 180"/>
                    <a:gd name="T3" fmla="*/ 16 h 685"/>
                    <a:gd name="T4" fmla="*/ 176 w 180"/>
                    <a:gd name="T5" fmla="*/ 14 h 685"/>
                    <a:gd name="T6" fmla="*/ 172 w 180"/>
                    <a:gd name="T7" fmla="*/ 12 h 685"/>
                    <a:gd name="T8" fmla="*/ 165 w 180"/>
                    <a:gd name="T9" fmla="*/ 10 h 685"/>
                    <a:gd name="T10" fmla="*/ 157 w 180"/>
                    <a:gd name="T11" fmla="*/ 8 h 685"/>
                    <a:gd name="T12" fmla="*/ 147 w 180"/>
                    <a:gd name="T13" fmla="*/ 4 h 685"/>
                    <a:gd name="T14" fmla="*/ 136 w 180"/>
                    <a:gd name="T15" fmla="*/ 2 h 685"/>
                    <a:gd name="T16" fmla="*/ 125 w 180"/>
                    <a:gd name="T17" fmla="*/ 0 h 685"/>
                    <a:gd name="T18" fmla="*/ 111 w 180"/>
                    <a:gd name="T19" fmla="*/ 0 h 685"/>
                    <a:gd name="T20" fmla="*/ 97 w 180"/>
                    <a:gd name="T21" fmla="*/ 0 h 685"/>
                    <a:gd name="T22" fmla="*/ 81 w 180"/>
                    <a:gd name="T23" fmla="*/ 1 h 685"/>
                    <a:gd name="T24" fmla="*/ 66 w 180"/>
                    <a:gd name="T25" fmla="*/ 3 h 685"/>
                    <a:gd name="T26" fmla="*/ 50 w 180"/>
                    <a:gd name="T27" fmla="*/ 8 h 685"/>
                    <a:gd name="T28" fmla="*/ 33 w 180"/>
                    <a:gd name="T29" fmla="*/ 14 h 685"/>
                    <a:gd name="T30" fmla="*/ 17 w 180"/>
                    <a:gd name="T31" fmla="*/ 23 h 685"/>
                    <a:gd name="T32" fmla="*/ 0 w 180"/>
                    <a:gd name="T33" fmla="*/ 33 h 685"/>
                    <a:gd name="T34" fmla="*/ 0 w 180"/>
                    <a:gd name="T35" fmla="*/ 685 h 685"/>
                    <a:gd name="T36" fmla="*/ 1 w 180"/>
                    <a:gd name="T37" fmla="*/ 685 h 685"/>
                    <a:gd name="T38" fmla="*/ 4 w 180"/>
                    <a:gd name="T39" fmla="*/ 685 h 685"/>
                    <a:gd name="T40" fmla="*/ 9 w 180"/>
                    <a:gd name="T41" fmla="*/ 684 h 685"/>
                    <a:gd name="T42" fmla="*/ 17 w 180"/>
                    <a:gd name="T43" fmla="*/ 683 h 685"/>
                    <a:gd name="T44" fmla="*/ 26 w 180"/>
                    <a:gd name="T45" fmla="*/ 682 h 685"/>
                    <a:gd name="T46" fmla="*/ 35 w 180"/>
                    <a:gd name="T47" fmla="*/ 681 h 685"/>
                    <a:gd name="T48" fmla="*/ 47 w 180"/>
                    <a:gd name="T49" fmla="*/ 678 h 685"/>
                    <a:gd name="T50" fmla="*/ 60 w 180"/>
                    <a:gd name="T51" fmla="*/ 676 h 685"/>
                    <a:gd name="T52" fmla="*/ 73 w 180"/>
                    <a:gd name="T53" fmla="*/ 671 h 685"/>
                    <a:gd name="T54" fmla="*/ 87 w 180"/>
                    <a:gd name="T55" fmla="*/ 667 h 685"/>
                    <a:gd name="T56" fmla="*/ 102 w 180"/>
                    <a:gd name="T57" fmla="*/ 662 h 685"/>
                    <a:gd name="T58" fmla="*/ 118 w 180"/>
                    <a:gd name="T59" fmla="*/ 655 h 685"/>
                    <a:gd name="T60" fmla="*/ 133 w 180"/>
                    <a:gd name="T61" fmla="*/ 648 h 685"/>
                    <a:gd name="T62" fmla="*/ 149 w 180"/>
                    <a:gd name="T63" fmla="*/ 639 h 685"/>
                    <a:gd name="T64" fmla="*/ 165 w 180"/>
                    <a:gd name="T65" fmla="*/ 628 h 685"/>
                    <a:gd name="T66" fmla="*/ 180 w 180"/>
                    <a:gd name="T67" fmla="*/ 617 h 685"/>
                    <a:gd name="T68" fmla="*/ 180 w 180"/>
                    <a:gd name="T69" fmla="*/ 16 h 68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80"/>
                    <a:gd name="T106" fmla="*/ 0 h 685"/>
                    <a:gd name="T107" fmla="*/ 180 w 180"/>
                    <a:gd name="T108" fmla="*/ 685 h 68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80" h="685">
                      <a:moveTo>
                        <a:pt x="180" y="16"/>
                      </a:moveTo>
                      <a:lnTo>
                        <a:pt x="179" y="16"/>
                      </a:lnTo>
                      <a:lnTo>
                        <a:pt x="176" y="14"/>
                      </a:lnTo>
                      <a:lnTo>
                        <a:pt x="172" y="12"/>
                      </a:lnTo>
                      <a:lnTo>
                        <a:pt x="165" y="10"/>
                      </a:lnTo>
                      <a:lnTo>
                        <a:pt x="157" y="8"/>
                      </a:lnTo>
                      <a:lnTo>
                        <a:pt x="147" y="4"/>
                      </a:lnTo>
                      <a:lnTo>
                        <a:pt x="136" y="2"/>
                      </a:lnTo>
                      <a:lnTo>
                        <a:pt x="125" y="0"/>
                      </a:lnTo>
                      <a:lnTo>
                        <a:pt x="111" y="0"/>
                      </a:lnTo>
                      <a:lnTo>
                        <a:pt x="97" y="0"/>
                      </a:lnTo>
                      <a:lnTo>
                        <a:pt x="81" y="1"/>
                      </a:lnTo>
                      <a:lnTo>
                        <a:pt x="66" y="3"/>
                      </a:lnTo>
                      <a:lnTo>
                        <a:pt x="50" y="8"/>
                      </a:lnTo>
                      <a:lnTo>
                        <a:pt x="33" y="14"/>
                      </a:lnTo>
                      <a:lnTo>
                        <a:pt x="17" y="23"/>
                      </a:lnTo>
                      <a:lnTo>
                        <a:pt x="0" y="33"/>
                      </a:lnTo>
                      <a:lnTo>
                        <a:pt x="0" y="685"/>
                      </a:lnTo>
                      <a:lnTo>
                        <a:pt x="1" y="685"/>
                      </a:lnTo>
                      <a:lnTo>
                        <a:pt x="4" y="685"/>
                      </a:lnTo>
                      <a:lnTo>
                        <a:pt x="9" y="684"/>
                      </a:lnTo>
                      <a:lnTo>
                        <a:pt x="17" y="683"/>
                      </a:lnTo>
                      <a:lnTo>
                        <a:pt x="26" y="682"/>
                      </a:lnTo>
                      <a:lnTo>
                        <a:pt x="35" y="681"/>
                      </a:lnTo>
                      <a:lnTo>
                        <a:pt x="47" y="678"/>
                      </a:lnTo>
                      <a:lnTo>
                        <a:pt x="60" y="676"/>
                      </a:lnTo>
                      <a:lnTo>
                        <a:pt x="73" y="671"/>
                      </a:lnTo>
                      <a:lnTo>
                        <a:pt x="87" y="667"/>
                      </a:lnTo>
                      <a:lnTo>
                        <a:pt x="102" y="662"/>
                      </a:lnTo>
                      <a:lnTo>
                        <a:pt x="118" y="655"/>
                      </a:lnTo>
                      <a:lnTo>
                        <a:pt x="133" y="648"/>
                      </a:lnTo>
                      <a:lnTo>
                        <a:pt x="149" y="639"/>
                      </a:lnTo>
                      <a:lnTo>
                        <a:pt x="165" y="628"/>
                      </a:lnTo>
                      <a:lnTo>
                        <a:pt x="180" y="617"/>
                      </a:lnTo>
                      <a:lnTo>
                        <a:pt x="180" y="1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46" name="Freeform 101"/>
                <p:cNvSpPr>
                  <a:spLocks/>
                </p:cNvSpPr>
                <p:nvPr/>
              </p:nvSpPr>
              <p:spPr bwMode="auto">
                <a:xfrm>
                  <a:off x="6093" y="13704"/>
                  <a:ext cx="146" cy="530"/>
                </a:xfrm>
                <a:custGeom>
                  <a:avLst/>
                  <a:gdLst>
                    <a:gd name="T0" fmla="*/ 146 w 146"/>
                    <a:gd name="T1" fmla="*/ 14 h 530"/>
                    <a:gd name="T2" fmla="*/ 143 w 146"/>
                    <a:gd name="T3" fmla="*/ 12 h 530"/>
                    <a:gd name="T4" fmla="*/ 134 w 146"/>
                    <a:gd name="T5" fmla="*/ 8 h 530"/>
                    <a:gd name="T6" fmla="*/ 120 w 146"/>
                    <a:gd name="T7" fmla="*/ 4 h 530"/>
                    <a:gd name="T8" fmla="*/ 101 w 146"/>
                    <a:gd name="T9" fmla="*/ 1 h 530"/>
                    <a:gd name="T10" fmla="*/ 79 w 146"/>
                    <a:gd name="T11" fmla="*/ 0 h 530"/>
                    <a:gd name="T12" fmla="*/ 54 w 146"/>
                    <a:gd name="T13" fmla="*/ 3 h 530"/>
                    <a:gd name="T14" fmla="*/ 27 w 146"/>
                    <a:gd name="T15" fmla="*/ 11 h 530"/>
                    <a:gd name="T16" fmla="*/ 0 w 146"/>
                    <a:gd name="T17" fmla="*/ 27 h 530"/>
                    <a:gd name="T18" fmla="*/ 0 w 146"/>
                    <a:gd name="T19" fmla="*/ 530 h 530"/>
                    <a:gd name="T20" fmla="*/ 3 w 146"/>
                    <a:gd name="T21" fmla="*/ 530 h 530"/>
                    <a:gd name="T22" fmla="*/ 14 w 146"/>
                    <a:gd name="T23" fmla="*/ 529 h 530"/>
                    <a:gd name="T24" fmla="*/ 29 w 146"/>
                    <a:gd name="T25" fmla="*/ 526 h 530"/>
                    <a:gd name="T26" fmla="*/ 49 w 146"/>
                    <a:gd name="T27" fmla="*/ 521 h 530"/>
                    <a:gd name="T28" fmla="*/ 71 w 146"/>
                    <a:gd name="T29" fmla="*/ 514 h 530"/>
                    <a:gd name="T30" fmla="*/ 96 w 146"/>
                    <a:gd name="T31" fmla="*/ 505 h 530"/>
                    <a:gd name="T32" fmla="*/ 121 w 146"/>
                    <a:gd name="T33" fmla="*/ 492 h 530"/>
                    <a:gd name="T34" fmla="*/ 146 w 146"/>
                    <a:gd name="T35" fmla="*/ 475 h 530"/>
                    <a:gd name="T36" fmla="*/ 146 w 146"/>
                    <a:gd name="T37" fmla="*/ 14 h 53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46"/>
                    <a:gd name="T58" fmla="*/ 0 h 530"/>
                    <a:gd name="T59" fmla="*/ 146 w 146"/>
                    <a:gd name="T60" fmla="*/ 530 h 530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46" h="530">
                      <a:moveTo>
                        <a:pt x="146" y="14"/>
                      </a:moveTo>
                      <a:lnTo>
                        <a:pt x="143" y="12"/>
                      </a:lnTo>
                      <a:lnTo>
                        <a:pt x="134" y="8"/>
                      </a:lnTo>
                      <a:lnTo>
                        <a:pt x="120" y="4"/>
                      </a:lnTo>
                      <a:lnTo>
                        <a:pt x="101" y="1"/>
                      </a:lnTo>
                      <a:lnTo>
                        <a:pt x="79" y="0"/>
                      </a:lnTo>
                      <a:lnTo>
                        <a:pt x="54" y="3"/>
                      </a:lnTo>
                      <a:lnTo>
                        <a:pt x="27" y="11"/>
                      </a:lnTo>
                      <a:lnTo>
                        <a:pt x="0" y="27"/>
                      </a:lnTo>
                      <a:lnTo>
                        <a:pt x="0" y="530"/>
                      </a:lnTo>
                      <a:lnTo>
                        <a:pt x="3" y="530"/>
                      </a:lnTo>
                      <a:lnTo>
                        <a:pt x="14" y="529"/>
                      </a:lnTo>
                      <a:lnTo>
                        <a:pt x="29" y="526"/>
                      </a:lnTo>
                      <a:lnTo>
                        <a:pt x="49" y="521"/>
                      </a:lnTo>
                      <a:lnTo>
                        <a:pt x="71" y="514"/>
                      </a:lnTo>
                      <a:lnTo>
                        <a:pt x="96" y="505"/>
                      </a:lnTo>
                      <a:lnTo>
                        <a:pt x="121" y="492"/>
                      </a:lnTo>
                      <a:lnTo>
                        <a:pt x="146" y="475"/>
                      </a:lnTo>
                      <a:lnTo>
                        <a:pt x="146" y="1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47" name="Freeform 102"/>
                <p:cNvSpPr>
                  <a:spLocks/>
                </p:cNvSpPr>
                <p:nvPr/>
              </p:nvSpPr>
              <p:spPr bwMode="auto">
                <a:xfrm>
                  <a:off x="6101" y="13712"/>
                  <a:ext cx="109" cy="373"/>
                </a:xfrm>
                <a:custGeom>
                  <a:avLst/>
                  <a:gdLst>
                    <a:gd name="T0" fmla="*/ 109 w 109"/>
                    <a:gd name="T1" fmla="*/ 10 h 373"/>
                    <a:gd name="T2" fmla="*/ 107 w 109"/>
                    <a:gd name="T3" fmla="*/ 9 h 373"/>
                    <a:gd name="T4" fmla="*/ 100 w 109"/>
                    <a:gd name="T5" fmla="*/ 6 h 373"/>
                    <a:gd name="T6" fmla="*/ 89 w 109"/>
                    <a:gd name="T7" fmla="*/ 2 h 373"/>
                    <a:gd name="T8" fmla="*/ 75 w 109"/>
                    <a:gd name="T9" fmla="*/ 0 h 373"/>
                    <a:gd name="T10" fmla="*/ 59 w 109"/>
                    <a:gd name="T11" fmla="*/ 0 h 373"/>
                    <a:gd name="T12" fmla="*/ 39 w 109"/>
                    <a:gd name="T13" fmla="*/ 2 h 373"/>
                    <a:gd name="T14" fmla="*/ 20 w 109"/>
                    <a:gd name="T15" fmla="*/ 9 h 373"/>
                    <a:gd name="T16" fmla="*/ 0 w 109"/>
                    <a:gd name="T17" fmla="*/ 21 h 373"/>
                    <a:gd name="T18" fmla="*/ 0 w 109"/>
                    <a:gd name="T19" fmla="*/ 373 h 373"/>
                    <a:gd name="T20" fmla="*/ 2 w 109"/>
                    <a:gd name="T21" fmla="*/ 373 h 373"/>
                    <a:gd name="T22" fmla="*/ 9 w 109"/>
                    <a:gd name="T23" fmla="*/ 372 h 373"/>
                    <a:gd name="T24" fmla="*/ 21 w 109"/>
                    <a:gd name="T25" fmla="*/ 369 h 373"/>
                    <a:gd name="T26" fmla="*/ 36 w 109"/>
                    <a:gd name="T27" fmla="*/ 366 h 373"/>
                    <a:gd name="T28" fmla="*/ 53 w 109"/>
                    <a:gd name="T29" fmla="*/ 362 h 373"/>
                    <a:gd name="T30" fmla="*/ 72 w 109"/>
                    <a:gd name="T31" fmla="*/ 354 h 373"/>
                    <a:gd name="T32" fmla="*/ 90 w 109"/>
                    <a:gd name="T33" fmla="*/ 343 h 373"/>
                    <a:gd name="T34" fmla="*/ 109 w 109"/>
                    <a:gd name="T35" fmla="*/ 331 h 373"/>
                    <a:gd name="T36" fmla="*/ 109 w 109"/>
                    <a:gd name="T37" fmla="*/ 10 h 373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9"/>
                    <a:gd name="T58" fmla="*/ 0 h 373"/>
                    <a:gd name="T59" fmla="*/ 109 w 109"/>
                    <a:gd name="T60" fmla="*/ 373 h 373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9" h="373">
                      <a:moveTo>
                        <a:pt x="109" y="10"/>
                      </a:moveTo>
                      <a:lnTo>
                        <a:pt x="107" y="9"/>
                      </a:lnTo>
                      <a:lnTo>
                        <a:pt x="100" y="6"/>
                      </a:lnTo>
                      <a:lnTo>
                        <a:pt x="89" y="2"/>
                      </a:lnTo>
                      <a:lnTo>
                        <a:pt x="75" y="0"/>
                      </a:lnTo>
                      <a:lnTo>
                        <a:pt x="59" y="0"/>
                      </a:lnTo>
                      <a:lnTo>
                        <a:pt x="39" y="2"/>
                      </a:lnTo>
                      <a:lnTo>
                        <a:pt x="20" y="9"/>
                      </a:lnTo>
                      <a:lnTo>
                        <a:pt x="0" y="21"/>
                      </a:lnTo>
                      <a:lnTo>
                        <a:pt x="0" y="373"/>
                      </a:lnTo>
                      <a:lnTo>
                        <a:pt x="2" y="373"/>
                      </a:lnTo>
                      <a:lnTo>
                        <a:pt x="9" y="372"/>
                      </a:lnTo>
                      <a:lnTo>
                        <a:pt x="21" y="369"/>
                      </a:lnTo>
                      <a:lnTo>
                        <a:pt x="36" y="366"/>
                      </a:lnTo>
                      <a:lnTo>
                        <a:pt x="53" y="362"/>
                      </a:lnTo>
                      <a:lnTo>
                        <a:pt x="72" y="354"/>
                      </a:lnTo>
                      <a:lnTo>
                        <a:pt x="90" y="343"/>
                      </a:lnTo>
                      <a:lnTo>
                        <a:pt x="109" y="331"/>
                      </a:lnTo>
                      <a:lnTo>
                        <a:pt x="109" y="1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48" name="Freeform 103"/>
                <p:cNvSpPr>
                  <a:spLocks/>
                </p:cNvSpPr>
                <p:nvPr/>
              </p:nvSpPr>
              <p:spPr bwMode="auto">
                <a:xfrm>
                  <a:off x="6107" y="13721"/>
                  <a:ext cx="75" cy="216"/>
                </a:xfrm>
                <a:custGeom>
                  <a:avLst/>
                  <a:gdLst>
                    <a:gd name="T0" fmla="*/ 75 w 75"/>
                    <a:gd name="T1" fmla="*/ 6 h 216"/>
                    <a:gd name="T2" fmla="*/ 73 w 75"/>
                    <a:gd name="T3" fmla="*/ 5 h 216"/>
                    <a:gd name="T4" fmla="*/ 69 w 75"/>
                    <a:gd name="T5" fmla="*/ 4 h 216"/>
                    <a:gd name="T6" fmla="*/ 61 w 75"/>
                    <a:gd name="T7" fmla="*/ 2 h 216"/>
                    <a:gd name="T8" fmla="*/ 52 w 75"/>
                    <a:gd name="T9" fmla="*/ 0 h 216"/>
                    <a:gd name="T10" fmla="*/ 41 w 75"/>
                    <a:gd name="T11" fmla="*/ 0 h 216"/>
                    <a:gd name="T12" fmla="*/ 28 w 75"/>
                    <a:gd name="T13" fmla="*/ 1 h 216"/>
                    <a:gd name="T14" fmla="*/ 14 w 75"/>
                    <a:gd name="T15" fmla="*/ 6 h 216"/>
                    <a:gd name="T16" fmla="*/ 0 w 75"/>
                    <a:gd name="T17" fmla="*/ 14 h 216"/>
                    <a:gd name="T18" fmla="*/ 0 w 75"/>
                    <a:gd name="T19" fmla="*/ 216 h 216"/>
                    <a:gd name="T20" fmla="*/ 2 w 75"/>
                    <a:gd name="T21" fmla="*/ 216 h 216"/>
                    <a:gd name="T22" fmla="*/ 7 w 75"/>
                    <a:gd name="T23" fmla="*/ 215 h 216"/>
                    <a:gd name="T24" fmla="*/ 15 w 75"/>
                    <a:gd name="T25" fmla="*/ 214 h 216"/>
                    <a:gd name="T26" fmla="*/ 25 w 75"/>
                    <a:gd name="T27" fmla="*/ 211 h 216"/>
                    <a:gd name="T28" fmla="*/ 37 w 75"/>
                    <a:gd name="T29" fmla="*/ 208 h 216"/>
                    <a:gd name="T30" fmla="*/ 50 w 75"/>
                    <a:gd name="T31" fmla="*/ 203 h 216"/>
                    <a:gd name="T32" fmla="*/ 63 w 75"/>
                    <a:gd name="T33" fmla="*/ 195 h 216"/>
                    <a:gd name="T34" fmla="*/ 75 w 75"/>
                    <a:gd name="T35" fmla="*/ 187 h 216"/>
                    <a:gd name="T36" fmla="*/ 75 w 75"/>
                    <a:gd name="T37" fmla="*/ 6 h 21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5"/>
                    <a:gd name="T58" fmla="*/ 0 h 216"/>
                    <a:gd name="T59" fmla="*/ 75 w 75"/>
                    <a:gd name="T60" fmla="*/ 216 h 21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5" h="216">
                      <a:moveTo>
                        <a:pt x="75" y="6"/>
                      </a:moveTo>
                      <a:lnTo>
                        <a:pt x="73" y="5"/>
                      </a:lnTo>
                      <a:lnTo>
                        <a:pt x="69" y="4"/>
                      </a:lnTo>
                      <a:lnTo>
                        <a:pt x="61" y="2"/>
                      </a:lnTo>
                      <a:lnTo>
                        <a:pt x="52" y="0"/>
                      </a:lnTo>
                      <a:lnTo>
                        <a:pt x="41" y="0"/>
                      </a:lnTo>
                      <a:lnTo>
                        <a:pt x="28" y="1"/>
                      </a:lnTo>
                      <a:lnTo>
                        <a:pt x="14" y="6"/>
                      </a:lnTo>
                      <a:lnTo>
                        <a:pt x="0" y="14"/>
                      </a:lnTo>
                      <a:lnTo>
                        <a:pt x="0" y="216"/>
                      </a:lnTo>
                      <a:lnTo>
                        <a:pt x="2" y="216"/>
                      </a:lnTo>
                      <a:lnTo>
                        <a:pt x="7" y="215"/>
                      </a:lnTo>
                      <a:lnTo>
                        <a:pt x="15" y="214"/>
                      </a:lnTo>
                      <a:lnTo>
                        <a:pt x="25" y="211"/>
                      </a:lnTo>
                      <a:lnTo>
                        <a:pt x="37" y="208"/>
                      </a:lnTo>
                      <a:lnTo>
                        <a:pt x="50" y="203"/>
                      </a:lnTo>
                      <a:lnTo>
                        <a:pt x="63" y="195"/>
                      </a:lnTo>
                      <a:lnTo>
                        <a:pt x="75" y="187"/>
                      </a:lnTo>
                      <a:lnTo>
                        <a:pt x="75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49" name="Freeform 104"/>
                <p:cNvSpPr>
                  <a:spLocks/>
                </p:cNvSpPr>
                <p:nvPr/>
              </p:nvSpPr>
              <p:spPr bwMode="auto">
                <a:xfrm>
                  <a:off x="7013" y="14340"/>
                  <a:ext cx="110" cy="111"/>
                </a:xfrm>
                <a:custGeom>
                  <a:avLst/>
                  <a:gdLst>
                    <a:gd name="T0" fmla="*/ 55 w 110"/>
                    <a:gd name="T1" fmla="*/ 111 h 111"/>
                    <a:gd name="T2" fmla="*/ 66 w 110"/>
                    <a:gd name="T3" fmla="*/ 110 h 111"/>
                    <a:gd name="T4" fmla="*/ 76 w 110"/>
                    <a:gd name="T5" fmla="*/ 106 h 111"/>
                    <a:gd name="T6" fmla="*/ 85 w 110"/>
                    <a:gd name="T7" fmla="*/ 101 h 111"/>
                    <a:gd name="T8" fmla="*/ 94 w 110"/>
                    <a:gd name="T9" fmla="*/ 94 h 111"/>
                    <a:gd name="T10" fmla="*/ 100 w 110"/>
                    <a:gd name="T11" fmla="*/ 86 h 111"/>
                    <a:gd name="T12" fmla="*/ 106 w 110"/>
                    <a:gd name="T13" fmla="*/ 77 h 111"/>
                    <a:gd name="T14" fmla="*/ 109 w 110"/>
                    <a:gd name="T15" fmla="*/ 66 h 111"/>
                    <a:gd name="T16" fmla="*/ 110 w 110"/>
                    <a:gd name="T17" fmla="*/ 56 h 111"/>
                    <a:gd name="T18" fmla="*/ 109 w 110"/>
                    <a:gd name="T19" fmla="*/ 44 h 111"/>
                    <a:gd name="T20" fmla="*/ 106 w 110"/>
                    <a:gd name="T21" fmla="*/ 34 h 111"/>
                    <a:gd name="T22" fmla="*/ 100 w 110"/>
                    <a:gd name="T23" fmla="*/ 24 h 111"/>
                    <a:gd name="T24" fmla="*/ 94 w 110"/>
                    <a:gd name="T25" fmla="*/ 17 h 111"/>
                    <a:gd name="T26" fmla="*/ 85 w 110"/>
                    <a:gd name="T27" fmla="*/ 9 h 111"/>
                    <a:gd name="T28" fmla="*/ 76 w 110"/>
                    <a:gd name="T29" fmla="*/ 5 h 111"/>
                    <a:gd name="T30" fmla="*/ 66 w 110"/>
                    <a:gd name="T31" fmla="*/ 2 h 111"/>
                    <a:gd name="T32" fmla="*/ 55 w 110"/>
                    <a:gd name="T33" fmla="*/ 0 h 111"/>
                    <a:gd name="T34" fmla="*/ 44 w 110"/>
                    <a:gd name="T35" fmla="*/ 2 h 111"/>
                    <a:gd name="T36" fmla="*/ 33 w 110"/>
                    <a:gd name="T37" fmla="*/ 5 h 111"/>
                    <a:gd name="T38" fmla="*/ 25 w 110"/>
                    <a:gd name="T39" fmla="*/ 9 h 111"/>
                    <a:gd name="T40" fmla="*/ 16 w 110"/>
                    <a:gd name="T41" fmla="*/ 17 h 111"/>
                    <a:gd name="T42" fmla="*/ 10 w 110"/>
                    <a:gd name="T43" fmla="*/ 24 h 111"/>
                    <a:gd name="T44" fmla="*/ 4 w 110"/>
                    <a:gd name="T45" fmla="*/ 34 h 111"/>
                    <a:gd name="T46" fmla="*/ 1 w 110"/>
                    <a:gd name="T47" fmla="*/ 44 h 111"/>
                    <a:gd name="T48" fmla="*/ 0 w 110"/>
                    <a:gd name="T49" fmla="*/ 56 h 111"/>
                    <a:gd name="T50" fmla="*/ 1 w 110"/>
                    <a:gd name="T51" fmla="*/ 66 h 111"/>
                    <a:gd name="T52" fmla="*/ 4 w 110"/>
                    <a:gd name="T53" fmla="*/ 77 h 111"/>
                    <a:gd name="T54" fmla="*/ 10 w 110"/>
                    <a:gd name="T55" fmla="*/ 86 h 111"/>
                    <a:gd name="T56" fmla="*/ 16 w 110"/>
                    <a:gd name="T57" fmla="*/ 94 h 111"/>
                    <a:gd name="T58" fmla="*/ 25 w 110"/>
                    <a:gd name="T59" fmla="*/ 101 h 111"/>
                    <a:gd name="T60" fmla="*/ 33 w 110"/>
                    <a:gd name="T61" fmla="*/ 106 h 111"/>
                    <a:gd name="T62" fmla="*/ 44 w 110"/>
                    <a:gd name="T63" fmla="*/ 110 h 111"/>
                    <a:gd name="T64" fmla="*/ 55 w 110"/>
                    <a:gd name="T65" fmla="*/ 111 h 11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110"/>
                    <a:gd name="T100" fmla="*/ 0 h 111"/>
                    <a:gd name="T101" fmla="*/ 110 w 110"/>
                    <a:gd name="T102" fmla="*/ 111 h 111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110" h="111">
                      <a:moveTo>
                        <a:pt x="55" y="111"/>
                      </a:moveTo>
                      <a:lnTo>
                        <a:pt x="66" y="110"/>
                      </a:lnTo>
                      <a:lnTo>
                        <a:pt x="76" y="106"/>
                      </a:lnTo>
                      <a:lnTo>
                        <a:pt x="85" y="101"/>
                      </a:lnTo>
                      <a:lnTo>
                        <a:pt x="94" y="94"/>
                      </a:lnTo>
                      <a:lnTo>
                        <a:pt x="100" y="86"/>
                      </a:lnTo>
                      <a:lnTo>
                        <a:pt x="106" y="77"/>
                      </a:lnTo>
                      <a:lnTo>
                        <a:pt x="109" y="66"/>
                      </a:lnTo>
                      <a:lnTo>
                        <a:pt x="110" y="56"/>
                      </a:lnTo>
                      <a:lnTo>
                        <a:pt x="109" y="44"/>
                      </a:lnTo>
                      <a:lnTo>
                        <a:pt x="106" y="34"/>
                      </a:lnTo>
                      <a:lnTo>
                        <a:pt x="100" y="24"/>
                      </a:lnTo>
                      <a:lnTo>
                        <a:pt x="94" y="17"/>
                      </a:lnTo>
                      <a:lnTo>
                        <a:pt x="85" y="9"/>
                      </a:lnTo>
                      <a:lnTo>
                        <a:pt x="76" y="5"/>
                      </a:lnTo>
                      <a:lnTo>
                        <a:pt x="66" y="2"/>
                      </a:lnTo>
                      <a:lnTo>
                        <a:pt x="55" y="0"/>
                      </a:lnTo>
                      <a:lnTo>
                        <a:pt x="44" y="2"/>
                      </a:lnTo>
                      <a:lnTo>
                        <a:pt x="33" y="5"/>
                      </a:lnTo>
                      <a:lnTo>
                        <a:pt x="25" y="9"/>
                      </a:lnTo>
                      <a:lnTo>
                        <a:pt x="16" y="17"/>
                      </a:lnTo>
                      <a:lnTo>
                        <a:pt x="10" y="24"/>
                      </a:lnTo>
                      <a:lnTo>
                        <a:pt x="4" y="34"/>
                      </a:lnTo>
                      <a:lnTo>
                        <a:pt x="1" y="44"/>
                      </a:lnTo>
                      <a:lnTo>
                        <a:pt x="0" y="56"/>
                      </a:lnTo>
                      <a:lnTo>
                        <a:pt x="1" y="66"/>
                      </a:lnTo>
                      <a:lnTo>
                        <a:pt x="4" y="77"/>
                      </a:lnTo>
                      <a:lnTo>
                        <a:pt x="10" y="86"/>
                      </a:lnTo>
                      <a:lnTo>
                        <a:pt x="16" y="94"/>
                      </a:lnTo>
                      <a:lnTo>
                        <a:pt x="25" y="101"/>
                      </a:lnTo>
                      <a:lnTo>
                        <a:pt x="33" y="106"/>
                      </a:lnTo>
                      <a:lnTo>
                        <a:pt x="44" y="110"/>
                      </a:lnTo>
                      <a:lnTo>
                        <a:pt x="55" y="1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50" name="Freeform 105"/>
                <p:cNvSpPr>
                  <a:spLocks/>
                </p:cNvSpPr>
                <p:nvPr/>
              </p:nvSpPr>
              <p:spPr bwMode="auto">
                <a:xfrm>
                  <a:off x="6676" y="14343"/>
                  <a:ext cx="55" cy="55"/>
                </a:xfrm>
                <a:custGeom>
                  <a:avLst/>
                  <a:gdLst>
                    <a:gd name="T0" fmla="*/ 27 w 55"/>
                    <a:gd name="T1" fmla="*/ 55 h 55"/>
                    <a:gd name="T2" fmla="*/ 38 w 55"/>
                    <a:gd name="T3" fmla="*/ 53 h 55"/>
                    <a:gd name="T4" fmla="*/ 48 w 55"/>
                    <a:gd name="T5" fmla="*/ 46 h 55"/>
                    <a:gd name="T6" fmla="*/ 53 w 55"/>
                    <a:gd name="T7" fmla="*/ 37 h 55"/>
                    <a:gd name="T8" fmla="*/ 55 w 55"/>
                    <a:gd name="T9" fmla="*/ 27 h 55"/>
                    <a:gd name="T10" fmla="*/ 53 w 55"/>
                    <a:gd name="T11" fmla="*/ 16 h 55"/>
                    <a:gd name="T12" fmla="*/ 48 w 55"/>
                    <a:gd name="T13" fmla="*/ 7 h 55"/>
                    <a:gd name="T14" fmla="*/ 38 w 55"/>
                    <a:gd name="T15" fmla="*/ 2 h 55"/>
                    <a:gd name="T16" fmla="*/ 27 w 55"/>
                    <a:gd name="T17" fmla="*/ 0 h 55"/>
                    <a:gd name="T18" fmla="*/ 16 w 55"/>
                    <a:gd name="T19" fmla="*/ 2 h 55"/>
                    <a:gd name="T20" fmla="*/ 8 w 55"/>
                    <a:gd name="T21" fmla="*/ 7 h 55"/>
                    <a:gd name="T22" fmla="*/ 2 w 55"/>
                    <a:gd name="T23" fmla="*/ 16 h 55"/>
                    <a:gd name="T24" fmla="*/ 0 w 55"/>
                    <a:gd name="T25" fmla="*/ 27 h 55"/>
                    <a:gd name="T26" fmla="*/ 2 w 55"/>
                    <a:gd name="T27" fmla="*/ 37 h 55"/>
                    <a:gd name="T28" fmla="*/ 8 w 55"/>
                    <a:gd name="T29" fmla="*/ 46 h 55"/>
                    <a:gd name="T30" fmla="*/ 16 w 55"/>
                    <a:gd name="T31" fmla="*/ 53 h 55"/>
                    <a:gd name="T32" fmla="*/ 27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7" y="55"/>
                      </a:moveTo>
                      <a:lnTo>
                        <a:pt x="38" y="53"/>
                      </a:lnTo>
                      <a:lnTo>
                        <a:pt x="48" y="46"/>
                      </a:lnTo>
                      <a:lnTo>
                        <a:pt x="53" y="37"/>
                      </a:lnTo>
                      <a:lnTo>
                        <a:pt x="55" y="27"/>
                      </a:lnTo>
                      <a:lnTo>
                        <a:pt x="53" y="16"/>
                      </a:lnTo>
                      <a:lnTo>
                        <a:pt x="48" y="7"/>
                      </a:lnTo>
                      <a:lnTo>
                        <a:pt x="38" y="2"/>
                      </a:lnTo>
                      <a:lnTo>
                        <a:pt x="27" y="0"/>
                      </a:lnTo>
                      <a:lnTo>
                        <a:pt x="16" y="2"/>
                      </a:lnTo>
                      <a:lnTo>
                        <a:pt x="8" y="7"/>
                      </a:lnTo>
                      <a:lnTo>
                        <a:pt x="2" y="16"/>
                      </a:lnTo>
                      <a:lnTo>
                        <a:pt x="0" y="27"/>
                      </a:lnTo>
                      <a:lnTo>
                        <a:pt x="2" y="37"/>
                      </a:lnTo>
                      <a:lnTo>
                        <a:pt x="8" y="46"/>
                      </a:lnTo>
                      <a:lnTo>
                        <a:pt x="16" y="53"/>
                      </a:lnTo>
                      <a:lnTo>
                        <a:pt x="27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51" name="Freeform 106"/>
                <p:cNvSpPr>
                  <a:spLocks/>
                </p:cNvSpPr>
                <p:nvPr/>
              </p:nvSpPr>
              <p:spPr bwMode="auto">
                <a:xfrm>
                  <a:off x="6770" y="14345"/>
                  <a:ext cx="55" cy="55"/>
                </a:xfrm>
                <a:custGeom>
                  <a:avLst/>
                  <a:gdLst>
                    <a:gd name="T0" fmla="*/ 28 w 55"/>
                    <a:gd name="T1" fmla="*/ 55 h 55"/>
                    <a:gd name="T2" fmla="*/ 39 w 55"/>
                    <a:gd name="T3" fmla="*/ 53 h 55"/>
                    <a:gd name="T4" fmla="*/ 47 w 55"/>
                    <a:gd name="T5" fmla="*/ 47 h 55"/>
                    <a:gd name="T6" fmla="*/ 53 w 55"/>
                    <a:gd name="T7" fmla="*/ 39 h 55"/>
                    <a:gd name="T8" fmla="*/ 55 w 55"/>
                    <a:gd name="T9" fmla="*/ 28 h 55"/>
                    <a:gd name="T10" fmla="*/ 53 w 55"/>
                    <a:gd name="T11" fmla="*/ 17 h 55"/>
                    <a:gd name="T12" fmla="*/ 47 w 55"/>
                    <a:gd name="T13" fmla="*/ 8 h 55"/>
                    <a:gd name="T14" fmla="*/ 39 w 55"/>
                    <a:gd name="T15" fmla="*/ 2 h 55"/>
                    <a:gd name="T16" fmla="*/ 28 w 55"/>
                    <a:gd name="T17" fmla="*/ 0 h 55"/>
                    <a:gd name="T18" fmla="*/ 17 w 55"/>
                    <a:gd name="T19" fmla="*/ 2 h 55"/>
                    <a:gd name="T20" fmla="*/ 9 w 55"/>
                    <a:gd name="T21" fmla="*/ 8 h 55"/>
                    <a:gd name="T22" fmla="*/ 2 w 55"/>
                    <a:gd name="T23" fmla="*/ 17 h 55"/>
                    <a:gd name="T24" fmla="*/ 0 w 55"/>
                    <a:gd name="T25" fmla="*/ 28 h 55"/>
                    <a:gd name="T26" fmla="*/ 2 w 55"/>
                    <a:gd name="T27" fmla="*/ 39 h 55"/>
                    <a:gd name="T28" fmla="*/ 9 w 55"/>
                    <a:gd name="T29" fmla="*/ 47 h 55"/>
                    <a:gd name="T30" fmla="*/ 17 w 55"/>
                    <a:gd name="T31" fmla="*/ 53 h 55"/>
                    <a:gd name="T32" fmla="*/ 28 w 55"/>
                    <a:gd name="T33" fmla="*/ 55 h 55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5"/>
                    <a:gd name="T52" fmla="*/ 0 h 55"/>
                    <a:gd name="T53" fmla="*/ 55 w 55"/>
                    <a:gd name="T54" fmla="*/ 55 h 55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5" h="55">
                      <a:moveTo>
                        <a:pt x="28" y="55"/>
                      </a:moveTo>
                      <a:lnTo>
                        <a:pt x="39" y="53"/>
                      </a:lnTo>
                      <a:lnTo>
                        <a:pt x="47" y="47"/>
                      </a:lnTo>
                      <a:lnTo>
                        <a:pt x="53" y="39"/>
                      </a:lnTo>
                      <a:lnTo>
                        <a:pt x="55" y="28"/>
                      </a:lnTo>
                      <a:lnTo>
                        <a:pt x="53" y="17"/>
                      </a:lnTo>
                      <a:lnTo>
                        <a:pt x="47" y="8"/>
                      </a:lnTo>
                      <a:lnTo>
                        <a:pt x="39" y="2"/>
                      </a:lnTo>
                      <a:lnTo>
                        <a:pt x="28" y="0"/>
                      </a:lnTo>
                      <a:lnTo>
                        <a:pt x="17" y="2"/>
                      </a:lnTo>
                      <a:lnTo>
                        <a:pt x="9" y="8"/>
                      </a:lnTo>
                      <a:lnTo>
                        <a:pt x="2" y="17"/>
                      </a:lnTo>
                      <a:lnTo>
                        <a:pt x="0" y="28"/>
                      </a:lnTo>
                      <a:lnTo>
                        <a:pt x="2" y="39"/>
                      </a:lnTo>
                      <a:lnTo>
                        <a:pt x="9" y="47"/>
                      </a:lnTo>
                      <a:lnTo>
                        <a:pt x="17" y="53"/>
                      </a:lnTo>
                      <a:lnTo>
                        <a:pt x="28" y="5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52" name="Freeform 107"/>
                <p:cNvSpPr>
                  <a:spLocks/>
                </p:cNvSpPr>
                <p:nvPr/>
              </p:nvSpPr>
              <p:spPr bwMode="auto">
                <a:xfrm>
                  <a:off x="6401" y="13591"/>
                  <a:ext cx="156" cy="752"/>
                </a:xfrm>
                <a:custGeom>
                  <a:avLst/>
                  <a:gdLst>
                    <a:gd name="T0" fmla="*/ 48 w 156"/>
                    <a:gd name="T1" fmla="*/ 15 h 752"/>
                    <a:gd name="T2" fmla="*/ 44 w 156"/>
                    <a:gd name="T3" fmla="*/ 30 h 752"/>
                    <a:gd name="T4" fmla="*/ 33 w 156"/>
                    <a:gd name="T5" fmla="*/ 73 h 752"/>
                    <a:gd name="T6" fmla="*/ 19 w 156"/>
                    <a:gd name="T7" fmla="*/ 140 h 752"/>
                    <a:gd name="T8" fmla="*/ 7 w 156"/>
                    <a:gd name="T9" fmla="*/ 229 h 752"/>
                    <a:gd name="T10" fmla="*/ 0 w 156"/>
                    <a:gd name="T11" fmla="*/ 337 h 752"/>
                    <a:gd name="T12" fmla="*/ 1 w 156"/>
                    <a:gd name="T13" fmla="*/ 462 h 752"/>
                    <a:gd name="T14" fmla="*/ 14 w 156"/>
                    <a:gd name="T15" fmla="*/ 602 h 752"/>
                    <a:gd name="T16" fmla="*/ 43 w 156"/>
                    <a:gd name="T17" fmla="*/ 752 h 752"/>
                    <a:gd name="T18" fmla="*/ 150 w 156"/>
                    <a:gd name="T19" fmla="*/ 746 h 752"/>
                    <a:gd name="T20" fmla="*/ 146 w 156"/>
                    <a:gd name="T21" fmla="*/ 724 h 752"/>
                    <a:gd name="T22" fmla="*/ 135 w 156"/>
                    <a:gd name="T23" fmla="*/ 663 h 752"/>
                    <a:gd name="T24" fmla="*/ 123 w 156"/>
                    <a:gd name="T25" fmla="*/ 574 h 752"/>
                    <a:gd name="T26" fmla="*/ 111 w 156"/>
                    <a:gd name="T27" fmla="*/ 463 h 752"/>
                    <a:gd name="T28" fmla="*/ 104 w 156"/>
                    <a:gd name="T29" fmla="*/ 342 h 752"/>
                    <a:gd name="T30" fmla="*/ 107 w 156"/>
                    <a:gd name="T31" fmla="*/ 220 h 752"/>
                    <a:gd name="T32" fmla="*/ 124 w 156"/>
                    <a:gd name="T33" fmla="*/ 106 h 752"/>
                    <a:gd name="T34" fmla="*/ 156 w 156"/>
                    <a:gd name="T35" fmla="*/ 9 h 752"/>
                    <a:gd name="T36" fmla="*/ 156 w 156"/>
                    <a:gd name="T37" fmla="*/ 8 h 752"/>
                    <a:gd name="T38" fmla="*/ 156 w 156"/>
                    <a:gd name="T39" fmla="*/ 6 h 752"/>
                    <a:gd name="T40" fmla="*/ 154 w 156"/>
                    <a:gd name="T41" fmla="*/ 4 h 752"/>
                    <a:gd name="T42" fmla="*/ 147 w 156"/>
                    <a:gd name="T43" fmla="*/ 0 h 752"/>
                    <a:gd name="T44" fmla="*/ 134 w 156"/>
                    <a:gd name="T45" fmla="*/ 0 h 752"/>
                    <a:gd name="T46" fmla="*/ 115 w 156"/>
                    <a:gd name="T47" fmla="*/ 1 h 752"/>
                    <a:gd name="T48" fmla="*/ 87 w 156"/>
                    <a:gd name="T49" fmla="*/ 7 h 752"/>
                    <a:gd name="T50" fmla="*/ 48 w 156"/>
                    <a:gd name="T51" fmla="*/ 15 h 752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56"/>
                    <a:gd name="T79" fmla="*/ 0 h 752"/>
                    <a:gd name="T80" fmla="*/ 156 w 156"/>
                    <a:gd name="T81" fmla="*/ 752 h 752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56" h="752">
                      <a:moveTo>
                        <a:pt x="48" y="15"/>
                      </a:moveTo>
                      <a:lnTo>
                        <a:pt x="44" y="30"/>
                      </a:lnTo>
                      <a:lnTo>
                        <a:pt x="33" y="73"/>
                      </a:lnTo>
                      <a:lnTo>
                        <a:pt x="19" y="140"/>
                      </a:lnTo>
                      <a:lnTo>
                        <a:pt x="7" y="229"/>
                      </a:lnTo>
                      <a:lnTo>
                        <a:pt x="0" y="337"/>
                      </a:lnTo>
                      <a:lnTo>
                        <a:pt x="1" y="462"/>
                      </a:lnTo>
                      <a:lnTo>
                        <a:pt x="14" y="602"/>
                      </a:lnTo>
                      <a:lnTo>
                        <a:pt x="43" y="752"/>
                      </a:lnTo>
                      <a:lnTo>
                        <a:pt x="150" y="746"/>
                      </a:lnTo>
                      <a:lnTo>
                        <a:pt x="146" y="724"/>
                      </a:lnTo>
                      <a:lnTo>
                        <a:pt x="135" y="663"/>
                      </a:lnTo>
                      <a:lnTo>
                        <a:pt x="123" y="574"/>
                      </a:lnTo>
                      <a:lnTo>
                        <a:pt x="111" y="463"/>
                      </a:lnTo>
                      <a:lnTo>
                        <a:pt x="104" y="342"/>
                      </a:lnTo>
                      <a:lnTo>
                        <a:pt x="107" y="220"/>
                      </a:lnTo>
                      <a:lnTo>
                        <a:pt x="124" y="106"/>
                      </a:lnTo>
                      <a:lnTo>
                        <a:pt x="156" y="9"/>
                      </a:lnTo>
                      <a:lnTo>
                        <a:pt x="156" y="8"/>
                      </a:lnTo>
                      <a:lnTo>
                        <a:pt x="156" y="6"/>
                      </a:lnTo>
                      <a:lnTo>
                        <a:pt x="154" y="4"/>
                      </a:lnTo>
                      <a:lnTo>
                        <a:pt x="147" y="0"/>
                      </a:lnTo>
                      <a:lnTo>
                        <a:pt x="134" y="0"/>
                      </a:lnTo>
                      <a:lnTo>
                        <a:pt x="115" y="1"/>
                      </a:lnTo>
                      <a:lnTo>
                        <a:pt x="87" y="7"/>
                      </a:lnTo>
                      <a:lnTo>
                        <a:pt x="48" y="1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53" name="Freeform 108"/>
                <p:cNvSpPr>
                  <a:spLocks/>
                </p:cNvSpPr>
                <p:nvPr/>
              </p:nvSpPr>
              <p:spPr bwMode="auto">
                <a:xfrm>
                  <a:off x="7205" y="13498"/>
                  <a:ext cx="212" cy="839"/>
                </a:xfrm>
                <a:custGeom>
                  <a:avLst/>
                  <a:gdLst>
                    <a:gd name="T0" fmla="*/ 212 w 212"/>
                    <a:gd name="T1" fmla="*/ 6 h 839"/>
                    <a:gd name="T2" fmla="*/ 206 w 212"/>
                    <a:gd name="T3" fmla="*/ 11 h 839"/>
                    <a:gd name="T4" fmla="*/ 192 w 212"/>
                    <a:gd name="T5" fmla="*/ 33 h 839"/>
                    <a:gd name="T6" fmla="*/ 174 w 212"/>
                    <a:gd name="T7" fmla="*/ 77 h 839"/>
                    <a:gd name="T8" fmla="*/ 156 w 212"/>
                    <a:gd name="T9" fmla="*/ 148 h 839"/>
                    <a:gd name="T10" fmla="*/ 141 w 212"/>
                    <a:gd name="T11" fmla="*/ 254 h 839"/>
                    <a:gd name="T12" fmla="*/ 133 w 212"/>
                    <a:gd name="T13" fmla="*/ 401 h 839"/>
                    <a:gd name="T14" fmla="*/ 137 w 212"/>
                    <a:gd name="T15" fmla="*/ 593 h 839"/>
                    <a:gd name="T16" fmla="*/ 158 w 212"/>
                    <a:gd name="T17" fmla="*/ 839 h 839"/>
                    <a:gd name="T18" fmla="*/ 38 w 212"/>
                    <a:gd name="T19" fmla="*/ 839 h 839"/>
                    <a:gd name="T20" fmla="*/ 34 w 212"/>
                    <a:gd name="T21" fmla="*/ 814 h 839"/>
                    <a:gd name="T22" fmla="*/ 24 w 212"/>
                    <a:gd name="T23" fmla="*/ 746 h 839"/>
                    <a:gd name="T24" fmla="*/ 12 w 212"/>
                    <a:gd name="T25" fmla="*/ 645 h 839"/>
                    <a:gd name="T26" fmla="*/ 3 w 212"/>
                    <a:gd name="T27" fmla="*/ 521 h 839"/>
                    <a:gd name="T28" fmla="*/ 0 w 212"/>
                    <a:gd name="T29" fmla="*/ 384 h 839"/>
                    <a:gd name="T30" fmla="*/ 6 w 212"/>
                    <a:gd name="T31" fmla="*/ 244 h 839"/>
                    <a:gd name="T32" fmla="*/ 29 w 212"/>
                    <a:gd name="T33" fmla="*/ 114 h 839"/>
                    <a:gd name="T34" fmla="*/ 68 w 212"/>
                    <a:gd name="T35" fmla="*/ 0 h 839"/>
                    <a:gd name="T36" fmla="*/ 212 w 212"/>
                    <a:gd name="T37" fmla="*/ 6 h 8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12"/>
                    <a:gd name="T58" fmla="*/ 0 h 839"/>
                    <a:gd name="T59" fmla="*/ 212 w 212"/>
                    <a:gd name="T60" fmla="*/ 839 h 83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12" h="839">
                      <a:moveTo>
                        <a:pt x="212" y="6"/>
                      </a:moveTo>
                      <a:lnTo>
                        <a:pt x="206" y="11"/>
                      </a:lnTo>
                      <a:lnTo>
                        <a:pt x="192" y="33"/>
                      </a:lnTo>
                      <a:lnTo>
                        <a:pt x="174" y="77"/>
                      </a:lnTo>
                      <a:lnTo>
                        <a:pt x="156" y="148"/>
                      </a:lnTo>
                      <a:lnTo>
                        <a:pt x="141" y="254"/>
                      </a:lnTo>
                      <a:lnTo>
                        <a:pt x="133" y="401"/>
                      </a:lnTo>
                      <a:lnTo>
                        <a:pt x="137" y="593"/>
                      </a:lnTo>
                      <a:lnTo>
                        <a:pt x="158" y="839"/>
                      </a:lnTo>
                      <a:lnTo>
                        <a:pt x="38" y="839"/>
                      </a:lnTo>
                      <a:lnTo>
                        <a:pt x="34" y="814"/>
                      </a:lnTo>
                      <a:lnTo>
                        <a:pt x="24" y="746"/>
                      </a:lnTo>
                      <a:lnTo>
                        <a:pt x="12" y="645"/>
                      </a:lnTo>
                      <a:lnTo>
                        <a:pt x="3" y="521"/>
                      </a:lnTo>
                      <a:lnTo>
                        <a:pt x="0" y="384"/>
                      </a:lnTo>
                      <a:lnTo>
                        <a:pt x="6" y="244"/>
                      </a:lnTo>
                      <a:lnTo>
                        <a:pt x="29" y="114"/>
                      </a:lnTo>
                      <a:lnTo>
                        <a:pt x="68" y="0"/>
                      </a:lnTo>
                      <a:lnTo>
                        <a:pt x="212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54" name="Freeform 109"/>
                <p:cNvSpPr>
                  <a:spLocks/>
                </p:cNvSpPr>
                <p:nvPr/>
              </p:nvSpPr>
              <p:spPr bwMode="auto">
                <a:xfrm>
                  <a:off x="6406" y="13636"/>
                  <a:ext cx="137" cy="656"/>
                </a:xfrm>
                <a:custGeom>
                  <a:avLst/>
                  <a:gdLst>
                    <a:gd name="T0" fmla="*/ 43 w 137"/>
                    <a:gd name="T1" fmla="*/ 12 h 656"/>
                    <a:gd name="T2" fmla="*/ 39 w 137"/>
                    <a:gd name="T3" fmla="*/ 25 h 656"/>
                    <a:gd name="T4" fmla="*/ 30 w 137"/>
                    <a:gd name="T5" fmla="*/ 62 h 656"/>
                    <a:gd name="T6" fmla="*/ 19 w 137"/>
                    <a:gd name="T7" fmla="*/ 122 h 656"/>
                    <a:gd name="T8" fmla="*/ 7 w 137"/>
                    <a:gd name="T9" fmla="*/ 199 h 656"/>
                    <a:gd name="T10" fmla="*/ 0 w 137"/>
                    <a:gd name="T11" fmla="*/ 294 h 656"/>
                    <a:gd name="T12" fmla="*/ 1 w 137"/>
                    <a:gd name="T13" fmla="*/ 403 h 656"/>
                    <a:gd name="T14" fmla="*/ 12 w 137"/>
                    <a:gd name="T15" fmla="*/ 524 h 656"/>
                    <a:gd name="T16" fmla="*/ 38 w 137"/>
                    <a:gd name="T17" fmla="*/ 656 h 656"/>
                    <a:gd name="T18" fmla="*/ 132 w 137"/>
                    <a:gd name="T19" fmla="*/ 650 h 656"/>
                    <a:gd name="T20" fmla="*/ 127 w 137"/>
                    <a:gd name="T21" fmla="*/ 631 h 656"/>
                    <a:gd name="T22" fmla="*/ 119 w 137"/>
                    <a:gd name="T23" fmla="*/ 578 h 656"/>
                    <a:gd name="T24" fmla="*/ 107 w 137"/>
                    <a:gd name="T25" fmla="*/ 499 h 656"/>
                    <a:gd name="T26" fmla="*/ 97 w 137"/>
                    <a:gd name="T27" fmla="*/ 403 h 656"/>
                    <a:gd name="T28" fmla="*/ 92 w 137"/>
                    <a:gd name="T29" fmla="*/ 297 h 656"/>
                    <a:gd name="T30" fmla="*/ 94 w 137"/>
                    <a:gd name="T31" fmla="*/ 192 h 656"/>
                    <a:gd name="T32" fmla="*/ 108 w 137"/>
                    <a:gd name="T33" fmla="*/ 91 h 656"/>
                    <a:gd name="T34" fmla="*/ 137 w 137"/>
                    <a:gd name="T35" fmla="*/ 7 h 656"/>
                    <a:gd name="T36" fmla="*/ 137 w 137"/>
                    <a:gd name="T37" fmla="*/ 6 h 656"/>
                    <a:gd name="T38" fmla="*/ 137 w 137"/>
                    <a:gd name="T39" fmla="*/ 4 h 656"/>
                    <a:gd name="T40" fmla="*/ 135 w 137"/>
                    <a:gd name="T41" fmla="*/ 2 h 656"/>
                    <a:gd name="T42" fmla="*/ 129 w 137"/>
                    <a:gd name="T43" fmla="*/ 0 h 656"/>
                    <a:gd name="T44" fmla="*/ 119 w 137"/>
                    <a:gd name="T45" fmla="*/ 0 h 656"/>
                    <a:gd name="T46" fmla="*/ 101 w 137"/>
                    <a:gd name="T47" fmla="*/ 1 h 656"/>
                    <a:gd name="T48" fmla="*/ 77 w 137"/>
                    <a:gd name="T49" fmla="*/ 5 h 656"/>
                    <a:gd name="T50" fmla="*/ 43 w 137"/>
                    <a:gd name="T51" fmla="*/ 12 h 65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37"/>
                    <a:gd name="T79" fmla="*/ 0 h 656"/>
                    <a:gd name="T80" fmla="*/ 137 w 137"/>
                    <a:gd name="T81" fmla="*/ 656 h 65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37" h="656">
                      <a:moveTo>
                        <a:pt x="43" y="12"/>
                      </a:moveTo>
                      <a:lnTo>
                        <a:pt x="39" y="25"/>
                      </a:lnTo>
                      <a:lnTo>
                        <a:pt x="30" y="62"/>
                      </a:lnTo>
                      <a:lnTo>
                        <a:pt x="19" y="122"/>
                      </a:lnTo>
                      <a:lnTo>
                        <a:pt x="7" y="199"/>
                      </a:lnTo>
                      <a:lnTo>
                        <a:pt x="0" y="294"/>
                      </a:lnTo>
                      <a:lnTo>
                        <a:pt x="1" y="403"/>
                      </a:lnTo>
                      <a:lnTo>
                        <a:pt x="12" y="524"/>
                      </a:lnTo>
                      <a:lnTo>
                        <a:pt x="38" y="656"/>
                      </a:lnTo>
                      <a:lnTo>
                        <a:pt x="132" y="650"/>
                      </a:lnTo>
                      <a:lnTo>
                        <a:pt x="127" y="631"/>
                      </a:lnTo>
                      <a:lnTo>
                        <a:pt x="119" y="578"/>
                      </a:lnTo>
                      <a:lnTo>
                        <a:pt x="107" y="499"/>
                      </a:lnTo>
                      <a:lnTo>
                        <a:pt x="97" y="403"/>
                      </a:lnTo>
                      <a:lnTo>
                        <a:pt x="92" y="297"/>
                      </a:lnTo>
                      <a:lnTo>
                        <a:pt x="94" y="192"/>
                      </a:lnTo>
                      <a:lnTo>
                        <a:pt x="108" y="91"/>
                      </a:lnTo>
                      <a:lnTo>
                        <a:pt x="137" y="7"/>
                      </a:lnTo>
                      <a:lnTo>
                        <a:pt x="137" y="6"/>
                      </a:lnTo>
                      <a:lnTo>
                        <a:pt x="137" y="4"/>
                      </a:lnTo>
                      <a:lnTo>
                        <a:pt x="135" y="2"/>
                      </a:lnTo>
                      <a:lnTo>
                        <a:pt x="129" y="0"/>
                      </a:lnTo>
                      <a:lnTo>
                        <a:pt x="119" y="0"/>
                      </a:lnTo>
                      <a:lnTo>
                        <a:pt x="101" y="1"/>
                      </a:lnTo>
                      <a:lnTo>
                        <a:pt x="77" y="5"/>
                      </a:lnTo>
                      <a:lnTo>
                        <a:pt x="43" y="1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55" name="Freeform 110"/>
                <p:cNvSpPr>
                  <a:spLocks/>
                </p:cNvSpPr>
                <p:nvPr/>
              </p:nvSpPr>
              <p:spPr bwMode="auto">
                <a:xfrm>
                  <a:off x="6412" y="13680"/>
                  <a:ext cx="116" cy="560"/>
                </a:xfrm>
                <a:custGeom>
                  <a:avLst/>
                  <a:gdLst>
                    <a:gd name="T0" fmla="*/ 36 w 116"/>
                    <a:gd name="T1" fmla="*/ 11 h 560"/>
                    <a:gd name="T2" fmla="*/ 33 w 116"/>
                    <a:gd name="T3" fmla="*/ 21 h 560"/>
                    <a:gd name="T4" fmla="*/ 24 w 116"/>
                    <a:gd name="T5" fmla="*/ 53 h 560"/>
                    <a:gd name="T6" fmla="*/ 15 w 116"/>
                    <a:gd name="T7" fmla="*/ 103 h 560"/>
                    <a:gd name="T8" fmla="*/ 5 w 116"/>
                    <a:gd name="T9" fmla="*/ 169 h 560"/>
                    <a:gd name="T10" fmla="*/ 0 w 116"/>
                    <a:gd name="T11" fmla="*/ 250 h 560"/>
                    <a:gd name="T12" fmla="*/ 1 w 116"/>
                    <a:gd name="T13" fmla="*/ 344 h 560"/>
                    <a:gd name="T14" fmla="*/ 10 w 116"/>
                    <a:gd name="T15" fmla="*/ 448 h 560"/>
                    <a:gd name="T16" fmla="*/ 32 w 116"/>
                    <a:gd name="T17" fmla="*/ 560 h 560"/>
                    <a:gd name="T18" fmla="*/ 112 w 116"/>
                    <a:gd name="T19" fmla="*/ 555 h 560"/>
                    <a:gd name="T20" fmla="*/ 108 w 116"/>
                    <a:gd name="T21" fmla="*/ 538 h 560"/>
                    <a:gd name="T22" fmla="*/ 101 w 116"/>
                    <a:gd name="T23" fmla="*/ 493 h 560"/>
                    <a:gd name="T24" fmla="*/ 91 w 116"/>
                    <a:gd name="T25" fmla="*/ 426 h 560"/>
                    <a:gd name="T26" fmla="*/ 82 w 116"/>
                    <a:gd name="T27" fmla="*/ 344 h 560"/>
                    <a:gd name="T28" fmla="*/ 77 w 116"/>
                    <a:gd name="T29" fmla="*/ 255 h 560"/>
                    <a:gd name="T30" fmla="*/ 79 w 116"/>
                    <a:gd name="T31" fmla="*/ 164 h 560"/>
                    <a:gd name="T32" fmla="*/ 91 w 116"/>
                    <a:gd name="T33" fmla="*/ 79 h 560"/>
                    <a:gd name="T34" fmla="*/ 116 w 116"/>
                    <a:gd name="T35" fmla="*/ 6 h 560"/>
                    <a:gd name="T36" fmla="*/ 116 w 116"/>
                    <a:gd name="T37" fmla="*/ 5 h 560"/>
                    <a:gd name="T38" fmla="*/ 116 w 116"/>
                    <a:gd name="T39" fmla="*/ 4 h 560"/>
                    <a:gd name="T40" fmla="*/ 114 w 116"/>
                    <a:gd name="T41" fmla="*/ 2 h 560"/>
                    <a:gd name="T42" fmla="*/ 109 w 116"/>
                    <a:gd name="T43" fmla="*/ 0 h 560"/>
                    <a:gd name="T44" fmla="*/ 100 w 116"/>
                    <a:gd name="T45" fmla="*/ 0 h 560"/>
                    <a:gd name="T46" fmla="*/ 86 w 116"/>
                    <a:gd name="T47" fmla="*/ 1 h 560"/>
                    <a:gd name="T48" fmla="*/ 65 w 116"/>
                    <a:gd name="T49" fmla="*/ 4 h 560"/>
                    <a:gd name="T50" fmla="*/ 36 w 116"/>
                    <a:gd name="T51" fmla="*/ 11 h 560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116"/>
                    <a:gd name="T79" fmla="*/ 0 h 560"/>
                    <a:gd name="T80" fmla="*/ 116 w 116"/>
                    <a:gd name="T81" fmla="*/ 560 h 560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116" h="560">
                      <a:moveTo>
                        <a:pt x="36" y="11"/>
                      </a:moveTo>
                      <a:lnTo>
                        <a:pt x="33" y="21"/>
                      </a:lnTo>
                      <a:lnTo>
                        <a:pt x="24" y="53"/>
                      </a:lnTo>
                      <a:lnTo>
                        <a:pt x="15" y="103"/>
                      </a:lnTo>
                      <a:lnTo>
                        <a:pt x="5" y="169"/>
                      </a:lnTo>
                      <a:lnTo>
                        <a:pt x="0" y="250"/>
                      </a:lnTo>
                      <a:lnTo>
                        <a:pt x="1" y="344"/>
                      </a:lnTo>
                      <a:lnTo>
                        <a:pt x="10" y="448"/>
                      </a:lnTo>
                      <a:lnTo>
                        <a:pt x="32" y="560"/>
                      </a:lnTo>
                      <a:lnTo>
                        <a:pt x="112" y="555"/>
                      </a:lnTo>
                      <a:lnTo>
                        <a:pt x="108" y="538"/>
                      </a:lnTo>
                      <a:lnTo>
                        <a:pt x="101" y="493"/>
                      </a:lnTo>
                      <a:lnTo>
                        <a:pt x="91" y="426"/>
                      </a:lnTo>
                      <a:lnTo>
                        <a:pt x="82" y="344"/>
                      </a:lnTo>
                      <a:lnTo>
                        <a:pt x="77" y="255"/>
                      </a:lnTo>
                      <a:lnTo>
                        <a:pt x="79" y="164"/>
                      </a:lnTo>
                      <a:lnTo>
                        <a:pt x="91" y="79"/>
                      </a:lnTo>
                      <a:lnTo>
                        <a:pt x="116" y="6"/>
                      </a:lnTo>
                      <a:lnTo>
                        <a:pt x="116" y="5"/>
                      </a:lnTo>
                      <a:lnTo>
                        <a:pt x="116" y="4"/>
                      </a:lnTo>
                      <a:lnTo>
                        <a:pt x="114" y="2"/>
                      </a:lnTo>
                      <a:lnTo>
                        <a:pt x="109" y="0"/>
                      </a:lnTo>
                      <a:lnTo>
                        <a:pt x="100" y="0"/>
                      </a:lnTo>
                      <a:lnTo>
                        <a:pt x="86" y="1"/>
                      </a:lnTo>
                      <a:lnTo>
                        <a:pt x="65" y="4"/>
                      </a:lnTo>
                      <a:lnTo>
                        <a:pt x="36" y="1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56" name="Freeform 111"/>
                <p:cNvSpPr>
                  <a:spLocks/>
                </p:cNvSpPr>
                <p:nvPr/>
              </p:nvSpPr>
              <p:spPr bwMode="auto">
                <a:xfrm>
                  <a:off x="6417" y="13724"/>
                  <a:ext cx="97" cy="463"/>
                </a:xfrm>
                <a:custGeom>
                  <a:avLst/>
                  <a:gdLst>
                    <a:gd name="T0" fmla="*/ 30 w 97"/>
                    <a:gd name="T1" fmla="*/ 9 h 463"/>
                    <a:gd name="T2" fmla="*/ 27 w 97"/>
                    <a:gd name="T3" fmla="*/ 17 h 463"/>
                    <a:gd name="T4" fmla="*/ 20 w 97"/>
                    <a:gd name="T5" fmla="*/ 44 h 463"/>
                    <a:gd name="T6" fmla="*/ 12 w 97"/>
                    <a:gd name="T7" fmla="*/ 85 h 463"/>
                    <a:gd name="T8" fmla="*/ 4 w 97"/>
                    <a:gd name="T9" fmla="*/ 140 h 463"/>
                    <a:gd name="T10" fmla="*/ 0 w 97"/>
                    <a:gd name="T11" fmla="*/ 207 h 463"/>
                    <a:gd name="T12" fmla="*/ 0 w 97"/>
                    <a:gd name="T13" fmla="*/ 285 h 463"/>
                    <a:gd name="T14" fmla="*/ 9 w 97"/>
                    <a:gd name="T15" fmla="*/ 370 h 463"/>
                    <a:gd name="T16" fmla="*/ 26 w 97"/>
                    <a:gd name="T17" fmla="*/ 463 h 463"/>
                    <a:gd name="T18" fmla="*/ 93 w 97"/>
                    <a:gd name="T19" fmla="*/ 460 h 463"/>
                    <a:gd name="T20" fmla="*/ 89 w 97"/>
                    <a:gd name="T21" fmla="*/ 446 h 463"/>
                    <a:gd name="T22" fmla="*/ 83 w 97"/>
                    <a:gd name="T23" fmla="*/ 408 h 463"/>
                    <a:gd name="T24" fmla="*/ 75 w 97"/>
                    <a:gd name="T25" fmla="*/ 353 h 463"/>
                    <a:gd name="T26" fmla="*/ 68 w 97"/>
                    <a:gd name="T27" fmla="*/ 285 h 463"/>
                    <a:gd name="T28" fmla="*/ 65 w 97"/>
                    <a:gd name="T29" fmla="*/ 211 h 463"/>
                    <a:gd name="T30" fmla="*/ 67 w 97"/>
                    <a:gd name="T31" fmla="*/ 136 h 463"/>
                    <a:gd name="T32" fmla="*/ 76 w 97"/>
                    <a:gd name="T33" fmla="*/ 65 h 463"/>
                    <a:gd name="T34" fmla="*/ 97 w 97"/>
                    <a:gd name="T35" fmla="*/ 5 h 463"/>
                    <a:gd name="T36" fmla="*/ 97 w 97"/>
                    <a:gd name="T37" fmla="*/ 4 h 463"/>
                    <a:gd name="T38" fmla="*/ 97 w 97"/>
                    <a:gd name="T39" fmla="*/ 3 h 463"/>
                    <a:gd name="T40" fmla="*/ 95 w 97"/>
                    <a:gd name="T41" fmla="*/ 1 h 463"/>
                    <a:gd name="T42" fmla="*/ 91 w 97"/>
                    <a:gd name="T43" fmla="*/ 0 h 463"/>
                    <a:gd name="T44" fmla="*/ 84 w 97"/>
                    <a:gd name="T45" fmla="*/ 0 h 463"/>
                    <a:gd name="T46" fmla="*/ 71 w 97"/>
                    <a:gd name="T47" fmla="*/ 0 h 463"/>
                    <a:gd name="T48" fmla="*/ 54 w 97"/>
                    <a:gd name="T49" fmla="*/ 3 h 463"/>
                    <a:gd name="T50" fmla="*/ 30 w 97"/>
                    <a:gd name="T51" fmla="*/ 9 h 46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97"/>
                    <a:gd name="T79" fmla="*/ 0 h 463"/>
                    <a:gd name="T80" fmla="*/ 97 w 97"/>
                    <a:gd name="T81" fmla="*/ 463 h 463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97" h="463">
                      <a:moveTo>
                        <a:pt x="30" y="9"/>
                      </a:moveTo>
                      <a:lnTo>
                        <a:pt x="27" y="17"/>
                      </a:lnTo>
                      <a:lnTo>
                        <a:pt x="20" y="44"/>
                      </a:lnTo>
                      <a:lnTo>
                        <a:pt x="12" y="85"/>
                      </a:lnTo>
                      <a:lnTo>
                        <a:pt x="4" y="140"/>
                      </a:lnTo>
                      <a:lnTo>
                        <a:pt x="0" y="207"/>
                      </a:lnTo>
                      <a:lnTo>
                        <a:pt x="0" y="285"/>
                      </a:lnTo>
                      <a:lnTo>
                        <a:pt x="9" y="370"/>
                      </a:lnTo>
                      <a:lnTo>
                        <a:pt x="26" y="463"/>
                      </a:lnTo>
                      <a:lnTo>
                        <a:pt x="93" y="460"/>
                      </a:lnTo>
                      <a:lnTo>
                        <a:pt x="89" y="446"/>
                      </a:lnTo>
                      <a:lnTo>
                        <a:pt x="83" y="408"/>
                      </a:lnTo>
                      <a:lnTo>
                        <a:pt x="75" y="353"/>
                      </a:lnTo>
                      <a:lnTo>
                        <a:pt x="68" y="285"/>
                      </a:lnTo>
                      <a:lnTo>
                        <a:pt x="65" y="211"/>
                      </a:lnTo>
                      <a:lnTo>
                        <a:pt x="67" y="136"/>
                      </a:lnTo>
                      <a:lnTo>
                        <a:pt x="76" y="65"/>
                      </a:lnTo>
                      <a:lnTo>
                        <a:pt x="97" y="5"/>
                      </a:lnTo>
                      <a:lnTo>
                        <a:pt x="97" y="4"/>
                      </a:lnTo>
                      <a:lnTo>
                        <a:pt x="97" y="3"/>
                      </a:lnTo>
                      <a:lnTo>
                        <a:pt x="95" y="1"/>
                      </a:lnTo>
                      <a:lnTo>
                        <a:pt x="91" y="0"/>
                      </a:lnTo>
                      <a:lnTo>
                        <a:pt x="84" y="0"/>
                      </a:lnTo>
                      <a:lnTo>
                        <a:pt x="71" y="0"/>
                      </a:lnTo>
                      <a:lnTo>
                        <a:pt x="54" y="3"/>
                      </a:lnTo>
                      <a:lnTo>
                        <a:pt x="30" y="9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57" name="Freeform 112"/>
                <p:cNvSpPr>
                  <a:spLocks/>
                </p:cNvSpPr>
                <p:nvPr/>
              </p:nvSpPr>
              <p:spPr bwMode="auto">
                <a:xfrm>
                  <a:off x="6422" y="13768"/>
                  <a:ext cx="77" cy="367"/>
                </a:xfrm>
                <a:custGeom>
                  <a:avLst/>
                  <a:gdLst>
                    <a:gd name="T0" fmla="*/ 24 w 77"/>
                    <a:gd name="T1" fmla="*/ 8 h 367"/>
                    <a:gd name="T2" fmla="*/ 22 w 77"/>
                    <a:gd name="T3" fmla="*/ 15 h 367"/>
                    <a:gd name="T4" fmla="*/ 17 w 77"/>
                    <a:gd name="T5" fmla="*/ 36 h 367"/>
                    <a:gd name="T6" fmla="*/ 10 w 77"/>
                    <a:gd name="T7" fmla="*/ 68 h 367"/>
                    <a:gd name="T8" fmla="*/ 4 w 77"/>
                    <a:gd name="T9" fmla="*/ 112 h 367"/>
                    <a:gd name="T10" fmla="*/ 0 w 77"/>
                    <a:gd name="T11" fmla="*/ 164 h 367"/>
                    <a:gd name="T12" fmla="*/ 0 w 77"/>
                    <a:gd name="T13" fmla="*/ 226 h 367"/>
                    <a:gd name="T14" fmla="*/ 7 w 77"/>
                    <a:gd name="T15" fmla="*/ 294 h 367"/>
                    <a:gd name="T16" fmla="*/ 21 w 77"/>
                    <a:gd name="T17" fmla="*/ 367 h 367"/>
                    <a:gd name="T18" fmla="*/ 74 w 77"/>
                    <a:gd name="T19" fmla="*/ 364 h 367"/>
                    <a:gd name="T20" fmla="*/ 71 w 77"/>
                    <a:gd name="T21" fmla="*/ 353 h 367"/>
                    <a:gd name="T22" fmla="*/ 66 w 77"/>
                    <a:gd name="T23" fmla="*/ 323 h 367"/>
                    <a:gd name="T24" fmla="*/ 60 w 77"/>
                    <a:gd name="T25" fmla="*/ 280 h 367"/>
                    <a:gd name="T26" fmla="*/ 54 w 77"/>
                    <a:gd name="T27" fmla="*/ 226 h 367"/>
                    <a:gd name="T28" fmla="*/ 51 w 77"/>
                    <a:gd name="T29" fmla="*/ 168 h 367"/>
                    <a:gd name="T30" fmla="*/ 53 w 77"/>
                    <a:gd name="T31" fmla="*/ 107 h 367"/>
                    <a:gd name="T32" fmla="*/ 61 w 77"/>
                    <a:gd name="T33" fmla="*/ 52 h 367"/>
                    <a:gd name="T34" fmla="*/ 77 w 77"/>
                    <a:gd name="T35" fmla="*/ 5 h 367"/>
                    <a:gd name="T36" fmla="*/ 77 w 77"/>
                    <a:gd name="T37" fmla="*/ 5 h 367"/>
                    <a:gd name="T38" fmla="*/ 77 w 77"/>
                    <a:gd name="T39" fmla="*/ 2 h 367"/>
                    <a:gd name="T40" fmla="*/ 76 w 77"/>
                    <a:gd name="T41" fmla="*/ 1 h 367"/>
                    <a:gd name="T42" fmla="*/ 72 w 77"/>
                    <a:gd name="T43" fmla="*/ 0 h 367"/>
                    <a:gd name="T44" fmla="*/ 66 w 77"/>
                    <a:gd name="T45" fmla="*/ 0 h 367"/>
                    <a:gd name="T46" fmla="*/ 56 w 77"/>
                    <a:gd name="T47" fmla="*/ 1 h 367"/>
                    <a:gd name="T48" fmla="*/ 43 w 77"/>
                    <a:gd name="T49" fmla="*/ 4 h 367"/>
                    <a:gd name="T50" fmla="*/ 24 w 77"/>
                    <a:gd name="T51" fmla="*/ 8 h 367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77"/>
                    <a:gd name="T79" fmla="*/ 0 h 367"/>
                    <a:gd name="T80" fmla="*/ 77 w 77"/>
                    <a:gd name="T81" fmla="*/ 367 h 367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77" h="367">
                      <a:moveTo>
                        <a:pt x="24" y="8"/>
                      </a:moveTo>
                      <a:lnTo>
                        <a:pt x="22" y="15"/>
                      </a:lnTo>
                      <a:lnTo>
                        <a:pt x="17" y="36"/>
                      </a:lnTo>
                      <a:lnTo>
                        <a:pt x="10" y="68"/>
                      </a:lnTo>
                      <a:lnTo>
                        <a:pt x="4" y="112"/>
                      </a:lnTo>
                      <a:lnTo>
                        <a:pt x="0" y="164"/>
                      </a:lnTo>
                      <a:lnTo>
                        <a:pt x="0" y="226"/>
                      </a:lnTo>
                      <a:lnTo>
                        <a:pt x="7" y="294"/>
                      </a:lnTo>
                      <a:lnTo>
                        <a:pt x="21" y="367"/>
                      </a:lnTo>
                      <a:lnTo>
                        <a:pt x="74" y="364"/>
                      </a:lnTo>
                      <a:lnTo>
                        <a:pt x="71" y="353"/>
                      </a:lnTo>
                      <a:lnTo>
                        <a:pt x="66" y="323"/>
                      </a:lnTo>
                      <a:lnTo>
                        <a:pt x="60" y="280"/>
                      </a:lnTo>
                      <a:lnTo>
                        <a:pt x="54" y="226"/>
                      </a:lnTo>
                      <a:lnTo>
                        <a:pt x="51" y="168"/>
                      </a:lnTo>
                      <a:lnTo>
                        <a:pt x="53" y="107"/>
                      </a:lnTo>
                      <a:lnTo>
                        <a:pt x="61" y="52"/>
                      </a:lnTo>
                      <a:lnTo>
                        <a:pt x="77" y="5"/>
                      </a:lnTo>
                      <a:lnTo>
                        <a:pt x="77" y="2"/>
                      </a:lnTo>
                      <a:lnTo>
                        <a:pt x="76" y="1"/>
                      </a:lnTo>
                      <a:lnTo>
                        <a:pt x="72" y="0"/>
                      </a:lnTo>
                      <a:lnTo>
                        <a:pt x="66" y="0"/>
                      </a:lnTo>
                      <a:lnTo>
                        <a:pt x="56" y="1"/>
                      </a:lnTo>
                      <a:lnTo>
                        <a:pt x="43" y="4"/>
                      </a:lnTo>
                      <a:lnTo>
                        <a:pt x="24" y="8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58" name="Freeform 113"/>
                <p:cNvSpPr>
                  <a:spLocks/>
                </p:cNvSpPr>
                <p:nvPr/>
              </p:nvSpPr>
              <p:spPr bwMode="auto">
                <a:xfrm>
                  <a:off x="6428" y="13813"/>
                  <a:ext cx="56" cy="271"/>
                </a:xfrm>
                <a:custGeom>
                  <a:avLst/>
                  <a:gdLst>
                    <a:gd name="T0" fmla="*/ 17 w 56"/>
                    <a:gd name="T1" fmla="*/ 5 h 271"/>
                    <a:gd name="T2" fmla="*/ 16 w 56"/>
                    <a:gd name="T3" fmla="*/ 10 h 271"/>
                    <a:gd name="T4" fmla="*/ 12 w 56"/>
                    <a:gd name="T5" fmla="*/ 25 h 271"/>
                    <a:gd name="T6" fmla="*/ 6 w 56"/>
                    <a:gd name="T7" fmla="*/ 49 h 271"/>
                    <a:gd name="T8" fmla="*/ 2 w 56"/>
                    <a:gd name="T9" fmla="*/ 82 h 271"/>
                    <a:gd name="T10" fmla="*/ 0 w 56"/>
                    <a:gd name="T11" fmla="*/ 122 h 271"/>
                    <a:gd name="T12" fmla="*/ 0 w 56"/>
                    <a:gd name="T13" fmla="*/ 166 h 271"/>
                    <a:gd name="T14" fmla="*/ 4 w 56"/>
                    <a:gd name="T15" fmla="*/ 217 h 271"/>
                    <a:gd name="T16" fmla="*/ 15 w 56"/>
                    <a:gd name="T17" fmla="*/ 271 h 271"/>
                    <a:gd name="T18" fmla="*/ 54 w 56"/>
                    <a:gd name="T19" fmla="*/ 268 h 271"/>
                    <a:gd name="T20" fmla="*/ 52 w 56"/>
                    <a:gd name="T21" fmla="*/ 261 h 271"/>
                    <a:gd name="T22" fmla="*/ 48 w 56"/>
                    <a:gd name="T23" fmla="*/ 238 h 271"/>
                    <a:gd name="T24" fmla="*/ 44 w 56"/>
                    <a:gd name="T25" fmla="*/ 206 h 271"/>
                    <a:gd name="T26" fmla="*/ 40 w 56"/>
                    <a:gd name="T27" fmla="*/ 166 h 271"/>
                    <a:gd name="T28" fmla="*/ 37 w 56"/>
                    <a:gd name="T29" fmla="*/ 123 h 271"/>
                    <a:gd name="T30" fmla="*/ 39 w 56"/>
                    <a:gd name="T31" fmla="*/ 78 h 271"/>
                    <a:gd name="T32" fmla="*/ 44 w 56"/>
                    <a:gd name="T33" fmla="*/ 37 h 271"/>
                    <a:gd name="T34" fmla="*/ 56 w 56"/>
                    <a:gd name="T35" fmla="*/ 3 h 271"/>
                    <a:gd name="T36" fmla="*/ 56 w 56"/>
                    <a:gd name="T37" fmla="*/ 3 h 271"/>
                    <a:gd name="T38" fmla="*/ 56 w 56"/>
                    <a:gd name="T39" fmla="*/ 2 h 271"/>
                    <a:gd name="T40" fmla="*/ 55 w 56"/>
                    <a:gd name="T41" fmla="*/ 1 h 271"/>
                    <a:gd name="T42" fmla="*/ 52 w 56"/>
                    <a:gd name="T43" fmla="*/ 0 h 271"/>
                    <a:gd name="T44" fmla="*/ 48 w 56"/>
                    <a:gd name="T45" fmla="*/ 0 h 271"/>
                    <a:gd name="T46" fmla="*/ 42 w 56"/>
                    <a:gd name="T47" fmla="*/ 0 h 271"/>
                    <a:gd name="T48" fmla="*/ 31 w 56"/>
                    <a:gd name="T49" fmla="*/ 2 h 271"/>
                    <a:gd name="T50" fmla="*/ 17 w 56"/>
                    <a:gd name="T51" fmla="*/ 5 h 27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w 56"/>
                    <a:gd name="T79" fmla="*/ 0 h 271"/>
                    <a:gd name="T80" fmla="*/ 56 w 56"/>
                    <a:gd name="T81" fmla="*/ 271 h 271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T78" t="T79" r="T80" b="T81"/>
                  <a:pathLst>
                    <a:path w="56" h="271">
                      <a:moveTo>
                        <a:pt x="17" y="5"/>
                      </a:moveTo>
                      <a:lnTo>
                        <a:pt x="16" y="10"/>
                      </a:lnTo>
                      <a:lnTo>
                        <a:pt x="12" y="25"/>
                      </a:lnTo>
                      <a:lnTo>
                        <a:pt x="6" y="49"/>
                      </a:lnTo>
                      <a:lnTo>
                        <a:pt x="2" y="82"/>
                      </a:lnTo>
                      <a:lnTo>
                        <a:pt x="0" y="122"/>
                      </a:lnTo>
                      <a:lnTo>
                        <a:pt x="0" y="166"/>
                      </a:lnTo>
                      <a:lnTo>
                        <a:pt x="4" y="217"/>
                      </a:lnTo>
                      <a:lnTo>
                        <a:pt x="15" y="271"/>
                      </a:lnTo>
                      <a:lnTo>
                        <a:pt x="54" y="268"/>
                      </a:lnTo>
                      <a:lnTo>
                        <a:pt x="52" y="261"/>
                      </a:lnTo>
                      <a:lnTo>
                        <a:pt x="48" y="238"/>
                      </a:lnTo>
                      <a:lnTo>
                        <a:pt x="44" y="206"/>
                      </a:lnTo>
                      <a:lnTo>
                        <a:pt x="40" y="166"/>
                      </a:lnTo>
                      <a:lnTo>
                        <a:pt x="37" y="123"/>
                      </a:lnTo>
                      <a:lnTo>
                        <a:pt x="39" y="78"/>
                      </a:lnTo>
                      <a:lnTo>
                        <a:pt x="44" y="37"/>
                      </a:lnTo>
                      <a:lnTo>
                        <a:pt x="56" y="3"/>
                      </a:lnTo>
                      <a:lnTo>
                        <a:pt x="56" y="2"/>
                      </a:lnTo>
                      <a:lnTo>
                        <a:pt x="55" y="1"/>
                      </a:lnTo>
                      <a:lnTo>
                        <a:pt x="52" y="0"/>
                      </a:lnTo>
                      <a:lnTo>
                        <a:pt x="48" y="0"/>
                      </a:lnTo>
                      <a:lnTo>
                        <a:pt x="42" y="0"/>
                      </a:lnTo>
                      <a:lnTo>
                        <a:pt x="31" y="2"/>
                      </a:lnTo>
                      <a:lnTo>
                        <a:pt x="17" y="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59" name="Freeform 114"/>
                <p:cNvSpPr>
                  <a:spLocks/>
                </p:cNvSpPr>
                <p:nvPr/>
              </p:nvSpPr>
              <p:spPr bwMode="auto">
                <a:xfrm>
                  <a:off x="7211" y="13549"/>
                  <a:ext cx="186" cy="732"/>
                </a:xfrm>
                <a:custGeom>
                  <a:avLst/>
                  <a:gdLst>
                    <a:gd name="T0" fmla="*/ 186 w 186"/>
                    <a:gd name="T1" fmla="*/ 6 h 732"/>
                    <a:gd name="T2" fmla="*/ 182 w 186"/>
                    <a:gd name="T3" fmla="*/ 11 h 732"/>
                    <a:gd name="T4" fmla="*/ 169 w 186"/>
                    <a:gd name="T5" fmla="*/ 29 h 732"/>
                    <a:gd name="T6" fmla="*/ 153 w 186"/>
                    <a:gd name="T7" fmla="*/ 67 h 732"/>
                    <a:gd name="T8" fmla="*/ 137 w 186"/>
                    <a:gd name="T9" fmla="*/ 130 h 732"/>
                    <a:gd name="T10" fmla="*/ 124 w 186"/>
                    <a:gd name="T11" fmla="*/ 221 h 732"/>
                    <a:gd name="T12" fmla="*/ 117 w 186"/>
                    <a:gd name="T13" fmla="*/ 350 h 732"/>
                    <a:gd name="T14" fmla="*/ 122 w 186"/>
                    <a:gd name="T15" fmla="*/ 517 h 732"/>
                    <a:gd name="T16" fmla="*/ 139 w 186"/>
                    <a:gd name="T17" fmla="*/ 732 h 732"/>
                    <a:gd name="T18" fmla="*/ 34 w 186"/>
                    <a:gd name="T19" fmla="*/ 732 h 732"/>
                    <a:gd name="T20" fmla="*/ 31 w 186"/>
                    <a:gd name="T21" fmla="*/ 711 h 732"/>
                    <a:gd name="T22" fmla="*/ 22 w 186"/>
                    <a:gd name="T23" fmla="*/ 651 h 732"/>
                    <a:gd name="T24" fmla="*/ 12 w 186"/>
                    <a:gd name="T25" fmla="*/ 563 h 732"/>
                    <a:gd name="T26" fmla="*/ 3 w 186"/>
                    <a:gd name="T27" fmla="*/ 454 h 732"/>
                    <a:gd name="T28" fmla="*/ 0 w 186"/>
                    <a:gd name="T29" fmla="*/ 335 h 732"/>
                    <a:gd name="T30" fmla="*/ 6 w 186"/>
                    <a:gd name="T31" fmla="*/ 213 h 732"/>
                    <a:gd name="T32" fmla="*/ 25 w 186"/>
                    <a:gd name="T33" fmla="*/ 98 h 732"/>
                    <a:gd name="T34" fmla="*/ 60 w 186"/>
                    <a:gd name="T35" fmla="*/ 0 h 732"/>
                    <a:gd name="T36" fmla="*/ 186 w 186"/>
                    <a:gd name="T37" fmla="*/ 6 h 73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86"/>
                    <a:gd name="T58" fmla="*/ 0 h 732"/>
                    <a:gd name="T59" fmla="*/ 186 w 186"/>
                    <a:gd name="T60" fmla="*/ 732 h 73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86" h="732">
                      <a:moveTo>
                        <a:pt x="186" y="6"/>
                      </a:moveTo>
                      <a:lnTo>
                        <a:pt x="182" y="11"/>
                      </a:lnTo>
                      <a:lnTo>
                        <a:pt x="169" y="29"/>
                      </a:lnTo>
                      <a:lnTo>
                        <a:pt x="153" y="67"/>
                      </a:lnTo>
                      <a:lnTo>
                        <a:pt x="137" y="130"/>
                      </a:lnTo>
                      <a:lnTo>
                        <a:pt x="124" y="221"/>
                      </a:lnTo>
                      <a:lnTo>
                        <a:pt x="117" y="350"/>
                      </a:lnTo>
                      <a:lnTo>
                        <a:pt x="122" y="517"/>
                      </a:lnTo>
                      <a:lnTo>
                        <a:pt x="139" y="732"/>
                      </a:lnTo>
                      <a:lnTo>
                        <a:pt x="34" y="732"/>
                      </a:lnTo>
                      <a:lnTo>
                        <a:pt x="31" y="711"/>
                      </a:lnTo>
                      <a:lnTo>
                        <a:pt x="22" y="651"/>
                      </a:lnTo>
                      <a:lnTo>
                        <a:pt x="12" y="563"/>
                      </a:lnTo>
                      <a:lnTo>
                        <a:pt x="3" y="454"/>
                      </a:lnTo>
                      <a:lnTo>
                        <a:pt x="0" y="335"/>
                      </a:lnTo>
                      <a:lnTo>
                        <a:pt x="6" y="213"/>
                      </a:lnTo>
                      <a:lnTo>
                        <a:pt x="25" y="98"/>
                      </a:lnTo>
                      <a:lnTo>
                        <a:pt x="60" y="0"/>
                      </a:lnTo>
                      <a:lnTo>
                        <a:pt x="186" y="6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60" name="Freeform 115"/>
                <p:cNvSpPr>
                  <a:spLocks/>
                </p:cNvSpPr>
                <p:nvPr/>
              </p:nvSpPr>
              <p:spPr bwMode="auto">
                <a:xfrm>
                  <a:off x="7219" y="13600"/>
                  <a:ext cx="158" cy="625"/>
                </a:xfrm>
                <a:custGeom>
                  <a:avLst/>
                  <a:gdLst>
                    <a:gd name="T0" fmla="*/ 158 w 158"/>
                    <a:gd name="T1" fmla="*/ 4 h 625"/>
                    <a:gd name="T2" fmla="*/ 153 w 158"/>
                    <a:gd name="T3" fmla="*/ 9 h 625"/>
                    <a:gd name="T4" fmla="*/ 144 w 158"/>
                    <a:gd name="T5" fmla="*/ 25 h 625"/>
                    <a:gd name="T6" fmla="*/ 130 w 158"/>
                    <a:gd name="T7" fmla="*/ 57 h 625"/>
                    <a:gd name="T8" fmla="*/ 116 w 158"/>
                    <a:gd name="T9" fmla="*/ 110 h 625"/>
                    <a:gd name="T10" fmla="*/ 105 w 158"/>
                    <a:gd name="T11" fmla="*/ 189 h 625"/>
                    <a:gd name="T12" fmla="*/ 100 w 158"/>
                    <a:gd name="T13" fmla="*/ 298 h 625"/>
                    <a:gd name="T14" fmla="*/ 103 w 158"/>
                    <a:gd name="T15" fmla="*/ 441 h 625"/>
                    <a:gd name="T16" fmla="*/ 118 w 158"/>
                    <a:gd name="T17" fmla="*/ 625 h 625"/>
                    <a:gd name="T18" fmla="*/ 29 w 158"/>
                    <a:gd name="T19" fmla="*/ 625 h 625"/>
                    <a:gd name="T20" fmla="*/ 25 w 158"/>
                    <a:gd name="T21" fmla="*/ 607 h 625"/>
                    <a:gd name="T22" fmla="*/ 18 w 158"/>
                    <a:gd name="T23" fmla="*/ 556 h 625"/>
                    <a:gd name="T24" fmla="*/ 9 w 158"/>
                    <a:gd name="T25" fmla="*/ 480 h 625"/>
                    <a:gd name="T26" fmla="*/ 2 w 158"/>
                    <a:gd name="T27" fmla="*/ 387 h 625"/>
                    <a:gd name="T28" fmla="*/ 0 w 158"/>
                    <a:gd name="T29" fmla="*/ 286 h 625"/>
                    <a:gd name="T30" fmla="*/ 5 w 158"/>
                    <a:gd name="T31" fmla="*/ 182 h 625"/>
                    <a:gd name="T32" fmla="*/ 21 w 158"/>
                    <a:gd name="T33" fmla="*/ 84 h 625"/>
                    <a:gd name="T34" fmla="*/ 51 w 158"/>
                    <a:gd name="T35" fmla="*/ 0 h 625"/>
                    <a:gd name="T36" fmla="*/ 158 w 158"/>
                    <a:gd name="T37" fmla="*/ 4 h 62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58"/>
                    <a:gd name="T58" fmla="*/ 0 h 625"/>
                    <a:gd name="T59" fmla="*/ 158 w 158"/>
                    <a:gd name="T60" fmla="*/ 625 h 62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58" h="625">
                      <a:moveTo>
                        <a:pt x="158" y="4"/>
                      </a:moveTo>
                      <a:lnTo>
                        <a:pt x="153" y="9"/>
                      </a:lnTo>
                      <a:lnTo>
                        <a:pt x="144" y="25"/>
                      </a:lnTo>
                      <a:lnTo>
                        <a:pt x="130" y="57"/>
                      </a:lnTo>
                      <a:lnTo>
                        <a:pt x="116" y="110"/>
                      </a:lnTo>
                      <a:lnTo>
                        <a:pt x="105" y="189"/>
                      </a:lnTo>
                      <a:lnTo>
                        <a:pt x="100" y="298"/>
                      </a:lnTo>
                      <a:lnTo>
                        <a:pt x="103" y="441"/>
                      </a:lnTo>
                      <a:lnTo>
                        <a:pt x="118" y="625"/>
                      </a:lnTo>
                      <a:lnTo>
                        <a:pt x="29" y="625"/>
                      </a:lnTo>
                      <a:lnTo>
                        <a:pt x="25" y="607"/>
                      </a:lnTo>
                      <a:lnTo>
                        <a:pt x="18" y="556"/>
                      </a:lnTo>
                      <a:lnTo>
                        <a:pt x="9" y="480"/>
                      </a:lnTo>
                      <a:lnTo>
                        <a:pt x="2" y="387"/>
                      </a:lnTo>
                      <a:lnTo>
                        <a:pt x="0" y="286"/>
                      </a:lnTo>
                      <a:lnTo>
                        <a:pt x="5" y="182"/>
                      </a:lnTo>
                      <a:lnTo>
                        <a:pt x="21" y="84"/>
                      </a:lnTo>
                      <a:lnTo>
                        <a:pt x="51" y="0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61" name="Freeform 116"/>
                <p:cNvSpPr>
                  <a:spLocks/>
                </p:cNvSpPr>
                <p:nvPr/>
              </p:nvSpPr>
              <p:spPr bwMode="auto">
                <a:xfrm>
                  <a:off x="7225" y="13651"/>
                  <a:ext cx="131" cy="517"/>
                </a:xfrm>
                <a:custGeom>
                  <a:avLst/>
                  <a:gdLst>
                    <a:gd name="T0" fmla="*/ 131 w 131"/>
                    <a:gd name="T1" fmla="*/ 4 h 517"/>
                    <a:gd name="T2" fmla="*/ 128 w 131"/>
                    <a:gd name="T3" fmla="*/ 7 h 517"/>
                    <a:gd name="T4" fmla="*/ 119 w 131"/>
                    <a:gd name="T5" fmla="*/ 21 h 517"/>
                    <a:gd name="T6" fmla="*/ 109 w 131"/>
                    <a:gd name="T7" fmla="*/ 47 h 517"/>
                    <a:gd name="T8" fmla="*/ 97 w 131"/>
                    <a:gd name="T9" fmla="*/ 91 h 517"/>
                    <a:gd name="T10" fmla="*/ 88 w 131"/>
                    <a:gd name="T11" fmla="*/ 156 h 517"/>
                    <a:gd name="T12" fmla="*/ 84 w 131"/>
                    <a:gd name="T13" fmla="*/ 247 h 517"/>
                    <a:gd name="T14" fmla="*/ 86 w 131"/>
                    <a:gd name="T15" fmla="*/ 366 h 517"/>
                    <a:gd name="T16" fmla="*/ 99 w 131"/>
                    <a:gd name="T17" fmla="*/ 517 h 517"/>
                    <a:gd name="T18" fmla="*/ 25 w 131"/>
                    <a:gd name="T19" fmla="*/ 517 h 517"/>
                    <a:gd name="T20" fmla="*/ 23 w 131"/>
                    <a:gd name="T21" fmla="*/ 502 h 517"/>
                    <a:gd name="T22" fmla="*/ 16 w 131"/>
                    <a:gd name="T23" fmla="*/ 460 h 517"/>
                    <a:gd name="T24" fmla="*/ 9 w 131"/>
                    <a:gd name="T25" fmla="*/ 397 h 517"/>
                    <a:gd name="T26" fmla="*/ 2 w 131"/>
                    <a:gd name="T27" fmla="*/ 320 h 517"/>
                    <a:gd name="T28" fmla="*/ 0 w 131"/>
                    <a:gd name="T29" fmla="*/ 236 h 517"/>
                    <a:gd name="T30" fmla="*/ 4 w 131"/>
                    <a:gd name="T31" fmla="*/ 151 h 517"/>
                    <a:gd name="T32" fmla="*/ 18 w 131"/>
                    <a:gd name="T33" fmla="*/ 70 h 517"/>
                    <a:gd name="T34" fmla="*/ 43 w 131"/>
                    <a:gd name="T35" fmla="*/ 0 h 517"/>
                    <a:gd name="T36" fmla="*/ 131 w 131"/>
                    <a:gd name="T37" fmla="*/ 4 h 51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31"/>
                    <a:gd name="T58" fmla="*/ 0 h 517"/>
                    <a:gd name="T59" fmla="*/ 131 w 131"/>
                    <a:gd name="T60" fmla="*/ 517 h 517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31" h="517">
                      <a:moveTo>
                        <a:pt x="131" y="4"/>
                      </a:moveTo>
                      <a:lnTo>
                        <a:pt x="128" y="7"/>
                      </a:lnTo>
                      <a:lnTo>
                        <a:pt x="119" y="21"/>
                      </a:lnTo>
                      <a:lnTo>
                        <a:pt x="109" y="47"/>
                      </a:lnTo>
                      <a:lnTo>
                        <a:pt x="97" y="91"/>
                      </a:lnTo>
                      <a:lnTo>
                        <a:pt x="88" y="156"/>
                      </a:lnTo>
                      <a:lnTo>
                        <a:pt x="84" y="247"/>
                      </a:lnTo>
                      <a:lnTo>
                        <a:pt x="86" y="366"/>
                      </a:lnTo>
                      <a:lnTo>
                        <a:pt x="99" y="517"/>
                      </a:lnTo>
                      <a:lnTo>
                        <a:pt x="25" y="517"/>
                      </a:lnTo>
                      <a:lnTo>
                        <a:pt x="23" y="502"/>
                      </a:lnTo>
                      <a:lnTo>
                        <a:pt x="16" y="460"/>
                      </a:lnTo>
                      <a:lnTo>
                        <a:pt x="9" y="397"/>
                      </a:lnTo>
                      <a:lnTo>
                        <a:pt x="2" y="320"/>
                      </a:lnTo>
                      <a:lnTo>
                        <a:pt x="0" y="236"/>
                      </a:lnTo>
                      <a:lnTo>
                        <a:pt x="4" y="151"/>
                      </a:lnTo>
                      <a:lnTo>
                        <a:pt x="18" y="70"/>
                      </a:lnTo>
                      <a:lnTo>
                        <a:pt x="43" y="0"/>
                      </a:lnTo>
                      <a:lnTo>
                        <a:pt x="131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62" name="Freeform 117"/>
                <p:cNvSpPr>
                  <a:spLocks/>
                </p:cNvSpPr>
                <p:nvPr/>
              </p:nvSpPr>
              <p:spPr bwMode="auto">
                <a:xfrm>
                  <a:off x="7233" y="13701"/>
                  <a:ext cx="104" cy="411"/>
                </a:xfrm>
                <a:custGeom>
                  <a:avLst/>
                  <a:gdLst>
                    <a:gd name="T0" fmla="*/ 104 w 104"/>
                    <a:gd name="T1" fmla="*/ 4 h 411"/>
                    <a:gd name="T2" fmla="*/ 101 w 104"/>
                    <a:gd name="T3" fmla="*/ 7 h 411"/>
                    <a:gd name="T4" fmla="*/ 94 w 104"/>
                    <a:gd name="T5" fmla="*/ 17 h 411"/>
                    <a:gd name="T6" fmla="*/ 86 w 104"/>
                    <a:gd name="T7" fmla="*/ 38 h 411"/>
                    <a:gd name="T8" fmla="*/ 76 w 104"/>
                    <a:gd name="T9" fmla="*/ 73 h 411"/>
                    <a:gd name="T10" fmla="*/ 69 w 104"/>
                    <a:gd name="T11" fmla="*/ 125 h 411"/>
                    <a:gd name="T12" fmla="*/ 65 w 104"/>
                    <a:gd name="T13" fmla="*/ 196 h 411"/>
                    <a:gd name="T14" fmla="*/ 67 w 104"/>
                    <a:gd name="T15" fmla="*/ 291 h 411"/>
                    <a:gd name="T16" fmla="*/ 77 w 104"/>
                    <a:gd name="T17" fmla="*/ 411 h 411"/>
                    <a:gd name="T18" fmla="*/ 19 w 104"/>
                    <a:gd name="T19" fmla="*/ 411 h 411"/>
                    <a:gd name="T20" fmla="*/ 17 w 104"/>
                    <a:gd name="T21" fmla="*/ 399 h 411"/>
                    <a:gd name="T22" fmla="*/ 11 w 104"/>
                    <a:gd name="T23" fmla="*/ 365 h 411"/>
                    <a:gd name="T24" fmla="*/ 6 w 104"/>
                    <a:gd name="T25" fmla="*/ 316 h 411"/>
                    <a:gd name="T26" fmla="*/ 2 w 104"/>
                    <a:gd name="T27" fmla="*/ 255 h 411"/>
                    <a:gd name="T28" fmla="*/ 0 w 104"/>
                    <a:gd name="T29" fmla="*/ 188 h 411"/>
                    <a:gd name="T30" fmla="*/ 4 w 104"/>
                    <a:gd name="T31" fmla="*/ 120 h 411"/>
                    <a:gd name="T32" fmla="*/ 15 w 104"/>
                    <a:gd name="T33" fmla="*/ 55 h 411"/>
                    <a:gd name="T34" fmla="*/ 34 w 104"/>
                    <a:gd name="T35" fmla="*/ 0 h 411"/>
                    <a:gd name="T36" fmla="*/ 104 w 104"/>
                    <a:gd name="T37" fmla="*/ 4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04"/>
                    <a:gd name="T58" fmla="*/ 0 h 411"/>
                    <a:gd name="T59" fmla="*/ 104 w 104"/>
                    <a:gd name="T60" fmla="*/ 411 h 411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04" h="411">
                      <a:moveTo>
                        <a:pt x="104" y="4"/>
                      </a:moveTo>
                      <a:lnTo>
                        <a:pt x="101" y="7"/>
                      </a:lnTo>
                      <a:lnTo>
                        <a:pt x="94" y="17"/>
                      </a:lnTo>
                      <a:lnTo>
                        <a:pt x="86" y="38"/>
                      </a:lnTo>
                      <a:lnTo>
                        <a:pt x="76" y="73"/>
                      </a:lnTo>
                      <a:lnTo>
                        <a:pt x="69" y="125"/>
                      </a:lnTo>
                      <a:lnTo>
                        <a:pt x="65" y="196"/>
                      </a:lnTo>
                      <a:lnTo>
                        <a:pt x="67" y="291"/>
                      </a:lnTo>
                      <a:lnTo>
                        <a:pt x="77" y="411"/>
                      </a:lnTo>
                      <a:lnTo>
                        <a:pt x="19" y="411"/>
                      </a:lnTo>
                      <a:lnTo>
                        <a:pt x="17" y="399"/>
                      </a:lnTo>
                      <a:lnTo>
                        <a:pt x="11" y="365"/>
                      </a:lnTo>
                      <a:lnTo>
                        <a:pt x="6" y="316"/>
                      </a:lnTo>
                      <a:lnTo>
                        <a:pt x="2" y="255"/>
                      </a:lnTo>
                      <a:lnTo>
                        <a:pt x="0" y="188"/>
                      </a:lnTo>
                      <a:lnTo>
                        <a:pt x="4" y="120"/>
                      </a:lnTo>
                      <a:lnTo>
                        <a:pt x="15" y="55"/>
                      </a:lnTo>
                      <a:lnTo>
                        <a:pt x="34" y="0"/>
                      </a:lnTo>
                      <a:lnTo>
                        <a:pt x="104" y="4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63" name="Freeform 118"/>
                <p:cNvSpPr>
                  <a:spLocks/>
                </p:cNvSpPr>
                <p:nvPr/>
              </p:nvSpPr>
              <p:spPr bwMode="auto">
                <a:xfrm>
                  <a:off x="7240" y="13752"/>
                  <a:ext cx="76" cy="302"/>
                </a:xfrm>
                <a:custGeom>
                  <a:avLst/>
                  <a:gdLst>
                    <a:gd name="T0" fmla="*/ 76 w 76"/>
                    <a:gd name="T1" fmla="*/ 2 h 302"/>
                    <a:gd name="T2" fmla="*/ 74 w 76"/>
                    <a:gd name="T3" fmla="*/ 4 h 302"/>
                    <a:gd name="T4" fmla="*/ 70 w 76"/>
                    <a:gd name="T5" fmla="*/ 12 h 302"/>
                    <a:gd name="T6" fmla="*/ 62 w 76"/>
                    <a:gd name="T7" fmla="*/ 28 h 302"/>
                    <a:gd name="T8" fmla="*/ 56 w 76"/>
                    <a:gd name="T9" fmla="*/ 53 h 302"/>
                    <a:gd name="T10" fmla="*/ 51 w 76"/>
                    <a:gd name="T11" fmla="*/ 92 h 302"/>
                    <a:gd name="T12" fmla="*/ 49 w 76"/>
                    <a:gd name="T13" fmla="*/ 145 h 302"/>
                    <a:gd name="T14" fmla="*/ 50 w 76"/>
                    <a:gd name="T15" fmla="*/ 214 h 302"/>
                    <a:gd name="T16" fmla="*/ 57 w 76"/>
                    <a:gd name="T17" fmla="*/ 302 h 302"/>
                    <a:gd name="T18" fmla="*/ 14 w 76"/>
                    <a:gd name="T19" fmla="*/ 302 h 302"/>
                    <a:gd name="T20" fmla="*/ 13 w 76"/>
                    <a:gd name="T21" fmla="*/ 294 h 302"/>
                    <a:gd name="T22" fmla="*/ 9 w 76"/>
                    <a:gd name="T23" fmla="*/ 269 h 302"/>
                    <a:gd name="T24" fmla="*/ 4 w 76"/>
                    <a:gd name="T25" fmla="*/ 232 h 302"/>
                    <a:gd name="T26" fmla="*/ 1 w 76"/>
                    <a:gd name="T27" fmla="*/ 188 h 302"/>
                    <a:gd name="T28" fmla="*/ 0 w 76"/>
                    <a:gd name="T29" fmla="*/ 138 h 302"/>
                    <a:gd name="T30" fmla="*/ 2 w 76"/>
                    <a:gd name="T31" fmla="*/ 89 h 302"/>
                    <a:gd name="T32" fmla="*/ 10 w 76"/>
                    <a:gd name="T33" fmla="*/ 41 h 302"/>
                    <a:gd name="T34" fmla="*/ 25 w 76"/>
                    <a:gd name="T35" fmla="*/ 0 h 302"/>
                    <a:gd name="T36" fmla="*/ 76 w 76"/>
                    <a:gd name="T37" fmla="*/ 2 h 3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76"/>
                    <a:gd name="T58" fmla="*/ 0 h 302"/>
                    <a:gd name="T59" fmla="*/ 76 w 76"/>
                    <a:gd name="T60" fmla="*/ 302 h 302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76" h="302">
                      <a:moveTo>
                        <a:pt x="76" y="2"/>
                      </a:moveTo>
                      <a:lnTo>
                        <a:pt x="74" y="4"/>
                      </a:lnTo>
                      <a:lnTo>
                        <a:pt x="70" y="12"/>
                      </a:lnTo>
                      <a:lnTo>
                        <a:pt x="62" y="28"/>
                      </a:lnTo>
                      <a:lnTo>
                        <a:pt x="56" y="53"/>
                      </a:lnTo>
                      <a:lnTo>
                        <a:pt x="51" y="92"/>
                      </a:lnTo>
                      <a:lnTo>
                        <a:pt x="49" y="145"/>
                      </a:lnTo>
                      <a:lnTo>
                        <a:pt x="50" y="214"/>
                      </a:lnTo>
                      <a:lnTo>
                        <a:pt x="57" y="302"/>
                      </a:lnTo>
                      <a:lnTo>
                        <a:pt x="14" y="302"/>
                      </a:lnTo>
                      <a:lnTo>
                        <a:pt x="13" y="294"/>
                      </a:lnTo>
                      <a:lnTo>
                        <a:pt x="9" y="269"/>
                      </a:lnTo>
                      <a:lnTo>
                        <a:pt x="4" y="232"/>
                      </a:lnTo>
                      <a:lnTo>
                        <a:pt x="1" y="188"/>
                      </a:lnTo>
                      <a:lnTo>
                        <a:pt x="0" y="138"/>
                      </a:lnTo>
                      <a:lnTo>
                        <a:pt x="2" y="89"/>
                      </a:lnTo>
                      <a:lnTo>
                        <a:pt x="10" y="41"/>
                      </a:lnTo>
                      <a:lnTo>
                        <a:pt x="25" y="0"/>
                      </a:lnTo>
                      <a:lnTo>
                        <a:pt x="76" y="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64" name="Rectangle 119"/>
                <p:cNvSpPr>
                  <a:spLocks noChangeArrowheads="1"/>
                </p:cNvSpPr>
                <p:nvPr/>
              </p:nvSpPr>
              <p:spPr bwMode="auto">
                <a:xfrm>
                  <a:off x="6241" y="13678"/>
                  <a:ext cx="23" cy="95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65" name="Freeform 120"/>
                <p:cNvSpPr>
                  <a:spLocks/>
                </p:cNvSpPr>
                <p:nvPr/>
              </p:nvSpPr>
              <p:spPr bwMode="auto">
                <a:xfrm>
                  <a:off x="6579" y="13664"/>
                  <a:ext cx="375" cy="440"/>
                </a:xfrm>
                <a:custGeom>
                  <a:avLst/>
                  <a:gdLst>
                    <a:gd name="T0" fmla="*/ 35 w 375"/>
                    <a:gd name="T1" fmla="*/ 41 h 440"/>
                    <a:gd name="T2" fmla="*/ 32 w 375"/>
                    <a:gd name="T3" fmla="*/ 49 h 440"/>
                    <a:gd name="T4" fmla="*/ 25 w 375"/>
                    <a:gd name="T5" fmla="*/ 74 h 440"/>
                    <a:gd name="T6" fmla="*/ 17 w 375"/>
                    <a:gd name="T7" fmla="*/ 112 h 440"/>
                    <a:gd name="T8" fmla="*/ 8 w 375"/>
                    <a:gd name="T9" fmla="*/ 163 h 440"/>
                    <a:gd name="T10" fmla="*/ 2 w 375"/>
                    <a:gd name="T11" fmla="*/ 223 h 440"/>
                    <a:gd name="T12" fmla="*/ 0 w 375"/>
                    <a:gd name="T13" fmla="*/ 290 h 440"/>
                    <a:gd name="T14" fmla="*/ 7 w 375"/>
                    <a:gd name="T15" fmla="*/ 363 h 440"/>
                    <a:gd name="T16" fmla="*/ 23 w 375"/>
                    <a:gd name="T17" fmla="*/ 440 h 440"/>
                    <a:gd name="T18" fmla="*/ 23 w 375"/>
                    <a:gd name="T19" fmla="*/ 437 h 440"/>
                    <a:gd name="T20" fmla="*/ 23 w 375"/>
                    <a:gd name="T21" fmla="*/ 427 h 440"/>
                    <a:gd name="T22" fmla="*/ 23 w 375"/>
                    <a:gd name="T23" fmla="*/ 411 h 440"/>
                    <a:gd name="T24" fmla="*/ 23 w 375"/>
                    <a:gd name="T25" fmla="*/ 391 h 440"/>
                    <a:gd name="T26" fmla="*/ 25 w 375"/>
                    <a:gd name="T27" fmla="*/ 367 h 440"/>
                    <a:gd name="T28" fmla="*/ 28 w 375"/>
                    <a:gd name="T29" fmla="*/ 341 h 440"/>
                    <a:gd name="T30" fmla="*/ 33 w 375"/>
                    <a:gd name="T31" fmla="*/ 312 h 440"/>
                    <a:gd name="T32" fmla="*/ 39 w 375"/>
                    <a:gd name="T33" fmla="*/ 281 h 440"/>
                    <a:gd name="T34" fmla="*/ 49 w 375"/>
                    <a:gd name="T35" fmla="*/ 251 h 440"/>
                    <a:gd name="T36" fmla="*/ 61 w 375"/>
                    <a:gd name="T37" fmla="*/ 222 h 440"/>
                    <a:gd name="T38" fmla="*/ 75 w 375"/>
                    <a:gd name="T39" fmla="*/ 194 h 440"/>
                    <a:gd name="T40" fmla="*/ 93 w 375"/>
                    <a:gd name="T41" fmla="*/ 168 h 440"/>
                    <a:gd name="T42" fmla="*/ 116 w 375"/>
                    <a:gd name="T43" fmla="*/ 145 h 440"/>
                    <a:gd name="T44" fmla="*/ 141 w 375"/>
                    <a:gd name="T45" fmla="*/ 127 h 440"/>
                    <a:gd name="T46" fmla="*/ 173 w 375"/>
                    <a:gd name="T47" fmla="*/ 114 h 440"/>
                    <a:gd name="T48" fmla="*/ 208 w 375"/>
                    <a:gd name="T49" fmla="*/ 106 h 440"/>
                    <a:gd name="T50" fmla="*/ 210 w 375"/>
                    <a:gd name="T51" fmla="*/ 104 h 440"/>
                    <a:gd name="T52" fmla="*/ 217 w 375"/>
                    <a:gd name="T53" fmla="*/ 100 h 440"/>
                    <a:gd name="T54" fmla="*/ 227 w 375"/>
                    <a:gd name="T55" fmla="*/ 92 h 440"/>
                    <a:gd name="T56" fmla="*/ 245 w 375"/>
                    <a:gd name="T57" fmla="*/ 82 h 440"/>
                    <a:gd name="T58" fmla="*/ 267 w 375"/>
                    <a:gd name="T59" fmla="*/ 69 h 440"/>
                    <a:gd name="T60" fmla="*/ 296 w 375"/>
                    <a:gd name="T61" fmla="*/ 54 h 440"/>
                    <a:gd name="T62" fmla="*/ 332 w 375"/>
                    <a:gd name="T63" fmla="*/ 36 h 440"/>
                    <a:gd name="T64" fmla="*/ 375 w 375"/>
                    <a:gd name="T65" fmla="*/ 17 h 440"/>
                    <a:gd name="T66" fmla="*/ 373 w 375"/>
                    <a:gd name="T67" fmla="*/ 16 h 440"/>
                    <a:gd name="T68" fmla="*/ 366 w 375"/>
                    <a:gd name="T69" fmla="*/ 15 h 440"/>
                    <a:gd name="T70" fmla="*/ 357 w 375"/>
                    <a:gd name="T71" fmla="*/ 13 h 440"/>
                    <a:gd name="T72" fmla="*/ 343 w 375"/>
                    <a:gd name="T73" fmla="*/ 10 h 440"/>
                    <a:gd name="T74" fmla="*/ 326 w 375"/>
                    <a:gd name="T75" fmla="*/ 7 h 440"/>
                    <a:gd name="T76" fmla="*/ 307 w 375"/>
                    <a:gd name="T77" fmla="*/ 5 h 440"/>
                    <a:gd name="T78" fmla="*/ 285 w 375"/>
                    <a:gd name="T79" fmla="*/ 3 h 440"/>
                    <a:gd name="T80" fmla="*/ 261 w 375"/>
                    <a:gd name="T81" fmla="*/ 1 h 440"/>
                    <a:gd name="T82" fmla="*/ 235 w 375"/>
                    <a:gd name="T83" fmla="*/ 0 h 440"/>
                    <a:gd name="T84" fmla="*/ 208 w 375"/>
                    <a:gd name="T85" fmla="*/ 1 h 440"/>
                    <a:gd name="T86" fmla="*/ 180 w 375"/>
                    <a:gd name="T87" fmla="*/ 2 h 440"/>
                    <a:gd name="T88" fmla="*/ 151 w 375"/>
                    <a:gd name="T89" fmla="*/ 5 h 440"/>
                    <a:gd name="T90" fmla="*/ 122 w 375"/>
                    <a:gd name="T91" fmla="*/ 10 h 440"/>
                    <a:gd name="T92" fmla="*/ 92 w 375"/>
                    <a:gd name="T93" fmla="*/ 18 h 440"/>
                    <a:gd name="T94" fmla="*/ 63 w 375"/>
                    <a:gd name="T95" fmla="*/ 28 h 440"/>
                    <a:gd name="T96" fmla="*/ 35 w 375"/>
                    <a:gd name="T97" fmla="*/ 41 h 440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375"/>
                    <a:gd name="T148" fmla="*/ 0 h 440"/>
                    <a:gd name="T149" fmla="*/ 375 w 375"/>
                    <a:gd name="T150" fmla="*/ 440 h 440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375" h="440">
                      <a:moveTo>
                        <a:pt x="35" y="41"/>
                      </a:moveTo>
                      <a:lnTo>
                        <a:pt x="32" y="49"/>
                      </a:lnTo>
                      <a:lnTo>
                        <a:pt x="25" y="74"/>
                      </a:lnTo>
                      <a:lnTo>
                        <a:pt x="17" y="112"/>
                      </a:lnTo>
                      <a:lnTo>
                        <a:pt x="8" y="163"/>
                      </a:lnTo>
                      <a:lnTo>
                        <a:pt x="2" y="223"/>
                      </a:lnTo>
                      <a:lnTo>
                        <a:pt x="0" y="290"/>
                      </a:lnTo>
                      <a:lnTo>
                        <a:pt x="7" y="363"/>
                      </a:lnTo>
                      <a:lnTo>
                        <a:pt x="23" y="440"/>
                      </a:lnTo>
                      <a:lnTo>
                        <a:pt x="23" y="437"/>
                      </a:lnTo>
                      <a:lnTo>
                        <a:pt x="23" y="427"/>
                      </a:lnTo>
                      <a:lnTo>
                        <a:pt x="23" y="411"/>
                      </a:lnTo>
                      <a:lnTo>
                        <a:pt x="23" y="391"/>
                      </a:lnTo>
                      <a:lnTo>
                        <a:pt x="25" y="367"/>
                      </a:lnTo>
                      <a:lnTo>
                        <a:pt x="28" y="341"/>
                      </a:lnTo>
                      <a:lnTo>
                        <a:pt x="33" y="312"/>
                      </a:lnTo>
                      <a:lnTo>
                        <a:pt x="39" y="281"/>
                      </a:lnTo>
                      <a:lnTo>
                        <a:pt x="49" y="251"/>
                      </a:lnTo>
                      <a:lnTo>
                        <a:pt x="61" y="222"/>
                      </a:lnTo>
                      <a:lnTo>
                        <a:pt x="75" y="194"/>
                      </a:lnTo>
                      <a:lnTo>
                        <a:pt x="93" y="168"/>
                      </a:lnTo>
                      <a:lnTo>
                        <a:pt x="116" y="145"/>
                      </a:lnTo>
                      <a:lnTo>
                        <a:pt x="141" y="127"/>
                      </a:lnTo>
                      <a:lnTo>
                        <a:pt x="173" y="114"/>
                      </a:lnTo>
                      <a:lnTo>
                        <a:pt x="208" y="106"/>
                      </a:lnTo>
                      <a:lnTo>
                        <a:pt x="210" y="104"/>
                      </a:lnTo>
                      <a:lnTo>
                        <a:pt x="217" y="100"/>
                      </a:lnTo>
                      <a:lnTo>
                        <a:pt x="227" y="92"/>
                      </a:lnTo>
                      <a:lnTo>
                        <a:pt x="245" y="82"/>
                      </a:lnTo>
                      <a:lnTo>
                        <a:pt x="267" y="69"/>
                      </a:lnTo>
                      <a:lnTo>
                        <a:pt x="296" y="54"/>
                      </a:lnTo>
                      <a:lnTo>
                        <a:pt x="332" y="36"/>
                      </a:lnTo>
                      <a:lnTo>
                        <a:pt x="375" y="17"/>
                      </a:lnTo>
                      <a:lnTo>
                        <a:pt x="373" y="16"/>
                      </a:lnTo>
                      <a:lnTo>
                        <a:pt x="366" y="15"/>
                      </a:lnTo>
                      <a:lnTo>
                        <a:pt x="357" y="13"/>
                      </a:lnTo>
                      <a:lnTo>
                        <a:pt x="343" y="10"/>
                      </a:lnTo>
                      <a:lnTo>
                        <a:pt x="326" y="7"/>
                      </a:lnTo>
                      <a:lnTo>
                        <a:pt x="307" y="5"/>
                      </a:lnTo>
                      <a:lnTo>
                        <a:pt x="285" y="3"/>
                      </a:lnTo>
                      <a:lnTo>
                        <a:pt x="261" y="1"/>
                      </a:lnTo>
                      <a:lnTo>
                        <a:pt x="235" y="0"/>
                      </a:lnTo>
                      <a:lnTo>
                        <a:pt x="208" y="1"/>
                      </a:lnTo>
                      <a:lnTo>
                        <a:pt x="180" y="2"/>
                      </a:lnTo>
                      <a:lnTo>
                        <a:pt x="151" y="5"/>
                      </a:lnTo>
                      <a:lnTo>
                        <a:pt x="122" y="10"/>
                      </a:lnTo>
                      <a:lnTo>
                        <a:pt x="92" y="18"/>
                      </a:lnTo>
                      <a:lnTo>
                        <a:pt x="63" y="28"/>
                      </a:lnTo>
                      <a:lnTo>
                        <a:pt x="35" y="41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66" name="Freeform 121"/>
                <p:cNvSpPr>
                  <a:spLocks/>
                </p:cNvSpPr>
                <p:nvPr/>
              </p:nvSpPr>
              <p:spPr bwMode="auto">
                <a:xfrm>
                  <a:off x="6061" y="13991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8 h 83"/>
                    <a:gd name="T6" fmla="*/ 5 w 305"/>
                    <a:gd name="T7" fmla="*/ 44 h 83"/>
                    <a:gd name="T8" fmla="*/ 11 w 305"/>
                    <a:gd name="T9" fmla="*/ 37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8 h 83"/>
                    <a:gd name="T16" fmla="*/ 54 w 305"/>
                    <a:gd name="T17" fmla="*/ 12 h 83"/>
                    <a:gd name="T18" fmla="*/ 72 w 305"/>
                    <a:gd name="T19" fmla="*/ 6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7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6 h 83"/>
                    <a:gd name="T38" fmla="*/ 289 w 305"/>
                    <a:gd name="T39" fmla="*/ 44 h 83"/>
                    <a:gd name="T40" fmla="*/ 277 w 305"/>
                    <a:gd name="T41" fmla="*/ 41 h 83"/>
                    <a:gd name="T42" fmla="*/ 262 w 305"/>
                    <a:gd name="T43" fmla="*/ 36 h 83"/>
                    <a:gd name="T44" fmla="*/ 244 w 305"/>
                    <a:gd name="T45" fmla="*/ 32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1 h 83"/>
                    <a:gd name="T56" fmla="*/ 101 w 305"/>
                    <a:gd name="T57" fmla="*/ 23 h 83"/>
                    <a:gd name="T58" fmla="*/ 77 w 305"/>
                    <a:gd name="T59" fmla="*/ 29 h 83"/>
                    <a:gd name="T60" fmla="*/ 55 w 305"/>
                    <a:gd name="T61" fmla="*/ 37 h 83"/>
                    <a:gd name="T62" fmla="*/ 33 w 305"/>
                    <a:gd name="T63" fmla="*/ 48 h 83"/>
                    <a:gd name="T64" fmla="*/ 15 w 305"/>
                    <a:gd name="T65" fmla="*/ 63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8"/>
                      </a:lnTo>
                      <a:lnTo>
                        <a:pt x="5" y="44"/>
                      </a:lnTo>
                      <a:lnTo>
                        <a:pt x="11" y="37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8"/>
                      </a:lnTo>
                      <a:lnTo>
                        <a:pt x="54" y="12"/>
                      </a:lnTo>
                      <a:lnTo>
                        <a:pt x="72" y="6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7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6"/>
                      </a:lnTo>
                      <a:lnTo>
                        <a:pt x="289" y="44"/>
                      </a:lnTo>
                      <a:lnTo>
                        <a:pt x="277" y="41"/>
                      </a:lnTo>
                      <a:lnTo>
                        <a:pt x="262" y="36"/>
                      </a:lnTo>
                      <a:lnTo>
                        <a:pt x="244" y="32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1"/>
                      </a:lnTo>
                      <a:lnTo>
                        <a:pt x="101" y="23"/>
                      </a:lnTo>
                      <a:lnTo>
                        <a:pt x="77" y="29"/>
                      </a:lnTo>
                      <a:lnTo>
                        <a:pt x="55" y="37"/>
                      </a:lnTo>
                      <a:lnTo>
                        <a:pt x="33" y="48"/>
                      </a:lnTo>
                      <a:lnTo>
                        <a:pt x="15" y="63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67" name="Freeform 122"/>
                <p:cNvSpPr>
                  <a:spLocks/>
                </p:cNvSpPr>
                <p:nvPr/>
              </p:nvSpPr>
              <p:spPr bwMode="auto">
                <a:xfrm>
                  <a:off x="6061" y="13793"/>
                  <a:ext cx="305" cy="83"/>
                </a:xfrm>
                <a:custGeom>
                  <a:avLst/>
                  <a:gdLst>
                    <a:gd name="T0" fmla="*/ 0 w 305"/>
                    <a:gd name="T1" fmla="*/ 53 h 83"/>
                    <a:gd name="T2" fmla="*/ 0 w 305"/>
                    <a:gd name="T3" fmla="*/ 52 h 83"/>
                    <a:gd name="T4" fmla="*/ 2 w 305"/>
                    <a:gd name="T5" fmla="*/ 49 h 83"/>
                    <a:gd name="T6" fmla="*/ 5 w 305"/>
                    <a:gd name="T7" fmla="*/ 44 h 83"/>
                    <a:gd name="T8" fmla="*/ 11 w 305"/>
                    <a:gd name="T9" fmla="*/ 38 h 83"/>
                    <a:gd name="T10" fmla="*/ 18 w 305"/>
                    <a:gd name="T11" fmla="*/ 31 h 83"/>
                    <a:gd name="T12" fmla="*/ 27 w 305"/>
                    <a:gd name="T13" fmla="*/ 25 h 83"/>
                    <a:gd name="T14" fmla="*/ 39 w 305"/>
                    <a:gd name="T15" fmla="*/ 17 h 83"/>
                    <a:gd name="T16" fmla="*/ 54 w 305"/>
                    <a:gd name="T17" fmla="*/ 12 h 83"/>
                    <a:gd name="T18" fmla="*/ 72 w 305"/>
                    <a:gd name="T19" fmla="*/ 7 h 83"/>
                    <a:gd name="T20" fmla="*/ 92 w 305"/>
                    <a:gd name="T21" fmla="*/ 2 h 83"/>
                    <a:gd name="T22" fmla="*/ 118 w 305"/>
                    <a:gd name="T23" fmla="*/ 0 h 83"/>
                    <a:gd name="T24" fmla="*/ 146 w 305"/>
                    <a:gd name="T25" fmla="*/ 0 h 83"/>
                    <a:gd name="T26" fmla="*/ 180 w 305"/>
                    <a:gd name="T27" fmla="*/ 2 h 83"/>
                    <a:gd name="T28" fmla="*/ 216 w 305"/>
                    <a:gd name="T29" fmla="*/ 8 h 83"/>
                    <a:gd name="T30" fmla="*/ 258 w 305"/>
                    <a:gd name="T31" fmla="*/ 16 h 83"/>
                    <a:gd name="T32" fmla="*/ 305 w 305"/>
                    <a:gd name="T33" fmla="*/ 29 h 83"/>
                    <a:gd name="T34" fmla="*/ 299 w 305"/>
                    <a:gd name="T35" fmla="*/ 47 h 83"/>
                    <a:gd name="T36" fmla="*/ 297 w 305"/>
                    <a:gd name="T37" fmla="*/ 45 h 83"/>
                    <a:gd name="T38" fmla="*/ 289 w 305"/>
                    <a:gd name="T39" fmla="*/ 43 h 83"/>
                    <a:gd name="T40" fmla="*/ 277 w 305"/>
                    <a:gd name="T41" fmla="*/ 40 h 83"/>
                    <a:gd name="T42" fmla="*/ 262 w 305"/>
                    <a:gd name="T43" fmla="*/ 36 h 83"/>
                    <a:gd name="T44" fmla="*/ 244 w 305"/>
                    <a:gd name="T45" fmla="*/ 33 h 83"/>
                    <a:gd name="T46" fmla="*/ 224 w 305"/>
                    <a:gd name="T47" fmla="*/ 28 h 83"/>
                    <a:gd name="T48" fmla="*/ 201 w 305"/>
                    <a:gd name="T49" fmla="*/ 25 h 83"/>
                    <a:gd name="T50" fmla="*/ 176 w 305"/>
                    <a:gd name="T51" fmla="*/ 22 h 83"/>
                    <a:gd name="T52" fmla="*/ 152 w 305"/>
                    <a:gd name="T53" fmla="*/ 21 h 83"/>
                    <a:gd name="T54" fmla="*/ 126 w 305"/>
                    <a:gd name="T55" fmla="*/ 22 h 83"/>
                    <a:gd name="T56" fmla="*/ 101 w 305"/>
                    <a:gd name="T57" fmla="*/ 24 h 83"/>
                    <a:gd name="T58" fmla="*/ 77 w 305"/>
                    <a:gd name="T59" fmla="*/ 29 h 83"/>
                    <a:gd name="T60" fmla="*/ 55 w 305"/>
                    <a:gd name="T61" fmla="*/ 38 h 83"/>
                    <a:gd name="T62" fmla="*/ 33 w 305"/>
                    <a:gd name="T63" fmla="*/ 49 h 83"/>
                    <a:gd name="T64" fmla="*/ 15 w 305"/>
                    <a:gd name="T65" fmla="*/ 64 h 83"/>
                    <a:gd name="T66" fmla="*/ 0 w 305"/>
                    <a:gd name="T67" fmla="*/ 83 h 83"/>
                    <a:gd name="T68" fmla="*/ 0 w 305"/>
                    <a:gd name="T69" fmla="*/ 53 h 83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05"/>
                    <a:gd name="T106" fmla="*/ 0 h 83"/>
                    <a:gd name="T107" fmla="*/ 305 w 305"/>
                    <a:gd name="T108" fmla="*/ 83 h 83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05" h="83">
                      <a:moveTo>
                        <a:pt x="0" y="53"/>
                      </a:moveTo>
                      <a:lnTo>
                        <a:pt x="0" y="52"/>
                      </a:lnTo>
                      <a:lnTo>
                        <a:pt x="2" y="49"/>
                      </a:lnTo>
                      <a:lnTo>
                        <a:pt x="5" y="44"/>
                      </a:lnTo>
                      <a:lnTo>
                        <a:pt x="11" y="38"/>
                      </a:lnTo>
                      <a:lnTo>
                        <a:pt x="18" y="31"/>
                      </a:lnTo>
                      <a:lnTo>
                        <a:pt x="27" y="25"/>
                      </a:lnTo>
                      <a:lnTo>
                        <a:pt x="39" y="17"/>
                      </a:lnTo>
                      <a:lnTo>
                        <a:pt x="54" y="12"/>
                      </a:lnTo>
                      <a:lnTo>
                        <a:pt x="72" y="7"/>
                      </a:lnTo>
                      <a:lnTo>
                        <a:pt x="92" y="2"/>
                      </a:lnTo>
                      <a:lnTo>
                        <a:pt x="118" y="0"/>
                      </a:lnTo>
                      <a:lnTo>
                        <a:pt x="146" y="0"/>
                      </a:lnTo>
                      <a:lnTo>
                        <a:pt x="180" y="2"/>
                      </a:lnTo>
                      <a:lnTo>
                        <a:pt x="216" y="8"/>
                      </a:lnTo>
                      <a:lnTo>
                        <a:pt x="258" y="16"/>
                      </a:lnTo>
                      <a:lnTo>
                        <a:pt x="305" y="29"/>
                      </a:lnTo>
                      <a:lnTo>
                        <a:pt x="299" y="47"/>
                      </a:lnTo>
                      <a:lnTo>
                        <a:pt x="297" y="45"/>
                      </a:lnTo>
                      <a:lnTo>
                        <a:pt x="289" y="43"/>
                      </a:lnTo>
                      <a:lnTo>
                        <a:pt x="277" y="40"/>
                      </a:lnTo>
                      <a:lnTo>
                        <a:pt x="262" y="36"/>
                      </a:lnTo>
                      <a:lnTo>
                        <a:pt x="244" y="33"/>
                      </a:lnTo>
                      <a:lnTo>
                        <a:pt x="224" y="28"/>
                      </a:lnTo>
                      <a:lnTo>
                        <a:pt x="201" y="25"/>
                      </a:lnTo>
                      <a:lnTo>
                        <a:pt x="176" y="22"/>
                      </a:lnTo>
                      <a:lnTo>
                        <a:pt x="152" y="21"/>
                      </a:lnTo>
                      <a:lnTo>
                        <a:pt x="126" y="22"/>
                      </a:lnTo>
                      <a:lnTo>
                        <a:pt x="101" y="24"/>
                      </a:lnTo>
                      <a:lnTo>
                        <a:pt x="77" y="29"/>
                      </a:lnTo>
                      <a:lnTo>
                        <a:pt x="55" y="38"/>
                      </a:lnTo>
                      <a:lnTo>
                        <a:pt x="33" y="49"/>
                      </a:lnTo>
                      <a:lnTo>
                        <a:pt x="15" y="64"/>
                      </a:lnTo>
                      <a:lnTo>
                        <a:pt x="0" y="83"/>
                      </a:lnTo>
                      <a:lnTo>
                        <a:pt x="0" y="5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68" name="Freeform 123"/>
                <p:cNvSpPr>
                  <a:spLocks/>
                </p:cNvSpPr>
                <p:nvPr/>
              </p:nvSpPr>
              <p:spPr bwMode="auto">
                <a:xfrm>
                  <a:off x="6348" y="13696"/>
                  <a:ext cx="496" cy="917"/>
                </a:xfrm>
                <a:custGeom>
                  <a:avLst/>
                  <a:gdLst>
                    <a:gd name="T0" fmla="*/ 0 w 496"/>
                    <a:gd name="T1" fmla="*/ 0 h 917"/>
                    <a:gd name="T2" fmla="*/ 0 w 496"/>
                    <a:gd name="T3" fmla="*/ 886 h 917"/>
                    <a:gd name="T4" fmla="*/ 150 w 496"/>
                    <a:gd name="T5" fmla="*/ 917 h 917"/>
                    <a:gd name="T6" fmla="*/ 143 w 496"/>
                    <a:gd name="T7" fmla="*/ 797 h 917"/>
                    <a:gd name="T8" fmla="*/ 496 w 496"/>
                    <a:gd name="T9" fmla="*/ 851 h 917"/>
                    <a:gd name="T10" fmla="*/ 490 w 496"/>
                    <a:gd name="T11" fmla="*/ 803 h 917"/>
                    <a:gd name="T12" fmla="*/ 245 w 496"/>
                    <a:gd name="T13" fmla="*/ 773 h 917"/>
                    <a:gd name="T14" fmla="*/ 239 w 496"/>
                    <a:gd name="T15" fmla="*/ 670 h 917"/>
                    <a:gd name="T16" fmla="*/ 72 w 496"/>
                    <a:gd name="T17" fmla="*/ 670 h 917"/>
                    <a:gd name="T18" fmla="*/ 68 w 496"/>
                    <a:gd name="T19" fmla="*/ 657 h 917"/>
                    <a:gd name="T20" fmla="*/ 56 w 496"/>
                    <a:gd name="T21" fmla="*/ 620 h 917"/>
                    <a:gd name="T22" fmla="*/ 41 w 496"/>
                    <a:gd name="T23" fmla="*/ 559 h 917"/>
                    <a:gd name="T24" fmla="*/ 26 w 496"/>
                    <a:gd name="T25" fmla="*/ 480 h 917"/>
                    <a:gd name="T26" fmla="*/ 15 w 496"/>
                    <a:gd name="T27" fmla="*/ 385 h 917"/>
                    <a:gd name="T28" fmla="*/ 11 w 496"/>
                    <a:gd name="T29" fmla="*/ 276 h 917"/>
                    <a:gd name="T30" fmla="*/ 20 w 496"/>
                    <a:gd name="T31" fmla="*/ 158 h 917"/>
                    <a:gd name="T32" fmla="*/ 42 w 496"/>
                    <a:gd name="T33" fmla="*/ 30 h 917"/>
                    <a:gd name="T34" fmla="*/ 0 w 496"/>
                    <a:gd name="T35" fmla="*/ 0 h 91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96"/>
                    <a:gd name="T55" fmla="*/ 0 h 917"/>
                    <a:gd name="T56" fmla="*/ 496 w 496"/>
                    <a:gd name="T57" fmla="*/ 917 h 91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96" h="917">
                      <a:moveTo>
                        <a:pt x="0" y="0"/>
                      </a:moveTo>
                      <a:lnTo>
                        <a:pt x="0" y="886"/>
                      </a:lnTo>
                      <a:lnTo>
                        <a:pt x="150" y="917"/>
                      </a:lnTo>
                      <a:lnTo>
                        <a:pt x="143" y="797"/>
                      </a:lnTo>
                      <a:lnTo>
                        <a:pt x="496" y="851"/>
                      </a:lnTo>
                      <a:lnTo>
                        <a:pt x="490" y="803"/>
                      </a:lnTo>
                      <a:lnTo>
                        <a:pt x="245" y="773"/>
                      </a:lnTo>
                      <a:lnTo>
                        <a:pt x="239" y="670"/>
                      </a:lnTo>
                      <a:lnTo>
                        <a:pt x="72" y="670"/>
                      </a:lnTo>
                      <a:lnTo>
                        <a:pt x="68" y="657"/>
                      </a:lnTo>
                      <a:lnTo>
                        <a:pt x="56" y="620"/>
                      </a:lnTo>
                      <a:lnTo>
                        <a:pt x="41" y="559"/>
                      </a:lnTo>
                      <a:lnTo>
                        <a:pt x="26" y="480"/>
                      </a:lnTo>
                      <a:lnTo>
                        <a:pt x="15" y="385"/>
                      </a:lnTo>
                      <a:lnTo>
                        <a:pt x="11" y="276"/>
                      </a:lnTo>
                      <a:lnTo>
                        <a:pt x="20" y="158"/>
                      </a:lnTo>
                      <a:lnTo>
                        <a:pt x="42" y="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69" name="Freeform 124"/>
                <p:cNvSpPr>
                  <a:spLocks/>
                </p:cNvSpPr>
                <p:nvPr/>
              </p:nvSpPr>
              <p:spPr bwMode="auto">
                <a:xfrm>
                  <a:off x="6593" y="13487"/>
                  <a:ext cx="638" cy="125"/>
                </a:xfrm>
                <a:custGeom>
                  <a:avLst/>
                  <a:gdLst>
                    <a:gd name="T0" fmla="*/ 0 w 638"/>
                    <a:gd name="T1" fmla="*/ 125 h 125"/>
                    <a:gd name="T2" fmla="*/ 4 w 638"/>
                    <a:gd name="T3" fmla="*/ 124 h 125"/>
                    <a:gd name="T4" fmla="*/ 14 w 638"/>
                    <a:gd name="T5" fmla="*/ 119 h 125"/>
                    <a:gd name="T6" fmla="*/ 31 w 638"/>
                    <a:gd name="T7" fmla="*/ 114 h 125"/>
                    <a:gd name="T8" fmla="*/ 53 w 638"/>
                    <a:gd name="T9" fmla="*/ 106 h 125"/>
                    <a:gd name="T10" fmla="*/ 81 w 638"/>
                    <a:gd name="T11" fmla="*/ 98 h 125"/>
                    <a:gd name="T12" fmla="*/ 113 w 638"/>
                    <a:gd name="T13" fmla="*/ 89 h 125"/>
                    <a:gd name="T14" fmla="*/ 151 w 638"/>
                    <a:gd name="T15" fmla="*/ 81 h 125"/>
                    <a:gd name="T16" fmla="*/ 192 w 638"/>
                    <a:gd name="T17" fmla="*/ 73 h 125"/>
                    <a:gd name="T18" fmla="*/ 237 w 638"/>
                    <a:gd name="T19" fmla="*/ 65 h 125"/>
                    <a:gd name="T20" fmla="*/ 286 w 638"/>
                    <a:gd name="T21" fmla="*/ 60 h 125"/>
                    <a:gd name="T22" fmla="*/ 337 w 638"/>
                    <a:gd name="T23" fmla="*/ 56 h 125"/>
                    <a:gd name="T24" fmla="*/ 390 w 638"/>
                    <a:gd name="T25" fmla="*/ 55 h 125"/>
                    <a:gd name="T26" fmla="*/ 446 w 638"/>
                    <a:gd name="T27" fmla="*/ 56 h 125"/>
                    <a:gd name="T28" fmla="*/ 503 w 638"/>
                    <a:gd name="T29" fmla="*/ 61 h 125"/>
                    <a:gd name="T30" fmla="*/ 561 w 638"/>
                    <a:gd name="T31" fmla="*/ 70 h 125"/>
                    <a:gd name="T32" fmla="*/ 620 w 638"/>
                    <a:gd name="T33" fmla="*/ 83 h 125"/>
                    <a:gd name="T34" fmla="*/ 638 w 638"/>
                    <a:gd name="T35" fmla="*/ 0 h 125"/>
                    <a:gd name="T36" fmla="*/ 634 w 638"/>
                    <a:gd name="T37" fmla="*/ 0 h 125"/>
                    <a:gd name="T38" fmla="*/ 620 w 638"/>
                    <a:gd name="T39" fmla="*/ 0 h 125"/>
                    <a:gd name="T40" fmla="*/ 599 w 638"/>
                    <a:gd name="T41" fmla="*/ 0 h 125"/>
                    <a:gd name="T42" fmla="*/ 571 w 638"/>
                    <a:gd name="T43" fmla="*/ 1 h 125"/>
                    <a:gd name="T44" fmla="*/ 536 w 638"/>
                    <a:gd name="T45" fmla="*/ 2 h 125"/>
                    <a:gd name="T46" fmla="*/ 496 w 638"/>
                    <a:gd name="T47" fmla="*/ 3 h 125"/>
                    <a:gd name="T48" fmla="*/ 452 w 638"/>
                    <a:gd name="T49" fmla="*/ 6 h 125"/>
                    <a:gd name="T50" fmla="*/ 405 w 638"/>
                    <a:gd name="T51" fmla="*/ 8 h 125"/>
                    <a:gd name="T52" fmla="*/ 354 w 638"/>
                    <a:gd name="T53" fmla="*/ 13 h 125"/>
                    <a:gd name="T54" fmla="*/ 302 w 638"/>
                    <a:gd name="T55" fmla="*/ 17 h 125"/>
                    <a:gd name="T56" fmla="*/ 249 w 638"/>
                    <a:gd name="T57" fmla="*/ 22 h 125"/>
                    <a:gd name="T58" fmla="*/ 196 w 638"/>
                    <a:gd name="T59" fmla="*/ 30 h 125"/>
                    <a:gd name="T60" fmla="*/ 144 w 638"/>
                    <a:gd name="T61" fmla="*/ 37 h 125"/>
                    <a:gd name="T62" fmla="*/ 93 w 638"/>
                    <a:gd name="T63" fmla="*/ 47 h 125"/>
                    <a:gd name="T64" fmla="*/ 45 w 638"/>
                    <a:gd name="T65" fmla="*/ 58 h 125"/>
                    <a:gd name="T66" fmla="*/ 0 w 638"/>
                    <a:gd name="T67" fmla="*/ 71 h 125"/>
                    <a:gd name="T68" fmla="*/ 0 w 638"/>
                    <a:gd name="T69" fmla="*/ 125 h 125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638"/>
                    <a:gd name="T106" fmla="*/ 0 h 125"/>
                    <a:gd name="T107" fmla="*/ 638 w 638"/>
                    <a:gd name="T108" fmla="*/ 125 h 125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638" h="125">
                      <a:moveTo>
                        <a:pt x="0" y="125"/>
                      </a:moveTo>
                      <a:lnTo>
                        <a:pt x="4" y="124"/>
                      </a:lnTo>
                      <a:lnTo>
                        <a:pt x="14" y="119"/>
                      </a:lnTo>
                      <a:lnTo>
                        <a:pt x="31" y="114"/>
                      </a:lnTo>
                      <a:lnTo>
                        <a:pt x="53" y="106"/>
                      </a:lnTo>
                      <a:lnTo>
                        <a:pt x="81" y="98"/>
                      </a:lnTo>
                      <a:lnTo>
                        <a:pt x="113" y="89"/>
                      </a:lnTo>
                      <a:lnTo>
                        <a:pt x="151" y="81"/>
                      </a:lnTo>
                      <a:lnTo>
                        <a:pt x="192" y="73"/>
                      </a:lnTo>
                      <a:lnTo>
                        <a:pt x="237" y="65"/>
                      </a:lnTo>
                      <a:lnTo>
                        <a:pt x="286" y="60"/>
                      </a:lnTo>
                      <a:lnTo>
                        <a:pt x="337" y="56"/>
                      </a:lnTo>
                      <a:lnTo>
                        <a:pt x="390" y="55"/>
                      </a:lnTo>
                      <a:lnTo>
                        <a:pt x="446" y="56"/>
                      </a:lnTo>
                      <a:lnTo>
                        <a:pt x="503" y="61"/>
                      </a:lnTo>
                      <a:lnTo>
                        <a:pt x="561" y="70"/>
                      </a:lnTo>
                      <a:lnTo>
                        <a:pt x="620" y="83"/>
                      </a:lnTo>
                      <a:lnTo>
                        <a:pt x="638" y="0"/>
                      </a:lnTo>
                      <a:lnTo>
                        <a:pt x="634" y="0"/>
                      </a:lnTo>
                      <a:lnTo>
                        <a:pt x="620" y="0"/>
                      </a:lnTo>
                      <a:lnTo>
                        <a:pt x="599" y="0"/>
                      </a:lnTo>
                      <a:lnTo>
                        <a:pt x="571" y="1"/>
                      </a:lnTo>
                      <a:lnTo>
                        <a:pt x="536" y="2"/>
                      </a:lnTo>
                      <a:lnTo>
                        <a:pt x="496" y="3"/>
                      </a:lnTo>
                      <a:lnTo>
                        <a:pt x="452" y="6"/>
                      </a:lnTo>
                      <a:lnTo>
                        <a:pt x="405" y="8"/>
                      </a:lnTo>
                      <a:lnTo>
                        <a:pt x="354" y="13"/>
                      </a:lnTo>
                      <a:lnTo>
                        <a:pt x="302" y="17"/>
                      </a:lnTo>
                      <a:lnTo>
                        <a:pt x="249" y="22"/>
                      </a:lnTo>
                      <a:lnTo>
                        <a:pt x="196" y="30"/>
                      </a:lnTo>
                      <a:lnTo>
                        <a:pt x="144" y="37"/>
                      </a:lnTo>
                      <a:lnTo>
                        <a:pt x="93" y="47"/>
                      </a:lnTo>
                      <a:lnTo>
                        <a:pt x="45" y="58"/>
                      </a:lnTo>
                      <a:lnTo>
                        <a:pt x="0" y="71"/>
                      </a:lnTo>
                      <a:lnTo>
                        <a:pt x="0" y="125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70" name="Freeform 125"/>
                <p:cNvSpPr>
                  <a:spLocks/>
                </p:cNvSpPr>
                <p:nvPr/>
              </p:nvSpPr>
              <p:spPr bwMode="auto">
                <a:xfrm>
                  <a:off x="6217" y="14634"/>
                  <a:ext cx="1075" cy="356"/>
                </a:xfrm>
                <a:custGeom>
                  <a:avLst/>
                  <a:gdLst>
                    <a:gd name="T0" fmla="*/ 454 w 1075"/>
                    <a:gd name="T1" fmla="*/ 344 h 356"/>
                    <a:gd name="T2" fmla="*/ 456 w 1075"/>
                    <a:gd name="T3" fmla="*/ 343 h 356"/>
                    <a:gd name="T4" fmla="*/ 463 w 1075"/>
                    <a:gd name="T5" fmla="*/ 341 h 356"/>
                    <a:gd name="T6" fmla="*/ 472 w 1075"/>
                    <a:gd name="T7" fmla="*/ 337 h 356"/>
                    <a:gd name="T8" fmla="*/ 485 w 1075"/>
                    <a:gd name="T9" fmla="*/ 332 h 356"/>
                    <a:gd name="T10" fmla="*/ 501 w 1075"/>
                    <a:gd name="T11" fmla="*/ 325 h 356"/>
                    <a:gd name="T12" fmla="*/ 518 w 1075"/>
                    <a:gd name="T13" fmla="*/ 317 h 356"/>
                    <a:gd name="T14" fmla="*/ 538 w 1075"/>
                    <a:gd name="T15" fmla="*/ 308 h 356"/>
                    <a:gd name="T16" fmla="*/ 558 w 1075"/>
                    <a:gd name="T17" fmla="*/ 298 h 356"/>
                    <a:gd name="T18" fmla="*/ 580 w 1075"/>
                    <a:gd name="T19" fmla="*/ 287 h 356"/>
                    <a:gd name="T20" fmla="*/ 600 w 1075"/>
                    <a:gd name="T21" fmla="*/ 274 h 356"/>
                    <a:gd name="T22" fmla="*/ 621 w 1075"/>
                    <a:gd name="T23" fmla="*/ 262 h 356"/>
                    <a:gd name="T24" fmla="*/ 640 w 1075"/>
                    <a:gd name="T25" fmla="*/ 248 h 356"/>
                    <a:gd name="T26" fmla="*/ 658 w 1075"/>
                    <a:gd name="T27" fmla="*/ 234 h 356"/>
                    <a:gd name="T28" fmla="*/ 674 w 1075"/>
                    <a:gd name="T29" fmla="*/ 219 h 356"/>
                    <a:gd name="T30" fmla="*/ 688 w 1075"/>
                    <a:gd name="T31" fmla="*/ 204 h 356"/>
                    <a:gd name="T32" fmla="*/ 699 w 1075"/>
                    <a:gd name="T33" fmla="*/ 189 h 356"/>
                    <a:gd name="T34" fmla="*/ 0 w 1075"/>
                    <a:gd name="T35" fmla="*/ 18 h 356"/>
                    <a:gd name="T36" fmla="*/ 54 w 1075"/>
                    <a:gd name="T37" fmla="*/ 0 h 356"/>
                    <a:gd name="T38" fmla="*/ 1075 w 1075"/>
                    <a:gd name="T39" fmla="*/ 251 h 356"/>
                    <a:gd name="T40" fmla="*/ 1033 w 1075"/>
                    <a:gd name="T41" fmla="*/ 274 h 356"/>
                    <a:gd name="T42" fmla="*/ 738 w 1075"/>
                    <a:gd name="T43" fmla="*/ 199 h 356"/>
                    <a:gd name="T44" fmla="*/ 737 w 1075"/>
                    <a:gd name="T45" fmla="*/ 200 h 356"/>
                    <a:gd name="T46" fmla="*/ 735 w 1075"/>
                    <a:gd name="T47" fmla="*/ 203 h 356"/>
                    <a:gd name="T48" fmla="*/ 730 w 1075"/>
                    <a:gd name="T49" fmla="*/ 207 h 356"/>
                    <a:gd name="T50" fmla="*/ 724 w 1075"/>
                    <a:gd name="T51" fmla="*/ 214 h 356"/>
                    <a:gd name="T52" fmla="*/ 716 w 1075"/>
                    <a:gd name="T53" fmla="*/ 222 h 356"/>
                    <a:gd name="T54" fmla="*/ 706 w 1075"/>
                    <a:gd name="T55" fmla="*/ 231 h 356"/>
                    <a:gd name="T56" fmla="*/ 694 w 1075"/>
                    <a:gd name="T57" fmla="*/ 242 h 356"/>
                    <a:gd name="T58" fmla="*/ 679 w 1075"/>
                    <a:gd name="T59" fmla="*/ 253 h 356"/>
                    <a:gd name="T60" fmla="*/ 662 w 1075"/>
                    <a:gd name="T61" fmla="*/ 265 h 356"/>
                    <a:gd name="T62" fmla="*/ 643 w 1075"/>
                    <a:gd name="T63" fmla="*/ 278 h 356"/>
                    <a:gd name="T64" fmla="*/ 621 w 1075"/>
                    <a:gd name="T65" fmla="*/ 291 h 356"/>
                    <a:gd name="T66" fmla="*/ 597 w 1075"/>
                    <a:gd name="T67" fmla="*/ 303 h 356"/>
                    <a:gd name="T68" fmla="*/ 570 w 1075"/>
                    <a:gd name="T69" fmla="*/ 317 h 356"/>
                    <a:gd name="T70" fmla="*/ 540 w 1075"/>
                    <a:gd name="T71" fmla="*/ 330 h 356"/>
                    <a:gd name="T72" fmla="*/ 508 w 1075"/>
                    <a:gd name="T73" fmla="*/ 343 h 356"/>
                    <a:gd name="T74" fmla="*/ 472 w 1075"/>
                    <a:gd name="T75" fmla="*/ 356 h 356"/>
                    <a:gd name="T76" fmla="*/ 454 w 1075"/>
                    <a:gd name="T77" fmla="*/ 344 h 35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75"/>
                    <a:gd name="T118" fmla="*/ 0 h 356"/>
                    <a:gd name="T119" fmla="*/ 1075 w 1075"/>
                    <a:gd name="T120" fmla="*/ 356 h 356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75" h="356">
                      <a:moveTo>
                        <a:pt x="454" y="344"/>
                      </a:moveTo>
                      <a:lnTo>
                        <a:pt x="456" y="343"/>
                      </a:lnTo>
                      <a:lnTo>
                        <a:pt x="463" y="341"/>
                      </a:lnTo>
                      <a:lnTo>
                        <a:pt x="472" y="337"/>
                      </a:lnTo>
                      <a:lnTo>
                        <a:pt x="485" y="332"/>
                      </a:lnTo>
                      <a:lnTo>
                        <a:pt x="501" y="325"/>
                      </a:lnTo>
                      <a:lnTo>
                        <a:pt x="518" y="317"/>
                      </a:lnTo>
                      <a:lnTo>
                        <a:pt x="538" y="308"/>
                      </a:lnTo>
                      <a:lnTo>
                        <a:pt x="558" y="298"/>
                      </a:lnTo>
                      <a:lnTo>
                        <a:pt x="580" y="287"/>
                      </a:lnTo>
                      <a:lnTo>
                        <a:pt x="600" y="274"/>
                      </a:lnTo>
                      <a:lnTo>
                        <a:pt x="621" y="262"/>
                      </a:lnTo>
                      <a:lnTo>
                        <a:pt x="640" y="248"/>
                      </a:lnTo>
                      <a:lnTo>
                        <a:pt x="658" y="234"/>
                      </a:lnTo>
                      <a:lnTo>
                        <a:pt x="674" y="219"/>
                      </a:lnTo>
                      <a:lnTo>
                        <a:pt x="688" y="204"/>
                      </a:lnTo>
                      <a:lnTo>
                        <a:pt x="699" y="189"/>
                      </a:lnTo>
                      <a:lnTo>
                        <a:pt x="0" y="18"/>
                      </a:lnTo>
                      <a:lnTo>
                        <a:pt x="54" y="0"/>
                      </a:lnTo>
                      <a:lnTo>
                        <a:pt x="1075" y="251"/>
                      </a:lnTo>
                      <a:lnTo>
                        <a:pt x="1033" y="274"/>
                      </a:lnTo>
                      <a:lnTo>
                        <a:pt x="738" y="199"/>
                      </a:lnTo>
                      <a:lnTo>
                        <a:pt x="737" y="200"/>
                      </a:lnTo>
                      <a:lnTo>
                        <a:pt x="735" y="203"/>
                      </a:lnTo>
                      <a:lnTo>
                        <a:pt x="730" y="207"/>
                      </a:lnTo>
                      <a:lnTo>
                        <a:pt x="724" y="214"/>
                      </a:lnTo>
                      <a:lnTo>
                        <a:pt x="716" y="222"/>
                      </a:lnTo>
                      <a:lnTo>
                        <a:pt x="706" y="231"/>
                      </a:lnTo>
                      <a:lnTo>
                        <a:pt x="694" y="242"/>
                      </a:lnTo>
                      <a:lnTo>
                        <a:pt x="679" y="253"/>
                      </a:lnTo>
                      <a:lnTo>
                        <a:pt x="662" y="265"/>
                      </a:lnTo>
                      <a:lnTo>
                        <a:pt x="643" y="278"/>
                      </a:lnTo>
                      <a:lnTo>
                        <a:pt x="621" y="291"/>
                      </a:lnTo>
                      <a:lnTo>
                        <a:pt x="597" y="303"/>
                      </a:lnTo>
                      <a:lnTo>
                        <a:pt x="570" y="317"/>
                      </a:lnTo>
                      <a:lnTo>
                        <a:pt x="540" y="330"/>
                      </a:lnTo>
                      <a:lnTo>
                        <a:pt x="508" y="343"/>
                      </a:lnTo>
                      <a:lnTo>
                        <a:pt x="472" y="356"/>
                      </a:lnTo>
                      <a:lnTo>
                        <a:pt x="454" y="34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71" name="Freeform 126"/>
                <p:cNvSpPr>
                  <a:spLocks/>
                </p:cNvSpPr>
                <p:nvPr/>
              </p:nvSpPr>
              <p:spPr bwMode="auto">
                <a:xfrm>
                  <a:off x="5997" y="14727"/>
                  <a:ext cx="1095" cy="319"/>
                </a:xfrm>
                <a:custGeom>
                  <a:avLst/>
                  <a:gdLst>
                    <a:gd name="T0" fmla="*/ 0 w 1095"/>
                    <a:gd name="T1" fmla="*/ 0 h 319"/>
                    <a:gd name="T2" fmla="*/ 1071 w 1095"/>
                    <a:gd name="T3" fmla="*/ 319 h 319"/>
                    <a:gd name="T4" fmla="*/ 1095 w 1095"/>
                    <a:gd name="T5" fmla="*/ 319 h 319"/>
                    <a:gd name="T6" fmla="*/ 33 w 1095"/>
                    <a:gd name="T7" fmla="*/ 0 h 319"/>
                    <a:gd name="T8" fmla="*/ 0 w 1095"/>
                    <a:gd name="T9" fmla="*/ 0 h 31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95"/>
                    <a:gd name="T16" fmla="*/ 0 h 319"/>
                    <a:gd name="T17" fmla="*/ 1095 w 1095"/>
                    <a:gd name="T18" fmla="*/ 319 h 31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95" h="319">
                      <a:moveTo>
                        <a:pt x="0" y="0"/>
                      </a:moveTo>
                      <a:lnTo>
                        <a:pt x="1071" y="319"/>
                      </a:lnTo>
                      <a:lnTo>
                        <a:pt x="1095" y="319"/>
                      </a:lnTo>
                      <a:lnTo>
                        <a:pt x="3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72" name="Freeform 127"/>
                <p:cNvSpPr>
                  <a:spLocks/>
                </p:cNvSpPr>
                <p:nvPr/>
              </p:nvSpPr>
              <p:spPr bwMode="auto">
                <a:xfrm>
                  <a:off x="6181" y="14684"/>
                  <a:ext cx="1082" cy="285"/>
                </a:xfrm>
                <a:custGeom>
                  <a:avLst/>
                  <a:gdLst>
                    <a:gd name="T0" fmla="*/ 0 w 1082"/>
                    <a:gd name="T1" fmla="*/ 1 h 285"/>
                    <a:gd name="T2" fmla="*/ 1058 w 1082"/>
                    <a:gd name="T3" fmla="*/ 285 h 285"/>
                    <a:gd name="T4" fmla="*/ 1082 w 1082"/>
                    <a:gd name="T5" fmla="*/ 284 h 285"/>
                    <a:gd name="T6" fmla="*/ 33 w 1082"/>
                    <a:gd name="T7" fmla="*/ 0 h 285"/>
                    <a:gd name="T8" fmla="*/ 0 w 1082"/>
                    <a:gd name="T9" fmla="*/ 1 h 2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2"/>
                    <a:gd name="T16" fmla="*/ 0 h 285"/>
                    <a:gd name="T17" fmla="*/ 1082 w 1082"/>
                    <a:gd name="T18" fmla="*/ 285 h 2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2" h="285">
                      <a:moveTo>
                        <a:pt x="0" y="1"/>
                      </a:moveTo>
                      <a:lnTo>
                        <a:pt x="1058" y="285"/>
                      </a:lnTo>
                      <a:lnTo>
                        <a:pt x="1082" y="284"/>
                      </a:lnTo>
                      <a:lnTo>
                        <a:pt x="33" y="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73" name="Freeform 128"/>
                <p:cNvSpPr>
                  <a:spLocks/>
                </p:cNvSpPr>
                <p:nvPr/>
              </p:nvSpPr>
              <p:spPr bwMode="auto">
                <a:xfrm>
                  <a:off x="6093" y="14699"/>
                  <a:ext cx="1087" cy="315"/>
                </a:xfrm>
                <a:custGeom>
                  <a:avLst/>
                  <a:gdLst>
                    <a:gd name="T0" fmla="*/ 0 w 1087"/>
                    <a:gd name="T1" fmla="*/ 0 h 315"/>
                    <a:gd name="T2" fmla="*/ 1066 w 1087"/>
                    <a:gd name="T3" fmla="*/ 315 h 315"/>
                    <a:gd name="T4" fmla="*/ 1087 w 1087"/>
                    <a:gd name="T5" fmla="*/ 308 h 315"/>
                    <a:gd name="T6" fmla="*/ 31 w 1087"/>
                    <a:gd name="T7" fmla="*/ 0 h 315"/>
                    <a:gd name="T8" fmla="*/ 0 w 1087"/>
                    <a:gd name="T9" fmla="*/ 0 h 3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7"/>
                    <a:gd name="T16" fmla="*/ 0 h 315"/>
                    <a:gd name="T17" fmla="*/ 1087 w 1087"/>
                    <a:gd name="T18" fmla="*/ 315 h 3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7" h="315">
                      <a:moveTo>
                        <a:pt x="0" y="0"/>
                      </a:moveTo>
                      <a:lnTo>
                        <a:pt x="1066" y="315"/>
                      </a:lnTo>
                      <a:lnTo>
                        <a:pt x="1087" y="308"/>
                      </a:lnTo>
                      <a:lnTo>
                        <a:pt x="3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grpSp>
            <p:nvGrpSpPr>
              <p:cNvPr id="51427" name="Group 129"/>
              <p:cNvGrpSpPr>
                <a:grpSpLocks/>
              </p:cNvGrpSpPr>
              <p:nvPr/>
            </p:nvGrpSpPr>
            <p:grpSpPr bwMode="auto">
              <a:xfrm>
                <a:off x="12806" y="10667"/>
                <a:ext cx="983" cy="1369"/>
                <a:chOff x="12762" y="10336"/>
                <a:chExt cx="1027" cy="1700"/>
              </a:xfrm>
            </p:grpSpPr>
            <p:sp>
              <p:nvSpPr>
                <p:cNvPr id="51429" name="Rectangle 130"/>
                <p:cNvSpPr>
                  <a:spLocks noChangeArrowheads="1"/>
                </p:cNvSpPr>
                <p:nvPr/>
              </p:nvSpPr>
              <p:spPr bwMode="auto">
                <a:xfrm>
                  <a:off x="12824" y="10394"/>
                  <a:ext cx="965" cy="1642"/>
                </a:xfrm>
                <a:prstGeom prst="rect">
                  <a:avLst/>
                </a:prstGeom>
                <a:solidFill>
                  <a:srgbClr val="969696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30" name="Rectangle 131"/>
                <p:cNvSpPr>
                  <a:spLocks noChangeArrowheads="1"/>
                </p:cNvSpPr>
                <p:nvPr/>
              </p:nvSpPr>
              <p:spPr bwMode="auto">
                <a:xfrm>
                  <a:off x="12766" y="10336"/>
                  <a:ext cx="965" cy="164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31" name="Line 132"/>
                <p:cNvSpPr>
                  <a:spLocks noChangeShapeType="1"/>
                </p:cNvSpPr>
                <p:nvPr/>
              </p:nvSpPr>
              <p:spPr bwMode="auto">
                <a:xfrm>
                  <a:off x="12766" y="10682"/>
                  <a:ext cx="965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32" name="Line 133"/>
                <p:cNvSpPr>
                  <a:spLocks noChangeShapeType="1"/>
                </p:cNvSpPr>
                <p:nvPr/>
              </p:nvSpPr>
              <p:spPr bwMode="auto">
                <a:xfrm>
                  <a:off x="12780" y="11042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33" name="Line 134"/>
                <p:cNvSpPr>
                  <a:spLocks noChangeShapeType="1"/>
                </p:cNvSpPr>
                <p:nvPr/>
              </p:nvSpPr>
              <p:spPr bwMode="auto">
                <a:xfrm>
                  <a:off x="12764" y="11374"/>
                  <a:ext cx="980" cy="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434" name="Line 135"/>
                <p:cNvSpPr>
                  <a:spLocks noChangeShapeType="1"/>
                </p:cNvSpPr>
                <p:nvPr/>
              </p:nvSpPr>
              <p:spPr bwMode="auto">
                <a:xfrm>
                  <a:off x="12762" y="11675"/>
                  <a:ext cx="967" cy="2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  <p:sp>
            <p:nvSpPr>
              <p:cNvPr id="51428" name="Text Box 136"/>
              <p:cNvSpPr txBox="1">
                <a:spLocks noChangeArrowheads="1"/>
              </p:cNvSpPr>
              <p:nvPr/>
            </p:nvSpPr>
            <p:spPr bwMode="auto">
              <a:xfrm>
                <a:off x="12809" y="10193"/>
                <a:ext cx="958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l" eaLnBrk="1" hangingPunct="1"/>
                <a:endParaRPr lang="en-US" sz="2000" dirty="0">
                  <a:solidFill>
                    <a:schemeClr val="tx2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51217" name="Line 137"/>
            <p:cNvSpPr>
              <a:spLocks noChangeShapeType="1"/>
            </p:cNvSpPr>
            <p:nvPr/>
          </p:nvSpPr>
          <p:spPr bwMode="auto">
            <a:xfrm flipH="1">
              <a:off x="3920" y="1490"/>
              <a:ext cx="2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218" name="Line 138"/>
            <p:cNvSpPr>
              <a:spLocks noChangeShapeType="1"/>
            </p:cNvSpPr>
            <p:nvPr/>
          </p:nvSpPr>
          <p:spPr bwMode="auto">
            <a:xfrm flipH="1" flipV="1">
              <a:off x="4411" y="1496"/>
              <a:ext cx="214" cy="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219" name="Line 139"/>
            <p:cNvSpPr>
              <a:spLocks noChangeShapeType="1"/>
            </p:cNvSpPr>
            <p:nvPr/>
          </p:nvSpPr>
          <p:spPr bwMode="auto">
            <a:xfrm flipH="1">
              <a:off x="4395" y="1355"/>
              <a:ext cx="357" cy="4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220" name="Line 140"/>
            <p:cNvSpPr>
              <a:spLocks noChangeShapeType="1"/>
            </p:cNvSpPr>
            <p:nvPr/>
          </p:nvSpPr>
          <p:spPr bwMode="auto">
            <a:xfrm flipH="1">
              <a:off x="4740" y="1361"/>
              <a:ext cx="12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51221" name="Group 141"/>
            <p:cNvGrpSpPr>
              <a:grpSpLocks/>
            </p:cNvGrpSpPr>
            <p:nvPr/>
          </p:nvGrpSpPr>
          <p:grpSpPr bwMode="auto">
            <a:xfrm>
              <a:off x="4764" y="1152"/>
              <a:ext cx="270" cy="297"/>
              <a:chOff x="5850" y="13487"/>
              <a:chExt cx="2023" cy="1840"/>
            </a:xfrm>
          </p:grpSpPr>
          <p:sp>
            <p:nvSpPr>
              <p:cNvPr id="51387" name="Freeform 142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88" name="Freeform 143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89" name="Freeform 144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90" name="Freeform 145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91" name="Freeform 146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92" name="Freeform 147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93" name="Freeform 148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94" name="Freeform 149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95" name="Freeform 150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96" name="Freeform 151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97" name="Freeform 152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98" name="Freeform 153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99" name="Freeform 154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400" name="Freeform 155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401" name="Freeform 156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402" name="Freeform 157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403" name="Freeform 158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404" name="Freeform 159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405" name="Freeform 160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406" name="Freeform 161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407" name="Freeform 162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408" name="Freeform 163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409" name="Freeform 164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410" name="Freeform 165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411" name="Freeform 166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412" name="Freeform 167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413" name="Freeform 168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414" name="Freeform 169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415" name="Freeform 170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416" name="Rectangle 171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417" name="Freeform 172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418" name="Freeform 173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419" name="Freeform 174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420" name="Freeform 175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421" name="Freeform 176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422" name="Freeform 177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423" name="Freeform 178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424" name="Freeform 179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425" name="Freeform 180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51222" name="Group 181"/>
            <p:cNvGrpSpPr>
              <a:grpSpLocks/>
            </p:cNvGrpSpPr>
            <p:nvPr/>
          </p:nvGrpSpPr>
          <p:grpSpPr bwMode="auto">
            <a:xfrm>
              <a:off x="4827" y="1058"/>
              <a:ext cx="179" cy="297"/>
              <a:chOff x="12762" y="10336"/>
              <a:chExt cx="1027" cy="1700"/>
            </a:xfrm>
          </p:grpSpPr>
          <p:sp>
            <p:nvSpPr>
              <p:cNvPr id="51381" name="Rectangle 182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82" name="Rectangle 183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83" name="Line 184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84" name="Line 185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85" name="Line 186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86" name="Line 187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51223" name="Group 188"/>
            <p:cNvGrpSpPr>
              <a:grpSpLocks/>
            </p:cNvGrpSpPr>
            <p:nvPr/>
          </p:nvGrpSpPr>
          <p:grpSpPr bwMode="auto">
            <a:xfrm>
              <a:off x="4567" y="1803"/>
              <a:ext cx="270" cy="296"/>
              <a:chOff x="5850" y="13487"/>
              <a:chExt cx="2023" cy="1840"/>
            </a:xfrm>
          </p:grpSpPr>
          <p:sp>
            <p:nvSpPr>
              <p:cNvPr id="51342" name="Freeform 189"/>
              <p:cNvSpPr>
                <a:spLocks/>
              </p:cNvSpPr>
              <p:nvPr/>
            </p:nvSpPr>
            <p:spPr bwMode="auto">
              <a:xfrm>
                <a:off x="5850" y="13632"/>
                <a:ext cx="2023" cy="1695"/>
              </a:xfrm>
              <a:custGeom>
                <a:avLst/>
                <a:gdLst>
                  <a:gd name="T0" fmla="*/ 570 w 2023"/>
                  <a:gd name="T1" fmla="*/ 121 h 1695"/>
                  <a:gd name="T2" fmla="*/ 575 w 2023"/>
                  <a:gd name="T3" fmla="*/ 120 h 1695"/>
                  <a:gd name="T4" fmla="*/ 586 w 2023"/>
                  <a:gd name="T5" fmla="*/ 116 h 1695"/>
                  <a:gd name="T6" fmla="*/ 607 w 2023"/>
                  <a:gd name="T7" fmla="*/ 108 h 1695"/>
                  <a:gd name="T8" fmla="*/ 636 w 2023"/>
                  <a:gd name="T9" fmla="*/ 101 h 1695"/>
                  <a:gd name="T10" fmla="*/ 672 w 2023"/>
                  <a:gd name="T11" fmla="*/ 90 h 1695"/>
                  <a:gd name="T12" fmla="*/ 718 w 2023"/>
                  <a:gd name="T13" fmla="*/ 79 h 1695"/>
                  <a:gd name="T14" fmla="*/ 771 w 2023"/>
                  <a:gd name="T15" fmla="*/ 67 h 1695"/>
                  <a:gd name="T16" fmla="*/ 834 w 2023"/>
                  <a:gd name="T17" fmla="*/ 55 h 1695"/>
                  <a:gd name="T18" fmla="*/ 904 w 2023"/>
                  <a:gd name="T19" fmla="*/ 43 h 1695"/>
                  <a:gd name="T20" fmla="*/ 982 w 2023"/>
                  <a:gd name="T21" fmla="*/ 33 h 1695"/>
                  <a:gd name="T22" fmla="*/ 1071 w 2023"/>
                  <a:gd name="T23" fmla="*/ 22 h 1695"/>
                  <a:gd name="T24" fmla="*/ 1166 w 2023"/>
                  <a:gd name="T25" fmla="*/ 13 h 1695"/>
                  <a:gd name="T26" fmla="*/ 1271 w 2023"/>
                  <a:gd name="T27" fmla="*/ 7 h 1695"/>
                  <a:gd name="T28" fmla="*/ 1384 w 2023"/>
                  <a:gd name="T29" fmla="*/ 1 h 1695"/>
                  <a:gd name="T30" fmla="*/ 1506 w 2023"/>
                  <a:gd name="T31" fmla="*/ 0 h 1695"/>
                  <a:gd name="T32" fmla="*/ 1636 w 2023"/>
                  <a:gd name="T33" fmla="*/ 1 h 1695"/>
                  <a:gd name="T34" fmla="*/ 1692 w 2023"/>
                  <a:gd name="T35" fmla="*/ 233 h 1695"/>
                  <a:gd name="T36" fmla="*/ 1713 w 2023"/>
                  <a:gd name="T37" fmla="*/ 243 h 1695"/>
                  <a:gd name="T38" fmla="*/ 1758 w 2023"/>
                  <a:gd name="T39" fmla="*/ 274 h 1695"/>
                  <a:gd name="T40" fmla="*/ 1806 w 2023"/>
                  <a:gd name="T41" fmla="*/ 329 h 1695"/>
                  <a:gd name="T42" fmla="*/ 1836 w 2023"/>
                  <a:gd name="T43" fmla="*/ 409 h 1695"/>
                  <a:gd name="T44" fmla="*/ 1955 w 2023"/>
                  <a:gd name="T45" fmla="*/ 948 h 1695"/>
                  <a:gd name="T46" fmla="*/ 2003 w 2023"/>
                  <a:gd name="T47" fmla="*/ 1171 h 1695"/>
                  <a:gd name="T48" fmla="*/ 2011 w 2023"/>
                  <a:gd name="T49" fmla="*/ 1188 h 1695"/>
                  <a:gd name="T50" fmla="*/ 2022 w 2023"/>
                  <a:gd name="T51" fmla="*/ 1231 h 1695"/>
                  <a:gd name="T52" fmla="*/ 2021 w 2023"/>
                  <a:gd name="T53" fmla="*/ 1297 h 1695"/>
                  <a:gd name="T54" fmla="*/ 1992 w 2023"/>
                  <a:gd name="T55" fmla="*/ 1380 h 1695"/>
                  <a:gd name="T56" fmla="*/ 0 w 2023"/>
                  <a:gd name="T57" fmla="*/ 1328 h 1695"/>
                  <a:gd name="T58" fmla="*/ 199 w 2023"/>
                  <a:gd name="T59" fmla="*/ 1223 h 1695"/>
                  <a:gd name="T60" fmla="*/ 200 w 2023"/>
                  <a:gd name="T61" fmla="*/ 232 h 1695"/>
                  <a:gd name="T62" fmla="*/ 210 w 2023"/>
                  <a:gd name="T63" fmla="*/ 226 h 1695"/>
                  <a:gd name="T64" fmla="*/ 230 w 2023"/>
                  <a:gd name="T65" fmla="*/ 214 h 1695"/>
                  <a:gd name="T66" fmla="*/ 259 w 2023"/>
                  <a:gd name="T67" fmla="*/ 201 h 1695"/>
                  <a:gd name="T68" fmla="*/ 297 w 2023"/>
                  <a:gd name="T69" fmla="*/ 189 h 1695"/>
                  <a:gd name="T70" fmla="*/ 344 w 2023"/>
                  <a:gd name="T71" fmla="*/ 183 h 1695"/>
                  <a:gd name="T72" fmla="*/ 399 w 2023"/>
                  <a:gd name="T73" fmla="*/ 181 h 1695"/>
                  <a:gd name="T74" fmla="*/ 464 w 2023"/>
                  <a:gd name="T75" fmla="*/ 191 h 1695"/>
                  <a:gd name="T76" fmla="*/ 548 w 2023"/>
                  <a:gd name="T77" fmla="*/ 225 h 1695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2023"/>
                  <a:gd name="T118" fmla="*/ 0 h 1695"/>
                  <a:gd name="T119" fmla="*/ 2023 w 2023"/>
                  <a:gd name="T120" fmla="*/ 1695 h 1695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2023" h="1695">
                    <a:moveTo>
                      <a:pt x="548" y="225"/>
                    </a:moveTo>
                    <a:lnTo>
                      <a:pt x="570" y="121"/>
                    </a:lnTo>
                    <a:lnTo>
                      <a:pt x="571" y="121"/>
                    </a:lnTo>
                    <a:lnTo>
                      <a:pt x="575" y="120"/>
                    </a:lnTo>
                    <a:lnTo>
                      <a:pt x="580" y="118"/>
                    </a:lnTo>
                    <a:lnTo>
                      <a:pt x="586" y="116"/>
                    </a:lnTo>
                    <a:lnTo>
                      <a:pt x="596" y="112"/>
                    </a:lnTo>
                    <a:lnTo>
                      <a:pt x="607" y="108"/>
                    </a:lnTo>
                    <a:lnTo>
                      <a:pt x="620" y="105"/>
                    </a:lnTo>
                    <a:lnTo>
                      <a:pt x="636" y="101"/>
                    </a:lnTo>
                    <a:lnTo>
                      <a:pt x="653" y="95"/>
                    </a:lnTo>
                    <a:lnTo>
                      <a:pt x="672" y="90"/>
                    </a:lnTo>
                    <a:lnTo>
                      <a:pt x="694" y="84"/>
                    </a:lnTo>
                    <a:lnTo>
                      <a:pt x="718" y="79"/>
                    </a:lnTo>
                    <a:lnTo>
                      <a:pt x="743" y="74"/>
                    </a:lnTo>
                    <a:lnTo>
                      <a:pt x="771" y="67"/>
                    </a:lnTo>
                    <a:lnTo>
                      <a:pt x="802" y="61"/>
                    </a:lnTo>
                    <a:lnTo>
                      <a:pt x="834" y="55"/>
                    </a:lnTo>
                    <a:lnTo>
                      <a:pt x="867" y="49"/>
                    </a:lnTo>
                    <a:lnTo>
                      <a:pt x="904" y="43"/>
                    </a:lnTo>
                    <a:lnTo>
                      <a:pt x="943" y="38"/>
                    </a:lnTo>
                    <a:lnTo>
                      <a:pt x="982" y="33"/>
                    </a:lnTo>
                    <a:lnTo>
                      <a:pt x="1025" y="27"/>
                    </a:lnTo>
                    <a:lnTo>
                      <a:pt x="1071" y="22"/>
                    </a:lnTo>
                    <a:lnTo>
                      <a:pt x="1117" y="17"/>
                    </a:lnTo>
                    <a:lnTo>
                      <a:pt x="1166" y="13"/>
                    </a:lnTo>
                    <a:lnTo>
                      <a:pt x="1218" y="10"/>
                    </a:lnTo>
                    <a:lnTo>
                      <a:pt x="1271" y="7"/>
                    </a:lnTo>
                    <a:lnTo>
                      <a:pt x="1327" y="3"/>
                    </a:lnTo>
                    <a:lnTo>
                      <a:pt x="1384" y="1"/>
                    </a:lnTo>
                    <a:lnTo>
                      <a:pt x="1444" y="0"/>
                    </a:lnTo>
                    <a:lnTo>
                      <a:pt x="1506" y="0"/>
                    </a:lnTo>
                    <a:lnTo>
                      <a:pt x="1570" y="0"/>
                    </a:lnTo>
                    <a:lnTo>
                      <a:pt x="1636" y="1"/>
                    </a:lnTo>
                    <a:lnTo>
                      <a:pt x="1709" y="41"/>
                    </a:lnTo>
                    <a:lnTo>
                      <a:pt x="1692" y="233"/>
                    </a:lnTo>
                    <a:lnTo>
                      <a:pt x="1698" y="235"/>
                    </a:lnTo>
                    <a:lnTo>
                      <a:pt x="1713" y="243"/>
                    </a:lnTo>
                    <a:lnTo>
                      <a:pt x="1733" y="256"/>
                    </a:lnTo>
                    <a:lnTo>
                      <a:pt x="1758" y="274"/>
                    </a:lnTo>
                    <a:lnTo>
                      <a:pt x="1784" y="299"/>
                    </a:lnTo>
                    <a:lnTo>
                      <a:pt x="1806" y="329"/>
                    </a:lnTo>
                    <a:lnTo>
                      <a:pt x="1825" y="366"/>
                    </a:lnTo>
                    <a:lnTo>
                      <a:pt x="1836" y="409"/>
                    </a:lnTo>
                    <a:lnTo>
                      <a:pt x="1999" y="557"/>
                    </a:lnTo>
                    <a:lnTo>
                      <a:pt x="1955" y="948"/>
                    </a:lnTo>
                    <a:lnTo>
                      <a:pt x="1692" y="1080"/>
                    </a:lnTo>
                    <a:lnTo>
                      <a:pt x="2003" y="1171"/>
                    </a:lnTo>
                    <a:lnTo>
                      <a:pt x="2006" y="1176"/>
                    </a:lnTo>
                    <a:lnTo>
                      <a:pt x="2011" y="1188"/>
                    </a:lnTo>
                    <a:lnTo>
                      <a:pt x="2016" y="1206"/>
                    </a:lnTo>
                    <a:lnTo>
                      <a:pt x="2022" y="1231"/>
                    </a:lnTo>
                    <a:lnTo>
                      <a:pt x="2023" y="1261"/>
                    </a:lnTo>
                    <a:lnTo>
                      <a:pt x="2021" y="1297"/>
                    </a:lnTo>
                    <a:lnTo>
                      <a:pt x="2010" y="1337"/>
                    </a:lnTo>
                    <a:lnTo>
                      <a:pt x="1992" y="1380"/>
                    </a:lnTo>
                    <a:lnTo>
                      <a:pt x="1171" y="1695"/>
                    </a:lnTo>
                    <a:lnTo>
                      <a:pt x="0" y="1328"/>
                    </a:lnTo>
                    <a:lnTo>
                      <a:pt x="20" y="1285"/>
                    </a:lnTo>
                    <a:lnTo>
                      <a:pt x="199" y="1223"/>
                    </a:lnTo>
                    <a:lnTo>
                      <a:pt x="199" y="233"/>
                    </a:lnTo>
                    <a:lnTo>
                      <a:pt x="200" y="232"/>
                    </a:lnTo>
                    <a:lnTo>
                      <a:pt x="204" y="229"/>
                    </a:lnTo>
                    <a:lnTo>
                      <a:pt x="210" y="226"/>
                    </a:lnTo>
                    <a:lnTo>
                      <a:pt x="218" y="220"/>
                    </a:lnTo>
                    <a:lnTo>
                      <a:pt x="230" y="214"/>
                    </a:lnTo>
                    <a:lnTo>
                      <a:pt x="243" y="207"/>
                    </a:lnTo>
                    <a:lnTo>
                      <a:pt x="259" y="201"/>
                    </a:lnTo>
                    <a:lnTo>
                      <a:pt x="277" y="194"/>
                    </a:lnTo>
                    <a:lnTo>
                      <a:pt x="297" y="189"/>
                    </a:lnTo>
                    <a:lnTo>
                      <a:pt x="320" y="185"/>
                    </a:lnTo>
                    <a:lnTo>
                      <a:pt x="344" y="183"/>
                    </a:lnTo>
                    <a:lnTo>
                      <a:pt x="370" y="180"/>
                    </a:lnTo>
                    <a:lnTo>
                      <a:pt x="399" y="181"/>
                    </a:lnTo>
                    <a:lnTo>
                      <a:pt x="430" y="185"/>
                    </a:lnTo>
                    <a:lnTo>
                      <a:pt x="464" y="191"/>
                    </a:lnTo>
                    <a:lnTo>
                      <a:pt x="498" y="201"/>
                    </a:lnTo>
                    <a:lnTo>
                      <a:pt x="548" y="225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43" name="Freeform 190"/>
              <p:cNvSpPr>
                <a:spLocks/>
              </p:cNvSpPr>
              <p:nvPr/>
            </p:nvSpPr>
            <p:spPr bwMode="auto">
              <a:xfrm>
                <a:off x="6551" y="13597"/>
                <a:ext cx="650" cy="735"/>
              </a:xfrm>
              <a:custGeom>
                <a:avLst/>
                <a:gdLst>
                  <a:gd name="T0" fmla="*/ 645 w 650"/>
                  <a:gd name="T1" fmla="*/ 27 h 735"/>
                  <a:gd name="T2" fmla="*/ 642 w 650"/>
                  <a:gd name="T3" fmla="*/ 26 h 735"/>
                  <a:gd name="T4" fmla="*/ 631 w 650"/>
                  <a:gd name="T5" fmla="*/ 23 h 735"/>
                  <a:gd name="T6" fmla="*/ 615 w 650"/>
                  <a:gd name="T7" fmla="*/ 19 h 735"/>
                  <a:gd name="T8" fmla="*/ 592 w 650"/>
                  <a:gd name="T9" fmla="*/ 15 h 735"/>
                  <a:gd name="T10" fmla="*/ 565 w 650"/>
                  <a:gd name="T11" fmla="*/ 10 h 735"/>
                  <a:gd name="T12" fmla="*/ 533 w 650"/>
                  <a:gd name="T13" fmla="*/ 6 h 735"/>
                  <a:gd name="T14" fmla="*/ 496 w 650"/>
                  <a:gd name="T15" fmla="*/ 3 h 735"/>
                  <a:gd name="T16" fmla="*/ 456 w 650"/>
                  <a:gd name="T17" fmla="*/ 1 h 735"/>
                  <a:gd name="T18" fmla="*/ 411 w 650"/>
                  <a:gd name="T19" fmla="*/ 0 h 735"/>
                  <a:gd name="T20" fmla="*/ 364 w 650"/>
                  <a:gd name="T21" fmla="*/ 2 h 735"/>
                  <a:gd name="T22" fmla="*/ 315 w 650"/>
                  <a:gd name="T23" fmla="*/ 6 h 735"/>
                  <a:gd name="T24" fmla="*/ 262 w 650"/>
                  <a:gd name="T25" fmla="*/ 15 h 735"/>
                  <a:gd name="T26" fmla="*/ 209 w 650"/>
                  <a:gd name="T27" fmla="*/ 26 h 735"/>
                  <a:gd name="T28" fmla="*/ 154 w 650"/>
                  <a:gd name="T29" fmla="*/ 42 h 735"/>
                  <a:gd name="T30" fmla="*/ 98 w 650"/>
                  <a:gd name="T31" fmla="*/ 61 h 735"/>
                  <a:gd name="T32" fmla="*/ 42 w 650"/>
                  <a:gd name="T33" fmla="*/ 87 h 735"/>
                  <a:gd name="T34" fmla="*/ 38 w 650"/>
                  <a:gd name="T35" fmla="*/ 101 h 735"/>
                  <a:gd name="T36" fmla="*/ 28 w 650"/>
                  <a:gd name="T37" fmla="*/ 141 h 735"/>
                  <a:gd name="T38" fmla="*/ 17 w 650"/>
                  <a:gd name="T39" fmla="*/ 203 h 735"/>
                  <a:gd name="T40" fmla="*/ 6 w 650"/>
                  <a:gd name="T41" fmla="*/ 283 h 735"/>
                  <a:gd name="T42" fmla="*/ 0 w 650"/>
                  <a:gd name="T43" fmla="*/ 378 h 735"/>
                  <a:gd name="T44" fmla="*/ 5 w 650"/>
                  <a:gd name="T45" fmla="*/ 484 h 735"/>
                  <a:gd name="T46" fmla="*/ 21 w 650"/>
                  <a:gd name="T47" fmla="*/ 599 h 735"/>
                  <a:gd name="T48" fmla="*/ 54 w 650"/>
                  <a:gd name="T49" fmla="*/ 716 h 735"/>
                  <a:gd name="T50" fmla="*/ 58 w 650"/>
                  <a:gd name="T51" fmla="*/ 716 h 735"/>
                  <a:gd name="T52" fmla="*/ 66 w 650"/>
                  <a:gd name="T53" fmla="*/ 715 h 735"/>
                  <a:gd name="T54" fmla="*/ 80 w 650"/>
                  <a:gd name="T55" fmla="*/ 713 h 735"/>
                  <a:gd name="T56" fmla="*/ 99 w 650"/>
                  <a:gd name="T57" fmla="*/ 712 h 735"/>
                  <a:gd name="T58" fmla="*/ 124 w 650"/>
                  <a:gd name="T59" fmla="*/ 710 h 735"/>
                  <a:gd name="T60" fmla="*/ 153 w 650"/>
                  <a:gd name="T61" fmla="*/ 708 h 735"/>
                  <a:gd name="T62" fmla="*/ 188 w 650"/>
                  <a:gd name="T63" fmla="*/ 707 h 735"/>
                  <a:gd name="T64" fmla="*/ 225 w 650"/>
                  <a:gd name="T65" fmla="*/ 706 h 735"/>
                  <a:gd name="T66" fmla="*/ 267 w 650"/>
                  <a:gd name="T67" fmla="*/ 705 h 735"/>
                  <a:gd name="T68" fmla="*/ 313 w 650"/>
                  <a:gd name="T69" fmla="*/ 706 h 735"/>
                  <a:gd name="T70" fmla="*/ 362 w 650"/>
                  <a:gd name="T71" fmla="*/ 707 h 735"/>
                  <a:gd name="T72" fmla="*/ 415 w 650"/>
                  <a:gd name="T73" fmla="*/ 709 h 735"/>
                  <a:gd name="T74" fmla="*/ 470 w 650"/>
                  <a:gd name="T75" fmla="*/ 713 h 735"/>
                  <a:gd name="T76" fmla="*/ 528 w 650"/>
                  <a:gd name="T77" fmla="*/ 719 h 735"/>
                  <a:gd name="T78" fmla="*/ 588 w 650"/>
                  <a:gd name="T79" fmla="*/ 726 h 735"/>
                  <a:gd name="T80" fmla="*/ 650 w 650"/>
                  <a:gd name="T81" fmla="*/ 735 h 735"/>
                  <a:gd name="T82" fmla="*/ 647 w 650"/>
                  <a:gd name="T83" fmla="*/ 713 h 735"/>
                  <a:gd name="T84" fmla="*/ 641 w 650"/>
                  <a:gd name="T85" fmla="*/ 655 h 735"/>
                  <a:gd name="T86" fmla="*/ 631 w 650"/>
                  <a:gd name="T87" fmla="*/ 568 h 735"/>
                  <a:gd name="T88" fmla="*/ 623 w 650"/>
                  <a:gd name="T89" fmla="*/ 462 h 735"/>
                  <a:gd name="T90" fmla="*/ 618 w 650"/>
                  <a:gd name="T91" fmla="*/ 345 h 735"/>
                  <a:gd name="T92" fmla="*/ 618 w 650"/>
                  <a:gd name="T93" fmla="*/ 229 h 735"/>
                  <a:gd name="T94" fmla="*/ 627 w 650"/>
                  <a:gd name="T95" fmla="*/ 119 h 735"/>
                  <a:gd name="T96" fmla="*/ 645 w 650"/>
                  <a:gd name="T97" fmla="*/ 27 h 735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650"/>
                  <a:gd name="T148" fmla="*/ 0 h 735"/>
                  <a:gd name="T149" fmla="*/ 650 w 650"/>
                  <a:gd name="T150" fmla="*/ 735 h 735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650" h="735">
                    <a:moveTo>
                      <a:pt x="645" y="27"/>
                    </a:moveTo>
                    <a:lnTo>
                      <a:pt x="642" y="26"/>
                    </a:lnTo>
                    <a:lnTo>
                      <a:pt x="631" y="23"/>
                    </a:lnTo>
                    <a:lnTo>
                      <a:pt x="615" y="19"/>
                    </a:lnTo>
                    <a:lnTo>
                      <a:pt x="592" y="15"/>
                    </a:lnTo>
                    <a:lnTo>
                      <a:pt x="565" y="10"/>
                    </a:lnTo>
                    <a:lnTo>
                      <a:pt x="533" y="6"/>
                    </a:lnTo>
                    <a:lnTo>
                      <a:pt x="496" y="3"/>
                    </a:lnTo>
                    <a:lnTo>
                      <a:pt x="456" y="1"/>
                    </a:lnTo>
                    <a:lnTo>
                      <a:pt x="411" y="0"/>
                    </a:lnTo>
                    <a:lnTo>
                      <a:pt x="364" y="2"/>
                    </a:lnTo>
                    <a:lnTo>
                      <a:pt x="315" y="6"/>
                    </a:lnTo>
                    <a:lnTo>
                      <a:pt x="262" y="15"/>
                    </a:lnTo>
                    <a:lnTo>
                      <a:pt x="209" y="26"/>
                    </a:lnTo>
                    <a:lnTo>
                      <a:pt x="154" y="42"/>
                    </a:lnTo>
                    <a:lnTo>
                      <a:pt x="98" y="61"/>
                    </a:lnTo>
                    <a:lnTo>
                      <a:pt x="42" y="87"/>
                    </a:lnTo>
                    <a:lnTo>
                      <a:pt x="38" y="101"/>
                    </a:lnTo>
                    <a:lnTo>
                      <a:pt x="28" y="141"/>
                    </a:lnTo>
                    <a:lnTo>
                      <a:pt x="17" y="203"/>
                    </a:lnTo>
                    <a:lnTo>
                      <a:pt x="6" y="283"/>
                    </a:lnTo>
                    <a:lnTo>
                      <a:pt x="0" y="378"/>
                    </a:lnTo>
                    <a:lnTo>
                      <a:pt x="5" y="484"/>
                    </a:lnTo>
                    <a:lnTo>
                      <a:pt x="21" y="599"/>
                    </a:lnTo>
                    <a:lnTo>
                      <a:pt x="54" y="716"/>
                    </a:lnTo>
                    <a:lnTo>
                      <a:pt x="58" y="716"/>
                    </a:lnTo>
                    <a:lnTo>
                      <a:pt x="66" y="715"/>
                    </a:lnTo>
                    <a:lnTo>
                      <a:pt x="80" y="713"/>
                    </a:lnTo>
                    <a:lnTo>
                      <a:pt x="99" y="712"/>
                    </a:lnTo>
                    <a:lnTo>
                      <a:pt x="124" y="710"/>
                    </a:lnTo>
                    <a:lnTo>
                      <a:pt x="153" y="708"/>
                    </a:lnTo>
                    <a:lnTo>
                      <a:pt x="188" y="707"/>
                    </a:lnTo>
                    <a:lnTo>
                      <a:pt x="225" y="706"/>
                    </a:lnTo>
                    <a:lnTo>
                      <a:pt x="267" y="705"/>
                    </a:lnTo>
                    <a:lnTo>
                      <a:pt x="313" y="706"/>
                    </a:lnTo>
                    <a:lnTo>
                      <a:pt x="362" y="707"/>
                    </a:lnTo>
                    <a:lnTo>
                      <a:pt x="415" y="709"/>
                    </a:lnTo>
                    <a:lnTo>
                      <a:pt x="470" y="713"/>
                    </a:lnTo>
                    <a:lnTo>
                      <a:pt x="528" y="719"/>
                    </a:lnTo>
                    <a:lnTo>
                      <a:pt x="588" y="726"/>
                    </a:lnTo>
                    <a:lnTo>
                      <a:pt x="650" y="735"/>
                    </a:lnTo>
                    <a:lnTo>
                      <a:pt x="647" y="713"/>
                    </a:lnTo>
                    <a:lnTo>
                      <a:pt x="641" y="655"/>
                    </a:lnTo>
                    <a:lnTo>
                      <a:pt x="631" y="568"/>
                    </a:lnTo>
                    <a:lnTo>
                      <a:pt x="623" y="462"/>
                    </a:lnTo>
                    <a:lnTo>
                      <a:pt x="618" y="345"/>
                    </a:lnTo>
                    <a:lnTo>
                      <a:pt x="618" y="229"/>
                    </a:lnTo>
                    <a:lnTo>
                      <a:pt x="627" y="119"/>
                    </a:lnTo>
                    <a:lnTo>
                      <a:pt x="645" y="27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44" name="Freeform 191"/>
              <p:cNvSpPr>
                <a:spLocks/>
              </p:cNvSpPr>
              <p:nvPr/>
            </p:nvSpPr>
            <p:spPr bwMode="auto">
              <a:xfrm>
                <a:off x="6623" y="13797"/>
                <a:ext cx="1071" cy="731"/>
              </a:xfrm>
              <a:custGeom>
                <a:avLst/>
                <a:gdLst>
                  <a:gd name="T0" fmla="*/ 6 w 1071"/>
                  <a:gd name="T1" fmla="*/ 552 h 731"/>
                  <a:gd name="T2" fmla="*/ 0 w 1071"/>
                  <a:gd name="T3" fmla="*/ 642 h 731"/>
                  <a:gd name="T4" fmla="*/ 698 w 1071"/>
                  <a:gd name="T5" fmla="*/ 731 h 731"/>
                  <a:gd name="T6" fmla="*/ 703 w 1071"/>
                  <a:gd name="T7" fmla="*/ 729 h 731"/>
                  <a:gd name="T8" fmla="*/ 717 w 1071"/>
                  <a:gd name="T9" fmla="*/ 722 h 731"/>
                  <a:gd name="T10" fmla="*/ 740 w 1071"/>
                  <a:gd name="T11" fmla="*/ 710 h 731"/>
                  <a:gd name="T12" fmla="*/ 768 w 1071"/>
                  <a:gd name="T13" fmla="*/ 694 h 731"/>
                  <a:gd name="T14" fmla="*/ 801 w 1071"/>
                  <a:gd name="T15" fmla="*/ 672 h 731"/>
                  <a:gd name="T16" fmla="*/ 838 w 1071"/>
                  <a:gd name="T17" fmla="*/ 645 h 731"/>
                  <a:gd name="T18" fmla="*/ 876 w 1071"/>
                  <a:gd name="T19" fmla="*/ 614 h 731"/>
                  <a:gd name="T20" fmla="*/ 915 w 1071"/>
                  <a:gd name="T21" fmla="*/ 577 h 731"/>
                  <a:gd name="T22" fmla="*/ 953 w 1071"/>
                  <a:gd name="T23" fmla="*/ 536 h 731"/>
                  <a:gd name="T24" fmla="*/ 988 w 1071"/>
                  <a:gd name="T25" fmla="*/ 491 h 731"/>
                  <a:gd name="T26" fmla="*/ 1018 w 1071"/>
                  <a:gd name="T27" fmla="*/ 439 h 731"/>
                  <a:gd name="T28" fmla="*/ 1043 w 1071"/>
                  <a:gd name="T29" fmla="*/ 383 h 731"/>
                  <a:gd name="T30" fmla="*/ 1061 w 1071"/>
                  <a:gd name="T31" fmla="*/ 322 h 731"/>
                  <a:gd name="T32" fmla="*/ 1071 w 1071"/>
                  <a:gd name="T33" fmla="*/ 255 h 731"/>
                  <a:gd name="T34" fmla="*/ 1070 w 1071"/>
                  <a:gd name="T35" fmla="*/ 185 h 731"/>
                  <a:gd name="T36" fmla="*/ 1057 w 1071"/>
                  <a:gd name="T37" fmla="*/ 108 h 731"/>
                  <a:gd name="T38" fmla="*/ 1055 w 1071"/>
                  <a:gd name="T39" fmla="*/ 104 h 731"/>
                  <a:gd name="T40" fmla="*/ 1049 w 1071"/>
                  <a:gd name="T41" fmla="*/ 92 h 731"/>
                  <a:gd name="T42" fmla="*/ 1037 w 1071"/>
                  <a:gd name="T43" fmla="*/ 76 h 731"/>
                  <a:gd name="T44" fmla="*/ 1022 w 1071"/>
                  <a:gd name="T45" fmla="*/ 57 h 731"/>
                  <a:gd name="T46" fmla="*/ 1002 w 1071"/>
                  <a:gd name="T47" fmla="*/ 37 h 731"/>
                  <a:gd name="T48" fmla="*/ 979 w 1071"/>
                  <a:gd name="T49" fmla="*/ 20 h 731"/>
                  <a:gd name="T50" fmla="*/ 951 w 1071"/>
                  <a:gd name="T51" fmla="*/ 7 h 731"/>
                  <a:gd name="T52" fmla="*/ 919 w 1071"/>
                  <a:gd name="T53" fmla="*/ 0 h 731"/>
                  <a:gd name="T54" fmla="*/ 924 w 1071"/>
                  <a:gd name="T55" fmla="*/ 12 h 731"/>
                  <a:gd name="T56" fmla="*/ 934 w 1071"/>
                  <a:gd name="T57" fmla="*/ 44 h 731"/>
                  <a:gd name="T58" fmla="*/ 947 w 1071"/>
                  <a:gd name="T59" fmla="*/ 94 h 731"/>
                  <a:gd name="T60" fmla="*/ 958 w 1071"/>
                  <a:gd name="T61" fmla="*/ 159 h 731"/>
                  <a:gd name="T62" fmla="*/ 961 w 1071"/>
                  <a:gd name="T63" fmla="*/ 238 h 731"/>
                  <a:gd name="T64" fmla="*/ 953 w 1071"/>
                  <a:gd name="T65" fmla="*/ 324 h 731"/>
                  <a:gd name="T66" fmla="*/ 928 w 1071"/>
                  <a:gd name="T67" fmla="*/ 418 h 731"/>
                  <a:gd name="T68" fmla="*/ 884 w 1071"/>
                  <a:gd name="T69" fmla="*/ 516 h 731"/>
                  <a:gd name="T70" fmla="*/ 883 w 1071"/>
                  <a:gd name="T71" fmla="*/ 518 h 731"/>
                  <a:gd name="T72" fmla="*/ 879 w 1071"/>
                  <a:gd name="T73" fmla="*/ 521 h 731"/>
                  <a:gd name="T74" fmla="*/ 872 w 1071"/>
                  <a:gd name="T75" fmla="*/ 526 h 731"/>
                  <a:gd name="T76" fmla="*/ 862 w 1071"/>
                  <a:gd name="T77" fmla="*/ 534 h 731"/>
                  <a:gd name="T78" fmla="*/ 851 w 1071"/>
                  <a:gd name="T79" fmla="*/ 541 h 731"/>
                  <a:gd name="T80" fmla="*/ 837 w 1071"/>
                  <a:gd name="T81" fmla="*/ 550 h 731"/>
                  <a:gd name="T82" fmla="*/ 819 w 1071"/>
                  <a:gd name="T83" fmla="*/ 559 h 731"/>
                  <a:gd name="T84" fmla="*/ 800 w 1071"/>
                  <a:gd name="T85" fmla="*/ 567 h 731"/>
                  <a:gd name="T86" fmla="*/ 778 w 1071"/>
                  <a:gd name="T87" fmla="*/ 575 h 731"/>
                  <a:gd name="T88" fmla="*/ 754 w 1071"/>
                  <a:gd name="T89" fmla="*/ 582 h 731"/>
                  <a:gd name="T90" fmla="*/ 727 w 1071"/>
                  <a:gd name="T91" fmla="*/ 588 h 731"/>
                  <a:gd name="T92" fmla="*/ 697 w 1071"/>
                  <a:gd name="T93" fmla="*/ 592 h 731"/>
                  <a:gd name="T94" fmla="*/ 666 w 1071"/>
                  <a:gd name="T95" fmla="*/ 593 h 731"/>
                  <a:gd name="T96" fmla="*/ 631 w 1071"/>
                  <a:gd name="T97" fmla="*/ 592 h 731"/>
                  <a:gd name="T98" fmla="*/ 593 w 1071"/>
                  <a:gd name="T99" fmla="*/ 589 h 731"/>
                  <a:gd name="T100" fmla="*/ 555 w 1071"/>
                  <a:gd name="T101" fmla="*/ 581 h 731"/>
                  <a:gd name="T102" fmla="*/ 555 w 1071"/>
                  <a:gd name="T103" fmla="*/ 677 h 731"/>
                  <a:gd name="T104" fmla="*/ 24 w 1071"/>
                  <a:gd name="T105" fmla="*/ 623 h 731"/>
                  <a:gd name="T106" fmla="*/ 6 w 1071"/>
                  <a:gd name="T107" fmla="*/ 552 h 731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1071"/>
                  <a:gd name="T163" fmla="*/ 0 h 731"/>
                  <a:gd name="T164" fmla="*/ 1071 w 1071"/>
                  <a:gd name="T165" fmla="*/ 731 h 731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1071" h="731">
                    <a:moveTo>
                      <a:pt x="6" y="552"/>
                    </a:moveTo>
                    <a:lnTo>
                      <a:pt x="0" y="642"/>
                    </a:lnTo>
                    <a:lnTo>
                      <a:pt x="698" y="731"/>
                    </a:lnTo>
                    <a:lnTo>
                      <a:pt x="703" y="729"/>
                    </a:lnTo>
                    <a:lnTo>
                      <a:pt x="717" y="722"/>
                    </a:lnTo>
                    <a:lnTo>
                      <a:pt x="740" y="710"/>
                    </a:lnTo>
                    <a:lnTo>
                      <a:pt x="768" y="694"/>
                    </a:lnTo>
                    <a:lnTo>
                      <a:pt x="801" y="672"/>
                    </a:lnTo>
                    <a:lnTo>
                      <a:pt x="838" y="645"/>
                    </a:lnTo>
                    <a:lnTo>
                      <a:pt x="876" y="614"/>
                    </a:lnTo>
                    <a:lnTo>
                      <a:pt x="915" y="577"/>
                    </a:lnTo>
                    <a:lnTo>
                      <a:pt x="953" y="536"/>
                    </a:lnTo>
                    <a:lnTo>
                      <a:pt x="988" y="491"/>
                    </a:lnTo>
                    <a:lnTo>
                      <a:pt x="1018" y="439"/>
                    </a:lnTo>
                    <a:lnTo>
                      <a:pt x="1043" y="383"/>
                    </a:lnTo>
                    <a:lnTo>
                      <a:pt x="1061" y="322"/>
                    </a:lnTo>
                    <a:lnTo>
                      <a:pt x="1071" y="255"/>
                    </a:lnTo>
                    <a:lnTo>
                      <a:pt x="1070" y="185"/>
                    </a:lnTo>
                    <a:lnTo>
                      <a:pt x="1057" y="108"/>
                    </a:lnTo>
                    <a:lnTo>
                      <a:pt x="1055" y="104"/>
                    </a:lnTo>
                    <a:lnTo>
                      <a:pt x="1049" y="92"/>
                    </a:lnTo>
                    <a:lnTo>
                      <a:pt x="1037" y="76"/>
                    </a:lnTo>
                    <a:lnTo>
                      <a:pt x="1022" y="57"/>
                    </a:lnTo>
                    <a:lnTo>
                      <a:pt x="1002" y="37"/>
                    </a:lnTo>
                    <a:lnTo>
                      <a:pt x="979" y="20"/>
                    </a:lnTo>
                    <a:lnTo>
                      <a:pt x="951" y="7"/>
                    </a:lnTo>
                    <a:lnTo>
                      <a:pt x="919" y="0"/>
                    </a:lnTo>
                    <a:lnTo>
                      <a:pt x="924" y="12"/>
                    </a:lnTo>
                    <a:lnTo>
                      <a:pt x="934" y="44"/>
                    </a:lnTo>
                    <a:lnTo>
                      <a:pt x="947" y="94"/>
                    </a:lnTo>
                    <a:lnTo>
                      <a:pt x="958" y="159"/>
                    </a:lnTo>
                    <a:lnTo>
                      <a:pt x="961" y="238"/>
                    </a:lnTo>
                    <a:lnTo>
                      <a:pt x="953" y="324"/>
                    </a:lnTo>
                    <a:lnTo>
                      <a:pt x="928" y="418"/>
                    </a:lnTo>
                    <a:lnTo>
                      <a:pt x="884" y="516"/>
                    </a:lnTo>
                    <a:lnTo>
                      <a:pt x="883" y="518"/>
                    </a:lnTo>
                    <a:lnTo>
                      <a:pt x="879" y="521"/>
                    </a:lnTo>
                    <a:lnTo>
                      <a:pt x="872" y="526"/>
                    </a:lnTo>
                    <a:lnTo>
                      <a:pt x="862" y="534"/>
                    </a:lnTo>
                    <a:lnTo>
                      <a:pt x="851" y="541"/>
                    </a:lnTo>
                    <a:lnTo>
                      <a:pt x="837" y="550"/>
                    </a:lnTo>
                    <a:lnTo>
                      <a:pt x="819" y="559"/>
                    </a:lnTo>
                    <a:lnTo>
                      <a:pt x="800" y="567"/>
                    </a:lnTo>
                    <a:lnTo>
                      <a:pt x="778" y="575"/>
                    </a:lnTo>
                    <a:lnTo>
                      <a:pt x="754" y="582"/>
                    </a:lnTo>
                    <a:lnTo>
                      <a:pt x="727" y="588"/>
                    </a:lnTo>
                    <a:lnTo>
                      <a:pt x="697" y="592"/>
                    </a:lnTo>
                    <a:lnTo>
                      <a:pt x="666" y="593"/>
                    </a:lnTo>
                    <a:lnTo>
                      <a:pt x="631" y="592"/>
                    </a:lnTo>
                    <a:lnTo>
                      <a:pt x="593" y="589"/>
                    </a:lnTo>
                    <a:lnTo>
                      <a:pt x="555" y="581"/>
                    </a:lnTo>
                    <a:lnTo>
                      <a:pt x="555" y="677"/>
                    </a:lnTo>
                    <a:lnTo>
                      <a:pt x="24" y="623"/>
                    </a:lnTo>
                    <a:lnTo>
                      <a:pt x="6" y="5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45" name="Freeform 192"/>
              <p:cNvSpPr>
                <a:spLocks/>
              </p:cNvSpPr>
              <p:nvPr/>
            </p:nvSpPr>
            <p:spPr bwMode="auto">
              <a:xfrm>
                <a:off x="6486" y="14516"/>
                <a:ext cx="787" cy="253"/>
              </a:xfrm>
              <a:custGeom>
                <a:avLst/>
                <a:gdLst>
                  <a:gd name="T0" fmla="*/ 787 w 787"/>
                  <a:gd name="T1" fmla="*/ 91 h 253"/>
                  <a:gd name="T2" fmla="*/ 12 w 787"/>
                  <a:gd name="T3" fmla="*/ 0 h 253"/>
                  <a:gd name="T4" fmla="*/ 0 w 787"/>
                  <a:gd name="T5" fmla="*/ 91 h 253"/>
                  <a:gd name="T6" fmla="*/ 764 w 787"/>
                  <a:gd name="T7" fmla="*/ 253 h 253"/>
                  <a:gd name="T8" fmla="*/ 787 w 787"/>
                  <a:gd name="T9" fmla="*/ 91 h 25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7"/>
                  <a:gd name="T16" fmla="*/ 0 h 253"/>
                  <a:gd name="T17" fmla="*/ 787 w 787"/>
                  <a:gd name="T18" fmla="*/ 253 h 25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7" h="253">
                    <a:moveTo>
                      <a:pt x="787" y="91"/>
                    </a:moveTo>
                    <a:lnTo>
                      <a:pt x="12" y="0"/>
                    </a:lnTo>
                    <a:lnTo>
                      <a:pt x="0" y="91"/>
                    </a:lnTo>
                    <a:lnTo>
                      <a:pt x="764" y="253"/>
                    </a:lnTo>
                    <a:lnTo>
                      <a:pt x="787" y="9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46" name="Freeform 193"/>
              <p:cNvSpPr>
                <a:spLocks/>
              </p:cNvSpPr>
              <p:nvPr/>
            </p:nvSpPr>
            <p:spPr bwMode="auto">
              <a:xfrm>
                <a:off x="6879" y="14597"/>
                <a:ext cx="336" cy="115"/>
              </a:xfrm>
              <a:custGeom>
                <a:avLst/>
                <a:gdLst>
                  <a:gd name="T0" fmla="*/ 336 w 336"/>
                  <a:gd name="T1" fmla="*/ 50 h 115"/>
                  <a:gd name="T2" fmla="*/ 4 w 336"/>
                  <a:gd name="T3" fmla="*/ 0 h 115"/>
                  <a:gd name="T4" fmla="*/ 0 w 336"/>
                  <a:gd name="T5" fmla="*/ 48 h 115"/>
                  <a:gd name="T6" fmla="*/ 327 w 336"/>
                  <a:gd name="T7" fmla="*/ 115 h 115"/>
                  <a:gd name="T8" fmla="*/ 336 w 336"/>
                  <a:gd name="T9" fmla="*/ 50 h 1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36"/>
                  <a:gd name="T16" fmla="*/ 0 h 115"/>
                  <a:gd name="T17" fmla="*/ 336 w 336"/>
                  <a:gd name="T18" fmla="*/ 115 h 1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36" h="115">
                    <a:moveTo>
                      <a:pt x="336" y="50"/>
                    </a:moveTo>
                    <a:lnTo>
                      <a:pt x="4" y="0"/>
                    </a:lnTo>
                    <a:lnTo>
                      <a:pt x="0" y="48"/>
                    </a:lnTo>
                    <a:lnTo>
                      <a:pt x="327" y="115"/>
                    </a:lnTo>
                    <a:lnTo>
                      <a:pt x="336" y="5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47" name="Freeform 194"/>
              <p:cNvSpPr>
                <a:spLocks/>
              </p:cNvSpPr>
              <p:nvPr/>
            </p:nvSpPr>
            <p:spPr bwMode="auto">
              <a:xfrm>
                <a:off x="6536" y="14540"/>
                <a:ext cx="225" cy="85"/>
              </a:xfrm>
              <a:custGeom>
                <a:avLst/>
                <a:gdLst>
                  <a:gd name="T0" fmla="*/ 225 w 225"/>
                  <a:gd name="T1" fmla="*/ 39 h 85"/>
                  <a:gd name="T2" fmla="*/ 0 w 225"/>
                  <a:gd name="T3" fmla="*/ 0 h 85"/>
                  <a:gd name="T4" fmla="*/ 3 w 225"/>
                  <a:gd name="T5" fmla="*/ 41 h 85"/>
                  <a:gd name="T6" fmla="*/ 218 w 225"/>
                  <a:gd name="T7" fmla="*/ 85 h 85"/>
                  <a:gd name="T8" fmla="*/ 225 w 225"/>
                  <a:gd name="T9" fmla="*/ 39 h 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5"/>
                  <a:gd name="T16" fmla="*/ 0 h 85"/>
                  <a:gd name="T17" fmla="*/ 225 w 225"/>
                  <a:gd name="T18" fmla="*/ 85 h 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5" h="85">
                    <a:moveTo>
                      <a:pt x="225" y="39"/>
                    </a:moveTo>
                    <a:lnTo>
                      <a:pt x="0" y="0"/>
                    </a:lnTo>
                    <a:lnTo>
                      <a:pt x="3" y="41"/>
                    </a:lnTo>
                    <a:lnTo>
                      <a:pt x="218" y="85"/>
                    </a:lnTo>
                    <a:lnTo>
                      <a:pt x="225" y="3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48" name="Freeform 195"/>
              <p:cNvSpPr>
                <a:spLocks/>
              </p:cNvSpPr>
              <p:nvPr/>
            </p:nvSpPr>
            <p:spPr bwMode="auto">
              <a:xfrm>
                <a:off x="5972" y="14624"/>
                <a:ext cx="1325" cy="439"/>
              </a:xfrm>
              <a:custGeom>
                <a:avLst/>
                <a:gdLst>
                  <a:gd name="T0" fmla="*/ 0 w 1325"/>
                  <a:gd name="T1" fmla="*/ 132 h 439"/>
                  <a:gd name="T2" fmla="*/ 3 w 1325"/>
                  <a:gd name="T3" fmla="*/ 132 h 439"/>
                  <a:gd name="T4" fmla="*/ 10 w 1325"/>
                  <a:gd name="T5" fmla="*/ 130 h 439"/>
                  <a:gd name="T6" fmla="*/ 24 w 1325"/>
                  <a:gd name="T7" fmla="*/ 128 h 439"/>
                  <a:gd name="T8" fmla="*/ 42 w 1325"/>
                  <a:gd name="T9" fmla="*/ 125 h 439"/>
                  <a:gd name="T10" fmla="*/ 62 w 1325"/>
                  <a:gd name="T11" fmla="*/ 121 h 439"/>
                  <a:gd name="T12" fmla="*/ 86 w 1325"/>
                  <a:gd name="T13" fmla="*/ 116 h 439"/>
                  <a:gd name="T14" fmla="*/ 113 w 1325"/>
                  <a:gd name="T15" fmla="*/ 109 h 439"/>
                  <a:gd name="T16" fmla="*/ 141 w 1325"/>
                  <a:gd name="T17" fmla="*/ 102 h 439"/>
                  <a:gd name="T18" fmla="*/ 170 w 1325"/>
                  <a:gd name="T19" fmla="*/ 94 h 439"/>
                  <a:gd name="T20" fmla="*/ 199 w 1325"/>
                  <a:gd name="T21" fmla="*/ 85 h 439"/>
                  <a:gd name="T22" fmla="*/ 228 w 1325"/>
                  <a:gd name="T23" fmla="*/ 74 h 439"/>
                  <a:gd name="T24" fmla="*/ 257 w 1325"/>
                  <a:gd name="T25" fmla="*/ 62 h 439"/>
                  <a:gd name="T26" fmla="*/ 285 w 1325"/>
                  <a:gd name="T27" fmla="*/ 48 h 439"/>
                  <a:gd name="T28" fmla="*/ 309 w 1325"/>
                  <a:gd name="T29" fmla="*/ 34 h 439"/>
                  <a:gd name="T30" fmla="*/ 333 w 1325"/>
                  <a:gd name="T31" fmla="*/ 18 h 439"/>
                  <a:gd name="T32" fmla="*/ 352 w 1325"/>
                  <a:gd name="T33" fmla="*/ 0 h 439"/>
                  <a:gd name="T34" fmla="*/ 1325 w 1325"/>
                  <a:gd name="T35" fmla="*/ 223 h 439"/>
                  <a:gd name="T36" fmla="*/ 1323 w 1325"/>
                  <a:gd name="T37" fmla="*/ 225 h 439"/>
                  <a:gd name="T38" fmla="*/ 1318 w 1325"/>
                  <a:gd name="T39" fmla="*/ 230 h 439"/>
                  <a:gd name="T40" fmla="*/ 1309 w 1325"/>
                  <a:gd name="T41" fmla="*/ 239 h 439"/>
                  <a:gd name="T42" fmla="*/ 1297 w 1325"/>
                  <a:gd name="T43" fmla="*/ 250 h 439"/>
                  <a:gd name="T44" fmla="*/ 1282 w 1325"/>
                  <a:gd name="T45" fmla="*/ 263 h 439"/>
                  <a:gd name="T46" fmla="*/ 1265 w 1325"/>
                  <a:gd name="T47" fmla="*/ 278 h 439"/>
                  <a:gd name="T48" fmla="*/ 1247 w 1325"/>
                  <a:gd name="T49" fmla="*/ 295 h 439"/>
                  <a:gd name="T50" fmla="*/ 1225 w 1325"/>
                  <a:gd name="T51" fmla="*/ 312 h 439"/>
                  <a:gd name="T52" fmla="*/ 1202 w 1325"/>
                  <a:gd name="T53" fmla="*/ 331 h 439"/>
                  <a:gd name="T54" fmla="*/ 1179 w 1325"/>
                  <a:gd name="T55" fmla="*/ 349 h 439"/>
                  <a:gd name="T56" fmla="*/ 1154 w 1325"/>
                  <a:gd name="T57" fmla="*/ 367 h 439"/>
                  <a:gd name="T58" fmla="*/ 1128 w 1325"/>
                  <a:gd name="T59" fmla="*/ 385 h 439"/>
                  <a:gd name="T60" fmla="*/ 1102 w 1325"/>
                  <a:gd name="T61" fmla="*/ 401 h 439"/>
                  <a:gd name="T62" fmla="*/ 1077 w 1325"/>
                  <a:gd name="T63" fmla="*/ 415 h 439"/>
                  <a:gd name="T64" fmla="*/ 1051 w 1325"/>
                  <a:gd name="T65" fmla="*/ 428 h 439"/>
                  <a:gd name="T66" fmla="*/ 1026 w 1325"/>
                  <a:gd name="T67" fmla="*/ 439 h 439"/>
                  <a:gd name="T68" fmla="*/ 0 w 1325"/>
                  <a:gd name="T69" fmla="*/ 132 h 43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325"/>
                  <a:gd name="T106" fmla="*/ 0 h 439"/>
                  <a:gd name="T107" fmla="*/ 1325 w 1325"/>
                  <a:gd name="T108" fmla="*/ 439 h 43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325" h="439">
                    <a:moveTo>
                      <a:pt x="0" y="132"/>
                    </a:moveTo>
                    <a:lnTo>
                      <a:pt x="3" y="132"/>
                    </a:lnTo>
                    <a:lnTo>
                      <a:pt x="10" y="130"/>
                    </a:lnTo>
                    <a:lnTo>
                      <a:pt x="24" y="128"/>
                    </a:lnTo>
                    <a:lnTo>
                      <a:pt x="42" y="125"/>
                    </a:lnTo>
                    <a:lnTo>
                      <a:pt x="62" y="121"/>
                    </a:lnTo>
                    <a:lnTo>
                      <a:pt x="86" y="116"/>
                    </a:lnTo>
                    <a:lnTo>
                      <a:pt x="113" y="109"/>
                    </a:lnTo>
                    <a:lnTo>
                      <a:pt x="141" y="102"/>
                    </a:lnTo>
                    <a:lnTo>
                      <a:pt x="170" y="94"/>
                    </a:lnTo>
                    <a:lnTo>
                      <a:pt x="199" y="85"/>
                    </a:lnTo>
                    <a:lnTo>
                      <a:pt x="228" y="74"/>
                    </a:lnTo>
                    <a:lnTo>
                      <a:pt x="257" y="62"/>
                    </a:lnTo>
                    <a:lnTo>
                      <a:pt x="285" y="48"/>
                    </a:lnTo>
                    <a:lnTo>
                      <a:pt x="309" y="34"/>
                    </a:lnTo>
                    <a:lnTo>
                      <a:pt x="333" y="18"/>
                    </a:lnTo>
                    <a:lnTo>
                      <a:pt x="352" y="0"/>
                    </a:lnTo>
                    <a:lnTo>
                      <a:pt x="1325" y="223"/>
                    </a:lnTo>
                    <a:lnTo>
                      <a:pt x="1323" y="225"/>
                    </a:lnTo>
                    <a:lnTo>
                      <a:pt x="1318" y="230"/>
                    </a:lnTo>
                    <a:lnTo>
                      <a:pt x="1309" y="239"/>
                    </a:lnTo>
                    <a:lnTo>
                      <a:pt x="1297" y="250"/>
                    </a:lnTo>
                    <a:lnTo>
                      <a:pt x="1282" y="263"/>
                    </a:lnTo>
                    <a:lnTo>
                      <a:pt x="1265" y="278"/>
                    </a:lnTo>
                    <a:lnTo>
                      <a:pt x="1247" y="295"/>
                    </a:lnTo>
                    <a:lnTo>
                      <a:pt x="1225" y="312"/>
                    </a:lnTo>
                    <a:lnTo>
                      <a:pt x="1202" y="331"/>
                    </a:lnTo>
                    <a:lnTo>
                      <a:pt x="1179" y="349"/>
                    </a:lnTo>
                    <a:lnTo>
                      <a:pt x="1154" y="367"/>
                    </a:lnTo>
                    <a:lnTo>
                      <a:pt x="1128" y="385"/>
                    </a:lnTo>
                    <a:lnTo>
                      <a:pt x="1102" y="401"/>
                    </a:lnTo>
                    <a:lnTo>
                      <a:pt x="1077" y="415"/>
                    </a:lnTo>
                    <a:lnTo>
                      <a:pt x="1051" y="428"/>
                    </a:lnTo>
                    <a:lnTo>
                      <a:pt x="1026" y="439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49" name="Freeform 196"/>
              <p:cNvSpPr>
                <a:spLocks/>
              </p:cNvSpPr>
              <p:nvPr/>
            </p:nvSpPr>
            <p:spPr bwMode="auto">
              <a:xfrm>
                <a:off x="7292" y="14577"/>
                <a:ext cx="472" cy="209"/>
              </a:xfrm>
              <a:custGeom>
                <a:avLst/>
                <a:gdLst>
                  <a:gd name="T0" fmla="*/ 47 w 472"/>
                  <a:gd name="T1" fmla="*/ 209 h 209"/>
                  <a:gd name="T2" fmla="*/ 472 w 472"/>
                  <a:gd name="T3" fmla="*/ 84 h 209"/>
                  <a:gd name="T4" fmla="*/ 215 w 472"/>
                  <a:gd name="T5" fmla="*/ 0 h 209"/>
                  <a:gd name="T6" fmla="*/ 5 w 472"/>
                  <a:gd name="T7" fmla="*/ 24 h 209"/>
                  <a:gd name="T8" fmla="*/ 0 w 472"/>
                  <a:gd name="T9" fmla="*/ 197 h 209"/>
                  <a:gd name="T10" fmla="*/ 47 w 472"/>
                  <a:gd name="T11" fmla="*/ 209 h 20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72"/>
                  <a:gd name="T19" fmla="*/ 0 h 209"/>
                  <a:gd name="T20" fmla="*/ 472 w 472"/>
                  <a:gd name="T21" fmla="*/ 209 h 20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72" h="209">
                    <a:moveTo>
                      <a:pt x="47" y="209"/>
                    </a:moveTo>
                    <a:lnTo>
                      <a:pt x="472" y="84"/>
                    </a:lnTo>
                    <a:lnTo>
                      <a:pt x="215" y="0"/>
                    </a:lnTo>
                    <a:lnTo>
                      <a:pt x="5" y="24"/>
                    </a:lnTo>
                    <a:lnTo>
                      <a:pt x="0" y="197"/>
                    </a:lnTo>
                    <a:lnTo>
                      <a:pt x="47" y="20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50" name="Freeform 197"/>
              <p:cNvSpPr>
                <a:spLocks/>
              </p:cNvSpPr>
              <p:nvPr/>
            </p:nvSpPr>
            <p:spPr bwMode="auto">
              <a:xfrm>
                <a:off x="6073" y="13679"/>
                <a:ext cx="251" cy="999"/>
              </a:xfrm>
              <a:custGeom>
                <a:avLst/>
                <a:gdLst>
                  <a:gd name="T0" fmla="*/ 251 w 251"/>
                  <a:gd name="T1" fmla="*/ 23 h 999"/>
                  <a:gd name="T2" fmla="*/ 250 w 251"/>
                  <a:gd name="T3" fmla="*/ 22 h 999"/>
                  <a:gd name="T4" fmla="*/ 246 w 251"/>
                  <a:gd name="T5" fmla="*/ 20 h 999"/>
                  <a:gd name="T6" fmla="*/ 239 w 251"/>
                  <a:gd name="T7" fmla="*/ 18 h 999"/>
                  <a:gd name="T8" fmla="*/ 230 w 251"/>
                  <a:gd name="T9" fmla="*/ 15 h 999"/>
                  <a:gd name="T10" fmla="*/ 218 w 251"/>
                  <a:gd name="T11" fmla="*/ 11 h 999"/>
                  <a:gd name="T12" fmla="*/ 205 w 251"/>
                  <a:gd name="T13" fmla="*/ 7 h 999"/>
                  <a:gd name="T14" fmla="*/ 190 w 251"/>
                  <a:gd name="T15" fmla="*/ 4 h 999"/>
                  <a:gd name="T16" fmla="*/ 173 w 251"/>
                  <a:gd name="T17" fmla="*/ 1 h 999"/>
                  <a:gd name="T18" fmla="*/ 155 w 251"/>
                  <a:gd name="T19" fmla="*/ 0 h 999"/>
                  <a:gd name="T20" fmla="*/ 134 w 251"/>
                  <a:gd name="T21" fmla="*/ 0 h 999"/>
                  <a:gd name="T22" fmla="*/ 114 w 251"/>
                  <a:gd name="T23" fmla="*/ 2 h 999"/>
                  <a:gd name="T24" fmla="*/ 92 w 251"/>
                  <a:gd name="T25" fmla="*/ 5 h 999"/>
                  <a:gd name="T26" fmla="*/ 70 w 251"/>
                  <a:gd name="T27" fmla="*/ 12 h 999"/>
                  <a:gd name="T28" fmla="*/ 47 w 251"/>
                  <a:gd name="T29" fmla="*/ 20 h 999"/>
                  <a:gd name="T30" fmla="*/ 23 w 251"/>
                  <a:gd name="T31" fmla="*/ 32 h 999"/>
                  <a:gd name="T32" fmla="*/ 0 w 251"/>
                  <a:gd name="T33" fmla="*/ 47 h 999"/>
                  <a:gd name="T34" fmla="*/ 0 w 251"/>
                  <a:gd name="T35" fmla="*/ 999 h 999"/>
                  <a:gd name="T36" fmla="*/ 1 w 251"/>
                  <a:gd name="T37" fmla="*/ 999 h 999"/>
                  <a:gd name="T38" fmla="*/ 6 w 251"/>
                  <a:gd name="T39" fmla="*/ 999 h 999"/>
                  <a:gd name="T40" fmla="*/ 14 w 251"/>
                  <a:gd name="T41" fmla="*/ 998 h 999"/>
                  <a:gd name="T42" fmla="*/ 23 w 251"/>
                  <a:gd name="T43" fmla="*/ 997 h 999"/>
                  <a:gd name="T44" fmla="*/ 35 w 251"/>
                  <a:gd name="T45" fmla="*/ 995 h 999"/>
                  <a:gd name="T46" fmla="*/ 49 w 251"/>
                  <a:gd name="T47" fmla="*/ 993 h 999"/>
                  <a:gd name="T48" fmla="*/ 65 w 251"/>
                  <a:gd name="T49" fmla="*/ 990 h 999"/>
                  <a:gd name="T50" fmla="*/ 83 w 251"/>
                  <a:gd name="T51" fmla="*/ 985 h 999"/>
                  <a:gd name="T52" fmla="*/ 102 w 251"/>
                  <a:gd name="T53" fmla="*/ 980 h 999"/>
                  <a:gd name="T54" fmla="*/ 121 w 251"/>
                  <a:gd name="T55" fmla="*/ 973 h 999"/>
                  <a:gd name="T56" fmla="*/ 143 w 251"/>
                  <a:gd name="T57" fmla="*/ 966 h 999"/>
                  <a:gd name="T58" fmla="*/ 164 w 251"/>
                  <a:gd name="T59" fmla="*/ 956 h 999"/>
                  <a:gd name="T60" fmla="*/ 186 w 251"/>
                  <a:gd name="T61" fmla="*/ 945 h 999"/>
                  <a:gd name="T62" fmla="*/ 208 w 251"/>
                  <a:gd name="T63" fmla="*/ 934 h 999"/>
                  <a:gd name="T64" fmla="*/ 230 w 251"/>
                  <a:gd name="T65" fmla="*/ 919 h 999"/>
                  <a:gd name="T66" fmla="*/ 251 w 251"/>
                  <a:gd name="T67" fmla="*/ 903 h 999"/>
                  <a:gd name="T68" fmla="*/ 251 w 251"/>
                  <a:gd name="T69" fmla="*/ 23 h 999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51"/>
                  <a:gd name="T106" fmla="*/ 0 h 999"/>
                  <a:gd name="T107" fmla="*/ 251 w 251"/>
                  <a:gd name="T108" fmla="*/ 999 h 999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51" h="999">
                    <a:moveTo>
                      <a:pt x="251" y="23"/>
                    </a:moveTo>
                    <a:lnTo>
                      <a:pt x="250" y="22"/>
                    </a:lnTo>
                    <a:lnTo>
                      <a:pt x="246" y="20"/>
                    </a:lnTo>
                    <a:lnTo>
                      <a:pt x="239" y="18"/>
                    </a:lnTo>
                    <a:lnTo>
                      <a:pt x="230" y="15"/>
                    </a:lnTo>
                    <a:lnTo>
                      <a:pt x="218" y="11"/>
                    </a:lnTo>
                    <a:lnTo>
                      <a:pt x="205" y="7"/>
                    </a:lnTo>
                    <a:lnTo>
                      <a:pt x="190" y="4"/>
                    </a:lnTo>
                    <a:lnTo>
                      <a:pt x="173" y="1"/>
                    </a:lnTo>
                    <a:lnTo>
                      <a:pt x="155" y="0"/>
                    </a:lnTo>
                    <a:lnTo>
                      <a:pt x="134" y="0"/>
                    </a:lnTo>
                    <a:lnTo>
                      <a:pt x="114" y="2"/>
                    </a:lnTo>
                    <a:lnTo>
                      <a:pt x="92" y="5"/>
                    </a:lnTo>
                    <a:lnTo>
                      <a:pt x="70" y="12"/>
                    </a:lnTo>
                    <a:lnTo>
                      <a:pt x="47" y="20"/>
                    </a:lnTo>
                    <a:lnTo>
                      <a:pt x="23" y="32"/>
                    </a:lnTo>
                    <a:lnTo>
                      <a:pt x="0" y="47"/>
                    </a:lnTo>
                    <a:lnTo>
                      <a:pt x="0" y="999"/>
                    </a:lnTo>
                    <a:lnTo>
                      <a:pt x="1" y="999"/>
                    </a:lnTo>
                    <a:lnTo>
                      <a:pt x="6" y="999"/>
                    </a:lnTo>
                    <a:lnTo>
                      <a:pt x="14" y="998"/>
                    </a:lnTo>
                    <a:lnTo>
                      <a:pt x="23" y="997"/>
                    </a:lnTo>
                    <a:lnTo>
                      <a:pt x="35" y="995"/>
                    </a:lnTo>
                    <a:lnTo>
                      <a:pt x="49" y="993"/>
                    </a:lnTo>
                    <a:lnTo>
                      <a:pt x="65" y="990"/>
                    </a:lnTo>
                    <a:lnTo>
                      <a:pt x="83" y="985"/>
                    </a:lnTo>
                    <a:lnTo>
                      <a:pt x="102" y="980"/>
                    </a:lnTo>
                    <a:lnTo>
                      <a:pt x="121" y="973"/>
                    </a:lnTo>
                    <a:lnTo>
                      <a:pt x="143" y="966"/>
                    </a:lnTo>
                    <a:lnTo>
                      <a:pt x="164" y="956"/>
                    </a:lnTo>
                    <a:lnTo>
                      <a:pt x="186" y="945"/>
                    </a:lnTo>
                    <a:lnTo>
                      <a:pt x="208" y="934"/>
                    </a:lnTo>
                    <a:lnTo>
                      <a:pt x="230" y="919"/>
                    </a:lnTo>
                    <a:lnTo>
                      <a:pt x="251" y="903"/>
                    </a:lnTo>
                    <a:lnTo>
                      <a:pt x="251" y="2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51" name="Freeform 198"/>
              <p:cNvSpPr>
                <a:spLocks/>
              </p:cNvSpPr>
              <p:nvPr/>
            </p:nvSpPr>
            <p:spPr bwMode="auto">
              <a:xfrm>
                <a:off x="6080" y="13687"/>
                <a:ext cx="215" cy="843"/>
              </a:xfrm>
              <a:custGeom>
                <a:avLst/>
                <a:gdLst>
                  <a:gd name="T0" fmla="*/ 215 w 215"/>
                  <a:gd name="T1" fmla="*/ 20 h 843"/>
                  <a:gd name="T2" fmla="*/ 214 w 215"/>
                  <a:gd name="T3" fmla="*/ 19 h 843"/>
                  <a:gd name="T4" fmla="*/ 211 w 215"/>
                  <a:gd name="T5" fmla="*/ 18 h 843"/>
                  <a:gd name="T6" fmla="*/ 205 w 215"/>
                  <a:gd name="T7" fmla="*/ 15 h 843"/>
                  <a:gd name="T8" fmla="*/ 197 w 215"/>
                  <a:gd name="T9" fmla="*/ 12 h 843"/>
                  <a:gd name="T10" fmla="*/ 187 w 215"/>
                  <a:gd name="T11" fmla="*/ 9 h 843"/>
                  <a:gd name="T12" fmla="*/ 176 w 215"/>
                  <a:gd name="T13" fmla="*/ 6 h 843"/>
                  <a:gd name="T14" fmla="*/ 163 w 215"/>
                  <a:gd name="T15" fmla="*/ 4 h 843"/>
                  <a:gd name="T16" fmla="*/ 149 w 215"/>
                  <a:gd name="T17" fmla="*/ 1 h 843"/>
                  <a:gd name="T18" fmla="*/ 133 w 215"/>
                  <a:gd name="T19" fmla="*/ 0 h 843"/>
                  <a:gd name="T20" fmla="*/ 115 w 215"/>
                  <a:gd name="T21" fmla="*/ 0 h 843"/>
                  <a:gd name="T22" fmla="*/ 98 w 215"/>
                  <a:gd name="T23" fmla="*/ 1 h 843"/>
                  <a:gd name="T24" fmla="*/ 79 w 215"/>
                  <a:gd name="T25" fmla="*/ 5 h 843"/>
                  <a:gd name="T26" fmla="*/ 60 w 215"/>
                  <a:gd name="T27" fmla="*/ 10 h 843"/>
                  <a:gd name="T28" fmla="*/ 40 w 215"/>
                  <a:gd name="T29" fmla="*/ 18 h 843"/>
                  <a:gd name="T30" fmla="*/ 21 w 215"/>
                  <a:gd name="T31" fmla="*/ 27 h 843"/>
                  <a:gd name="T32" fmla="*/ 0 w 215"/>
                  <a:gd name="T33" fmla="*/ 40 h 843"/>
                  <a:gd name="T34" fmla="*/ 0 w 215"/>
                  <a:gd name="T35" fmla="*/ 843 h 843"/>
                  <a:gd name="T36" fmla="*/ 1 w 215"/>
                  <a:gd name="T37" fmla="*/ 843 h 843"/>
                  <a:gd name="T38" fmla="*/ 6 w 215"/>
                  <a:gd name="T39" fmla="*/ 843 h 843"/>
                  <a:gd name="T40" fmla="*/ 12 w 215"/>
                  <a:gd name="T41" fmla="*/ 842 h 843"/>
                  <a:gd name="T42" fmla="*/ 21 w 215"/>
                  <a:gd name="T43" fmla="*/ 841 h 843"/>
                  <a:gd name="T44" fmla="*/ 30 w 215"/>
                  <a:gd name="T45" fmla="*/ 840 h 843"/>
                  <a:gd name="T46" fmla="*/ 43 w 215"/>
                  <a:gd name="T47" fmla="*/ 838 h 843"/>
                  <a:gd name="T48" fmla="*/ 56 w 215"/>
                  <a:gd name="T49" fmla="*/ 835 h 843"/>
                  <a:gd name="T50" fmla="*/ 71 w 215"/>
                  <a:gd name="T51" fmla="*/ 831 h 843"/>
                  <a:gd name="T52" fmla="*/ 87 w 215"/>
                  <a:gd name="T53" fmla="*/ 826 h 843"/>
                  <a:gd name="T54" fmla="*/ 105 w 215"/>
                  <a:gd name="T55" fmla="*/ 821 h 843"/>
                  <a:gd name="T56" fmla="*/ 123 w 215"/>
                  <a:gd name="T57" fmla="*/ 814 h 843"/>
                  <a:gd name="T58" fmla="*/ 141 w 215"/>
                  <a:gd name="T59" fmla="*/ 806 h 843"/>
                  <a:gd name="T60" fmla="*/ 159 w 215"/>
                  <a:gd name="T61" fmla="*/ 797 h 843"/>
                  <a:gd name="T62" fmla="*/ 179 w 215"/>
                  <a:gd name="T63" fmla="*/ 786 h 843"/>
                  <a:gd name="T64" fmla="*/ 197 w 215"/>
                  <a:gd name="T65" fmla="*/ 774 h 843"/>
                  <a:gd name="T66" fmla="*/ 215 w 215"/>
                  <a:gd name="T67" fmla="*/ 760 h 843"/>
                  <a:gd name="T68" fmla="*/ 215 w 215"/>
                  <a:gd name="T69" fmla="*/ 20 h 84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215"/>
                  <a:gd name="T106" fmla="*/ 0 h 843"/>
                  <a:gd name="T107" fmla="*/ 215 w 215"/>
                  <a:gd name="T108" fmla="*/ 843 h 84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215" h="843">
                    <a:moveTo>
                      <a:pt x="215" y="20"/>
                    </a:moveTo>
                    <a:lnTo>
                      <a:pt x="214" y="19"/>
                    </a:lnTo>
                    <a:lnTo>
                      <a:pt x="211" y="18"/>
                    </a:lnTo>
                    <a:lnTo>
                      <a:pt x="205" y="15"/>
                    </a:lnTo>
                    <a:lnTo>
                      <a:pt x="197" y="12"/>
                    </a:lnTo>
                    <a:lnTo>
                      <a:pt x="187" y="9"/>
                    </a:lnTo>
                    <a:lnTo>
                      <a:pt x="176" y="6"/>
                    </a:lnTo>
                    <a:lnTo>
                      <a:pt x="163" y="4"/>
                    </a:lnTo>
                    <a:lnTo>
                      <a:pt x="149" y="1"/>
                    </a:lnTo>
                    <a:lnTo>
                      <a:pt x="133" y="0"/>
                    </a:lnTo>
                    <a:lnTo>
                      <a:pt x="115" y="0"/>
                    </a:lnTo>
                    <a:lnTo>
                      <a:pt x="98" y="1"/>
                    </a:lnTo>
                    <a:lnTo>
                      <a:pt x="79" y="5"/>
                    </a:lnTo>
                    <a:lnTo>
                      <a:pt x="60" y="10"/>
                    </a:lnTo>
                    <a:lnTo>
                      <a:pt x="40" y="18"/>
                    </a:lnTo>
                    <a:lnTo>
                      <a:pt x="21" y="27"/>
                    </a:lnTo>
                    <a:lnTo>
                      <a:pt x="0" y="40"/>
                    </a:lnTo>
                    <a:lnTo>
                      <a:pt x="0" y="843"/>
                    </a:lnTo>
                    <a:lnTo>
                      <a:pt x="1" y="843"/>
                    </a:lnTo>
                    <a:lnTo>
                      <a:pt x="6" y="843"/>
                    </a:lnTo>
                    <a:lnTo>
                      <a:pt x="12" y="842"/>
                    </a:lnTo>
                    <a:lnTo>
                      <a:pt x="21" y="841"/>
                    </a:lnTo>
                    <a:lnTo>
                      <a:pt x="30" y="840"/>
                    </a:lnTo>
                    <a:lnTo>
                      <a:pt x="43" y="838"/>
                    </a:lnTo>
                    <a:lnTo>
                      <a:pt x="56" y="835"/>
                    </a:lnTo>
                    <a:lnTo>
                      <a:pt x="71" y="831"/>
                    </a:lnTo>
                    <a:lnTo>
                      <a:pt x="87" y="826"/>
                    </a:lnTo>
                    <a:lnTo>
                      <a:pt x="105" y="821"/>
                    </a:lnTo>
                    <a:lnTo>
                      <a:pt x="123" y="814"/>
                    </a:lnTo>
                    <a:lnTo>
                      <a:pt x="141" y="806"/>
                    </a:lnTo>
                    <a:lnTo>
                      <a:pt x="159" y="797"/>
                    </a:lnTo>
                    <a:lnTo>
                      <a:pt x="179" y="786"/>
                    </a:lnTo>
                    <a:lnTo>
                      <a:pt x="197" y="774"/>
                    </a:lnTo>
                    <a:lnTo>
                      <a:pt x="215" y="760"/>
                    </a:lnTo>
                    <a:lnTo>
                      <a:pt x="215" y="2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52" name="Freeform 199"/>
              <p:cNvSpPr>
                <a:spLocks/>
              </p:cNvSpPr>
              <p:nvPr/>
            </p:nvSpPr>
            <p:spPr bwMode="auto">
              <a:xfrm>
                <a:off x="6087" y="13696"/>
                <a:ext cx="180" cy="685"/>
              </a:xfrm>
              <a:custGeom>
                <a:avLst/>
                <a:gdLst>
                  <a:gd name="T0" fmla="*/ 180 w 180"/>
                  <a:gd name="T1" fmla="*/ 16 h 685"/>
                  <a:gd name="T2" fmla="*/ 179 w 180"/>
                  <a:gd name="T3" fmla="*/ 16 h 685"/>
                  <a:gd name="T4" fmla="*/ 176 w 180"/>
                  <a:gd name="T5" fmla="*/ 14 h 685"/>
                  <a:gd name="T6" fmla="*/ 172 w 180"/>
                  <a:gd name="T7" fmla="*/ 12 h 685"/>
                  <a:gd name="T8" fmla="*/ 165 w 180"/>
                  <a:gd name="T9" fmla="*/ 10 h 685"/>
                  <a:gd name="T10" fmla="*/ 157 w 180"/>
                  <a:gd name="T11" fmla="*/ 8 h 685"/>
                  <a:gd name="T12" fmla="*/ 147 w 180"/>
                  <a:gd name="T13" fmla="*/ 4 h 685"/>
                  <a:gd name="T14" fmla="*/ 136 w 180"/>
                  <a:gd name="T15" fmla="*/ 2 h 685"/>
                  <a:gd name="T16" fmla="*/ 125 w 180"/>
                  <a:gd name="T17" fmla="*/ 0 h 685"/>
                  <a:gd name="T18" fmla="*/ 111 w 180"/>
                  <a:gd name="T19" fmla="*/ 0 h 685"/>
                  <a:gd name="T20" fmla="*/ 97 w 180"/>
                  <a:gd name="T21" fmla="*/ 0 h 685"/>
                  <a:gd name="T22" fmla="*/ 81 w 180"/>
                  <a:gd name="T23" fmla="*/ 1 h 685"/>
                  <a:gd name="T24" fmla="*/ 66 w 180"/>
                  <a:gd name="T25" fmla="*/ 3 h 685"/>
                  <a:gd name="T26" fmla="*/ 50 w 180"/>
                  <a:gd name="T27" fmla="*/ 8 h 685"/>
                  <a:gd name="T28" fmla="*/ 33 w 180"/>
                  <a:gd name="T29" fmla="*/ 14 h 685"/>
                  <a:gd name="T30" fmla="*/ 17 w 180"/>
                  <a:gd name="T31" fmla="*/ 23 h 685"/>
                  <a:gd name="T32" fmla="*/ 0 w 180"/>
                  <a:gd name="T33" fmla="*/ 33 h 685"/>
                  <a:gd name="T34" fmla="*/ 0 w 180"/>
                  <a:gd name="T35" fmla="*/ 685 h 685"/>
                  <a:gd name="T36" fmla="*/ 1 w 180"/>
                  <a:gd name="T37" fmla="*/ 685 h 685"/>
                  <a:gd name="T38" fmla="*/ 4 w 180"/>
                  <a:gd name="T39" fmla="*/ 685 h 685"/>
                  <a:gd name="T40" fmla="*/ 9 w 180"/>
                  <a:gd name="T41" fmla="*/ 684 h 685"/>
                  <a:gd name="T42" fmla="*/ 17 w 180"/>
                  <a:gd name="T43" fmla="*/ 683 h 685"/>
                  <a:gd name="T44" fmla="*/ 26 w 180"/>
                  <a:gd name="T45" fmla="*/ 682 h 685"/>
                  <a:gd name="T46" fmla="*/ 35 w 180"/>
                  <a:gd name="T47" fmla="*/ 681 h 685"/>
                  <a:gd name="T48" fmla="*/ 47 w 180"/>
                  <a:gd name="T49" fmla="*/ 678 h 685"/>
                  <a:gd name="T50" fmla="*/ 60 w 180"/>
                  <a:gd name="T51" fmla="*/ 676 h 685"/>
                  <a:gd name="T52" fmla="*/ 73 w 180"/>
                  <a:gd name="T53" fmla="*/ 671 h 685"/>
                  <a:gd name="T54" fmla="*/ 87 w 180"/>
                  <a:gd name="T55" fmla="*/ 667 h 685"/>
                  <a:gd name="T56" fmla="*/ 102 w 180"/>
                  <a:gd name="T57" fmla="*/ 662 h 685"/>
                  <a:gd name="T58" fmla="*/ 118 w 180"/>
                  <a:gd name="T59" fmla="*/ 655 h 685"/>
                  <a:gd name="T60" fmla="*/ 133 w 180"/>
                  <a:gd name="T61" fmla="*/ 648 h 685"/>
                  <a:gd name="T62" fmla="*/ 149 w 180"/>
                  <a:gd name="T63" fmla="*/ 639 h 685"/>
                  <a:gd name="T64" fmla="*/ 165 w 180"/>
                  <a:gd name="T65" fmla="*/ 628 h 685"/>
                  <a:gd name="T66" fmla="*/ 180 w 180"/>
                  <a:gd name="T67" fmla="*/ 617 h 685"/>
                  <a:gd name="T68" fmla="*/ 180 w 180"/>
                  <a:gd name="T69" fmla="*/ 16 h 68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180"/>
                  <a:gd name="T106" fmla="*/ 0 h 685"/>
                  <a:gd name="T107" fmla="*/ 180 w 180"/>
                  <a:gd name="T108" fmla="*/ 685 h 68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180" h="685">
                    <a:moveTo>
                      <a:pt x="180" y="16"/>
                    </a:moveTo>
                    <a:lnTo>
                      <a:pt x="179" y="16"/>
                    </a:lnTo>
                    <a:lnTo>
                      <a:pt x="176" y="14"/>
                    </a:lnTo>
                    <a:lnTo>
                      <a:pt x="172" y="12"/>
                    </a:lnTo>
                    <a:lnTo>
                      <a:pt x="165" y="10"/>
                    </a:lnTo>
                    <a:lnTo>
                      <a:pt x="157" y="8"/>
                    </a:lnTo>
                    <a:lnTo>
                      <a:pt x="147" y="4"/>
                    </a:lnTo>
                    <a:lnTo>
                      <a:pt x="136" y="2"/>
                    </a:lnTo>
                    <a:lnTo>
                      <a:pt x="125" y="0"/>
                    </a:lnTo>
                    <a:lnTo>
                      <a:pt x="111" y="0"/>
                    </a:lnTo>
                    <a:lnTo>
                      <a:pt x="97" y="0"/>
                    </a:lnTo>
                    <a:lnTo>
                      <a:pt x="81" y="1"/>
                    </a:lnTo>
                    <a:lnTo>
                      <a:pt x="66" y="3"/>
                    </a:lnTo>
                    <a:lnTo>
                      <a:pt x="50" y="8"/>
                    </a:lnTo>
                    <a:lnTo>
                      <a:pt x="33" y="14"/>
                    </a:lnTo>
                    <a:lnTo>
                      <a:pt x="17" y="23"/>
                    </a:lnTo>
                    <a:lnTo>
                      <a:pt x="0" y="33"/>
                    </a:lnTo>
                    <a:lnTo>
                      <a:pt x="0" y="685"/>
                    </a:lnTo>
                    <a:lnTo>
                      <a:pt x="1" y="685"/>
                    </a:lnTo>
                    <a:lnTo>
                      <a:pt x="4" y="685"/>
                    </a:lnTo>
                    <a:lnTo>
                      <a:pt x="9" y="684"/>
                    </a:lnTo>
                    <a:lnTo>
                      <a:pt x="17" y="683"/>
                    </a:lnTo>
                    <a:lnTo>
                      <a:pt x="26" y="682"/>
                    </a:lnTo>
                    <a:lnTo>
                      <a:pt x="35" y="681"/>
                    </a:lnTo>
                    <a:lnTo>
                      <a:pt x="47" y="678"/>
                    </a:lnTo>
                    <a:lnTo>
                      <a:pt x="60" y="676"/>
                    </a:lnTo>
                    <a:lnTo>
                      <a:pt x="73" y="671"/>
                    </a:lnTo>
                    <a:lnTo>
                      <a:pt x="87" y="667"/>
                    </a:lnTo>
                    <a:lnTo>
                      <a:pt x="102" y="662"/>
                    </a:lnTo>
                    <a:lnTo>
                      <a:pt x="118" y="655"/>
                    </a:lnTo>
                    <a:lnTo>
                      <a:pt x="133" y="648"/>
                    </a:lnTo>
                    <a:lnTo>
                      <a:pt x="149" y="639"/>
                    </a:lnTo>
                    <a:lnTo>
                      <a:pt x="165" y="628"/>
                    </a:lnTo>
                    <a:lnTo>
                      <a:pt x="180" y="617"/>
                    </a:lnTo>
                    <a:lnTo>
                      <a:pt x="180" y="1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53" name="Freeform 200"/>
              <p:cNvSpPr>
                <a:spLocks/>
              </p:cNvSpPr>
              <p:nvPr/>
            </p:nvSpPr>
            <p:spPr bwMode="auto">
              <a:xfrm>
                <a:off x="6093" y="13704"/>
                <a:ext cx="146" cy="530"/>
              </a:xfrm>
              <a:custGeom>
                <a:avLst/>
                <a:gdLst>
                  <a:gd name="T0" fmla="*/ 146 w 146"/>
                  <a:gd name="T1" fmla="*/ 14 h 530"/>
                  <a:gd name="T2" fmla="*/ 143 w 146"/>
                  <a:gd name="T3" fmla="*/ 12 h 530"/>
                  <a:gd name="T4" fmla="*/ 134 w 146"/>
                  <a:gd name="T5" fmla="*/ 8 h 530"/>
                  <a:gd name="T6" fmla="*/ 120 w 146"/>
                  <a:gd name="T7" fmla="*/ 4 h 530"/>
                  <a:gd name="T8" fmla="*/ 101 w 146"/>
                  <a:gd name="T9" fmla="*/ 1 h 530"/>
                  <a:gd name="T10" fmla="*/ 79 w 146"/>
                  <a:gd name="T11" fmla="*/ 0 h 530"/>
                  <a:gd name="T12" fmla="*/ 54 w 146"/>
                  <a:gd name="T13" fmla="*/ 3 h 530"/>
                  <a:gd name="T14" fmla="*/ 27 w 146"/>
                  <a:gd name="T15" fmla="*/ 11 h 530"/>
                  <a:gd name="T16" fmla="*/ 0 w 146"/>
                  <a:gd name="T17" fmla="*/ 27 h 530"/>
                  <a:gd name="T18" fmla="*/ 0 w 146"/>
                  <a:gd name="T19" fmla="*/ 530 h 530"/>
                  <a:gd name="T20" fmla="*/ 3 w 146"/>
                  <a:gd name="T21" fmla="*/ 530 h 530"/>
                  <a:gd name="T22" fmla="*/ 14 w 146"/>
                  <a:gd name="T23" fmla="*/ 529 h 530"/>
                  <a:gd name="T24" fmla="*/ 29 w 146"/>
                  <a:gd name="T25" fmla="*/ 526 h 530"/>
                  <a:gd name="T26" fmla="*/ 49 w 146"/>
                  <a:gd name="T27" fmla="*/ 521 h 530"/>
                  <a:gd name="T28" fmla="*/ 71 w 146"/>
                  <a:gd name="T29" fmla="*/ 514 h 530"/>
                  <a:gd name="T30" fmla="*/ 96 w 146"/>
                  <a:gd name="T31" fmla="*/ 505 h 530"/>
                  <a:gd name="T32" fmla="*/ 121 w 146"/>
                  <a:gd name="T33" fmla="*/ 492 h 530"/>
                  <a:gd name="T34" fmla="*/ 146 w 146"/>
                  <a:gd name="T35" fmla="*/ 475 h 530"/>
                  <a:gd name="T36" fmla="*/ 146 w 146"/>
                  <a:gd name="T37" fmla="*/ 14 h 53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46"/>
                  <a:gd name="T58" fmla="*/ 0 h 530"/>
                  <a:gd name="T59" fmla="*/ 146 w 146"/>
                  <a:gd name="T60" fmla="*/ 530 h 530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46" h="530">
                    <a:moveTo>
                      <a:pt x="146" y="14"/>
                    </a:moveTo>
                    <a:lnTo>
                      <a:pt x="143" y="12"/>
                    </a:lnTo>
                    <a:lnTo>
                      <a:pt x="134" y="8"/>
                    </a:lnTo>
                    <a:lnTo>
                      <a:pt x="120" y="4"/>
                    </a:lnTo>
                    <a:lnTo>
                      <a:pt x="101" y="1"/>
                    </a:lnTo>
                    <a:lnTo>
                      <a:pt x="79" y="0"/>
                    </a:lnTo>
                    <a:lnTo>
                      <a:pt x="54" y="3"/>
                    </a:lnTo>
                    <a:lnTo>
                      <a:pt x="27" y="11"/>
                    </a:lnTo>
                    <a:lnTo>
                      <a:pt x="0" y="27"/>
                    </a:lnTo>
                    <a:lnTo>
                      <a:pt x="0" y="530"/>
                    </a:lnTo>
                    <a:lnTo>
                      <a:pt x="3" y="530"/>
                    </a:lnTo>
                    <a:lnTo>
                      <a:pt x="14" y="529"/>
                    </a:lnTo>
                    <a:lnTo>
                      <a:pt x="29" y="526"/>
                    </a:lnTo>
                    <a:lnTo>
                      <a:pt x="49" y="521"/>
                    </a:lnTo>
                    <a:lnTo>
                      <a:pt x="71" y="514"/>
                    </a:lnTo>
                    <a:lnTo>
                      <a:pt x="96" y="505"/>
                    </a:lnTo>
                    <a:lnTo>
                      <a:pt x="121" y="492"/>
                    </a:lnTo>
                    <a:lnTo>
                      <a:pt x="146" y="475"/>
                    </a:lnTo>
                    <a:lnTo>
                      <a:pt x="146" y="1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54" name="Freeform 201"/>
              <p:cNvSpPr>
                <a:spLocks/>
              </p:cNvSpPr>
              <p:nvPr/>
            </p:nvSpPr>
            <p:spPr bwMode="auto">
              <a:xfrm>
                <a:off x="6101" y="13712"/>
                <a:ext cx="109" cy="373"/>
              </a:xfrm>
              <a:custGeom>
                <a:avLst/>
                <a:gdLst>
                  <a:gd name="T0" fmla="*/ 109 w 109"/>
                  <a:gd name="T1" fmla="*/ 10 h 373"/>
                  <a:gd name="T2" fmla="*/ 107 w 109"/>
                  <a:gd name="T3" fmla="*/ 9 h 373"/>
                  <a:gd name="T4" fmla="*/ 100 w 109"/>
                  <a:gd name="T5" fmla="*/ 6 h 373"/>
                  <a:gd name="T6" fmla="*/ 89 w 109"/>
                  <a:gd name="T7" fmla="*/ 2 h 373"/>
                  <a:gd name="T8" fmla="*/ 75 w 109"/>
                  <a:gd name="T9" fmla="*/ 0 h 373"/>
                  <a:gd name="T10" fmla="*/ 59 w 109"/>
                  <a:gd name="T11" fmla="*/ 0 h 373"/>
                  <a:gd name="T12" fmla="*/ 39 w 109"/>
                  <a:gd name="T13" fmla="*/ 2 h 373"/>
                  <a:gd name="T14" fmla="*/ 20 w 109"/>
                  <a:gd name="T15" fmla="*/ 9 h 373"/>
                  <a:gd name="T16" fmla="*/ 0 w 109"/>
                  <a:gd name="T17" fmla="*/ 21 h 373"/>
                  <a:gd name="T18" fmla="*/ 0 w 109"/>
                  <a:gd name="T19" fmla="*/ 373 h 373"/>
                  <a:gd name="T20" fmla="*/ 2 w 109"/>
                  <a:gd name="T21" fmla="*/ 373 h 373"/>
                  <a:gd name="T22" fmla="*/ 9 w 109"/>
                  <a:gd name="T23" fmla="*/ 372 h 373"/>
                  <a:gd name="T24" fmla="*/ 21 w 109"/>
                  <a:gd name="T25" fmla="*/ 369 h 373"/>
                  <a:gd name="T26" fmla="*/ 36 w 109"/>
                  <a:gd name="T27" fmla="*/ 366 h 373"/>
                  <a:gd name="T28" fmla="*/ 53 w 109"/>
                  <a:gd name="T29" fmla="*/ 362 h 373"/>
                  <a:gd name="T30" fmla="*/ 72 w 109"/>
                  <a:gd name="T31" fmla="*/ 354 h 373"/>
                  <a:gd name="T32" fmla="*/ 90 w 109"/>
                  <a:gd name="T33" fmla="*/ 343 h 373"/>
                  <a:gd name="T34" fmla="*/ 109 w 109"/>
                  <a:gd name="T35" fmla="*/ 331 h 373"/>
                  <a:gd name="T36" fmla="*/ 109 w 109"/>
                  <a:gd name="T37" fmla="*/ 10 h 37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9"/>
                  <a:gd name="T58" fmla="*/ 0 h 373"/>
                  <a:gd name="T59" fmla="*/ 109 w 109"/>
                  <a:gd name="T60" fmla="*/ 373 h 373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9" h="373">
                    <a:moveTo>
                      <a:pt x="109" y="10"/>
                    </a:moveTo>
                    <a:lnTo>
                      <a:pt x="107" y="9"/>
                    </a:lnTo>
                    <a:lnTo>
                      <a:pt x="100" y="6"/>
                    </a:lnTo>
                    <a:lnTo>
                      <a:pt x="89" y="2"/>
                    </a:lnTo>
                    <a:lnTo>
                      <a:pt x="75" y="0"/>
                    </a:lnTo>
                    <a:lnTo>
                      <a:pt x="59" y="0"/>
                    </a:lnTo>
                    <a:lnTo>
                      <a:pt x="39" y="2"/>
                    </a:lnTo>
                    <a:lnTo>
                      <a:pt x="20" y="9"/>
                    </a:lnTo>
                    <a:lnTo>
                      <a:pt x="0" y="21"/>
                    </a:lnTo>
                    <a:lnTo>
                      <a:pt x="0" y="373"/>
                    </a:lnTo>
                    <a:lnTo>
                      <a:pt x="2" y="373"/>
                    </a:lnTo>
                    <a:lnTo>
                      <a:pt x="9" y="372"/>
                    </a:lnTo>
                    <a:lnTo>
                      <a:pt x="21" y="369"/>
                    </a:lnTo>
                    <a:lnTo>
                      <a:pt x="36" y="366"/>
                    </a:lnTo>
                    <a:lnTo>
                      <a:pt x="53" y="362"/>
                    </a:lnTo>
                    <a:lnTo>
                      <a:pt x="72" y="354"/>
                    </a:lnTo>
                    <a:lnTo>
                      <a:pt x="90" y="343"/>
                    </a:lnTo>
                    <a:lnTo>
                      <a:pt x="109" y="331"/>
                    </a:lnTo>
                    <a:lnTo>
                      <a:pt x="109" y="1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55" name="Freeform 202"/>
              <p:cNvSpPr>
                <a:spLocks/>
              </p:cNvSpPr>
              <p:nvPr/>
            </p:nvSpPr>
            <p:spPr bwMode="auto">
              <a:xfrm>
                <a:off x="6107" y="13721"/>
                <a:ext cx="75" cy="216"/>
              </a:xfrm>
              <a:custGeom>
                <a:avLst/>
                <a:gdLst>
                  <a:gd name="T0" fmla="*/ 75 w 75"/>
                  <a:gd name="T1" fmla="*/ 6 h 216"/>
                  <a:gd name="T2" fmla="*/ 73 w 75"/>
                  <a:gd name="T3" fmla="*/ 5 h 216"/>
                  <a:gd name="T4" fmla="*/ 69 w 75"/>
                  <a:gd name="T5" fmla="*/ 4 h 216"/>
                  <a:gd name="T6" fmla="*/ 61 w 75"/>
                  <a:gd name="T7" fmla="*/ 2 h 216"/>
                  <a:gd name="T8" fmla="*/ 52 w 75"/>
                  <a:gd name="T9" fmla="*/ 0 h 216"/>
                  <a:gd name="T10" fmla="*/ 41 w 75"/>
                  <a:gd name="T11" fmla="*/ 0 h 216"/>
                  <a:gd name="T12" fmla="*/ 28 w 75"/>
                  <a:gd name="T13" fmla="*/ 1 h 216"/>
                  <a:gd name="T14" fmla="*/ 14 w 75"/>
                  <a:gd name="T15" fmla="*/ 6 h 216"/>
                  <a:gd name="T16" fmla="*/ 0 w 75"/>
                  <a:gd name="T17" fmla="*/ 14 h 216"/>
                  <a:gd name="T18" fmla="*/ 0 w 75"/>
                  <a:gd name="T19" fmla="*/ 216 h 216"/>
                  <a:gd name="T20" fmla="*/ 2 w 75"/>
                  <a:gd name="T21" fmla="*/ 216 h 216"/>
                  <a:gd name="T22" fmla="*/ 7 w 75"/>
                  <a:gd name="T23" fmla="*/ 215 h 216"/>
                  <a:gd name="T24" fmla="*/ 15 w 75"/>
                  <a:gd name="T25" fmla="*/ 214 h 216"/>
                  <a:gd name="T26" fmla="*/ 25 w 75"/>
                  <a:gd name="T27" fmla="*/ 211 h 216"/>
                  <a:gd name="T28" fmla="*/ 37 w 75"/>
                  <a:gd name="T29" fmla="*/ 208 h 216"/>
                  <a:gd name="T30" fmla="*/ 50 w 75"/>
                  <a:gd name="T31" fmla="*/ 203 h 216"/>
                  <a:gd name="T32" fmla="*/ 63 w 75"/>
                  <a:gd name="T33" fmla="*/ 195 h 216"/>
                  <a:gd name="T34" fmla="*/ 75 w 75"/>
                  <a:gd name="T35" fmla="*/ 187 h 216"/>
                  <a:gd name="T36" fmla="*/ 75 w 75"/>
                  <a:gd name="T37" fmla="*/ 6 h 21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5"/>
                  <a:gd name="T58" fmla="*/ 0 h 216"/>
                  <a:gd name="T59" fmla="*/ 75 w 75"/>
                  <a:gd name="T60" fmla="*/ 216 h 21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5" h="216">
                    <a:moveTo>
                      <a:pt x="75" y="6"/>
                    </a:moveTo>
                    <a:lnTo>
                      <a:pt x="73" y="5"/>
                    </a:lnTo>
                    <a:lnTo>
                      <a:pt x="69" y="4"/>
                    </a:lnTo>
                    <a:lnTo>
                      <a:pt x="61" y="2"/>
                    </a:lnTo>
                    <a:lnTo>
                      <a:pt x="52" y="0"/>
                    </a:lnTo>
                    <a:lnTo>
                      <a:pt x="41" y="0"/>
                    </a:lnTo>
                    <a:lnTo>
                      <a:pt x="28" y="1"/>
                    </a:lnTo>
                    <a:lnTo>
                      <a:pt x="14" y="6"/>
                    </a:lnTo>
                    <a:lnTo>
                      <a:pt x="0" y="14"/>
                    </a:lnTo>
                    <a:lnTo>
                      <a:pt x="0" y="216"/>
                    </a:lnTo>
                    <a:lnTo>
                      <a:pt x="2" y="216"/>
                    </a:lnTo>
                    <a:lnTo>
                      <a:pt x="7" y="215"/>
                    </a:lnTo>
                    <a:lnTo>
                      <a:pt x="15" y="214"/>
                    </a:lnTo>
                    <a:lnTo>
                      <a:pt x="25" y="211"/>
                    </a:lnTo>
                    <a:lnTo>
                      <a:pt x="37" y="208"/>
                    </a:lnTo>
                    <a:lnTo>
                      <a:pt x="50" y="203"/>
                    </a:lnTo>
                    <a:lnTo>
                      <a:pt x="63" y="195"/>
                    </a:lnTo>
                    <a:lnTo>
                      <a:pt x="75" y="187"/>
                    </a:lnTo>
                    <a:lnTo>
                      <a:pt x="75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56" name="Freeform 203"/>
              <p:cNvSpPr>
                <a:spLocks/>
              </p:cNvSpPr>
              <p:nvPr/>
            </p:nvSpPr>
            <p:spPr bwMode="auto">
              <a:xfrm>
                <a:off x="7013" y="14340"/>
                <a:ext cx="110" cy="111"/>
              </a:xfrm>
              <a:custGeom>
                <a:avLst/>
                <a:gdLst>
                  <a:gd name="T0" fmla="*/ 55 w 110"/>
                  <a:gd name="T1" fmla="*/ 111 h 111"/>
                  <a:gd name="T2" fmla="*/ 66 w 110"/>
                  <a:gd name="T3" fmla="*/ 110 h 111"/>
                  <a:gd name="T4" fmla="*/ 76 w 110"/>
                  <a:gd name="T5" fmla="*/ 106 h 111"/>
                  <a:gd name="T6" fmla="*/ 85 w 110"/>
                  <a:gd name="T7" fmla="*/ 101 h 111"/>
                  <a:gd name="T8" fmla="*/ 94 w 110"/>
                  <a:gd name="T9" fmla="*/ 94 h 111"/>
                  <a:gd name="T10" fmla="*/ 100 w 110"/>
                  <a:gd name="T11" fmla="*/ 86 h 111"/>
                  <a:gd name="T12" fmla="*/ 106 w 110"/>
                  <a:gd name="T13" fmla="*/ 77 h 111"/>
                  <a:gd name="T14" fmla="*/ 109 w 110"/>
                  <a:gd name="T15" fmla="*/ 66 h 111"/>
                  <a:gd name="T16" fmla="*/ 110 w 110"/>
                  <a:gd name="T17" fmla="*/ 56 h 111"/>
                  <a:gd name="T18" fmla="*/ 109 w 110"/>
                  <a:gd name="T19" fmla="*/ 44 h 111"/>
                  <a:gd name="T20" fmla="*/ 106 w 110"/>
                  <a:gd name="T21" fmla="*/ 34 h 111"/>
                  <a:gd name="T22" fmla="*/ 100 w 110"/>
                  <a:gd name="T23" fmla="*/ 24 h 111"/>
                  <a:gd name="T24" fmla="*/ 94 w 110"/>
                  <a:gd name="T25" fmla="*/ 17 h 111"/>
                  <a:gd name="T26" fmla="*/ 85 w 110"/>
                  <a:gd name="T27" fmla="*/ 9 h 111"/>
                  <a:gd name="T28" fmla="*/ 76 w 110"/>
                  <a:gd name="T29" fmla="*/ 5 h 111"/>
                  <a:gd name="T30" fmla="*/ 66 w 110"/>
                  <a:gd name="T31" fmla="*/ 2 h 111"/>
                  <a:gd name="T32" fmla="*/ 55 w 110"/>
                  <a:gd name="T33" fmla="*/ 0 h 111"/>
                  <a:gd name="T34" fmla="*/ 44 w 110"/>
                  <a:gd name="T35" fmla="*/ 2 h 111"/>
                  <a:gd name="T36" fmla="*/ 33 w 110"/>
                  <a:gd name="T37" fmla="*/ 5 h 111"/>
                  <a:gd name="T38" fmla="*/ 25 w 110"/>
                  <a:gd name="T39" fmla="*/ 9 h 111"/>
                  <a:gd name="T40" fmla="*/ 16 w 110"/>
                  <a:gd name="T41" fmla="*/ 17 h 111"/>
                  <a:gd name="T42" fmla="*/ 10 w 110"/>
                  <a:gd name="T43" fmla="*/ 24 h 111"/>
                  <a:gd name="T44" fmla="*/ 4 w 110"/>
                  <a:gd name="T45" fmla="*/ 34 h 111"/>
                  <a:gd name="T46" fmla="*/ 1 w 110"/>
                  <a:gd name="T47" fmla="*/ 44 h 111"/>
                  <a:gd name="T48" fmla="*/ 0 w 110"/>
                  <a:gd name="T49" fmla="*/ 56 h 111"/>
                  <a:gd name="T50" fmla="*/ 1 w 110"/>
                  <a:gd name="T51" fmla="*/ 66 h 111"/>
                  <a:gd name="T52" fmla="*/ 4 w 110"/>
                  <a:gd name="T53" fmla="*/ 77 h 111"/>
                  <a:gd name="T54" fmla="*/ 10 w 110"/>
                  <a:gd name="T55" fmla="*/ 86 h 111"/>
                  <a:gd name="T56" fmla="*/ 16 w 110"/>
                  <a:gd name="T57" fmla="*/ 94 h 111"/>
                  <a:gd name="T58" fmla="*/ 25 w 110"/>
                  <a:gd name="T59" fmla="*/ 101 h 111"/>
                  <a:gd name="T60" fmla="*/ 33 w 110"/>
                  <a:gd name="T61" fmla="*/ 106 h 111"/>
                  <a:gd name="T62" fmla="*/ 44 w 110"/>
                  <a:gd name="T63" fmla="*/ 110 h 111"/>
                  <a:gd name="T64" fmla="*/ 55 w 110"/>
                  <a:gd name="T65" fmla="*/ 111 h 11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110"/>
                  <a:gd name="T100" fmla="*/ 0 h 111"/>
                  <a:gd name="T101" fmla="*/ 110 w 110"/>
                  <a:gd name="T102" fmla="*/ 111 h 11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110" h="111">
                    <a:moveTo>
                      <a:pt x="55" y="111"/>
                    </a:moveTo>
                    <a:lnTo>
                      <a:pt x="66" y="110"/>
                    </a:lnTo>
                    <a:lnTo>
                      <a:pt x="76" y="106"/>
                    </a:lnTo>
                    <a:lnTo>
                      <a:pt x="85" y="101"/>
                    </a:lnTo>
                    <a:lnTo>
                      <a:pt x="94" y="94"/>
                    </a:lnTo>
                    <a:lnTo>
                      <a:pt x="100" y="86"/>
                    </a:lnTo>
                    <a:lnTo>
                      <a:pt x="106" y="77"/>
                    </a:lnTo>
                    <a:lnTo>
                      <a:pt x="109" y="66"/>
                    </a:lnTo>
                    <a:lnTo>
                      <a:pt x="110" y="56"/>
                    </a:lnTo>
                    <a:lnTo>
                      <a:pt x="109" y="44"/>
                    </a:lnTo>
                    <a:lnTo>
                      <a:pt x="106" y="34"/>
                    </a:lnTo>
                    <a:lnTo>
                      <a:pt x="100" y="24"/>
                    </a:lnTo>
                    <a:lnTo>
                      <a:pt x="94" y="17"/>
                    </a:lnTo>
                    <a:lnTo>
                      <a:pt x="85" y="9"/>
                    </a:lnTo>
                    <a:lnTo>
                      <a:pt x="76" y="5"/>
                    </a:lnTo>
                    <a:lnTo>
                      <a:pt x="66" y="2"/>
                    </a:lnTo>
                    <a:lnTo>
                      <a:pt x="55" y="0"/>
                    </a:lnTo>
                    <a:lnTo>
                      <a:pt x="44" y="2"/>
                    </a:lnTo>
                    <a:lnTo>
                      <a:pt x="33" y="5"/>
                    </a:lnTo>
                    <a:lnTo>
                      <a:pt x="25" y="9"/>
                    </a:lnTo>
                    <a:lnTo>
                      <a:pt x="16" y="17"/>
                    </a:lnTo>
                    <a:lnTo>
                      <a:pt x="10" y="24"/>
                    </a:lnTo>
                    <a:lnTo>
                      <a:pt x="4" y="34"/>
                    </a:lnTo>
                    <a:lnTo>
                      <a:pt x="1" y="44"/>
                    </a:lnTo>
                    <a:lnTo>
                      <a:pt x="0" y="56"/>
                    </a:lnTo>
                    <a:lnTo>
                      <a:pt x="1" y="66"/>
                    </a:lnTo>
                    <a:lnTo>
                      <a:pt x="4" y="77"/>
                    </a:lnTo>
                    <a:lnTo>
                      <a:pt x="10" y="86"/>
                    </a:lnTo>
                    <a:lnTo>
                      <a:pt x="16" y="94"/>
                    </a:lnTo>
                    <a:lnTo>
                      <a:pt x="25" y="101"/>
                    </a:lnTo>
                    <a:lnTo>
                      <a:pt x="33" y="106"/>
                    </a:lnTo>
                    <a:lnTo>
                      <a:pt x="44" y="110"/>
                    </a:lnTo>
                    <a:lnTo>
                      <a:pt x="55" y="1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57" name="Freeform 204"/>
              <p:cNvSpPr>
                <a:spLocks/>
              </p:cNvSpPr>
              <p:nvPr/>
            </p:nvSpPr>
            <p:spPr bwMode="auto">
              <a:xfrm>
                <a:off x="6676" y="14343"/>
                <a:ext cx="55" cy="55"/>
              </a:xfrm>
              <a:custGeom>
                <a:avLst/>
                <a:gdLst>
                  <a:gd name="T0" fmla="*/ 27 w 55"/>
                  <a:gd name="T1" fmla="*/ 55 h 55"/>
                  <a:gd name="T2" fmla="*/ 38 w 55"/>
                  <a:gd name="T3" fmla="*/ 53 h 55"/>
                  <a:gd name="T4" fmla="*/ 48 w 55"/>
                  <a:gd name="T5" fmla="*/ 46 h 55"/>
                  <a:gd name="T6" fmla="*/ 53 w 55"/>
                  <a:gd name="T7" fmla="*/ 37 h 55"/>
                  <a:gd name="T8" fmla="*/ 55 w 55"/>
                  <a:gd name="T9" fmla="*/ 27 h 55"/>
                  <a:gd name="T10" fmla="*/ 53 w 55"/>
                  <a:gd name="T11" fmla="*/ 16 h 55"/>
                  <a:gd name="T12" fmla="*/ 48 w 55"/>
                  <a:gd name="T13" fmla="*/ 7 h 55"/>
                  <a:gd name="T14" fmla="*/ 38 w 55"/>
                  <a:gd name="T15" fmla="*/ 2 h 55"/>
                  <a:gd name="T16" fmla="*/ 27 w 55"/>
                  <a:gd name="T17" fmla="*/ 0 h 55"/>
                  <a:gd name="T18" fmla="*/ 16 w 55"/>
                  <a:gd name="T19" fmla="*/ 2 h 55"/>
                  <a:gd name="T20" fmla="*/ 8 w 55"/>
                  <a:gd name="T21" fmla="*/ 7 h 55"/>
                  <a:gd name="T22" fmla="*/ 2 w 55"/>
                  <a:gd name="T23" fmla="*/ 16 h 55"/>
                  <a:gd name="T24" fmla="*/ 0 w 55"/>
                  <a:gd name="T25" fmla="*/ 27 h 55"/>
                  <a:gd name="T26" fmla="*/ 2 w 55"/>
                  <a:gd name="T27" fmla="*/ 37 h 55"/>
                  <a:gd name="T28" fmla="*/ 8 w 55"/>
                  <a:gd name="T29" fmla="*/ 46 h 55"/>
                  <a:gd name="T30" fmla="*/ 16 w 55"/>
                  <a:gd name="T31" fmla="*/ 53 h 55"/>
                  <a:gd name="T32" fmla="*/ 27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7" y="55"/>
                    </a:moveTo>
                    <a:lnTo>
                      <a:pt x="38" y="53"/>
                    </a:lnTo>
                    <a:lnTo>
                      <a:pt x="48" y="46"/>
                    </a:lnTo>
                    <a:lnTo>
                      <a:pt x="53" y="37"/>
                    </a:lnTo>
                    <a:lnTo>
                      <a:pt x="55" y="27"/>
                    </a:lnTo>
                    <a:lnTo>
                      <a:pt x="53" y="16"/>
                    </a:lnTo>
                    <a:lnTo>
                      <a:pt x="48" y="7"/>
                    </a:lnTo>
                    <a:lnTo>
                      <a:pt x="38" y="2"/>
                    </a:lnTo>
                    <a:lnTo>
                      <a:pt x="27" y="0"/>
                    </a:lnTo>
                    <a:lnTo>
                      <a:pt x="16" y="2"/>
                    </a:lnTo>
                    <a:lnTo>
                      <a:pt x="8" y="7"/>
                    </a:lnTo>
                    <a:lnTo>
                      <a:pt x="2" y="16"/>
                    </a:lnTo>
                    <a:lnTo>
                      <a:pt x="0" y="27"/>
                    </a:lnTo>
                    <a:lnTo>
                      <a:pt x="2" y="37"/>
                    </a:lnTo>
                    <a:lnTo>
                      <a:pt x="8" y="46"/>
                    </a:lnTo>
                    <a:lnTo>
                      <a:pt x="16" y="53"/>
                    </a:lnTo>
                    <a:lnTo>
                      <a:pt x="27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58" name="Freeform 205"/>
              <p:cNvSpPr>
                <a:spLocks/>
              </p:cNvSpPr>
              <p:nvPr/>
            </p:nvSpPr>
            <p:spPr bwMode="auto">
              <a:xfrm>
                <a:off x="6770" y="14345"/>
                <a:ext cx="55" cy="55"/>
              </a:xfrm>
              <a:custGeom>
                <a:avLst/>
                <a:gdLst>
                  <a:gd name="T0" fmla="*/ 28 w 55"/>
                  <a:gd name="T1" fmla="*/ 55 h 55"/>
                  <a:gd name="T2" fmla="*/ 39 w 55"/>
                  <a:gd name="T3" fmla="*/ 53 h 55"/>
                  <a:gd name="T4" fmla="*/ 47 w 55"/>
                  <a:gd name="T5" fmla="*/ 47 h 55"/>
                  <a:gd name="T6" fmla="*/ 53 w 55"/>
                  <a:gd name="T7" fmla="*/ 39 h 55"/>
                  <a:gd name="T8" fmla="*/ 55 w 55"/>
                  <a:gd name="T9" fmla="*/ 28 h 55"/>
                  <a:gd name="T10" fmla="*/ 53 w 55"/>
                  <a:gd name="T11" fmla="*/ 17 h 55"/>
                  <a:gd name="T12" fmla="*/ 47 w 55"/>
                  <a:gd name="T13" fmla="*/ 8 h 55"/>
                  <a:gd name="T14" fmla="*/ 39 w 55"/>
                  <a:gd name="T15" fmla="*/ 2 h 55"/>
                  <a:gd name="T16" fmla="*/ 28 w 55"/>
                  <a:gd name="T17" fmla="*/ 0 h 55"/>
                  <a:gd name="T18" fmla="*/ 17 w 55"/>
                  <a:gd name="T19" fmla="*/ 2 h 55"/>
                  <a:gd name="T20" fmla="*/ 9 w 55"/>
                  <a:gd name="T21" fmla="*/ 8 h 55"/>
                  <a:gd name="T22" fmla="*/ 2 w 55"/>
                  <a:gd name="T23" fmla="*/ 17 h 55"/>
                  <a:gd name="T24" fmla="*/ 0 w 55"/>
                  <a:gd name="T25" fmla="*/ 28 h 55"/>
                  <a:gd name="T26" fmla="*/ 2 w 55"/>
                  <a:gd name="T27" fmla="*/ 39 h 55"/>
                  <a:gd name="T28" fmla="*/ 9 w 55"/>
                  <a:gd name="T29" fmla="*/ 47 h 55"/>
                  <a:gd name="T30" fmla="*/ 17 w 55"/>
                  <a:gd name="T31" fmla="*/ 53 h 55"/>
                  <a:gd name="T32" fmla="*/ 28 w 55"/>
                  <a:gd name="T33" fmla="*/ 55 h 5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5"/>
                  <a:gd name="T52" fmla="*/ 0 h 55"/>
                  <a:gd name="T53" fmla="*/ 55 w 55"/>
                  <a:gd name="T54" fmla="*/ 55 h 55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5" h="55">
                    <a:moveTo>
                      <a:pt x="28" y="55"/>
                    </a:moveTo>
                    <a:lnTo>
                      <a:pt x="39" y="53"/>
                    </a:lnTo>
                    <a:lnTo>
                      <a:pt x="47" y="47"/>
                    </a:lnTo>
                    <a:lnTo>
                      <a:pt x="53" y="39"/>
                    </a:lnTo>
                    <a:lnTo>
                      <a:pt x="55" y="28"/>
                    </a:lnTo>
                    <a:lnTo>
                      <a:pt x="53" y="17"/>
                    </a:lnTo>
                    <a:lnTo>
                      <a:pt x="47" y="8"/>
                    </a:lnTo>
                    <a:lnTo>
                      <a:pt x="39" y="2"/>
                    </a:lnTo>
                    <a:lnTo>
                      <a:pt x="28" y="0"/>
                    </a:lnTo>
                    <a:lnTo>
                      <a:pt x="17" y="2"/>
                    </a:lnTo>
                    <a:lnTo>
                      <a:pt x="9" y="8"/>
                    </a:lnTo>
                    <a:lnTo>
                      <a:pt x="2" y="17"/>
                    </a:lnTo>
                    <a:lnTo>
                      <a:pt x="0" y="28"/>
                    </a:lnTo>
                    <a:lnTo>
                      <a:pt x="2" y="39"/>
                    </a:lnTo>
                    <a:lnTo>
                      <a:pt x="9" y="47"/>
                    </a:lnTo>
                    <a:lnTo>
                      <a:pt x="17" y="53"/>
                    </a:lnTo>
                    <a:lnTo>
                      <a:pt x="28" y="5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59" name="Freeform 206"/>
              <p:cNvSpPr>
                <a:spLocks/>
              </p:cNvSpPr>
              <p:nvPr/>
            </p:nvSpPr>
            <p:spPr bwMode="auto">
              <a:xfrm>
                <a:off x="6401" y="13591"/>
                <a:ext cx="156" cy="752"/>
              </a:xfrm>
              <a:custGeom>
                <a:avLst/>
                <a:gdLst>
                  <a:gd name="T0" fmla="*/ 48 w 156"/>
                  <a:gd name="T1" fmla="*/ 15 h 752"/>
                  <a:gd name="T2" fmla="*/ 44 w 156"/>
                  <a:gd name="T3" fmla="*/ 30 h 752"/>
                  <a:gd name="T4" fmla="*/ 33 w 156"/>
                  <a:gd name="T5" fmla="*/ 73 h 752"/>
                  <a:gd name="T6" fmla="*/ 19 w 156"/>
                  <a:gd name="T7" fmla="*/ 140 h 752"/>
                  <a:gd name="T8" fmla="*/ 7 w 156"/>
                  <a:gd name="T9" fmla="*/ 229 h 752"/>
                  <a:gd name="T10" fmla="*/ 0 w 156"/>
                  <a:gd name="T11" fmla="*/ 337 h 752"/>
                  <a:gd name="T12" fmla="*/ 1 w 156"/>
                  <a:gd name="T13" fmla="*/ 462 h 752"/>
                  <a:gd name="T14" fmla="*/ 14 w 156"/>
                  <a:gd name="T15" fmla="*/ 602 h 752"/>
                  <a:gd name="T16" fmla="*/ 43 w 156"/>
                  <a:gd name="T17" fmla="*/ 752 h 752"/>
                  <a:gd name="T18" fmla="*/ 150 w 156"/>
                  <a:gd name="T19" fmla="*/ 746 h 752"/>
                  <a:gd name="T20" fmla="*/ 146 w 156"/>
                  <a:gd name="T21" fmla="*/ 724 h 752"/>
                  <a:gd name="T22" fmla="*/ 135 w 156"/>
                  <a:gd name="T23" fmla="*/ 663 h 752"/>
                  <a:gd name="T24" fmla="*/ 123 w 156"/>
                  <a:gd name="T25" fmla="*/ 574 h 752"/>
                  <a:gd name="T26" fmla="*/ 111 w 156"/>
                  <a:gd name="T27" fmla="*/ 463 h 752"/>
                  <a:gd name="T28" fmla="*/ 104 w 156"/>
                  <a:gd name="T29" fmla="*/ 342 h 752"/>
                  <a:gd name="T30" fmla="*/ 107 w 156"/>
                  <a:gd name="T31" fmla="*/ 220 h 752"/>
                  <a:gd name="T32" fmla="*/ 124 w 156"/>
                  <a:gd name="T33" fmla="*/ 106 h 752"/>
                  <a:gd name="T34" fmla="*/ 156 w 156"/>
                  <a:gd name="T35" fmla="*/ 9 h 752"/>
                  <a:gd name="T36" fmla="*/ 156 w 156"/>
                  <a:gd name="T37" fmla="*/ 8 h 752"/>
                  <a:gd name="T38" fmla="*/ 156 w 156"/>
                  <a:gd name="T39" fmla="*/ 6 h 752"/>
                  <a:gd name="T40" fmla="*/ 154 w 156"/>
                  <a:gd name="T41" fmla="*/ 4 h 752"/>
                  <a:gd name="T42" fmla="*/ 147 w 156"/>
                  <a:gd name="T43" fmla="*/ 0 h 752"/>
                  <a:gd name="T44" fmla="*/ 134 w 156"/>
                  <a:gd name="T45" fmla="*/ 0 h 752"/>
                  <a:gd name="T46" fmla="*/ 115 w 156"/>
                  <a:gd name="T47" fmla="*/ 1 h 752"/>
                  <a:gd name="T48" fmla="*/ 87 w 156"/>
                  <a:gd name="T49" fmla="*/ 7 h 752"/>
                  <a:gd name="T50" fmla="*/ 48 w 156"/>
                  <a:gd name="T51" fmla="*/ 15 h 752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56"/>
                  <a:gd name="T79" fmla="*/ 0 h 752"/>
                  <a:gd name="T80" fmla="*/ 156 w 156"/>
                  <a:gd name="T81" fmla="*/ 752 h 752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56" h="752">
                    <a:moveTo>
                      <a:pt x="48" y="15"/>
                    </a:moveTo>
                    <a:lnTo>
                      <a:pt x="44" y="30"/>
                    </a:lnTo>
                    <a:lnTo>
                      <a:pt x="33" y="73"/>
                    </a:lnTo>
                    <a:lnTo>
                      <a:pt x="19" y="140"/>
                    </a:lnTo>
                    <a:lnTo>
                      <a:pt x="7" y="229"/>
                    </a:lnTo>
                    <a:lnTo>
                      <a:pt x="0" y="337"/>
                    </a:lnTo>
                    <a:lnTo>
                      <a:pt x="1" y="462"/>
                    </a:lnTo>
                    <a:lnTo>
                      <a:pt x="14" y="602"/>
                    </a:lnTo>
                    <a:lnTo>
                      <a:pt x="43" y="752"/>
                    </a:lnTo>
                    <a:lnTo>
                      <a:pt x="150" y="746"/>
                    </a:lnTo>
                    <a:lnTo>
                      <a:pt x="146" y="724"/>
                    </a:lnTo>
                    <a:lnTo>
                      <a:pt x="135" y="663"/>
                    </a:lnTo>
                    <a:lnTo>
                      <a:pt x="123" y="574"/>
                    </a:lnTo>
                    <a:lnTo>
                      <a:pt x="111" y="463"/>
                    </a:lnTo>
                    <a:lnTo>
                      <a:pt x="104" y="342"/>
                    </a:lnTo>
                    <a:lnTo>
                      <a:pt x="107" y="220"/>
                    </a:lnTo>
                    <a:lnTo>
                      <a:pt x="124" y="106"/>
                    </a:lnTo>
                    <a:lnTo>
                      <a:pt x="156" y="9"/>
                    </a:lnTo>
                    <a:lnTo>
                      <a:pt x="156" y="8"/>
                    </a:lnTo>
                    <a:lnTo>
                      <a:pt x="156" y="6"/>
                    </a:lnTo>
                    <a:lnTo>
                      <a:pt x="154" y="4"/>
                    </a:lnTo>
                    <a:lnTo>
                      <a:pt x="147" y="0"/>
                    </a:lnTo>
                    <a:lnTo>
                      <a:pt x="134" y="0"/>
                    </a:lnTo>
                    <a:lnTo>
                      <a:pt x="115" y="1"/>
                    </a:lnTo>
                    <a:lnTo>
                      <a:pt x="87" y="7"/>
                    </a:lnTo>
                    <a:lnTo>
                      <a:pt x="48" y="1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60" name="Freeform 207"/>
              <p:cNvSpPr>
                <a:spLocks/>
              </p:cNvSpPr>
              <p:nvPr/>
            </p:nvSpPr>
            <p:spPr bwMode="auto">
              <a:xfrm>
                <a:off x="7205" y="13498"/>
                <a:ext cx="212" cy="839"/>
              </a:xfrm>
              <a:custGeom>
                <a:avLst/>
                <a:gdLst>
                  <a:gd name="T0" fmla="*/ 212 w 212"/>
                  <a:gd name="T1" fmla="*/ 6 h 839"/>
                  <a:gd name="T2" fmla="*/ 206 w 212"/>
                  <a:gd name="T3" fmla="*/ 11 h 839"/>
                  <a:gd name="T4" fmla="*/ 192 w 212"/>
                  <a:gd name="T5" fmla="*/ 33 h 839"/>
                  <a:gd name="T6" fmla="*/ 174 w 212"/>
                  <a:gd name="T7" fmla="*/ 77 h 839"/>
                  <a:gd name="T8" fmla="*/ 156 w 212"/>
                  <a:gd name="T9" fmla="*/ 148 h 839"/>
                  <a:gd name="T10" fmla="*/ 141 w 212"/>
                  <a:gd name="T11" fmla="*/ 254 h 839"/>
                  <a:gd name="T12" fmla="*/ 133 w 212"/>
                  <a:gd name="T13" fmla="*/ 401 h 839"/>
                  <a:gd name="T14" fmla="*/ 137 w 212"/>
                  <a:gd name="T15" fmla="*/ 593 h 839"/>
                  <a:gd name="T16" fmla="*/ 158 w 212"/>
                  <a:gd name="T17" fmla="*/ 839 h 839"/>
                  <a:gd name="T18" fmla="*/ 38 w 212"/>
                  <a:gd name="T19" fmla="*/ 839 h 839"/>
                  <a:gd name="T20" fmla="*/ 34 w 212"/>
                  <a:gd name="T21" fmla="*/ 814 h 839"/>
                  <a:gd name="T22" fmla="*/ 24 w 212"/>
                  <a:gd name="T23" fmla="*/ 746 h 839"/>
                  <a:gd name="T24" fmla="*/ 12 w 212"/>
                  <a:gd name="T25" fmla="*/ 645 h 839"/>
                  <a:gd name="T26" fmla="*/ 3 w 212"/>
                  <a:gd name="T27" fmla="*/ 521 h 839"/>
                  <a:gd name="T28" fmla="*/ 0 w 212"/>
                  <a:gd name="T29" fmla="*/ 384 h 839"/>
                  <a:gd name="T30" fmla="*/ 6 w 212"/>
                  <a:gd name="T31" fmla="*/ 244 h 839"/>
                  <a:gd name="T32" fmla="*/ 29 w 212"/>
                  <a:gd name="T33" fmla="*/ 114 h 839"/>
                  <a:gd name="T34" fmla="*/ 68 w 212"/>
                  <a:gd name="T35" fmla="*/ 0 h 839"/>
                  <a:gd name="T36" fmla="*/ 212 w 212"/>
                  <a:gd name="T37" fmla="*/ 6 h 83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12"/>
                  <a:gd name="T58" fmla="*/ 0 h 839"/>
                  <a:gd name="T59" fmla="*/ 212 w 212"/>
                  <a:gd name="T60" fmla="*/ 839 h 839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12" h="839">
                    <a:moveTo>
                      <a:pt x="212" y="6"/>
                    </a:moveTo>
                    <a:lnTo>
                      <a:pt x="206" y="11"/>
                    </a:lnTo>
                    <a:lnTo>
                      <a:pt x="192" y="33"/>
                    </a:lnTo>
                    <a:lnTo>
                      <a:pt x="174" y="77"/>
                    </a:lnTo>
                    <a:lnTo>
                      <a:pt x="156" y="148"/>
                    </a:lnTo>
                    <a:lnTo>
                      <a:pt x="141" y="254"/>
                    </a:lnTo>
                    <a:lnTo>
                      <a:pt x="133" y="401"/>
                    </a:lnTo>
                    <a:lnTo>
                      <a:pt x="137" y="593"/>
                    </a:lnTo>
                    <a:lnTo>
                      <a:pt x="158" y="839"/>
                    </a:lnTo>
                    <a:lnTo>
                      <a:pt x="38" y="839"/>
                    </a:lnTo>
                    <a:lnTo>
                      <a:pt x="34" y="814"/>
                    </a:lnTo>
                    <a:lnTo>
                      <a:pt x="24" y="746"/>
                    </a:lnTo>
                    <a:lnTo>
                      <a:pt x="12" y="645"/>
                    </a:lnTo>
                    <a:lnTo>
                      <a:pt x="3" y="521"/>
                    </a:lnTo>
                    <a:lnTo>
                      <a:pt x="0" y="384"/>
                    </a:lnTo>
                    <a:lnTo>
                      <a:pt x="6" y="244"/>
                    </a:lnTo>
                    <a:lnTo>
                      <a:pt x="29" y="114"/>
                    </a:lnTo>
                    <a:lnTo>
                      <a:pt x="68" y="0"/>
                    </a:lnTo>
                    <a:lnTo>
                      <a:pt x="212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61" name="Freeform 208"/>
              <p:cNvSpPr>
                <a:spLocks/>
              </p:cNvSpPr>
              <p:nvPr/>
            </p:nvSpPr>
            <p:spPr bwMode="auto">
              <a:xfrm>
                <a:off x="6406" y="13636"/>
                <a:ext cx="137" cy="656"/>
              </a:xfrm>
              <a:custGeom>
                <a:avLst/>
                <a:gdLst>
                  <a:gd name="T0" fmla="*/ 43 w 137"/>
                  <a:gd name="T1" fmla="*/ 12 h 656"/>
                  <a:gd name="T2" fmla="*/ 39 w 137"/>
                  <a:gd name="T3" fmla="*/ 25 h 656"/>
                  <a:gd name="T4" fmla="*/ 30 w 137"/>
                  <a:gd name="T5" fmla="*/ 62 h 656"/>
                  <a:gd name="T6" fmla="*/ 19 w 137"/>
                  <a:gd name="T7" fmla="*/ 122 h 656"/>
                  <a:gd name="T8" fmla="*/ 7 w 137"/>
                  <a:gd name="T9" fmla="*/ 199 h 656"/>
                  <a:gd name="T10" fmla="*/ 0 w 137"/>
                  <a:gd name="T11" fmla="*/ 294 h 656"/>
                  <a:gd name="T12" fmla="*/ 1 w 137"/>
                  <a:gd name="T13" fmla="*/ 403 h 656"/>
                  <a:gd name="T14" fmla="*/ 12 w 137"/>
                  <a:gd name="T15" fmla="*/ 524 h 656"/>
                  <a:gd name="T16" fmla="*/ 38 w 137"/>
                  <a:gd name="T17" fmla="*/ 656 h 656"/>
                  <a:gd name="T18" fmla="*/ 132 w 137"/>
                  <a:gd name="T19" fmla="*/ 650 h 656"/>
                  <a:gd name="T20" fmla="*/ 127 w 137"/>
                  <a:gd name="T21" fmla="*/ 631 h 656"/>
                  <a:gd name="T22" fmla="*/ 119 w 137"/>
                  <a:gd name="T23" fmla="*/ 578 h 656"/>
                  <a:gd name="T24" fmla="*/ 107 w 137"/>
                  <a:gd name="T25" fmla="*/ 499 h 656"/>
                  <a:gd name="T26" fmla="*/ 97 w 137"/>
                  <a:gd name="T27" fmla="*/ 403 h 656"/>
                  <a:gd name="T28" fmla="*/ 92 w 137"/>
                  <a:gd name="T29" fmla="*/ 297 h 656"/>
                  <a:gd name="T30" fmla="*/ 94 w 137"/>
                  <a:gd name="T31" fmla="*/ 192 h 656"/>
                  <a:gd name="T32" fmla="*/ 108 w 137"/>
                  <a:gd name="T33" fmla="*/ 91 h 656"/>
                  <a:gd name="T34" fmla="*/ 137 w 137"/>
                  <a:gd name="T35" fmla="*/ 7 h 656"/>
                  <a:gd name="T36" fmla="*/ 137 w 137"/>
                  <a:gd name="T37" fmla="*/ 6 h 656"/>
                  <a:gd name="T38" fmla="*/ 137 w 137"/>
                  <a:gd name="T39" fmla="*/ 4 h 656"/>
                  <a:gd name="T40" fmla="*/ 135 w 137"/>
                  <a:gd name="T41" fmla="*/ 2 h 656"/>
                  <a:gd name="T42" fmla="*/ 129 w 137"/>
                  <a:gd name="T43" fmla="*/ 0 h 656"/>
                  <a:gd name="T44" fmla="*/ 119 w 137"/>
                  <a:gd name="T45" fmla="*/ 0 h 656"/>
                  <a:gd name="T46" fmla="*/ 101 w 137"/>
                  <a:gd name="T47" fmla="*/ 1 h 656"/>
                  <a:gd name="T48" fmla="*/ 77 w 137"/>
                  <a:gd name="T49" fmla="*/ 5 h 656"/>
                  <a:gd name="T50" fmla="*/ 43 w 137"/>
                  <a:gd name="T51" fmla="*/ 12 h 65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37"/>
                  <a:gd name="T79" fmla="*/ 0 h 656"/>
                  <a:gd name="T80" fmla="*/ 137 w 137"/>
                  <a:gd name="T81" fmla="*/ 656 h 65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37" h="656">
                    <a:moveTo>
                      <a:pt x="43" y="12"/>
                    </a:moveTo>
                    <a:lnTo>
                      <a:pt x="39" y="25"/>
                    </a:lnTo>
                    <a:lnTo>
                      <a:pt x="30" y="62"/>
                    </a:lnTo>
                    <a:lnTo>
                      <a:pt x="19" y="122"/>
                    </a:lnTo>
                    <a:lnTo>
                      <a:pt x="7" y="199"/>
                    </a:lnTo>
                    <a:lnTo>
                      <a:pt x="0" y="294"/>
                    </a:lnTo>
                    <a:lnTo>
                      <a:pt x="1" y="403"/>
                    </a:lnTo>
                    <a:lnTo>
                      <a:pt x="12" y="524"/>
                    </a:lnTo>
                    <a:lnTo>
                      <a:pt x="38" y="656"/>
                    </a:lnTo>
                    <a:lnTo>
                      <a:pt x="132" y="650"/>
                    </a:lnTo>
                    <a:lnTo>
                      <a:pt x="127" y="631"/>
                    </a:lnTo>
                    <a:lnTo>
                      <a:pt x="119" y="578"/>
                    </a:lnTo>
                    <a:lnTo>
                      <a:pt x="107" y="499"/>
                    </a:lnTo>
                    <a:lnTo>
                      <a:pt x="97" y="403"/>
                    </a:lnTo>
                    <a:lnTo>
                      <a:pt x="92" y="297"/>
                    </a:lnTo>
                    <a:lnTo>
                      <a:pt x="94" y="192"/>
                    </a:lnTo>
                    <a:lnTo>
                      <a:pt x="108" y="91"/>
                    </a:lnTo>
                    <a:lnTo>
                      <a:pt x="137" y="7"/>
                    </a:lnTo>
                    <a:lnTo>
                      <a:pt x="137" y="6"/>
                    </a:lnTo>
                    <a:lnTo>
                      <a:pt x="137" y="4"/>
                    </a:lnTo>
                    <a:lnTo>
                      <a:pt x="135" y="2"/>
                    </a:lnTo>
                    <a:lnTo>
                      <a:pt x="129" y="0"/>
                    </a:lnTo>
                    <a:lnTo>
                      <a:pt x="119" y="0"/>
                    </a:lnTo>
                    <a:lnTo>
                      <a:pt x="101" y="1"/>
                    </a:lnTo>
                    <a:lnTo>
                      <a:pt x="77" y="5"/>
                    </a:lnTo>
                    <a:lnTo>
                      <a:pt x="43" y="1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62" name="Freeform 209"/>
              <p:cNvSpPr>
                <a:spLocks/>
              </p:cNvSpPr>
              <p:nvPr/>
            </p:nvSpPr>
            <p:spPr bwMode="auto">
              <a:xfrm>
                <a:off x="6412" y="13680"/>
                <a:ext cx="116" cy="560"/>
              </a:xfrm>
              <a:custGeom>
                <a:avLst/>
                <a:gdLst>
                  <a:gd name="T0" fmla="*/ 36 w 116"/>
                  <a:gd name="T1" fmla="*/ 11 h 560"/>
                  <a:gd name="T2" fmla="*/ 33 w 116"/>
                  <a:gd name="T3" fmla="*/ 21 h 560"/>
                  <a:gd name="T4" fmla="*/ 24 w 116"/>
                  <a:gd name="T5" fmla="*/ 53 h 560"/>
                  <a:gd name="T6" fmla="*/ 15 w 116"/>
                  <a:gd name="T7" fmla="*/ 103 h 560"/>
                  <a:gd name="T8" fmla="*/ 5 w 116"/>
                  <a:gd name="T9" fmla="*/ 169 h 560"/>
                  <a:gd name="T10" fmla="*/ 0 w 116"/>
                  <a:gd name="T11" fmla="*/ 250 h 560"/>
                  <a:gd name="T12" fmla="*/ 1 w 116"/>
                  <a:gd name="T13" fmla="*/ 344 h 560"/>
                  <a:gd name="T14" fmla="*/ 10 w 116"/>
                  <a:gd name="T15" fmla="*/ 448 h 560"/>
                  <a:gd name="T16" fmla="*/ 32 w 116"/>
                  <a:gd name="T17" fmla="*/ 560 h 560"/>
                  <a:gd name="T18" fmla="*/ 112 w 116"/>
                  <a:gd name="T19" fmla="*/ 555 h 560"/>
                  <a:gd name="T20" fmla="*/ 108 w 116"/>
                  <a:gd name="T21" fmla="*/ 538 h 560"/>
                  <a:gd name="T22" fmla="*/ 101 w 116"/>
                  <a:gd name="T23" fmla="*/ 493 h 560"/>
                  <a:gd name="T24" fmla="*/ 91 w 116"/>
                  <a:gd name="T25" fmla="*/ 426 h 560"/>
                  <a:gd name="T26" fmla="*/ 82 w 116"/>
                  <a:gd name="T27" fmla="*/ 344 h 560"/>
                  <a:gd name="T28" fmla="*/ 77 w 116"/>
                  <a:gd name="T29" fmla="*/ 255 h 560"/>
                  <a:gd name="T30" fmla="*/ 79 w 116"/>
                  <a:gd name="T31" fmla="*/ 164 h 560"/>
                  <a:gd name="T32" fmla="*/ 91 w 116"/>
                  <a:gd name="T33" fmla="*/ 79 h 560"/>
                  <a:gd name="T34" fmla="*/ 116 w 116"/>
                  <a:gd name="T35" fmla="*/ 6 h 560"/>
                  <a:gd name="T36" fmla="*/ 116 w 116"/>
                  <a:gd name="T37" fmla="*/ 5 h 560"/>
                  <a:gd name="T38" fmla="*/ 116 w 116"/>
                  <a:gd name="T39" fmla="*/ 4 h 560"/>
                  <a:gd name="T40" fmla="*/ 114 w 116"/>
                  <a:gd name="T41" fmla="*/ 2 h 560"/>
                  <a:gd name="T42" fmla="*/ 109 w 116"/>
                  <a:gd name="T43" fmla="*/ 0 h 560"/>
                  <a:gd name="T44" fmla="*/ 100 w 116"/>
                  <a:gd name="T45" fmla="*/ 0 h 560"/>
                  <a:gd name="T46" fmla="*/ 86 w 116"/>
                  <a:gd name="T47" fmla="*/ 1 h 560"/>
                  <a:gd name="T48" fmla="*/ 65 w 116"/>
                  <a:gd name="T49" fmla="*/ 4 h 560"/>
                  <a:gd name="T50" fmla="*/ 36 w 116"/>
                  <a:gd name="T51" fmla="*/ 11 h 56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116"/>
                  <a:gd name="T79" fmla="*/ 0 h 560"/>
                  <a:gd name="T80" fmla="*/ 116 w 116"/>
                  <a:gd name="T81" fmla="*/ 560 h 560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116" h="560">
                    <a:moveTo>
                      <a:pt x="36" y="11"/>
                    </a:moveTo>
                    <a:lnTo>
                      <a:pt x="33" y="21"/>
                    </a:lnTo>
                    <a:lnTo>
                      <a:pt x="24" y="53"/>
                    </a:lnTo>
                    <a:lnTo>
                      <a:pt x="15" y="103"/>
                    </a:lnTo>
                    <a:lnTo>
                      <a:pt x="5" y="169"/>
                    </a:lnTo>
                    <a:lnTo>
                      <a:pt x="0" y="250"/>
                    </a:lnTo>
                    <a:lnTo>
                      <a:pt x="1" y="344"/>
                    </a:lnTo>
                    <a:lnTo>
                      <a:pt x="10" y="448"/>
                    </a:lnTo>
                    <a:lnTo>
                      <a:pt x="32" y="560"/>
                    </a:lnTo>
                    <a:lnTo>
                      <a:pt x="112" y="555"/>
                    </a:lnTo>
                    <a:lnTo>
                      <a:pt x="108" y="538"/>
                    </a:lnTo>
                    <a:lnTo>
                      <a:pt x="101" y="493"/>
                    </a:lnTo>
                    <a:lnTo>
                      <a:pt x="91" y="426"/>
                    </a:lnTo>
                    <a:lnTo>
                      <a:pt x="82" y="344"/>
                    </a:lnTo>
                    <a:lnTo>
                      <a:pt x="77" y="255"/>
                    </a:lnTo>
                    <a:lnTo>
                      <a:pt x="79" y="164"/>
                    </a:lnTo>
                    <a:lnTo>
                      <a:pt x="91" y="79"/>
                    </a:lnTo>
                    <a:lnTo>
                      <a:pt x="116" y="6"/>
                    </a:lnTo>
                    <a:lnTo>
                      <a:pt x="116" y="5"/>
                    </a:lnTo>
                    <a:lnTo>
                      <a:pt x="116" y="4"/>
                    </a:lnTo>
                    <a:lnTo>
                      <a:pt x="114" y="2"/>
                    </a:lnTo>
                    <a:lnTo>
                      <a:pt x="109" y="0"/>
                    </a:lnTo>
                    <a:lnTo>
                      <a:pt x="100" y="0"/>
                    </a:lnTo>
                    <a:lnTo>
                      <a:pt x="86" y="1"/>
                    </a:lnTo>
                    <a:lnTo>
                      <a:pt x="65" y="4"/>
                    </a:lnTo>
                    <a:lnTo>
                      <a:pt x="36" y="1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63" name="Freeform 210"/>
              <p:cNvSpPr>
                <a:spLocks/>
              </p:cNvSpPr>
              <p:nvPr/>
            </p:nvSpPr>
            <p:spPr bwMode="auto">
              <a:xfrm>
                <a:off x="6417" y="13724"/>
                <a:ext cx="97" cy="463"/>
              </a:xfrm>
              <a:custGeom>
                <a:avLst/>
                <a:gdLst>
                  <a:gd name="T0" fmla="*/ 30 w 97"/>
                  <a:gd name="T1" fmla="*/ 9 h 463"/>
                  <a:gd name="T2" fmla="*/ 27 w 97"/>
                  <a:gd name="T3" fmla="*/ 17 h 463"/>
                  <a:gd name="T4" fmla="*/ 20 w 97"/>
                  <a:gd name="T5" fmla="*/ 44 h 463"/>
                  <a:gd name="T6" fmla="*/ 12 w 97"/>
                  <a:gd name="T7" fmla="*/ 85 h 463"/>
                  <a:gd name="T8" fmla="*/ 4 w 97"/>
                  <a:gd name="T9" fmla="*/ 140 h 463"/>
                  <a:gd name="T10" fmla="*/ 0 w 97"/>
                  <a:gd name="T11" fmla="*/ 207 h 463"/>
                  <a:gd name="T12" fmla="*/ 0 w 97"/>
                  <a:gd name="T13" fmla="*/ 285 h 463"/>
                  <a:gd name="T14" fmla="*/ 9 w 97"/>
                  <a:gd name="T15" fmla="*/ 370 h 463"/>
                  <a:gd name="T16" fmla="*/ 26 w 97"/>
                  <a:gd name="T17" fmla="*/ 463 h 463"/>
                  <a:gd name="T18" fmla="*/ 93 w 97"/>
                  <a:gd name="T19" fmla="*/ 460 h 463"/>
                  <a:gd name="T20" fmla="*/ 89 w 97"/>
                  <a:gd name="T21" fmla="*/ 446 h 463"/>
                  <a:gd name="T22" fmla="*/ 83 w 97"/>
                  <a:gd name="T23" fmla="*/ 408 h 463"/>
                  <a:gd name="T24" fmla="*/ 75 w 97"/>
                  <a:gd name="T25" fmla="*/ 353 h 463"/>
                  <a:gd name="T26" fmla="*/ 68 w 97"/>
                  <a:gd name="T27" fmla="*/ 285 h 463"/>
                  <a:gd name="T28" fmla="*/ 65 w 97"/>
                  <a:gd name="T29" fmla="*/ 211 h 463"/>
                  <a:gd name="T30" fmla="*/ 67 w 97"/>
                  <a:gd name="T31" fmla="*/ 136 h 463"/>
                  <a:gd name="T32" fmla="*/ 76 w 97"/>
                  <a:gd name="T33" fmla="*/ 65 h 463"/>
                  <a:gd name="T34" fmla="*/ 97 w 97"/>
                  <a:gd name="T35" fmla="*/ 5 h 463"/>
                  <a:gd name="T36" fmla="*/ 97 w 97"/>
                  <a:gd name="T37" fmla="*/ 4 h 463"/>
                  <a:gd name="T38" fmla="*/ 97 w 97"/>
                  <a:gd name="T39" fmla="*/ 3 h 463"/>
                  <a:gd name="T40" fmla="*/ 95 w 97"/>
                  <a:gd name="T41" fmla="*/ 1 h 463"/>
                  <a:gd name="T42" fmla="*/ 91 w 97"/>
                  <a:gd name="T43" fmla="*/ 0 h 463"/>
                  <a:gd name="T44" fmla="*/ 84 w 97"/>
                  <a:gd name="T45" fmla="*/ 0 h 463"/>
                  <a:gd name="T46" fmla="*/ 71 w 97"/>
                  <a:gd name="T47" fmla="*/ 0 h 463"/>
                  <a:gd name="T48" fmla="*/ 54 w 97"/>
                  <a:gd name="T49" fmla="*/ 3 h 463"/>
                  <a:gd name="T50" fmla="*/ 30 w 97"/>
                  <a:gd name="T51" fmla="*/ 9 h 463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97"/>
                  <a:gd name="T79" fmla="*/ 0 h 463"/>
                  <a:gd name="T80" fmla="*/ 97 w 97"/>
                  <a:gd name="T81" fmla="*/ 463 h 463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97" h="463">
                    <a:moveTo>
                      <a:pt x="30" y="9"/>
                    </a:moveTo>
                    <a:lnTo>
                      <a:pt x="27" y="17"/>
                    </a:lnTo>
                    <a:lnTo>
                      <a:pt x="20" y="44"/>
                    </a:lnTo>
                    <a:lnTo>
                      <a:pt x="12" y="85"/>
                    </a:lnTo>
                    <a:lnTo>
                      <a:pt x="4" y="140"/>
                    </a:lnTo>
                    <a:lnTo>
                      <a:pt x="0" y="207"/>
                    </a:lnTo>
                    <a:lnTo>
                      <a:pt x="0" y="285"/>
                    </a:lnTo>
                    <a:lnTo>
                      <a:pt x="9" y="370"/>
                    </a:lnTo>
                    <a:lnTo>
                      <a:pt x="26" y="463"/>
                    </a:lnTo>
                    <a:lnTo>
                      <a:pt x="93" y="460"/>
                    </a:lnTo>
                    <a:lnTo>
                      <a:pt x="89" y="446"/>
                    </a:lnTo>
                    <a:lnTo>
                      <a:pt x="83" y="408"/>
                    </a:lnTo>
                    <a:lnTo>
                      <a:pt x="75" y="353"/>
                    </a:lnTo>
                    <a:lnTo>
                      <a:pt x="68" y="285"/>
                    </a:lnTo>
                    <a:lnTo>
                      <a:pt x="65" y="211"/>
                    </a:lnTo>
                    <a:lnTo>
                      <a:pt x="67" y="136"/>
                    </a:lnTo>
                    <a:lnTo>
                      <a:pt x="76" y="65"/>
                    </a:lnTo>
                    <a:lnTo>
                      <a:pt x="97" y="5"/>
                    </a:lnTo>
                    <a:lnTo>
                      <a:pt x="97" y="4"/>
                    </a:lnTo>
                    <a:lnTo>
                      <a:pt x="97" y="3"/>
                    </a:lnTo>
                    <a:lnTo>
                      <a:pt x="95" y="1"/>
                    </a:lnTo>
                    <a:lnTo>
                      <a:pt x="91" y="0"/>
                    </a:lnTo>
                    <a:lnTo>
                      <a:pt x="84" y="0"/>
                    </a:lnTo>
                    <a:lnTo>
                      <a:pt x="71" y="0"/>
                    </a:lnTo>
                    <a:lnTo>
                      <a:pt x="54" y="3"/>
                    </a:lnTo>
                    <a:lnTo>
                      <a:pt x="30" y="9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64" name="Freeform 211"/>
              <p:cNvSpPr>
                <a:spLocks/>
              </p:cNvSpPr>
              <p:nvPr/>
            </p:nvSpPr>
            <p:spPr bwMode="auto">
              <a:xfrm>
                <a:off x="6422" y="13768"/>
                <a:ext cx="77" cy="367"/>
              </a:xfrm>
              <a:custGeom>
                <a:avLst/>
                <a:gdLst>
                  <a:gd name="T0" fmla="*/ 24 w 77"/>
                  <a:gd name="T1" fmla="*/ 8 h 367"/>
                  <a:gd name="T2" fmla="*/ 22 w 77"/>
                  <a:gd name="T3" fmla="*/ 15 h 367"/>
                  <a:gd name="T4" fmla="*/ 17 w 77"/>
                  <a:gd name="T5" fmla="*/ 36 h 367"/>
                  <a:gd name="T6" fmla="*/ 10 w 77"/>
                  <a:gd name="T7" fmla="*/ 68 h 367"/>
                  <a:gd name="T8" fmla="*/ 4 w 77"/>
                  <a:gd name="T9" fmla="*/ 112 h 367"/>
                  <a:gd name="T10" fmla="*/ 0 w 77"/>
                  <a:gd name="T11" fmla="*/ 164 h 367"/>
                  <a:gd name="T12" fmla="*/ 0 w 77"/>
                  <a:gd name="T13" fmla="*/ 226 h 367"/>
                  <a:gd name="T14" fmla="*/ 7 w 77"/>
                  <a:gd name="T15" fmla="*/ 294 h 367"/>
                  <a:gd name="T16" fmla="*/ 21 w 77"/>
                  <a:gd name="T17" fmla="*/ 367 h 367"/>
                  <a:gd name="T18" fmla="*/ 74 w 77"/>
                  <a:gd name="T19" fmla="*/ 364 h 367"/>
                  <a:gd name="T20" fmla="*/ 71 w 77"/>
                  <a:gd name="T21" fmla="*/ 353 h 367"/>
                  <a:gd name="T22" fmla="*/ 66 w 77"/>
                  <a:gd name="T23" fmla="*/ 323 h 367"/>
                  <a:gd name="T24" fmla="*/ 60 w 77"/>
                  <a:gd name="T25" fmla="*/ 280 h 367"/>
                  <a:gd name="T26" fmla="*/ 54 w 77"/>
                  <a:gd name="T27" fmla="*/ 226 h 367"/>
                  <a:gd name="T28" fmla="*/ 51 w 77"/>
                  <a:gd name="T29" fmla="*/ 168 h 367"/>
                  <a:gd name="T30" fmla="*/ 53 w 77"/>
                  <a:gd name="T31" fmla="*/ 107 h 367"/>
                  <a:gd name="T32" fmla="*/ 61 w 77"/>
                  <a:gd name="T33" fmla="*/ 52 h 367"/>
                  <a:gd name="T34" fmla="*/ 77 w 77"/>
                  <a:gd name="T35" fmla="*/ 5 h 367"/>
                  <a:gd name="T36" fmla="*/ 77 w 77"/>
                  <a:gd name="T37" fmla="*/ 5 h 367"/>
                  <a:gd name="T38" fmla="*/ 77 w 77"/>
                  <a:gd name="T39" fmla="*/ 2 h 367"/>
                  <a:gd name="T40" fmla="*/ 76 w 77"/>
                  <a:gd name="T41" fmla="*/ 1 h 367"/>
                  <a:gd name="T42" fmla="*/ 72 w 77"/>
                  <a:gd name="T43" fmla="*/ 0 h 367"/>
                  <a:gd name="T44" fmla="*/ 66 w 77"/>
                  <a:gd name="T45" fmla="*/ 0 h 367"/>
                  <a:gd name="T46" fmla="*/ 56 w 77"/>
                  <a:gd name="T47" fmla="*/ 1 h 367"/>
                  <a:gd name="T48" fmla="*/ 43 w 77"/>
                  <a:gd name="T49" fmla="*/ 4 h 367"/>
                  <a:gd name="T50" fmla="*/ 24 w 77"/>
                  <a:gd name="T51" fmla="*/ 8 h 367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77"/>
                  <a:gd name="T79" fmla="*/ 0 h 367"/>
                  <a:gd name="T80" fmla="*/ 77 w 77"/>
                  <a:gd name="T81" fmla="*/ 367 h 367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77" h="367">
                    <a:moveTo>
                      <a:pt x="24" y="8"/>
                    </a:moveTo>
                    <a:lnTo>
                      <a:pt x="22" y="15"/>
                    </a:lnTo>
                    <a:lnTo>
                      <a:pt x="17" y="36"/>
                    </a:lnTo>
                    <a:lnTo>
                      <a:pt x="10" y="68"/>
                    </a:lnTo>
                    <a:lnTo>
                      <a:pt x="4" y="112"/>
                    </a:lnTo>
                    <a:lnTo>
                      <a:pt x="0" y="164"/>
                    </a:lnTo>
                    <a:lnTo>
                      <a:pt x="0" y="226"/>
                    </a:lnTo>
                    <a:lnTo>
                      <a:pt x="7" y="294"/>
                    </a:lnTo>
                    <a:lnTo>
                      <a:pt x="21" y="367"/>
                    </a:lnTo>
                    <a:lnTo>
                      <a:pt x="74" y="364"/>
                    </a:lnTo>
                    <a:lnTo>
                      <a:pt x="71" y="353"/>
                    </a:lnTo>
                    <a:lnTo>
                      <a:pt x="66" y="323"/>
                    </a:lnTo>
                    <a:lnTo>
                      <a:pt x="60" y="280"/>
                    </a:lnTo>
                    <a:lnTo>
                      <a:pt x="54" y="226"/>
                    </a:lnTo>
                    <a:lnTo>
                      <a:pt x="51" y="168"/>
                    </a:lnTo>
                    <a:lnTo>
                      <a:pt x="53" y="107"/>
                    </a:lnTo>
                    <a:lnTo>
                      <a:pt x="61" y="52"/>
                    </a:lnTo>
                    <a:lnTo>
                      <a:pt x="77" y="5"/>
                    </a:lnTo>
                    <a:lnTo>
                      <a:pt x="77" y="2"/>
                    </a:lnTo>
                    <a:lnTo>
                      <a:pt x="76" y="1"/>
                    </a:lnTo>
                    <a:lnTo>
                      <a:pt x="72" y="0"/>
                    </a:lnTo>
                    <a:lnTo>
                      <a:pt x="66" y="0"/>
                    </a:lnTo>
                    <a:lnTo>
                      <a:pt x="56" y="1"/>
                    </a:lnTo>
                    <a:lnTo>
                      <a:pt x="43" y="4"/>
                    </a:lnTo>
                    <a:lnTo>
                      <a:pt x="24" y="8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65" name="Freeform 212"/>
              <p:cNvSpPr>
                <a:spLocks/>
              </p:cNvSpPr>
              <p:nvPr/>
            </p:nvSpPr>
            <p:spPr bwMode="auto">
              <a:xfrm>
                <a:off x="6428" y="13813"/>
                <a:ext cx="56" cy="271"/>
              </a:xfrm>
              <a:custGeom>
                <a:avLst/>
                <a:gdLst>
                  <a:gd name="T0" fmla="*/ 17 w 56"/>
                  <a:gd name="T1" fmla="*/ 5 h 271"/>
                  <a:gd name="T2" fmla="*/ 16 w 56"/>
                  <a:gd name="T3" fmla="*/ 10 h 271"/>
                  <a:gd name="T4" fmla="*/ 12 w 56"/>
                  <a:gd name="T5" fmla="*/ 25 h 271"/>
                  <a:gd name="T6" fmla="*/ 6 w 56"/>
                  <a:gd name="T7" fmla="*/ 49 h 271"/>
                  <a:gd name="T8" fmla="*/ 2 w 56"/>
                  <a:gd name="T9" fmla="*/ 82 h 271"/>
                  <a:gd name="T10" fmla="*/ 0 w 56"/>
                  <a:gd name="T11" fmla="*/ 122 h 271"/>
                  <a:gd name="T12" fmla="*/ 0 w 56"/>
                  <a:gd name="T13" fmla="*/ 166 h 271"/>
                  <a:gd name="T14" fmla="*/ 4 w 56"/>
                  <a:gd name="T15" fmla="*/ 217 h 271"/>
                  <a:gd name="T16" fmla="*/ 15 w 56"/>
                  <a:gd name="T17" fmla="*/ 271 h 271"/>
                  <a:gd name="T18" fmla="*/ 54 w 56"/>
                  <a:gd name="T19" fmla="*/ 268 h 271"/>
                  <a:gd name="T20" fmla="*/ 52 w 56"/>
                  <a:gd name="T21" fmla="*/ 261 h 271"/>
                  <a:gd name="T22" fmla="*/ 48 w 56"/>
                  <a:gd name="T23" fmla="*/ 238 h 271"/>
                  <a:gd name="T24" fmla="*/ 44 w 56"/>
                  <a:gd name="T25" fmla="*/ 206 h 271"/>
                  <a:gd name="T26" fmla="*/ 40 w 56"/>
                  <a:gd name="T27" fmla="*/ 166 h 271"/>
                  <a:gd name="T28" fmla="*/ 37 w 56"/>
                  <a:gd name="T29" fmla="*/ 123 h 271"/>
                  <a:gd name="T30" fmla="*/ 39 w 56"/>
                  <a:gd name="T31" fmla="*/ 78 h 271"/>
                  <a:gd name="T32" fmla="*/ 44 w 56"/>
                  <a:gd name="T33" fmla="*/ 37 h 271"/>
                  <a:gd name="T34" fmla="*/ 56 w 56"/>
                  <a:gd name="T35" fmla="*/ 3 h 271"/>
                  <a:gd name="T36" fmla="*/ 56 w 56"/>
                  <a:gd name="T37" fmla="*/ 3 h 271"/>
                  <a:gd name="T38" fmla="*/ 56 w 56"/>
                  <a:gd name="T39" fmla="*/ 2 h 271"/>
                  <a:gd name="T40" fmla="*/ 55 w 56"/>
                  <a:gd name="T41" fmla="*/ 1 h 271"/>
                  <a:gd name="T42" fmla="*/ 52 w 56"/>
                  <a:gd name="T43" fmla="*/ 0 h 271"/>
                  <a:gd name="T44" fmla="*/ 48 w 56"/>
                  <a:gd name="T45" fmla="*/ 0 h 271"/>
                  <a:gd name="T46" fmla="*/ 42 w 56"/>
                  <a:gd name="T47" fmla="*/ 0 h 271"/>
                  <a:gd name="T48" fmla="*/ 31 w 56"/>
                  <a:gd name="T49" fmla="*/ 2 h 271"/>
                  <a:gd name="T50" fmla="*/ 17 w 56"/>
                  <a:gd name="T51" fmla="*/ 5 h 271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"/>
                  <a:gd name="T79" fmla="*/ 0 h 271"/>
                  <a:gd name="T80" fmla="*/ 56 w 56"/>
                  <a:gd name="T81" fmla="*/ 271 h 271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" h="271">
                    <a:moveTo>
                      <a:pt x="17" y="5"/>
                    </a:moveTo>
                    <a:lnTo>
                      <a:pt x="16" y="10"/>
                    </a:lnTo>
                    <a:lnTo>
                      <a:pt x="12" y="25"/>
                    </a:lnTo>
                    <a:lnTo>
                      <a:pt x="6" y="49"/>
                    </a:lnTo>
                    <a:lnTo>
                      <a:pt x="2" y="82"/>
                    </a:lnTo>
                    <a:lnTo>
                      <a:pt x="0" y="122"/>
                    </a:lnTo>
                    <a:lnTo>
                      <a:pt x="0" y="166"/>
                    </a:lnTo>
                    <a:lnTo>
                      <a:pt x="4" y="217"/>
                    </a:lnTo>
                    <a:lnTo>
                      <a:pt x="15" y="271"/>
                    </a:lnTo>
                    <a:lnTo>
                      <a:pt x="54" y="268"/>
                    </a:lnTo>
                    <a:lnTo>
                      <a:pt x="52" y="261"/>
                    </a:lnTo>
                    <a:lnTo>
                      <a:pt x="48" y="238"/>
                    </a:lnTo>
                    <a:lnTo>
                      <a:pt x="44" y="206"/>
                    </a:lnTo>
                    <a:lnTo>
                      <a:pt x="40" y="166"/>
                    </a:lnTo>
                    <a:lnTo>
                      <a:pt x="37" y="123"/>
                    </a:lnTo>
                    <a:lnTo>
                      <a:pt x="39" y="78"/>
                    </a:lnTo>
                    <a:lnTo>
                      <a:pt x="44" y="37"/>
                    </a:lnTo>
                    <a:lnTo>
                      <a:pt x="56" y="3"/>
                    </a:lnTo>
                    <a:lnTo>
                      <a:pt x="56" y="2"/>
                    </a:lnTo>
                    <a:lnTo>
                      <a:pt x="55" y="1"/>
                    </a:lnTo>
                    <a:lnTo>
                      <a:pt x="52" y="0"/>
                    </a:lnTo>
                    <a:lnTo>
                      <a:pt x="48" y="0"/>
                    </a:lnTo>
                    <a:lnTo>
                      <a:pt x="42" y="0"/>
                    </a:lnTo>
                    <a:lnTo>
                      <a:pt x="31" y="2"/>
                    </a:lnTo>
                    <a:lnTo>
                      <a:pt x="17" y="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66" name="Freeform 213"/>
              <p:cNvSpPr>
                <a:spLocks/>
              </p:cNvSpPr>
              <p:nvPr/>
            </p:nvSpPr>
            <p:spPr bwMode="auto">
              <a:xfrm>
                <a:off x="7211" y="13549"/>
                <a:ext cx="186" cy="732"/>
              </a:xfrm>
              <a:custGeom>
                <a:avLst/>
                <a:gdLst>
                  <a:gd name="T0" fmla="*/ 186 w 186"/>
                  <a:gd name="T1" fmla="*/ 6 h 732"/>
                  <a:gd name="T2" fmla="*/ 182 w 186"/>
                  <a:gd name="T3" fmla="*/ 11 h 732"/>
                  <a:gd name="T4" fmla="*/ 169 w 186"/>
                  <a:gd name="T5" fmla="*/ 29 h 732"/>
                  <a:gd name="T6" fmla="*/ 153 w 186"/>
                  <a:gd name="T7" fmla="*/ 67 h 732"/>
                  <a:gd name="T8" fmla="*/ 137 w 186"/>
                  <a:gd name="T9" fmla="*/ 130 h 732"/>
                  <a:gd name="T10" fmla="*/ 124 w 186"/>
                  <a:gd name="T11" fmla="*/ 221 h 732"/>
                  <a:gd name="T12" fmla="*/ 117 w 186"/>
                  <a:gd name="T13" fmla="*/ 350 h 732"/>
                  <a:gd name="T14" fmla="*/ 122 w 186"/>
                  <a:gd name="T15" fmla="*/ 517 h 732"/>
                  <a:gd name="T16" fmla="*/ 139 w 186"/>
                  <a:gd name="T17" fmla="*/ 732 h 732"/>
                  <a:gd name="T18" fmla="*/ 34 w 186"/>
                  <a:gd name="T19" fmla="*/ 732 h 732"/>
                  <a:gd name="T20" fmla="*/ 31 w 186"/>
                  <a:gd name="T21" fmla="*/ 711 h 732"/>
                  <a:gd name="T22" fmla="*/ 22 w 186"/>
                  <a:gd name="T23" fmla="*/ 651 h 732"/>
                  <a:gd name="T24" fmla="*/ 12 w 186"/>
                  <a:gd name="T25" fmla="*/ 563 h 732"/>
                  <a:gd name="T26" fmla="*/ 3 w 186"/>
                  <a:gd name="T27" fmla="*/ 454 h 732"/>
                  <a:gd name="T28" fmla="*/ 0 w 186"/>
                  <a:gd name="T29" fmla="*/ 335 h 732"/>
                  <a:gd name="T30" fmla="*/ 6 w 186"/>
                  <a:gd name="T31" fmla="*/ 213 h 732"/>
                  <a:gd name="T32" fmla="*/ 25 w 186"/>
                  <a:gd name="T33" fmla="*/ 98 h 732"/>
                  <a:gd name="T34" fmla="*/ 60 w 186"/>
                  <a:gd name="T35" fmla="*/ 0 h 732"/>
                  <a:gd name="T36" fmla="*/ 186 w 186"/>
                  <a:gd name="T37" fmla="*/ 6 h 73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86"/>
                  <a:gd name="T58" fmla="*/ 0 h 732"/>
                  <a:gd name="T59" fmla="*/ 186 w 186"/>
                  <a:gd name="T60" fmla="*/ 732 h 73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86" h="732">
                    <a:moveTo>
                      <a:pt x="186" y="6"/>
                    </a:moveTo>
                    <a:lnTo>
                      <a:pt x="182" y="11"/>
                    </a:lnTo>
                    <a:lnTo>
                      <a:pt x="169" y="29"/>
                    </a:lnTo>
                    <a:lnTo>
                      <a:pt x="153" y="67"/>
                    </a:lnTo>
                    <a:lnTo>
                      <a:pt x="137" y="130"/>
                    </a:lnTo>
                    <a:lnTo>
                      <a:pt x="124" y="221"/>
                    </a:lnTo>
                    <a:lnTo>
                      <a:pt x="117" y="350"/>
                    </a:lnTo>
                    <a:lnTo>
                      <a:pt x="122" y="517"/>
                    </a:lnTo>
                    <a:lnTo>
                      <a:pt x="139" y="732"/>
                    </a:lnTo>
                    <a:lnTo>
                      <a:pt x="34" y="732"/>
                    </a:lnTo>
                    <a:lnTo>
                      <a:pt x="31" y="711"/>
                    </a:lnTo>
                    <a:lnTo>
                      <a:pt x="22" y="651"/>
                    </a:lnTo>
                    <a:lnTo>
                      <a:pt x="12" y="563"/>
                    </a:lnTo>
                    <a:lnTo>
                      <a:pt x="3" y="454"/>
                    </a:lnTo>
                    <a:lnTo>
                      <a:pt x="0" y="335"/>
                    </a:lnTo>
                    <a:lnTo>
                      <a:pt x="6" y="213"/>
                    </a:lnTo>
                    <a:lnTo>
                      <a:pt x="25" y="98"/>
                    </a:lnTo>
                    <a:lnTo>
                      <a:pt x="60" y="0"/>
                    </a:lnTo>
                    <a:lnTo>
                      <a:pt x="186" y="6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67" name="Freeform 214"/>
              <p:cNvSpPr>
                <a:spLocks/>
              </p:cNvSpPr>
              <p:nvPr/>
            </p:nvSpPr>
            <p:spPr bwMode="auto">
              <a:xfrm>
                <a:off x="7219" y="13600"/>
                <a:ext cx="158" cy="625"/>
              </a:xfrm>
              <a:custGeom>
                <a:avLst/>
                <a:gdLst>
                  <a:gd name="T0" fmla="*/ 158 w 158"/>
                  <a:gd name="T1" fmla="*/ 4 h 625"/>
                  <a:gd name="T2" fmla="*/ 153 w 158"/>
                  <a:gd name="T3" fmla="*/ 9 h 625"/>
                  <a:gd name="T4" fmla="*/ 144 w 158"/>
                  <a:gd name="T5" fmla="*/ 25 h 625"/>
                  <a:gd name="T6" fmla="*/ 130 w 158"/>
                  <a:gd name="T7" fmla="*/ 57 h 625"/>
                  <a:gd name="T8" fmla="*/ 116 w 158"/>
                  <a:gd name="T9" fmla="*/ 110 h 625"/>
                  <a:gd name="T10" fmla="*/ 105 w 158"/>
                  <a:gd name="T11" fmla="*/ 189 h 625"/>
                  <a:gd name="T12" fmla="*/ 100 w 158"/>
                  <a:gd name="T13" fmla="*/ 298 h 625"/>
                  <a:gd name="T14" fmla="*/ 103 w 158"/>
                  <a:gd name="T15" fmla="*/ 441 h 625"/>
                  <a:gd name="T16" fmla="*/ 118 w 158"/>
                  <a:gd name="T17" fmla="*/ 625 h 625"/>
                  <a:gd name="T18" fmla="*/ 29 w 158"/>
                  <a:gd name="T19" fmla="*/ 625 h 625"/>
                  <a:gd name="T20" fmla="*/ 25 w 158"/>
                  <a:gd name="T21" fmla="*/ 607 h 625"/>
                  <a:gd name="T22" fmla="*/ 18 w 158"/>
                  <a:gd name="T23" fmla="*/ 556 h 625"/>
                  <a:gd name="T24" fmla="*/ 9 w 158"/>
                  <a:gd name="T25" fmla="*/ 480 h 625"/>
                  <a:gd name="T26" fmla="*/ 2 w 158"/>
                  <a:gd name="T27" fmla="*/ 387 h 625"/>
                  <a:gd name="T28" fmla="*/ 0 w 158"/>
                  <a:gd name="T29" fmla="*/ 286 h 625"/>
                  <a:gd name="T30" fmla="*/ 5 w 158"/>
                  <a:gd name="T31" fmla="*/ 182 h 625"/>
                  <a:gd name="T32" fmla="*/ 21 w 158"/>
                  <a:gd name="T33" fmla="*/ 84 h 625"/>
                  <a:gd name="T34" fmla="*/ 51 w 158"/>
                  <a:gd name="T35" fmla="*/ 0 h 625"/>
                  <a:gd name="T36" fmla="*/ 158 w 158"/>
                  <a:gd name="T37" fmla="*/ 4 h 6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58"/>
                  <a:gd name="T58" fmla="*/ 0 h 625"/>
                  <a:gd name="T59" fmla="*/ 158 w 158"/>
                  <a:gd name="T60" fmla="*/ 625 h 625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58" h="625">
                    <a:moveTo>
                      <a:pt x="158" y="4"/>
                    </a:moveTo>
                    <a:lnTo>
                      <a:pt x="153" y="9"/>
                    </a:lnTo>
                    <a:lnTo>
                      <a:pt x="144" y="25"/>
                    </a:lnTo>
                    <a:lnTo>
                      <a:pt x="130" y="57"/>
                    </a:lnTo>
                    <a:lnTo>
                      <a:pt x="116" y="110"/>
                    </a:lnTo>
                    <a:lnTo>
                      <a:pt x="105" y="189"/>
                    </a:lnTo>
                    <a:lnTo>
                      <a:pt x="100" y="298"/>
                    </a:lnTo>
                    <a:lnTo>
                      <a:pt x="103" y="441"/>
                    </a:lnTo>
                    <a:lnTo>
                      <a:pt x="118" y="625"/>
                    </a:lnTo>
                    <a:lnTo>
                      <a:pt x="29" y="625"/>
                    </a:lnTo>
                    <a:lnTo>
                      <a:pt x="25" y="607"/>
                    </a:lnTo>
                    <a:lnTo>
                      <a:pt x="18" y="556"/>
                    </a:lnTo>
                    <a:lnTo>
                      <a:pt x="9" y="480"/>
                    </a:lnTo>
                    <a:lnTo>
                      <a:pt x="2" y="387"/>
                    </a:lnTo>
                    <a:lnTo>
                      <a:pt x="0" y="286"/>
                    </a:lnTo>
                    <a:lnTo>
                      <a:pt x="5" y="182"/>
                    </a:lnTo>
                    <a:lnTo>
                      <a:pt x="21" y="84"/>
                    </a:lnTo>
                    <a:lnTo>
                      <a:pt x="51" y="0"/>
                    </a:lnTo>
                    <a:lnTo>
                      <a:pt x="158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68" name="Freeform 215"/>
              <p:cNvSpPr>
                <a:spLocks/>
              </p:cNvSpPr>
              <p:nvPr/>
            </p:nvSpPr>
            <p:spPr bwMode="auto">
              <a:xfrm>
                <a:off x="7225" y="13651"/>
                <a:ext cx="131" cy="517"/>
              </a:xfrm>
              <a:custGeom>
                <a:avLst/>
                <a:gdLst>
                  <a:gd name="T0" fmla="*/ 131 w 131"/>
                  <a:gd name="T1" fmla="*/ 4 h 517"/>
                  <a:gd name="T2" fmla="*/ 128 w 131"/>
                  <a:gd name="T3" fmla="*/ 7 h 517"/>
                  <a:gd name="T4" fmla="*/ 119 w 131"/>
                  <a:gd name="T5" fmla="*/ 21 h 517"/>
                  <a:gd name="T6" fmla="*/ 109 w 131"/>
                  <a:gd name="T7" fmla="*/ 47 h 517"/>
                  <a:gd name="T8" fmla="*/ 97 w 131"/>
                  <a:gd name="T9" fmla="*/ 91 h 517"/>
                  <a:gd name="T10" fmla="*/ 88 w 131"/>
                  <a:gd name="T11" fmla="*/ 156 h 517"/>
                  <a:gd name="T12" fmla="*/ 84 w 131"/>
                  <a:gd name="T13" fmla="*/ 247 h 517"/>
                  <a:gd name="T14" fmla="*/ 86 w 131"/>
                  <a:gd name="T15" fmla="*/ 366 h 517"/>
                  <a:gd name="T16" fmla="*/ 99 w 131"/>
                  <a:gd name="T17" fmla="*/ 517 h 517"/>
                  <a:gd name="T18" fmla="*/ 25 w 131"/>
                  <a:gd name="T19" fmla="*/ 517 h 517"/>
                  <a:gd name="T20" fmla="*/ 23 w 131"/>
                  <a:gd name="T21" fmla="*/ 502 h 517"/>
                  <a:gd name="T22" fmla="*/ 16 w 131"/>
                  <a:gd name="T23" fmla="*/ 460 h 517"/>
                  <a:gd name="T24" fmla="*/ 9 w 131"/>
                  <a:gd name="T25" fmla="*/ 397 h 517"/>
                  <a:gd name="T26" fmla="*/ 2 w 131"/>
                  <a:gd name="T27" fmla="*/ 320 h 517"/>
                  <a:gd name="T28" fmla="*/ 0 w 131"/>
                  <a:gd name="T29" fmla="*/ 236 h 517"/>
                  <a:gd name="T30" fmla="*/ 4 w 131"/>
                  <a:gd name="T31" fmla="*/ 151 h 517"/>
                  <a:gd name="T32" fmla="*/ 18 w 131"/>
                  <a:gd name="T33" fmla="*/ 70 h 517"/>
                  <a:gd name="T34" fmla="*/ 43 w 131"/>
                  <a:gd name="T35" fmla="*/ 0 h 517"/>
                  <a:gd name="T36" fmla="*/ 131 w 131"/>
                  <a:gd name="T37" fmla="*/ 4 h 517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31"/>
                  <a:gd name="T58" fmla="*/ 0 h 517"/>
                  <a:gd name="T59" fmla="*/ 131 w 131"/>
                  <a:gd name="T60" fmla="*/ 517 h 517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31" h="517">
                    <a:moveTo>
                      <a:pt x="131" y="4"/>
                    </a:moveTo>
                    <a:lnTo>
                      <a:pt x="128" y="7"/>
                    </a:lnTo>
                    <a:lnTo>
                      <a:pt x="119" y="21"/>
                    </a:lnTo>
                    <a:lnTo>
                      <a:pt x="109" y="47"/>
                    </a:lnTo>
                    <a:lnTo>
                      <a:pt x="97" y="91"/>
                    </a:lnTo>
                    <a:lnTo>
                      <a:pt x="88" y="156"/>
                    </a:lnTo>
                    <a:lnTo>
                      <a:pt x="84" y="247"/>
                    </a:lnTo>
                    <a:lnTo>
                      <a:pt x="86" y="366"/>
                    </a:lnTo>
                    <a:lnTo>
                      <a:pt x="99" y="517"/>
                    </a:lnTo>
                    <a:lnTo>
                      <a:pt x="25" y="517"/>
                    </a:lnTo>
                    <a:lnTo>
                      <a:pt x="23" y="502"/>
                    </a:lnTo>
                    <a:lnTo>
                      <a:pt x="16" y="460"/>
                    </a:lnTo>
                    <a:lnTo>
                      <a:pt x="9" y="397"/>
                    </a:lnTo>
                    <a:lnTo>
                      <a:pt x="2" y="320"/>
                    </a:lnTo>
                    <a:lnTo>
                      <a:pt x="0" y="236"/>
                    </a:lnTo>
                    <a:lnTo>
                      <a:pt x="4" y="151"/>
                    </a:lnTo>
                    <a:lnTo>
                      <a:pt x="18" y="70"/>
                    </a:lnTo>
                    <a:lnTo>
                      <a:pt x="43" y="0"/>
                    </a:lnTo>
                    <a:lnTo>
                      <a:pt x="131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69" name="Freeform 216"/>
              <p:cNvSpPr>
                <a:spLocks/>
              </p:cNvSpPr>
              <p:nvPr/>
            </p:nvSpPr>
            <p:spPr bwMode="auto">
              <a:xfrm>
                <a:off x="7233" y="13701"/>
                <a:ext cx="104" cy="411"/>
              </a:xfrm>
              <a:custGeom>
                <a:avLst/>
                <a:gdLst>
                  <a:gd name="T0" fmla="*/ 104 w 104"/>
                  <a:gd name="T1" fmla="*/ 4 h 411"/>
                  <a:gd name="T2" fmla="*/ 101 w 104"/>
                  <a:gd name="T3" fmla="*/ 7 h 411"/>
                  <a:gd name="T4" fmla="*/ 94 w 104"/>
                  <a:gd name="T5" fmla="*/ 17 h 411"/>
                  <a:gd name="T6" fmla="*/ 86 w 104"/>
                  <a:gd name="T7" fmla="*/ 38 h 411"/>
                  <a:gd name="T8" fmla="*/ 76 w 104"/>
                  <a:gd name="T9" fmla="*/ 73 h 411"/>
                  <a:gd name="T10" fmla="*/ 69 w 104"/>
                  <a:gd name="T11" fmla="*/ 125 h 411"/>
                  <a:gd name="T12" fmla="*/ 65 w 104"/>
                  <a:gd name="T13" fmla="*/ 196 h 411"/>
                  <a:gd name="T14" fmla="*/ 67 w 104"/>
                  <a:gd name="T15" fmla="*/ 291 h 411"/>
                  <a:gd name="T16" fmla="*/ 77 w 104"/>
                  <a:gd name="T17" fmla="*/ 411 h 411"/>
                  <a:gd name="T18" fmla="*/ 19 w 104"/>
                  <a:gd name="T19" fmla="*/ 411 h 411"/>
                  <a:gd name="T20" fmla="*/ 17 w 104"/>
                  <a:gd name="T21" fmla="*/ 399 h 411"/>
                  <a:gd name="T22" fmla="*/ 11 w 104"/>
                  <a:gd name="T23" fmla="*/ 365 h 411"/>
                  <a:gd name="T24" fmla="*/ 6 w 104"/>
                  <a:gd name="T25" fmla="*/ 316 h 411"/>
                  <a:gd name="T26" fmla="*/ 2 w 104"/>
                  <a:gd name="T27" fmla="*/ 255 h 411"/>
                  <a:gd name="T28" fmla="*/ 0 w 104"/>
                  <a:gd name="T29" fmla="*/ 188 h 411"/>
                  <a:gd name="T30" fmla="*/ 4 w 104"/>
                  <a:gd name="T31" fmla="*/ 120 h 411"/>
                  <a:gd name="T32" fmla="*/ 15 w 104"/>
                  <a:gd name="T33" fmla="*/ 55 h 411"/>
                  <a:gd name="T34" fmla="*/ 34 w 104"/>
                  <a:gd name="T35" fmla="*/ 0 h 411"/>
                  <a:gd name="T36" fmla="*/ 104 w 104"/>
                  <a:gd name="T37" fmla="*/ 4 h 4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104"/>
                  <a:gd name="T58" fmla="*/ 0 h 411"/>
                  <a:gd name="T59" fmla="*/ 104 w 104"/>
                  <a:gd name="T60" fmla="*/ 411 h 411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104" h="411">
                    <a:moveTo>
                      <a:pt x="104" y="4"/>
                    </a:moveTo>
                    <a:lnTo>
                      <a:pt x="101" y="7"/>
                    </a:lnTo>
                    <a:lnTo>
                      <a:pt x="94" y="17"/>
                    </a:lnTo>
                    <a:lnTo>
                      <a:pt x="86" y="38"/>
                    </a:lnTo>
                    <a:lnTo>
                      <a:pt x="76" y="73"/>
                    </a:lnTo>
                    <a:lnTo>
                      <a:pt x="69" y="125"/>
                    </a:lnTo>
                    <a:lnTo>
                      <a:pt x="65" y="196"/>
                    </a:lnTo>
                    <a:lnTo>
                      <a:pt x="67" y="291"/>
                    </a:lnTo>
                    <a:lnTo>
                      <a:pt x="77" y="411"/>
                    </a:lnTo>
                    <a:lnTo>
                      <a:pt x="19" y="411"/>
                    </a:lnTo>
                    <a:lnTo>
                      <a:pt x="17" y="399"/>
                    </a:lnTo>
                    <a:lnTo>
                      <a:pt x="11" y="365"/>
                    </a:lnTo>
                    <a:lnTo>
                      <a:pt x="6" y="316"/>
                    </a:lnTo>
                    <a:lnTo>
                      <a:pt x="2" y="255"/>
                    </a:lnTo>
                    <a:lnTo>
                      <a:pt x="0" y="188"/>
                    </a:lnTo>
                    <a:lnTo>
                      <a:pt x="4" y="120"/>
                    </a:lnTo>
                    <a:lnTo>
                      <a:pt x="15" y="55"/>
                    </a:lnTo>
                    <a:lnTo>
                      <a:pt x="34" y="0"/>
                    </a:lnTo>
                    <a:lnTo>
                      <a:pt x="104" y="4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70" name="Freeform 217"/>
              <p:cNvSpPr>
                <a:spLocks/>
              </p:cNvSpPr>
              <p:nvPr/>
            </p:nvSpPr>
            <p:spPr bwMode="auto">
              <a:xfrm>
                <a:off x="7240" y="13752"/>
                <a:ext cx="76" cy="302"/>
              </a:xfrm>
              <a:custGeom>
                <a:avLst/>
                <a:gdLst>
                  <a:gd name="T0" fmla="*/ 76 w 76"/>
                  <a:gd name="T1" fmla="*/ 2 h 302"/>
                  <a:gd name="T2" fmla="*/ 74 w 76"/>
                  <a:gd name="T3" fmla="*/ 4 h 302"/>
                  <a:gd name="T4" fmla="*/ 70 w 76"/>
                  <a:gd name="T5" fmla="*/ 12 h 302"/>
                  <a:gd name="T6" fmla="*/ 62 w 76"/>
                  <a:gd name="T7" fmla="*/ 28 h 302"/>
                  <a:gd name="T8" fmla="*/ 56 w 76"/>
                  <a:gd name="T9" fmla="*/ 53 h 302"/>
                  <a:gd name="T10" fmla="*/ 51 w 76"/>
                  <a:gd name="T11" fmla="*/ 92 h 302"/>
                  <a:gd name="T12" fmla="*/ 49 w 76"/>
                  <a:gd name="T13" fmla="*/ 145 h 302"/>
                  <a:gd name="T14" fmla="*/ 50 w 76"/>
                  <a:gd name="T15" fmla="*/ 214 h 302"/>
                  <a:gd name="T16" fmla="*/ 57 w 76"/>
                  <a:gd name="T17" fmla="*/ 302 h 302"/>
                  <a:gd name="T18" fmla="*/ 14 w 76"/>
                  <a:gd name="T19" fmla="*/ 302 h 302"/>
                  <a:gd name="T20" fmla="*/ 13 w 76"/>
                  <a:gd name="T21" fmla="*/ 294 h 302"/>
                  <a:gd name="T22" fmla="*/ 9 w 76"/>
                  <a:gd name="T23" fmla="*/ 269 h 302"/>
                  <a:gd name="T24" fmla="*/ 4 w 76"/>
                  <a:gd name="T25" fmla="*/ 232 h 302"/>
                  <a:gd name="T26" fmla="*/ 1 w 76"/>
                  <a:gd name="T27" fmla="*/ 188 h 302"/>
                  <a:gd name="T28" fmla="*/ 0 w 76"/>
                  <a:gd name="T29" fmla="*/ 138 h 302"/>
                  <a:gd name="T30" fmla="*/ 2 w 76"/>
                  <a:gd name="T31" fmla="*/ 89 h 302"/>
                  <a:gd name="T32" fmla="*/ 10 w 76"/>
                  <a:gd name="T33" fmla="*/ 41 h 302"/>
                  <a:gd name="T34" fmla="*/ 25 w 76"/>
                  <a:gd name="T35" fmla="*/ 0 h 302"/>
                  <a:gd name="T36" fmla="*/ 76 w 76"/>
                  <a:gd name="T37" fmla="*/ 2 h 302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76"/>
                  <a:gd name="T58" fmla="*/ 0 h 302"/>
                  <a:gd name="T59" fmla="*/ 76 w 76"/>
                  <a:gd name="T60" fmla="*/ 302 h 302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76" h="302">
                    <a:moveTo>
                      <a:pt x="76" y="2"/>
                    </a:moveTo>
                    <a:lnTo>
                      <a:pt x="74" y="4"/>
                    </a:lnTo>
                    <a:lnTo>
                      <a:pt x="70" y="12"/>
                    </a:lnTo>
                    <a:lnTo>
                      <a:pt x="62" y="28"/>
                    </a:lnTo>
                    <a:lnTo>
                      <a:pt x="56" y="53"/>
                    </a:lnTo>
                    <a:lnTo>
                      <a:pt x="51" y="92"/>
                    </a:lnTo>
                    <a:lnTo>
                      <a:pt x="49" y="145"/>
                    </a:lnTo>
                    <a:lnTo>
                      <a:pt x="50" y="214"/>
                    </a:lnTo>
                    <a:lnTo>
                      <a:pt x="57" y="302"/>
                    </a:lnTo>
                    <a:lnTo>
                      <a:pt x="14" y="302"/>
                    </a:lnTo>
                    <a:lnTo>
                      <a:pt x="13" y="294"/>
                    </a:lnTo>
                    <a:lnTo>
                      <a:pt x="9" y="269"/>
                    </a:lnTo>
                    <a:lnTo>
                      <a:pt x="4" y="232"/>
                    </a:lnTo>
                    <a:lnTo>
                      <a:pt x="1" y="188"/>
                    </a:lnTo>
                    <a:lnTo>
                      <a:pt x="0" y="138"/>
                    </a:lnTo>
                    <a:lnTo>
                      <a:pt x="2" y="89"/>
                    </a:lnTo>
                    <a:lnTo>
                      <a:pt x="10" y="41"/>
                    </a:lnTo>
                    <a:lnTo>
                      <a:pt x="25" y="0"/>
                    </a:lnTo>
                    <a:lnTo>
                      <a:pt x="76" y="2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71" name="Rectangle 218"/>
              <p:cNvSpPr>
                <a:spLocks noChangeArrowheads="1"/>
              </p:cNvSpPr>
              <p:nvPr/>
            </p:nvSpPr>
            <p:spPr bwMode="auto">
              <a:xfrm>
                <a:off x="6241" y="13678"/>
                <a:ext cx="23" cy="95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72" name="Freeform 219"/>
              <p:cNvSpPr>
                <a:spLocks/>
              </p:cNvSpPr>
              <p:nvPr/>
            </p:nvSpPr>
            <p:spPr bwMode="auto">
              <a:xfrm>
                <a:off x="6579" y="13664"/>
                <a:ext cx="375" cy="440"/>
              </a:xfrm>
              <a:custGeom>
                <a:avLst/>
                <a:gdLst>
                  <a:gd name="T0" fmla="*/ 35 w 375"/>
                  <a:gd name="T1" fmla="*/ 41 h 440"/>
                  <a:gd name="T2" fmla="*/ 32 w 375"/>
                  <a:gd name="T3" fmla="*/ 49 h 440"/>
                  <a:gd name="T4" fmla="*/ 25 w 375"/>
                  <a:gd name="T5" fmla="*/ 74 h 440"/>
                  <a:gd name="T6" fmla="*/ 17 w 375"/>
                  <a:gd name="T7" fmla="*/ 112 h 440"/>
                  <a:gd name="T8" fmla="*/ 8 w 375"/>
                  <a:gd name="T9" fmla="*/ 163 h 440"/>
                  <a:gd name="T10" fmla="*/ 2 w 375"/>
                  <a:gd name="T11" fmla="*/ 223 h 440"/>
                  <a:gd name="T12" fmla="*/ 0 w 375"/>
                  <a:gd name="T13" fmla="*/ 290 h 440"/>
                  <a:gd name="T14" fmla="*/ 7 w 375"/>
                  <a:gd name="T15" fmla="*/ 363 h 440"/>
                  <a:gd name="T16" fmla="*/ 23 w 375"/>
                  <a:gd name="T17" fmla="*/ 440 h 440"/>
                  <a:gd name="T18" fmla="*/ 23 w 375"/>
                  <a:gd name="T19" fmla="*/ 437 h 440"/>
                  <a:gd name="T20" fmla="*/ 23 w 375"/>
                  <a:gd name="T21" fmla="*/ 427 h 440"/>
                  <a:gd name="T22" fmla="*/ 23 w 375"/>
                  <a:gd name="T23" fmla="*/ 411 h 440"/>
                  <a:gd name="T24" fmla="*/ 23 w 375"/>
                  <a:gd name="T25" fmla="*/ 391 h 440"/>
                  <a:gd name="T26" fmla="*/ 25 w 375"/>
                  <a:gd name="T27" fmla="*/ 367 h 440"/>
                  <a:gd name="T28" fmla="*/ 28 w 375"/>
                  <a:gd name="T29" fmla="*/ 341 h 440"/>
                  <a:gd name="T30" fmla="*/ 33 w 375"/>
                  <a:gd name="T31" fmla="*/ 312 h 440"/>
                  <a:gd name="T32" fmla="*/ 39 w 375"/>
                  <a:gd name="T33" fmla="*/ 281 h 440"/>
                  <a:gd name="T34" fmla="*/ 49 w 375"/>
                  <a:gd name="T35" fmla="*/ 251 h 440"/>
                  <a:gd name="T36" fmla="*/ 61 w 375"/>
                  <a:gd name="T37" fmla="*/ 222 h 440"/>
                  <a:gd name="T38" fmla="*/ 75 w 375"/>
                  <a:gd name="T39" fmla="*/ 194 h 440"/>
                  <a:gd name="T40" fmla="*/ 93 w 375"/>
                  <a:gd name="T41" fmla="*/ 168 h 440"/>
                  <a:gd name="T42" fmla="*/ 116 w 375"/>
                  <a:gd name="T43" fmla="*/ 145 h 440"/>
                  <a:gd name="T44" fmla="*/ 141 w 375"/>
                  <a:gd name="T45" fmla="*/ 127 h 440"/>
                  <a:gd name="T46" fmla="*/ 173 w 375"/>
                  <a:gd name="T47" fmla="*/ 114 h 440"/>
                  <a:gd name="T48" fmla="*/ 208 w 375"/>
                  <a:gd name="T49" fmla="*/ 106 h 440"/>
                  <a:gd name="T50" fmla="*/ 210 w 375"/>
                  <a:gd name="T51" fmla="*/ 104 h 440"/>
                  <a:gd name="T52" fmla="*/ 217 w 375"/>
                  <a:gd name="T53" fmla="*/ 100 h 440"/>
                  <a:gd name="T54" fmla="*/ 227 w 375"/>
                  <a:gd name="T55" fmla="*/ 92 h 440"/>
                  <a:gd name="T56" fmla="*/ 245 w 375"/>
                  <a:gd name="T57" fmla="*/ 82 h 440"/>
                  <a:gd name="T58" fmla="*/ 267 w 375"/>
                  <a:gd name="T59" fmla="*/ 69 h 440"/>
                  <a:gd name="T60" fmla="*/ 296 w 375"/>
                  <a:gd name="T61" fmla="*/ 54 h 440"/>
                  <a:gd name="T62" fmla="*/ 332 w 375"/>
                  <a:gd name="T63" fmla="*/ 36 h 440"/>
                  <a:gd name="T64" fmla="*/ 375 w 375"/>
                  <a:gd name="T65" fmla="*/ 17 h 440"/>
                  <a:gd name="T66" fmla="*/ 373 w 375"/>
                  <a:gd name="T67" fmla="*/ 16 h 440"/>
                  <a:gd name="T68" fmla="*/ 366 w 375"/>
                  <a:gd name="T69" fmla="*/ 15 h 440"/>
                  <a:gd name="T70" fmla="*/ 357 w 375"/>
                  <a:gd name="T71" fmla="*/ 13 h 440"/>
                  <a:gd name="T72" fmla="*/ 343 w 375"/>
                  <a:gd name="T73" fmla="*/ 10 h 440"/>
                  <a:gd name="T74" fmla="*/ 326 w 375"/>
                  <a:gd name="T75" fmla="*/ 7 h 440"/>
                  <a:gd name="T76" fmla="*/ 307 w 375"/>
                  <a:gd name="T77" fmla="*/ 5 h 440"/>
                  <a:gd name="T78" fmla="*/ 285 w 375"/>
                  <a:gd name="T79" fmla="*/ 3 h 440"/>
                  <a:gd name="T80" fmla="*/ 261 w 375"/>
                  <a:gd name="T81" fmla="*/ 1 h 440"/>
                  <a:gd name="T82" fmla="*/ 235 w 375"/>
                  <a:gd name="T83" fmla="*/ 0 h 440"/>
                  <a:gd name="T84" fmla="*/ 208 w 375"/>
                  <a:gd name="T85" fmla="*/ 1 h 440"/>
                  <a:gd name="T86" fmla="*/ 180 w 375"/>
                  <a:gd name="T87" fmla="*/ 2 h 440"/>
                  <a:gd name="T88" fmla="*/ 151 w 375"/>
                  <a:gd name="T89" fmla="*/ 5 h 440"/>
                  <a:gd name="T90" fmla="*/ 122 w 375"/>
                  <a:gd name="T91" fmla="*/ 10 h 440"/>
                  <a:gd name="T92" fmla="*/ 92 w 375"/>
                  <a:gd name="T93" fmla="*/ 18 h 440"/>
                  <a:gd name="T94" fmla="*/ 63 w 375"/>
                  <a:gd name="T95" fmla="*/ 28 h 440"/>
                  <a:gd name="T96" fmla="*/ 35 w 375"/>
                  <a:gd name="T97" fmla="*/ 41 h 44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375"/>
                  <a:gd name="T148" fmla="*/ 0 h 440"/>
                  <a:gd name="T149" fmla="*/ 375 w 375"/>
                  <a:gd name="T150" fmla="*/ 440 h 44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375" h="440">
                    <a:moveTo>
                      <a:pt x="35" y="41"/>
                    </a:moveTo>
                    <a:lnTo>
                      <a:pt x="32" y="49"/>
                    </a:lnTo>
                    <a:lnTo>
                      <a:pt x="25" y="74"/>
                    </a:lnTo>
                    <a:lnTo>
                      <a:pt x="17" y="112"/>
                    </a:lnTo>
                    <a:lnTo>
                      <a:pt x="8" y="163"/>
                    </a:lnTo>
                    <a:lnTo>
                      <a:pt x="2" y="223"/>
                    </a:lnTo>
                    <a:lnTo>
                      <a:pt x="0" y="290"/>
                    </a:lnTo>
                    <a:lnTo>
                      <a:pt x="7" y="363"/>
                    </a:lnTo>
                    <a:lnTo>
                      <a:pt x="23" y="440"/>
                    </a:lnTo>
                    <a:lnTo>
                      <a:pt x="23" y="437"/>
                    </a:lnTo>
                    <a:lnTo>
                      <a:pt x="23" y="427"/>
                    </a:lnTo>
                    <a:lnTo>
                      <a:pt x="23" y="411"/>
                    </a:lnTo>
                    <a:lnTo>
                      <a:pt x="23" y="391"/>
                    </a:lnTo>
                    <a:lnTo>
                      <a:pt x="25" y="367"/>
                    </a:lnTo>
                    <a:lnTo>
                      <a:pt x="28" y="341"/>
                    </a:lnTo>
                    <a:lnTo>
                      <a:pt x="33" y="312"/>
                    </a:lnTo>
                    <a:lnTo>
                      <a:pt x="39" y="281"/>
                    </a:lnTo>
                    <a:lnTo>
                      <a:pt x="49" y="251"/>
                    </a:lnTo>
                    <a:lnTo>
                      <a:pt x="61" y="222"/>
                    </a:lnTo>
                    <a:lnTo>
                      <a:pt x="75" y="194"/>
                    </a:lnTo>
                    <a:lnTo>
                      <a:pt x="93" y="168"/>
                    </a:lnTo>
                    <a:lnTo>
                      <a:pt x="116" y="145"/>
                    </a:lnTo>
                    <a:lnTo>
                      <a:pt x="141" y="127"/>
                    </a:lnTo>
                    <a:lnTo>
                      <a:pt x="173" y="114"/>
                    </a:lnTo>
                    <a:lnTo>
                      <a:pt x="208" y="106"/>
                    </a:lnTo>
                    <a:lnTo>
                      <a:pt x="210" y="104"/>
                    </a:lnTo>
                    <a:lnTo>
                      <a:pt x="217" y="100"/>
                    </a:lnTo>
                    <a:lnTo>
                      <a:pt x="227" y="92"/>
                    </a:lnTo>
                    <a:lnTo>
                      <a:pt x="245" y="82"/>
                    </a:lnTo>
                    <a:lnTo>
                      <a:pt x="267" y="69"/>
                    </a:lnTo>
                    <a:lnTo>
                      <a:pt x="296" y="54"/>
                    </a:lnTo>
                    <a:lnTo>
                      <a:pt x="332" y="36"/>
                    </a:lnTo>
                    <a:lnTo>
                      <a:pt x="375" y="17"/>
                    </a:lnTo>
                    <a:lnTo>
                      <a:pt x="373" y="16"/>
                    </a:lnTo>
                    <a:lnTo>
                      <a:pt x="366" y="15"/>
                    </a:lnTo>
                    <a:lnTo>
                      <a:pt x="357" y="13"/>
                    </a:lnTo>
                    <a:lnTo>
                      <a:pt x="343" y="10"/>
                    </a:lnTo>
                    <a:lnTo>
                      <a:pt x="326" y="7"/>
                    </a:lnTo>
                    <a:lnTo>
                      <a:pt x="307" y="5"/>
                    </a:lnTo>
                    <a:lnTo>
                      <a:pt x="285" y="3"/>
                    </a:lnTo>
                    <a:lnTo>
                      <a:pt x="261" y="1"/>
                    </a:lnTo>
                    <a:lnTo>
                      <a:pt x="235" y="0"/>
                    </a:lnTo>
                    <a:lnTo>
                      <a:pt x="208" y="1"/>
                    </a:lnTo>
                    <a:lnTo>
                      <a:pt x="180" y="2"/>
                    </a:lnTo>
                    <a:lnTo>
                      <a:pt x="151" y="5"/>
                    </a:lnTo>
                    <a:lnTo>
                      <a:pt x="122" y="10"/>
                    </a:lnTo>
                    <a:lnTo>
                      <a:pt x="92" y="18"/>
                    </a:lnTo>
                    <a:lnTo>
                      <a:pt x="63" y="28"/>
                    </a:lnTo>
                    <a:lnTo>
                      <a:pt x="35" y="41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73" name="Freeform 220"/>
              <p:cNvSpPr>
                <a:spLocks/>
              </p:cNvSpPr>
              <p:nvPr/>
            </p:nvSpPr>
            <p:spPr bwMode="auto">
              <a:xfrm>
                <a:off x="6061" y="13991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8 h 83"/>
                  <a:gd name="T6" fmla="*/ 5 w 305"/>
                  <a:gd name="T7" fmla="*/ 44 h 83"/>
                  <a:gd name="T8" fmla="*/ 11 w 305"/>
                  <a:gd name="T9" fmla="*/ 37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8 h 83"/>
                  <a:gd name="T16" fmla="*/ 54 w 305"/>
                  <a:gd name="T17" fmla="*/ 12 h 83"/>
                  <a:gd name="T18" fmla="*/ 72 w 305"/>
                  <a:gd name="T19" fmla="*/ 6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7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6 h 83"/>
                  <a:gd name="T38" fmla="*/ 289 w 305"/>
                  <a:gd name="T39" fmla="*/ 44 h 83"/>
                  <a:gd name="T40" fmla="*/ 277 w 305"/>
                  <a:gd name="T41" fmla="*/ 41 h 83"/>
                  <a:gd name="T42" fmla="*/ 262 w 305"/>
                  <a:gd name="T43" fmla="*/ 36 h 83"/>
                  <a:gd name="T44" fmla="*/ 244 w 305"/>
                  <a:gd name="T45" fmla="*/ 32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1 h 83"/>
                  <a:gd name="T56" fmla="*/ 101 w 305"/>
                  <a:gd name="T57" fmla="*/ 23 h 83"/>
                  <a:gd name="T58" fmla="*/ 77 w 305"/>
                  <a:gd name="T59" fmla="*/ 29 h 83"/>
                  <a:gd name="T60" fmla="*/ 55 w 305"/>
                  <a:gd name="T61" fmla="*/ 37 h 83"/>
                  <a:gd name="T62" fmla="*/ 33 w 305"/>
                  <a:gd name="T63" fmla="*/ 48 h 83"/>
                  <a:gd name="T64" fmla="*/ 15 w 305"/>
                  <a:gd name="T65" fmla="*/ 63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8"/>
                    </a:lnTo>
                    <a:lnTo>
                      <a:pt x="5" y="44"/>
                    </a:lnTo>
                    <a:lnTo>
                      <a:pt x="11" y="37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8"/>
                    </a:lnTo>
                    <a:lnTo>
                      <a:pt x="54" y="12"/>
                    </a:lnTo>
                    <a:lnTo>
                      <a:pt x="72" y="6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7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6"/>
                    </a:lnTo>
                    <a:lnTo>
                      <a:pt x="289" y="44"/>
                    </a:lnTo>
                    <a:lnTo>
                      <a:pt x="277" y="41"/>
                    </a:lnTo>
                    <a:lnTo>
                      <a:pt x="262" y="36"/>
                    </a:lnTo>
                    <a:lnTo>
                      <a:pt x="244" y="32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1"/>
                    </a:lnTo>
                    <a:lnTo>
                      <a:pt x="101" y="23"/>
                    </a:lnTo>
                    <a:lnTo>
                      <a:pt x="77" y="29"/>
                    </a:lnTo>
                    <a:lnTo>
                      <a:pt x="55" y="37"/>
                    </a:lnTo>
                    <a:lnTo>
                      <a:pt x="33" y="48"/>
                    </a:lnTo>
                    <a:lnTo>
                      <a:pt x="15" y="63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74" name="Freeform 221"/>
              <p:cNvSpPr>
                <a:spLocks/>
              </p:cNvSpPr>
              <p:nvPr/>
            </p:nvSpPr>
            <p:spPr bwMode="auto">
              <a:xfrm>
                <a:off x="6061" y="13793"/>
                <a:ext cx="305" cy="83"/>
              </a:xfrm>
              <a:custGeom>
                <a:avLst/>
                <a:gdLst>
                  <a:gd name="T0" fmla="*/ 0 w 305"/>
                  <a:gd name="T1" fmla="*/ 53 h 83"/>
                  <a:gd name="T2" fmla="*/ 0 w 305"/>
                  <a:gd name="T3" fmla="*/ 52 h 83"/>
                  <a:gd name="T4" fmla="*/ 2 w 305"/>
                  <a:gd name="T5" fmla="*/ 49 h 83"/>
                  <a:gd name="T6" fmla="*/ 5 w 305"/>
                  <a:gd name="T7" fmla="*/ 44 h 83"/>
                  <a:gd name="T8" fmla="*/ 11 w 305"/>
                  <a:gd name="T9" fmla="*/ 38 h 83"/>
                  <a:gd name="T10" fmla="*/ 18 w 305"/>
                  <a:gd name="T11" fmla="*/ 31 h 83"/>
                  <a:gd name="T12" fmla="*/ 27 w 305"/>
                  <a:gd name="T13" fmla="*/ 25 h 83"/>
                  <a:gd name="T14" fmla="*/ 39 w 305"/>
                  <a:gd name="T15" fmla="*/ 17 h 83"/>
                  <a:gd name="T16" fmla="*/ 54 w 305"/>
                  <a:gd name="T17" fmla="*/ 12 h 83"/>
                  <a:gd name="T18" fmla="*/ 72 w 305"/>
                  <a:gd name="T19" fmla="*/ 7 h 83"/>
                  <a:gd name="T20" fmla="*/ 92 w 305"/>
                  <a:gd name="T21" fmla="*/ 2 h 83"/>
                  <a:gd name="T22" fmla="*/ 118 w 305"/>
                  <a:gd name="T23" fmla="*/ 0 h 83"/>
                  <a:gd name="T24" fmla="*/ 146 w 305"/>
                  <a:gd name="T25" fmla="*/ 0 h 83"/>
                  <a:gd name="T26" fmla="*/ 180 w 305"/>
                  <a:gd name="T27" fmla="*/ 2 h 83"/>
                  <a:gd name="T28" fmla="*/ 216 w 305"/>
                  <a:gd name="T29" fmla="*/ 8 h 83"/>
                  <a:gd name="T30" fmla="*/ 258 w 305"/>
                  <a:gd name="T31" fmla="*/ 16 h 83"/>
                  <a:gd name="T32" fmla="*/ 305 w 305"/>
                  <a:gd name="T33" fmla="*/ 29 h 83"/>
                  <a:gd name="T34" fmla="*/ 299 w 305"/>
                  <a:gd name="T35" fmla="*/ 47 h 83"/>
                  <a:gd name="T36" fmla="*/ 297 w 305"/>
                  <a:gd name="T37" fmla="*/ 45 h 83"/>
                  <a:gd name="T38" fmla="*/ 289 w 305"/>
                  <a:gd name="T39" fmla="*/ 43 h 83"/>
                  <a:gd name="T40" fmla="*/ 277 w 305"/>
                  <a:gd name="T41" fmla="*/ 40 h 83"/>
                  <a:gd name="T42" fmla="*/ 262 w 305"/>
                  <a:gd name="T43" fmla="*/ 36 h 83"/>
                  <a:gd name="T44" fmla="*/ 244 w 305"/>
                  <a:gd name="T45" fmla="*/ 33 h 83"/>
                  <a:gd name="T46" fmla="*/ 224 w 305"/>
                  <a:gd name="T47" fmla="*/ 28 h 83"/>
                  <a:gd name="T48" fmla="*/ 201 w 305"/>
                  <a:gd name="T49" fmla="*/ 25 h 83"/>
                  <a:gd name="T50" fmla="*/ 176 w 305"/>
                  <a:gd name="T51" fmla="*/ 22 h 83"/>
                  <a:gd name="T52" fmla="*/ 152 w 305"/>
                  <a:gd name="T53" fmla="*/ 21 h 83"/>
                  <a:gd name="T54" fmla="*/ 126 w 305"/>
                  <a:gd name="T55" fmla="*/ 22 h 83"/>
                  <a:gd name="T56" fmla="*/ 101 w 305"/>
                  <a:gd name="T57" fmla="*/ 24 h 83"/>
                  <a:gd name="T58" fmla="*/ 77 w 305"/>
                  <a:gd name="T59" fmla="*/ 29 h 83"/>
                  <a:gd name="T60" fmla="*/ 55 w 305"/>
                  <a:gd name="T61" fmla="*/ 38 h 83"/>
                  <a:gd name="T62" fmla="*/ 33 w 305"/>
                  <a:gd name="T63" fmla="*/ 49 h 83"/>
                  <a:gd name="T64" fmla="*/ 15 w 305"/>
                  <a:gd name="T65" fmla="*/ 64 h 83"/>
                  <a:gd name="T66" fmla="*/ 0 w 305"/>
                  <a:gd name="T67" fmla="*/ 83 h 83"/>
                  <a:gd name="T68" fmla="*/ 0 w 305"/>
                  <a:gd name="T69" fmla="*/ 53 h 83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305"/>
                  <a:gd name="T106" fmla="*/ 0 h 83"/>
                  <a:gd name="T107" fmla="*/ 305 w 305"/>
                  <a:gd name="T108" fmla="*/ 83 h 83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305" h="83">
                    <a:moveTo>
                      <a:pt x="0" y="53"/>
                    </a:moveTo>
                    <a:lnTo>
                      <a:pt x="0" y="52"/>
                    </a:lnTo>
                    <a:lnTo>
                      <a:pt x="2" y="49"/>
                    </a:lnTo>
                    <a:lnTo>
                      <a:pt x="5" y="44"/>
                    </a:lnTo>
                    <a:lnTo>
                      <a:pt x="11" y="38"/>
                    </a:lnTo>
                    <a:lnTo>
                      <a:pt x="18" y="31"/>
                    </a:lnTo>
                    <a:lnTo>
                      <a:pt x="27" y="25"/>
                    </a:lnTo>
                    <a:lnTo>
                      <a:pt x="39" y="17"/>
                    </a:lnTo>
                    <a:lnTo>
                      <a:pt x="54" y="12"/>
                    </a:lnTo>
                    <a:lnTo>
                      <a:pt x="72" y="7"/>
                    </a:lnTo>
                    <a:lnTo>
                      <a:pt x="92" y="2"/>
                    </a:lnTo>
                    <a:lnTo>
                      <a:pt x="118" y="0"/>
                    </a:lnTo>
                    <a:lnTo>
                      <a:pt x="146" y="0"/>
                    </a:lnTo>
                    <a:lnTo>
                      <a:pt x="180" y="2"/>
                    </a:lnTo>
                    <a:lnTo>
                      <a:pt x="216" y="8"/>
                    </a:lnTo>
                    <a:lnTo>
                      <a:pt x="258" y="16"/>
                    </a:lnTo>
                    <a:lnTo>
                      <a:pt x="305" y="29"/>
                    </a:lnTo>
                    <a:lnTo>
                      <a:pt x="299" y="47"/>
                    </a:lnTo>
                    <a:lnTo>
                      <a:pt x="297" y="45"/>
                    </a:lnTo>
                    <a:lnTo>
                      <a:pt x="289" y="43"/>
                    </a:lnTo>
                    <a:lnTo>
                      <a:pt x="277" y="40"/>
                    </a:lnTo>
                    <a:lnTo>
                      <a:pt x="262" y="36"/>
                    </a:lnTo>
                    <a:lnTo>
                      <a:pt x="244" y="33"/>
                    </a:lnTo>
                    <a:lnTo>
                      <a:pt x="224" y="28"/>
                    </a:lnTo>
                    <a:lnTo>
                      <a:pt x="201" y="25"/>
                    </a:lnTo>
                    <a:lnTo>
                      <a:pt x="176" y="22"/>
                    </a:lnTo>
                    <a:lnTo>
                      <a:pt x="152" y="21"/>
                    </a:lnTo>
                    <a:lnTo>
                      <a:pt x="126" y="22"/>
                    </a:lnTo>
                    <a:lnTo>
                      <a:pt x="101" y="24"/>
                    </a:lnTo>
                    <a:lnTo>
                      <a:pt x="77" y="29"/>
                    </a:lnTo>
                    <a:lnTo>
                      <a:pt x="55" y="38"/>
                    </a:lnTo>
                    <a:lnTo>
                      <a:pt x="33" y="49"/>
                    </a:lnTo>
                    <a:lnTo>
                      <a:pt x="15" y="64"/>
                    </a:lnTo>
                    <a:lnTo>
                      <a:pt x="0" y="83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75" name="Freeform 222"/>
              <p:cNvSpPr>
                <a:spLocks/>
              </p:cNvSpPr>
              <p:nvPr/>
            </p:nvSpPr>
            <p:spPr bwMode="auto">
              <a:xfrm>
                <a:off x="6348" y="13696"/>
                <a:ext cx="496" cy="917"/>
              </a:xfrm>
              <a:custGeom>
                <a:avLst/>
                <a:gdLst>
                  <a:gd name="T0" fmla="*/ 0 w 496"/>
                  <a:gd name="T1" fmla="*/ 0 h 917"/>
                  <a:gd name="T2" fmla="*/ 0 w 496"/>
                  <a:gd name="T3" fmla="*/ 886 h 917"/>
                  <a:gd name="T4" fmla="*/ 150 w 496"/>
                  <a:gd name="T5" fmla="*/ 917 h 917"/>
                  <a:gd name="T6" fmla="*/ 143 w 496"/>
                  <a:gd name="T7" fmla="*/ 797 h 917"/>
                  <a:gd name="T8" fmla="*/ 496 w 496"/>
                  <a:gd name="T9" fmla="*/ 851 h 917"/>
                  <a:gd name="T10" fmla="*/ 490 w 496"/>
                  <a:gd name="T11" fmla="*/ 803 h 917"/>
                  <a:gd name="T12" fmla="*/ 245 w 496"/>
                  <a:gd name="T13" fmla="*/ 773 h 917"/>
                  <a:gd name="T14" fmla="*/ 239 w 496"/>
                  <a:gd name="T15" fmla="*/ 670 h 917"/>
                  <a:gd name="T16" fmla="*/ 72 w 496"/>
                  <a:gd name="T17" fmla="*/ 670 h 917"/>
                  <a:gd name="T18" fmla="*/ 68 w 496"/>
                  <a:gd name="T19" fmla="*/ 657 h 917"/>
                  <a:gd name="T20" fmla="*/ 56 w 496"/>
                  <a:gd name="T21" fmla="*/ 620 h 917"/>
                  <a:gd name="T22" fmla="*/ 41 w 496"/>
                  <a:gd name="T23" fmla="*/ 559 h 917"/>
                  <a:gd name="T24" fmla="*/ 26 w 496"/>
                  <a:gd name="T25" fmla="*/ 480 h 917"/>
                  <a:gd name="T26" fmla="*/ 15 w 496"/>
                  <a:gd name="T27" fmla="*/ 385 h 917"/>
                  <a:gd name="T28" fmla="*/ 11 w 496"/>
                  <a:gd name="T29" fmla="*/ 276 h 917"/>
                  <a:gd name="T30" fmla="*/ 20 w 496"/>
                  <a:gd name="T31" fmla="*/ 158 h 917"/>
                  <a:gd name="T32" fmla="*/ 42 w 496"/>
                  <a:gd name="T33" fmla="*/ 30 h 917"/>
                  <a:gd name="T34" fmla="*/ 0 w 496"/>
                  <a:gd name="T35" fmla="*/ 0 h 91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96"/>
                  <a:gd name="T55" fmla="*/ 0 h 917"/>
                  <a:gd name="T56" fmla="*/ 496 w 496"/>
                  <a:gd name="T57" fmla="*/ 917 h 91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96" h="917">
                    <a:moveTo>
                      <a:pt x="0" y="0"/>
                    </a:moveTo>
                    <a:lnTo>
                      <a:pt x="0" y="886"/>
                    </a:lnTo>
                    <a:lnTo>
                      <a:pt x="150" y="917"/>
                    </a:lnTo>
                    <a:lnTo>
                      <a:pt x="143" y="797"/>
                    </a:lnTo>
                    <a:lnTo>
                      <a:pt x="496" y="851"/>
                    </a:lnTo>
                    <a:lnTo>
                      <a:pt x="490" y="803"/>
                    </a:lnTo>
                    <a:lnTo>
                      <a:pt x="245" y="773"/>
                    </a:lnTo>
                    <a:lnTo>
                      <a:pt x="239" y="670"/>
                    </a:lnTo>
                    <a:lnTo>
                      <a:pt x="72" y="670"/>
                    </a:lnTo>
                    <a:lnTo>
                      <a:pt x="68" y="657"/>
                    </a:lnTo>
                    <a:lnTo>
                      <a:pt x="56" y="620"/>
                    </a:lnTo>
                    <a:lnTo>
                      <a:pt x="41" y="559"/>
                    </a:lnTo>
                    <a:lnTo>
                      <a:pt x="26" y="480"/>
                    </a:lnTo>
                    <a:lnTo>
                      <a:pt x="15" y="385"/>
                    </a:lnTo>
                    <a:lnTo>
                      <a:pt x="11" y="276"/>
                    </a:lnTo>
                    <a:lnTo>
                      <a:pt x="20" y="158"/>
                    </a:lnTo>
                    <a:lnTo>
                      <a:pt x="42" y="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76" name="Freeform 223"/>
              <p:cNvSpPr>
                <a:spLocks/>
              </p:cNvSpPr>
              <p:nvPr/>
            </p:nvSpPr>
            <p:spPr bwMode="auto">
              <a:xfrm>
                <a:off x="6593" y="13487"/>
                <a:ext cx="638" cy="125"/>
              </a:xfrm>
              <a:custGeom>
                <a:avLst/>
                <a:gdLst>
                  <a:gd name="T0" fmla="*/ 0 w 638"/>
                  <a:gd name="T1" fmla="*/ 125 h 125"/>
                  <a:gd name="T2" fmla="*/ 4 w 638"/>
                  <a:gd name="T3" fmla="*/ 124 h 125"/>
                  <a:gd name="T4" fmla="*/ 14 w 638"/>
                  <a:gd name="T5" fmla="*/ 119 h 125"/>
                  <a:gd name="T6" fmla="*/ 31 w 638"/>
                  <a:gd name="T7" fmla="*/ 114 h 125"/>
                  <a:gd name="T8" fmla="*/ 53 w 638"/>
                  <a:gd name="T9" fmla="*/ 106 h 125"/>
                  <a:gd name="T10" fmla="*/ 81 w 638"/>
                  <a:gd name="T11" fmla="*/ 98 h 125"/>
                  <a:gd name="T12" fmla="*/ 113 w 638"/>
                  <a:gd name="T13" fmla="*/ 89 h 125"/>
                  <a:gd name="T14" fmla="*/ 151 w 638"/>
                  <a:gd name="T15" fmla="*/ 81 h 125"/>
                  <a:gd name="T16" fmla="*/ 192 w 638"/>
                  <a:gd name="T17" fmla="*/ 73 h 125"/>
                  <a:gd name="T18" fmla="*/ 237 w 638"/>
                  <a:gd name="T19" fmla="*/ 65 h 125"/>
                  <a:gd name="T20" fmla="*/ 286 w 638"/>
                  <a:gd name="T21" fmla="*/ 60 h 125"/>
                  <a:gd name="T22" fmla="*/ 337 w 638"/>
                  <a:gd name="T23" fmla="*/ 56 h 125"/>
                  <a:gd name="T24" fmla="*/ 390 w 638"/>
                  <a:gd name="T25" fmla="*/ 55 h 125"/>
                  <a:gd name="T26" fmla="*/ 446 w 638"/>
                  <a:gd name="T27" fmla="*/ 56 h 125"/>
                  <a:gd name="T28" fmla="*/ 503 w 638"/>
                  <a:gd name="T29" fmla="*/ 61 h 125"/>
                  <a:gd name="T30" fmla="*/ 561 w 638"/>
                  <a:gd name="T31" fmla="*/ 70 h 125"/>
                  <a:gd name="T32" fmla="*/ 620 w 638"/>
                  <a:gd name="T33" fmla="*/ 83 h 125"/>
                  <a:gd name="T34" fmla="*/ 638 w 638"/>
                  <a:gd name="T35" fmla="*/ 0 h 125"/>
                  <a:gd name="T36" fmla="*/ 634 w 638"/>
                  <a:gd name="T37" fmla="*/ 0 h 125"/>
                  <a:gd name="T38" fmla="*/ 620 w 638"/>
                  <a:gd name="T39" fmla="*/ 0 h 125"/>
                  <a:gd name="T40" fmla="*/ 599 w 638"/>
                  <a:gd name="T41" fmla="*/ 0 h 125"/>
                  <a:gd name="T42" fmla="*/ 571 w 638"/>
                  <a:gd name="T43" fmla="*/ 1 h 125"/>
                  <a:gd name="T44" fmla="*/ 536 w 638"/>
                  <a:gd name="T45" fmla="*/ 2 h 125"/>
                  <a:gd name="T46" fmla="*/ 496 w 638"/>
                  <a:gd name="T47" fmla="*/ 3 h 125"/>
                  <a:gd name="T48" fmla="*/ 452 w 638"/>
                  <a:gd name="T49" fmla="*/ 6 h 125"/>
                  <a:gd name="T50" fmla="*/ 405 w 638"/>
                  <a:gd name="T51" fmla="*/ 8 h 125"/>
                  <a:gd name="T52" fmla="*/ 354 w 638"/>
                  <a:gd name="T53" fmla="*/ 13 h 125"/>
                  <a:gd name="T54" fmla="*/ 302 w 638"/>
                  <a:gd name="T55" fmla="*/ 17 h 125"/>
                  <a:gd name="T56" fmla="*/ 249 w 638"/>
                  <a:gd name="T57" fmla="*/ 22 h 125"/>
                  <a:gd name="T58" fmla="*/ 196 w 638"/>
                  <a:gd name="T59" fmla="*/ 30 h 125"/>
                  <a:gd name="T60" fmla="*/ 144 w 638"/>
                  <a:gd name="T61" fmla="*/ 37 h 125"/>
                  <a:gd name="T62" fmla="*/ 93 w 638"/>
                  <a:gd name="T63" fmla="*/ 47 h 125"/>
                  <a:gd name="T64" fmla="*/ 45 w 638"/>
                  <a:gd name="T65" fmla="*/ 58 h 125"/>
                  <a:gd name="T66" fmla="*/ 0 w 638"/>
                  <a:gd name="T67" fmla="*/ 71 h 125"/>
                  <a:gd name="T68" fmla="*/ 0 w 638"/>
                  <a:gd name="T69" fmla="*/ 125 h 125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638"/>
                  <a:gd name="T106" fmla="*/ 0 h 125"/>
                  <a:gd name="T107" fmla="*/ 638 w 638"/>
                  <a:gd name="T108" fmla="*/ 125 h 125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638" h="125">
                    <a:moveTo>
                      <a:pt x="0" y="125"/>
                    </a:moveTo>
                    <a:lnTo>
                      <a:pt x="4" y="124"/>
                    </a:lnTo>
                    <a:lnTo>
                      <a:pt x="14" y="119"/>
                    </a:lnTo>
                    <a:lnTo>
                      <a:pt x="31" y="114"/>
                    </a:lnTo>
                    <a:lnTo>
                      <a:pt x="53" y="106"/>
                    </a:lnTo>
                    <a:lnTo>
                      <a:pt x="81" y="98"/>
                    </a:lnTo>
                    <a:lnTo>
                      <a:pt x="113" y="89"/>
                    </a:lnTo>
                    <a:lnTo>
                      <a:pt x="151" y="81"/>
                    </a:lnTo>
                    <a:lnTo>
                      <a:pt x="192" y="73"/>
                    </a:lnTo>
                    <a:lnTo>
                      <a:pt x="237" y="65"/>
                    </a:lnTo>
                    <a:lnTo>
                      <a:pt x="286" y="60"/>
                    </a:lnTo>
                    <a:lnTo>
                      <a:pt x="337" y="56"/>
                    </a:lnTo>
                    <a:lnTo>
                      <a:pt x="390" y="55"/>
                    </a:lnTo>
                    <a:lnTo>
                      <a:pt x="446" y="56"/>
                    </a:lnTo>
                    <a:lnTo>
                      <a:pt x="503" y="61"/>
                    </a:lnTo>
                    <a:lnTo>
                      <a:pt x="561" y="70"/>
                    </a:lnTo>
                    <a:lnTo>
                      <a:pt x="620" y="83"/>
                    </a:lnTo>
                    <a:lnTo>
                      <a:pt x="638" y="0"/>
                    </a:lnTo>
                    <a:lnTo>
                      <a:pt x="634" y="0"/>
                    </a:lnTo>
                    <a:lnTo>
                      <a:pt x="620" y="0"/>
                    </a:lnTo>
                    <a:lnTo>
                      <a:pt x="599" y="0"/>
                    </a:lnTo>
                    <a:lnTo>
                      <a:pt x="571" y="1"/>
                    </a:lnTo>
                    <a:lnTo>
                      <a:pt x="536" y="2"/>
                    </a:lnTo>
                    <a:lnTo>
                      <a:pt x="496" y="3"/>
                    </a:lnTo>
                    <a:lnTo>
                      <a:pt x="452" y="6"/>
                    </a:lnTo>
                    <a:lnTo>
                      <a:pt x="405" y="8"/>
                    </a:lnTo>
                    <a:lnTo>
                      <a:pt x="354" y="13"/>
                    </a:lnTo>
                    <a:lnTo>
                      <a:pt x="302" y="17"/>
                    </a:lnTo>
                    <a:lnTo>
                      <a:pt x="249" y="22"/>
                    </a:lnTo>
                    <a:lnTo>
                      <a:pt x="196" y="30"/>
                    </a:lnTo>
                    <a:lnTo>
                      <a:pt x="144" y="37"/>
                    </a:lnTo>
                    <a:lnTo>
                      <a:pt x="93" y="47"/>
                    </a:lnTo>
                    <a:lnTo>
                      <a:pt x="45" y="58"/>
                    </a:lnTo>
                    <a:lnTo>
                      <a:pt x="0" y="71"/>
                    </a:lnTo>
                    <a:lnTo>
                      <a:pt x="0" y="125"/>
                    </a:lnTo>
                    <a:close/>
                  </a:path>
                </a:pathLst>
              </a:custGeom>
              <a:solidFill>
                <a:srgbClr val="80808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77" name="Freeform 224"/>
              <p:cNvSpPr>
                <a:spLocks/>
              </p:cNvSpPr>
              <p:nvPr/>
            </p:nvSpPr>
            <p:spPr bwMode="auto">
              <a:xfrm>
                <a:off x="6217" y="14634"/>
                <a:ext cx="1075" cy="356"/>
              </a:xfrm>
              <a:custGeom>
                <a:avLst/>
                <a:gdLst>
                  <a:gd name="T0" fmla="*/ 454 w 1075"/>
                  <a:gd name="T1" fmla="*/ 344 h 356"/>
                  <a:gd name="T2" fmla="*/ 456 w 1075"/>
                  <a:gd name="T3" fmla="*/ 343 h 356"/>
                  <a:gd name="T4" fmla="*/ 463 w 1075"/>
                  <a:gd name="T5" fmla="*/ 341 h 356"/>
                  <a:gd name="T6" fmla="*/ 472 w 1075"/>
                  <a:gd name="T7" fmla="*/ 337 h 356"/>
                  <a:gd name="T8" fmla="*/ 485 w 1075"/>
                  <a:gd name="T9" fmla="*/ 332 h 356"/>
                  <a:gd name="T10" fmla="*/ 501 w 1075"/>
                  <a:gd name="T11" fmla="*/ 325 h 356"/>
                  <a:gd name="T12" fmla="*/ 518 w 1075"/>
                  <a:gd name="T13" fmla="*/ 317 h 356"/>
                  <a:gd name="T14" fmla="*/ 538 w 1075"/>
                  <a:gd name="T15" fmla="*/ 308 h 356"/>
                  <a:gd name="T16" fmla="*/ 558 w 1075"/>
                  <a:gd name="T17" fmla="*/ 298 h 356"/>
                  <a:gd name="T18" fmla="*/ 580 w 1075"/>
                  <a:gd name="T19" fmla="*/ 287 h 356"/>
                  <a:gd name="T20" fmla="*/ 600 w 1075"/>
                  <a:gd name="T21" fmla="*/ 274 h 356"/>
                  <a:gd name="T22" fmla="*/ 621 w 1075"/>
                  <a:gd name="T23" fmla="*/ 262 h 356"/>
                  <a:gd name="T24" fmla="*/ 640 w 1075"/>
                  <a:gd name="T25" fmla="*/ 248 h 356"/>
                  <a:gd name="T26" fmla="*/ 658 w 1075"/>
                  <a:gd name="T27" fmla="*/ 234 h 356"/>
                  <a:gd name="T28" fmla="*/ 674 w 1075"/>
                  <a:gd name="T29" fmla="*/ 219 h 356"/>
                  <a:gd name="T30" fmla="*/ 688 w 1075"/>
                  <a:gd name="T31" fmla="*/ 204 h 356"/>
                  <a:gd name="T32" fmla="*/ 699 w 1075"/>
                  <a:gd name="T33" fmla="*/ 189 h 356"/>
                  <a:gd name="T34" fmla="*/ 0 w 1075"/>
                  <a:gd name="T35" fmla="*/ 18 h 356"/>
                  <a:gd name="T36" fmla="*/ 54 w 1075"/>
                  <a:gd name="T37" fmla="*/ 0 h 356"/>
                  <a:gd name="T38" fmla="*/ 1075 w 1075"/>
                  <a:gd name="T39" fmla="*/ 251 h 356"/>
                  <a:gd name="T40" fmla="*/ 1033 w 1075"/>
                  <a:gd name="T41" fmla="*/ 274 h 356"/>
                  <a:gd name="T42" fmla="*/ 738 w 1075"/>
                  <a:gd name="T43" fmla="*/ 199 h 356"/>
                  <a:gd name="T44" fmla="*/ 737 w 1075"/>
                  <a:gd name="T45" fmla="*/ 200 h 356"/>
                  <a:gd name="T46" fmla="*/ 735 w 1075"/>
                  <a:gd name="T47" fmla="*/ 203 h 356"/>
                  <a:gd name="T48" fmla="*/ 730 w 1075"/>
                  <a:gd name="T49" fmla="*/ 207 h 356"/>
                  <a:gd name="T50" fmla="*/ 724 w 1075"/>
                  <a:gd name="T51" fmla="*/ 214 h 356"/>
                  <a:gd name="T52" fmla="*/ 716 w 1075"/>
                  <a:gd name="T53" fmla="*/ 222 h 356"/>
                  <a:gd name="T54" fmla="*/ 706 w 1075"/>
                  <a:gd name="T55" fmla="*/ 231 h 356"/>
                  <a:gd name="T56" fmla="*/ 694 w 1075"/>
                  <a:gd name="T57" fmla="*/ 242 h 356"/>
                  <a:gd name="T58" fmla="*/ 679 w 1075"/>
                  <a:gd name="T59" fmla="*/ 253 h 356"/>
                  <a:gd name="T60" fmla="*/ 662 w 1075"/>
                  <a:gd name="T61" fmla="*/ 265 h 356"/>
                  <a:gd name="T62" fmla="*/ 643 w 1075"/>
                  <a:gd name="T63" fmla="*/ 278 h 356"/>
                  <a:gd name="T64" fmla="*/ 621 w 1075"/>
                  <a:gd name="T65" fmla="*/ 291 h 356"/>
                  <a:gd name="T66" fmla="*/ 597 w 1075"/>
                  <a:gd name="T67" fmla="*/ 303 h 356"/>
                  <a:gd name="T68" fmla="*/ 570 w 1075"/>
                  <a:gd name="T69" fmla="*/ 317 h 356"/>
                  <a:gd name="T70" fmla="*/ 540 w 1075"/>
                  <a:gd name="T71" fmla="*/ 330 h 356"/>
                  <a:gd name="T72" fmla="*/ 508 w 1075"/>
                  <a:gd name="T73" fmla="*/ 343 h 356"/>
                  <a:gd name="T74" fmla="*/ 472 w 1075"/>
                  <a:gd name="T75" fmla="*/ 356 h 356"/>
                  <a:gd name="T76" fmla="*/ 454 w 1075"/>
                  <a:gd name="T77" fmla="*/ 344 h 35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w 1075"/>
                  <a:gd name="T118" fmla="*/ 0 h 356"/>
                  <a:gd name="T119" fmla="*/ 1075 w 1075"/>
                  <a:gd name="T120" fmla="*/ 356 h 35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T117" t="T118" r="T119" b="T120"/>
                <a:pathLst>
                  <a:path w="1075" h="356">
                    <a:moveTo>
                      <a:pt x="454" y="344"/>
                    </a:moveTo>
                    <a:lnTo>
                      <a:pt x="456" y="343"/>
                    </a:lnTo>
                    <a:lnTo>
                      <a:pt x="463" y="341"/>
                    </a:lnTo>
                    <a:lnTo>
                      <a:pt x="472" y="337"/>
                    </a:lnTo>
                    <a:lnTo>
                      <a:pt x="485" y="332"/>
                    </a:lnTo>
                    <a:lnTo>
                      <a:pt x="501" y="325"/>
                    </a:lnTo>
                    <a:lnTo>
                      <a:pt x="518" y="317"/>
                    </a:lnTo>
                    <a:lnTo>
                      <a:pt x="538" y="308"/>
                    </a:lnTo>
                    <a:lnTo>
                      <a:pt x="558" y="298"/>
                    </a:lnTo>
                    <a:lnTo>
                      <a:pt x="580" y="287"/>
                    </a:lnTo>
                    <a:lnTo>
                      <a:pt x="600" y="274"/>
                    </a:lnTo>
                    <a:lnTo>
                      <a:pt x="621" y="262"/>
                    </a:lnTo>
                    <a:lnTo>
                      <a:pt x="640" y="248"/>
                    </a:lnTo>
                    <a:lnTo>
                      <a:pt x="658" y="234"/>
                    </a:lnTo>
                    <a:lnTo>
                      <a:pt x="674" y="219"/>
                    </a:lnTo>
                    <a:lnTo>
                      <a:pt x="688" y="204"/>
                    </a:lnTo>
                    <a:lnTo>
                      <a:pt x="699" y="189"/>
                    </a:lnTo>
                    <a:lnTo>
                      <a:pt x="0" y="18"/>
                    </a:lnTo>
                    <a:lnTo>
                      <a:pt x="54" y="0"/>
                    </a:lnTo>
                    <a:lnTo>
                      <a:pt x="1075" y="251"/>
                    </a:lnTo>
                    <a:lnTo>
                      <a:pt x="1033" y="274"/>
                    </a:lnTo>
                    <a:lnTo>
                      <a:pt x="738" y="199"/>
                    </a:lnTo>
                    <a:lnTo>
                      <a:pt x="737" y="200"/>
                    </a:lnTo>
                    <a:lnTo>
                      <a:pt x="735" y="203"/>
                    </a:lnTo>
                    <a:lnTo>
                      <a:pt x="730" y="207"/>
                    </a:lnTo>
                    <a:lnTo>
                      <a:pt x="724" y="214"/>
                    </a:lnTo>
                    <a:lnTo>
                      <a:pt x="716" y="222"/>
                    </a:lnTo>
                    <a:lnTo>
                      <a:pt x="706" y="231"/>
                    </a:lnTo>
                    <a:lnTo>
                      <a:pt x="694" y="242"/>
                    </a:lnTo>
                    <a:lnTo>
                      <a:pt x="679" y="253"/>
                    </a:lnTo>
                    <a:lnTo>
                      <a:pt x="662" y="265"/>
                    </a:lnTo>
                    <a:lnTo>
                      <a:pt x="643" y="278"/>
                    </a:lnTo>
                    <a:lnTo>
                      <a:pt x="621" y="291"/>
                    </a:lnTo>
                    <a:lnTo>
                      <a:pt x="597" y="303"/>
                    </a:lnTo>
                    <a:lnTo>
                      <a:pt x="570" y="317"/>
                    </a:lnTo>
                    <a:lnTo>
                      <a:pt x="540" y="330"/>
                    </a:lnTo>
                    <a:lnTo>
                      <a:pt x="508" y="343"/>
                    </a:lnTo>
                    <a:lnTo>
                      <a:pt x="472" y="356"/>
                    </a:lnTo>
                    <a:lnTo>
                      <a:pt x="454" y="34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78" name="Freeform 225"/>
              <p:cNvSpPr>
                <a:spLocks/>
              </p:cNvSpPr>
              <p:nvPr/>
            </p:nvSpPr>
            <p:spPr bwMode="auto">
              <a:xfrm>
                <a:off x="5997" y="14727"/>
                <a:ext cx="1095" cy="319"/>
              </a:xfrm>
              <a:custGeom>
                <a:avLst/>
                <a:gdLst>
                  <a:gd name="T0" fmla="*/ 0 w 1095"/>
                  <a:gd name="T1" fmla="*/ 0 h 319"/>
                  <a:gd name="T2" fmla="*/ 1071 w 1095"/>
                  <a:gd name="T3" fmla="*/ 319 h 319"/>
                  <a:gd name="T4" fmla="*/ 1095 w 1095"/>
                  <a:gd name="T5" fmla="*/ 319 h 319"/>
                  <a:gd name="T6" fmla="*/ 33 w 1095"/>
                  <a:gd name="T7" fmla="*/ 0 h 319"/>
                  <a:gd name="T8" fmla="*/ 0 w 1095"/>
                  <a:gd name="T9" fmla="*/ 0 h 3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95"/>
                  <a:gd name="T16" fmla="*/ 0 h 319"/>
                  <a:gd name="T17" fmla="*/ 1095 w 1095"/>
                  <a:gd name="T18" fmla="*/ 319 h 3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95" h="319">
                    <a:moveTo>
                      <a:pt x="0" y="0"/>
                    </a:moveTo>
                    <a:lnTo>
                      <a:pt x="1071" y="319"/>
                    </a:lnTo>
                    <a:lnTo>
                      <a:pt x="1095" y="319"/>
                    </a:lnTo>
                    <a:lnTo>
                      <a:pt x="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79" name="Freeform 226"/>
              <p:cNvSpPr>
                <a:spLocks/>
              </p:cNvSpPr>
              <p:nvPr/>
            </p:nvSpPr>
            <p:spPr bwMode="auto">
              <a:xfrm>
                <a:off x="6181" y="14684"/>
                <a:ext cx="1082" cy="285"/>
              </a:xfrm>
              <a:custGeom>
                <a:avLst/>
                <a:gdLst>
                  <a:gd name="T0" fmla="*/ 0 w 1082"/>
                  <a:gd name="T1" fmla="*/ 1 h 285"/>
                  <a:gd name="T2" fmla="*/ 1058 w 1082"/>
                  <a:gd name="T3" fmla="*/ 285 h 285"/>
                  <a:gd name="T4" fmla="*/ 1082 w 1082"/>
                  <a:gd name="T5" fmla="*/ 284 h 285"/>
                  <a:gd name="T6" fmla="*/ 33 w 1082"/>
                  <a:gd name="T7" fmla="*/ 0 h 285"/>
                  <a:gd name="T8" fmla="*/ 0 w 1082"/>
                  <a:gd name="T9" fmla="*/ 1 h 28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2"/>
                  <a:gd name="T16" fmla="*/ 0 h 285"/>
                  <a:gd name="T17" fmla="*/ 1082 w 1082"/>
                  <a:gd name="T18" fmla="*/ 285 h 28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2" h="285">
                    <a:moveTo>
                      <a:pt x="0" y="1"/>
                    </a:moveTo>
                    <a:lnTo>
                      <a:pt x="1058" y="285"/>
                    </a:lnTo>
                    <a:lnTo>
                      <a:pt x="1082" y="284"/>
                    </a:lnTo>
                    <a:lnTo>
                      <a:pt x="33" y="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80" name="Freeform 227"/>
              <p:cNvSpPr>
                <a:spLocks/>
              </p:cNvSpPr>
              <p:nvPr/>
            </p:nvSpPr>
            <p:spPr bwMode="auto">
              <a:xfrm>
                <a:off x="6093" y="14699"/>
                <a:ext cx="1087" cy="315"/>
              </a:xfrm>
              <a:custGeom>
                <a:avLst/>
                <a:gdLst>
                  <a:gd name="T0" fmla="*/ 0 w 1087"/>
                  <a:gd name="T1" fmla="*/ 0 h 315"/>
                  <a:gd name="T2" fmla="*/ 1066 w 1087"/>
                  <a:gd name="T3" fmla="*/ 315 h 315"/>
                  <a:gd name="T4" fmla="*/ 1087 w 1087"/>
                  <a:gd name="T5" fmla="*/ 308 h 315"/>
                  <a:gd name="T6" fmla="*/ 31 w 1087"/>
                  <a:gd name="T7" fmla="*/ 0 h 315"/>
                  <a:gd name="T8" fmla="*/ 0 w 1087"/>
                  <a:gd name="T9" fmla="*/ 0 h 31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7"/>
                  <a:gd name="T16" fmla="*/ 0 h 315"/>
                  <a:gd name="T17" fmla="*/ 1087 w 1087"/>
                  <a:gd name="T18" fmla="*/ 315 h 31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7" h="315">
                    <a:moveTo>
                      <a:pt x="0" y="0"/>
                    </a:moveTo>
                    <a:lnTo>
                      <a:pt x="1066" y="315"/>
                    </a:lnTo>
                    <a:lnTo>
                      <a:pt x="1087" y="308"/>
                    </a:lnTo>
                    <a:lnTo>
                      <a:pt x="3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51224" name="Group 228"/>
            <p:cNvGrpSpPr>
              <a:grpSpLocks/>
            </p:cNvGrpSpPr>
            <p:nvPr/>
          </p:nvGrpSpPr>
          <p:grpSpPr bwMode="auto">
            <a:xfrm>
              <a:off x="4693" y="1740"/>
              <a:ext cx="178" cy="297"/>
              <a:chOff x="12762" y="10336"/>
              <a:chExt cx="1027" cy="1700"/>
            </a:xfrm>
          </p:grpSpPr>
          <p:sp>
            <p:nvSpPr>
              <p:cNvPr id="51336" name="Rectangle 229"/>
              <p:cNvSpPr>
                <a:spLocks noChangeArrowheads="1"/>
              </p:cNvSpPr>
              <p:nvPr/>
            </p:nvSpPr>
            <p:spPr bwMode="auto">
              <a:xfrm>
                <a:off x="12824" y="10394"/>
                <a:ext cx="965" cy="1642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37" name="Rectangle 230"/>
              <p:cNvSpPr>
                <a:spLocks noChangeArrowheads="1"/>
              </p:cNvSpPr>
              <p:nvPr/>
            </p:nvSpPr>
            <p:spPr bwMode="auto">
              <a:xfrm>
                <a:off x="12766" y="10336"/>
                <a:ext cx="965" cy="164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38" name="Line 231"/>
              <p:cNvSpPr>
                <a:spLocks noChangeShapeType="1"/>
              </p:cNvSpPr>
              <p:nvPr/>
            </p:nvSpPr>
            <p:spPr bwMode="auto">
              <a:xfrm>
                <a:off x="12766" y="10682"/>
                <a:ext cx="965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39" name="Line 232"/>
              <p:cNvSpPr>
                <a:spLocks noChangeShapeType="1"/>
              </p:cNvSpPr>
              <p:nvPr/>
            </p:nvSpPr>
            <p:spPr bwMode="auto">
              <a:xfrm>
                <a:off x="12780" y="11042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40" name="Line 233"/>
              <p:cNvSpPr>
                <a:spLocks noChangeShapeType="1"/>
              </p:cNvSpPr>
              <p:nvPr/>
            </p:nvSpPr>
            <p:spPr bwMode="auto">
              <a:xfrm>
                <a:off x="12764" y="11374"/>
                <a:ext cx="98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41" name="Line 234"/>
              <p:cNvSpPr>
                <a:spLocks noChangeShapeType="1"/>
              </p:cNvSpPr>
              <p:nvPr/>
            </p:nvSpPr>
            <p:spPr bwMode="auto">
              <a:xfrm>
                <a:off x="12762" y="11675"/>
                <a:ext cx="967" cy="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1225" name="Text Box 235"/>
            <p:cNvSpPr txBox="1">
              <a:spLocks noChangeArrowheads="1"/>
            </p:cNvSpPr>
            <p:nvPr/>
          </p:nvSpPr>
          <p:spPr bwMode="auto">
            <a:xfrm>
              <a:off x="4729" y="903"/>
              <a:ext cx="132" cy="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l" eaLnBrk="1" hangingPunct="1"/>
              <a:endParaRPr lang="en-US" sz="1400" dirty="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grpSp>
          <p:nvGrpSpPr>
            <p:cNvPr id="51227" name="Group 237"/>
            <p:cNvGrpSpPr>
              <a:grpSpLocks/>
            </p:cNvGrpSpPr>
            <p:nvPr/>
          </p:nvGrpSpPr>
          <p:grpSpPr bwMode="auto">
            <a:xfrm>
              <a:off x="4112" y="1414"/>
              <a:ext cx="296" cy="138"/>
              <a:chOff x="9542" y="11900"/>
              <a:chExt cx="1624" cy="640"/>
            </a:xfrm>
          </p:grpSpPr>
          <p:sp>
            <p:nvSpPr>
              <p:cNvPr id="51314" name="Oval 238"/>
              <p:cNvSpPr>
                <a:spLocks noChangeArrowheads="1"/>
              </p:cNvSpPr>
              <p:nvPr/>
            </p:nvSpPr>
            <p:spPr bwMode="auto">
              <a:xfrm>
                <a:off x="9557" y="12185"/>
                <a:ext cx="1608" cy="355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1315" name="Line 239"/>
              <p:cNvSpPr>
                <a:spLocks noChangeShapeType="1"/>
              </p:cNvSpPr>
              <p:nvPr/>
            </p:nvSpPr>
            <p:spPr bwMode="auto">
              <a:xfrm>
                <a:off x="9557" y="12156"/>
                <a:ext cx="1" cy="2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1316" name="Line 240"/>
              <p:cNvSpPr>
                <a:spLocks noChangeShapeType="1"/>
              </p:cNvSpPr>
              <p:nvPr/>
            </p:nvSpPr>
            <p:spPr bwMode="auto">
              <a:xfrm>
                <a:off x="11165" y="12156"/>
                <a:ext cx="1" cy="2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1317" name="Rectangle 241"/>
              <p:cNvSpPr>
                <a:spLocks noChangeArrowheads="1"/>
              </p:cNvSpPr>
              <p:nvPr/>
            </p:nvSpPr>
            <p:spPr bwMode="auto">
              <a:xfrm>
                <a:off x="9557" y="12156"/>
                <a:ext cx="381" cy="215"/>
              </a:xfrm>
              <a:prstGeom prst="rect">
                <a:avLst/>
              </a:prstGeom>
              <a:solidFill>
                <a:srgbClr val="C0C0C0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1" hangingPunct="1"/>
                <a:endParaRPr lang="pt-BR" sz="2000">
                  <a:solidFill>
                    <a:schemeClr val="tx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51318" name="Rectangle 242"/>
              <p:cNvSpPr>
                <a:spLocks noChangeArrowheads="1"/>
              </p:cNvSpPr>
              <p:nvPr/>
            </p:nvSpPr>
            <p:spPr bwMode="auto">
              <a:xfrm>
                <a:off x="10679" y="12141"/>
                <a:ext cx="486" cy="215"/>
              </a:xfrm>
              <a:prstGeom prst="rect">
                <a:avLst/>
              </a:prstGeom>
              <a:solidFill>
                <a:srgbClr val="C0C0C0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anchor="ctr"/>
              <a:lstStyle/>
              <a:p>
                <a:pPr eaLnBrk="1" hangingPunct="1"/>
                <a:endParaRPr lang="pt-BR" sz="2000">
                  <a:solidFill>
                    <a:schemeClr val="tx2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51319" name="Oval 243"/>
              <p:cNvSpPr>
                <a:spLocks noChangeArrowheads="1"/>
              </p:cNvSpPr>
              <p:nvPr/>
            </p:nvSpPr>
            <p:spPr bwMode="auto">
              <a:xfrm>
                <a:off x="9542" y="11900"/>
                <a:ext cx="1608" cy="414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grpSp>
            <p:nvGrpSpPr>
              <p:cNvPr id="51320" name="Group 244"/>
              <p:cNvGrpSpPr>
                <a:grpSpLocks/>
              </p:cNvGrpSpPr>
              <p:nvPr/>
            </p:nvGrpSpPr>
            <p:grpSpPr bwMode="auto">
              <a:xfrm>
                <a:off x="9930" y="11991"/>
                <a:ext cx="796" cy="242"/>
                <a:chOff x="2848" y="848"/>
                <a:chExt cx="140" cy="98"/>
              </a:xfrm>
            </p:grpSpPr>
            <p:sp>
              <p:nvSpPr>
                <p:cNvPr id="51333" name="Line 24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1334" name="Line 24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1335" name="Line 24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51321" name="Group 248"/>
              <p:cNvGrpSpPr>
                <a:grpSpLocks/>
              </p:cNvGrpSpPr>
              <p:nvPr/>
            </p:nvGrpSpPr>
            <p:grpSpPr bwMode="auto">
              <a:xfrm flipV="1">
                <a:off x="9930" y="11987"/>
                <a:ext cx="796" cy="242"/>
                <a:chOff x="2848" y="848"/>
                <a:chExt cx="140" cy="98"/>
              </a:xfrm>
            </p:grpSpPr>
            <p:sp>
              <p:nvSpPr>
                <p:cNvPr id="51330" name="Line 24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1331" name="Line 25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  <p:sp>
              <p:nvSpPr>
                <p:cNvPr id="51332" name="Line 25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pt-BR"/>
                </a:p>
              </p:txBody>
            </p:sp>
          </p:grpSp>
          <p:grpSp>
            <p:nvGrpSpPr>
              <p:cNvPr id="51322" name="Group 252"/>
              <p:cNvGrpSpPr>
                <a:grpSpLocks/>
              </p:cNvGrpSpPr>
              <p:nvPr/>
            </p:nvGrpSpPr>
            <p:grpSpPr bwMode="auto">
              <a:xfrm>
                <a:off x="10534" y="12050"/>
                <a:ext cx="476" cy="374"/>
                <a:chOff x="11283" y="10423"/>
                <a:chExt cx="475" cy="374"/>
              </a:xfrm>
            </p:grpSpPr>
            <p:sp>
              <p:nvSpPr>
                <p:cNvPr id="51323" name="Rectangle 253"/>
                <p:cNvSpPr>
                  <a:spLocks noChangeArrowheads="1"/>
                </p:cNvSpPr>
                <p:nvPr/>
              </p:nvSpPr>
              <p:spPr bwMode="auto">
                <a:xfrm>
                  <a:off x="11283" y="10423"/>
                  <a:ext cx="475" cy="37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324" name="Line 254"/>
                <p:cNvSpPr>
                  <a:spLocks noChangeShapeType="1"/>
                </p:cNvSpPr>
                <p:nvPr/>
              </p:nvSpPr>
              <p:spPr bwMode="auto">
                <a:xfrm>
                  <a:off x="11686" y="10502"/>
                  <a:ext cx="1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325" name="Line 255"/>
                <p:cNvSpPr>
                  <a:spLocks noChangeShapeType="1"/>
                </p:cNvSpPr>
                <p:nvPr/>
              </p:nvSpPr>
              <p:spPr bwMode="auto">
                <a:xfrm>
                  <a:off x="11621" y="10502"/>
                  <a:ext cx="1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326" name="Line 256"/>
                <p:cNvSpPr>
                  <a:spLocks noChangeShapeType="1"/>
                </p:cNvSpPr>
                <p:nvPr/>
              </p:nvSpPr>
              <p:spPr bwMode="auto">
                <a:xfrm>
                  <a:off x="11556" y="10502"/>
                  <a:ext cx="1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327" name="Line 257"/>
                <p:cNvSpPr>
                  <a:spLocks noChangeShapeType="1"/>
                </p:cNvSpPr>
                <p:nvPr/>
              </p:nvSpPr>
              <p:spPr bwMode="auto">
                <a:xfrm>
                  <a:off x="11491" y="10495"/>
                  <a:ext cx="1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328" name="Line 258"/>
                <p:cNvSpPr>
                  <a:spLocks noChangeShapeType="1"/>
                </p:cNvSpPr>
                <p:nvPr/>
              </p:nvSpPr>
              <p:spPr bwMode="auto">
                <a:xfrm>
                  <a:off x="11426" y="10495"/>
                  <a:ext cx="2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  <p:sp>
              <p:nvSpPr>
                <p:cNvPr id="51329" name="Line 259"/>
                <p:cNvSpPr>
                  <a:spLocks noChangeShapeType="1"/>
                </p:cNvSpPr>
                <p:nvPr/>
              </p:nvSpPr>
              <p:spPr bwMode="auto">
                <a:xfrm>
                  <a:off x="11360" y="10495"/>
                  <a:ext cx="3" cy="231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pt-BR"/>
                </a:p>
              </p:txBody>
            </p:sp>
          </p:grpSp>
        </p:grpSp>
        <p:sp>
          <p:nvSpPr>
            <p:cNvPr id="51228" name="Line 260"/>
            <p:cNvSpPr>
              <a:spLocks noChangeShapeType="1"/>
            </p:cNvSpPr>
            <p:nvPr/>
          </p:nvSpPr>
          <p:spPr bwMode="auto">
            <a:xfrm>
              <a:off x="4424" y="1139"/>
              <a:ext cx="76" cy="1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51229" name="Group 261"/>
            <p:cNvGrpSpPr>
              <a:grpSpLocks/>
            </p:cNvGrpSpPr>
            <p:nvPr/>
          </p:nvGrpSpPr>
          <p:grpSpPr bwMode="auto">
            <a:xfrm>
              <a:off x="3860" y="1033"/>
              <a:ext cx="25" cy="89"/>
              <a:chOff x="10104" y="10005"/>
              <a:chExt cx="137" cy="411"/>
            </a:xfrm>
          </p:grpSpPr>
          <p:sp>
            <p:nvSpPr>
              <p:cNvPr id="51312" name="Oval 262"/>
              <p:cNvSpPr>
                <a:spLocks noChangeArrowheads="1"/>
              </p:cNvSpPr>
              <p:nvPr/>
            </p:nvSpPr>
            <p:spPr bwMode="auto">
              <a:xfrm>
                <a:off x="10104" y="10005"/>
                <a:ext cx="137" cy="13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13" name="Oval 263"/>
              <p:cNvSpPr>
                <a:spLocks noChangeArrowheads="1"/>
              </p:cNvSpPr>
              <p:nvPr/>
            </p:nvSpPr>
            <p:spPr bwMode="auto">
              <a:xfrm>
                <a:off x="10104" y="10278"/>
                <a:ext cx="137" cy="13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1230" name="Oval 264"/>
            <p:cNvSpPr>
              <a:spLocks noChangeArrowheads="1"/>
            </p:cNvSpPr>
            <p:nvPr/>
          </p:nvSpPr>
          <p:spPr bwMode="auto">
            <a:xfrm>
              <a:off x="4303" y="1713"/>
              <a:ext cx="293" cy="77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31" name="Line 265"/>
            <p:cNvSpPr>
              <a:spLocks noChangeShapeType="1"/>
            </p:cNvSpPr>
            <p:nvPr/>
          </p:nvSpPr>
          <p:spPr bwMode="auto">
            <a:xfrm>
              <a:off x="4303" y="1707"/>
              <a:ext cx="1" cy="4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32" name="Line 266"/>
            <p:cNvSpPr>
              <a:spLocks noChangeShapeType="1"/>
            </p:cNvSpPr>
            <p:nvPr/>
          </p:nvSpPr>
          <p:spPr bwMode="auto">
            <a:xfrm>
              <a:off x="4596" y="1707"/>
              <a:ext cx="0" cy="48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33" name="Rectangle 267"/>
            <p:cNvSpPr>
              <a:spLocks noChangeArrowheads="1"/>
            </p:cNvSpPr>
            <p:nvPr/>
          </p:nvSpPr>
          <p:spPr bwMode="auto">
            <a:xfrm>
              <a:off x="4303" y="1707"/>
              <a:ext cx="70" cy="47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pt-BR" sz="20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51234" name="Rectangle 268"/>
            <p:cNvSpPr>
              <a:spLocks noChangeArrowheads="1"/>
            </p:cNvSpPr>
            <p:nvPr/>
          </p:nvSpPr>
          <p:spPr bwMode="auto">
            <a:xfrm>
              <a:off x="4508" y="1704"/>
              <a:ext cx="88" cy="47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pt-BR" sz="20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51235" name="Oval 269"/>
            <p:cNvSpPr>
              <a:spLocks noChangeArrowheads="1"/>
            </p:cNvSpPr>
            <p:nvPr/>
          </p:nvSpPr>
          <p:spPr bwMode="auto">
            <a:xfrm>
              <a:off x="4298" y="1651"/>
              <a:ext cx="293" cy="90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51236" name="Group 270"/>
            <p:cNvGrpSpPr>
              <a:grpSpLocks/>
            </p:cNvGrpSpPr>
            <p:nvPr/>
          </p:nvGrpSpPr>
          <p:grpSpPr bwMode="auto">
            <a:xfrm>
              <a:off x="4371" y="1671"/>
              <a:ext cx="145" cy="52"/>
              <a:chOff x="2848" y="848"/>
              <a:chExt cx="140" cy="98"/>
            </a:xfrm>
          </p:grpSpPr>
          <p:sp>
            <p:nvSpPr>
              <p:cNvPr id="51309" name="Line 27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1310" name="Line 27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1311" name="Line 27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51237" name="Group 274"/>
            <p:cNvGrpSpPr>
              <a:grpSpLocks/>
            </p:cNvGrpSpPr>
            <p:nvPr/>
          </p:nvGrpSpPr>
          <p:grpSpPr bwMode="auto">
            <a:xfrm flipV="1">
              <a:off x="4371" y="1670"/>
              <a:ext cx="145" cy="53"/>
              <a:chOff x="2848" y="848"/>
              <a:chExt cx="140" cy="98"/>
            </a:xfrm>
          </p:grpSpPr>
          <p:sp>
            <p:nvSpPr>
              <p:cNvPr id="51306" name="Line 2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1307" name="Line 2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1308" name="Line 2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51238" name="Group 278"/>
            <p:cNvGrpSpPr>
              <a:grpSpLocks/>
            </p:cNvGrpSpPr>
            <p:nvPr/>
          </p:nvGrpSpPr>
          <p:grpSpPr bwMode="auto">
            <a:xfrm rot="7844936">
              <a:off x="4363" y="1720"/>
              <a:ext cx="106" cy="66"/>
              <a:chOff x="11283" y="10423"/>
              <a:chExt cx="475" cy="374"/>
            </a:xfrm>
          </p:grpSpPr>
          <p:sp>
            <p:nvSpPr>
              <p:cNvPr id="51299" name="Rectangle 279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00" name="Line 280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01" name="Line 281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02" name="Line 282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03" name="Line 283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04" name="Line 284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305" name="Line 285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1239" name="Line 286"/>
            <p:cNvSpPr>
              <a:spLocks noChangeShapeType="1"/>
            </p:cNvSpPr>
            <p:nvPr/>
          </p:nvSpPr>
          <p:spPr bwMode="auto">
            <a:xfrm flipH="1" flipV="1">
              <a:off x="4046" y="1997"/>
              <a:ext cx="545" cy="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240" name="Line 287"/>
            <p:cNvSpPr>
              <a:spLocks noChangeShapeType="1"/>
            </p:cNvSpPr>
            <p:nvPr/>
          </p:nvSpPr>
          <p:spPr bwMode="auto">
            <a:xfrm flipH="1">
              <a:off x="4216" y="1784"/>
              <a:ext cx="171" cy="21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241" name="Freeform 288"/>
            <p:cNvSpPr>
              <a:spLocks/>
            </p:cNvSpPr>
            <p:nvPr/>
          </p:nvSpPr>
          <p:spPr bwMode="auto">
            <a:xfrm>
              <a:off x="3873" y="1045"/>
              <a:ext cx="909" cy="939"/>
            </a:xfrm>
            <a:custGeom>
              <a:avLst/>
              <a:gdLst>
                <a:gd name="T0" fmla="*/ 0 w 5205"/>
                <a:gd name="T1" fmla="*/ 0 h 4500"/>
                <a:gd name="T2" fmla="*/ 0 w 5205"/>
                <a:gd name="T3" fmla="*/ 0 h 4500"/>
                <a:gd name="T4" fmla="*/ 0 w 5205"/>
                <a:gd name="T5" fmla="*/ 0 h 4500"/>
                <a:gd name="T6" fmla="*/ 0 w 5205"/>
                <a:gd name="T7" fmla="*/ 0 h 4500"/>
                <a:gd name="T8" fmla="*/ 0 w 5205"/>
                <a:gd name="T9" fmla="*/ 0 h 4500"/>
                <a:gd name="T10" fmla="*/ 0 w 5205"/>
                <a:gd name="T11" fmla="*/ 0 h 4500"/>
                <a:gd name="T12" fmla="*/ 0 w 5205"/>
                <a:gd name="T13" fmla="*/ 0 h 4500"/>
                <a:gd name="T14" fmla="*/ 0 w 5205"/>
                <a:gd name="T15" fmla="*/ 0 h 45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05"/>
                <a:gd name="T25" fmla="*/ 0 h 4500"/>
                <a:gd name="T26" fmla="*/ 5205 w 5205"/>
                <a:gd name="T27" fmla="*/ 4500 h 45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05" h="4500">
                  <a:moveTo>
                    <a:pt x="0" y="0"/>
                  </a:moveTo>
                  <a:lnTo>
                    <a:pt x="0" y="1320"/>
                  </a:lnTo>
                  <a:lnTo>
                    <a:pt x="1230" y="1350"/>
                  </a:lnTo>
                  <a:lnTo>
                    <a:pt x="495" y="2040"/>
                  </a:lnTo>
                  <a:lnTo>
                    <a:pt x="4515" y="2115"/>
                  </a:lnTo>
                  <a:lnTo>
                    <a:pt x="2220" y="4500"/>
                  </a:lnTo>
                  <a:lnTo>
                    <a:pt x="5205" y="4500"/>
                  </a:lnTo>
                  <a:lnTo>
                    <a:pt x="5205" y="3405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242" name="Oval 289"/>
            <p:cNvSpPr>
              <a:spLocks noChangeArrowheads="1"/>
            </p:cNvSpPr>
            <p:nvPr/>
          </p:nvSpPr>
          <p:spPr bwMode="auto">
            <a:xfrm>
              <a:off x="3819" y="1976"/>
              <a:ext cx="292" cy="77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43" name="Line 290"/>
            <p:cNvSpPr>
              <a:spLocks noChangeShapeType="1"/>
            </p:cNvSpPr>
            <p:nvPr/>
          </p:nvSpPr>
          <p:spPr bwMode="auto">
            <a:xfrm>
              <a:off x="3819" y="1970"/>
              <a:ext cx="0" cy="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44" name="Line 291"/>
            <p:cNvSpPr>
              <a:spLocks noChangeShapeType="1"/>
            </p:cNvSpPr>
            <p:nvPr/>
          </p:nvSpPr>
          <p:spPr bwMode="auto">
            <a:xfrm>
              <a:off x="4111" y="1970"/>
              <a:ext cx="0" cy="47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45" name="Rectangle 292"/>
            <p:cNvSpPr>
              <a:spLocks noChangeArrowheads="1"/>
            </p:cNvSpPr>
            <p:nvPr/>
          </p:nvSpPr>
          <p:spPr bwMode="auto">
            <a:xfrm>
              <a:off x="3819" y="1970"/>
              <a:ext cx="69" cy="47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pt-BR" sz="20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51246" name="Rectangle 293"/>
            <p:cNvSpPr>
              <a:spLocks noChangeArrowheads="1"/>
            </p:cNvSpPr>
            <p:nvPr/>
          </p:nvSpPr>
          <p:spPr bwMode="auto">
            <a:xfrm>
              <a:off x="4022" y="1967"/>
              <a:ext cx="89" cy="46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pt-BR" sz="20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51247" name="Oval 294"/>
            <p:cNvSpPr>
              <a:spLocks noChangeArrowheads="1"/>
            </p:cNvSpPr>
            <p:nvPr/>
          </p:nvSpPr>
          <p:spPr bwMode="auto">
            <a:xfrm>
              <a:off x="3816" y="1914"/>
              <a:ext cx="292" cy="90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51248" name="Group 295"/>
            <p:cNvGrpSpPr>
              <a:grpSpLocks/>
            </p:cNvGrpSpPr>
            <p:nvPr/>
          </p:nvGrpSpPr>
          <p:grpSpPr bwMode="auto">
            <a:xfrm>
              <a:off x="3886" y="1934"/>
              <a:ext cx="145" cy="52"/>
              <a:chOff x="2848" y="848"/>
              <a:chExt cx="140" cy="98"/>
            </a:xfrm>
          </p:grpSpPr>
          <p:sp>
            <p:nvSpPr>
              <p:cNvPr id="51296" name="Line 29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1297" name="Line 29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1298" name="Line 29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51249" name="Group 299"/>
            <p:cNvGrpSpPr>
              <a:grpSpLocks/>
            </p:cNvGrpSpPr>
            <p:nvPr/>
          </p:nvGrpSpPr>
          <p:grpSpPr bwMode="auto">
            <a:xfrm flipV="1">
              <a:off x="3886" y="1933"/>
              <a:ext cx="145" cy="52"/>
              <a:chOff x="2848" y="848"/>
              <a:chExt cx="140" cy="98"/>
            </a:xfrm>
          </p:grpSpPr>
          <p:sp>
            <p:nvSpPr>
              <p:cNvPr id="51293" name="Line 30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1294" name="Line 30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1295" name="Line 30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51250" name="Group 303"/>
            <p:cNvGrpSpPr>
              <a:grpSpLocks/>
            </p:cNvGrpSpPr>
            <p:nvPr/>
          </p:nvGrpSpPr>
          <p:grpSpPr bwMode="auto">
            <a:xfrm>
              <a:off x="3836" y="1956"/>
              <a:ext cx="87" cy="81"/>
              <a:chOff x="11283" y="10423"/>
              <a:chExt cx="475" cy="374"/>
            </a:xfrm>
          </p:grpSpPr>
          <p:sp>
            <p:nvSpPr>
              <p:cNvPr id="51286" name="Rectangle 304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287" name="Line 305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288" name="Line 306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289" name="Line 307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290" name="Line 308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291" name="Line 309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292" name="Line 310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1251" name="Oval 311"/>
            <p:cNvSpPr>
              <a:spLocks noChangeArrowheads="1"/>
            </p:cNvSpPr>
            <p:nvPr/>
          </p:nvSpPr>
          <p:spPr bwMode="auto">
            <a:xfrm>
              <a:off x="3643" y="1669"/>
              <a:ext cx="292" cy="77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52" name="Line 312"/>
            <p:cNvSpPr>
              <a:spLocks noChangeShapeType="1"/>
            </p:cNvSpPr>
            <p:nvPr/>
          </p:nvSpPr>
          <p:spPr bwMode="auto">
            <a:xfrm>
              <a:off x="3643" y="1663"/>
              <a:ext cx="0" cy="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53" name="Line 313"/>
            <p:cNvSpPr>
              <a:spLocks noChangeShapeType="1"/>
            </p:cNvSpPr>
            <p:nvPr/>
          </p:nvSpPr>
          <p:spPr bwMode="auto">
            <a:xfrm>
              <a:off x="3935" y="1663"/>
              <a:ext cx="0" cy="47"/>
            </a:xfrm>
            <a:prstGeom prst="line">
              <a:avLst/>
            </a:prstGeom>
            <a:noFill/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1254" name="Rectangle 314"/>
            <p:cNvSpPr>
              <a:spLocks noChangeArrowheads="1"/>
            </p:cNvSpPr>
            <p:nvPr/>
          </p:nvSpPr>
          <p:spPr bwMode="auto">
            <a:xfrm>
              <a:off x="3643" y="1663"/>
              <a:ext cx="69" cy="46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pt-BR" sz="20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51255" name="Rectangle 315"/>
            <p:cNvSpPr>
              <a:spLocks noChangeArrowheads="1"/>
            </p:cNvSpPr>
            <p:nvPr/>
          </p:nvSpPr>
          <p:spPr bwMode="auto">
            <a:xfrm>
              <a:off x="3847" y="1660"/>
              <a:ext cx="88" cy="46"/>
            </a:xfrm>
            <a:prstGeom prst="rect">
              <a:avLst/>
            </a:prstGeom>
            <a:solidFill>
              <a:srgbClr val="C0C0C0"/>
            </a:solidFill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eaLnBrk="1" hangingPunct="1"/>
              <a:endParaRPr lang="pt-BR" sz="2000">
                <a:solidFill>
                  <a:schemeClr val="tx2"/>
                </a:solidFill>
                <a:latin typeface="Comic Sans MS" pitchFamily="66" charset="0"/>
              </a:endParaRPr>
            </a:p>
          </p:txBody>
        </p:sp>
        <p:sp>
          <p:nvSpPr>
            <p:cNvPr id="51256" name="Oval 316"/>
            <p:cNvSpPr>
              <a:spLocks noChangeArrowheads="1"/>
            </p:cNvSpPr>
            <p:nvPr/>
          </p:nvSpPr>
          <p:spPr bwMode="auto">
            <a:xfrm>
              <a:off x="3640" y="1608"/>
              <a:ext cx="293" cy="89"/>
            </a:xfrm>
            <a:prstGeom prst="ellipse">
              <a:avLst/>
            </a:prstGeom>
            <a:solidFill>
              <a:srgbClr val="C0C0C0"/>
            </a:solidFill>
            <a:ln w="12700">
              <a:solidFill>
                <a:srgbClr val="808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grpSp>
          <p:nvGrpSpPr>
            <p:cNvPr id="51257" name="Group 317"/>
            <p:cNvGrpSpPr>
              <a:grpSpLocks/>
            </p:cNvGrpSpPr>
            <p:nvPr/>
          </p:nvGrpSpPr>
          <p:grpSpPr bwMode="auto">
            <a:xfrm>
              <a:off x="3711" y="1627"/>
              <a:ext cx="144" cy="53"/>
              <a:chOff x="2848" y="848"/>
              <a:chExt cx="140" cy="98"/>
            </a:xfrm>
          </p:grpSpPr>
          <p:sp>
            <p:nvSpPr>
              <p:cNvPr id="51283" name="Line 31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1284" name="Line 3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1285" name="Line 32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grpSp>
          <p:nvGrpSpPr>
            <p:cNvPr id="51258" name="Group 321"/>
            <p:cNvGrpSpPr>
              <a:grpSpLocks/>
            </p:cNvGrpSpPr>
            <p:nvPr/>
          </p:nvGrpSpPr>
          <p:grpSpPr bwMode="auto">
            <a:xfrm flipV="1">
              <a:off x="3711" y="1626"/>
              <a:ext cx="144" cy="53"/>
              <a:chOff x="2848" y="848"/>
              <a:chExt cx="140" cy="98"/>
            </a:xfrm>
          </p:grpSpPr>
          <p:sp>
            <p:nvSpPr>
              <p:cNvPr id="51280" name="Line 32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1281" name="Line 32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  <p:sp>
            <p:nvSpPr>
              <p:cNvPr id="51282" name="Line 32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pt-BR"/>
              </a:p>
            </p:txBody>
          </p:sp>
        </p:grpSp>
        <p:sp>
          <p:nvSpPr>
            <p:cNvPr id="51259" name="Line 325"/>
            <p:cNvSpPr>
              <a:spLocks noChangeShapeType="1"/>
            </p:cNvSpPr>
            <p:nvPr/>
          </p:nvSpPr>
          <p:spPr bwMode="auto">
            <a:xfrm flipH="1">
              <a:off x="3466" y="1734"/>
              <a:ext cx="239" cy="26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51260" name="Group 326"/>
            <p:cNvGrpSpPr>
              <a:grpSpLocks/>
            </p:cNvGrpSpPr>
            <p:nvPr/>
          </p:nvGrpSpPr>
          <p:grpSpPr bwMode="auto">
            <a:xfrm rot="8027572">
              <a:off x="3728" y="1610"/>
              <a:ext cx="106" cy="66"/>
              <a:chOff x="11283" y="10423"/>
              <a:chExt cx="475" cy="374"/>
            </a:xfrm>
          </p:grpSpPr>
          <p:sp>
            <p:nvSpPr>
              <p:cNvPr id="51273" name="Rectangle 327"/>
              <p:cNvSpPr>
                <a:spLocks noChangeArrowheads="1"/>
              </p:cNvSpPr>
              <p:nvPr/>
            </p:nvSpPr>
            <p:spPr bwMode="auto">
              <a:xfrm>
                <a:off x="11283" y="10423"/>
                <a:ext cx="475" cy="37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274" name="Line 328"/>
              <p:cNvSpPr>
                <a:spLocks noChangeShapeType="1"/>
              </p:cNvSpPr>
              <p:nvPr/>
            </p:nvSpPr>
            <p:spPr bwMode="auto">
              <a:xfrm>
                <a:off x="1168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275" name="Line 329"/>
              <p:cNvSpPr>
                <a:spLocks noChangeShapeType="1"/>
              </p:cNvSpPr>
              <p:nvPr/>
            </p:nvSpPr>
            <p:spPr bwMode="auto">
              <a:xfrm>
                <a:off x="11621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276" name="Line 330"/>
              <p:cNvSpPr>
                <a:spLocks noChangeShapeType="1"/>
              </p:cNvSpPr>
              <p:nvPr/>
            </p:nvSpPr>
            <p:spPr bwMode="auto">
              <a:xfrm>
                <a:off x="11556" y="10502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277" name="Line 331"/>
              <p:cNvSpPr>
                <a:spLocks noChangeShapeType="1"/>
              </p:cNvSpPr>
              <p:nvPr/>
            </p:nvSpPr>
            <p:spPr bwMode="auto">
              <a:xfrm>
                <a:off x="11491" y="10495"/>
                <a:ext cx="1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278" name="Line 332"/>
              <p:cNvSpPr>
                <a:spLocks noChangeShapeType="1"/>
              </p:cNvSpPr>
              <p:nvPr/>
            </p:nvSpPr>
            <p:spPr bwMode="auto">
              <a:xfrm>
                <a:off x="11426" y="10495"/>
                <a:ext cx="2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279" name="Line 333"/>
              <p:cNvSpPr>
                <a:spLocks noChangeShapeType="1"/>
              </p:cNvSpPr>
              <p:nvPr/>
            </p:nvSpPr>
            <p:spPr bwMode="auto">
              <a:xfrm>
                <a:off x="11360" y="10495"/>
                <a:ext cx="3" cy="23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51261" name="Freeform 334"/>
            <p:cNvSpPr>
              <a:spLocks/>
            </p:cNvSpPr>
            <p:nvPr/>
          </p:nvSpPr>
          <p:spPr bwMode="auto">
            <a:xfrm>
              <a:off x="3422" y="1058"/>
              <a:ext cx="1394" cy="964"/>
            </a:xfrm>
            <a:custGeom>
              <a:avLst/>
              <a:gdLst>
                <a:gd name="T0" fmla="*/ 0 w 7980"/>
                <a:gd name="T1" fmla="*/ 0 h 4620"/>
                <a:gd name="T2" fmla="*/ 0 w 7980"/>
                <a:gd name="T3" fmla="*/ 0 h 4620"/>
                <a:gd name="T4" fmla="*/ 0 w 7980"/>
                <a:gd name="T5" fmla="*/ 0 h 4620"/>
                <a:gd name="T6" fmla="*/ 0 w 7980"/>
                <a:gd name="T7" fmla="*/ 0 h 4620"/>
                <a:gd name="T8" fmla="*/ 0 w 7980"/>
                <a:gd name="T9" fmla="*/ 0 h 4620"/>
                <a:gd name="T10" fmla="*/ 0 w 7980"/>
                <a:gd name="T11" fmla="*/ 0 h 46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980"/>
                <a:gd name="T19" fmla="*/ 0 h 4620"/>
                <a:gd name="T20" fmla="*/ 7980 w 7980"/>
                <a:gd name="T21" fmla="*/ 4620 h 46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980" h="4620">
                  <a:moveTo>
                    <a:pt x="7965" y="3420"/>
                  </a:moveTo>
                  <a:lnTo>
                    <a:pt x="7980" y="4620"/>
                  </a:lnTo>
                  <a:lnTo>
                    <a:pt x="0" y="4605"/>
                  </a:lnTo>
                  <a:lnTo>
                    <a:pt x="3315" y="1485"/>
                  </a:lnTo>
                  <a:lnTo>
                    <a:pt x="2355" y="1455"/>
                  </a:lnTo>
                  <a:lnTo>
                    <a:pt x="2355" y="0"/>
                  </a:lnTo>
                </a:path>
              </a:pathLst>
            </a:cu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262" name="Freeform 335"/>
            <p:cNvSpPr>
              <a:spLocks/>
            </p:cNvSpPr>
            <p:nvPr/>
          </p:nvSpPr>
          <p:spPr bwMode="auto">
            <a:xfrm>
              <a:off x="3312" y="1089"/>
              <a:ext cx="1580" cy="948"/>
            </a:xfrm>
            <a:custGeom>
              <a:avLst/>
              <a:gdLst>
                <a:gd name="T0" fmla="*/ 0 w 9045"/>
                <a:gd name="T1" fmla="*/ 0 h 4545"/>
                <a:gd name="T2" fmla="*/ 0 w 9045"/>
                <a:gd name="T3" fmla="*/ 0 h 4545"/>
                <a:gd name="T4" fmla="*/ 0 w 9045"/>
                <a:gd name="T5" fmla="*/ 0 h 4545"/>
                <a:gd name="T6" fmla="*/ 0 w 9045"/>
                <a:gd name="T7" fmla="*/ 0 h 4545"/>
                <a:gd name="T8" fmla="*/ 0 w 9045"/>
                <a:gd name="T9" fmla="*/ 0 h 4545"/>
                <a:gd name="T10" fmla="*/ 0 w 9045"/>
                <a:gd name="T11" fmla="*/ 0 h 4545"/>
                <a:gd name="T12" fmla="*/ 0 w 9045"/>
                <a:gd name="T13" fmla="*/ 0 h 4545"/>
                <a:gd name="T14" fmla="*/ 0 w 9045"/>
                <a:gd name="T15" fmla="*/ 0 h 45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045"/>
                <a:gd name="T25" fmla="*/ 0 h 4545"/>
                <a:gd name="T26" fmla="*/ 9045 w 9045"/>
                <a:gd name="T27" fmla="*/ 4545 h 45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045" h="4545">
                  <a:moveTo>
                    <a:pt x="0" y="2880"/>
                  </a:moveTo>
                  <a:lnTo>
                    <a:pt x="0" y="4530"/>
                  </a:lnTo>
                  <a:lnTo>
                    <a:pt x="885" y="4545"/>
                  </a:lnTo>
                  <a:lnTo>
                    <a:pt x="3510" y="2010"/>
                  </a:lnTo>
                  <a:lnTo>
                    <a:pt x="7140" y="2055"/>
                  </a:lnTo>
                  <a:lnTo>
                    <a:pt x="8145" y="1020"/>
                  </a:lnTo>
                  <a:lnTo>
                    <a:pt x="9045" y="1020"/>
                  </a:lnTo>
                  <a:lnTo>
                    <a:pt x="9015" y="0"/>
                  </a:ln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1263" name="Freeform 336"/>
            <p:cNvSpPr>
              <a:spLocks/>
            </p:cNvSpPr>
            <p:nvPr/>
          </p:nvSpPr>
          <p:spPr bwMode="auto">
            <a:xfrm>
              <a:off x="3346" y="1105"/>
              <a:ext cx="1594" cy="876"/>
            </a:xfrm>
            <a:custGeom>
              <a:avLst/>
              <a:gdLst>
                <a:gd name="T0" fmla="*/ 0 w 9120"/>
                <a:gd name="T1" fmla="*/ 0 h 4201"/>
                <a:gd name="T2" fmla="*/ 0 w 9120"/>
                <a:gd name="T3" fmla="*/ 0 h 4201"/>
                <a:gd name="T4" fmla="*/ 0 w 9120"/>
                <a:gd name="T5" fmla="*/ 0 h 4201"/>
                <a:gd name="T6" fmla="*/ 0 w 9120"/>
                <a:gd name="T7" fmla="*/ 0 h 4201"/>
                <a:gd name="T8" fmla="*/ 0 w 9120"/>
                <a:gd name="T9" fmla="*/ 0 h 4201"/>
                <a:gd name="T10" fmla="*/ 0 w 9120"/>
                <a:gd name="T11" fmla="*/ 0 h 42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120"/>
                <a:gd name="T19" fmla="*/ 0 h 4201"/>
                <a:gd name="T20" fmla="*/ 9120 w 9120"/>
                <a:gd name="T21" fmla="*/ 4201 h 420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120" h="4201">
                  <a:moveTo>
                    <a:pt x="0" y="2821"/>
                  </a:moveTo>
                  <a:lnTo>
                    <a:pt x="0" y="4201"/>
                  </a:lnTo>
                  <a:lnTo>
                    <a:pt x="4890" y="4201"/>
                  </a:lnTo>
                  <a:lnTo>
                    <a:pt x="8055" y="1051"/>
                  </a:lnTo>
                  <a:lnTo>
                    <a:pt x="9120" y="1080"/>
                  </a:lnTo>
                  <a:lnTo>
                    <a:pt x="9105" y="0"/>
                  </a:lnTo>
                </a:path>
              </a:pathLst>
            </a:custGeom>
            <a:noFill/>
            <a:ln w="38100">
              <a:solidFill>
                <a:srgbClr val="00FF00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pt-BR"/>
            </a:p>
          </p:txBody>
        </p:sp>
        <p:grpSp>
          <p:nvGrpSpPr>
            <p:cNvPr id="51264" name="Group 337"/>
            <p:cNvGrpSpPr>
              <a:grpSpLocks/>
            </p:cNvGrpSpPr>
            <p:nvPr/>
          </p:nvGrpSpPr>
          <p:grpSpPr bwMode="auto">
            <a:xfrm>
              <a:off x="3299" y="1681"/>
              <a:ext cx="25" cy="89"/>
              <a:chOff x="10104" y="10005"/>
              <a:chExt cx="137" cy="411"/>
            </a:xfrm>
          </p:grpSpPr>
          <p:sp>
            <p:nvSpPr>
              <p:cNvPr id="51271" name="Oval 338"/>
              <p:cNvSpPr>
                <a:spLocks noChangeArrowheads="1"/>
              </p:cNvSpPr>
              <p:nvPr/>
            </p:nvSpPr>
            <p:spPr bwMode="auto">
              <a:xfrm>
                <a:off x="10104" y="10005"/>
                <a:ext cx="137" cy="138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272" name="Oval 339"/>
              <p:cNvSpPr>
                <a:spLocks noChangeArrowheads="1"/>
              </p:cNvSpPr>
              <p:nvPr/>
            </p:nvSpPr>
            <p:spPr bwMode="auto">
              <a:xfrm>
                <a:off x="10104" y="10278"/>
                <a:ext cx="137" cy="138"/>
              </a:xfrm>
              <a:prstGeom prst="ellipse">
                <a:avLst/>
              </a:prstGeom>
              <a:solidFill>
                <a:srgbClr val="00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51265" name="Group 340"/>
            <p:cNvGrpSpPr>
              <a:grpSpLocks/>
            </p:cNvGrpSpPr>
            <p:nvPr/>
          </p:nvGrpSpPr>
          <p:grpSpPr bwMode="auto">
            <a:xfrm>
              <a:off x="4801" y="1758"/>
              <a:ext cx="25" cy="90"/>
              <a:chOff x="10104" y="10005"/>
              <a:chExt cx="137" cy="411"/>
            </a:xfrm>
          </p:grpSpPr>
          <p:sp>
            <p:nvSpPr>
              <p:cNvPr id="51269" name="Oval 341"/>
              <p:cNvSpPr>
                <a:spLocks noChangeArrowheads="1"/>
              </p:cNvSpPr>
              <p:nvPr/>
            </p:nvSpPr>
            <p:spPr bwMode="auto">
              <a:xfrm>
                <a:off x="10104" y="10005"/>
                <a:ext cx="137" cy="138"/>
              </a:xfrm>
              <a:prstGeom prst="ellipse">
                <a:avLst/>
              </a:pr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270" name="Oval 342"/>
              <p:cNvSpPr>
                <a:spLocks noChangeArrowheads="1"/>
              </p:cNvSpPr>
              <p:nvPr/>
            </p:nvSpPr>
            <p:spPr bwMode="auto">
              <a:xfrm>
                <a:off x="10104" y="10278"/>
                <a:ext cx="137" cy="138"/>
              </a:xfrm>
              <a:prstGeom prst="ellipse">
                <a:avLst/>
              </a:prstGeom>
              <a:solidFill>
                <a:srgbClr val="FF00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grpSp>
          <p:nvGrpSpPr>
            <p:cNvPr id="51266" name="Group 343"/>
            <p:cNvGrpSpPr>
              <a:grpSpLocks/>
            </p:cNvGrpSpPr>
            <p:nvPr/>
          </p:nvGrpSpPr>
          <p:grpSpPr bwMode="auto">
            <a:xfrm>
              <a:off x="4924" y="1082"/>
              <a:ext cx="25" cy="90"/>
              <a:chOff x="10104" y="10005"/>
              <a:chExt cx="137" cy="411"/>
            </a:xfrm>
          </p:grpSpPr>
          <p:sp>
            <p:nvSpPr>
              <p:cNvPr id="51267" name="Oval 344"/>
              <p:cNvSpPr>
                <a:spLocks noChangeArrowheads="1"/>
              </p:cNvSpPr>
              <p:nvPr/>
            </p:nvSpPr>
            <p:spPr bwMode="auto">
              <a:xfrm>
                <a:off x="10104" y="10005"/>
                <a:ext cx="137" cy="138"/>
              </a:xfrm>
              <a:prstGeom prst="ellipse">
                <a:avLst/>
              </a:prstGeom>
              <a:solidFill>
                <a:srgbClr val="00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1268" name="Oval 345"/>
              <p:cNvSpPr>
                <a:spLocks noChangeArrowheads="1"/>
              </p:cNvSpPr>
              <p:nvPr/>
            </p:nvSpPr>
            <p:spPr bwMode="auto">
              <a:xfrm>
                <a:off x="10104" y="10278"/>
                <a:ext cx="137" cy="138"/>
              </a:xfrm>
              <a:prstGeom prst="ellipse">
                <a:avLst/>
              </a:prstGeom>
              <a:solidFill>
                <a:srgbClr val="00FF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pt-BR"/>
              </a:p>
            </p:txBody>
          </p:sp>
        </p:grpSp>
      </p:grpSp>
      <p:grpSp>
        <p:nvGrpSpPr>
          <p:cNvPr id="51209" name="Group 350"/>
          <p:cNvGrpSpPr>
            <a:grpSpLocks/>
          </p:cNvGrpSpPr>
          <p:nvPr/>
        </p:nvGrpSpPr>
        <p:grpSpPr bwMode="auto">
          <a:xfrm>
            <a:off x="436563" y="1562100"/>
            <a:ext cx="3621087" cy="2160588"/>
            <a:chOff x="275" y="984"/>
            <a:chExt cx="2281" cy="1361"/>
          </a:xfrm>
        </p:grpSpPr>
        <p:pic>
          <p:nvPicPr>
            <p:cNvPr id="51210" name="Picture 34" descr="congestion_perf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2" y="984"/>
              <a:ext cx="2134" cy="13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1211" name="Text Box 349"/>
            <p:cNvSpPr txBox="1">
              <a:spLocks noChangeArrowheads="1"/>
            </p:cNvSpPr>
            <p:nvPr/>
          </p:nvSpPr>
          <p:spPr bwMode="auto">
            <a:xfrm>
              <a:off x="275" y="1007"/>
              <a:ext cx="393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pt-BR" sz="2000">
                  <a:latin typeface="Arial" pitchFamily="34" charset="0"/>
                </a:rPr>
                <a:t>R/2</a:t>
              </a:r>
            </a:p>
          </p:txBody>
        </p:sp>
      </p:grp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7E494-7836-4E7C-82D8-E9EB7F6596EC}" type="slidenum">
              <a:rPr lang="en-US" smtClean="0"/>
              <a:pPr>
                <a:defRPr/>
              </a:pPr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8763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839200" cy="1143000"/>
          </a:xfrm>
        </p:spPr>
        <p:txBody>
          <a:bodyPr/>
          <a:lstStyle/>
          <a:p>
            <a:r>
              <a:rPr lang="pt-BR" sz="3200" smtClean="0"/>
              <a:t>Abordagens de controle de congestionamento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23900" y="2262820"/>
            <a:ext cx="3781425" cy="38100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Controle de congestionamento </a:t>
            </a:r>
            <a:br>
              <a:rPr lang="pt-BR" sz="2000" dirty="0" smtClean="0">
                <a:solidFill>
                  <a:srgbClr val="FF0000"/>
                </a:solidFill>
              </a:rPr>
            </a:br>
            <a:r>
              <a:rPr lang="pt-BR" sz="2000" dirty="0" smtClean="0">
                <a:solidFill>
                  <a:srgbClr val="FF0000"/>
                </a:solidFill>
              </a:rPr>
              <a:t>fim a fim:</a:t>
            </a:r>
            <a:endParaRPr lang="pt-BR" sz="2000" dirty="0" smtClean="0"/>
          </a:p>
          <a:p>
            <a:r>
              <a:rPr lang="pt-BR" sz="2000" dirty="0" smtClean="0"/>
              <a:t>não usa realimentação explícita da rede</a:t>
            </a:r>
          </a:p>
          <a:p>
            <a:r>
              <a:rPr lang="pt-BR" sz="2000" dirty="0" smtClean="0"/>
              <a:t>congestionamento  é inferido a partir das perdas, e dos atrasos observados nos sistemas finais</a:t>
            </a:r>
          </a:p>
          <a:p>
            <a:r>
              <a:rPr lang="pt-BR" sz="2000" dirty="0" smtClean="0"/>
              <a:t>abordagem usada pelo TCP</a:t>
            </a:r>
          </a:p>
        </p:txBody>
      </p:sp>
      <p:sp>
        <p:nvSpPr>
          <p:cNvPr id="5223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14850" y="2243770"/>
            <a:ext cx="3810000" cy="390525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000" smtClean="0">
                <a:solidFill>
                  <a:srgbClr val="FF0000"/>
                </a:solidFill>
              </a:rPr>
              <a:t>Controle de congestionamento </a:t>
            </a:r>
            <a:br>
              <a:rPr lang="pt-BR" sz="2000" smtClean="0">
                <a:solidFill>
                  <a:srgbClr val="FF0000"/>
                </a:solidFill>
              </a:rPr>
            </a:br>
            <a:r>
              <a:rPr lang="pt-BR" sz="2000" smtClean="0">
                <a:solidFill>
                  <a:srgbClr val="FF0000"/>
                </a:solidFill>
              </a:rPr>
              <a:t>assistido pela rede:</a:t>
            </a:r>
            <a:endParaRPr lang="pt-BR" sz="2000" smtClean="0"/>
          </a:p>
          <a:p>
            <a:r>
              <a:rPr lang="pt-BR" sz="1800" smtClean="0"/>
              <a:t>roteadores enviam informações para os sistemas finais</a:t>
            </a:r>
          </a:p>
          <a:p>
            <a:pPr lvl="1"/>
            <a:r>
              <a:rPr lang="pt-BR" sz="1800" smtClean="0"/>
              <a:t>bit indicando congestionamento  (SNA, DECbit, TCP/IP ECN, ATM)</a:t>
            </a:r>
          </a:p>
          <a:p>
            <a:pPr lvl="1"/>
            <a:r>
              <a:rPr lang="pt-BR" sz="1800" smtClean="0"/>
              <a:t>taxa explícita para envio pelo transmissor</a:t>
            </a:r>
          </a:p>
        </p:txBody>
      </p:sp>
      <p:sp>
        <p:nvSpPr>
          <p:cNvPr id="52231" name="Rectangle 5"/>
          <p:cNvSpPr>
            <a:spLocks noChangeArrowheads="1"/>
          </p:cNvSpPr>
          <p:nvPr/>
        </p:nvSpPr>
        <p:spPr bwMode="auto">
          <a:xfrm>
            <a:off x="542925" y="1381125"/>
            <a:ext cx="74771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None/>
            </a:pPr>
            <a:r>
              <a:rPr lang="pt-BR" sz="2400">
                <a:solidFill>
                  <a:schemeClr val="accent2"/>
                </a:solidFill>
                <a:latin typeface="Comic Sans MS" pitchFamily="66" charset="0"/>
              </a:rPr>
              <a:t>Duas abordagens gerais para controle de  congestionamento:</a:t>
            </a:r>
            <a:endParaRPr lang="en-US" sz="2400">
              <a:solidFill>
                <a:schemeClr val="accent2"/>
              </a:solidFill>
              <a:latin typeface="Comic Sans MS" pitchFamily="66" charset="0"/>
            </a:endParaRP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8308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91500" cy="1143000"/>
          </a:xfrm>
        </p:spPr>
        <p:txBody>
          <a:bodyPr/>
          <a:lstStyle/>
          <a:p>
            <a:r>
              <a:rPr lang="pt-BR" sz="3200" smtClean="0"/>
              <a:t>Estudo de caso: controle de congestionamento do serviço ATM ABR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6195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0"/>
              <a:buNone/>
            </a:pPr>
            <a:r>
              <a:rPr lang="pt-BR" sz="2000" smtClean="0">
                <a:solidFill>
                  <a:srgbClr val="FF0000"/>
                </a:solidFill>
              </a:rPr>
              <a:t>ABR (</a:t>
            </a:r>
            <a:r>
              <a:rPr lang="pt-BR" sz="2000" i="1" smtClean="0">
                <a:solidFill>
                  <a:srgbClr val="FF0000"/>
                </a:solidFill>
              </a:rPr>
              <a:t>available bit rate</a:t>
            </a:r>
            <a:r>
              <a:rPr lang="pt-BR" sz="2000" smtClean="0">
                <a:solidFill>
                  <a:srgbClr val="FF0000"/>
                </a:solidFill>
              </a:rPr>
              <a:t>):</a:t>
            </a:r>
            <a:endParaRPr lang="pt-BR" sz="2000" smtClean="0"/>
          </a:p>
          <a:p>
            <a:pPr>
              <a:lnSpc>
                <a:spcPct val="90000"/>
              </a:lnSpc>
            </a:pPr>
            <a:r>
              <a:rPr lang="pt-BR" sz="1800" smtClean="0"/>
              <a:t>“serviço elástico” </a:t>
            </a:r>
          </a:p>
          <a:p>
            <a:pPr>
              <a:lnSpc>
                <a:spcPct val="90000"/>
              </a:lnSpc>
            </a:pPr>
            <a:r>
              <a:rPr lang="pt-BR" sz="1800" smtClean="0"/>
              <a:t>se caminho do transmissor está pouco usado: </a:t>
            </a:r>
          </a:p>
          <a:p>
            <a:pPr lvl="1">
              <a:lnSpc>
                <a:spcPct val="90000"/>
              </a:lnSpc>
            </a:pPr>
            <a:r>
              <a:rPr lang="pt-BR" sz="1800" smtClean="0"/>
              <a:t>transmissor pode usar banda disponível</a:t>
            </a:r>
          </a:p>
          <a:p>
            <a:pPr>
              <a:lnSpc>
                <a:spcPct val="90000"/>
              </a:lnSpc>
            </a:pPr>
            <a:r>
              <a:rPr lang="pt-BR" sz="1800" smtClean="0"/>
              <a:t>se caminho do transmissor estiver congestionado: </a:t>
            </a:r>
          </a:p>
          <a:p>
            <a:pPr lvl="1">
              <a:lnSpc>
                <a:spcPct val="90000"/>
              </a:lnSpc>
            </a:pPr>
            <a:r>
              <a:rPr lang="pt-BR" sz="1800" smtClean="0"/>
              <a:t>transmissor limitado à taxa mínima garantida</a:t>
            </a:r>
          </a:p>
        </p:txBody>
      </p:sp>
      <p:sp>
        <p:nvSpPr>
          <p:cNvPr id="5325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00200"/>
            <a:ext cx="4648200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0"/>
              <a:buNone/>
            </a:pPr>
            <a:r>
              <a:rPr lang="pt-BR" sz="2400" smtClean="0">
                <a:solidFill>
                  <a:srgbClr val="FF0000"/>
                </a:solidFill>
              </a:rPr>
              <a:t>células RM (</a:t>
            </a:r>
            <a:r>
              <a:rPr lang="pt-BR" sz="2400" i="1" smtClean="0">
                <a:solidFill>
                  <a:srgbClr val="FF0000"/>
                </a:solidFill>
              </a:rPr>
              <a:t>resource management</a:t>
            </a:r>
            <a:r>
              <a:rPr lang="pt-BR" sz="2400" smtClean="0">
                <a:solidFill>
                  <a:srgbClr val="FF0000"/>
                </a:solidFill>
              </a:rPr>
              <a:t>):</a:t>
            </a:r>
            <a:endParaRPr lang="pt-BR" sz="2400" smtClean="0"/>
          </a:p>
          <a:p>
            <a:pPr>
              <a:lnSpc>
                <a:spcPct val="90000"/>
              </a:lnSpc>
            </a:pPr>
            <a:r>
              <a:rPr lang="pt-BR" sz="2000" smtClean="0"/>
              <a:t>enviadas pelo transmissor, entremeadas com células de dados</a:t>
            </a:r>
          </a:p>
          <a:p>
            <a:pPr>
              <a:lnSpc>
                <a:spcPct val="90000"/>
              </a:lnSpc>
            </a:pPr>
            <a:r>
              <a:rPr lang="pt-BR" sz="2000" smtClean="0"/>
              <a:t>bits na célula RM iniciados por comutadores (“</a:t>
            </a:r>
            <a:r>
              <a:rPr lang="pt-BR" sz="2000" i="1" smtClean="0"/>
              <a:t>assistido pela rede”</a:t>
            </a:r>
            <a:r>
              <a:rPr lang="pt-BR" sz="2000" smtClean="0"/>
              <a:t>) </a:t>
            </a:r>
          </a:p>
          <a:p>
            <a:pPr lvl="1">
              <a:lnSpc>
                <a:spcPct val="90000"/>
              </a:lnSpc>
            </a:pPr>
            <a:r>
              <a:rPr lang="pt-BR" sz="2000" smtClean="0">
                <a:solidFill>
                  <a:schemeClr val="accent2"/>
                </a:solidFill>
              </a:rPr>
              <a:t>bit NI:</a:t>
            </a:r>
            <a:r>
              <a:rPr lang="pt-BR" sz="2000" smtClean="0"/>
              <a:t> não aumente a taxa (congestionamento moderado)</a:t>
            </a:r>
          </a:p>
          <a:p>
            <a:pPr lvl="1">
              <a:lnSpc>
                <a:spcPct val="90000"/>
              </a:lnSpc>
            </a:pPr>
            <a:r>
              <a:rPr lang="pt-BR" sz="2000" smtClean="0">
                <a:solidFill>
                  <a:schemeClr val="accent2"/>
                </a:solidFill>
              </a:rPr>
              <a:t>bit CI:</a:t>
            </a:r>
            <a:r>
              <a:rPr lang="pt-BR" sz="2000" smtClean="0"/>
              <a:t> indicação de congestionamento</a:t>
            </a:r>
          </a:p>
          <a:p>
            <a:pPr>
              <a:lnSpc>
                <a:spcPct val="90000"/>
              </a:lnSpc>
            </a:pPr>
            <a:r>
              <a:rPr lang="pt-BR" sz="2000" smtClean="0"/>
              <a:t>células RM devolvidas ao transmissor pelo receptor, sem alteração dos bits</a:t>
            </a:r>
            <a:endParaRPr lang="pt-BR" sz="2400" smtClean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01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smtClean="0"/>
              <a:t>Estudo de caso: controle de congestionamento do serviço ATM ABR</a:t>
            </a:r>
          </a:p>
        </p:txBody>
      </p:sp>
      <p:pic>
        <p:nvPicPr>
          <p:cNvPr id="54277" name="Picture 5" descr="f0349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36725" y="1646238"/>
            <a:ext cx="5281613" cy="2308225"/>
          </a:xfrm>
          <a:noFill/>
        </p:spPr>
      </p:pic>
      <p:sp>
        <p:nvSpPr>
          <p:cNvPr id="54278" name="Rectangle 8"/>
          <p:cNvSpPr>
            <a:spLocks noChangeArrowheads="1"/>
          </p:cNvSpPr>
          <p:nvPr/>
        </p:nvSpPr>
        <p:spPr bwMode="auto">
          <a:xfrm>
            <a:off x="495300" y="4105275"/>
            <a:ext cx="8423275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>
                <a:latin typeface="Comic Sans MS" pitchFamily="66" charset="0"/>
              </a:rPr>
              <a:t>Campo ER (explicit rate) de 2 bytes nas células RM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0"/>
              <a:buChar char="m"/>
            </a:pPr>
            <a:r>
              <a:rPr lang="pt-BR" sz="1800">
                <a:latin typeface="Comic Sans MS" pitchFamily="66" charset="0"/>
              </a:rPr>
              <a:t>comutador congestionado pode reduzir valor de ER nas células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0"/>
              <a:buChar char="m"/>
            </a:pPr>
            <a:r>
              <a:rPr lang="pt-BR" sz="1800">
                <a:latin typeface="Comic Sans MS" pitchFamily="66" charset="0"/>
              </a:rPr>
              <a:t>taxa do transmissor assim ajustada p/ menor valor possível entre os comutadores do caminho</a:t>
            </a: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5000"/>
              <a:buFont typeface="ZapfDingbats" pitchFamily="82" charset="0"/>
              <a:buChar char="r"/>
            </a:pPr>
            <a:r>
              <a:rPr lang="pt-BR" sz="2000">
                <a:latin typeface="Comic Sans MS" pitchFamily="66" charset="0"/>
              </a:rPr>
              <a:t>bit EFCI em células de dados ligado pelos comutadores congestionados</a:t>
            </a: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75000"/>
              <a:buFont typeface="ZapfDingbats" pitchFamily="82" charset="0"/>
              <a:buChar char="m"/>
            </a:pPr>
            <a:r>
              <a:rPr lang="pt-BR" sz="1800">
                <a:latin typeface="Comic Sans MS" pitchFamily="66" charset="0"/>
              </a:rPr>
              <a:t>se EFCI ligado em células de dados que precedem a célula RM, receptor liga bit CI na célula RM devolvida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7E494-7836-4E7C-82D8-E9EB7F6596EC}" type="slidenum">
              <a:rPr lang="en-US" smtClean="0"/>
              <a:pPr>
                <a:defRPr/>
              </a:pPr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56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Conteúdo do Capítulo 3 </a:t>
            </a:r>
          </a:p>
        </p:txBody>
      </p:sp>
      <p:sp>
        <p:nvSpPr>
          <p:cNvPr id="21509" name="Rectangle 6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3.1 Introdução e serviços de camada de transporte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3.2 Multiplexação e </a:t>
            </a:r>
            <a:r>
              <a:rPr lang="pt-BR" sz="2400" dirty="0" err="1" smtClean="0"/>
              <a:t>demultiplexação</a:t>
            </a:r>
            <a:endParaRPr lang="pt-BR" sz="2400" dirty="0" smtClean="0"/>
          </a:p>
          <a:p>
            <a:pPr>
              <a:lnSpc>
                <a:spcPct val="90000"/>
              </a:lnSpc>
            </a:pPr>
            <a:r>
              <a:rPr lang="pt-BR" sz="2400" dirty="0" smtClean="0"/>
              <a:t>3.3 Transporte não orientado para conexão: UDP</a:t>
            </a:r>
          </a:p>
          <a:p>
            <a:pPr>
              <a:lnSpc>
                <a:spcPct val="90000"/>
              </a:lnSpc>
            </a:pPr>
            <a:r>
              <a:rPr lang="pt-BR" sz="2400" dirty="0" smtClean="0"/>
              <a:t>3.4 Princípios da transferência confiável de dados</a:t>
            </a:r>
          </a:p>
        </p:txBody>
      </p:sp>
      <p:sp>
        <p:nvSpPr>
          <p:cNvPr id="21510" name="Rectangle 7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3.5 Transporte orientado para conexão: TCP</a:t>
            </a:r>
            <a:endParaRPr lang="pt-BR" sz="2000" dirty="0" smtClean="0"/>
          </a:p>
          <a:p>
            <a:pPr>
              <a:lnSpc>
                <a:spcPct val="90000"/>
              </a:lnSpc>
            </a:pPr>
            <a:r>
              <a:rPr lang="pt-BR" sz="2400" dirty="0" smtClean="0"/>
              <a:t>3.6 Princípios de controle de congestionamento</a:t>
            </a:r>
          </a:p>
          <a:p>
            <a:pPr>
              <a:lnSpc>
                <a:spcPct val="90000"/>
              </a:lnSpc>
            </a:pPr>
            <a:r>
              <a:rPr lang="pt-BR" sz="2400" dirty="0" smtClean="0">
                <a:solidFill>
                  <a:srgbClr val="C00000"/>
                </a:solidFill>
              </a:rPr>
              <a:t>3.7 Controle de congestionamento no TCP</a:t>
            </a:r>
          </a:p>
          <a:p>
            <a:pPr>
              <a:lnSpc>
                <a:spcPct val="90000"/>
              </a:lnSpc>
            </a:pPr>
            <a:endParaRPr lang="pt-BR" sz="2400" dirty="0" smtClean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3867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Controle de Congestionamento do TCP: </a:t>
            </a:r>
            <a:r>
              <a:rPr lang="pt-BR" sz="2400" smtClean="0"/>
              <a:t>aumento aditivo, diminuição multiplicativa</a:t>
            </a:r>
            <a:endParaRPr lang="pt-BR" sz="3200" smtClean="0"/>
          </a:p>
        </p:txBody>
      </p:sp>
      <p:sp>
        <p:nvSpPr>
          <p:cNvPr id="563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>
                <a:solidFill>
                  <a:srgbClr val="FF0000"/>
                </a:solidFill>
              </a:rPr>
              <a:t>Abordagem: </a:t>
            </a:r>
            <a:r>
              <a:rPr lang="pt-BR" sz="2400" dirty="0" smtClean="0"/>
              <a:t>aumentar a taxa de transmissão (tamanho da janela), testando a largura de banda utilizável, até que ocorra uma perda</a:t>
            </a:r>
            <a:endParaRPr lang="pt-BR" sz="2400" dirty="0" smtClean="0">
              <a:solidFill>
                <a:srgbClr val="FF0000"/>
              </a:solidFill>
            </a:endParaRPr>
          </a:p>
          <a:p>
            <a:pPr lvl="1"/>
            <a:r>
              <a:rPr lang="pt-BR" sz="2000" dirty="0" smtClean="0">
                <a:solidFill>
                  <a:srgbClr val="FF0000"/>
                </a:solidFill>
              </a:rPr>
              <a:t>aumento aditivo:</a:t>
            </a:r>
            <a:r>
              <a:rPr lang="pt-BR" sz="2000" dirty="0" smtClean="0"/>
              <a:t> incrementa  </a:t>
            </a:r>
            <a:r>
              <a:rPr lang="pt-BR" sz="2000" b="1" dirty="0" err="1" smtClean="0"/>
              <a:t>cwnd</a:t>
            </a:r>
            <a:r>
              <a:rPr lang="pt-BR" sz="2000" dirty="0" smtClean="0"/>
              <a:t> de 1 MSS a cada RTT até detectar uma perda</a:t>
            </a:r>
          </a:p>
          <a:p>
            <a:pPr lvl="1"/>
            <a:r>
              <a:rPr lang="pt-BR" sz="2000" dirty="0" smtClean="0">
                <a:solidFill>
                  <a:srgbClr val="FF0000"/>
                </a:solidFill>
              </a:rPr>
              <a:t>diminuição multiplicativa: </a:t>
            </a:r>
            <a:r>
              <a:rPr lang="pt-BR" sz="2000" dirty="0" smtClean="0"/>
              <a:t>corta </a:t>
            </a:r>
            <a:r>
              <a:rPr lang="pt-BR" sz="2000" b="1" dirty="0" err="1" smtClean="0"/>
              <a:t>cwnd</a:t>
            </a:r>
            <a:r>
              <a:rPr lang="pt-BR" sz="2000" dirty="0" smtClean="0"/>
              <a:t> pela metade após evento de perda</a:t>
            </a:r>
          </a:p>
          <a:p>
            <a:endParaRPr lang="pt-BR" dirty="0" smtClean="0"/>
          </a:p>
        </p:txBody>
      </p:sp>
      <p:pic>
        <p:nvPicPr>
          <p:cNvPr id="56326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38575" y="4121775"/>
            <a:ext cx="4370388" cy="2513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739775" y="4632325"/>
            <a:ext cx="26447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pt-BR" sz="2000" dirty="0">
                <a:latin typeface="+mj-lt"/>
              </a:rPr>
              <a:t>Comportamento de dente de serra: testando a largura de banda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7E494-7836-4E7C-82D8-E9EB7F6596EC}" type="slidenum">
              <a:rPr lang="en-US" smtClean="0"/>
              <a:pPr>
                <a:defRPr/>
              </a:pPr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2666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smtClean="0"/>
              <a:t>Controle de Congestionamento do TCP: detalhes</a:t>
            </a:r>
          </a:p>
        </p:txBody>
      </p:sp>
      <p:sp>
        <p:nvSpPr>
          <p:cNvPr id="573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600200"/>
            <a:ext cx="5029200" cy="3581400"/>
          </a:xfrm>
        </p:spPr>
        <p:txBody>
          <a:bodyPr/>
          <a:lstStyle/>
          <a:p>
            <a:r>
              <a:rPr lang="pt-BR" sz="2400" dirty="0" smtClean="0"/>
              <a:t>transmissor limita a transmissão:</a:t>
            </a:r>
          </a:p>
          <a:p>
            <a:pPr>
              <a:buFont typeface="ZapfDingbats" pitchFamily="82" charset="0"/>
              <a:buNone/>
            </a:pPr>
            <a:r>
              <a:rPr lang="pt-BR" sz="2000" b="1" dirty="0" smtClean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pt-BR" sz="2000" b="1" dirty="0" err="1" smtClean="0">
                <a:solidFill>
                  <a:srgbClr val="FF0000"/>
                </a:solidFill>
                <a:latin typeface="Courier New" pitchFamily="49" charset="0"/>
              </a:rPr>
              <a:t>LastByteSent-LastByteAcked</a:t>
            </a:r>
            <a:endParaRPr lang="pt-BR" sz="2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 typeface="ZapfDingbats" pitchFamily="82" charset="0"/>
              <a:buNone/>
            </a:pPr>
            <a:r>
              <a:rPr lang="pt-BR" sz="2000" b="1" dirty="0" smtClean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                    </a:t>
            </a:r>
            <a:r>
              <a:rPr lang="pt-BR" sz="2000" b="1" dirty="0" err="1" smtClean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cwnd</a:t>
            </a:r>
            <a:endParaRPr lang="pt-BR" sz="2000" b="1" dirty="0" smtClean="0">
              <a:solidFill>
                <a:srgbClr val="FF0000"/>
              </a:solidFill>
              <a:latin typeface="Courier New" pitchFamily="49" charset="0"/>
              <a:sym typeface="Symbol" pitchFamily="18" charset="2"/>
            </a:endParaRPr>
          </a:p>
          <a:p>
            <a:r>
              <a:rPr lang="pt-BR" sz="2400" dirty="0" smtClean="0"/>
              <a:t>Aproximadamente,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r>
              <a:rPr lang="pt-BR" sz="2400" b="1" dirty="0" err="1" smtClean="0">
                <a:latin typeface="Courier New" pitchFamily="49" charset="0"/>
              </a:rPr>
              <a:t>cwnd</a:t>
            </a:r>
            <a:r>
              <a:rPr lang="pt-BR" sz="2400" dirty="0" smtClean="0"/>
              <a:t> é dinâmica, em função do congestionamento detectado na rede</a:t>
            </a:r>
          </a:p>
          <a:p>
            <a:endParaRPr lang="pt-BR" sz="2400" dirty="0" smtClean="0"/>
          </a:p>
        </p:txBody>
      </p:sp>
      <p:sp>
        <p:nvSpPr>
          <p:cNvPr id="573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81600" y="1600200"/>
            <a:ext cx="3810000" cy="4648200"/>
          </a:xfrm>
        </p:spPr>
        <p:txBody>
          <a:bodyPr/>
          <a:lstStyle/>
          <a:p>
            <a:pPr>
              <a:buFont typeface="ZapfDingbats" pitchFamily="82" charset="0"/>
              <a:buNone/>
            </a:pPr>
            <a:r>
              <a:rPr lang="pt-BR" sz="2000" u="sng" dirty="0" smtClean="0">
                <a:solidFill>
                  <a:srgbClr val="FF0000"/>
                </a:solidFill>
              </a:rPr>
              <a:t>Como o transmissor detecta o congestionamento?</a:t>
            </a:r>
            <a:endParaRPr lang="pt-BR" sz="2000" dirty="0" smtClean="0"/>
          </a:p>
          <a:p>
            <a:r>
              <a:rPr lang="pt-BR" sz="2000" dirty="0" smtClean="0"/>
              <a:t>evento de perda = estouro do temporizador </a:t>
            </a:r>
            <a:r>
              <a:rPr lang="pt-BR" sz="2000" i="1" dirty="0" smtClean="0"/>
              <a:t>ou</a:t>
            </a:r>
            <a:r>
              <a:rPr lang="pt-BR" sz="2000" dirty="0" smtClean="0"/>
              <a:t> 3 </a:t>
            </a:r>
            <a:r>
              <a:rPr lang="pt-BR" sz="2000" dirty="0" err="1" smtClean="0"/>
              <a:t>acks</a:t>
            </a:r>
            <a:r>
              <a:rPr lang="pt-BR" sz="2000" dirty="0" smtClean="0"/>
              <a:t> duplicados </a:t>
            </a:r>
          </a:p>
          <a:p>
            <a:r>
              <a:rPr lang="pt-BR" sz="2000" dirty="0" smtClean="0"/>
              <a:t>transmissor TCP reduz a taxa (</a:t>
            </a:r>
            <a:r>
              <a:rPr lang="pt-BR" sz="2000" b="1" dirty="0" err="1" smtClean="0">
                <a:latin typeface="Courier New" pitchFamily="49" charset="0"/>
              </a:rPr>
              <a:t>cwnd</a:t>
            </a:r>
            <a:r>
              <a:rPr lang="pt-BR" sz="2000" dirty="0" smtClean="0"/>
              <a:t>) após evento de perda</a:t>
            </a:r>
          </a:p>
          <a:p>
            <a:pPr>
              <a:buFont typeface="ZapfDingbats" pitchFamily="82" charset="0"/>
              <a:buNone/>
            </a:pPr>
            <a:r>
              <a:rPr lang="pt-BR" sz="2000" u="sng" dirty="0" smtClean="0">
                <a:solidFill>
                  <a:srgbClr val="FF0000"/>
                </a:solidFill>
              </a:rPr>
              <a:t>três mecanismos:</a:t>
            </a:r>
            <a:endParaRPr lang="pt-BR" sz="2000" dirty="0" smtClean="0"/>
          </a:p>
          <a:p>
            <a:pPr lvl="1"/>
            <a:r>
              <a:rPr lang="pt-BR" sz="1800" dirty="0" smtClean="0"/>
              <a:t>AIMD</a:t>
            </a:r>
          </a:p>
          <a:p>
            <a:pPr lvl="1"/>
            <a:r>
              <a:rPr lang="pt-BR" sz="1800" dirty="0" smtClean="0"/>
              <a:t>partida lenta</a:t>
            </a:r>
          </a:p>
          <a:p>
            <a:pPr lvl="1"/>
            <a:r>
              <a:rPr lang="pt-BR" sz="1800" dirty="0" smtClean="0"/>
              <a:t>conservador após eventos de estouro de temporização (prevenção de congestionamento)</a:t>
            </a:r>
          </a:p>
        </p:txBody>
      </p:sp>
      <p:grpSp>
        <p:nvGrpSpPr>
          <p:cNvPr id="57351" name="Group 5"/>
          <p:cNvGrpSpPr>
            <a:grpSpLocks/>
          </p:cNvGrpSpPr>
          <p:nvPr/>
        </p:nvGrpSpPr>
        <p:grpSpPr bwMode="auto">
          <a:xfrm>
            <a:off x="373063" y="3656013"/>
            <a:ext cx="4410075" cy="762000"/>
            <a:chOff x="1104" y="3564"/>
            <a:chExt cx="2778" cy="510"/>
          </a:xfrm>
        </p:grpSpPr>
        <p:sp>
          <p:nvSpPr>
            <p:cNvPr id="57352" name="Text Box 6"/>
            <p:cNvSpPr txBox="1">
              <a:spLocks noChangeArrowheads="1"/>
            </p:cNvSpPr>
            <p:nvPr/>
          </p:nvSpPr>
          <p:spPr bwMode="auto">
            <a:xfrm>
              <a:off x="1356" y="3671"/>
              <a:ext cx="599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Comic Sans MS" pitchFamily="66" charset="0"/>
                </a:rPr>
                <a:t>taxa =</a:t>
              </a:r>
              <a:r>
                <a:rPr lang="en-US" dirty="0"/>
                <a:t> </a:t>
              </a:r>
            </a:p>
          </p:txBody>
        </p:sp>
        <p:sp>
          <p:nvSpPr>
            <p:cNvPr id="57353" name="Text Box 7"/>
            <p:cNvSpPr txBox="1">
              <a:spLocks noChangeArrowheads="1"/>
            </p:cNvSpPr>
            <p:nvPr/>
          </p:nvSpPr>
          <p:spPr bwMode="auto">
            <a:xfrm>
              <a:off x="2337" y="3575"/>
              <a:ext cx="537" cy="3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 err="1" smtClean="0">
                  <a:latin typeface="Comic Sans MS" pitchFamily="66" charset="0"/>
                </a:rPr>
                <a:t>cwnd</a:t>
              </a:r>
              <a:r>
                <a:rPr lang="en-US" dirty="0" smtClean="0"/>
                <a:t> </a:t>
              </a:r>
              <a:endParaRPr lang="en-US" dirty="0"/>
            </a:p>
          </p:txBody>
        </p:sp>
        <p:sp>
          <p:nvSpPr>
            <p:cNvPr id="57354" name="Text Box 8"/>
            <p:cNvSpPr txBox="1">
              <a:spLocks noChangeArrowheads="1"/>
            </p:cNvSpPr>
            <p:nvPr/>
          </p:nvSpPr>
          <p:spPr bwMode="auto">
            <a:xfrm>
              <a:off x="2333" y="3797"/>
              <a:ext cx="455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RTT</a:t>
              </a:r>
              <a:r>
                <a:rPr lang="en-US"/>
                <a:t> </a:t>
              </a:r>
            </a:p>
          </p:txBody>
        </p:sp>
        <p:sp>
          <p:nvSpPr>
            <p:cNvPr id="57355" name="Text Box 9"/>
            <p:cNvSpPr txBox="1">
              <a:spLocks noChangeArrowheads="1"/>
            </p:cNvSpPr>
            <p:nvPr/>
          </p:nvSpPr>
          <p:spPr bwMode="auto">
            <a:xfrm>
              <a:off x="2952" y="3695"/>
              <a:ext cx="874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latin typeface="Comic Sans MS" pitchFamily="66" charset="0"/>
                </a:rPr>
                <a:t>Bytes/seg</a:t>
              </a:r>
              <a:endParaRPr lang="en-US"/>
            </a:p>
          </p:txBody>
        </p:sp>
        <p:sp>
          <p:nvSpPr>
            <p:cNvPr id="57356" name="Line 10"/>
            <p:cNvSpPr>
              <a:spLocks noChangeShapeType="1"/>
            </p:cNvSpPr>
            <p:nvPr/>
          </p:nvSpPr>
          <p:spPr bwMode="auto">
            <a:xfrm flipV="1">
              <a:off x="2262" y="3804"/>
              <a:ext cx="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57357" name="Rectangle 11"/>
            <p:cNvSpPr>
              <a:spLocks noChangeArrowheads="1"/>
            </p:cNvSpPr>
            <p:nvPr/>
          </p:nvSpPr>
          <p:spPr bwMode="auto">
            <a:xfrm>
              <a:off x="1104" y="3564"/>
              <a:ext cx="2778" cy="51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959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56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4182438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400" dirty="0" smtClean="0"/>
              <a:t>No início da conexão, aumenta a taxa exponencialmente até o primeiro evento de perda: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inicialmente </a:t>
            </a:r>
            <a:r>
              <a:rPr lang="pt-BR" sz="2000" b="1" dirty="0" err="1">
                <a:latin typeface="Courier New" pitchFamily="49" charset="0"/>
              </a:rPr>
              <a:t>cwnd</a:t>
            </a:r>
            <a:r>
              <a:rPr lang="pt-BR" sz="2000" dirty="0" smtClean="0"/>
              <a:t> = 1 MSS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duplica </a:t>
            </a:r>
            <a:r>
              <a:rPr lang="pt-BR" sz="2000" b="1" dirty="0" err="1" smtClean="0">
                <a:latin typeface="Courier New" pitchFamily="49" charset="0"/>
              </a:rPr>
              <a:t>cwnd</a:t>
            </a:r>
            <a:r>
              <a:rPr lang="pt-BR" sz="2000" dirty="0" smtClean="0"/>
              <a:t> a cada RTT</a:t>
            </a:r>
          </a:p>
          <a:p>
            <a:pPr lvl="1">
              <a:lnSpc>
                <a:spcPct val="90000"/>
              </a:lnSpc>
            </a:pPr>
            <a:r>
              <a:rPr lang="pt-BR" sz="2000" dirty="0" smtClean="0"/>
              <a:t>através do incremento da </a:t>
            </a:r>
            <a:r>
              <a:rPr lang="pt-BR" sz="2000" b="1" dirty="0" err="1" smtClean="0">
                <a:latin typeface="Courier New" pitchFamily="49" charset="0"/>
              </a:rPr>
              <a:t>cwnd</a:t>
            </a:r>
            <a:r>
              <a:rPr lang="pt-BR" sz="2000" dirty="0" smtClean="0"/>
              <a:t> para cada ACK recebido</a:t>
            </a:r>
          </a:p>
          <a:p>
            <a:pPr>
              <a:lnSpc>
                <a:spcPct val="90000"/>
              </a:lnSpc>
            </a:pPr>
            <a:r>
              <a:rPr lang="pt-BR" sz="2400" u="sng" dirty="0" smtClean="0">
                <a:solidFill>
                  <a:srgbClr val="FF0000"/>
                </a:solidFill>
              </a:rPr>
              <a:t>Resumo:</a:t>
            </a:r>
            <a:r>
              <a:rPr lang="pt-BR" sz="2400" dirty="0" smtClean="0"/>
              <a:t> taxa inicial é baixa mas cresce rapidamente de forma exponencial</a:t>
            </a:r>
          </a:p>
        </p:txBody>
      </p:sp>
      <p:sp>
        <p:nvSpPr>
          <p:cNvPr id="20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TCP: Partida lenta</a:t>
            </a:r>
          </a:p>
        </p:txBody>
      </p:sp>
      <p:sp>
        <p:nvSpPr>
          <p:cNvPr id="2056" name="Line 13"/>
          <p:cNvSpPr>
            <a:spLocks noChangeShapeType="1"/>
          </p:cNvSpPr>
          <p:nvPr/>
        </p:nvSpPr>
        <p:spPr bwMode="auto">
          <a:xfrm>
            <a:off x="5700713" y="217646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graphicFrame>
        <p:nvGraphicFramePr>
          <p:cNvPr id="2050" name="Object 14"/>
          <p:cNvGraphicFramePr>
            <a:graphicFrameLocks noChangeAspect="1"/>
          </p:cNvGraphicFramePr>
          <p:nvPr/>
        </p:nvGraphicFramePr>
        <p:xfrm>
          <a:off x="5292725" y="1541463"/>
          <a:ext cx="485775" cy="385762"/>
        </p:xfrm>
        <a:graphic>
          <a:graphicData uri="http://schemas.openxmlformats.org/presentationml/2006/ole">
            <p:oleObj spid="_x0000_s7227" name="Clip" r:id="rId4" imgW="1307263" imgH="1084139" progId="">
              <p:embed/>
            </p:oleObj>
          </a:graphicData>
        </a:graphic>
      </p:graphicFrame>
      <p:sp>
        <p:nvSpPr>
          <p:cNvPr id="2057" name="Text Box 15"/>
          <p:cNvSpPr txBox="1">
            <a:spLocks noChangeArrowheads="1"/>
          </p:cNvSpPr>
          <p:nvPr/>
        </p:nvSpPr>
        <p:spPr bwMode="auto">
          <a:xfrm>
            <a:off x="5826666" y="1536802"/>
            <a:ext cx="3353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A</a:t>
            </a:r>
            <a:endParaRPr lang="en-US" dirty="0"/>
          </a:p>
        </p:txBody>
      </p:sp>
      <p:sp>
        <p:nvSpPr>
          <p:cNvPr id="2058" name="Text Box 16"/>
          <p:cNvSpPr txBox="1">
            <a:spLocks noChangeArrowheads="1"/>
          </p:cNvSpPr>
          <p:nvPr/>
        </p:nvSpPr>
        <p:spPr bwMode="auto">
          <a:xfrm rot="408567">
            <a:off x="6683375" y="2143125"/>
            <a:ext cx="1257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um segmento</a:t>
            </a:r>
            <a:endParaRPr lang="en-US"/>
          </a:p>
        </p:txBody>
      </p:sp>
      <p:sp>
        <p:nvSpPr>
          <p:cNvPr id="2059" name="Text Box 19"/>
          <p:cNvSpPr txBox="1">
            <a:spLocks noChangeArrowheads="1"/>
          </p:cNvSpPr>
          <p:nvPr/>
        </p:nvSpPr>
        <p:spPr bwMode="auto">
          <a:xfrm rot="-5400000">
            <a:off x="5257800" y="2381251"/>
            <a:ext cx="536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Comic Sans MS" pitchFamily="66" charset="0"/>
              </a:rPr>
              <a:t>RTT</a:t>
            </a:r>
            <a:endParaRPr lang="en-US"/>
          </a:p>
        </p:txBody>
      </p:sp>
      <p:graphicFrame>
        <p:nvGraphicFramePr>
          <p:cNvPr id="2051" name="Object 25"/>
          <p:cNvGraphicFramePr>
            <a:graphicFrameLocks noChangeAspect="1"/>
          </p:cNvGraphicFramePr>
          <p:nvPr/>
        </p:nvGraphicFramePr>
        <p:xfrm>
          <a:off x="7950200" y="1550988"/>
          <a:ext cx="485775" cy="385762"/>
        </p:xfrm>
        <a:graphic>
          <a:graphicData uri="http://schemas.openxmlformats.org/presentationml/2006/ole">
            <p:oleObj spid="_x0000_s7228" name="Clip" r:id="rId5" imgW="1307263" imgH="1084139" progId="">
              <p:embed/>
            </p:oleObj>
          </a:graphicData>
        </a:graphic>
      </p:graphicFrame>
      <p:sp>
        <p:nvSpPr>
          <p:cNvPr id="2060" name="Text Box 26"/>
          <p:cNvSpPr txBox="1">
            <a:spLocks noChangeArrowheads="1"/>
          </p:cNvSpPr>
          <p:nvPr/>
        </p:nvSpPr>
        <p:spPr bwMode="auto">
          <a:xfrm>
            <a:off x="7567133" y="1542755"/>
            <a:ext cx="3145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latin typeface="Comic Sans MS" pitchFamily="66" charset="0"/>
              </a:rPr>
              <a:t>B</a:t>
            </a:r>
            <a:endParaRPr lang="en-US" dirty="0"/>
          </a:p>
        </p:txBody>
      </p:sp>
      <p:sp>
        <p:nvSpPr>
          <p:cNvPr id="2061" name="Line 30"/>
          <p:cNvSpPr>
            <a:spLocks noChangeShapeType="1"/>
          </p:cNvSpPr>
          <p:nvPr/>
        </p:nvSpPr>
        <p:spPr bwMode="auto">
          <a:xfrm>
            <a:off x="5695950" y="1990725"/>
            <a:ext cx="0" cy="384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62" name="Line 31"/>
          <p:cNvSpPr>
            <a:spLocks noChangeShapeType="1"/>
          </p:cNvSpPr>
          <p:nvPr/>
        </p:nvSpPr>
        <p:spPr bwMode="auto">
          <a:xfrm>
            <a:off x="8210550" y="2028825"/>
            <a:ext cx="0" cy="3848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63" name="Line 34"/>
          <p:cNvSpPr>
            <a:spLocks noChangeShapeType="1"/>
          </p:cNvSpPr>
          <p:nvPr/>
        </p:nvSpPr>
        <p:spPr bwMode="auto">
          <a:xfrm flipH="1" flipV="1">
            <a:off x="5514975" y="2162175"/>
            <a:ext cx="4763" cy="219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64" name="Line 35"/>
          <p:cNvSpPr>
            <a:spLocks noChangeShapeType="1"/>
          </p:cNvSpPr>
          <p:nvPr/>
        </p:nvSpPr>
        <p:spPr bwMode="auto">
          <a:xfrm>
            <a:off x="5524500" y="2724150"/>
            <a:ext cx="4763" cy="2238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65" name="Line 37"/>
          <p:cNvSpPr>
            <a:spLocks noChangeShapeType="1"/>
          </p:cNvSpPr>
          <p:nvPr/>
        </p:nvSpPr>
        <p:spPr bwMode="auto">
          <a:xfrm flipV="1">
            <a:off x="5676900" y="2581275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grpSp>
        <p:nvGrpSpPr>
          <p:cNvPr id="2066" name="Group 21"/>
          <p:cNvGrpSpPr>
            <a:grpSpLocks/>
          </p:cNvGrpSpPr>
          <p:nvPr/>
        </p:nvGrpSpPr>
        <p:grpSpPr bwMode="auto">
          <a:xfrm>
            <a:off x="7815263" y="5327650"/>
            <a:ext cx="838200" cy="366713"/>
            <a:chOff x="3248" y="3530"/>
            <a:chExt cx="528" cy="231"/>
          </a:xfrm>
        </p:grpSpPr>
        <p:sp>
          <p:nvSpPr>
            <p:cNvPr id="2083" name="Rectangle 22"/>
            <p:cNvSpPr>
              <a:spLocks noChangeArrowheads="1"/>
            </p:cNvSpPr>
            <p:nvPr/>
          </p:nvSpPr>
          <p:spPr bwMode="auto">
            <a:xfrm>
              <a:off x="3342" y="3576"/>
              <a:ext cx="324" cy="1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84" name="Text Box 23"/>
            <p:cNvSpPr txBox="1">
              <a:spLocks noChangeArrowheads="1"/>
            </p:cNvSpPr>
            <p:nvPr/>
          </p:nvSpPr>
          <p:spPr bwMode="auto">
            <a:xfrm>
              <a:off x="3248" y="3530"/>
              <a:ext cx="52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omic Sans MS" pitchFamily="66" charset="0"/>
                </a:rPr>
                <a:t>tempo</a:t>
              </a:r>
              <a:endParaRPr lang="en-US"/>
            </a:p>
          </p:txBody>
        </p:sp>
      </p:grpSp>
      <p:sp>
        <p:nvSpPr>
          <p:cNvPr id="2067" name="Line 38"/>
          <p:cNvSpPr>
            <a:spLocks noChangeShapeType="1"/>
          </p:cNvSpPr>
          <p:nvPr/>
        </p:nvSpPr>
        <p:spPr bwMode="auto">
          <a:xfrm>
            <a:off x="5705475" y="2957513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68" name="Line 39"/>
          <p:cNvSpPr>
            <a:spLocks noChangeShapeType="1"/>
          </p:cNvSpPr>
          <p:nvPr/>
        </p:nvSpPr>
        <p:spPr bwMode="auto">
          <a:xfrm>
            <a:off x="5700713" y="3043238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69" name="Line 40"/>
          <p:cNvSpPr>
            <a:spLocks noChangeShapeType="1"/>
          </p:cNvSpPr>
          <p:nvPr/>
        </p:nvSpPr>
        <p:spPr bwMode="auto">
          <a:xfrm flipV="1">
            <a:off x="5700713" y="3567113"/>
            <a:ext cx="2528887" cy="3619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70" name="Line 42"/>
          <p:cNvSpPr>
            <a:spLocks noChangeShapeType="1"/>
          </p:cNvSpPr>
          <p:nvPr/>
        </p:nvSpPr>
        <p:spPr bwMode="auto">
          <a:xfrm flipV="1">
            <a:off x="5715000" y="3690938"/>
            <a:ext cx="2505075" cy="352425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2071" name="Text Box 43"/>
          <p:cNvSpPr txBox="1">
            <a:spLocks noChangeArrowheads="1"/>
          </p:cNvSpPr>
          <p:nvPr/>
        </p:nvSpPr>
        <p:spPr bwMode="auto">
          <a:xfrm rot="408567">
            <a:off x="6632575" y="2928938"/>
            <a:ext cx="1425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dois segmentos</a:t>
            </a:r>
            <a:endParaRPr lang="en-US"/>
          </a:p>
        </p:txBody>
      </p:sp>
      <p:sp>
        <p:nvSpPr>
          <p:cNvPr id="2072" name="Text Box 46"/>
          <p:cNvSpPr txBox="1">
            <a:spLocks noChangeArrowheads="1"/>
          </p:cNvSpPr>
          <p:nvPr/>
        </p:nvSpPr>
        <p:spPr bwMode="auto">
          <a:xfrm rot="408567">
            <a:off x="6643688" y="3941763"/>
            <a:ext cx="161766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latin typeface="Arial" pitchFamily="34" charset="0"/>
              </a:rPr>
              <a:t>quatro segmentos</a:t>
            </a:r>
            <a:endParaRPr lang="en-US"/>
          </a:p>
        </p:txBody>
      </p:sp>
      <p:grpSp>
        <p:nvGrpSpPr>
          <p:cNvPr id="2073" name="Group 49"/>
          <p:cNvGrpSpPr>
            <a:grpSpLocks/>
          </p:cNvGrpSpPr>
          <p:nvPr/>
        </p:nvGrpSpPr>
        <p:grpSpPr bwMode="auto">
          <a:xfrm>
            <a:off x="5695950" y="3962400"/>
            <a:ext cx="2519363" cy="652463"/>
            <a:chOff x="3954" y="2214"/>
            <a:chExt cx="1587" cy="411"/>
          </a:xfrm>
        </p:grpSpPr>
        <p:sp>
          <p:nvSpPr>
            <p:cNvPr id="2079" name="Line 44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80" name="Line 45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81" name="Line 47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82" name="Line 48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grpSp>
        <p:nvGrpSpPr>
          <p:cNvPr id="2074" name="Group 50"/>
          <p:cNvGrpSpPr>
            <a:grpSpLocks/>
          </p:cNvGrpSpPr>
          <p:nvPr/>
        </p:nvGrpSpPr>
        <p:grpSpPr bwMode="auto">
          <a:xfrm flipV="1">
            <a:off x="5981700" y="4343400"/>
            <a:ext cx="2228850" cy="604838"/>
            <a:chOff x="3954" y="2214"/>
            <a:chExt cx="1587" cy="411"/>
          </a:xfrm>
        </p:grpSpPr>
        <p:sp>
          <p:nvSpPr>
            <p:cNvPr id="2075" name="Line 51"/>
            <p:cNvSpPr>
              <a:spLocks noChangeShapeType="1"/>
            </p:cNvSpPr>
            <p:nvPr/>
          </p:nvSpPr>
          <p:spPr bwMode="auto">
            <a:xfrm>
              <a:off x="3963" y="221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76" name="Line 52"/>
            <p:cNvSpPr>
              <a:spLocks noChangeShapeType="1"/>
            </p:cNvSpPr>
            <p:nvPr/>
          </p:nvSpPr>
          <p:spPr bwMode="auto">
            <a:xfrm>
              <a:off x="3954" y="2274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77" name="Line 53"/>
            <p:cNvSpPr>
              <a:spLocks noChangeShapeType="1"/>
            </p:cNvSpPr>
            <p:nvPr/>
          </p:nvSpPr>
          <p:spPr bwMode="auto">
            <a:xfrm>
              <a:off x="3963" y="2340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  <p:sp>
          <p:nvSpPr>
            <p:cNvPr id="2078" name="Line 54"/>
            <p:cNvSpPr>
              <a:spLocks noChangeShapeType="1"/>
            </p:cNvSpPr>
            <p:nvPr/>
          </p:nvSpPr>
          <p:spPr bwMode="auto">
            <a:xfrm>
              <a:off x="3957" y="2403"/>
              <a:ext cx="1578" cy="22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pt-BR"/>
            </a:p>
          </p:txBody>
        </p:sp>
      </p:grp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52F57-3181-4C73-A156-0CFE1119EB9E}" type="slidenum">
              <a:rPr lang="en-US" smtClean="0"/>
              <a:pPr>
                <a:defRPr/>
              </a:pPr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409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dirty="0" smtClean="0"/>
              <a:t>TCP: detectando, reagindo a perdas</a:t>
            </a:r>
            <a:endParaRPr lang="pt-BR" dirty="0" smtClean="0"/>
          </a:p>
        </p:txBody>
      </p:sp>
      <p:sp>
        <p:nvSpPr>
          <p:cNvPr id="59397" name="Rectangle 3"/>
          <p:cNvSpPr>
            <a:spLocks noGrp="1" noChangeArrowheads="1"/>
          </p:cNvSpPr>
          <p:nvPr>
            <p:ph idx="1"/>
          </p:nvPr>
        </p:nvSpPr>
        <p:spPr>
          <a:xfrm>
            <a:off x="533399" y="1600200"/>
            <a:ext cx="8004425" cy="4648200"/>
          </a:xfrm>
        </p:spPr>
        <p:txBody>
          <a:bodyPr/>
          <a:lstStyle/>
          <a:p>
            <a:r>
              <a:rPr lang="pt-BR" sz="2400" dirty="0" smtClean="0"/>
              <a:t>perda indicada pelo estouro </a:t>
            </a:r>
            <a:r>
              <a:rPr lang="pt-BR" sz="2400" dirty="0"/>
              <a:t>de temporizador:</a:t>
            </a:r>
          </a:p>
          <a:p>
            <a:pPr lvl="1"/>
            <a:r>
              <a:rPr lang="pt-BR" b="1" dirty="0" err="1" smtClean="0">
                <a:latin typeface="Courier New" pitchFamily="49" charset="0"/>
              </a:rPr>
              <a:t>cwnd</a:t>
            </a:r>
            <a:r>
              <a:rPr lang="pt-BR" dirty="0" smtClean="0"/>
              <a:t> </a:t>
            </a:r>
            <a:r>
              <a:rPr lang="pt-BR" dirty="0"/>
              <a:t>é reduzida a 1 MSS; </a:t>
            </a:r>
          </a:p>
          <a:p>
            <a:pPr lvl="1"/>
            <a:r>
              <a:rPr lang="pt-BR" dirty="0"/>
              <a:t>janela cresce </a:t>
            </a:r>
            <a:r>
              <a:rPr lang="pt-BR" dirty="0" smtClean="0"/>
              <a:t>exponencialmente (como na partida lenta) até </a:t>
            </a:r>
            <a:r>
              <a:rPr lang="pt-BR" dirty="0"/>
              <a:t>um limiar, depois cresce linearmente</a:t>
            </a:r>
            <a:endParaRPr lang="pt-BR" sz="2000" dirty="0"/>
          </a:p>
          <a:p>
            <a:r>
              <a:rPr lang="pt-BR" sz="2400" dirty="0" smtClean="0"/>
              <a:t>perda indicada por </a:t>
            </a:r>
            <a:r>
              <a:rPr lang="pt-BR" sz="2400" dirty="0" err="1" smtClean="0"/>
              <a:t>ACKs</a:t>
            </a:r>
            <a:r>
              <a:rPr lang="pt-BR" sz="2400" dirty="0" smtClean="0"/>
              <a:t> duplicados: TCP RENO</a:t>
            </a:r>
          </a:p>
          <a:p>
            <a:pPr lvl="1"/>
            <a:r>
              <a:rPr lang="pt-BR" dirty="0" err="1" smtClean="0"/>
              <a:t>ACKs</a:t>
            </a:r>
            <a:r>
              <a:rPr lang="pt-BR" dirty="0" smtClean="0"/>
              <a:t> duplicados indicam que a rede é capaz de entregar alguns segmentos</a:t>
            </a:r>
          </a:p>
          <a:p>
            <a:pPr lvl="1"/>
            <a:r>
              <a:rPr lang="pt-BR" dirty="0" smtClean="0"/>
              <a:t>corta</a:t>
            </a:r>
            <a:r>
              <a:rPr lang="pt-BR" b="1" dirty="0" smtClean="0">
                <a:latin typeface="Courier New" pitchFamily="49" charset="0"/>
              </a:rPr>
              <a:t> </a:t>
            </a:r>
            <a:r>
              <a:rPr lang="pt-BR" b="1" dirty="0" err="1" smtClean="0">
                <a:latin typeface="Courier New" pitchFamily="49" charset="0"/>
              </a:rPr>
              <a:t>cwnd</a:t>
            </a:r>
            <a:r>
              <a:rPr lang="pt-BR" dirty="0" smtClean="0"/>
              <a:t> pela metade depois cresce linearmente</a:t>
            </a:r>
          </a:p>
          <a:p>
            <a:r>
              <a:rPr lang="pt-BR" sz="2400" dirty="0" smtClean="0"/>
              <a:t>O TCP </a:t>
            </a:r>
            <a:r>
              <a:rPr lang="pt-BR" sz="2400" dirty="0" err="1" smtClean="0"/>
              <a:t>Tahoe</a:t>
            </a:r>
            <a:r>
              <a:rPr lang="pt-BR" sz="2400" dirty="0" smtClean="0"/>
              <a:t> sempre reduz a </a:t>
            </a:r>
            <a:r>
              <a:rPr lang="pt-BR" sz="2400" b="1" dirty="0" err="1">
                <a:latin typeface="Courier New" pitchFamily="49" charset="0"/>
              </a:rPr>
              <a:t>cwnd</a:t>
            </a:r>
            <a:r>
              <a:rPr lang="pt-BR" sz="2400" dirty="0" smtClean="0"/>
              <a:t> para 1 (seja por estouro de temporizador que três ACKS duplicados)</a:t>
            </a:r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 smtClean="0"/>
              <a:t>3: Camada de Transporte</a:t>
            </a:r>
            <a:endParaRPr lang="pt-BR">
              <a:latin typeface="Times New Roman" pitchFamily="18" charset="0"/>
            </a:endParaRP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97E494-7836-4E7C-82D8-E9EB7F6596EC}" type="slidenum">
              <a:rPr lang="en-US" smtClean="0"/>
              <a:pPr>
                <a:defRPr/>
              </a:pPr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30809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strutura padrão">
  <a:themeElements>
    <a:clrScheme name="Estrutura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6810</TotalTime>
  <Words>8031</Words>
  <Application>Microsoft Macintosh PowerPoint</Application>
  <PresentationFormat>Apresentação na tela (4:3)</PresentationFormat>
  <Paragraphs>1833</Paragraphs>
  <Slides>107</Slides>
  <Notes>98</Notes>
  <HiddenSlides>1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incorporados</vt:lpstr>
      </vt:variant>
      <vt:variant>
        <vt:i4>4</vt:i4>
      </vt:variant>
      <vt:variant>
        <vt:lpstr>Títulos de slides</vt:lpstr>
      </vt:variant>
      <vt:variant>
        <vt:i4>107</vt:i4>
      </vt:variant>
    </vt:vector>
  </HeadingPairs>
  <TitlesOfParts>
    <vt:vector size="112" baseType="lpstr">
      <vt:lpstr>Estrutura padrão</vt:lpstr>
      <vt:lpstr>Clip</vt:lpstr>
      <vt:lpstr>Picture</vt:lpstr>
      <vt:lpstr>Equação</vt:lpstr>
      <vt:lpstr>Equation</vt:lpstr>
      <vt:lpstr>Capítulo 3: Camada de Transporte</vt:lpstr>
      <vt:lpstr>Conteúdo do Capítulo 3 </vt:lpstr>
      <vt:lpstr>Serviços e protocolos de transporte</vt:lpstr>
      <vt:lpstr>Camadas de Transporte x rede</vt:lpstr>
      <vt:lpstr>Protocolos da camada de transporte Internet</vt:lpstr>
      <vt:lpstr>Conteúdo do Capítulo 3 </vt:lpstr>
      <vt:lpstr>Multiplexação/demultiplexação</vt:lpstr>
      <vt:lpstr>Como funciona a demultiplexação</vt:lpstr>
      <vt:lpstr>Demultiplexação não orientada a conexões (UDP)</vt:lpstr>
      <vt:lpstr>Demultiplexação não orientada a conexões: exemplo</vt:lpstr>
      <vt:lpstr>Demultiplexação Orientada a Conexões (TCP)</vt:lpstr>
      <vt:lpstr>Demultiplexação Orientada a Conexões: exemplo</vt:lpstr>
      <vt:lpstr>Demultiplexação Orientada a Conexões: Servidor Web com Threads</vt:lpstr>
      <vt:lpstr>Conteúdo do Capítulo 3 </vt:lpstr>
      <vt:lpstr>UDP: User Datagram Protocol [RFC 768]</vt:lpstr>
      <vt:lpstr>UDP: Cabeçalho do segmento</vt:lpstr>
      <vt:lpstr>Soma de Verificação (checksum) UDP</vt:lpstr>
      <vt:lpstr>Exemplo do Checksum Internet</vt:lpstr>
      <vt:lpstr>Conteúdo do Capítulo 3 </vt:lpstr>
      <vt:lpstr>Princípios de Transferência confiável de dados (rdt)</vt:lpstr>
      <vt:lpstr>Transferência confiável: o ponto de partida</vt:lpstr>
      <vt:lpstr>Transferência confiável: o ponto de partida</vt:lpstr>
      <vt:lpstr>rdt1.0: transferência confiável sobre canais  confiáveis </vt:lpstr>
      <vt:lpstr>rdt2.0: canal com erros de bits</vt:lpstr>
      <vt:lpstr>rdt2.0: canal com erros de bits</vt:lpstr>
      <vt:lpstr>rdt2.0: especificação da FSM</vt:lpstr>
      <vt:lpstr>rdt2.0: operação com ausência de erros</vt:lpstr>
      <vt:lpstr>rdt2.0: cenário de erro</vt:lpstr>
      <vt:lpstr>rdt2.0 tem uma falha fatal!</vt:lpstr>
      <vt:lpstr>rdt2.1: transmissor, trata ACK/NAKs corrompidos</vt:lpstr>
      <vt:lpstr>rdt2.1: receptor, trata ACK/NAKs corrompidos</vt:lpstr>
      <vt:lpstr>rdt2.1: discussão</vt:lpstr>
      <vt:lpstr>rdt2.2: um protocolo sem NAKs</vt:lpstr>
      <vt:lpstr>rdt2.2: fragmentos do transmissor e receptor</vt:lpstr>
      <vt:lpstr>rdt3.0: canais com erros e perdas</vt:lpstr>
      <vt:lpstr>Transmissor rdt3.0</vt:lpstr>
      <vt:lpstr>rdt3.0 em ação</vt:lpstr>
      <vt:lpstr>rdt3.0 em ação</vt:lpstr>
      <vt:lpstr>Desempenho do rdt3.0</vt:lpstr>
      <vt:lpstr>rdt3.0: operação pare e espere</vt:lpstr>
      <vt:lpstr>Protocolos com paralelismo (pipelining)</vt:lpstr>
      <vt:lpstr>Paralelismo: aumento da utilização</vt:lpstr>
      <vt:lpstr>Protocolos com Paralelismo</vt:lpstr>
      <vt:lpstr>Go-back-N (GBN)</vt:lpstr>
      <vt:lpstr>GBN: FSM estendida para o transmissor</vt:lpstr>
      <vt:lpstr>GBN: FSM estendida para o receptor</vt:lpstr>
      <vt:lpstr>Slide 47</vt:lpstr>
      <vt:lpstr>Retransmissão seletiva</vt:lpstr>
      <vt:lpstr>Retransmissão seletiva: janelas do transmissor e do receptor</vt:lpstr>
      <vt:lpstr>Retransmissão seletiva</vt:lpstr>
      <vt:lpstr>Retransmissão seletiva em ação</vt:lpstr>
      <vt:lpstr>Retransmissão  seletiva: dilema</vt:lpstr>
      <vt:lpstr>Conteúdo do Capítulo 3 </vt:lpstr>
      <vt:lpstr>TCP: Visão geral RFCs: 793, 1122, 1323, 2018, 2581</vt:lpstr>
      <vt:lpstr>Estrutura do segmento TCP</vt:lpstr>
      <vt:lpstr>TCP: nos. de seq. e ACKs</vt:lpstr>
      <vt:lpstr>TCP: nos. de seq. e ACKs</vt:lpstr>
      <vt:lpstr>TCP: tempo de viagem de ida e volta (RTT – Round Trip Time) e Temporização</vt:lpstr>
      <vt:lpstr>TCP: Tempo de Resposta (RTT) e Temporização</vt:lpstr>
      <vt:lpstr>TCP: Tempo de Resposta (RTT) e Temporização</vt:lpstr>
      <vt:lpstr>Conteúdo do Capítulo 3 </vt:lpstr>
      <vt:lpstr>Transferência de dados confiável do TCP</vt:lpstr>
      <vt:lpstr>Eventos do transmissor TCP</vt:lpstr>
      <vt:lpstr>Transmissor TCP (simplificado)</vt:lpstr>
      <vt:lpstr>TCP: cenários de retransmissão</vt:lpstr>
      <vt:lpstr>TCP: cenários de retransmissão (mais)</vt:lpstr>
      <vt:lpstr>TCP geração de ACKs [RFCs 1122, 2581]</vt:lpstr>
      <vt:lpstr>Retransmissão rápida do TCP</vt:lpstr>
      <vt:lpstr>Slide 69</vt:lpstr>
      <vt:lpstr>Conteúdo do Capítulo 3 </vt:lpstr>
      <vt:lpstr>Controle de Fluxo  do TCP</vt:lpstr>
      <vt:lpstr>Controle de Fluxo do TCP:  como funciona</vt:lpstr>
      <vt:lpstr>Conteúdo do Capítulo 3 </vt:lpstr>
      <vt:lpstr>TCP: Gerenciamento de Conexões</vt:lpstr>
      <vt:lpstr>Concordando em estabelecer uma conexão</vt:lpstr>
      <vt:lpstr>Concordando em estabelecer uma conexão</vt:lpstr>
      <vt:lpstr>Apresentação de três vias do TCP</vt:lpstr>
      <vt:lpstr>Slide 78</vt:lpstr>
      <vt:lpstr>TCP: Encerrando uma conexão</vt:lpstr>
      <vt:lpstr>TCP: Encerrando uma conexão</vt:lpstr>
      <vt:lpstr>Conteúdo do Capítulo 3 </vt:lpstr>
      <vt:lpstr>Princípios de Controle de Congestionamento</vt:lpstr>
      <vt:lpstr>Causas/custos de congestionamento: cenário 1 </vt:lpstr>
      <vt:lpstr>Causas/custos de congest.: cenário 2</vt:lpstr>
      <vt:lpstr>Causas/custos de congest.: cenário 2</vt:lpstr>
      <vt:lpstr>Causas/custos de congest.: cenário 2</vt:lpstr>
      <vt:lpstr>Causas/custos de congest.: cenário 2</vt:lpstr>
      <vt:lpstr>Causas/custos de congest.: cenário 2</vt:lpstr>
      <vt:lpstr>Causas/custos de congest.: cenário 2</vt:lpstr>
      <vt:lpstr>Causas/custos de congestionamento: cenário 3</vt:lpstr>
      <vt:lpstr>Causas/custos de congestionamento: cenário 3</vt:lpstr>
      <vt:lpstr>Abordagens de controle de congestionamento</vt:lpstr>
      <vt:lpstr>Estudo de caso: controle de congestionamento do serviço ATM ABR</vt:lpstr>
      <vt:lpstr>Estudo de caso: controle de congestionamento do serviço ATM ABR</vt:lpstr>
      <vt:lpstr>Conteúdo do Capítulo 3 </vt:lpstr>
      <vt:lpstr>Controle de Congestionamento do TCP: aumento aditivo, diminuição multiplicativa</vt:lpstr>
      <vt:lpstr>Controle de Congestionamento do TCP: detalhes</vt:lpstr>
      <vt:lpstr>TCP: Partida lenta</vt:lpstr>
      <vt:lpstr>TCP: detectando, reagindo a perdas</vt:lpstr>
      <vt:lpstr>TCP: mudando da partida lenta para a CA</vt:lpstr>
      <vt:lpstr>Controle de congestionamento do transmissor TCP</vt:lpstr>
      <vt:lpstr>Vazão (throughput) do TCP</vt:lpstr>
      <vt:lpstr>Futuro do TCP</vt:lpstr>
      <vt:lpstr>Equidade (Fairness) do TCP</vt:lpstr>
      <vt:lpstr>Por que o TCP é justo?</vt:lpstr>
      <vt:lpstr>Equidade (mais)</vt:lpstr>
      <vt:lpstr>Capítulo 3: Resumo</vt:lpstr>
    </vt:vector>
  </TitlesOfParts>
  <Company>University of Massachusetts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Don Towsley</dc:creator>
  <cp:lastModifiedBy>Leobino Sampaio</cp:lastModifiedBy>
  <cp:revision>216</cp:revision>
  <cp:lastPrinted>2000-04-27T09:23:27Z</cp:lastPrinted>
  <dcterms:created xsi:type="dcterms:W3CDTF">1999-10-08T19:08:27Z</dcterms:created>
  <dcterms:modified xsi:type="dcterms:W3CDTF">2017-07-06T11:28:01Z</dcterms:modified>
</cp:coreProperties>
</file>