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2" r:id="rId2"/>
    <p:sldId id="437" r:id="rId3"/>
    <p:sldId id="372" r:id="rId4"/>
    <p:sldId id="430" r:id="rId5"/>
    <p:sldId id="436" r:id="rId6"/>
    <p:sldId id="431" r:id="rId7"/>
    <p:sldId id="373" r:id="rId8"/>
    <p:sldId id="433" r:id="rId9"/>
  </p:sldIdLst>
  <p:sldSz cx="10693400" cy="7556500"/>
  <p:notesSz cx="10234613" cy="7099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2E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 autoAdjust="0"/>
    <p:restoredTop sz="95970" autoAdjust="0"/>
  </p:normalViewPr>
  <p:slideViewPr>
    <p:cSldViewPr>
      <p:cViewPr varScale="1">
        <p:scale>
          <a:sx n="101" d="100"/>
          <a:sy n="101" d="100"/>
        </p:scale>
        <p:origin x="101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235" cy="355296"/>
          </a:xfrm>
          <a:prstGeom prst="rect">
            <a:avLst/>
          </a:prstGeom>
        </p:spPr>
        <p:txBody>
          <a:bodyPr vert="horz" lIns="94675" tIns="47337" rIns="94675" bIns="47337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797104" y="2"/>
            <a:ext cx="4435873" cy="355296"/>
          </a:xfrm>
          <a:prstGeom prst="rect">
            <a:avLst/>
          </a:prstGeom>
        </p:spPr>
        <p:txBody>
          <a:bodyPr vert="horz" lIns="94675" tIns="47337" rIns="94675" bIns="47337" rtlCol="0"/>
          <a:lstStyle>
            <a:lvl1pPr algn="r">
              <a:defRPr sz="1200"/>
            </a:lvl1pPr>
          </a:lstStyle>
          <a:p>
            <a:fld id="{A0615B81-AF1A-4854-AF80-69EED58797DA}" type="datetimeFigureOut">
              <a:rPr lang="pt-BR" smtClean="0"/>
              <a:pPr/>
              <a:t>05/11/2021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2" y="6742352"/>
            <a:ext cx="4434235" cy="355296"/>
          </a:xfrm>
          <a:prstGeom prst="rect">
            <a:avLst/>
          </a:prstGeom>
        </p:spPr>
        <p:txBody>
          <a:bodyPr vert="horz" lIns="94675" tIns="47337" rIns="94675" bIns="47337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797104" y="6742352"/>
            <a:ext cx="4435873" cy="355296"/>
          </a:xfrm>
          <a:prstGeom prst="rect">
            <a:avLst/>
          </a:prstGeom>
        </p:spPr>
        <p:txBody>
          <a:bodyPr vert="horz" lIns="94675" tIns="47337" rIns="94675" bIns="47337" rtlCol="0" anchor="b"/>
          <a:lstStyle>
            <a:lvl1pPr algn="r">
              <a:defRPr sz="1200"/>
            </a:lvl1pPr>
          </a:lstStyle>
          <a:p>
            <a:fld id="{1A41DBD2-BE6A-4395-B465-8777882E19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261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FF047-9C8B-4762-AE89-22C0A9299736}" type="datetimeFigureOut">
              <a:rPr lang="pt-BR" smtClean="0"/>
              <a:pPr/>
              <a:t>05/11/2021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33738" y="531813"/>
            <a:ext cx="3768725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F8E0E-8247-49C7-BD5A-EE21B24C573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27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89492" y="978407"/>
            <a:ext cx="7314414" cy="1084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6860-FFAA-4D6A-B72E-1DDCB6D369C5}" type="datetime1">
              <a:rPr lang="en-US" smtClean="0"/>
              <a:pPr/>
              <a:t>11/5/21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153035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pPr marL="153035">
                <a:lnSpc>
                  <a:spcPct val="100000"/>
                </a:lnSpc>
              </a:pPr>
              <a:t>‹#›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F3D22-67C1-41F5-A8B3-B6451C19AD6D}" type="datetime1">
              <a:rPr lang="en-US" smtClean="0"/>
              <a:pPr/>
              <a:t>11/5/21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153035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pPr marL="153035">
                <a:lnSpc>
                  <a:spcPct val="100000"/>
                </a:lnSpc>
              </a:pPr>
              <a:t>‹#›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0725-E7DD-4F00-82C4-738E4866E78D}" type="datetime1">
              <a:rPr lang="en-US" smtClean="0"/>
              <a:pPr/>
              <a:t>11/5/21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153035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pPr marL="153035">
                <a:lnSpc>
                  <a:spcPct val="100000"/>
                </a:lnSpc>
              </a:pPr>
              <a:t>‹#›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414F-90E5-408F-82C2-AF2EF3ED6847}" type="datetime1">
              <a:rPr lang="en-US" smtClean="0"/>
              <a:pPr/>
              <a:t>11/5/21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153035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pPr marL="153035">
                <a:lnSpc>
                  <a:spcPct val="100000"/>
                </a:lnSpc>
              </a:pPr>
              <a:t>‹#›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09EF-9D19-46D4-BE8E-46BD7E81976F}" type="datetime1">
              <a:rPr lang="en-US" smtClean="0"/>
              <a:pPr/>
              <a:t>11/5/21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153035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pPr marL="153035">
                <a:lnSpc>
                  <a:spcPct val="100000"/>
                </a:lnSpc>
              </a:pPr>
              <a:t>‹#›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9492" y="978407"/>
            <a:ext cx="7314414" cy="1084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8617" y="2373883"/>
            <a:ext cx="7616165" cy="3430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14FA-4DD8-424C-B88F-91599AA14E8D}" type="datetime1">
              <a:rPr lang="en-US" smtClean="0"/>
              <a:pPr/>
              <a:t>11/5/21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00421" y="6790433"/>
            <a:ext cx="24257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153035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pPr marL="153035">
                <a:lnSpc>
                  <a:spcPct val="100000"/>
                </a:lnSpc>
              </a:pPr>
              <a:t>‹#›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84300" y="2254250"/>
            <a:ext cx="8839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IPv6 é a versão mais atual do Protocolo Internet</a:t>
            </a:r>
          </a:p>
          <a:p>
            <a:pPr>
              <a:buClr>
                <a:srgbClr val="FFC000"/>
              </a:buClr>
            </a:pPr>
            <a:endParaRPr lang="pt-BR" sz="20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Resolve os problemas do IPv4 com espaço quase “ilimitado” de endereços IP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Dispensa adoção de NAT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Dá sobrevida à Internet e veio para substituir o IPv4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Processamento simplificado nos roteadores (sem fragmentação)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978407"/>
            <a:ext cx="10693400" cy="553998"/>
          </a:xfrm>
        </p:spPr>
        <p:txBody>
          <a:bodyPr/>
          <a:lstStyle/>
          <a:p>
            <a:pPr algn="ctr"/>
            <a:r>
              <a:rPr lang="pt-BR" dirty="0"/>
              <a:t>Introdução ao IPv6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978407"/>
            <a:ext cx="10693400" cy="553998"/>
          </a:xfrm>
        </p:spPr>
        <p:txBody>
          <a:bodyPr/>
          <a:lstStyle/>
          <a:p>
            <a:pPr algn="ctr"/>
            <a:r>
              <a:rPr lang="pt-BR" dirty="0"/>
              <a:t>Introdução ao IPv6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ECAE8-30C0-324A-A876-7EE7B02B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1873250"/>
            <a:ext cx="6718300" cy="54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0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84300" y="2254250"/>
            <a:ext cx="93091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Um endereço IPv4 possui 32 bits – 2</a:t>
            </a:r>
            <a:r>
              <a:rPr lang="pt-BR" sz="2400" spc="-25" baseline="30000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32</a:t>
            </a: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endereços únicos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Permite endereçamento de 4294967296 nós 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~ 4 bilhões e 300 milhões 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endParaRPr lang="pt-BR" sz="20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Endereço IPv6 é formado por 128 bits – 2</a:t>
            </a:r>
            <a:r>
              <a:rPr lang="pt-BR" sz="2400" spc="-25" baseline="30000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128</a:t>
            </a: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endereços únicos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Permite endereçamento de 340282366920938463374607431768211456 nós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~ 340 </a:t>
            </a:r>
            <a:r>
              <a:rPr lang="pt-BR" spc="-25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undecilhões</a:t>
            </a:r>
            <a:endParaRPr lang="pt-BR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~ 56 </a:t>
            </a:r>
            <a:r>
              <a:rPr lang="pt-BR" spc="-25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octilhões</a:t>
            </a:r>
            <a:r>
              <a:rPr lang="pt-BR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 endereços IP por ser humano.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~ 79 </a:t>
            </a:r>
            <a:r>
              <a:rPr lang="pt-BR" spc="-25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octilhões</a:t>
            </a:r>
            <a:r>
              <a:rPr lang="pt-BR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 vezes a quantidade de endereços IPv4.</a:t>
            </a:r>
          </a:p>
          <a:p>
            <a:pPr lvl="2">
              <a:buClr>
                <a:srgbClr val="FFC000"/>
              </a:buClr>
            </a:pPr>
            <a:endParaRPr lang="pt-BR" sz="20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Primeira confusão que existe: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z="20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Uma cadeia de 128 bits não representa apenas quatro vezes mais </a:t>
            </a:r>
            <a:br>
              <a:rPr lang="pt-BR" sz="20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20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endereços do que uma cadeia de 32  bits – </a:t>
            </a:r>
            <a:r>
              <a:rPr lang="pt-BR" sz="2000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Por que?</a:t>
            </a:r>
          </a:p>
          <a:p>
            <a:pPr lvl="2">
              <a:buClr>
                <a:srgbClr val="FFC000"/>
              </a:buClr>
              <a:buFont typeface="Wingdings" pitchFamily="2" charset="2"/>
              <a:buChar char="v"/>
            </a:pPr>
            <a:endParaRPr lang="pt-BR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978407"/>
            <a:ext cx="10693400" cy="553998"/>
          </a:xfrm>
        </p:spPr>
        <p:txBody>
          <a:bodyPr/>
          <a:lstStyle/>
          <a:p>
            <a:pPr algn="ctr"/>
            <a:r>
              <a:rPr lang="pt-BR" dirty="0"/>
              <a:t>Endereçamento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/>
          <p:cNvSpPr txBox="1"/>
          <p:nvPr/>
        </p:nvSpPr>
        <p:spPr>
          <a:xfrm>
            <a:off x="1031875" y="6273740"/>
            <a:ext cx="614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:</a:t>
            </a:r>
            <a:r>
              <a:rPr lang="pt-BR" dirty="0">
                <a:solidFill>
                  <a:srgbClr val="0000CC"/>
                </a:solidFill>
              </a:rPr>
              <a:t>  0   0    0    0    1    1   0    1   1    0    1    1    1   0    0    0 </a:t>
            </a:r>
            <a:r>
              <a:rPr lang="pt-BR" sz="2000" b="1" dirty="0"/>
              <a:t>:</a:t>
            </a:r>
            <a:r>
              <a:rPr lang="pt-BR" sz="2000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978407"/>
            <a:ext cx="10693400" cy="553998"/>
          </a:xfrm>
        </p:spPr>
        <p:txBody>
          <a:bodyPr/>
          <a:lstStyle/>
          <a:p>
            <a:pPr algn="ctr"/>
            <a:r>
              <a:rPr lang="pt-BR" dirty="0"/>
              <a:t>Notação do Endereço IPv6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84300" y="2254250"/>
            <a:ext cx="9309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128 bits (praticamente impossível visualizá-lo no formato binário) 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Optou-se pelo formato hexadecimal ( 0 até F – </a:t>
            </a:r>
            <a:r>
              <a:rPr lang="en-IE" sz="2400" i="1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 case sensitive </a:t>
            </a:r>
            <a:r>
              <a:rPr lang="en-IE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Dividido em 8 grupos de 16 bits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Separação dos grupos pelo caractere  </a:t>
            </a:r>
            <a:r>
              <a:rPr lang="pt-BR" sz="2400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pt-BR" sz="2400" b="1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pt-BR" sz="2400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</a:pPr>
            <a:r>
              <a:rPr lang="pt-BR" sz="2400" b="1" dirty="0">
                <a:latin typeface="Arial"/>
                <a:cs typeface="Arial"/>
              </a:rPr>
              <a:t>	20</a:t>
            </a:r>
            <a:r>
              <a:rPr lang="pt-BR" sz="2400" b="1" spc="10" dirty="0">
                <a:latin typeface="Arial"/>
                <a:cs typeface="Arial"/>
              </a:rPr>
              <a:t>0</a:t>
            </a:r>
            <a:r>
              <a:rPr lang="pt-BR" sz="2400" b="1" dirty="0">
                <a:latin typeface="Arial"/>
                <a:cs typeface="Arial"/>
              </a:rPr>
              <a:t>1</a:t>
            </a:r>
            <a:r>
              <a:rPr lang="pt-BR" sz="2400" b="1" spc="-10" dirty="0">
                <a:latin typeface="Arial"/>
                <a:cs typeface="Arial"/>
              </a:rPr>
              <a:t>:</a:t>
            </a:r>
            <a:r>
              <a:rPr lang="pt-BR" sz="2400" b="1" dirty="0">
                <a:latin typeface="Arial"/>
                <a:cs typeface="Arial"/>
              </a:rPr>
              <a:t>0</a:t>
            </a:r>
            <a:r>
              <a:rPr lang="pt-BR" sz="2400" b="1" spc="10" dirty="0">
                <a:latin typeface="Arial"/>
                <a:cs typeface="Arial"/>
              </a:rPr>
              <a:t>D</a:t>
            </a:r>
            <a:r>
              <a:rPr lang="pt-BR" sz="2400" b="1" spc="-5" dirty="0">
                <a:latin typeface="Arial"/>
                <a:cs typeface="Arial"/>
              </a:rPr>
              <a:t>B</a:t>
            </a:r>
            <a:r>
              <a:rPr lang="pt-BR" sz="2400" b="1" dirty="0">
                <a:latin typeface="Arial"/>
                <a:cs typeface="Arial"/>
              </a:rPr>
              <a:t>8:</a:t>
            </a:r>
            <a:r>
              <a:rPr lang="pt-BR" sz="2400" b="1" spc="-5" dirty="0">
                <a:latin typeface="Arial"/>
                <a:cs typeface="Arial"/>
              </a:rPr>
              <a:t>A</a:t>
            </a:r>
            <a:r>
              <a:rPr lang="pt-BR" sz="2400" b="1" spc="10" dirty="0">
                <a:latin typeface="Arial"/>
                <a:cs typeface="Arial"/>
              </a:rPr>
              <a:t>D</a:t>
            </a:r>
            <a:r>
              <a:rPr lang="pt-BR" sz="2400" b="1" dirty="0">
                <a:latin typeface="Arial"/>
                <a:cs typeface="Arial"/>
              </a:rPr>
              <a:t>1</a:t>
            </a:r>
            <a:r>
              <a:rPr lang="pt-BR" sz="2400" b="1" spc="-20" dirty="0">
                <a:latin typeface="Arial"/>
                <a:cs typeface="Arial"/>
              </a:rPr>
              <a:t>F</a:t>
            </a:r>
            <a:r>
              <a:rPr lang="pt-BR" sz="2400" b="1" dirty="0">
                <a:latin typeface="Arial"/>
                <a:cs typeface="Arial"/>
              </a:rPr>
              <a:t>:25</a:t>
            </a:r>
            <a:r>
              <a:rPr lang="pt-BR" sz="2400" b="1" spc="-20" dirty="0">
                <a:latin typeface="Arial"/>
                <a:cs typeface="Arial"/>
              </a:rPr>
              <a:t>E</a:t>
            </a:r>
            <a:r>
              <a:rPr lang="pt-BR" sz="2400" b="1" dirty="0">
                <a:latin typeface="Arial"/>
                <a:cs typeface="Arial"/>
              </a:rPr>
              <a:t>2:</a:t>
            </a:r>
            <a:r>
              <a:rPr lang="pt-BR" sz="2400" b="1" spc="-5" dirty="0">
                <a:latin typeface="Arial"/>
                <a:cs typeface="Arial"/>
              </a:rPr>
              <a:t>CA</a:t>
            </a:r>
            <a:r>
              <a:rPr lang="pt-BR" sz="2400" b="1" spc="10" dirty="0">
                <a:latin typeface="Arial"/>
                <a:cs typeface="Arial"/>
              </a:rPr>
              <a:t>D</a:t>
            </a:r>
            <a:r>
              <a:rPr lang="pt-BR" sz="2400" b="1" spc="-20" dirty="0">
                <a:latin typeface="Arial"/>
                <a:cs typeface="Arial"/>
              </a:rPr>
              <a:t>E</a:t>
            </a:r>
            <a:r>
              <a:rPr lang="pt-BR" sz="2400" b="1" spc="-10" dirty="0">
                <a:latin typeface="Arial"/>
                <a:cs typeface="Arial"/>
              </a:rPr>
              <a:t>:</a:t>
            </a:r>
            <a:r>
              <a:rPr lang="pt-BR" sz="2400" b="1" spc="10" dirty="0">
                <a:latin typeface="Arial"/>
                <a:cs typeface="Arial"/>
              </a:rPr>
              <a:t>C</a:t>
            </a:r>
            <a:r>
              <a:rPr lang="pt-BR" sz="2400" b="1" spc="-5" dirty="0">
                <a:latin typeface="Arial"/>
                <a:cs typeface="Arial"/>
              </a:rPr>
              <a:t>A</a:t>
            </a:r>
            <a:r>
              <a:rPr lang="pt-BR" sz="2400" b="1" spc="5" dirty="0">
                <a:latin typeface="Arial"/>
                <a:cs typeface="Arial"/>
              </a:rPr>
              <a:t>F</a:t>
            </a:r>
            <a:r>
              <a:rPr lang="pt-BR" sz="2400" b="1" spc="-20" dirty="0">
                <a:latin typeface="Arial"/>
                <a:cs typeface="Arial"/>
              </a:rPr>
              <a:t>E</a:t>
            </a:r>
            <a:r>
              <a:rPr lang="pt-BR" sz="2400" b="1" spc="-10" dirty="0">
                <a:latin typeface="Arial"/>
                <a:cs typeface="Arial"/>
              </a:rPr>
              <a:t>:</a:t>
            </a:r>
            <a:r>
              <a:rPr lang="pt-BR" sz="2400" b="1" spc="-15" dirty="0">
                <a:latin typeface="Arial"/>
                <a:cs typeface="Arial"/>
              </a:rPr>
              <a:t>F</a:t>
            </a:r>
            <a:r>
              <a:rPr lang="pt-BR" sz="2400" b="1" dirty="0">
                <a:latin typeface="Arial"/>
                <a:cs typeface="Arial"/>
              </a:rPr>
              <a:t>0</a:t>
            </a:r>
            <a:r>
              <a:rPr lang="pt-BR" sz="2400" b="1" spc="-5" dirty="0">
                <a:latin typeface="Arial"/>
                <a:cs typeface="Arial"/>
              </a:rPr>
              <a:t>C</a:t>
            </a:r>
            <a:r>
              <a:rPr lang="pt-BR" sz="2400" b="1" spc="10" dirty="0">
                <a:latin typeface="Arial"/>
                <a:cs typeface="Arial"/>
              </a:rPr>
              <a:t>A</a:t>
            </a:r>
            <a:r>
              <a:rPr lang="pt-BR" sz="2400" b="1" spc="-10" dirty="0">
                <a:latin typeface="Arial"/>
                <a:cs typeface="Arial"/>
              </a:rPr>
              <a:t>:</a:t>
            </a:r>
            <a:r>
              <a:rPr lang="pt-BR" sz="2400" b="1" dirty="0">
                <a:latin typeface="Arial"/>
                <a:cs typeface="Arial"/>
              </a:rPr>
              <a:t>84</a:t>
            </a:r>
            <a:r>
              <a:rPr lang="pt-BR" sz="2400" b="1" spc="10" dirty="0">
                <a:latin typeface="Arial"/>
                <a:cs typeface="Arial"/>
              </a:rPr>
              <a:t>C</a:t>
            </a:r>
            <a:r>
              <a:rPr lang="pt-BR" sz="2400" b="1" dirty="0">
                <a:latin typeface="Arial"/>
                <a:cs typeface="Arial"/>
              </a:rPr>
              <a:t>1</a:t>
            </a:r>
            <a:endParaRPr lang="pt-BR" sz="2400" spc="-25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buClr>
                <a:srgbClr val="FFC000"/>
              </a:buClr>
              <a:buFont typeface="Wingdings" pitchFamily="2" charset="2"/>
              <a:buChar char="v"/>
            </a:pPr>
            <a:endParaRPr lang="pt-BR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2479675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784475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089275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394075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698875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003675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308475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4641850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231900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1536700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841500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2146300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65700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270500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575300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5880100" y="657042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10800000" flipV="1">
            <a:off x="958056" y="5561805"/>
            <a:ext cx="2538423" cy="8358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3503611" y="5564188"/>
            <a:ext cx="2819400" cy="76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3144044" y="5254625"/>
            <a:ext cx="75895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/>
          <p:cNvCxnSpPr/>
          <p:nvPr/>
        </p:nvCxnSpPr>
        <p:spPr>
          <a:xfrm rot="5400000">
            <a:off x="2132016" y="6473825"/>
            <a:ext cx="60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rot="5400000">
            <a:off x="3355305" y="6479381"/>
            <a:ext cx="60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rot="5400000">
            <a:off x="4612481" y="6482557"/>
            <a:ext cx="60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031875" y="6778625"/>
            <a:ext cx="614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CC"/>
                </a:solidFill>
              </a:rPr>
              <a:t>          0		d	       b		8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6413500" y="5771118"/>
            <a:ext cx="1981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Tahoma" pitchFamily="34" charset="0"/>
                <a:ea typeface="Tahoma" pitchFamily="34" charset="0"/>
                <a:cs typeface="Tahoma" pitchFamily="34" charset="0"/>
              </a:rPr>
              <a:t>quarteto (2Bytes)</a:t>
            </a:r>
            <a:endParaRPr lang="pt-B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pt-BR" dirty="0">
              <a:solidFill>
                <a:srgbClr val="0000CC"/>
              </a:solidFill>
            </a:endParaRPr>
          </a:p>
        </p:txBody>
      </p:sp>
      <p:sp>
        <p:nvSpPr>
          <p:cNvPr id="32" name="object 4"/>
          <p:cNvSpPr/>
          <p:nvPr/>
        </p:nvSpPr>
        <p:spPr>
          <a:xfrm>
            <a:off x="6703333" y="5576570"/>
            <a:ext cx="813816" cy="182880"/>
          </a:xfrm>
          <a:custGeom>
            <a:avLst/>
            <a:gdLst/>
            <a:ahLst/>
            <a:cxnLst/>
            <a:rect l="l" t="t" r="r" b="b"/>
            <a:pathLst>
              <a:path w="721360" h="182879">
                <a:moveTo>
                  <a:pt x="37911" y="18"/>
                </a:moveTo>
                <a:lnTo>
                  <a:pt x="25274" y="535"/>
                </a:lnTo>
                <a:lnTo>
                  <a:pt x="12637" y="1998"/>
                </a:lnTo>
                <a:lnTo>
                  <a:pt x="0" y="4900"/>
                </a:lnTo>
                <a:lnTo>
                  <a:pt x="49" y="43651"/>
                </a:lnTo>
                <a:lnTo>
                  <a:pt x="11469" y="81294"/>
                </a:lnTo>
                <a:lnTo>
                  <a:pt x="48576" y="108623"/>
                </a:lnTo>
                <a:lnTo>
                  <a:pt x="100758" y="117686"/>
                </a:lnTo>
                <a:lnTo>
                  <a:pt x="257572" y="118286"/>
                </a:lnTo>
                <a:lnTo>
                  <a:pt x="269405" y="119343"/>
                </a:lnTo>
                <a:lnTo>
                  <a:pt x="307351" y="130485"/>
                </a:lnTo>
                <a:lnTo>
                  <a:pt x="332877" y="160368"/>
                </a:lnTo>
                <a:lnTo>
                  <a:pt x="337638" y="170938"/>
                </a:lnTo>
                <a:lnTo>
                  <a:pt x="347289" y="182734"/>
                </a:lnTo>
                <a:lnTo>
                  <a:pt x="359645" y="181892"/>
                </a:lnTo>
                <a:lnTo>
                  <a:pt x="372370" y="179484"/>
                </a:lnTo>
                <a:lnTo>
                  <a:pt x="385397" y="174686"/>
                </a:lnTo>
                <a:lnTo>
                  <a:pt x="388200" y="163170"/>
                </a:lnTo>
                <a:lnTo>
                  <a:pt x="393632" y="149082"/>
                </a:lnTo>
                <a:lnTo>
                  <a:pt x="401196" y="140440"/>
                </a:lnTo>
                <a:lnTo>
                  <a:pt x="414258" y="130470"/>
                </a:lnTo>
                <a:lnTo>
                  <a:pt x="422275" y="126954"/>
                </a:lnTo>
                <a:lnTo>
                  <a:pt x="359409" y="126954"/>
                </a:lnTo>
                <a:lnTo>
                  <a:pt x="333327" y="89904"/>
                </a:lnTo>
                <a:lnTo>
                  <a:pt x="293799" y="72079"/>
                </a:lnTo>
                <a:lnTo>
                  <a:pt x="253983" y="68534"/>
                </a:lnTo>
                <a:lnTo>
                  <a:pt x="126669" y="68519"/>
                </a:lnTo>
                <a:lnTo>
                  <a:pt x="112180" y="67900"/>
                </a:lnTo>
                <a:lnTo>
                  <a:pt x="65233" y="54204"/>
                </a:lnTo>
                <a:lnTo>
                  <a:pt x="49529" y="19004"/>
                </a:lnTo>
                <a:lnTo>
                  <a:pt x="49529" y="6304"/>
                </a:lnTo>
                <a:lnTo>
                  <a:pt x="37911" y="18"/>
                </a:lnTo>
                <a:close/>
              </a:path>
              <a:path w="721360" h="182879">
                <a:moveTo>
                  <a:pt x="709823" y="0"/>
                </a:moveTo>
                <a:lnTo>
                  <a:pt x="697157" y="375"/>
                </a:lnTo>
                <a:lnTo>
                  <a:pt x="684491" y="1442"/>
                </a:lnTo>
                <a:lnTo>
                  <a:pt x="671821" y="3562"/>
                </a:lnTo>
                <a:lnTo>
                  <a:pt x="671569" y="13764"/>
                </a:lnTo>
                <a:lnTo>
                  <a:pt x="670577" y="31108"/>
                </a:lnTo>
                <a:lnTo>
                  <a:pt x="643726" y="60740"/>
                </a:lnTo>
                <a:lnTo>
                  <a:pt x="591061" y="68534"/>
                </a:lnTo>
                <a:lnTo>
                  <a:pt x="451342" y="68596"/>
                </a:lnTo>
                <a:lnTo>
                  <a:pt x="440191" y="69405"/>
                </a:lnTo>
                <a:lnTo>
                  <a:pt x="401920" y="80362"/>
                </a:lnTo>
                <a:lnTo>
                  <a:pt x="372110" y="104390"/>
                </a:lnTo>
                <a:lnTo>
                  <a:pt x="360679" y="126954"/>
                </a:lnTo>
                <a:lnTo>
                  <a:pt x="422275" y="126954"/>
                </a:lnTo>
                <a:lnTo>
                  <a:pt x="425227" y="125659"/>
                </a:lnTo>
                <a:lnTo>
                  <a:pt x="440522" y="121098"/>
                </a:lnTo>
                <a:lnTo>
                  <a:pt x="451516" y="119318"/>
                </a:lnTo>
                <a:lnTo>
                  <a:pt x="464729" y="118354"/>
                </a:lnTo>
                <a:lnTo>
                  <a:pt x="480808" y="118064"/>
                </a:lnTo>
                <a:lnTo>
                  <a:pt x="621033" y="117861"/>
                </a:lnTo>
                <a:lnTo>
                  <a:pt x="633788" y="117006"/>
                </a:lnTo>
                <a:lnTo>
                  <a:pt x="682058" y="104183"/>
                </a:lnTo>
                <a:lnTo>
                  <a:pt x="716094" y="66271"/>
                </a:lnTo>
                <a:lnTo>
                  <a:pt x="721359" y="40594"/>
                </a:lnTo>
                <a:lnTo>
                  <a:pt x="721349" y="36522"/>
                </a:lnTo>
                <a:lnTo>
                  <a:pt x="720631" y="23991"/>
                </a:lnTo>
                <a:lnTo>
                  <a:pt x="717418" y="11745"/>
                </a:lnTo>
                <a:lnTo>
                  <a:pt x="709823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978407"/>
            <a:ext cx="10693400" cy="553998"/>
          </a:xfrm>
        </p:spPr>
        <p:txBody>
          <a:bodyPr/>
          <a:lstStyle/>
          <a:p>
            <a:pPr algn="ctr"/>
            <a:r>
              <a:rPr lang="pt-BR" dirty="0"/>
              <a:t>Confusão sobre a Notação do Endereço IPv6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84300" y="2254250"/>
            <a:ext cx="9309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i="1" spc="-25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Socket</a:t>
            </a: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 comunicação </a:t>
            </a: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IP</a:t>
            </a:r>
            <a:r>
              <a:rPr lang="pt-BR" sz="2400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3000" b="1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pt-BR" sz="2400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Porta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</a:pPr>
            <a:endParaRPr lang="pt-BR" sz="10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http://157.166.226.25:8080   </a:t>
            </a:r>
            <a:r>
              <a:rPr lang="pt-BR" sz="2400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 com o endereço IPv6 como ficará?</a:t>
            </a:r>
          </a:p>
          <a:p>
            <a:pPr>
              <a:buClr>
                <a:srgbClr val="FFC000"/>
              </a:buClr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http://[2001:0db8:cafe:0000:8e70:5aff:feee:10ac]:8080</a:t>
            </a:r>
            <a:b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http://[2001:0db8:cafe:0000:8e70:5aff:feee:10ac]/index.jsp</a:t>
            </a:r>
            <a:endParaRPr lang="pt-BR" sz="2400" spc="-25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</a:pPr>
            <a:endParaRPr lang="pt-BR" sz="2400" spc="-25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buClr>
                <a:srgbClr val="FFC000"/>
              </a:buClr>
              <a:buFont typeface="Wingdings" pitchFamily="2" charset="2"/>
              <a:buChar char="v"/>
            </a:pPr>
            <a:endParaRPr lang="pt-BR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975" y="2863850"/>
            <a:ext cx="93821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978407"/>
            <a:ext cx="10693400" cy="553998"/>
          </a:xfrm>
        </p:spPr>
        <p:txBody>
          <a:bodyPr/>
          <a:lstStyle/>
          <a:p>
            <a:pPr algn="ctr"/>
            <a:r>
              <a:rPr lang="pt-BR" dirty="0"/>
              <a:t>Notação do Endereço IPv6 (cont.)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84300" y="2254250"/>
            <a:ext cx="93091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Endereço muito extenso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Manipular endereço é trabalhoso</a:t>
            </a: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Serviço de resolução de nomes (DNS – </a:t>
            </a:r>
            <a:r>
              <a:rPr lang="en-IE" sz="2400" i="1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Domain Name System</a:t>
            </a: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b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 tornou ainda mais importante</a:t>
            </a:r>
          </a:p>
          <a:p>
            <a:pPr>
              <a:buClr>
                <a:srgbClr val="FFC000"/>
              </a:buClr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Existem duas técnicas de simplificação de endereços IPv6</a:t>
            </a:r>
          </a:p>
          <a:p>
            <a:pPr lvl="1">
              <a:buClr>
                <a:srgbClr val="FFC000"/>
              </a:buClr>
            </a:pPr>
            <a:endParaRPr lang="pt-BR" sz="20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84300" y="2254250"/>
            <a:ext cx="8763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Omissão de todos os </a:t>
            </a:r>
            <a:r>
              <a:rPr lang="pt-BR" sz="2400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zeros</a:t>
            </a: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 esquerda de um quarteto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z="20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Ex. 02b1  =  2b1  ou 000A  =  A   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endParaRPr lang="pt-BR" sz="20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Omissão completa de apenas um grupo de quartetos 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z="20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Ex. 2001:0000:0000:</a:t>
            </a:r>
            <a:r>
              <a:rPr lang="pt-BR" sz="2000" spc="-25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cafe</a:t>
            </a:r>
            <a:r>
              <a:rPr lang="pt-BR" sz="20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:0000:0000:0000:ca5a</a:t>
            </a:r>
          </a:p>
          <a:p>
            <a:pPr lvl="2">
              <a:buClr>
                <a:srgbClr val="FFC000"/>
              </a:buClr>
            </a:pPr>
            <a:r>
              <a:rPr lang="pt-BR" sz="16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2">
              <a:buClr>
                <a:srgbClr val="FFC000"/>
              </a:buClr>
            </a:pPr>
            <a:endParaRPr lang="pt-BR" sz="16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buClr>
                <a:srgbClr val="FFC000"/>
              </a:buClr>
            </a:pPr>
            <a:endParaRPr lang="pt-BR" sz="16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buClr>
                <a:srgbClr val="FFC000"/>
              </a:buClr>
            </a:pPr>
            <a:endParaRPr lang="pt-BR" sz="16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buClr>
                <a:srgbClr val="FFC000"/>
              </a:buClr>
            </a:pPr>
            <a:endParaRPr lang="pt-BR" sz="16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buClr>
                <a:srgbClr val="FFC000"/>
              </a:buClr>
              <a:buFont typeface="Wingdings" pitchFamily="2" charset="2"/>
              <a:buChar char="v"/>
            </a:pPr>
            <a:r>
              <a:rPr lang="pt-BR" sz="16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Correto </a:t>
            </a:r>
            <a:r>
              <a:rPr lang="pt-BR" sz="16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pt-BR" sz="16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2001:0000:0000:</a:t>
            </a:r>
            <a:r>
              <a:rPr lang="pt-BR" sz="1600" spc="-25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cafe</a:t>
            </a:r>
            <a:r>
              <a:rPr lang="pt-BR" sz="16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::ca5a</a:t>
            </a:r>
          </a:p>
          <a:p>
            <a:pPr lvl="2">
              <a:buClr>
                <a:srgbClr val="FFC000"/>
              </a:buClr>
              <a:buFont typeface="Wingdings" pitchFamily="2" charset="2"/>
              <a:buChar char="v"/>
            </a:pPr>
            <a:endParaRPr lang="pt-BR" sz="16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buClr>
                <a:srgbClr val="FFC000"/>
              </a:buClr>
              <a:buFont typeface="Wingdings" pitchFamily="2" charset="2"/>
              <a:buChar char="v"/>
            </a:pPr>
            <a:r>
              <a:rPr lang="pt-BR" sz="16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Correto </a:t>
            </a:r>
            <a:r>
              <a:rPr lang="pt-BR" sz="16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pt-BR" sz="16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2001:0:0:</a:t>
            </a:r>
            <a:r>
              <a:rPr lang="pt-BR" sz="1600" spc="-25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cafe</a:t>
            </a:r>
            <a:r>
              <a:rPr lang="pt-BR" sz="16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::ca5a</a:t>
            </a:r>
          </a:p>
          <a:p>
            <a:pPr lvl="2">
              <a:buClr>
                <a:srgbClr val="FFC000"/>
              </a:buClr>
              <a:buFont typeface="Wingdings" pitchFamily="2" charset="2"/>
              <a:buChar char="v"/>
            </a:pPr>
            <a:endParaRPr lang="pt-BR" sz="16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buClr>
                <a:srgbClr val="FFC000"/>
              </a:buClr>
              <a:buFont typeface="Wingdings" pitchFamily="2" charset="2"/>
              <a:buChar char="v"/>
            </a:pPr>
            <a:r>
              <a:rPr lang="pt-BR" sz="16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Correto  </a:t>
            </a:r>
            <a:r>
              <a:rPr lang="pt-BR" sz="16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2001::</a:t>
            </a:r>
            <a:r>
              <a:rPr lang="pt-BR" sz="1600" spc="-25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cafe</a:t>
            </a:r>
            <a:r>
              <a:rPr lang="pt-BR" sz="16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:0000:0000:0000:ca5a</a:t>
            </a:r>
            <a:endParaRPr lang="pt-BR" sz="16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buClr>
                <a:srgbClr val="FFC000"/>
              </a:buClr>
              <a:buFont typeface="Wingdings" pitchFamily="2" charset="2"/>
              <a:buChar char="v"/>
            </a:pPr>
            <a:endParaRPr lang="pt-BR" sz="16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buClr>
                <a:srgbClr val="FFC000"/>
              </a:buClr>
              <a:buFont typeface="Wingdings" pitchFamily="2" charset="2"/>
              <a:buChar char="v"/>
            </a:pPr>
            <a:r>
              <a:rPr lang="pt-BR" sz="1600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Errado</a:t>
            </a:r>
            <a:r>
              <a:rPr lang="pt-BR" sz="16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600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pt-BR" sz="1600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2001::</a:t>
            </a:r>
            <a:r>
              <a:rPr lang="pt-BR" sz="1600" spc="-25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cafe</a:t>
            </a:r>
            <a:r>
              <a:rPr lang="pt-BR" sz="1600" spc="-25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::ca5a  </a:t>
            </a:r>
            <a:r>
              <a:rPr lang="pt-BR" sz="1600" spc="-25" dirty="0">
                <a:latin typeface="Tahoma" pitchFamily="34" charset="0"/>
                <a:ea typeface="Tahoma" pitchFamily="34" charset="0"/>
                <a:cs typeface="Tahoma" pitchFamily="34" charset="0"/>
              </a:rPr>
              <a:t>(gera ambiguidade)</a:t>
            </a:r>
          </a:p>
          <a:p>
            <a:pPr lvl="2">
              <a:buClr>
                <a:srgbClr val="FFC000"/>
              </a:buClr>
              <a:buFont typeface="Wingdings" pitchFamily="2" charset="2"/>
              <a:buChar char="v"/>
            </a:pPr>
            <a:endParaRPr lang="pt-BR" sz="1600" spc="-25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978407"/>
            <a:ext cx="10693400" cy="553998"/>
          </a:xfrm>
        </p:spPr>
        <p:txBody>
          <a:bodyPr/>
          <a:lstStyle/>
          <a:p>
            <a:pPr algn="ctr"/>
            <a:r>
              <a:rPr lang="pt-BR" dirty="0"/>
              <a:t>Simplificação Endereços IPv6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3898900" y="4083050"/>
            <a:ext cx="1447800" cy="990600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84300" y="2254250"/>
            <a:ext cx="9067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Representação dos Prefixos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z="20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Como o CIDR (IPv4)</a:t>
            </a:r>
          </a:p>
          <a:p>
            <a:pPr lvl="2">
              <a:buClr>
                <a:srgbClr val="FFC000"/>
              </a:buClr>
              <a:buFont typeface="Wingdings" pitchFamily="2" charset="2"/>
              <a:buChar char="v"/>
            </a:pPr>
            <a:r>
              <a:rPr lang="pt-BR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“endereço-IPv6/tamanho do prefixo”</a:t>
            </a:r>
          </a:p>
          <a:p>
            <a:pPr>
              <a:buClr>
                <a:srgbClr val="FFC000"/>
              </a:buClr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Exemplo: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z="20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Prefixo 2001:db8:3003:2::/64 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z="20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Prefixo global 2001:db8::/32 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z="20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ID da sub-rede 3003:2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endParaRPr lang="pt-BR" sz="20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r>
              <a:rPr lang="pt-BR" sz="24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URL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z="20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http://[2001:12ff:0:4::22]/index.html 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r>
              <a:rPr lang="pt-BR" sz="2000" spc="-25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http://[2001:12ff:0:4::22]:8080</a:t>
            </a:r>
          </a:p>
          <a:p>
            <a:pPr lvl="1">
              <a:buClr>
                <a:srgbClr val="FFC000"/>
              </a:buClr>
              <a:buFont typeface="Arial" pitchFamily="34" charset="0"/>
              <a:buChar char="•"/>
            </a:pPr>
            <a:endParaRPr lang="pt-BR" sz="20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4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§"/>
            </a:pPr>
            <a:endParaRPr lang="pt-BR" sz="2000" spc="-25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978407"/>
            <a:ext cx="10693400" cy="553998"/>
          </a:xfrm>
        </p:spPr>
        <p:txBody>
          <a:bodyPr/>
          <a:lstStyle/>
          <a:p>
            <a:pPr algn="ctr"/>
            <a:r>
              <a:rPr lang="pt-BR" dirty="0"/>
              <a:t>Endereçamento IPv6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17429</TotalTime>
  <Words>496</Words>
  <Application>Microsoft Macintosh PowerPoint</Application>
  <PresentationFormat>Custom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Wingdings</vt:lpstr>
      <vt:lpstr>Office Theme</vt:lpstr>
      <vt:lpstr>Introdução ao IPv6</vt:lpstr>
      <vt:lpstr>Introdução ao IPv6</vt:lpstr>
      <vt:lpstr>Endereçamento</vt:lpstr>
      <vt:lpstr>Notação do Endereço IPv6</vt:lpstr>
      <vt:lpstr>Confusão sobre a Notação do Endereço IPv6</vt:lpstr>
      <vt:lpstr>Notação do Endereço IPv6 (cont.)</vt:lpstr>
      <vt:lpstr>Simplificação Endereços IPv6</vt:lpstr>
      <vt:lpstr>Endereçamento IPv6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introducao_redes_ec</dc:title>
  <dc:creator>Raquel Mini</dc:creator>
  <cp:lastModifiedBy>Guilherme Araujo</cp:lastModifiedBy>
  <cp:revision>329</cp:revision>
  <cp:lastPrinted>2021-11-05T20:42:23Z</cp:lastPrinted>
  <dcterms:created xsi:type="dcterms:W3CDTF">2014-07-30T13:33:54Z</dcterms:created>
  <dcterms:modified xsi:type="dcterms:W3CDTF">2021-11-10T19:10:45Z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2010-02-03T00:00:00Z</vt:filetime>
  </property>
  <property fmtid="{D5CDD505-2E9C-101B-9397-08002B2CF9AE}" pid="3" name="LastSaved">
    <vt:filetime>2014-07-30T00:00:00Z</vt:filetime>
  </property>
</Properties>
</file>