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256" r:id="rId2"/>
    <p:sldId id="397" r:id="rId3"/>
    <p:sldId id="258" r:id="rId4"/>
    <p:sldId id="338" r:id="rId5"/>
    <p:sldId id="339" r:id="rId6"/>
    <p:sldId id="340" r:id="rId7"/>
    <p:sldId id="294" r:id="rId8"/>
    <p:sldId id="341" r:id="rId9"/>
    <p:sldId id="435" r:id="rId10"/>
    <p:sldId id="343" r:id="rId11"/>
    <p:sldId id="344" r:id="rId12"/>
    <p:sldId id="345" r:id="rId13"/>
    <p:sldId id="346" r:id="rId14"/>
    <p:sldId id="347" r:id="rId15"/>
    <p:sldId id="348" r:id="rId16"/>
    <p:sldId id="442" r:id="rId17"/>
    <p:sldId id="349" r:id="rId18"/>
    <p:sldId id="350" r:id="rId19"/>
    <p:sldId id="351" r:id="rId20"/>
    <p:sldId id="436" r:id="rId21"/>
    <p:sldId id="405" r:id="rId22"/>
    <p:sldId id="353" r:id="rId23"/>
    <p:sldId id="354" r:id="rId24"/>
    <p:sldId id="443" r:id="rId25"/>
    <p:sldId id="356" r:id="rId26"/>
    <p:sldId id="357" r:id="rId27"/>
    <p:sldId id="358" r:id="rId28"/>
    <p:sldId id="359" r:id="rId29"/>
    <p:sldId id="407" r:id="rId30"/>
    <p:sldId id="411" r:id="rId31"/>
    <p:sldId id="412" r:id="rId32"/>
    <p:sldId id="360" r:id="rId33"/>
    <p:sldId id="361" r:id="rId34"/>
    <p:sldId id="444" r:id="rId35"/>
    <p:sldId id="355" r:id="rId36"/>
    <p:sldId id="437" r:id="rId37"/>
    <p:sldId id="367" r:id="rId38"/>
    <p:sldId id="363" r:id="rId39"/>
    <p:sldId id="364" r:id="rId40"/>
    <p:sldId id="365" r:id="rId41"/>
    <p:sldId id="438" r:id="rId42"/>
    <p:sldId id="453" r:id="rId43"/>
    <p:sldId id="370" r:id="rId44"/>
    <p:sldId id="450" r:id="rId45"/>
    <p:sldId id="371" r:id="rId46"/>
    <p:sldId id="380" r:id="rId47"/>
    <p:sldId id="372" r:id="rId48"/>
    <p:sldId id="454" r:id="rId49"/>
    <p:sldId id="374" r:id="rId50"/>
    <p:sldId id="455" r:id="rId51"/>
    <p:sldId id="456" r:id="rId52"/>
    <p:sldId id="460" r:id="rId53"/>
    <p:sldId id="459" r:id="rId54"/>
    <p:sldId id="458" r:id="rId55"/>
    <p:sldId id="457" r:id="rId56"/>
    <p:sldId id="375" r:id="rId57"/>
    <p:sldId id="427" r:id="rId58"/>
    <p:sldId id="428" r:id="rId59"/>
    <p:sldId id="429" r:id="rId60"/>
    <p:sldId id="445" r:id="rId61"/>
    <p:sldId id="446" r:id="rId62"/>
    <p:sldId id="447" r:id="rId63"/>
    <p:sldId id="448" r:id="rId64"/>
    <p:sldId id="376" r:id="rId65"/>
    <p:sldId id="377" r:id="rId66"/>
    <p:sldId id="378" r:id="rId67"/>
    <p:sldId id="379" r:id="rId68"/>
    <p:sldId id="461" r:id="rId69"/>
    <p:sldId id="381" r:id="rId70"/>
    <p:sldId id="382" r:id="rId71"/>
    <p:sldId id="383" r:id="rId72"/>
    <p:sldId id="384" r:id="rId73"/>
    <p:sldId id="385" r:id="rId74"/>
    <p:sldId id="430" r:id="rId75"/>
    <p:sldId id="431" r:id="rId76"/>
    <p:sldId id="432" r:id="rId77"/>
    <p:sldId id="439" r:id="rId78"/>
    <p:sldId id="366" r:id="rId79"/>
    <p:sldId id="388" r:id="rId80"/>
    <p:sldId id="440" r:id="rId81"/>
    <p:sldId id="390" r:id="rId82"/>
    <p:sldId id="391" r:id="rId83"/>
    <p:sldId id="392" r:id="rId84"/>
    <p:sldId id="451" r:id="rId85"/>
    <p:sldId id="413" r:id="rId86"/>
    <p:sldId id="414" r:id="rId87"/>
    <p:sldId id="415" r:id="rId88"/>
    <p:sldId id="416" r:id="rId89"/>
    <p:sldId id="417" r:id="rId90"/>
    <p:sldId id="452" r:id="rId91"/>
    <p:sldId id="393" r:id="rId92"/>
    <p:sldId id="434" r:id="rId93"/>
    <p:sldId id="433" r:id="rId94"/>
    <p:sldId id="449" r:id="rId9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FF99CC"/>
    <a:srgbClr val="CCFFFF"/>
    <a:srgbClr val="FF0000"/>
    <a:srgbClr val="00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535" autoAdjust="0"/>
    <p:restoredTop sz="93777" autoAdjust="0"/>
  </p:normalViewPr>
  <p:slideViewPr>
    <p:cSldViewPr snapToGrid="0">
      <p:cViewPr>
        <p:scale>
          <a:sx n="80" d="100"/>
          <a:sy n="80" d="100"/>
        </p:scale>
        <p:origin x="-876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12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59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D6A9502-3DD6-490F-AE99-A68A1C6030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096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5D33F7B-8EE6-41AA-9B4C-47C75CB3E7C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1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4147D9-E0B1-49DE-8A41-5C8218B62AE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A8C112-0023-40BE-A2BA-E25F742B935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61255E-CC6C-4E3C-B50D-C1E9119B610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F7718-38C9-40AA-A34B-F19F7CFF714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9EACA9-E8C4-4DD5-B92E-BD14102E666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FF7CCB-A472-44CA-9224-9F9E33A84BF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F80833-EE7D-4443-B721-582C5F677FD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F6B0B7-B568-4708-9CD0-CD3E26AECCC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F64894-7411-4D2C-B1A6-5559FD67663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FC207-A76D-4269-9C70-2527F935F11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F828D-6370-4D34-B7EA-416C4A2CC42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F828D-6370-4D34-B7EA-416C4A2CC42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7F5071-DCFA-4278-A2DB-A1EC8E6A0A0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88A9EE-3A9C-4F6E-AF31-1F1CD9B2810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B378D-5375-4F9A-BF27-049FCF9B390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69B9B-F95B-4310-A2F6-D630BE711AFE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F15790-964C-4693-8B3F-CDEB80595C2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DE6AE7-385E-4242-B7D4-84753612D88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646B43-FF82-4898-8288-751EF2B5146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FB72A-7BBE-4DAC-8228-3487FE5191B7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4B68FA-035A-42A4-B15A-0AED6520641B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F828D-6370-4D34-B7EA-416C4A2CC423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11A15-78EA-4B69-B65B-C6D68320B67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BE6CCE-DBAA-40CB-93C0-ADE7CCE9CAD1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6501F6-03BD-4B85-9887-E224C0A84E6F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373C6-1061-44EB-BD48-B6ED29713DBD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EB070-7314-45B4-8479-FCCCA6C61F7A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F828D-6370-4D34-B7EA-416C4A2CC423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ADCBF-5B5A-42E0-AE58-6FFE5F1DB690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ADCBF-5B5A-42E0-AE58-6FFE5F1DB690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B8F14-3E27-4994-AF14-E277A70CEF3F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9B76B0-6DE7-4559-BC71-97990BCC7319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6EDE6-FA43-4DC5-BEF0-81DD356E99BF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0D469-F566-41FB-99F6-DB57CFE5F22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6EDE6-FA43-4DC5-BEF0-81DD356E99BF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83F76-6A1A-42CC-9C9B-014DE7ACD3CA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83F76-6A1A-42CC-9C9B-014DE7ACD3CA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F83F76-6A1A-42CC-9C9B-014DE7ACD3CA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7FF37-B260-4853-B327-2D17053BFEDF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972778-FCAC-4C5D-86D0-E18A5CF34D5A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9F8176-BB11-41B2-8A4E-E2E67BD8CB2B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89795-4E9B-453C-A278-11B7EAAE50FD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0298A-92AC-4AD7-947E-CA822B0106AF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C13B5-C52D-4208-835A-48FC2A085BD8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A9C203-9D09-4C9A-9A7E-6BD758A47D9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B48693-1D20-4FAA-8263-C74208C95178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2645A0-960F-42E8-8EB8-21EA63AD6FCC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2AB0B-95F8-4DB4-906D-45A31B712D1D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EF29A-0DB8-4F4D-B95D-BC39504A4F1B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63D289-7A02-42A2-9F69-E6759022E76D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B0C882-A1CD-4486-86EC-AC5820ACEF81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D620C-FBFD-4A99-96BD-229688C44BAF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F828D-6370-4D34-B7EA-416C4A2CC423}" type="slidenum">
              <a:rPr lang="en-US" smtClean="0"/>
              <a:pPr/>
              <a:t>77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89270-4AE4-430C-A44A-3325DB11580F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E1B49A-7C11-4262-81D1-98F55D3C44E4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E36AEE-8054-49E8-A847-640D30A6209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F828D-6370-4D34-B7EA-416C4A2CC423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FE5DE8-11E9-47A8-B4D7-FEF74A405D27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BE0E5-21BD-48A7-86E5-8F3831896B35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F3571-8354-4788-BF3B-3E03DD23DB89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80230F-867B-478A-A835-D9FA1C55C60E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smtClean="0"/>
              <a:t>IPv4 “encapsulando” o IPv6.</a:t>
            </a:r>
          </a:p>
        </p:txBody>
      </p:sp>
      <p:sp>
        <p:nvSpPr>
          <p:cNvPr id="15155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47552F-A041-45E4-9D54-FBBB91714DDA}" type="slidenum">
              <a:rPr lang="en-US" smtClean="0"/>
              <a:pPr/>
              <a:t>93</a:t>
            </a:fld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F828D-6370-4D34-B7EA-416C4A2CC423}" type="slidenum">
              <a:rPr lang="en-US" smtClean="0"/>
              <a:pPr/>
              <a:t>94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81EAB7-10E1-42EA-B2C2-CAEB464A947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55E9D8-49D6-47DF-AD18-8970C6A00D1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6F828D-6370-4D34-B7EA-416C4A2CC42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11434060-222D-411C-A25E-54375F9826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723A828B-8536-4AC5-BDCF-A27148F8A3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4D099434-EDDF-44E5-8F02-C1DADAD992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D83FD186-45CF-4971-B62D-C44BD35850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9C80CD80-8F18-4E16-BCD4-A1AFBFC33F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e conteúdo em cima d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A493228B-38AF-4D91-A3D7-7BDD198072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5274A37C-EE8F-4987-9EFE-3337B73C46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455115F8-99C4-486F-8F4D-1877BB4F72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6E18FAB5-3A02-437B-B66F-127A12D006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2755C628-E7BA-4DC4-A67A-7E9B8C2B06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7EC2F9D5-A86B-4E1E-9B6B-7168A7D142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00E8F375-0701-44F8-A62F-1047392AF76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D07D86D8-9B8B-43D8-9351-C85A5CAB98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4a-</a:t>
            </a:r>
            <a:fld id="{62D80BAD-A404-4679-994F-C75CFBEEEE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76875" y="64119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pt-BR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5" y="6400800"/>
            <a:ext cx="819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pt-BR"/>
              <a:t>4a-</a:t>
            </a:r>
            <a:fld id="{38219240-7184-46E6-B879-DDB785931A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5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2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29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8.bin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6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9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4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image" Target="../media/image21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51.bin"/><Relationship Id="rId4" Type="http://schemas.openxmlformats.org/officeDocument/2006/relationships/image" Target="../media/image21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image" Target="../media/image21.wmf"/><Relationship Id="rId9" Type="http://schemas.openxmlformats.org/officeDocument/2006/relationships/image" Target="../media/image54.jpe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19459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0A6B1328-47A2-4708-B093-EEA9E75BCD29}" type="slidenum">
              <a:rPr lang="pt-BR" smtClean="0"/>
              <a:pPr/>
              <a:t>1</a:t>
            </a:fld>
            <a:endParaRPr lang="pt-BR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Capítulo 4: Camada de Rede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696200" cy="46482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u="sng" dirty="0" smtClean="0">
                <a:solidFill>
                  <a:srgbClr val="FF0000"/>
                </a:solidFill>
              </a:rPr>
              <a:t>Objetivos do capítulo:</a:t>
            </a:r>
            <a:r>
              <a:rPr lang="pt-BR" sz="3200" dirty="0" smtClean="0"/>
              <a:t> </a:t>
            </a:r>
          </a:p>
          <a:p>
            <a:r>
              <a:rPr lang="pt-BR" sz="2400" dirty="0" smtClean="0"/>
              <a:t>entender os princípios por trás dos serviços da camada de rede:</a:t>
            </a:r>
          </a:p>
          <a:p>
            <a:pPr lvl="1"/>
            <a:r>
              <a:rPr lang="pt-BR" sz="2000" dirty="0" smtClean="0"/>
              <a:t>modelos de serviço da camada de rede</a:t>
            </a:r>
          </a:p>
          <a:p>
            <a:pPr lvl="1"/>
            <a:r>
              <a:rPr lang="pt-BR" sz="2000" dirty="0" smtClean="0"/>
              <a:t>repasse </a:t>
            </a:r>
            <a:r>
              <a:rPr lang="pt-BR" sz="2000" i="1" dirty="0" smtClean="0"/>
              <a:t>versus </a:t>
            </a:r>
            <a:r>
              <a:rPr lang="pt-BR" sz="2000" dirty="0" err="1" smtClean="0"/>
              <a:t>roteamento</a:t>
            </a:r>
            <a:endParaRPr lang="pt-BR" sz="2000" dirty="0" smtClean="0"/>
          </a:p>
          <a:p>
            <a:pPr lvl="1"/>
            <a:r>
              <a:rPr lang="pt-BR" sz="2000" dirty="0" smtClean="0"/>
              <a:t>como funciona um roteador</a:t>
            </a:r>
          </a:p>
          <a:p>
            <a:pPr lvl="1"/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roteamento (seleção de caminho)</a:t>
            </a:r>
          </a:p>
          <a:p>
            <a:pPr lvl="1"/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lidando com escala</a:t>
            </a:r>
          </a:p>
          <a:p>
            <a:pPr lvl="1"/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tópicos avançados: IPv6, mobilidade</a:t>
            </a:r>
          </a:p>
          <a:p>
            <a:r>
              <a:rPr lang="pt-BR" sz="2400" dirty="0" smtClean="0"/>
              <a:t>instanciação, implementação na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Serviços orientados e não orientados para conexão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rede </a:t>
            </a:r>
            <a:r>
              <a:rPr lang="pt-BR" dirty="0" err="1" smtClean="0">
                <a:solidFill>
                  <a:schemeClr val="accent6"/>
                </a:solidFill>
              </a:rPr>
              <a:t>datagrama</a:t>
            </a:r>
            <a:r>
              <a:rPr lang="pt-BR" dirty="0" smtClean="0">
                <a:solidFill>
                  <a:schemeClr val="accent6"/>
                </a:solidFill>
              </a:rPr>
              <a:t> </a:t>
            </a:r>
            <a:r>
              <a:rPr lang="pt-BR" dirty="0" smtClean="0"/>
              <a:t>provê um serviço de camada de rede </a:t>
            </a:r>
            <a:r>
              <a:rPr lang="pt-BR" dirty="0" smtClean="0">
                <a:solidFill>
                  <a:schemeClr val="accent6"/>
                </a:solidFill>
              </a:rPr>
              <a:t>sem conexões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rede </a:t>
            </a:r>
            <a:r>
              <a:rPr lang="pt-BR" dirty="0" smtClean="0">
                <a:solidFill>
                  <a:schemeClr val="accent6"/>
                </a:solidFill>
              </a:rPr>
              <a:t>circuito virtual </a:t>
            </a:r>
            <a:r>
              <a:rPr lang="pt-BR" dirty="0" smtClean="0"/>
              <a:t>provê um serviço de camada de rede </a:t>
            </a:r>
            <a:r>
              <a:rPr lang="pt-BR" dirty="0" smtClean="0">
                <a:solidFill>
                  <a:schemeClr val="accent6"/>
                </a:solidFill>
              </a:rPr>
              <a:t>orientado para conexões</a:t>
            </a:r>
          </a:p>
          <a:p>
            <a:pPr>
              <a:lnSpc>
                <a:spcPct val="90000"/>
              </a:lnSpc>
            </a:pPr>
            <a:r>
              <a:rPr lang="pt-BR" dirty="0" smtClean="0"/>
              <a:t>análogos aos serviços da camada de transporte (TCP/UDP), mas:</a:t>
            </a:r>
          </a:p>
          <a:p>
            <a:pPr lvl="1">
              <a:lnSpc>
                <a:spcPct val="90000"/>
              </a:lnSpc>
            </a:pPr>
            <a:r>
              <a:rPr lang="pt-BR" dirty="0" smtClean="0">
                <a:solidFill>
                  <a:srgbClr val="FF0000"/>
                </a:solidFill>
              </a:rPr>
              <a:t>Serviço: </a:t>
            </a:r>
            <a:r>
              <a:rPr lang="pt-BR" i="1" dirty="0" smtClean="0"/>
              <a:t>host</a:t>
            </a:r>
            <a:r>
              <a:rPr lang="pt-BR" dirty="0" smtClean="0"/>
              <a:t>-a-</a:t>
            </a:r>
            <a:r>
              <a:rPr lang="pt-BR" i="1" dirty="0" smtClean="0"/>
              <a:t>host</a:t>
            </a:r>
          </a:p>
          <a:p>
            <a:pPr lvl="1">
              <a:lnSpc>
                <a:spcPct val="90000"/>
              </a:lnSpc>
            </a:pPr>
            <a:r>
              <a:rPr lang="pt-BR" dirty="0" smtClean="0">
                <a:solidFill>
                  <a:srgbClr val="FF0000"/>
                </a:solidFill>
              </a:rPr>
              <a:t>Sem escolha: </a:t>
            </a:r>
            <a:r>
              <a:rPr lang="pt-BR" dirty="0" smtClean="0"/>
              <a:t>rede provê ou um ou o outro</a:t>
            </a:r>
          </a:p>
          <a:p>
            <a:pPr lvl="1">
              <a:lnSpc>
                <a:spcPct val="90000"/>
              </a:lnSpc>
            </a:pPr>
            <a:r>
              <a:rPr lang="pt-BR" dirty="0" smtClean="0">
                <a:solidFill>
                  <a:srgbClr val="FF0000"/>
                </a:solidFill>
              </a:rPr>
              <a:t>Implementação: </a:t>
            </a:r>
            <a:r>
              <a:rPr lang="pt-BR" dirty="0" smtClean="0"/>
              <a:t>no núcleo da rede</a:t>
            </a:r>
          </a:p>
        </p:txBody>
      </p:sp>
      <p:sp>
        <p:nvSpPr>
          <p:cNvPr id="27650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7651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8F8A10C5-05C9-4D99-AF04-0C1A0DD39D97}" type="slidenum">
              <a:rPr lang="pt-BR" smtClean="0"/>
              <a:pPr/>
              <a:t>10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8675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7B5F4780-AAF4-4B85-8BD8-87BA3851838B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333375"/>
            <a:ext cx="7772400" cy="1143000"/>
          </a:xfrm>
        </p:spPr>
        <p:txBody>
          <a:bodyPr/>
          <a:lstStyle/>
          <a:p>
            <a:r>
              <a:rPr lang="pt-BR" smtClean="0"/>
              <a:t>Redes de circuitos virtuais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7700" y="3394075"/>
            <a:ext cx="8177213" cy="2257425"/>
          </a:xfrm>
        </p:spPr>
        <p:txBody>
          <a:bodyPr/>
          <a:lstStyle/>
          <a:p>
            <a:r>
              <a:rPr lang="pt-BR" sz="2000" dirty="0" smtClean="0"/>
              <a:t>estabelecimento de cada chamada </a:t>
            </a:r>
            <a:r>
              <a:rPr lang="pt-BR" sz="2000" i="1" dirty="0" smtClean="0"/>
              <a:t>antes </a:t>
            </a:r>
            <a:r>
              <a:rPr lang="pt-BR" sz="2000" dirty="0" smtClean="0"/>
              <a:t>do envio dos dados</a:t>
            </a:r>
          </a:p>
          <a:p>
            <a:r>
              <a:rPr lang="pt-BR" sz="2000" dirty="0" smtClean="0"/>
              <a:t>cada pacote tem </a:t>
            </a:r>
            <a:r>
              <a:rPr lang="pt-BR" sz="2000" dirty="0" err="1" smtClean="0"/>
              <a:t>ident</a:t>
            </a:r>
            <a:r>
              <a:rPr lang="pt-BR" sz="2000" dirty="0" smtClean="0"/>
              <a:t>. de CV (e não endereços origem/</a:t>
            </a:r>
            <a:r>
              <a:rPr lang="pt-BR" sz="2000" dirty="0" err="1" smtClean="0"/>
              <a:t>dest</a:t>
            </a:r>
            <a:r>
              <a:rPr lang="pt-BR" sz="2000" dirty="0" smtClean="0"/>
              <a:t>)</a:t>
            </a:r>
          </a:p>
          <a:p>
            <a:r>
              <a:rPr lang="pt-BR" sz="2000" i="1" dirty="0" smtClean="0"/>
              <a:t>cada </a:t>
            </a:r>
            <a:r>
              <a:rPr lang="pt-BR" sz="2000" dirty="0" smtClean="0"/>
              <a:t>roteador no caminho da-origem-ao-destino mantém “estado” para cada conexão que o atravessa</a:t>
            </a:r>
          </a:p>
          <a:p>
            <a:r>
              <a:rPr lang="pt-BR" sz="2000" dirty="0" smtClean="0"/>
              <a:t>recursos de enlace, roteador (banda, </a:t>
            </a:r>
            <a:r>
              <a:rPr lang="pt-BR" sz="2000" i="1" dirty="0" smtClean="0"/>
              <a:t>buffers</a:t>
            </a:r>
            <a:r>
              <a:rPr lang="pt-BR" sz="2000" dirty="0" smtClean="0"/>
              <a:t>) podem ser </a:t>
            </a:r>
            <a:r>
              <a:rPr lang="pt-BR" sz="2000" i="1" dirty="0" smtClean="0"/>
              <a:t>alocados </a:t>
            </a:r>
            <a:r>
              <a:rPr lang="pt-BR" sz="2000" dirty="0" smtClean="0"/>
              <a:t>ao CV (recursos dedicados = serviço previsível)</a:t>
            </a:r>
          </a:p>
        </p:txBody>
      </p:sp>
      <p:sp>
        <p:nvSpPr>
          <p:cNvPr id="286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876300" y="1504950"/>
            <a:ext cx="8267700" cy="18288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smtClean="0"/>
              <a:t>“caminho da-origem-ao-destino se comporta como um circuito telefônico”</a:t>
            </a:r>
          </a:p>
          <a:p>
            <a:pPr lvl="1"/>
            <a:r>
              <a:rPr lang="pt-BR" sz="2000" smtClean="0"/>
              <a:t>em termos de desempenho</a:t>
            </a:r>
          </a:p>
          <a:p>
            <a:pPr lvl="1"/>
            <a:r>
              <a:rPr lang="pt-BR" sz="2000" smtClean="0"/>
              <a:t>em ações da rede ao longo do caminho da-origem-ao-destino</a:t>
            </a:r>
          </a:p>
          <a:p>
            <a:endParaRPr lang="pt-BR" sz="2400" smtClean="0"/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666750" y="1457325"/>
            <a:ext cx="8153400" cy="17113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9699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7284295A-81C2-4B38-8E83-AA86A0E3ABD1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Implementação de CV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57325"/>
            <a:ext cx="7961313" cy="4648200"/>
          </a:xfrm>
        </p:spPr>
        <p:txBody>
          <a:bodyPr/>
          <a:lstStyle/>
          <a:p>
            <a:pPr marL="533400" indent="-533400">
              <a:buFont typeface="ZapfDingbats" pitchFamily="82" charset="0"/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Um CV consiste de:</a:t>
            </a:r>
          </a:p>
          <a:p>
            <a:pPr marL="914400" lvl="1" indent="-457200">
              <a:buFont typeface="ZapfDingbats" pitchFamily="82" charset="0"/>
              <a:buAutoNum type="arabicPeriod"/>
            </a:pPr>
            <a:r>
              <a:rPr lang="pt-BR" sz="2000" dirty="0" smtClean="0">
                <a:solidFill>
                  <a:srgbClr val="FF0000"/>
                </a:solidFill>
              </a:rPr>
              <a:t>caminho </a:t>
            </a:r>
            <a:r>
              <a:rPr lang="pt-BR" sz="2000" dirty="0" smtClean="0"/>
              <a:t>da origem para o destino</a:t>
            </a:r>
          </a:p>
          <a:p>
            <a:pPr marL="914400" lvl="1" indent="-457200">
              <a:buFont typeface="ZapfDingbats" pitchFamily="82" charset="0"/>
              <a:buAutoNum type="arabicPeriod"/>
            </a:pPr>
            <a:r>
              <a:rPr lang="pt-BR" sz="2000" dirty="0" smtClean="0">
                <a:solidFill>
                  <a:srgbClr val="FF0000"/>
                </a:solidFill>
              </a:rPr>
              <a:t>números (identificadores) de CV</a:t>
            </a:r>
            <a:r>
              <a:rPr lang="pt-BR" sz="2000" dirty="0" smtClean="0"/>
              <a:t>, um número para cada enlace ao longo do caminho</a:t>
            </a:r>
          </a:p>
          <a:p>
            <a:pPr marL="914400" lvl="1" indent="-457200">
              <a:buFont typeface="ZapfDingbats" pitchFamily="82" charset="0"/>
              <a:buAutoNum type="arabicPeriod"/>
            </a:pPr>
            <a:r>
              <a:rPr lang="pt-BR" sz="2000" dirty="0" smtClean="0">
                <a:solidFill>
                  <a:srgbClr val="FF0000"/>
                </a:solidFill>
              </a:rPr>
              <a:t>entradas nas tabelas de repasse </a:t>
            </a:r>
            <a:r>
              <a:rPr lang="pt-BR" sz="2000" dirty="0" smtClean="0"/>
              <a:t>dos roteadores ao longo do caminho</a:t>
            </a:r>
          </a:p>
          <a:p>
            <a:pPr marL="533400" indent="-533400"/>
            <a:r>
              <a:rPr lang="pt-BR" sz="2400" dirty="0" smtClean="0"/>
              <a:t>pacote que pertence a um CV carrega o número do CV (ao invés do endereço de destino)</a:t>
            </a:r>
          </a:p>
          <a:p>
            <a:pPr marL="533400" indent="-533400"/>
            <a:r>
              <a:rPr lang="pt-BR" sz="2400" dirty="0" smtClean="0"/>
              <a:t>Número do CV deve ser trocado a cada enlace</a:t>
            </a:r>
          </a:p>
          <a:p>
            <a:pPr marL="914400" lvl="1" indent="-457200"/>
            <a:r>
              <a:rPr lang="pt-BR" sz="2000" dirty="0" smtClean="0"/>
              <a:t>Novo número do CV vem da tabela de repasse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053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2BCEEF1A-47EF-41F1-923B-1E0D71500089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0"/>
            <a:ext cx="7772400" cy="1143000"/>
          </a:xfrm>
        </p:spPr>
        <p:txBody>
          <a:bodyPr/>
          <a:lstStyle/>
          <a:p>
            <a:r>
              <a:rPr lang="pt-BR" smtClean="0"/>
              <a:t>Tabela de repasse</a:t>
            </a:r>
          </a:p>
        </p:txBody>
      </p:sp>
      <p:grpSp>
        <p:nvGrpSpPr>
          <p:cNvPr id="2055" name="Group 3"/>
          <p:cNvGrpSpPr>
            <a:grpSpLocks/>
          </p:cNvGrpSpPr>
          <p:nvPr/>
        </p:nvGrpSpPr>
        <p:grpSpPr bwMode="auto">
          <a:xfrm>
            <a:off x="4470400" y="866775"/>
            <a:ext cx="4457700" cy="2420938"/>
            <a:chOff x="235" y="1147"/>
            <a:chExt cx="2808" cy="1525"/>
          </a:xfrm>
        </p:grpSpPr>
        <p:sp>
          <p:nvSpPr>
            <p:cNvPr id="2065" name="Freeform 4"/>
            <p:cNvSpPr>
              <a:spLocks/>
            </p:cNvSpPr>
            <p:nvPr/>
          </p:nvSpPr>
          <p:spPr bwMode="auto">
            <a:xfrm>
              <a:off x="879" y="1529"/>
              <a:ext cx="1794" cy="933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066" name="Group 5"/>
            <p:cNvGrpSpPr>
              <a:grpSpLocks/>
            </p:cNvGrpSpPr>
            <p:nvPr/>
          </p:nvGrpSpPr>
          <p:grpSpPr bwMode="auto">
            <a:xfrm>
              <a:off x="1141" y="1750"/>
              <a:ext cx="316" cy="147"/>
              <a:chOff x="3600" y="219"/>
              <a:chExt cx="360" cy="175"/>
            </a:xfrm>
          </p:grpSpPr>
          <p:sp>
            <p:nvSpPr>
              <p:cNvPr id="2130" name="Oval 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31" name="Line 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32" name="Line 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33" name="Rectangle 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2134" name="Oval 1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2135" name="Group 1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4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41" name="Line 1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42" name="Line 1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136" name="Group 1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37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38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39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067" name="Group 19"/>
            <p:cNvGrpSpPr>
              <a:grpSpLocks/>
            </p:cNvGrpSpPr>
            <p:nvPr/>
          </p:nvGrpSpPr>
          <p:grpSpPr bwMode="auto">
            <a:xfrm>
              <a:off x="1128" y="2135"/>
              <a:ext cx="316" cy="147"/>
              <a:chOff x="3600" y="219"/>
              <a:chExt cx="360" cy="175"/>
            </a:xfrm>
          </p:grpSpPr>
          <p:sp>
            <p:nvSpPr>
              <p:cNvPr id="2117" name="Oval 2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18" name="Line 2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19" name="Line 2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20" name="Rectangle 2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2121" name="Oval 2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2122" name="Group 2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27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28" name="Line 2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29" name="Line 2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123" name="Group 2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2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25" name="Line 3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26" name="Line 3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068" name="Group 33"/>
            <p:cNvGrpSpPr>
              <a:grpSpLocks/>
            </p:cNvGrpSpPr>
            <p:nvPr/>
          </p:nvGrpSpPr>
          <p:grpSpPr bwMode="auto">
            <a:xfrm>
              <a:off x="1966" y="1761"/>
              <a:ext cx="316" cy="147"/>
              <a:chOff x="3600" y="219"/>
              <a:chExt cx="360" cy="175"/>
            </a:xfrm>
          </p:grpSpPr>
          <p:sp>
            <p:nvSpPr>
              <p:cNvPr id="2104" name="Oval 3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5" name="Line 3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6" name="Line 3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07" name="Rectangle 3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2108" name="Oval 3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2109" name="Group 3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1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15" name="Line 4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16" name="Line 4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110" name="Group 4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11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12" name="Line 4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13" name="Line 4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069" name="Group 47"/>
            <p:cNvGrpSpPr>
              <a:grpSpLocks/>
            </p:cNvGrpSpPr>
            <p:nvPr/>
          </p:nvGrpSpPr>
          <p:grpSpPr bwMode="auto">
            <a:xfrm>
              <a:off x="1920" y="2115"/>
              <a:ext cx="316" cy="147"/>
              <a:chOff x="3600" y="219"/>
              <a:chExt cx="360" cy="175"/>
            </a:xfrm>
          </p:grpSpPr>
          <p:sp>
            <p:nvSpPr>
              <p:cNvPr id="2091" name="Oval 4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92" name="Line 4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93" name="Line 5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94" name="Rectangle 5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2095" name="Oval 5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2096" name="Group 5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01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02" name="Line 5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03" name="Line 5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097" name="Group 5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9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099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00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2070" name="Line 61"/>
            <p:cNvSpPr>
              <a:spLocks noChangeShapeType="1"/>
            </p:cNvSpPr>
            <p:nvPr/>
          </p:nvSpPr>
          <p:spPr bwMode="auto">
            <a:xfrm>
              <a:off x="1282" y="1906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71" name="Line 62"/>
            <p:cNvSpPr>
              <a:spLocks noChangeShapeType="1"/>
            </p:cNvSpPr>
            <p:nvPr/>
          </p:nvSpPr>
          <p:spPr bwMode="auto">
            <a:xfrm>
              <a:off x="1468" y="1825"/>
              <a:ext cx="5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72" name="Line 63"/>
            <p:cNvSpPr>
              <a:spLocks noChangeShapeType="1"/>
            </p:cNvSpPr>
            <p:nvPr/>
          </p:nvSpPr>
          <p:spPr bwMode="auto">
            <a:xfrm>
              <a:off x="1428" y="2223"/>
              <a:ext cx="5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73" name="Line 64"/>
            <p:cNvSpPr>
              <a:spLocks noChangeShapeType="1"/>
            </p:cNvSpPr>
            <p:nvPr/>
          </p:nvSpPr>
          <p:spPr bwMode="auto">
            <a:xfrm>
              <a:off x="2109" y="1898"/>
              <a:ext cx="0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74" name="Line 65"/>
            <p:cNvSpPr>
              <a:spLocks noChangeShapeType="1"/>
            </p:cNvSpPr>
            <p:nvPr/>
          </p:nvSpPr>
          <p:spPr bwMode="auto">
            <a:xfrm>
              <a:off x="779" y="1833"/>
              <a:ext cx="3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75" name="Line 66"/>
            <p:cNvSpPr>
              <a:spLocks noChangeShapeType="1"/>
            </p:cNvSpPr>
            <p:nvPr/>
          </p:nvSpPr>
          <p:spPr bwMode="auto">
            <a:xfrm>
              <a:off x="2272" y="1833"/>
              <a:ext cx="4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76" name="Line 67"/>
            <p:cNvSpPr>
              <a:spLocks noChangeShapeType="1"/>
            </p:cNvSpPr>
            <p:nvPr/>
          </p:nvSpPr>
          <p:spPr bwMode="auto">
            <a:xfrm>
              <a:off x="2239" y="2223"/>
              <a:ext cx="236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77" name="Line 68"/>
            <p:cNvSpPr>
              <a:spLocks noChangeShapeType="1"/>
            </p:cNvSpPr>
            <p:nvPr/>
          </p:nvSpPr>
          <p:spPr bwMode="auto">
            <a:xfrm>
              <a:off x="998" y="2231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graphicFrame>
          <p:nvGraphicFramePr>
            <p:cNvPr id="2050" name="Object 69"/>
            <p:cNvGraphicFramePr>
              <a:graphicFrameLocks noChangeAspect="1"/>
            </p:cNvGraphicFramePr>
            <p:nvPr/>
          </p:nvGraphicFramePr>
          <p:xfrm>
            <a:off x="487" y="1694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4" name="Clip" r:id="rId4" imgW="1305000" imgH="1085760" progId="MS_ClipArt_Gallery.2">
                    <p:embed/>
                  </p:oleObj>
                </mc:Choice>
                <mc:Fallback>
                  <p:oleObj name="Clip" r:id="rId4" imgW="1305000" imgH="1085760" progId="MS_ClipArt_Gallery.2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" y="1694"/>
                          <a:ext cx="33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70"/>
            <p:cNvGraphicFramePr>
              <a:graphicFrameLocks noChangeAspect="1"/>
            </p:cNvGraphicFramePr>
            <p:nvPr/>
          </p:nvGraphicFramePr>
          <p:xfrm>
            <a:off x="2710" y="1694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0" y="1694"/>
                          <a:ext cx="33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8" name="Line 71"/>
            <p:cNvSpPr>
              <a:spLocks noChangeShapeType="1"/>
            </p:cNvSpPr>
            <p:nvPr/>
          </p:nvSpPr>
          <p:spPr bwMode="auto">
            <a:xfrm>
              <a:off x="836" y="1777"/>
              <a:ext cx="259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79" name="Line 72"/>
            <p:cNvSpPr>
              <a:spLocks noChangeShapeType="1"/>
            </p:cNvSpPr>
            <p:nvPr/>
          </p:nvSpPr>
          <p:spPr bwMode="auto">
            <a:xfrm>
              <a:off x="2288" y="1784"/>
              <a:ext cx="421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80" name="Line 73"/>
            <p:cNvSpPr>
              <a:spLocks noChangeShapeType="1"/>
            </p:cNvSpPr>
            <p:nvPr/>
          </p:nvSpPr>
          <p:spPr bwMode="auto">
            <a:xfrm>
              <a:off x="1508" y="1776"/>
              <a:ext cx="429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81" name="Text Box 74"/>
            <p:cNvSpPr txBox="1">
              <a:spLocks noChangeArrowheads="1"/>
            </p:cNvSpPr>
            <p:nvPr/>
          </p:nvSpPr>
          <p:spPr bwMode="auto">
            <a:xfrm>
              <a:off x="890" y="1609"/>
              <a:ext cx="2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>
                  <a:solidFill>
                    <a:srgbClr val="FF0000"/>
                  </a:solidFill>
                </a:rPr>
                <a:t>12</a:t>
              </a:r>
            </a:p>
          </p:txBody>
        </p:sp>
        <p:sp>
          <p:nvSpPr>
            <p:cNvPr id="2082" name="Text Box 75"/>
            <p:cNvSpPr txBox="1">
              <a:spLocks noChangeArrowheads="1"/>
            </p:cNvSpPr>
            <p:nvPr/>
          </p:nvSpPr>
          <p:spPr bwMode="auto">
            <a:xfrm>
              <a:off x="1621" y="1561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>
                  <a:solidFill>
                    <a:srgbClr val="FF0000"/>
                  </a:solidFill>
                </a:rPr>
                <a:t>22</a:t>
              </a:r>
            </a:p>
          </p:txBody>
        </p:sp>
        <p:sp>
          <p:nvSpPr>
            <p:cNvPr id="2083" name="Text Box 76"/>
            <p:cNvSpPr txBox="1">
              <a:spLocks noChangeArrowheads="1"/>
            </p:cNvSpPr>
            <p:nvPr/>
          </p:nvSpPr>
          <p:spPr bwMode="auto">
            <a:xfrm>
              <a:off x="2351" y="1585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400">
                  <a:solidFill>
                    <a:srgbClr val="FF0000"/>
                  </a:solidFill>
                </a:rPr>
                <a:t>32</a:t>
              </a:r>
            </a:p>
          </p:txBody>
        </p:sp>
        <p:sp>
          <p:nvSpPr>
            <p:cNvPr id="2084" name="Text Box 77"/>
            <p:cNvSpPr txBox="1">
              <a:spLocks noChangeArrowheads="1"/>
            </p:cNvSpPr>
            <p:nvPr/>
          </p:nvSpPr>
          <p:spPr bwMode="auto">
            <a:xfrm>
              <a:off x="996" y="1805"/>
              <a:ext cx="1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1</a:t>
              </a:r>
            </a:p>
          </p:txBody>
        </p:sp>
        <p:sp>
          <p:nvSpPr>
            <p:cNvPr id="2085" name="Text Box 78"/>
            <p:cNvSpPr txBox="1">
              <a:spLocks noChangeArrowheads="1"/>
            </p:cNvSpPr>
            <p:nvPr/>
          </p:nvSpPr>
          <p:spPr bwMode="auto">
            <a:xfrm>
              <a:off x="1240" y="1877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2</a:t>
              </a:r>
            </a:p>
          </p:txBody>
        </p:sp>
        <p:sp>
          <p:nvSpPr>
            <p:cNvPr id="2086" name="Text Box 79"/>
            <p:cNvSpPr txBox="1">
              <a:spLocks noChangeArrowheads="1"/>
            </p:cNvSpPr>
            <p:nvPr/>
          </p:nvSpPr>
          <p:spPr bwMode="auto">
            <a:xfrm>
              <a:off x="1435" y="1780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3</a:t>
              </a:r>
            </a:p>
          </p:txBody>
        </p:sp>
        <p:sp>
          <p:nvSpPr>
            <p:cNvPr id="2087" name="Text Box 80"/>
            <p:cNvSpPr txBox="1">
              <a:spLocks noChangeArrowheads="1"/>
            </p:cNvSpPr>
            <p:nvPr/>
          </p:nvSpPr>
          <p:spPr bwMode="auto">
            <a:xfrm>
              <a:off x="478" y="1147"/>
              <a:ext cx="10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>
                  <a:solidFill>
                    <a:srgbClr val="FF0000"/>
                  </a:solidFill>
                </a:rPr>
                <a:t>Número do CV</a:t>
              </a:r>
            </a:p>
          </p:txBody>
        </p:sp>
        <p:sp>
          <p:nvSpPr>
            <p:cNvPr id="2088" name="Line 81"/>
            <p:cNvSpPr>
              <a:spLocks noChangeShapeType="1"/>
            </p:cNvSpPr>
            <p:nvPr/>
          </p:nvSpPr>
          <p:spPr bwMode="auto">
            <a:xfrm>
              <a:off x="794" y="1356"/>
              <a:ext cx="147" cy="259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089" name="Text Box 82"/>
            <p:cNvSpPr txBox="1">
              <a:spLocks noChangeArrowheads="1"/>
            </p:cNvSpPr>
            <p:nvPr/>
          </p:nvSpPr>
          <p:spPr bwMode="auto">
            <a:xfrm>
              <a:off x="235" y="2268"/>
              <a:ext cx="8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número da</a:t>
              </a:r>
            </a:p>
            <a:p>
              <a:r>
                <a:rPr lang="pt-BR"/>
                <a:t>interface</a:t>
              </a:r>
            </a:p>
          </p:txBody>
        </p:sp>
        <p:sp>
          <p:nvSpPr>
            <p:cNvPr id="2090" name="Line 83"/>
            <p:cNvSpPr>
              <a:spLocks noChangeShapeType="1"/>
            </p:cNvSpPr>
            <p:nvPr/>
          </p:nvSpPr>
          <p:spPr bwMode="auto">
            <a:xfrm flipV="1">
              <a:off x="738" y="1996"/>
              <a:ext cx="292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2056" name="Line 85"/>
          <p:cNvSpPr>
            <a:spLocks noChangeShapeType="1"/>
          </p:cNvSpPr>
          <p:nvPr/>
        </p:nvSpPr>
        <p:spPr bwMode="auto">
          <a:xfrm>
            <a:off x="336550" y="3668713"/>
            <a:ext cx="8408988" cy="25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2057" name="Text Box 86"/>
          <p:cNvSpPr txBox="1">
            <a:spLocks noChangeArrowheads="1"/>
          </p:cNvSpPr>
          <p:nvPr/>
        </p:nvSpPr>
        <p:spPr bwMode="auto">
          <a:xfrm>
            <a:off x="303213" y="3302000"/>
            <a:ext cx="845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Interface de entrada  # CV de entrada   Interface de saída   # CV de saída</a:t>
            </a:r>
          </a:p>
        </p:txBody>
      </p:sp>
      <p:sp>
        <p:nvSpPr>
          <p:cNvPr id="2058" name="Line 87"/>
          <p:cNvSpPr>
            <a:spLocks noChangeShapeType="1"/>
          </p:cNvSpPr>
          <p:nvPr/>
        </p:nvSpPr>
        <p:spPr bwMode="auto">
          <a:xfrm>
            <a:off x="2743200" y="3346450"/>
            <a:ext cx="0" cy="21256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2059" name="Line 88"/>
          <p:cNvSpPr>
            <a:spLocks noChangeShapeType="1"/>
          </p:cNvSpPr>
          <p:nvPr/>
        </p:nvSpPr>
        <p:spPr bwMode="auto">
          <a:xfrm>
            <a:off x="4648200" y="3384550"/>
            <a:ext cx="0" cy="21129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2060" name="Line 89"/>
          <p:cNvSpPr>
            <a:spLocks noChangeShapeType="1"/>
          </p:cNvSpPr>
          <p:nvPr/>
        </p:nvSpPr>
        <p:spPr bwMode="auto">
          <a:xfrm>
            <a:off x="6954838" y="3346450"/>
            <a:ext cx="0" cy="21891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2061" name="Text Box 90"/>
          <p:cNvSpPr txBox="1">
            <a:spLocks noChangeArrowheads="1"/>
          </p:cNvSpPr>
          <p:nvPr/>
        </p:nvSpPr>
        <p:spPr bwMode="auto">
          <a:xfrm>
            <a:off x="1323975" y="3830638"/>
            <a:ext cx="6751638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pt-BR"/>
              <a:t>1                           12                               3                          22</a:t>
            </a:r>
          </a:p>
          <a:p>
            <a:pPr marL="457200" indent="-457200"/>
            <a:r>
              <a:rPr lang="pt-BR"/>
              <a:t>2                          63                               1                           18 </a:t>
            </a:r>
          </a:p>
          <a:p>
            <a:pPr marL="457200" indent="-457200"/>
            <a:r>
              <a:rPr lang="pt-BR"/>
              <a:t>3                           7                                2                           17</a:t>
            </a:r>
          </a:p>
          <a:p>
            <a:pPr marL="457200" indent="-457200"/>
            <a:r>
              <a:rPr lang="pt-BR"/>
              <a:t>1                          97                               3                           87</a:t>
            </a:r>
          </a:p>
          <a:p>
            <a:pPr marL="457200" indent="-457200"/>
            <a:r>
              <a:rPr lang="pt-BR"/>
              <a:t>…                          …                                …                            …</a:t>
            </a:r>
          </a:p>
        </p:txBody>
      </p:sp>
      <p:sp>
        <p:nvSpPr>
          <p:cNvPr id="2062" name="Text Box 91"/>
          <p:cNvSpPr txBox="1">
            <a:spLocks noChangeArrowheads="1"/>
          </p:cNvSpPr>
          <p:nvPr/>
        </p:nvSpPr>
        <p:spPr bwMode="auto">
          <a:xfrm>
            <a:off x="1300163" y="4241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2063" name="Text Box 92"/>
          <p:cNvSpPr txBox="1">
            <a:spLocks noChangeArrowheads="1"/>
          </p:cNvSpPr>
          <p:nvPr/>
        </p:nvSpPr>
        <p:spPr bwMode="auto">
          <a:xfrm>
            <a:off x="255588" y="2395538"/>
            <a:ext cx="32845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u="sng">
                <a:solidFill>
                  <a:srgbClr val="FF0000"/>
                </a:solidFill>
              </a:rPr>
              <a:t>Tabela de repasse</a:t>
            </a:r>
          </a:p>
          <a:p>
            <a:r>
              <a:rPr lang="pt-BR" sz="2400" u="sng">
                <a:solidFill>
                  <a:srgbClr val="FF0000"/>
                </a:solidFill>
              </a:rPr>
              <a:t>no roteador noroeste:</a:t>
            </a:r>
          </a:p>
        </p:txBody>
      </p:sp>
      <p:sp>
        <p:nvSpPr>
          <p:cNvPr id="2064" name="Text Box 93"/>
          <p:cNvSpPr txBox="1">
            <a:spLocks noChangeArrowheads="1"/>
          </p:cNvSpPr>
          <p:nvPr/>
        </p:nvSpPr>
        <p:spPr bwMode="auto">
          <a:xfrm>
            <a:off x="974725" y="5613400"/>
            <a:ext cx="7291388" cy="8477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>
                <a:solidFill>
                  <a:srgbClr val="FF0000"/>
                </a:solidFill>
              </a:rPr>
              <a:t>Roteadores mantêm informação sobre o estado da</a:t>
            </a:r>
          </a:p>
          <a:p>
            <a:r>
              <a:rPr lang="pt-BR" sz="2400">
                <a:solidFill>
                  <a:srgbClr val="FF0000"/>
                </a:solidFill>
              </a:rPr>
              <a:t>conexão!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3077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27E2818C-08EC-4753-B0DC-7314F4184225}" type="slidenum">
              <a:rPr lang="pt-BR" smtClean="0"/>
              <a:pPr/>
              <a:t>14</a:t>
            </a:fld>
            <a:endParaRPr lang="pt-BR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Circuitos virtuais: </a:t>
            </a:r>
            <a:br>
              <a:rPr lang="pt-BR" smtClean="0"/>
            </a:br>
            <a:r>
              <a:rPr lang="pt-BR" smtClean="0"/>
              <a:t>protocolos de sinalização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0550" y="1685925"/>
            <a:ext cx="7258050" cy="1390650"/>
          </a:xfrm>
        </p:spPr>
        <p:txBody>
          <a:bodyPr/>
          <a:lstStyle/>
          <a:p>
            <a:r>
              <a:rPr lang="pt-BR" sz="2400" smtClean="0"/>
              <a:t>usados para estabelecer, manter, destruir CV</a:t>
            </a:r>
          </a:p>
          <a:p>
            <a:r>
              <a:rPr lang="pt-BR" sz="2400" smtClean="0"/>
              <a:t>usados em ATM, </a:t>
            </a:r>
            <a:r>
              <a:rPr lang="pt-BR" sz="2400" i="1" smtClean="0"/>
              <a:t>frame-relay</a:t>
            </a:r>
            <a:r>
              <a:rPr lang="pt-BR" sz="2400" smtClean="0"/>
              <a:t>, X.25</a:t>
            </a:r>
          </a:p>
          <a:p>
            <a:r>
              <a:rPr lang="pt-BR" sz="2400" smtClean="0"/>
              <a:t>não usados na Internet convencional</a:t>
            </a:r>
          </a:p>
        </p:txBody>
      </p:sp>
      <p:sp>
        <p:nvSpPr>
          <p:cNvPr id="3080" name="Freeform 4"/>
          <p:cNvSpPr>
            <a:spLocks/>
          </p:cNvSpPr>
          <p:nvPr/>
        </p:nvSpPr>
        <p:spPr bwMode="auto">
          <a:xfrm>
            <a:off x="3371850" y="4783138"/>
            <a:ext cx="2847975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81" name="Line 5"/>
          <p:cNvSpPr>
            <a:spLocks noChangeShapeType="1"/>
          </p:cNvSpPr>
          <p:nvPr/>
        </p:nvSpPr>
        <p:spPr bwMode="auto">
          <a:xfrm rot="5400000" flipV="1">
            <a:off x="2725738" y="4525962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82" name="Freeform 6"/>
          <p:cNvSpPr>
            <a:spLocks/>
          </p:cNvSpPr>
          <p:nvPr/>
        </p:nvSpPr>
        <p:spPr bwMode="auto">
          <a:xfrm>
            <a:off x="4010025" y="5076825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083" name="Group 7"/>
          <p:cNvGrpSpPr>
            <a:grpSpLocks/>
          </p:cNvGrpSpPr>
          <p:nvPr/>
        </p:nvGrpSpPr>
        <p:grpSpPr bwMode="auto">
          <a:xfrm>
            <a:off x="3516313" y="5251450"/>
            <a:ext cx="501650" cy="233363"/>
            <a:chOff x="3600" y="219"/>
            <a:chExt cx="360" cy="175"/>
          </a:xfrm>
        </p:grpSpPr>
        <p:sp>
          <p:nvSpPr>
            <p:cNvPr id="3233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34" name="Line 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35" name="Line 1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36" name="Rectangle 1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3237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238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243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44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45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3239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240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41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42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3084" name="Group 21"/>
          <p:cNvGrpSpPr>
            <a:grpSpLocks/>
          </p:cNvGrpSpPr>
          <p:nvPr/>
        </p:nvGrpSpPr>
        <p:grpSpPr bwMode="auto">
          <a:xfrm>
            <a:off x="3868738" y="5889625"/>
            <a:ext cx="501650" cy="233363"/>
            <a:chOff x="3600" y="219"/>
            <a:chExt cx="360" cy="175"/>
          </a:xfrm>
        </p:grpSpPr>
        <p:sp>
          <p:nvSpPr>
            <p:cNvPr id="3220" name="Oval 2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21" name="Line 2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22" name="Line 2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23" name="Rectangle 2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3224" name="Oval 2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225" name="Group 2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230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31" name="Line 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32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3226" name="Group 3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227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28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29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3085" name="Group 35"/>
          <p:cNvGrpSpPr>
            <a:grpSpLocks/>
          </p:cNvGrpSpPr>
          <p:nvPr/>
        </p:nvGrpSpPr>
        <p:grpSpPr bwMode="auto">
          <a:xfrm>
            <a:off x="4543425" y="4946650"/>
            <a:ext cx="501650" cy="233363"/>
            <a:chOff x="3600" y="219"/>
            <a:chExt cx="360" cy="175"/>
          </a:xfrm>
        </p:grpSpPr>
        <p:sp>
          <p:nvSpPr>
            <p:cNvPr id="3207" name="Oval 3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08" name="Line 3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09" name="Line 3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10" name="Rectangle 3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3211" name="Oval 4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212" name="Group 4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217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18" name="Line 4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19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3213" name="Group 4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214" name="Line 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15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16" name="Line 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3086" name="Group 49"/>
          <p:cNvGrpSpPr>
            <a:grpSpLocks/>
          </p:cNvGrpSpPr>
          <p:nvPr/>
        </p:nvGrpSpPr>
        <p:grpSpPr bwMode="auto">
          <a:xfrm>
            <a:off x="4465638" y="5611813"/>
            <a:ext cx="500062" cy="233362"/>
            <a:chOff x="3600" y="219"/>
            <a:chExt cx="360" cy="175"/>
          </a:xfrm>
        </p:grpSpPr>
        <p:sp>
          <p:nvSpPr>
            <p:cNvPr id="3194" name="Oval 5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95" name="Line 5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96" name="Line 5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97" name="Rectangle 5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3198" name="Oval 5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199" name="Group 5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204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05" name="Line 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06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3200" name="Group 5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201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02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203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3087" name="Group 63"/>
          <p:cNvGrpSpPr>
            <a:grpSpLocks/>
          </p:cNvGrpSpPr>
          <p:nvPr/>
        </p:nvGrpSpPr>
        <p:grpSpPr bwMode="auto">
          <a:xfrm>
            <a:off x="5100638" y="5908675"/>
            <a:ext cx="501650" cy="233363"/>
            <a:chOff x="3600" y="219"/>
            <a:chExt cx="360" cy="175"/>
          </a:xfrm>
        </p:grpSpPr>
        <p:sp>
          <p:nvSpPr>
            <p:cNvPr id="3181" name="Oval 6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82" name="Line 6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83" name="Line 6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84" name="Rectangle 6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3185" name="Oval 6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186" name="Group 6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91" name="Line 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92" name="Line 7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93" name="Line 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3187" name="Group 7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88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89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90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3088" name="Group 77"/>
          <p:cNvGrpSpPr>
            <a:grpSpLocks/>
          </p:cNvGrpSpPr>
          <p:nvPr/>
        </p:nvGrpSpPr>
        <p:grpSpPr bwMode="auto">
          <a:xfrm>
            <a:off x="5545138" y="5253038"/>
            <a:ext cx="501650" cy="233362"/>
            <a:chOff x="3600" y="219"/>
            <a:chExt cx="360" cy="175"/>
          </a:xfrm>
        </p:grpSpPr>
        <p:sp>
          <p:nvSpPr>
            <p:cNvPr id="3168" name="Oval 7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69" name="Line 7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0" name="Line 8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1" name="Rectangle 8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3172" name="Oval 8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3173" name="Group 8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78" name="Line 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9" name="Line 8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80" name="Line 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3174" name="Group 8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75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6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77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3089" name="Group 91"/>
          <p:cNvGrpSpPr>
            <a:grpSpLocks/>
          </p:cNvGrpSpPr>
          <p:nvPr/>
        </p:nvGrpSpPr>
        <p:grpSpPr bwMode="auto">
          <a:xfrm>
            <a:off x="422275" y="3446463"/>
            <a:ext cx="1643063" cy="1987550"/>
            <a:chOff x="2366" y="929"/>
            <a:chExt cx="987" cy="1252"/>
          </a:xfrm>
        </p:grpSpPr>
        <p:graphicFrame>
          <p:nvGraphicFramePr>
            <p:cNvPr id="3075" name="Object 92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Clip" r:id="rId4" imgW="1305000" imgH="1085760" progId="MS_ClipArt_Gallery.2">
                    <p:embed/>
                  </p:oleObj>
                </mc:Choice>
                <mc:Fallback>
                  <p:oleObj name="Clip" r:id="rId4" imgW="1305000" imgH="1085760" progId="MS_ClipArt_Gallery.2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59" name="Group 93"/>
            <p:cNvGrpSpPr>
              <a:grpSpLocks/>
            </p:cNvGrpSpPr>
            <p:nvPr/>
          </p:nvGrpSpPr>
          <p:grpSpPr bwMode="auto">
            <a:xfrm>
              <a:off x="2366" y="1145"/>
              <a:ext cx="987" cy="1036"/>
              <a:chOff x="2956" y="969"/>
              <a:chExt cx="513" cy="529"/>
            </a:xfrm>
          </p:grpSpPr>
          <p:sp>
            <p:nvSpPr>
              <p:cNvPr id="3160" name="Rectangle 94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61" name="Rectangle 95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62" name="Rectangle 96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63" name="Text Box 97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aplicação</a:t>
                </a:r>
              </a:p>
              <a:p>
                <a:pPr algn="ctr"/>
                <a:r>
                  <a:rPr lang="en-US" sz="2000"/>
                  <a:t>transporte</a:t>
                </a:r>
              </a:p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rede</a:t>
                </a:r>
                <a:endParaRPr lang="en-US" sz="2000"/>
              </a:p>
              <a:p>
                <a:pPr algn="ctr"/>
                <a:r>
                  <a:rPr lang="en-US" sz="2000"/>
                  <a:t>enlace</a:t>
                </a:r>
              </a:p>
              <a:p>
                <a:pPr algn="ctr"/>
                <a:r>
                  <a:rPr lang="en-US" sz="2000"/>
                  <a:t>física</a:t>
                </a:r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3164" name="Line 98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65" name="Line 99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66" name="Line 100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67" name="Line 101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3090" name="Freeform 102"/>
          <p:cNvSpPr>
            <a:spLocks/>
          </p:cNvSpPr>
          <p:nvPr/>
        </p:nvSpPr>
        <p:spPr bwMode="auto">
          <a:xfrm>
            <a:off x="5051425" y="5070475"/>
            <a:ext cx="504825" cy="307975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91" name="Freeform 103"/>
          <p:cNvSpPr>
            <a:spLocks/>
          </p:cNvSpPr>
          <p:nvPr/>
        </p:nvSpPr>
        <p:spPr bwMode="auto">
          <a:xfrm>
            <a:off x="3986213" y="5462588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92" name="Freeform 104"/>
          <p:cNvSpPr>
            <a:spLocks/>
          </p:cNvSpPr>
          <p:nvPr/>
        </p:nvSpPr>
        <p:spPr bwMode="auto">
          <a:xfrm>
            <a:off x="4933950" y="5438775"/>
            <a:ext cx="628650" cy="24765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93" name="Freeform 105"/>
          <p:cNvSpPr>
            <a:spLocks/>
          </p:cNvSpPr>
          <p:nvPr/>
        </p:nvSpPr>
        <p:spPr bwMode="auto">
          <a:xfrm>
            <a:off x="5600700" y="5492750"/>
            <a:ext cx="2063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94" name="Freeform 106"/>
          <p:cNvSpPr>
            <a:spLocks/>
          </p:cNvSpPr>
          <p:nvPr/>
        </p:nvSpPr>
        <p:spPr bwMode="auto">
          <a:xfrm>
            <a:off x="4365625" y="6026150"/>
            <a:ext cx="736600" cy="74613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095" name="Freeform 107"/>
          <p:cNvSpPr>
            <a:spLocks/>
          </p:cNvSpPr>
          <p:nvPr/>
        </p:nvSpPr>
        <p:spPr bwMode="auto">
          <a:xfrm>
            <a:off x="3829050" y="5486400"/>
            <a:ext cx="1936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096" name="Group 108"/>
          <p:cNvGrpSpPr>
            <a:grpSpLocks/>
          </p:cNvGrpSpPr>
          <p:nvPr/>
        </p:nvGrpSpPr>
        <p:grpSpPr bwMode="auto">
          <a:xfrm>
            <a:off x="7280275" y="3617913"/>
            <a:ext cx="1585913" cy="1987550"/>
            <a:chOff x="2366" y="929"/>
            <a:chExt cx="987" cy="1252"/>
          </a:xfrm>
        </p:grpSpPr>
        <p:graphicFrame>
          <p:nvGraphicFramePr>
            <p:cNvPr id="3074" name="Object 109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50" name="Group 110"/>
            <p:cNvGrpSpPr>
              <a:grpSpLocks/>
            </p:cNvGrpSpPr>
            <p:nvPr/>
          </p:nvGrpSpPr>
          <p:grpSpPr bwMode="auto">
            <a:xfrm>
              <a:off x="2366" y="1145"/>
              <a:ext cx="987" cy="1036"/>
              <a:chOff x="2956" y="969"/>
              <a:chExt cx="513" cy="529"/>
            </a:xfrm>
          </p:grpSpPr>
          <p:sp>
            <p:nvSpPr>
              <p:cNvPr id="3151" name="Rectangle 1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52" name="Rectangle 1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53" name="Rectangle 1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54" name="Text Box 1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aplicação</a:t>
                </a:r>
              </a:p>
              <a:p>
                <a:pPr algn="ctr"/>
                <a:r>
                  <a:rPr lang="en-US" sz="2000"/>
                  <a:t>transporte</a:t>
                </a:r>
              </a:p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rede</a:t>
                </a:r>
                <a:endParaRPr lang="en-US" sz="2000"/>
              </a:p>
              <a:p>
                <a:pPr algn="ctr"/>
                <a:r>
                  <a:rPr lang="en-US" sz="2000"/>
                  <a:t>enlace</a:t>
                </a:r>
              </a:p>
              <a:p>
                <a:pPr algn="ctr"/>
                <a:r>
                  <a:rPr lang="en-US" sz="2000"/>
                  <a:t>física</a:t>
                </a:r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3155" name="Line 1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56" name="Line 1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57" name="Line 1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58" name="Line 1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3097" name="Line 119"/>
          <p:cNvSpPr>
            <a:spLocks noChangeShapeType="1"/>
          </p:cNvSpPr>
          <p:nvPr/>
        </p:nvSpPr>
        <p:spPr bwMode="auto">
          <a:xfrm rot="-5400000" flipH="1" flipV="1">
            <a:off x="6721475" y="4708525"/>
            <a:ext cx="6350" cy="140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67032" name="Text Box 120"/>
          <p:cNvSpPr txBox="1">
            <a:spLocks noChangeArrowheads="1"/>
          </p:cNvSpPr>
          <p:nvPr/>
        </p:nvSpPr>
        <p:spPr bwMode="auto">
          <a:xfrm>
            <a:off x="1944688" y="4619625"/>
            <a:ext cx="1939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1. inicia chamada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7033" name="Freeform 121"/>
          <p:cNvSpPr>
            <a:spLocks/>
          </p:cNvSpPr>
          <p:nvPr/>
        </p:nvSpPr>
        <p:spPr bwMode="auto">
          <a:xfrm>
            <a:off x="2057400" y="5000625"/>
            <a:ext cx="5305425" cy="862013"/>
          </a:xfrm>
          <a:custGeom>
            <a:avLst/>
            <a:gdLst>
              <a:gd name="T0" fmla="*/ 0 w 3342"/>
              <a:gd name="T1" fmla="*/ 0 h 543"/>
              <a:gd name="T2" fmla="*/ 2147483647 w 3342"/>
              <a:gd name="T3" fmla="*/ 2147483647 h 543"/>
              <a:gd name="T4" fmla="*/ 2147483647 w 3342"/>
              <a:gd name="T5" fmla="*/ 2147483647 h 543"/>
              <a:gd name="T6" fmla="*/ 2147483647 w 3342"/>
              <a:gd name="T7" fmla="*/ 2147483647 h 543"/>
              <a:gd name="T8" fmla="*/ 2147483647 w 3342"/>
              <a:gd name="T9" fmla="*/ 2147483647 h 543"/>
              <a:gd name="T10" fmla="*/ 2147483647 w 3342"/>
              <a:gd name="T11" fmla="*/ 2147483647 h 543"/>
              <a:gd name="T12" fmla="*/ 2147483647 w 3342"/>
              <a:gd name="T13" fmla="*/ 2147483647 h 543"/>
              <a:gd name="T14" fmla="*/ 2147483647 w 334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42"/>
              <a:gd name="T25" fmla="*/ 0 h 543"/>
              <a:gd name="T26" fmla="*/ 3342 w 334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42" h="543">
                <a:moveTo>
                  <a:pt x="0" y="0"/>
                </a:moveTo>
                <a:lnTo>
                  <a:pt x="3" y="234"/>
                </a:lnTo>
                <a:lnTo>
                  <a:pt x="939" y="234"/>
                </a:lnTo>
                <a:lnTo>
                  <a:pt x="1617" y="543"/>
                </a:lnTo>
                <a:lnTo>
                  <a:pt x="1818" y="543"/>
                </a:lnTo>
                <a:lnTo>
                  <a:pt x="2364" y="300"/>
                </a:lnTo>
                <a:lnTo>
                  <a:pt x="3342" y="306"/>
                </a:lnTo>
                <a:lnTo>
                  <a:pt x="3336" y="12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67034" name="Text Box 122"/>
          <p:cNvSpPr txBox="1">
            <a:spLocks noChangeArrowheads="1"/>
          </p:cNvSpPr>
          <p:nvPr/>
        </p:nvSpPr>
        <p:spPr bwMode="auto">
          <a:xfrm>
            <a:off x="4802188" y="4727575"/>
            <a:ext cx="2625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2. chegada de chamada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7035" name="Text Box 123"/>
          <p:cNvSpPr txBox="1">
            <a:spLocks noChangeArrowheads="1"/>
          </p:cNvSpPr>
          <p:nvPr/>
        </p:nvSpPr>
        <p:spPr bwMode="auto">
          <a:xfrm>
            <a:off x="5314950" y="4384675"/>
            <a:ext cx="2081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3. chamada aceita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7036" name="Freeform 124"/>
          <p:cNvSpPr>
            <a:spLocks/>
          </p:cNvSpPr>
          <p:nvPr/>
        </p:nvSpPr>
        <p:spPr bwMode="auto">
          <a:xfrm>
            <a:off x="2162175" y="4648200"/>
            <a:ext cx="5057775" cy="1123950"/>
          </a:xfrm>
          <a:custGeom>
            <a:avLst/>
            <a:gdLst>
              <a:gd name="T0" fmla="*/ 0 w 3186"/>
              <a:gd name="T1" fmla="*/ 2147483647 h 708"/>
              <a:gd name="T2" fmla="*/ 0 w 3186"/>
              <a:gd name="T3" fmla="*/ 2147483647 h 708"/>
              <a:gd name="T4" fmla="*/ 2147483647 w 3186"/>
              <a:gd name="T5" fmla="*/ 2147483647 h 708"/>
              <a:gd name="T6" fmla="*/ 2147483647 w 3186"/>
              <a:gd name="T7" fmla="*/ 2147483647 h 708"/>
              <a:gd name="T8" fmla="*/ 2147483647 w 3186"/>
              <a:gd name="T9" fmla="*/ 2147483647 h 708"/>
              <a:gd name="T10" fmla="*/ 2147483647 w 3186"/>
              <a:gd name="T11" fmla="*/ 2147483647 h 708"/>
              <a:gd name="T12" fmla="*/ 2147483647 w 3186"/>
              <a:gd name="T13" fmla="*/ 2147483647 h 708"/>
              <a:gd name="T14" fmla="*/ 2147483647 w 3186"/>
              <a:gd name="T15" fmla="*/ 0 h 7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86"/>
              <a:gd name="T25" fmla="*/ 0 h 708"/>
              <a:gd name="T26" fmla="*/ 3186 w 3186"/>
              <a:gd name="T27" fmla="*/ 708 h 7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86" h="708">
                <a:moveTo>
                  <a:pt x="0" y="12"/>
                </a:moveTo>
                <a:lnTo>
                  <a:pt x="0" y="381"/>
                </a:lnTo>
                <a:lnTo>
                  <a:pt x="882" y="384"/>
                </a:lnTo>
                <a:lnTo>
                  <a:pt x="1551" y="708"/>
                </a:lnTo>
                <a:lnTo>
                  <a:pt x="1742" y="708"/>
                </a:lnTo>
                <a:lnTo>
                  <a:pt x="2273" y="476"/>
                </a:lnTo>
                <a:lnTo>
                  <a:pt x="3186" y="470"/>
                </a:lnTo>
                <a:lnTo>
                  <a:pt x="318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67037" name="Text Box 125"/>
          <p:cNvSpPr txBox="1">
            <a:spLocks noChangeArrowheads="1"/>
          </p:cNvSpPr>
          <p:nvPr/>
        </p:nvSpPr>
        <p:spPr bwMode="auto">
          <a:xfrm>
            <a:off x="1897063" y="4376738"/>
            <a:ext cx="2324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4. conexão completa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7038" name="Text Box 126"/>
          <p:cNvSpPr txBox="1">
            <a:spLocks noChangeArrowheads="1"/>
          </p:cNvSpPr>
          <p:nvPr/>
        </p:nvSpPr>
        <p:spPr bwMode="auto">
          <a:xfrm>
            <a:off x="1922463" y="4070350"/>
            <a:ext cx="286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5. começa fluxo de dados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7039" name="Text Box 127"/>
          <p:cNvSpPr txBox="1">
            <a:spLocks noChangeArrowheads="1"/>
          </p:cNvSpPr>
          <p:nvPr/>
        </p:nvSpPr>
        <p:spPr bwMode="auto">
          <a:xfrm>
            <a:off x="5189538" y="4033838"/>
            <a:ext cx="2179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6. dados recebidos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7040" name="Freeform 128"/>
          <p:cNvSpPr>
            <a:spLocks/>
          </p:cNvSpPr>
          <p:nvPr/>
        </p:nvSpPr>
        <p:spPr bwMode="auto">
          <a:xfrm>
            <a:off x="2228850" y="4324350"/>
            <a:ext cx="4895850" cy="1343025"/>
          </a:xfrm>
          <a:custGeom>
            <a:avLst/>
            <a:gdLst>
              <a:gd name="T0" fmla="*/ 0 w 3084"/>
              <a:gd name="T1" fmla="*/ 2147483647 h 846"/>
              <a:gd name="T2" fmla="*/ 0 w 3084"/>
              <a:gd name="T3" fmla="*/ 2147483647 h 846"/>
              <a:gd name="T4" fmla="*/ 2147483647 w 3084"/>
              <a:gd name="T5" fmla="*/ 2147483647 h 846"/>
              <a:gd name="T6" fmla="*/ 2147483647 w 3084"/>
              <a:gd name="T7" fmla="*/ 2147483647 h 846"/>
              <a:gd name="T8" fmla="*/ 2147483647 w 3084"/>
              <a:gd name="T9" fmla="*/ 2147483647 h 846"/>
              <a:gd name="T10" fmla="*/ 2147483647 w 3084"/>
              <a:gd name="T11" fmla="*/ 2147483647 h 846"/>
              <a:gd name="T12" fmla="*/ 2147483647 w 3084"/>
              <a:gd name="T13" fmla="*/ 2147483647 h 846"/>
              <a:gd name="T14" fmla="*/ 2147483647 w 3084"/>
              <a:gd name="T15" fmla="*/ 0 h 8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84"/>
              <a:gd name="T25" fmla="*/ 0 h 846"/>
              <a:gd name="T26" fmla="*/ 3084 w 3084"/>
              <a:gd name="T27" fmla="*/ 846 h 84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84" h="846">
                <a:moveTo>
                  <a:pt x="0" y="18"/>
                </a:moveTo>
                <a:lnTo>
                  <a:pt x="0" y="531"/>
                </a:lnTo>
                <a:lnTo>
                  <a:pt x="846" y="534"/>
                </a:lnTo>
                <a:lnTo>
                  <a:pt x="1485" y="846"/>
                </a:lnTo>
                <a:lnTo>
                  <a:pt x="1698" y="843"/>
                </a:lnTo>
                <a:lnTo>
                  <a:pt x="2238" y="633"/>
                </a:lnTo>
                <a:lnTo>
                  <a:pt x="3084" y="633"/>
                </a:lnTo>
                <a:lnTo>
                  <a:pt x="3081" y="0"/>
                </a:ln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4" name="Group 129"/>
          <p:cNvGrpSpPr>
            <a:grpSpLocks/>
          </p:cNvGrpSpPr>
          <p:nvPr/>
        </p:nvGrpSpPr>
        <p:grpSpPr bwMode="auto">
          <a:xfrm>
            <a:off x="3514725" y="5241925"/>
            <a:ext cx="2530475" cy="600075"/>
            <a:chOff x="2214" y="3302"/>
            <a:chExt cx="1594" cy="378"/>
          </a:xfrm>
        </p:grpSpPr>
        <p:grpSp>
          <p:nvGrpSpPr>
            <p:cNvPr id="3108" name="Group 130"/>
            <p:cNvGrpSpPr>
              <a:grpSpLocks/>
            </p:cNvGrpSpPr>
            <p:nvPr/>
          </p:nvGrpSpPr>
          <p:grpSpPr bwMode="auto">
            <a:xfrm>
              <a:off x="2214" y="3302"/>
              <a:ext cx="316" cy="147"/>
              <a:chOff x="3120" y="2318"/>
              <a:chExt cx="316" cy="147"/>
            </a:xfrm>
          </p:grpSpPr>
          <p:sp>
            <p:nvSpPr>
              <p:cNvPr id="3137" name="Oval 131"/>
              <p:cNvSpPr>
                <a:spLocks noChangeArrowheads="1"/>
              </p:cNvSpPr>
              <p:nvPr/>
            </p:nvSpPr>
            <p:spPr bwMode="auto">
              <a:xfrm>
                <a:off x="3123" y="238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38" name="Line 132"/>
              <p:cNvSpPr>
                <a:spLocks noChangeShapeType="1"/>
              </p:cNvSpPr>
              <p:nvPr/>
            </p:nvSpPr>
            <p:spPr bwMode="auto">
              <a:xfrm>
                <a:off x="3123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39" name="Line 133"/>
              <p:cNvSpPr>
                <a:spLocks noChangeShapeType="1"/>
              </p:cNvSpPr>
              <p:nvPr/>
            </p:nvSpPr>
            <p:spPr bwMode="auto">
              <a:xfrm>
                <a:off x="3436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40" name="Rectangle 134"/>
              <p:cNvSpPr>
                <a:spLocks noChangeArrowheads="1"/>
              </p:cNvSpPr>
              <p:nvPr/>
            </p:nvSpPr>
            <p:spPr bwMode="auto">
              <a:xfrm>
                <a:off x="3123" y="237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3141" name="Oval 135"/>
              <p:cNvSpPr>
                <a:spLocks noChangeArrowheads="1"/>
              </p:cNvSpPr>
              <p:nvPr/>
            </p:nvSpPr>
            <p:spPr bwMode="auto">
              <a:xfrm>
                <a:off x="3120" y="231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3142" name="Group 136"/>
              <p:cNvGrpSpPr>
                <a:grpSpLocks/>
              </p:cNvGrpSpPr>
              <p:nvPr/>
            </p:nvGrpSpPr>
            <p:grpSpPr bwMode="auto">
              <a:xfrm>
                <a:off x="3195" y="2339"/>
                <a:ext cx="156" cy="55"/>
                <a:chOff x="2848" y="848"/>
                <a:chExt cx="140" cy="98"/>
              </a:xfrm>
            </p:grpSpPr>
            <p:sp>
              <p:nvSpPr>
                <p:cNvPr id="3147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48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49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143" name="Group 140"/>
              <p:cNvGrpSpPr>
                <a:grpSpLocks/>
              </p:cNvGrpSpPr>
              <p:nvPr/>
            </p:nvGrpSpPr>
            <p:grpSpPr bwMode="auto">
              <a:xfrm flipV="1">
                <a:off x="3195" y="2338"/>
                <a:ext cx="156" cy="56"/>
                <a:chOff x="2848" y="848"/>
                <a:chExt cx="140" cy="98"/>
              </a:xfrm>
            </p:grpSpPr>
            <p:sp>
              <p:nvSpPr>
                <p:cNvPr id="3144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45" name="Line 14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46" name="Line 14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3109" name="Group 144"/>
            <p:cNvGrpSpPr>
              <a:grpSpLocks/>
            </p:cNvGrpSpPr>
            <p:nvPr/>
          </p:nvGrpSpPr>
          <p:grpSpPr bwMode="auto">
            <a:xfrm>
              <a:off x="2808" y="3533"/>
              <a:ext cx="316" cy="147"/>
              <a:chOff x="3120" y="2318"/>
              <a:chExt cx="316" cy="147"/>
            </a:xfrm>
          </p:grpSpPr>
          <p:sp>
            <p:nvSpPr>
              <p:cNvPr id="3124" name="Oval 145"/>
              <p:cNvSpPr>
                <a:spLocks noChangeArrowheads="1"/>
              </p:cNvSpPr>
              <p:nvPr/>
            </p:nvSpPr>
            <p:spPr bwMode="auto">
              <a:xfrm>
                <a:off x="3123" y="238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25" name="Line 146"/>
              <p:cNvSpPr>
                <a:spLocks noChangeShapeType="1"/>
              </p:cNvSpPr>
              <p:nvPr/>
            </p:nvSpPr>
            <p:spPr bwMode="auto">
              <a:xfrm>
                <a:off x="3123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26" name="Line 147"/>
              <p:cNvSpPr>
                <a:spLocks noChangeShapeType="1"/>
              </p:cNvSpPr>
              <p:nvPr/>
            </p:nvSpPr>
            <p:spPr bwMode="auto">
              <a:xfrm>
                <a:off x="3436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27" name="Rectangle 148"/>
              <p:cNvSpPr>
                <a:spLocks noChangeArrowheads="1"/>
              </p:cNvSpPr>
              <p:nvPr/>
            </p:nvSpPr>
            <p:spPr bwMode="auto">
              <a:xfrm>
                <a:off x="3123" y="237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3128" name="Oval 149"/>
              <p:cNvSpPr>
                <a:spLocks noChangeArrowheads="1"/>
              </p:cNvSpPr>
              <p:nvPr/>
            </p:nvSpPr>
            <p:spPr bwMode="auto">
              <a:xfrm>
                <a:off x="3120" y="231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3129" name="Group 150"/>
              <p:cNvGrpSpPr>
                <a:grpSpLocks/>
              </p:cNvGrpSpPr>
              <p:nvPr/>
            </p:nvGrpSpPr>
            <p:grpSpPr bwMode="auto">
              <a:xfrm>
                <a:off x="3195" y="2339"/>
                <a:ext cx="156" cy="55"/>
                <a:chOff x="2848" y="848"/>
                <a:chExt cx="140" cy="98"/>
              </a:xfrm>
            </p:grpSpPr>
            <p:sp>
              <p:nvSpPr>
                <p:cNvPr id="3134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35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36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130" name="Group 154"/>
              <p:cNvGrpSpPr>
                <a:grpSpLocks/>
              </p:cNvGrpSpPr>
              <p:nvPr/>
            </p:nvGrpSpPr>
            <p:grpSpPr bwMode="auto">
              <a:xfrm flipV="1">
                <a:off x="3195" y="2338"/>
                <a:ext cx="156" cy="56"/>
                <a:chOff x="2848" y="848"/>
                <a:chExt cx="140" cy="98"/>
              </a:xfrm>
            </p:grpSpPr>
            <p:sp>
              <p:nvSpPr>
                <p:cNvPr id="3131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32" name="Line 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33" name="Line 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3110" name="Group 158"/>
            <p:cNvGrpSpPr>
              <a:grpSpLocks/>
            </p:cNvGrpSpPr>
            <p:nvPr/>
          </p:nvGrpSpPr>
          <p:grpSpPr bwMode="auto">
            <a:xfrm>
              <a:off x="3492" y="3302"/>
              <a:ext cx="316" cy="147"/>
              <a:chOff x="3120" y="2318"/>
              <a:chExt cx="316" cy="147"/>
            </a:xfrm>
          </p:grpSpPr>
          <p:sp>
            <p:nvSpPr>
              <p:cNvPr id="3111" name="Oval 159"/>
              <p:cNvSpPr>
                <a:spLocks noChangeArrowheads="1"/>
              </p:cNvSpPr>
              <p:nvPr/>
            </p:nvSpPr>
            <p:spPr bwMode="auto">
              <a:xfrm>
                <a:off x="3123" y="2384"/>
                <a:ext cx="313" cy="81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12" name="Line 160"/>
              <p:cNvSpPr>
                <a:spLocks noChangeShapeType="1"/>
              </p:cNvSpPr>
              <p:nvPr/>
            </p:nvSpPr>
            <p:spPr bwMode="auto">
              <a:xfrm>
                <a:off x="3123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13" name="Line 161"/>
              <p:cNvSpPr>
                <a:spLocks noChangeShapeType="1"/>
              </p:cNvSpPr>
              <p:nvPr/>
            </p:nvSpPr>
            <p:spPr bwMode="auto">
              <a:xfrm>
                <a:off x="3436" y="237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114" name="Rectangle 162"/>
              <p:cNvSpPr>
                <a:spLocks noChangeArrowheads="1"/>
              </p:cNvSpPr>
              <p:nvPr/>
            </p:nvSpPr>
            <p:spPr bwMode="auto">
              <a:xfrm>
                <a:off x="3123" y="2377"/>
                <a:ext cx="310" cy="49"/>
              </a:xfrm>
              <a:prstGeom prst="rect">
                <a:avLst/>
              </a:prstGeom>
              <a:solidFill>
                <a:srgbClr val="FF000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3115" name="Oval 163"/>
              <p:cNvSpPr>
                <a:spLocks noChangeArrowheads="1"/>
              </p:cNvSpPr>
              <p:nvPr/>
            </p:nvSpPr>
            <p:spPr bwMode="auto">
              <a:xfrm>
                <a:off x="3120" y="2318"/>
                <a:ext cx="313" cy="9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3116" name="Group 164"/>
              <p:cNvGrpSpPr>
                <a:grpSpLocks/>
              </p:cNvGrpSpPr>
              <p:nvPr/>
            </p:nvGrpSpPr>
            <p:grpSpPr bwMode="auto">
              <a:xfrm>
                <a:off x="3195" y="2339"/>
                <a:ext cx="156" cy="55"/>
                <a:chOff x="2848" y="848"/>
                <a:chExt cx="140" cy="98"/>
              </a:xfrm>
            </p:grpSpPr>
            <p:sp>
              <p:nvSpPr>
                <p:cNvPr id="3121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22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23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3117" name="Group 168"/>
              <p:cNvGrpSpPr>
                <a:grpSpLocks/>
              </p:cNvGrpSpPr>
              <p:nvPr/>
            </p:nvGrpSpPr>
            <p:grpSpPr bwMode="auto">
              <a:xfrm flipV="1">
                <a:off x="3195" y="2338"/>
                <a:ext cx="156" cy="56"/>
                <a:chOff x="2848" y="848"/>
                <a:chExt cx="140" cy="98"/>
              </a:xfrm>
            </p:grpSpPr>
            <p:sp>
              <p:nvSpPr>
                <p:cNvPr id="3118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19" name="Line 1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3120" name="Line 1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32" grpId="0" autoUpdateAnimBg="0"/>
      <p:bldP spid="167033" grpId="0" animBg="1"/>
      <p:bldP spid="167034" grpId="0" autoUpdateAnimBg="0"/>
      <p:bldP spid="167035" grpId="0" autoUpdateAnimBg="0"/>
      <p:bldP spid="167036" grpId="0" animBg="1"/>
      <p:bldP spid="167037" grpId="0" autoUpdateAnimBg="0"/>
      <p:bldP spid="167038" grpId="0" autoUpdateAnimBg="0"/>
      <p:bldP spid="167039" grpId="0" autoUpdateAnimBg="0"/>
      <p:bldP spid="1670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4101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3DF3249C-9941-478B-AB4D-EE13DE9975F0}" type="slidenum">
              <a:rPr lang="pt-BR" smtClean="0"/>
              <a:pPr/>
              <a:t>15</a:t>
            </a:fld>
            <a:endParaRPr lang="pt-BR" smtClean="0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pt-BR" sz="3600" smtClean="0"/>
              <a:t>Rede de datagramas: o modelo da Internet</a:t>
            </a:r>
            <a:r>
              <a:rPr lang="pt-BR" sz="2400" u="none" smtClean="0"/>
              <a:t> 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333500"/>
            <a:ext cx="7991475" cy="2276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 smtClean="0"/>
              <a:t>não requer estabelecimento de chamada na camada de rede</a:t>
            </a:r>
          </a:p>
          <a:p>
            <a:pPr>
              <a:lnSpc>
                <a:spcPct val="90000"/>
              </a:lnSpc>
            </a:pPr>
            <a:r>
              <a:rPr lang="pt-BR" sz="2000" smtClean="0"/>
              <a:t>roteadores: não guardam estado sobre conexões fim a fim</a:t>
            </a:r>
          </a:p>
          <a:p>
            <a:pPr lvl="1">
              <a:lnSpc>
                <a:spcPct val="90000"/>
              </a:lnSpc>
            </a:pPr>
            <a:r>
              <a:rPr lang="pt-BR" sz="2000" smtClean="0"/>
              <a:t>não existe o conceito de “conexão” na camada de rede</a:t>
            </a:r>
            <a:endParaRPr lang="pt-BR" sz="1800" smtClean="0"/>
          </a:p>
          <a:p>
            <a:pPr>
              <a:lnSpc>
                <a:spcPct val="90000"/>
              </a:lnSpc>
            </a:pPr>
            <a:r>
              <a:rPr lang="pt-BR" sz="2000" smtClean="0"/>
              <a:t>pacotes são repassados tipicamente usando endereços de destino</a:t>
            </a:r>
          </a:p>
          <a:p>
            <a:pPr lvl="1">
              <a:lnSpc>
                <a:spcPct val="90000"/>
              </a:lnSpc>
            </a:pPr>
            <a:r>
              <a:rPr lang="pt-BR" sz="2000" smtClean="0"/>
              <a:t>2 pacotes entre o mesmo par origem-destino podem seguir caminhos diferentes</a:t>
            </a:r>
          </a:p>
        </p:txBody>
      </p:sp>
      <p:sp>
        <p:nvSpPr>
          <p:cNvPr id="4104" name="Freeform 4"/>
          <p:cNvSpPr>
            <a:spLocks/>
          </p:cNvSpPr>
          <p:nvPr/>
        </p:nvSpPr>
        <p:spPr bwMode="auto">
          <a:xfrm>
            <a:off x="3352800" y="5078413"/>
            <a:ext cx="2847975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05" name="Line 5"/>
          <p:cNvSpPr>
            <a:spLocks noChangeShapeType="1"/>
          </p:cNvSpPr>
          <p:nvPr/>
        </p:nvSpPr>
        <p:spPr bwMode="auto">
          <a:xfrm rot="5400000" flipV="1">
            <a:off x="2706688" y="4821237"/>
            <a:ext cx="6350" cy="157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06" name="Freeform 6"/>
          <p:cNvSpPr>
            <a:spLocks/>
          </p:cNvSpPr>
          <p:nvPr/>
        </p:nvSpPr>
        <p:spPr bwMode="auto">
          <a:xfrm>
            <a:off x="3990975" y="5372100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107" name="Group 7"/>
          <p:cNvGrpSpPr>
            <a:grpSpLocks/>
          </p:cNvGrpSpPr>
          <p:nvPr/>
        </p:nvGrpSpPr>
        <p:grpSpPr bwMode="auto">
          <a:xfrm>
            <a:off x="3497263" y="5546725"/>
            <a:ext cx="501650" cy="233363"/>
            <a:chOff x="3600" y="219"/>
            <a:chExt cx="360" cy="175"/>
          </a:xfrm>
        </p:grpSpPr>
        <p:sp>
          <p:nvSpPr>
            <p:cNvPr id="4233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34" name="Line 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35" name="Line 1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36" name="Rectangle 1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4237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38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43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44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45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239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40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41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42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4108" name="Group 21"/>
          <p:cNvGrpSpPr>
            <a:grpSpLocks/>
          </p:cNvGrpSpPr>
          <p:nvPr/>
        </p:nvGrpSpPr>
        <p:grpSpPr bwMode="auto">
          <a:xfrm>
            <a:off x="3849688" y="6184900"/>
            <a:ext cx="501650" cy="233363"/>
            <a:chOff x="3600" y="219"/>
            <a:chExt cx="360" cy="175"/>
          </a:xfrm>
        </p:grpSpPr>
        <p:sp>
          <p:nvSpPr>
            <p:cNvPr id="4220" name="Oval 2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21" name="Line 2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22" name="Line 2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23" name="Rectangle 2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4224" name="Oval 2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25" name="Group 2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30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31" name="Line 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32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226" name="Group 3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27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28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29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4109" name="Group 35"/>
          <p:cNvGrpSpPr>
            <a:grpSpLocks/>
          </p:cNvGrpSpPr>
          <p:nvPr/>
        </p:nvGrpSpPr>
        <p:grpSpPr bwMode="auto">
          <a:xfrm>
            <a:off x="4524375" y="5241925"/>
            <a:ext cx="501650" cy="233363"/>
            <a:chOff x="3600" y="219"/>
            <a:chExt cx="360" cy="175"/>
          </a:xfrm>
        </p:grpSpPr>
        <p:sp>
          <p:nvSpPr>
            <p:cNvPr id="4207" name="Oval 3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8" name="Line 3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9" name="Line 3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10" name="Rectangle 3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4211" name="Oval 4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12" name="Group 4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17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8" name="Line 4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9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213" name="Group 4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14" name="Line 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5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6" name="Line 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4110" name="Group 49"/>
          <p:cNvGrpSpPr>
            <a:grpSpLocks/>
          </p:cNvGrpSpPr>
          <p:nvPr/>
        </p:nvGrpSpPr>
        <p:grpSpPr bwMode="auto">
          <a:xfrm>
            <a:off x="4446588" y="5907088"/>
            <a:ext cx="500062" cy="233362"/>
            <a:chOff x="3600" y="219"/>
            <a:chExt cx="360" cy="175"/>
          </a:xfrm>
        </p:grpSpPr>
        <p:sp>
          <p:nvSpPr>
            <p:cNvPr id="4194" name="Oval 5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95" name="Line 5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96" name="Line 5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97" name="Rectangle 5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4198" name="Oval 5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199" name="Group 5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04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5" name="Line 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6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200" name="Group 5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201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2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3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4111" name="Group 63"/>
          <p:cNvGrpSpPr>
            <a:grpSpLocks/>
          </p:cNvGrpSpPr>
          <p:nvPr/>
        </p:nvGrpSpPr>
        <p:grpSpPr bwMode="auto">
          <a:xfrm>
            <a:off x="5081588" y="6203950"/>
            <a:ext cx="501650" cy="233363"/>
            <a:chOff x="3600" y="219"/>
            <a:chExt cx="360" cy="175"/>
          </a:xfrm>
        </p:grpSpPr>
        <p:sp>
          <p:nvSpPr>
            <p:cNvPr id="4181" name="Oval 6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82" name="Line 6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83" name="Line 6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84" name="Rectangle 6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4185" name="Oval 6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186" name="Group 6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191" name="Line 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92" name="Line 7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93" name="Line 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187" name="Group 7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188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89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90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4112" name="Group 77"/>
          <p:cNvGrpSpPr>
            <a:grpSpLocks/>
          </p:cNvGrpSpPr>
          <p:nvPr/>
        </p:nvGrpSpPr>
        <p:grpSpPr bwMode="auto">
          <a:xfrm>
            <a:off x="5526088" y="5548313"/>
            <a:ext cx="501650" cy="233362"/>
            <a:chOff x="3600" y="219"/>
            <a:chExt cx="360" cy="175"/>
          </a:xfrm>
        </p:grpSpPr>
        <p:sp>
          <p:nvSpPr>
            <p:cNvPr id="4168" name="Oval 7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69" name="Line 7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70" name="Line 8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71" name="Rectangle 8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4172" name="Oval 8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173" name="Group 8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178" name="Line 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79" name="Line 8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80" name="Line 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174" name="Group 8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175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76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77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4113" name="Group 91"/>
          <p:cNvGrpSpPr>
            <a:grpSpLocks/>
          </p:cNvGrpSpPr>
          <p:nvPr/>
        </p:nvGrpSpPr>
        <p:grpSpPr bwMode="auto">
          <a:xfrm>
            <a:off x="479425" y="3741738"/>
            <a:ext cx="1566863" cy="1987550"/>
            <a:chOff x="2366" y="929"/>
            <a:chExt cx="987" cy="1252"/>
          </a:xfrm>
        </p:grpSpPr>
        <p:graphicFrame>
          <p:nvGraphicFramePr>
            <p:cNvPr id="4099" name="Object 92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2" name="Clip" r:id="rId4" imgW="1305000" imgH="1085760" progId="MS_ClipArt_Gallery.2">
                    <p:embed/>
                  </p:oleObj>
                </mc:Choice>
                <mc:Fallback>
                  <p:oleObj name="Clip" r:id="rId4" imgW="1305000" imgH="1085760" progId="MS_ClipArt_Gallery.2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59" name="Group 93"/>
            <p:cNvGrpSpPr>
              <a:grpSpLocks/>
            </p:cNvGrpSpPr>
            <p:nvPr/>
          </p:nvGrpSpPr>
          <p:grpSpPr bwMode="auto">
            <a:xfrm>
              <a:off x="2366" y="1145"/>
              <a:ext cx="987" cy="1036"/>
              <a:chOff x="2956" y="969"/>
              <a:chExt cx="513" cy="529"/>
            </a:xfrm>
          </p:grpSpPr>
          <p:sp>
            <p:nvSpPr>
              <p:cNvPr id="4160" name="Rectangle 94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61" name="Rectangle 95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62" name="Rectangle 96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63" name="Text Box 97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aplicação</a:t>
                </a:r>
              </a:p>
              <a:p>
                <a:pPr algn="ctr"/>
                <a:r>
                  <a:rPr lang="en-US" sz="2000"/>
                  <a:t>transporte</a:t>
                </a:r>
              </a:p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rede</a:t>
                </a:r>
                <a:endParaRPr lang="en-US" sz="2000"/>
              </a:p>
              <a:p>
                <a:pPr algn="ctr"/>
                <a:r>
                  <a:rPr lang="en-US" sz="2000"/>
                  <a:t>enlace</a:t>
                </a:r>
              </a:p>
              <a:p>
                <a:pPr algn="ctr"/>
                <a:r>
                  <a:rPr lang="en-US" sz="2000"/>
                  <a:t>física</a:t>
                </a:r>
                <a:endParaRPr lang="en-US" sz="2000">
                  <a:latin typeface="Times New Roman" pitchFamily="18" charset="0"/>
                </a:endParaRPr>
              </a:p>
            </p:txBody>
          </p:sp>
          <p:sp>
            <p:nvSpPr>
              <p:cNvPr id="4164" name="Line 98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65" name="Line 99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66" name="Line 100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67" name="Line 101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4114" name="Freeform 102"/>
          <p:cNvSpPr>
            <a:spLocks/>
          </p:cNvSpPr>
          <p:nvPr/>
        </p:nvSpPr>
        <p:spPr bwMode="auto">
          <a:xfrm>
            <a:off x="5032375" y="5365750"/>
            <a:ext cx="504825" cy="307975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15" name="Freeform 103"/>
          <p:cNvSpPr>
            <a:spLocks/>
          </p:cNvSpPr>
          <p:nvPr/>
        </p:nvSpPr>
        <p:spPr bwMode="auto">
          <a:xfrm>
            <a:off x="3967163" y="5757863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16" name="Freeform 104"/>
          <p:cNvSpPr>
            <a:spLocks/>
          </p:cNvSpPr>
          <p:nvPr/>
        </p:nvSpPr>
        <p:spPr bwMode="auto">
          <a:xfrm>
            <a:off x="4914900" y="5734050"/>
            <a:ext cx="628650" cy="24765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17" name="Freeform 105"/>
          <p:cNvSpPr>
            <a:spLocks/>
          </p:cNvSpPr>
          <p:nvPr/>
        </p:nvSpPr>
        <p:spPr bwMode="auto">
          <a:xfrm>
            <a:off x="5581650" y="5788025"/>
            <a:ext cx="2063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18" name="Freeform 106"/>
          <p:cNvSpPr>
            <a:spLocks/>
          </p:cNvSpPr>
          <p:nvPr/>
        </p:nvSpPr>
        <p:spPr bwMode="auto">
          <a:xfrm>
            <a:off x="4346575" y="6321425"/>
            <a:ext cx="736600" cy="74613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19" name="Freeform 107"/>
          <p:cNvSpPr>
            <a:spLocks/>
          </p:cNvSpPr>
          <p:nvPr/>
        </p:nvSpPr>
        <p:spPr bwMode="auto">
          <a:xfrm>
            <a:off x="3810000" y="5781675"/>
            <a:ext cx="1936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120" name="Group 108"/>
          <p:cNvGrpSpPr>
            <a:grpSpLocks/>
          </p:cNvGrpSpPr>
          <p:nvPr/>
        </p:nvGrpSpPr>
        <p:grpSpPr bwMode="auto">
          <a:xfrm>
            <a:off x="7261225" y="3913188"/>
            <a:ext cx="1566863" cy="1987550"/>
            <a:chOff x="2366" y="929"/>
            <a:chExt cx="987" cy="1252"/>
          </a:xfrm>
        </p:grpSpPr>
        <p:graphicFrame>
          <p:nvGraphicFramePr>
            <p:cNvPr id="4098" name="Object 109"/>
            <p:cNvGraphicFramePr>
              <a:graphicFrameLocks noChangeAspect="1"/>
            </p:cNvGraphicFramePr>
            <p:nvPr/>
          </p:nvGraphicFramePr>
          <p:xfrm>
            <a:off x="2741" y="929"/>
            <a:ext cx="33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3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929"/>
                          <a:ext cx="333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50" name="Group 110"/>
            <p:cNvGrpSpPr>
              <a:grpSpLocks/>
            </p:cNvGrpSpPr>
            <p:nvPr/>
          </p:nvGrpSpPr>
          <p:grpSpPr bwMode="auto">
            <a:xfrm>
              <a:off x="2366" y="1145"/>
              <a:ext cx="987" cy="1036"/>
              <a:chOff x="2956" y="969"/>
              <a:chExt cx="513" cy="529"/>
            </a:xfrm>
          </p:grpSpPr>
          <p:sp>
            <p:nvSpPr>
              <p:cNvPr id="4151" name="Rectangle 1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52" name="Rectangle 1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53" name="Rectangle 1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54" name="Text Box 1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/>
                  <a:t>aplicação</a:t>
                </a:r>
              </a:p>
              <a:p>
                <a:pPr algn="ctr"/>
                <a:r>
                  <a:rPr lang="en-US" sz="2000"/>
                  <a:t>transporte</a:t>
                </a:r>
              </a:p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rede</a:t>
                </a:r>
                <a:endParaRPr lang="en-US" sz="2000"/>
              </a:p>
              <a:p>
                <a:pPr algn="ctr"/>
                <a:r>
                  <a:rPr lang="en-US" sz="2000"/>
                  <a:t>enlace</a:t>
                </a:r>
              </a:p>
              <a:p>
                <a:pPr algn="ctr"/>
                <a:r>
                  <a:rPr lang="en-US" sz="2000"/>
                  <a:t>física</a:t>
                </a:r>
              </a:p>
            </p:txBody>
          </p:sp>
          <p:sp>
            <p:nvSpPr>
              <p:cNvPr id="4155" name="Line 1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56" name="Line 1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57" name="Line 1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58" name="Line 1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4121" name="Line 119"/>
          <p:cNvSpPr>
            <a:spLocks noChangeShapeType="1"/>
          </p:cNvSpPr>
          <p:nvPr/>
        </p:nvSpPr>
        <p:spPr bwMode="auto">
          <a:xfrm rot="-5400000" flipH="1" flipV="1">
            <a:off x="6702425" y="5003800"/>
            <a:ext cx="6350" cy="140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68056" name="Text Box 120"/>
          <p:cNvSpPr txBox="1">
            <a:spLocks noChangeArrowheads="1"/>
          </p:cNvSpPr>
          <p:nvPr/>
        </p:nvSpPr>
        <p:spPr bwMode="auto">
          <a:xfrm>
            <a:off x="2012950" y="4957763"/>
            <a:ext cx="1636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1. envia dados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68057" name="Text Box 121"/>
          <p:cNvSpPr txBox="1">
            <a:spLocks noChangeArrowheads="1"/>
          </p:cNvSpPr>
          <p:nvPr/>
        </p:nvSpPr>
        <p:spPr bwMode="auto">
          <a:xfrm>
            <a:off x="5510213" y="5013325"/>
            <a:ext cx="1874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2. recebe dados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24" name="Freeform 122"/>
          <p:cNvSpPr>
            <a:spLocks/>
          </p:cNvSpPr>
          <p:nvPr/>
        </p:nvSpPr>
        <p:spPr bwMode="auto">
          <a:xfrm>
            <a:off x="2028825" y="4914900"/>
            <a:ext cx="304800" cy="657225"/>
          </a:xfrm>
          <a:custGeom>
            <a:avLst/>
            <a:gdLst>
              <a:gd name="T0" fmla="*/ 0 w 192"/>
              <a:gd name="T1" fmla="*/ 0 h 414"/>
              <a:gd name="T2" fmla="*/ 0 w 192"/>
              <a:gd name="T3" fmla="*/ 2147483647 h 414"/>
              <a:gd name="T4" fmla="*/ 2147483647 w 192"/>
              <a:gd name="T5" fmla="*/ 2147483647 h 414"/>
              <a:gd name="T6" fmla="*/ 0 60000 65536"/>
              <a:gd name="T7" fmla="*/ 0 60000 65536"/>
              <a:gd name="T8" fmla="*/ 0 60000 65536"/>
              <a:gd name="T9" fmla="*/ 0 w 192"/>
              <a:gd name="T10" fmla="*/ 0 h 414"/>
              <a:gd name="T11" fmla="*/ 192 w 192"/>
              <a:gd name="T12" fmla="*/ 414 h 4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14">
                <a:moveTo>
                  <a:pt x="0" y="0"/>
                </a:moveTo>
                <a:lnTo>
                  <a:pt x="0" y="414"/>
                </a:lnTo>
                <a:lnTo>
                  <a:pt x="192" y="40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25" name="Freeform 123"/>
          <p:cNvSpPr>
            <a:spLocks/>
          </p:cNvSpPr>
          <p:nvPr/>
        </p:nvSpPr>
        <p:spPr bwMode="auto">
          <a:xfrm>
            <a:off x="6662738" y="5357813"/>
            <a:ext cx="609600" cy="295275"/>
          </a:xfrm>
          <a:custGeom>
            <a:avLst/>
            <a:gdLst>
              <a:gd name="T0" fmla="*/ 0 w 384"/>
              <a:gd name="T1" fmla="*/ 2147483647 h 186"/>
              <a:gd name="T2" fmla="*/ 2147483647 w 384"/>
              <a:gd name="T3" fmla="*/ 2147483647 h 186"/>
              <a:gd name="T4" fmla="*/ 2147483647 w 384"/>
              <a:gd name="T5" fmla="*/ 0 h 186"/>
              <a:gd name="T6" fmla="*/ 0 60000 65536"/>
              <a:gd name="T7" fmla="*/ 0 60000 65536"/>
              <a:gd name="T8" fmla="*/ 0 60000 65536"/>
              <a:gd name="T9" fmla="*/ 0 w 384"/>
              <a:gd name="T10" fmla="*/ 0 h 186"/>
              <a:gd name="T11" fmla="*/ 384 w 384"/>
              <a:gd name="T12" fmla="*/ 186 h 1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186">
                <a:moveTo>
                  <a:pt x="0" y="186"/>
                </a:moveTo>
                <a:lnTo>
                  <a:pt x="384" y="186"/>
                </a:lnTo>
                <a:lnTo>
                  <a:pt x="384" y="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126" name="Group 124"/>
          <p:cNvGrpSpPr>
            <a:grpSpLocks/>
          </p:cNvGrpSpPr>
          <p:nvPr/>
        </p:nvGrpSpPr>
        <p:grpSpPr bwMode="auto">
          <a:xfrm>
            <a:off x="2386013" y="5353050"/>
            <a:ext cx="361950" cy="261938"/>
            <a:chOff x="1548" y="3723"/>
            <a:chExt cx="228" cy="165"/>
          </a:xfrm>
        </p:grpSpPr>
        <p:sp>
          <p:nvSpPr>
            <p:cNvPr id="4147" name="Rectangle 125"/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48" name="Rectangle 126"/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49" name="Line 127"/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27" name="Group 128"/>
          <p:cNvGrpSpPr>
            <a:grpSpLocks/>
          </p:cNvGrpSpPr>
          <p:nvPr/>
        </p:nvGrpSpPr>
        <p:grpSpPr bwMode="auto">
          <a:xfrm>
            <a:off x="3176588" y="5357813"/>
            <a:ext cx="361950" cy="261937"/>
            <a:chOff x="1548" y="3723"/>
            <a:chExt cx="228" cy="165"/>
          </a:xfrm>
        </p:grpSpPr>
        <p:sp>
          <p:nvSpPr>
            <p:cNvPr id="4144" name="Rectangle 129"/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45" name="Rectangle 130"/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46" name="Line 131"/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28" name="Group 132"/>
          <p:cNvGrpSpPr>
            <a:grpSpLocks/>
          </p:cNvGrpSpPr>
          <p:nvPr/>
        </p:nvGrpSpPr>
        <p:grpSpPr bwMode="auto">
          <a:xfrm>
            <a:off x="5048250" y="5248275"/>
            <a:ext cx="361950" cy="261938"/>
            <a:chOff x="1548" y="3723"/>
            <a:chExt cx="228" cy="165"/>
          </a:xfrm>
        </p:grpSpPr>
        <p:sp>
          <p:nvSpPr>
            <p:cNvPr id="4141" name="Rectangle 133"/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42" name="Rectangle 134"/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43" name="Line 135"/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29" name="Group 136"/>
          <p:cNvGrpSpPr>
            <a:grpSpLocks/>
          </p:cNvGrpSpPr>
          <p:nvPr/>
        </p:nvGrpSpPr>
        <p:grpSpPr bwMode="auto">
          <a:xfrm>
            <a:off x="4524375" y="6186488"/>
            <a:ext cx="361950" cy="261937"/>
            <a:chOff x="1548" y="3723"/>
            <a:chExt cx="228" cy="165"/>
          </a:xfrm>
        </p:grpSpPr>
        <p:sp>
          <p:nvSpPr>
            <p:cNvPr id="4138" name="Rectangle 137"/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39" name="Rectangle 138"/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40" name="Line 139"/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30" name="Group 140"/>
          <p:cNvGrpSpPr>
            <a:grpSpLocks/>
          </p:cNvGrpSpPr>
          <p:nvPr/>
        </p:nvGrpSpPr>
        <p:grpSpPr bwMode="auto">
          <a:xfrm>
            <a:off x="4105275" y="5710238"/>
            <a:ext cx="361950" cy="261937"/>
            <a:chOff x="1548" y="3723"/>
            <a:chExt cx="228" cy="165"/>
          </a:xfrm>
        </p:grpSpPr>
        <p:sp>
          <p:nvSpPr>
            <p:cNvPr id="4135" name="Rectangle 141"/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36" name="Rectangle 142"/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37" name="Line 143"/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131" name="Group 144"/>
          <p:cNvGrpSpPr>
            <a:grpSpLocks/>
          </p:cNvGrpSpPr>
          <p:nvPr/>
        </p:nvGrpSpPr>
        <p:grpSpPr bwMode="auto">
          <a:xfrm>
            <a:off x="6457950" y="5434013"/>
            <a:ext cx="361950" cy="261937"/>
            <a:chOff x="1548" y="3723"/>
            <a:chExt cx="228" cy="165"/>
          </a:xfrm>
        </p:grpSpPr>
        <p:sp>
          <p:nvSpPr>
            <p:cNvPr id="4132" name="Rectangle 145"/>
            <p:cNvSpPr>
              <a:spLocks noChangeArrowheads="1"/>
            </p:cNvSpPr>
            <p:nvPr/>
          </p:nvSpPr>
          <p:spPr bwMode="auto">
            <a:xfrm>
              <a:off x="1563" y="3723"/>
              <a:ext cx="102" cy="1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33" name="Rectangle 146"/>
            <p:cNvSpPr>
              <a:spLocks noChangeArrowheads="1"/>
            </p:cNvSpPr>
            <p:nvPr/>
          </p:nvSpPr>
          <p:spPr bwMode="auto">
            <a:xfrm>
              <a:off x="1548" y="3738"/>
              <a:ext cx="102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34" name="Line 147"/>
            <p:cNvSpPr>
              <a:spLocks noChangeShapeType="1"/>
            </p:cNvSpPr>
            <p:nvPr/>
          </p:nvSpPr>
          <p:spPr bwMode="auto">
            <a:xfrm>
              <a:off x="1650" y="3816"/>
              <a:ext cx="12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056" grpId="0" autoUpdateAnimBg="0"/>
      <p:bldP spid="16805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repasse 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4a-</a:t>
            </a:r>
            <a:fld id="{6E18FAB5-3A02-437B-B66F-127A12D00693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grpSp>
        <p:nvGrpSpPr>
          <p:cNvPr id="8" name="Group 243"/>
          <p:cNvGrpSpPr>
            <a:grpSpLocks/>
          </p:cNvGrpSpPr>
          <p:nvPr/>
        </p:nvGrpSpPr>
        <p:grpSpPr bwMode="auto">
          <a:xfrm>
            <a:off x="3851275" y="4408700"/>
            <a:ext cx="2847975" cy="1481137"/>
            <a:chOff x="291" y="3093"/>
            <a:chExt cx="1794" cy="933"/>
          </a:xfrm>
        </p:grpSpPr>
        <p:grpSp>
          <p:nvGrpSpPr>
            <p:cNvPr id="9" name="Group 242"/>
            <p:cNvGrpSpPr>
              <a:grpSpLocks/>
            </p:cNvGrpSpPr>
            <p:nvPr/>
          </p:nvGrpSpPr>
          <p:grpSpPr bwMode="auto">
            <a:xfrm>
              <a:off x="291" y="3093"/>
              <a:ext cx="1794" cy="933"/>
              <a:chOff x="2124" y="2903"/>
              <a:chExt cx="1794" cy="933"/>
            </a:xfrm>
          </p:grpSpPr>
          <p:sp>
            <p:nvSpPr>
              <p:cNvPr id="13" name="Freeform 179"/>
              <p:cNvSpPr>
                <a:spLocks/>
              </p:cNvSpPr>
              <p:nvPr/>
            </p:nvSpPr>
            <p:spPr bwMode="auto">
              <a:xfrm>
                <a:off x="2124" y="2903"/>
                <a:ext cx="1794" cy="933"/>
              </a:xfrm>
              <a:custGeom>
                <a:avLst/>
                <a:gdLst>
                  <a:gd name="T0" fmla="*/ 6 w 1794"/>
                  <a:gd name="T1" fmla="*/ 483 h 933"/>
                  <a:gd name="T2" fmla="*/ 108 w 1794"/>
                  <a:gd name="T3" fmla="*/ 125 h 933"/>
                  <a:gd name="T4" fmla="*/ 559 w 1794"/>
                  <a:gd name="T5" fmla="*/ 100 h 933"/>
                  <a:gd name="T6" fmla="*/ 1128 w 1794"/>
                  <a:gd name="T7" fmla="*/ 29 h 933"/>
                  <a:gd name="T8" fmla="*/ 1716 w 1794"/>
                  <a:gd name="T9" fmla="*/ 275 h 933"/>
                  <a:gd name="T10" fmla="*/ 1596 w 1794"/>
                  <a:gd name="T11" fmla="*/ 827 h 933"/>
                  <a:gd name="T12" fmla="*/ 1380 w 1794"/>
                  <a:gd name="T13" fmla="*/ 911 h 933"/>
                  <a:gd name="T14" fmla="*/ 840 w 1794"/>
                  <a:gd name="T15" fmla="*/ 929 h 933"/>
                  <a:gd name="T16" fmla="*/ 414 w 1794"/>
                  <a:gd name="T17" fmla="*/ 911 h 933"/>
                  <a:gd name="T18" fmla="*/ 143 w 1794"/>
                  <a:gd name="T19" fmla="*/ 832 h 933"/>
                  <a:gd name="T20" fmla="*/ 6 w 1794"/>
                  <a:gd name="T21" fmla="*/ 483 h 9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94" h="933">
                    <a:moveTo>
                      <a:pt x="6" y="483"/>
                    </a:moveTo>
                    <a:cubicBezTo>
                      <a:pt x="0" y="365"/>
                      <a:pt x="16" y="189"/>
                      <a:pt x="108" y="125"/>
                    </a:cubicBezTo>
                    <a:cubicBezTo>
                      <a:pt x="200" y="61"/>
                      <a:pt x="389" y="116"/>
                      <a:pt x="559" y="100"/>
                    </a:cubicBezTo>
                    <a:cubicBezTo>
                      <a:pt x="729" y="84"/>
                      <a:pt x="935" y="0"/>
                      <a:pt x="1128" y="29"/>
                    </a:cubicBezTo>
                    <a:cubicBezTo>
                      <a:pt x="1321" y="58"/>
                      <a:pt x="1638" y="142"/>
                      <a:pt x="1716" y="275"/>
                    </a:cubicBezTo>
                    <a:cubicBezTo>
                      <a:pt x="1794" y="408"/>
                      <a:pt x="1652" y="721"/>
                      <a:pt x="1596" y="827"/>
                    </a:cubicBezTo>
                    <a:cubicBezTo>
                      <a:pt x="1540" y="933"/>
                      <a:pt x="1506" y="894"/>
                      <a:pt x="1380" y="911"/>
                    </a:cubicBezTo>
                    <a:cubicBezTo>
                      <a:pt x="1254" y="928"/>
                      <a:pt x="1001" y="929"/>
                      <a:pt x="840" y="929"/>
                    </a:cubicBezTo>
                    <a:cubicBezTo>
                      <a:pt x="679" y="929"/>
                      <a:pt x="530" y="927"/>
                      <a:pt x="414" y="911"/>
                    </a:cubicBezTo>
                    <a:cubicBezTo>
                      <a:pt x="298" y="895"/>
                      <a:pt x="211" y="903"/>
                      <a:pt x="143" y="832"/>
                    </a:cubicBezTo>
                    <a:cubicBezTo>
                      <a:pt x="75" y="761"/>
                      <a:pt x="4" y="624"/>
                      <a:pt x="6" y="483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4" name="Group 180"/>
              <p:cNvGrpSpPr>
                <a:grpSpLocks/>
              </p:cNvGrpSpPr>
              <p:nvPr/>
            </p:nvGrpSpPr>
            <p:grpSpPr bwMode="auto">
              <a:xfrm>
                <a:off x="2196" y="3160"/>
                <a:ext cx="1642" cy="415"/>
                <a:chOff x="959" y="3814"/>
                <a:chExt cx="1642" cy="415"/>
              </a:xfrm>
            </p:grpSpPr>
            <p:grpSp>
              <p:nvGrpSpPr>
                <p:cNvPr id="49" name="Group 181"/>
                <p:cNvGrpSpPr>
                  <a:grpSpLocks/>
                </p:cNvGrpSpPr>
                <p:nvPr/>
              </p:nvGrpSpPr>
              <p:grpSpPr bwMode="auto">
                <a:xfrm>
                  <a:off x="2223" y="3814"/>
                  <a:ext cx="378" cy="181"/>
                  <a:chOff x="4396" y="1245"/>
                  <a:chExt cx="672" cy="248"/>
                </a:xfrm>
              </p:grpSpPr>
              <p:sp>
                <p:nvSpPr>
                  <p:cNvPr id="68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9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0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71" name="Group 185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74" name="Freeform 186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75" name="Freeform 187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72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3" name="Line 189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50" name="Group 190"/>
                <p:cNvGrpSpPr>
                  <a:grpSpLocks/>
                </p:cNvGrpSpPr>
                <p:nvPr/>
              </p:nvGrpSpPr>
              <p:grpSpPr bwMode="auto">
                <a:xfrm>
                  <a:off x="1559" y="4048"/>
                  <a:ext cx="378" cy="181"/>
                  <a:chOff x="4396" y="1245"/>
                  <a:chExt cx="672" cy="248"/>
                </a:xfrm>
              </p:grpSpPr>
              <p:sp>
                <p:nvSpPr>
                  <p:cNvPr id="60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1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2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63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66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67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64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5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51" name="Group 199"/>
                <p:cNvGrpSpPr>
                  <a:grpSpLocks/>
                </p:cNvGrpSpPr>
                <p:nvPr/>
              </p:nvGrpSpPr>
              <p:grpSpPr bwMode="auto">
                <a:xfrm>
                  <a:off x="959" y="3816"/>
                  <a:ext cx="378" cy="181"/>
                  <a:chOff x="4396" y="1245"/>
                  <a:chExt cx="672" cy="248"/>
                </a:xfrm>
              </p:grpSpPr>
              <p:sp>
                <p:nvSpPr>
                  <p:cNvPr id="52" name="Oval 407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55"/>
                    <a:ext cx="666" cy="138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3" name="Rectangle 410"/>
                  <p:cNvSpPr>
                    <a:spLocks noChangeArrowheads="1"/>
                  </p:cNvSpPr>
                  <p:nvPr/>
                </p:nvSpPr>
                <p:spPr bwMode="auto">
                  <a:xfrm>
                    <a:off x="4399" y="1339"/>
                    <a:ext cx="669" cy="8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4" name="Oval 411"/>
                  <p:cNvSpPr>
                    <a:spLocks noChangeArrowheads="1"/>
                  </p:cNvSpPr>
                  <p:nvPr/>
                </p:nvSpPr>
                <p:spPr bwMode="auto">
                  <a:xfrm>
                    <a:off x="4396" y="1245"/>
                    <a:ext cx="667" cy="1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CCCCFF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 sz="2400">
                      <a:latin typeface="Times New Roman" pitchFamily="18" charset="0"/>
                      <a:cs typeface="Arial" pitchFamily="34" charset="0"/>
                    </a:endParaRPr>
                  </a:p>
                </p:txBody>
              </p:sp>
              <p:grpSp>
                <p:nvGrpSpPr>
                  <p:cNvPr id="55" name="Group 203"/>
                  <p:cNvGrpSpPr>
                    <a:grpSpLocks/>
                  </p:cNvGrpSpPr>
                  <p:nvPr/>
                </p:nvGrpSpPr>
                <p:grpSpPr bwMode="auto">
                  <a:xfrm>
                    <a:off x="4530" y="1287"/>
                    <a:ext cx="377" cy="75"/>
                    <a:chOff x="2468" y="1332"/>
                    <a:chExt cx="310" cy="60"/>
                  </a:xfrm>
                </p:grpSpPr>
                <p:sp>
                  <p:nvSpPr>
                    <p:cNvPr id="58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  <p:sp>
                  <p:nvSpPr>
                    <p:cNvPr id="59" name="Freeform 205"/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pt-BR"/>
                    </a:p>
                  </p:txBody>
                </p:sp>
              </p:grpSp>
              <p:sp>
                <p:nvSpPr>
                  <p:cNvPr id="56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4400" y="1320"/>
                    <a:ext cx="0" cy="1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7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5063" y="1326"/>
                    <a:ext cx="0" cy="107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5" name="Freeform 208"/>
              <p:cNvSpPr>
                <a:spLocks/>
              </p:cNvSpPr>
              <p:nvPr/>
            </p:nvSpPr>
            <p:spPr bwMode="auto">
              <a:xfrm>
                <a:off x="2574" y="3086"/>
                <a:ext cx="294" cy="166"/>
              </a:xfrm>
              <a:custGeom>
                <a:avLst/>
                <a:gdLst>
                  <a:gd name="T0" fmla="*/ 0 w 294"/>
                  <a:gd name="T1" fmla="*/ 166 h 166"/>
                  <a:gd name="T2" fmla="*/ 294 w 294"/>
                  <a:gd name="T3" fmla="*/ 0 h 16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4" h="166">
                    <a:moveTo>
                      <a:pt x="0" y="166"/>
                    </a:moveTo>
                    <a:lnTo>
                      <a:pt x="294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" name="Freeform 209"/>
              <p:cNvSpPr>
                <a:spLocks/>
              </p:cNvSpPr>
              <p:nvPr/>
            </p:nvSpPr>
            <p:spPr bwMode="auto">
              <a:xfrm>
                <a:off x="3182" y="3082"/>
                <a:ext cx="272" cy="174"/>
              </a:xfrm>
              <a:custGeom>
                <a:avLst/>
                <a:gdLst>
                  <a:gd name="T0" fmla="*/ 0 w 272"/>
                  <a:gd name="T1" fmla="*/ 0 h 174"/>
                  <a:gd name="T2" fmla="*/ 272 w 272"/>
                  <a:gd name="T3" fmla="*/ 174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72" h="174">
                    <a:moveTo>
                      <a:pt x="0" y="0"/>
                    </a:moveTo>
                    <a:lnTo>
                      <a:pt x="272" y="17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" name="Freeform 210"/>
              <p:cNvSpPr>
                <a:spLocks/>
              </p:cNvSpPr>
              <p:nvPr/>
            </p:nvSpPr>
            <p:spPr bwMode="auto">
              <a:xfrm>
                <a:off x="2511" y="3329"/>
                <a:ext cx="303" cy="150"/>
              </a:xfrm>
              <a:custGeom>
                <a:avLst/>
                <a:gdLst>
                  <a:gd name="T0" fmla="*/ 0 w 294"/>
                  <a:gd name="T1" fmla="*/ 0 h 174"/>
                  <a:gd name="T2" fmla="*/ 342 w 294"/>
                  <a:gd name="T3" fmla="*/ 83 h 17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4" h="174">
                    <a:moveTo>
                      <a:pt x="0" y="0"/>
                    </a:moveTo>
                    <a:lnTo>
                      <a:pt x="294" y="17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8" name="Freeform 211"/>
              <p:cNvSpPr>
                <a:spLocks/>
              </p:cNvSpPr>
              <p:nvPr/>
            </p:nvSpPr>
            <p:spPr bwMode="auto">
              <a:xfrm>
                <a:off x="3168" y="3322"/>
                <a:ext cx="352" cy="148"/>
              </a:xfrm>
              <a:custGeom>
                <a:avLst/>
                <a:gdLst>
                  <a:gd name="T0" fmla="*/ 0 w 352"/>
                  <a:gd name="T1" fmla="*/ 148 h 148"/>
                  <a:gd name="T2" fmla="*/ 352 w 352"/>
                  <a:gd name="T3" fmla="*/ 0 h 14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52" h="148">
                    <a:moveTo>
                      <a:pt x="0" y="148"/>
                    </a:moveTo>
                    <a:lnTo>
                      <a:pt x="35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9" name="Freeform 212"/>
              <p:cNvSpPr>
                <a:spLocks/>
              </p:cNvSpPr>
              <p:nvPr/>
            </p:nvSpPr>
            <p:spPr bwMode="auto">
              <a:xfrm>
                <a:off x="3528" y="3348"/>
                <a:ext cx="130" cy="320"/>
              </a:xfrm>
              <a:custGeom>
                <a:avLst/>
                <a:gdLst>
                  <a:gd name="T0" fmla="*/ 0 w 118"/>
                  <a:gd name="T1" fmla="*/ 54 h 500"/>
                  <a:gd name="T2" fmla="*/ 192 w 118"/>
                  <a:gd name="T3" fmla="*/ 0 h 50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8" h="500">
                    <a:moveTo>
                      <a:pt x="0" y="500"/>
                    </a:moveTo>
                    <a:lnTo>
                      <a:pt x="118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0" name="Freeform 213"/>
              <p:cNvSpPr>
                <a:spLocks/>
              </p:cNvSpPr>
              <p:nvPr/>
            </p:nvSpPr>
            <p:spPr bwMode="auto">
              <a:xfrm>
                <a:off x="2750" y="3684"/>
                <a:ext cx="464" cy="47"/>
              </a:xfrm>
              <a:custGeom>
                <a:avLst/>
                <a:gdLst>
                  <a:gd name="T0" fmla="*/ 1147 w 370"/>
                  <a:gd name="T1" fmla="*/ 217 h 32"/>
                  <a:gd name="T2" fmla="*/ 0 w 370"/>
                  <a:gd name="T3" fmla="*/ 0 h 3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0" h="32">
                    <a:moveTo>
                      <a:pt x="370" y="32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" name="Freeform 214"/>
              <p:cNvSpPr>
                <a:spLocks/>
              </p:cNvSpPr>
              <p:nvPr/>
            </p:nvSpPr>
            <p:spPr bwMode="auto">
              <a:xfrm>
                <a:off x="2412" y="3344"/>
                <a:ext cx="122" cy="268"/>
              </a:xfrm>
              <a:custGeom>
                <a:avLst/>
                <a:gdLst>
                  <a:gd name="T0" fmla="*/ 26 w 176"/>
                  <a:gd name="T1" fmla="*/ 47 h 412"/>
                  <a:gd name="T2" fmla="*/ 28 w 176"/>
                  <a:gd name="T3" fmla="*/ 48 h 412"/>
                  <a:gd name="T4" fmla="*/ 0 w 176"/>
                  <a:gd name="T5" fmla="*/ 0 h 4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76" h="412">
                    <a:moveTo>
                      <a:pt x="162" y="408"/>
                    </a:moveTo>
                    <a:lnTo>
                      <a:pt x="176" y="412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22" name="Group 215"/>
              <p:cNvGrpSpPr>
                <a:grpSpLocks/>
              </p:cNvGrpSpPr>
              <p:nvPr/>
            </p:nvGrpSpPr>
            <p:grpSpPr bwMode="auto">
              <a:xfrm>
                <a:off x="2822" y="2974"/>
                <a:ext cx="378" cy="181"/>
                <a:chOff x="4396" y="1245"/>
                <a:chExt cx="672" cy="248"/>
              </a:xfrm>
            </p:grpSpPr>
            <p:sp>
              <p:nvSpPr>
                <p:cNvPr id="41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42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43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44" name="Group 21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47" name="Freeform 22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8" name="Freeform 22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45" name="Line 222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" name="Line 223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3" name="Group 224"/>
              <p:cNvGrpSpPr>
                <a:grpSpLocks/>
              </p:cNvGrpSpPr>
              <p:nvPr/>
            </p:nvGrpSpPr>
            <p:grpSpPr bwMode="auto">
              <a:xfrm>
                <a:off x="3171" y="3604"/>
                <a:ext cx="378" cy="181"/>
                <a:chOff x="4396" y="1245"/>
                <a:chExt cx="672" cy="248"/>
              </a:xfrm>
            </p:grpSpPr>
            <p:sp>
              <p:nvSpPr>
                <p:cNvPr id="33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3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35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36" name="Group 22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39" name="Freeform 22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40" name="Freeform 23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7" name="Line 231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8" name="Line 232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4" name="Group 233"/>
              <p:cNvGrpSpPr>
                <a:grpSpLocks/>
              </p:cNvGrpSpPr>
              <p:nvPr/>
            </p:nvGrpSpPr>
            <p:grpSpPr bwMode="auto">
              <a:xfrm>
                <a:off x="2403" y="3574"/>
                <a:ext cx="378" cy="181"/>
                <a:chOff x="4396" y="1245"/>
                <a:chExt cx="672" cy="248"/>
              </a:xfrm>
            </p:grpSpPr>
            <p:sp>
              <p:nvSpPr>
                <p:cNvPr id="25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2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sp>
              <p:nvSpPr>
                <p:cNvPr id="27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 sz="2400">
                    <a:latin typeface="Times New Roman" pitchFamily="18" charset="0"/>
                    <a:cs typeface="Arial" pitchFamily="34" charset="0"/>
                  </a:endParaRPr>
                </a:p>
              </p:txBody>
            </p:sp>
            <p:grpSp>
              <p:nvGrpSpPr>
                <p:cNvPr id="28" name="Group 237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31" name="Freeform 238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  <p:sp>
                <p:nvSpPr>
                  <p:cNvPr id="32" name="Freeform 239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CC99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pt-BR"/>
                  </a:p>
                </p:txBody>
              </p:sp>
            </p:grpSp>
            <p:sp>
              <p:nvSpPr>
                <p:cNvPr id="29" name="Line 240"/>
                <p:cNvSpPr>
                  <a:spLocks noChangeShapeType="1"/>
                </p:cNvSpPr>
                <p:nvPr/>
              </p:nvSpPr>
              <p:spPr bwMode="auto">
                <a:xfrm>
                  <a:off x="4400" y="1320"/>
                  <a:ext cx="0" cy="11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" name="Line 241"/>
                <p:cNvSpPr>
                  <a:spLocks noChangeShapeType="1"/>
                </p:cNvSpPr>
                <p:nvPr/>
              </p:nvSpPr>
              <p:spPr bwMode="auto">
                <a:xfrm>
                  <a:off x="5063" y="1326"/>
                  <a:ext cx="0" cy="10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" name="Text Box 108"/>
            <p:cNvSpPr txBox="1">
              <a:spLocks noChangeArrowheads="1"/>
            </p:cNvSpPr>
            <p:nvPr/>
          </p:nvSpPr>
          <p:spPr bwMode="auto">
            <a:xfrm>
              <a:off x="667" y="32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mtClean="0"/>
                <a:t>1</a:t>
              </a:r>
            </a:p>
          </p:txBody>
        </p:sp>
        <p:sp>
          <p:nvSpPr>
            <p:cNvPr id="11" name="Text Box 109"/>
            <p:cNvSpPr txBox="1">
              <a:spLocks noChangeArrowheads="1"/>
            </p:cNvSpPr>
            <p:nvPr/>
          </p:nvSpPr>
          <p:spPr bwMode="auto">
            <a:xfrm>
              <a:off x="620" y="35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/>
                <a:t>2</a:t>
              </a:r>
            </a:p>
          </p:txBody>
        </p:sp>
        <p:sp>
          <p:nvSpPr>
            <p:cNvPr id="12" name="Text Box 110"/>
            <p:cNvSpPr txBox="1">
              <a:spLocks noChangeArrowheads="1"/>
            </p:cNvSpPr>
            <p:nvPr/>
          </p:nvSpPr>
          <p:spPr bwMode="auto">
            <a:xfrm>
              <a:off x="448" y="350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smtClean="0"/>
                <a:t>3</a:t>
              </a:r>
            </a:p>
          </p:txBody>
        </p:sp>
      </p:grpSp>
      <p:sp>
        <p:nvSpPr>
          <p:cNvPr id="77" name="Freeform 11"/>
          <p:cNvSpPr>
            <a:spLocks/>
          </p:cNvSpPr>
          <p:nvPr/>
        </p:nvSpPr>
        <p:spPr bwMode="auto">
          <a:xfrm>
            <a:off x="2397125" y="3654637"/>
            <a:ext cx="2290763" cy="1295400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2176463" y="1328950"/>
            <a:ext cx="2528887" cy="23336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9" name="Oval 13"/>
          <p:cNvSpPr>
            <a:spLocks noChangeArrowheads="1"/>
          </p:cNvSpPr>
          <p:nvPr/>
        </p:nvSpPr>
        <p:spPr bwMode="auto">
          <a:xfrm>
            <a:off x="2513013" y="1381337"/>
            <a:ext cx="2095500" cy="6048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0" name="Rectangle 105"/>
          <p:cNvSpPr>
            <a:spLocks noChangeArrowheads="1"/>
          </p:cNvSpPr>
          <p:nvPr/>
        </p:nvSpPr>
        <p:spPr bwMode="auto">
          <a:xfrm>
            <a:off x="2457450" y="4718262"/>
            <a:ext cx="1155700" cy="2381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1" name="Rectangle 106"/>
          <p:cNvSpPr>
            <a:spLocks noChangeArrowheads="1"/>
          </p:cNvSpPr>
          <p:nvPr/>
        </p:nvSpPr>
        <p:spPr bwMode="auto">
          <a:xfrm>
            <a:off x="2433638" y="4742075"/>
            <a:ext cx="1147762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2" name="Line 107"/>
          <p:cNvSpPr>
            <a:spLocks noChangeShapeType="1"/>
          </p:cNvSpPr>
          <p:nvPr/>
        </p:nvSpPr>
        <p:spPr bwMode="auto">
          <a:xfrm>
            <a:off x="3459163" y="4873837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3" name="Rectangle 111"/>
          <p:cNvSpPr>
            <a:spLocks noChangeArrowheads="1"/>
          </p:cNvSpPr>
          <p:nvPr/>
        </p:nvSpPr>
        <p:spPr bwMode="auto">
          <a:xfrm>
            <a:off x="3062288" y="4745250"/>
            <a:ext cx="427037" cy="239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4" name="Text Box 112"/>
          <p:cNvSpPr txBox="1">
            <a:spLocks noChangeArrowheads="1"/>
          </p:cNvSpPr>
          <p:nvPr/>
        </p:nvSpPr>
        <p:spPr bwMode="auto">
          <a:xfrm>
            <a:off x="3014663" y="4718262"/>
            <a:ext cx="184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200" smtClean="0"/>
          </a:p>
        </p:txBody>
      </p:sp>
      <p:sp>
        <p:nvSpPr>
          <p:cNvPr id="85" name="Text Box 113"/>
          <p:cNvSpPr txBox="1">
            <a:spLocks noChangeArrowheads="1"/>
          </p:cNvSpPr>
          <p:nvPr/>
        </p:nvSpPr>
        <p:spPr bwMode="auto">
          <a:xfrm>
            <a:off x="1041725" y="4046750"/>
            <a:ext cx="30909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pt-BR" sz="1600" dirty="0" smtClean="0"/>
              <a:t>endereço IP de destino no</a:t>
            </a:r>
          </a:p>
          <a:p>
            <a:pPr eaLnBrk="1" hangingPunct="1"/>
            <a:r>
              <a:rPr lang="pt-BR" sz="1600" dirty="0" smtClean="0"/>
              <a:t>cabeçalho do pacote que chega</a:t>
            </a:r>
            <a:endParaRPr lang="en-US" sz="1600" dirty="0"/>
          </a:p>
        </p:txBody>
      </p:sp>
      <p:sp>
        <p:nvSpPr>
          <p:cNvPr id="86" name="Line 114"/>
          <p:cNvSpPr>
            <a:spLocks noChangeShapeType="1"/>
          </p:cNvSpPr>
          <p:nvPr/>
        </p:nvSpPr>
        <p:spPr bwMode="auto">
          <a:xfrm flipH="1">
            <a:off x="2681288" y="5004012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7" name="Text Box 115"/>
          <p:cNvSpPr txBox="1">
            <a:spLocks noChangeArrowheads="1"/>
          </p:cNvSpPr>
          <p:nvPr/>
        </p:nvSpPr>
        <p:spPr bwMode="auto">
          <a:xfrm>
            <a:off x="2454007" y="1538500"/>
            <a:ext cx="21898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 err="1" smtClean="0"/>
              <a:t>algoritmo</a:t>
            </a:r>
            <a:r>
              <a:rPr lang="en-US" sz="1400" dirty="0" smtClean="0"/>
              <a:t> de </a:t>
            </a:r>
            <a:r>
              <a:rPr lang="en-US" sz="1400" dirty="0" err="1" smtClean="0"/>
              <a:t>roteamento</a:t>
            </a:r>
            <a:endParaRPr lang="en-US" sz="1400" dirty="0" smtClean="0"/>
          </a:p>
        </p:txBody>
      </p:sp>
      <p:sp>
        <p:nvSpPr>
          <p:cNvPr id="88" name="Rectangle 116"/>
          <p:cNvSpPr>
            <a:spLocks noChangeArrowheads="1"/>
          </p:cNvSpPr>
          <p:nvPr/>
        </p:nvSpPr>
        <p:spPr bwMode="auto">
          <a:xfrm>
            <a:off x="2387600" y="2275100"/>
            <a:ext cx="2184400" cy="1298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9" name="Text Box 117"/>
          <p:cNvSpPr txBox="1">
            <a:spLocks noChangeArrowheads="1"/>
          </p:cNvSpPr>
          <p:nvPr/>
        </p:nvSpPr>
        <p:spPr bwMode="auto">
          <a:xfrm>
            <a:off x="2514388" y="2238587"/>
            <a:ext cx="20249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 err="1" smtClean="0"/>
              <a:t>tabela</a:t>
            </a:r>
            <a:r>
              <a:rPr lang="en-US" sz="1400" dirty="0" smtClean="0"/>
              <a:t> de </a:t>
            </a:r>
            <a:r>
              <a:rPr lang="en-US" sz="1400" dirty="0" err="1" smtClean="0"/>
              <a:t>repasse</a:t>
            </a:r>
            <a:r>
              <a:rPr lang="en-US" sz="1400" dirty="0" smtClean="0"/>
              <a:t> local</a:t>
            </a:r>
          </a:p>
        </p:txBody>
      </p:sp>
      <p:sp>
        <p:nvSpPr>
          <p:cNvPr id="90" name="Text Box 118"/>
          <p:cNvSpPr txBox="1">
            <a:spLocks noChangeArrowheads="1"/>
          </p:cNvSpPr>
          <p:nvPr/>
        </p:nvSpPr>
        <p:spPr bwMode="auto">
          <a:xfrm>
            <a:off x="2430463" y="2486237"/>
            <a:ext cx="1312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 err="1" smtClean="0"/>
              <a:t>endereço</a:t>
            </a:r>
            <a:r>
              <a:rPr lang="en-US" sz="1400" dirty="0" smtClean="0"/>
              <a:t> </a:t>
            </a:r>
            <a:r>
              <a:rPr lang="en-US" sz="1400" dirty="0" err="1" smtClean="0"/>
              <a:t>dest</a:t>
            </a:r>
            <a:endParaRPr lang="en-US" sz="1400" dirty="0" smtClean="0"/>
          </a:p>
        </p:txBody>
      </p:sp>
      <p:sp>
        <p:nvSpPr>
          <p:cNvPr id="91" name="Text Box 119"/>
          <p:cNvSpPr txBox="1">
            <a:spLocks noChangeArrowheads="1"/>
          </p:cNvSpPr>
          <p:nvPr/>
        </p:nvSpPr>
        <p:spPr bwMode="auto">
          <a:xfrm>
            <a:off x="3597275" y="2487825"/>
            <a:ext cx="104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400" dirty="0" smtClean="0"/>
              <a:t>link </a:t>
            </a:r>
            <a:r>
              <a:rPr lang="en-US" sz="1400" dirty="0" err="1" smtClean="0"/>
              <a:t>saída</a:t>
            </a:r>
            <a:endParaRPr lang="en-US" sz="1400" dirty="0" smtClean="0"/>
          </a:p>
        </p:txBody>
      </p:sp>
      <p:sp>
        <p:nvSpPr>
          <p:cNvPr id="92" name="Line 120"/>
          <p:cNvSpPr>
            <a:spLocks noChangeShapeType="1"/>
          </p:cNvSpPr>
          <p:nvPr/>
        </p:nvSpPr>
        <p:spPr bwMode="auto">
          <a:xfrm>
            <a:off x="3695700" y="2498937"/>
            <a:ext cx="7938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3" name="Text Box 121"/>
          <p:cNvSpPr txBox="1">
            <a:spLocks noChangeArrowheads="1"/>
          </p:cNvSpPr>
          <p:nvPr/>
        </p:nvSpPr>
        <p:spPr bwMode="auto">
          <a:xfrm>
            <a:off x="2303865" y="2770400"/>
            <a:ext cx="14029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dirty="0" err="1" smtClean="0"/>
              <a:t>faixa-endereços</a:t>
            </a:r>
            <a:r>
              <a:rPr lang="en-US" sz="1200" dirty="0" smtClean="0"/>
              <a:t> 1</a:t>
            </a:r>
          </a:p>
          <a:p>
            <a:pPr algn="r" eaLnBrk="1" hangingPunct="1">
              <a:defRPr/>
            </a:pPr>
            <a:r>
              <a:rPr lang="en-US" sz="1200" dirty="0" err="1"/>
              <a:t>faixa-endereços</a:t>
            </a:r>
            <a:r>
              <a:rPr lang="en-US" sz="1200" dirty="0" smtClean="0"/>
              <a:t> 2</a:t>
            </a:r>
          </a:p>
          <a:p>
            <a:pPr algn="r" eaLnBrk="1" hangingPunct="1">
              <a:defRPr/>
            </a:pPr>
            <a:r>
              <a:rPr lang="en-US" sz="1200" dirty="0" err="1"/>
              <a:t>faixa-endereços</a:t>
            </a:r>
            <a:r>
              <a:rPr lang="en-US" sz="1200" dirty="0" smtClean="0"/>
              <a:t> 3</a:t>
            </a:r>
          </a:p>
          <a:p>
            <a:pPr algn="r" eaLnBrk="1" hangingPunct="1">
              <a:defRPr/>
            </a:pPr>
            <a:r>
              <a:rPr lang="en-US" sz="1200" dirty="0" err="1"/>
              <a:t>faixa-endereços</a:t>
            </a:r>
            <a:r>
              <a:rPr lang="en-US" sz="1200" dirty="0" smtClean="0"/>
              <a:t> 4</a:t>
            </a:r>
          </a:p>
        </p:txBody>
      </p:sp>
      <p:sp>
        <p:nvSpPr>
          <p:cNvPr id="94" name="Text Box 122"/>
          <p:cNvSpPr txBox="1">
            <a:spLocks noChangeArrowheads="1"/>
          </p:cNvSpPr>
          <p:nvPr/>
        </p:nvSpPr>
        <p:spPr bwMode="auto">
          <a:xfrm>
            <a:off x="3711575" y="2770400"/>
            <a:ext cx="268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/>
              <a:t>3</a:t>
            </a:r>
          </a:p>
          <a:p>
            <a:pPr algn="ctr" eaLnBrk="1" hangingPunct="1">
              <a:defRPr/>
            </a:pPr>
            <a:r>
              <a:rPr lang="en-US" sz="1200" smtClean="0"/>
              <a:t>2</a:t>
            </a:r>
          </a:p>
          <a:p>
            <a:pPr algn="ctr" eaLnBrk="1" hangingPunct="1">
              <a:defRPr/>
            </a:pPr>
            <a:r>
              <a:rPr lang="en-US" sz="1200" smtClean="0"/>
              <a:t>2</a:t>
            </a:r>
          </a:p>
          <a:p>
            <a:pPr algn="ctr" eaLnBrk="1" hangingPunct="1">
              <a:defRPr/>
            </a:pPr>
            <a:r>
              <a:rPr lang="en-US" sz="1200" smtClean="0"/>
              <a:t>1</a:t>
            </a:r>
          </a:p>
        </p:txBody>
      </p:sp>
      <p:sp>
        <p:nvSpPr>
          <p:cNvPr id="95" name="Line 123"/>
          <p:cNvSpPr>
            <a:spLocks noChangeShapeType="1"/>
          </p:cNvSpPr>
          <p:nvPr/>
        </p:nvSpPr>
        <p:spPr bwMode="auto">
          <a:xfrm>
            <a:off x="2409825" y="2751350"/>
            <a:ext cx="2163763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6" name="Line 124"/>
          <p:cNvSpPr>
            <a:spLocks noChangeShapeType="1"/>
          </p:cNvSpPr>
          <p:nvPr/>
        </p:nvSpPr>
        <p:spPr bwMode="auto">
          <a:xfrm>
            <a:off x="2392363" y="2503700"/>
            <a:ext cx="21732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7" name="AutoShape 125"/>
          <p:cNvSpPr>
            <a:spLocks noChangeArrowheads="1"/>
          </p:cNvSpPr>
          <p:nvPr/>
        </p:nvSpPr>
        <p:spPr bwMode="auto">
          <a:xfrm rot="5400000">
            <a:off x="3466306" y="1993319"/>
            <a:ext cx="239713" cy="273050"/>
          </a:xfrm>
          <a:prstGeom prst="rightArrow">
            <a:avLst>
              <a:gd name="adj1" fmla="val 51167"/>
              <a:gd name="adj2" fmla="val 3973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8" name="Line 126"/>
          <p:cNvSpPr>
            <a:spLocks noChangeShapeType="1"/>
          </p:cNvSpPr>
          <p:nvPr/>
        </p:nvSpPr>
        <p:spPr bwMode="auto">
          <a:xfrm>
            <a:off x="2843213" y="4435687"/>
            <a:ext cx="363537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9" name="Freeform 127"/>
          <p:cNvSpPr>
            <a:spLocks/>
          </p:cNvSpPr>
          <p:nvPr/>
        </p:nvSpPr>
        <p:spPr bwMode="auto">
          <a:xfrm>
            <a:off x="3916363" y="4926225"/>
            <a:ext cx="879475" cy="26511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0" name="Freeform 128"/>
          <p:cNvSpPr>
            <a:spLocks/>
          </p:cNvSpPr>
          <p:nvPr/>
        </p:nvSpPr>
        <p:spPr bwMode="auto">
          <a:xfrm flipH="1">
            <a:off x="6249988" y="4489662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1" name="Freeform 129"/>
          <p:cNvSpPr>
            <a:spLocks/>
          </p:cNvSpPr>
          <p:nvPr/>
        </p:nvSpPr>
        <p:spPr bwMode="auto">
          <a:xfrm flipH="1">
            <a:off x="5240338" y="4216612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" name="Freeform 130"/>
          <p:cNvSpPr>
            <a:spLocks/>
          </p:cNvSpPr>
          <p:nvPr/>
        </p:nvSpPr>
        <p:spPr bwMode="auto">
          <a:xfrm flipH="1" flipV="1">
            <a:off x="5908675" y="5762837"/>
            <a:ext cx="542925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" name="Freeform 131"/>
          <p:cNvSpPr>
            <a:spLocks/>
          </p:cNvSpPr>
          <p:nvPr/>
        </p:nvSpPr>
        <p:spPr bwMode="auto">
          <a:xfrm flipH="1" flipV="1">
            <a:off x="4559300" y="5746962"/>
            <a:ext cx="542925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4" name="Freeform 132"/>
          <p:cNvSpPr>
            <a:spLocks/>
          </p:cNvSpPr>
          <p:nvPr/>
        </p:nvSpPr>
        <p:spPr bwMode="auto">
          <a:xfrm flipH="1" flipV="1">
            <a:off x="5199063" y="5454862"/>
            <a:ext cx="542925" cy="452438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05" name="Group 133"/>
          <p:cNvGrpSpPr>
            <a:grpSpLocks/>
          </p:cNvGrpSpPr>
          <p:nvPr/>
        </p:nvGrpSpPr>
        <p:grpSpPr bwMode="auto">
          <a:xfrm>
            <a:off x="5248275" y="3772112"/>
            <a:ext cx="550863" cy="452438"/>
            <a:chOff x="2886" y="1668"/>
            <a:chExt cx="347" cy="285"/>
          </a:xfrm>
        </p:grpSpPr>
        <p:sp>
          <p:nvSpPr>
            <p:cNvPr id="106" name="Rectangle 134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7" name="Oval 135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8" name="Rectangle 136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9" name="Line 137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0" name="Line 138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Line 139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AutoShape 140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3" name="Group 141"/>
          <p:cNvGrpSpPr>
            <a:grpSpLocks/>
          </p:cNvGrpSpPr>
          <p:nvPr/>
        </p:nvGrpSpPr>
        <p:grpSpPr bwMode="auto">
          <a:xfrm>
            <a:off x="6261100" y="4045162"/>
            <a:ext cx="550863" cy="452438"/>
            <a:chOff x="2886" y="1668"/>
            <a:chExt cx="347" cy="285"/>
          </a:xfrm>
        </p:grpSpPr>
        <p:sp>
          <p:nvSpPr>
            <p:cNvPr id="114" name="Rectangle 142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5" name="Oval 143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6" name="Rectangle 144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7" name="Line 145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8" name="Line 146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Line 147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AutoShape 148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21" name="Group 149"/>
          <p:cNvGrpSpPr>
            <a:grpSpLocks/>
          </p:cNvGrpSpPr>
          <p:nvPr/>
        </p:nvGrpSpPr>
        <p:grpSpPr bwMode="auto">
          <a:xfrm>
            <a:off x="5891213" y="6121612"/>
            <a:ext cx="550862" cy="452438"/>
            <a:chOff x="2886" y="1668"/>
            <a:chExt cx="347" cy="285"/>
          </a:xfrm>
        </p:grpSpPr>
        <p:sp>
          <p:nvSpPr>
            <p:cNvPr id="122" name="Rectangle 150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Oval 151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4" name="Rectangle 152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5" name="Line 153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6" name="Line 154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Line 155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8" name="AutoShape 156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29" name="Group 157"/>
          <p:cNvGrpSpPr>
            <a:grpSpLocks/>
          </p:cNvGrpSpPr>
          <p:nvPr/>
        </p:nvGrpSpPr>
        <p:grpSpPr bwMode="auto">
          <a:xfrm>
            <a:off x="5195888" y="5902537"/>
            <a:ext cx="550862" cy="452438"/>
            <a:chOff x="2886" y="1668"/>
            <a:chExt cx="347" cy="285"/>
          </a:xfrm>
        </p:grpSpPr>
        <p:sp>
          <p:nvSpPr>
            <p:cNvPr id="130" name="Rectangle 158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1" name="Oval 159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2" name="Rectangle 160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3" name="Line 161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4" name="Line 162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5" name="Line 163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6" name="AutoShape 164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7" name="Group 165"/>
          <p:cNvGrpSpPr>
            <a:grpSpLocks/>
          </p:cNvGrpSpPr>
          <p:nvPr/>
        </p:nvGrpSpPr>
        <p:grpSpPr bwMode="auto">
          <a:xfrm>
            <a:off x="4540250" y="6094625"/>
            <a:ext cx="550863" cy="452437"/>
            <a:chOff x="2886" y="1668"/>
            <a:chExt cx="347" cy="285"/>
          </a:xfrm>
        </p:grpSpPr>
        <p:sp>
          <p:nvSpPr>
            <p:cNvPr id="138" name="Rectangle 166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9" name="Oval 167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0" name="Rectangle 168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1" name="Line 169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2" name="Line 170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3" name="Line 171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4" name="AutoShape 172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5" name="Group 176"/>
          <p:cNvGrpSpPr>
            <a:grpSpLocks/>
          </p:cNvGrpSpPr>
          <p:nvPr/>
        </p:nvGrpSpPr>
        <p:grpSpPr bwMode="auto">
          <a:xfrm>
            <a:off x="3492500" y="1335300"/>
            <a:ext cx="4986338" cy="1887537"/>
            <a:chOff x="2037" y="708"/>
            <a:chExt cx="3471" cy="1189"/>
          </a:xfrm>
        </p:grpSpPr>
        <p:sp>
          <p:nvSpPr>
            <p:cNvPr id="146" name="Text Box 174"/>
            <p:cNvSpPr txBox="1">
              <a:spLocks noChangeArrowheads="1"/>
            </p:cNvSpPr>
            <p:nvPr/>
          </p:nvSpPr>
          <p:spPr bwMode="auto">
            <a:xfrm>
              <a:off x="3474" y="708"/>
              <a:ext cx="2034" cy="1047"/>
            </a:xfrm>
            <a:prstGeom prst="rect">
              <a:avLst/>
            </a:prstGeom>
            <a:noFill/>
            <a:ln w="127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  <a:defRPr/>
              </a:pP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4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bilhões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de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endereços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IP,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ao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invés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de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listar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endereços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destino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individuais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lista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</a:t>
              </a:r>
              <a:r>
                <a:rPr lang="en-US" sz="2000" i="1" dirty="0" err="1" smtClean="0">
                  <a:solidFill>
                    <a:srgbClr val="000099"/>
                  </a:solidFill>
                  <a:latin typeface="Gill Sans MT" charset="0"/>
                </a:rPr>
                <a:t>faixa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de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endereços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(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entradas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agregáveis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 da </a:t>
              </a:r>
              <a:r>
                <a:rPr lang="en-US" sz="2000" dirty="0" err="1" smtClean="0">
                  <a:solidFill>
                    <a:srgbClr val="000099"/>
                  </a:solidFill>
                  <a:latin typeface="Gill Sans MT" charset="0"/>
                </a:rPr>
                <a:t>tabela</a:t>
              </a:r>
              <a:r>
                <a:rPr lang="en-US" sz="2000" dirty="0" smtClean="0">
                  <a:solidFill>
                    <a:srgbClr val="000099"/>
                  </a:solidFill>
                  <a:latin typeface="Gill Sans MT" charset="0"/>
                </a:rPr>
                <a:t>)</a:t>
              </a:r>
            </a:p>
          </p:txBody>
        </p:sp>
        <p:sp>
          <p:nvSpPr>
            <p:cNvPr id="147" name="Line 175"/>
            <p:cNvSpPr>
              <a:spLocks noChangeShapeType="1"/>
            </p:cNvSpPr>
            <p:nvPr/>
          </p:nvSpPr>
          <p:spPr bwMode="auto">
            <a:xfrm flipH="1">
              <a:off x="2037" y="1229"/>
              <a:ext cx="1433" cy="66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24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dirty="0" smtClean="0"/>
              <a:t>4: Camada de Rede</a:t>
            </a:r>
            <a:endParaRPr lang="pt-BR" dirty="0" smtClean="0">
              <a:latin typeface="Times New Roman" pitchFamily="18" charset="0"/>
            </a:endParaRPr>
          </a:p>
        </p:txBody>
      </p:sp>
      <p:sp>
        <p:nvSpPr>
          <p:cNvPr id="30723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5DB51E49-0BC4-47D6-AFCD-011679B4B997}" type="slidenum">
              <a:rPr lang="pt-BR" smtClean="0"/>
              <a:pPr/>
              <a:t>17</a:t>
            </a:fld>
            <a:endParaRPr lang="pt-BR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Tabela de repasse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3727" y="1281758"/>
            <a:ext cx="5285421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lang="en-US" b="1" dirty="0" err="1" smtClean="0">
                <a:latin typeface="Arial" charset="0"/>
                <a:ea typeface="ＭＳ Ｐゴシック" charset="0"/>
                <a:cs typeface="Times New Roman" charset="0"/>
              </a:rPr>
              <a:t>Faixa</a:t>
            </a:r>
            <a:r>
              <a:rPr lang="en-US" b="1" dirty="0" smtClean="0">
                <a:latin typeface="Arial" charset="0"/>
                <a:ea typeface="ＭＳ Ｐゴシック" charset="0"/>
                <a:cs typeface="Times New Roman" charset="0"/>
              </a:rPr>
              <a:t> de </a:t>
            </a:r>
            <a:r>
              <a:rPr lang="en-US" b="1" dirty="0" err="1" smtClean="0">
                <a:latin typeface="Arial" charset="0"/>
                <a:ea typeface="ＭＳ Ｐゴシック" charset="0"/>
                <a:cs typeface="Times New Roman" charset="0"/>
              </a:rPr>
              <a:t>endereços</a:t>
            </a:r>
            <a:r>
              <a:rPr lang="en-US" b="1" dirty="0" smtClean="0">
                <a:latin typeface="Arial" charset="0"/>
                <a:ea typeface="ＭＳ Ｐゴシック" charset="0"/>
                <a:cs typeface="Times New Roman" charset="0"/>
              </a:rPr>
              <a:t> de </a:t>
            </a:r>
            <a:r>
              <a:rPr lang="en-US" b="1" dirty="0" err="1" smtClean="0">
                <a:latin typeface="Arial" charset="0"/>
                <a:ea typeface="ＭＳ Ｐゴシック" charset="0"/>
                <a:cs typeface="Times New Roman" charset="0"/>
              </a:rPr>
              <a:t>destino</a:t>
            </a:r>
            <a:endParaRPr lang="en-US" b="1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endParaRPr lang="en-US" b="1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Times New Roman" charset="0"/>
              </a:rPr>
              <a:t>11001000 00010111 00010000 00000000</a:t>
            </a:r>
            <a:endParaRPr lang="en-US" sz="2000" b="1" dirty="0">
              <a:latin typeface="Courier New" charset="0"/>
              <a:ea typeface="ＭＳ Ｐゴシック" charset="0"/>
            </a:endParaRPr>
          </a:p>
          <a:p>
            <a:pPr algn="just">
              <a:defRPr/>
            </a:pPr>
            <a:r>
              <a:rPr lang="en-US" dirty="0" err="1" smtClean="0">
                <a:latin typeface="Arial" charset="0"/>
                <a:ea typeface="ＭＳ Ｐゴシック" charset="0"/>
                <a:cs typeface="Times New Roman" charset="0"/>
              </a:rPr>
              <a:t>até</a:t>
            </a:r>
            <a:endParaRPr lang="en-US" sz="2000" dirty="0">
              <a:latin typeface="Comic Sans MS" charset="0"/>
              <a:ea typeface="ＭＳ Ｐゴシック" charset="0"/>
            </a:endParaRPr>
          </a:p>
          <a:p>
            <a:pPr algn="just"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Times New Roman" charset="0"/>
              </a:rPr>
              <a:t>11001000 00010111 00010111 11111111</a:t>
            </a:r>
          </a:p>
          <a:p>
            <a:pPr algn="just">
              <a:defRPr/>
            </a:pPr>
            <a:endParaRPr lang="en-US" b="1" dirty="0">
              <a:latin typeface="Courier New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Times New Roman" charset="0"/>
              </a:rPr>
              <a:t>11001000 00010111 00011000 00000000</a:t>
            </a:r>
            <a:endParaRPr lang="en-US" sz="2000" b="1" dirty="0">
              <a:latin typeface="Courier New" charset="0"/>
              <a:ea typeface="ＭＳ Ｐゴシック" charset="0"/>
            </a:endParaRPr>
          </a:p>
          <a:p>
            <a:pPr algn="just">
              <a:defRPr/>
            </a:pPr>
            <a:r>
              <a:rPr lang="en-US" dirty="0" err="1">
                <a:latin typeface="Arial" charset="0"/>
                <a:ea typeface="ＭＳ Ｐゴシック" charset="0"/>
                <a:cs typeface="Times New Roman" charset="0"/>
              </a:rPr>
              <a:t>até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algn="just"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Times New Roman" charset="0"/>
              </a:rPr>
              <a:t>11001000 00010111 00011000 11111111  </a:t>
            </a:r>
          </a:p>
          <a:p>
            <a:pPr algn="just">
              <a:defRPr/>
            </a:pPr>
            <a:endParaRPr lang="en-US" sz="2000" b="1" dirty="0">
              <a:latin typeface="Courier New" charset="0"/>
              <a:ea typeface="ＭＳ Ｐゴシック" charset="0"/>
            </a:endParaRPr>
          </a:p>
          <a:p>
            <a:pPr algn="just"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Times New Roman" charset="0"/>
              </a:rPr>
              <a:t>11001000 00010111 00011001 00000000</a:t>
            </a:r>
            <a:endParaRPr lang="en-US" sz="2000" b="1" dirty="0">
              <a:latin typeface="Courier New" charset="0"/>
              <a:ea typeface="ＭＳ Ｐゴシック" charset="0"/>
            </a:endParaRPr>
          </a:p>
          <a:p>
            <a:pPr algn="just">
              <a:defRPr/>
            </a:pPr>
            <a:r>
              <a:rPr lang="en-US" dirty="0" err="1">
                <a:latin typeface="Arial" charset="0"/>
                <a:ea typeface="ＭＳ Ｐゴシック" charset="0"/>
                <a:cs typeface="Times New Roman" charset="0"/>
              </a:rPr>
              <a:t>até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algn="just"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Times New Roman" charset="0"/>
              </a:rPr>
              <a:t>11001000 00010111 00011111 11111111  </a:t>
            </a:r>
          </a:p>
          <a:p>
            <a:pPr algn="just">
              <a:defRPr/>
            </a:pPr>
            <a:endParaRPr lang="en-US" dirty="0">
              <a:latin typeface="Comic Sans MS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r>
              <a:rPr lang="en-US" dirty="0" err="1" smtClean="0">
                <a:latin typeface="Arial" charset="0"/>
                <a:ea typeface="ＭＳ Ｐゴシック" charset="0"/>
                <a:cs typeface="Times New Roman" charset="0"/>
              </a:rPr>
              <a:t>caso</a:t>
            </a:r>
            <a:r>
              <a:rPr lang="en-US" dirty="0" smtClean="0">
                <a:latin typeface="Arial" charset="0"/>
                <a:ea typeface="ＭＳ Ｐゴシック" charset="0"/>
                <a:cs typeface="Times New Roman" charset="0"/>
              </a:rPr>
              <a:t> </a:t>
            </a:r>
            <a:r>
              <a:rPr lang="en-US" dirty="0" err="1" smtClean="0">
                <a:latin typeface="Arial" charset="0"/>
                <a:ea typeface="ＭＳ Ｐゴシック" charset="0"/>
                <a:cs typeface="Times New Roman" charset="0"/>
              </a:rPr>
              <a:t>contrário</a:t>
            </a: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97480" y="1257430"/>
            <a:ext cx="146706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Times New Roman" charset="0"/>
              </a:rPr>
              <a:t>Interface de </a:t>
            </a:r>
          </a:p>
          <a:p>
            <a:pPr algn="just">
              <a:defRPr/>
            </a:pPr>
            <a:r>
              <a:rPr lang="en-US" dirty="0" err="1" smtClean="0">
                <a:latin typeface="Arial" charset="0"/>
                <a:ea typeface="ＭＳ Ｐゴシック" charset="0"/>
                <a:cs typeface="Times New Roman" charset="0"/>
              </a:rPr>
              <a:t>saída</a:t>
            </a: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endParaRPr lang="en-US" u="sng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r>
              <a:rPr lang="en-US" dirty="0">
                <a:latin typeface="Arial" charset="0"/>
                <a:ea typeface="ＭＳ Ｐゴシック" charset="0"/>
                <a:cs typeface="Times New Roman" charset="0"/>
              </a:rPr>
              <a:t>0</a:t>
            </a: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r>
              <a:rPr lang="en-US" dirty="0">
                <a:latin typeface="Arial" charset="0"/>
                <a:ea typeface="ＭＳ Ｐゴシック" charset="0"/>
                <a:cs typeface="Times New Roman" charset="0"/>
              </a:rPr>
              <a:t>1</a:t>
            </a: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r>
              <a:rPr lang="en-US" dirty="0">
                <a:latin typeface="Arial" charset="0"/>
                <a:ea typeface="ＭＳ Ｐゴシック" charset="0"/>
                <a:cs typeface="Times New Roman" charset="0"/>
              </a:rPr>
              <a:t>2</a:t>
            </a: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endParaRPr lang="en-US" dirty="0">
              <a:latin typeface="Arial" charset="0"/>
              <a:ea typeface="ＭＳ Ｐゴシック" charset="0"/>
              <a:cs typeface="Times New Roman" charset="0"/>
            </a:endParaRPr>
          </a:p>
          <a:p>
            <a:pPr algn="just">
              <a:defRPr/>
            </a:pPr>
            <a:r>
              <a:rPr lang="en-US" dirty="0">
                <a:latin typeface="Arial" charset="0"/>
                <a:ea typeface="ＭＳ Ｐゴシック" charset="0"/>
                <a:cs typeface="Times New Roman" charset="0"/>
              </a:rPr>
              <a:t>3  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algn="just">
              <a:defRPr/>
            </a:pPr>
            <a:endParaRPr lang="en-US" b="1" dirty="0">
              <a:latin typeface="Arial" charset="0"/>
              <a:ea typeface="ＭＳ Ｐゴシック" charset="0"/>
              <a:cs typeface="Times New Roman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36588" y="1266825"/>
            <a:ext cx="7223125" cy="452596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25475" y="1873250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2463" y="2928938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46113" y="4051300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39763" y="5173663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929313" y="1277938"/>
            <a:ext cx="0" cy="451485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65150" y="5945456"/>
            <a:ext cx="77925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sz="2000" i="1" dirty="0" smtClean="0">
                <a:solidFill>
                  <a:srgbClr val="CC0000"/>
                </a:solidFill>
                <a:latin typeface="+mj-lt"/>
              </a:rPr>
              <a:t>P:</a:t>
            </a:r>
            <a:r>
              <a:rPr lang="en-US" sz="2000" dirty="0" smtClean="0">
                <a:latin typeface="+mj-lt"/>
              </a:rPr>
              <a:t> </a:t>
            </a:r>
            <a:r>
              <a:rPr lang="pt-BR" sz="2000" dirty="0" smtClean="0">
                <a:latin typeface="+mj-lt"/>
              </a:rPr>
              <a:t>mas o que fazer se as faixas não forem assim tão arrumadas?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31747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FF5A1FD2-D0C9-4A38-B72C-F6D905B96956}" type="slidenum">
              <a:rPr lang="pt-BR" smtClean="0"/>
              <a:pPr/>
              <a:t>18</a:t>
            </a:fld>
            <a:endParaRPr lang="pt-BR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Concordância do prefixo mais longo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434975" y="1335088"/>
            <a:ext cx="8001000" cy="1371600"/>
          </a:xfrm>
          <a:prstGeom prst="rect">
            <a:avLst/>
          </a:prstGeom>
          <a:solidFill>
            <a:schemeClr val="bg1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4276725" y="5673725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4283075" y="6069013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40290" y="2913014"/>
            <a:ext cx="528542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pt-BR" dirty="0" smtClean="0">
                <a:latin typeface="Arial" charset="0"/>
                <a:ea typeface="ＭＳ Ｐゴシック" charset="0"/>
                <a:cs typeface="Times New Roman" charset="0"/>
              </a:rPr>
              <a:t>Faixa do Endereço de </a:t>
            </a:r>
            <a:r>
              <a:rPr lang="pt-BR" dirty="0">
                <a:latin typeface="Arial" charset="0"/>
                <a:ea typeface="ＭＳ Ｐゴシック" charset="0"/>
                <a:cs typeface="Times New Roman" charset="0"/>
              </a:rPr>
              <a:t>D</a:t>
            </a:r>
            <a:r>
              <a:rPr lang="pt-BR" dirty="0" smtClean="0">
                <a:latin typeface="Arial" charset="0"/>
                <a:ea typeface="ＭＳ Ｐゴシック" charset="0"/>
                <a:cs typeface="Times New Roman" charset="0"/>
              </a:rPr>
              <a:t>estino</a:t>
            </a:r>
          </a:p>
          <a:p>
            <a:pPr algn="just">
              <a:lnSpc>
                <a:spcPct val="150000"/>
              </a:lnSpc>
              <a:defRPr/>
            </a:pPr>
            <a:r>
              <a:rPr lang="pt-BR" dirty="0" smtClean="0">
                <a:latin typeface="Courier New" charset="0"/>
                <a:ea typeface="ＭＳ Ｐゴシック" charset="0"/>
                <a:cs typeface="Times New Roman" charset="0"/>
              </a:rPr>
              <a:t>11001000 00010111 00010*** ********* </a:t>
            </a:r>
            <a:endParaRPr lang="pt-BR" sz="2000" dirty="0" smtClean="0">
              <a:latin typeface="Courier New" charset="0"/>
              <a:ea typeface="ＭＳ Ｐゴシック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pt-BR" dirty="0" smtClean="0">
                <a:latin typeface="Courier New" charset="0"/>
                <a:ea typeface="ＭＳ Ｐゴシック" charset="0"/>
                <a:cs typeface="Times New Roman" charset="0"/>
              </a:rPr>
              <a:t>11001000 00010111 00011000 *********</a:t>
            </a:r>
            <a:endParaRPr lang="pt-BR" sz="2000" dirty="0" smtClean="0">
              <a:latin typeface="Courier New" charset="0"/>
              <a:ea typeface="ＭＳ Ｐゴシック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pt-BR" dirty="0" smtClean="0">
                <a:latin typeface="Courier New" charset="0"/>
                <a:ea typeface="ＭＳ Ｐゴシック" charset="0"/>
                <a:cs typeface="Times New Roman" charset="0"/>
              </a:rPr>
              <a:t>11001000 00010111 00011*** *********</a:t>
            </a:r>
            <a:endParaRPr lang="pt-BR" sz="2000" dirty="0" smtClean="0">
              <a:latin typeface="Comic Sans MS" charset="0"/>
              <a:ea typeface="ＭＳ Ｐゴシック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pt-BR" dirty="0" smtClean="0">
                <a:latin typeface="Arial" charset="0"/>
                <a:ea typeface="ＭＳ Ｐゴシック" charset="0"/>
                <a:cs typeface="Times New Roman" charset="0"/>
              </a:rPr>
              <a:t>Caso contrário</a:t>
            </a:r>
            <a:endParaRPr lang="pt-BR" dirty="0">
              <a:latin typeface="Times" charset="0"/>
              <a:ea typeface="ＭＳ Ｐゴシック" charset="0"/>
              <a:cs typeface="Times New Roman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58850" y="6026150"/>
            <a:ext cx="514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pt-BR" dirty="0" smtClean="0">
                <a:latin typeface="Arial" charset="0"/>
                <a:ea typeface="ＭＳ Ｐゴシック" charset="0"/>
              </a:rPr>
              <a:t>ED: 11001000  00010111  00011000  10101010</a:t>
            </a:r>
            <a:r>
              <a:rPr lang="pt-BR" dirty="0" smtClean="0">
                <a:latin typeface="Comic Sans MS" charset="0"/>
                <a:ea typeface="ＭＳ Ｐゴシック" charset="0"/>
              </a:rPr>
              <a:t> </a:t>
            </a:r>
            <a:endParaRPr lang="pt-BR" dirty="0">
              <a:latin typeface="Comic Sans MS" charset="0"/>
              <a:ea typeface="ＭＳ Ｐゴシック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80988" y="5272088"/>
            <a:ext cx="1341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2000" dirty="0" smtClean="0">
                <a:solidFill>
                  <a:srgbClr val="000099"/>
                </a:solidFill>
              </a:rPr>
              <a:t>exemplos: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944563" y="5641975"/>
            <a:ext cx="513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dirty="0" smtClean="0"/>
              <a:t>ED: 11001000  00010111  00010110  10100001 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262688" y="5640388"/>
            <a:ext cx="16642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2000" dirty="0" smtClean="0">
                <a:solidFill>
                  <a:srgbClr val="CC0000"/>
                </a:solidFill>
                <a:latin typeface="Gill Sans MT" charset="0"/>
              </a:rPr>
              <a:t>qual interface?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6310313" y="5991225"/>
            <a:ext cx="16642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2000" dirty="0" smtClean="0">
                <a:solidFill>
                  <a:srgbClr val="CC0000"/>
                </a:solidFill>
                <a:latin typeface="Gill Sans MT" charset="0"/>
              </a:rPr>
              <a:t>qual interface?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71500" y="1490663"/>
            <a:ext cx="7799388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pt-BR" sz="2800" dirty="0" smtClean="0">
                <a:latin typeface="Gill Sans MT" charset="0"/>
              </a:rPr>
              <a:t>ao buscar por entrada na tabela de repasse por um dado endereço de destino, usa o prefixo </a:t>
            </a:r>
            <a:r>
              <a:rPr lang="pt-BR" sz="2800" i="1" dirty="0" smtClean="0">
                <a:solidFill>
                  <a:srgbClr val="000099"/>
                </a:solidFill>
                <a:latin typeface="Gill Sans MT" charset="0"/>
              </a:rPr>
              <a:t>mais longo </a:t>
            </a:r>
            <a:r>
              <a:rPr lang="pt-BR" sz="2800" dirty="0" smtClean="0">
                <a:latin typeface="Gill Sans MT" charset="0"/>
              </a:rPr>
              <a:t>que casa/bate com o endereço do destino.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992188" y="3022600"/>
            <a:ext cx="7459662" cy="210661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992188" y="3457575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1022350" y="38877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996950" y="43068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993775" y="4737100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6176963" y="3022600"/>
            <a:ext cx="0" cy="21177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6362399" y="2965450"/>
            <a:ext cx="2146742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pt-BR" dirty="0" smtClean="0"/>
              <a:t>Interface do enlace</a:t>
            </a:r>
          </a:p>
          <a:p>
            <a:pPr>
              <a:lnSpc>
                <a:spcPct val="150000"/>
              </a:lnSpc>
              <a:defRPr/>
            </a:pPr>
            <a:r>
              <a:rPr lang="pt-BR" dirty="0" smtClean="0"/>
              <a:t>0</a:t>
            </a:r>
          </a:p>
          <a:p>
            <a:pPr>
              <a:lnSpc>
                <a:spcPct val="150000"/>
              </a:lnSpc>
              <a:defRPr/>
            </a:pPr>
            <a:r>
              <a:rPr lang="pt-BR" dirty="0" smtClean="0"/>
              <a:t>1</a:t>
            </a:r>
          </a:p>
          <a:p>
            <a:pPr>
              <a:lnSpc>
                <a:spcPct val="150000"/>
              </a:lnSpc>
              <a:defRPr/>
            </a:pPr>
            <a:r>
              <a:rPr lang="pt-BR" dirty="0" smtClean="0"/>
              <a:t>2</a:t>
            </a:r>
          </a:p>
          <a:p>
            <a:pPr>
              <a:lnSpc>
                <a:spcPct val="150000"/>
              </a:lnSpc>
              <a:defRPr/>
            </a:pPr>
            <a:r>
              <a:rPr lang="pt-BR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32771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6D1470FD-B04A-4EDC-9046-AB5ECBE8D02C}" type="slidenum">
              <a:rPr lang="pt-BR" smtClean="0"/>
              <a:pPr/>
              <a:t>19</a:t>
            </a:fld>
            <a:endParaRPr lang="pt-BR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24850" cy="1143000"/>
          </a:xfrm>
        </p:spPr>
        <p:txBody>
          <a:bodyPr/>
          <a:lstStyle/>
          <a:p>
            <a:r>
              <a:rPr lang="pt-BR" sz="3600" dirty="0" smtClean="0"/>
              <a:t>Origens das redes de circuitos virtuais e de </a:t>
            </a:r>
            <a:r>
              <a:rPr lang="pt-BR" sz="3600" dirty="0" err="1" smtClean="0"/>
              <a:t>datagramas</a:t>
            </a:r>
            <a:endParaRPr lang="pt-BR" sz="4400" dirty="0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476375"/>
            <a:ext cx="4171950" cy="46482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Internet</a:t>
            </a:r>
            <a:endParaRPr lang="pt-BR" sz="2400" dirty="0" smtClean="0"/>
          </a:p>
          <a:p>
            <a:r>
              <a:rPr lang="pt-BR" sz="1800" dirty="0" smtClean="0"/>
              <a:t>troca de dados entre computadores</a:t>
            </a:r>
          </a:p>
          <a:p>
            <a:pPr lvl="1"/>
            <a:r>
              <a:rPr lang="pt-BR" sz="1800" dirty="0" smtClean="0"/>
              <a:t>serviço “elástico”, sem </a:t>
            </a:r>
            <a:r>
              <a:rPr lang="pt-BR" sz="1800" dirty="0" err="1" smtClean="0"/>
              <a:t>reqs</a:t>
            </a:r>
            <a:r>
              <a:rPr lang="pt-BR" sz="1800" dirty="0" smtClean="0"/>
              <a:t>. temporais estritos</a:t>
            </a:r>
          </a:p>
          <a:p>
            <a:r>
              <a:rPr lang="pt-BR" sz="1800" dirty="0"/>
              <a:t>muitos tipos de enlaces</a:t>
            </a:r>
          </a:p>
          <a:p>
            <a:pPr lvl="1"/>
            <a:r>
              <a:rPr lang="pt-BR" sz="1800" dirty="0"/>
              <a:t>características diferentes</a:t>
            </a:r>
          </a:p>
          <a:p>
            <a:pPr lvl="1"/>
            <a:r>
              <a:rPr lang="pt-BR" sz="1800" dirty="0"/>
              <a:t>serviço uniforme difícil</a:t>
            </a:r>
          </a:p>
          <a:p>
            <a:r>
              <a:rPr lang="pt-BR" sz="1800" dirty="0" smtClean="0"/>
              <a:t>sistemas terminais “inteligentes” (computadores)</a:t>
            </a:r>
          </a:p>
          <a:p>
            <a:pPr lvl="1"/>
            <a:r>
              <a:rPr lang="pt-BR" sz="1800" dirty="0" smtClean="0"/>
              <a:t>podem se adaptar, exercer controle, recuperar de erros</a:t>
            </a:r>
          </a:p>
          <a:p>
            <a:pPr lvl="1"/>
            <a:r>
              <a:rPr lang="pt-BR" sz="1800" b="1" dirty="0" smtClean="0">
                <a:solidFill>
                  <a:srgbClr val="FF0000"/>
                </a:solidFill>
              </a:rPr>
              <a:t>núcleo da rede simples, complexidade na “borda”</a:t>
            </a:r>
          </a:p>
        </p:txBody>
      </p:sp>
      <p:sp>
        <p:nvSpPr>
          <p:cNvPr id="3277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5325" y="1552575"/>
            <a:ext cx="3810000" cy="46482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ATM</a:t>
            </a:r>
            <a:endParaRPr lang="pt-BR" sz="2400" dirty="0" smtClean="0"/>
          </a:p>
          <a:p>
            <a:r>
              <a:rPr lang="pt-BR" sz="1800" dirty="0" smtClean="0"/>
              <a:t>evoluiu da telefonia</a:t>
            </a:r>
          </a:p>
          <a:p>
            <a:r>
              <a:rPr lang="pt-BR" sz="1800" dirty="0" smtClean="0"/>
              <a:t>conversação humana: </a:t>
            </a:r>
          </a:p>
          <a:p>
            <a:pPr lvl="1"/>
            <a:r>
              <a:rPr lang="pt-BR" sz="1800" dirty="0" smtClean="0"/>
              <a:t>temporização estrita, requisitos de confiabilidade</a:t>
            </a:r>
          </a:p>
          <a:p>
            <a:pPr lvl="1"/>
            <a:r>
              <a:rPr lang="pt-BR" sz="1800" dirty="0" smtClean="0"/>
              <a:t>requer serviço garantido</a:t>
            </a:r>
            <a:endParaRPr lang="pt-BR" sz="1600" dirty="0" smtClean="0"/>
          </a:p>
          <a:p>
            <a:r>
              <a:rPr lang="pt-BR" sz="1800" dirty="0" smtClean="0"/>
              <a:t>sistemas terminais “burros”</a:t>
            </a:r>
          </a:p>
          <a:p>
            <a:pPr lvl="1"/>
            <a:r>
              <a:rPr lang="pt-BR" sz="1800" dirty="0" smtClean="0"/>
              <a:t>telefones</a:t>
            </a:r>
          </a:p>
          <a:p>
            <a:pPr lvl="1"/>
            <a:r>
              <a:rPr lang="pt-BR" sz="1800" b="1" dirty="0" smtClean="0">
                <a:solidFill>
                  <a:srgbClr val="FF0000"/>
                </a:solidFill>
              </a:rPr>
              <a:t>complexidade dentro da rede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0483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D892CAFC-B1E3-476F-97DD-D343463D6B7A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Capítulo 4: Camada de Rede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4.5 Algoritmos de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Estado de enlace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Vetor de distâncias</a:t>
            </a:r>
          </a:p>
          <a:p>
            <a:pPr lvl="1">
              <a:lnSpc>
                <a:spcPct val="90000"/>
              </a:lnSpc>
            </a:pP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hierárquico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4.6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na Internet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RIP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OSPF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BGP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4.7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i="1" dirty="0" smtClean="0">
                <a:solidFill>
                  <a:schemeClr val="bg1">
                    <a:lumMod val="65000"/>
                  </a:schemeClr>
                </a:solidFill>
              </a:rPr>
              <a:t>broadcast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pt-BR" sz="2400" i="1" dirty="0" err="1" smtClean="0">
                <a:solidFill>
                  <a:schemeClr val="bg1">
                    <a:lumMod val="65000"/>
                  </a:schemeClr>
                </a:solidFill>
              </a:rPr>
              <a:t>multicast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400" dirty="0" smtClean="0">
                <a:solidFill>
                  <a:srgbClr val="FF0000"/>
                </a:solidFill>
              </a:rPr>
              <a:t>4. 1 Introdução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4.2 Redes de circuitos virtuais e de </a:t>
            </a:r>
            <a:r>
              <a:rPr lang="pt-BR" sz="2400" dirty="0" err="1" smtClean="0"/>
              <a:t>datagramas</a:t>
            </a:r>
            <a:endParaRPr lang="pt-BR" sz="2400" dirty="0" smtClean="0"/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4.3 O que há dentro de um roteador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4.4 O Protocolo da Internet (IP)</a:t>
            </a:r>
            <a:endParaRPr lang="pt-BR" sz="2400" i="1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Formato do </a:t>
            </a:r>
            <a:r>
              <a:rPr lang="pt-BR" sz="2000" dirty="0" err="1" smtClean="0"/>
              <a:t>datagrama</a:t>
            </a:r>
            <a:endParaRPr lang="pt-BR" sz="2000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Endereçamento IPv4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ICMP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IPv6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0483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D892CAFC-B1E3-476F-97DD-D343463D6B7A}" type="slidenum">
              <a:rPr lang="pt-BR" smtClean="0"/>
              <a:pPr/>
              <a:t>20</a:t>
            </a:fld>
            <a:endParaRPr lang="pt-B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Capítulo 4: Camada de Rede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4.5 Algoritmos de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Estado de enlace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Vetor de distâncias</a:t>
            </a:r>
          </a:p>
          <a:p>
            <a:pPr lvl="1">
              <a:lnSpc>
                <a:spcPct val="90000"/>
              </a:lnSpc>
            </a:pP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hierárquico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4.6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na Internet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RIP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OSPF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BGP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4.7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i="1" dirty="0" smtClean="0">
                <a:solidFill>
                  <a:schemeClr val="bg1">
                    <a:lumMod val="65000"/>
                  </a:schemeClr>
                </a:solidFill>
              </a:rPr>
              <a:t>broadcast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pt-BR" sz="2400" i="1" dirty="0" err="1" smtClean="0">
                <a:solidFill>
                  <a:schemeClr val="bg1">
                    <a:lumMod val="65000"/>
                  </a:schemeClr>
                </a:solidFill>
              </a:rPr>
              <a:t>multicast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 1 Introdução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4.2 Redes de circuitos virtuais e de </a:t>
            </a:r>
            <a:r>
              <a:rPr lang="pt-BR" sz="2400" dirty="0" err="1" smtClean="0"/>
              <a:t>datagramas</a:t>
            </a:r>
            <a:endParaRPr lang="pt-BR" sz="2400" dirty="0" smtClean="0"/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solidFill>
                  <a:srgbClr val="FF0000"/>
                </a:solidFill>
              </a:rPr>
              <a:t>4.3 O que há dentro de um roteador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4.4 O Protocolo da Internet (IP)</a:t>
            </a:r>
            <a:endParaRPr lang="pt-BR" sz="2400" i="1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Formato do </a:t>
            </a:r>
            <a:r>
              <a:rPr lang="pt-BR" sz="2000" dirty="0" err="1" smtClean="0"/>
              <a:t>datagrama</a:t>
            </a:r>
            <a:endParaRPr lang="pt-BR" sz="2000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Endereçamento IPv4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ICMP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IPv6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Famílias de Roteadores</a:t>
            </a:r>
          </a:p>
        </p:txBody>
      </p:sp>
      <p:sp>
        <p:nvSpPr>
          <p:cNvPr id="34819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34820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B0589726-57FD-4453-AF42-58C6E9858E31}" type="slidenum">
              <a:rPr lang="pt-BR" smtClean="0"/>
              <a:pPr/>
              <a:t>21</a:t>
            </a:fld>
            <a:endParaRPr lang="pt-BR" smtClean="0"/>
          </a:p>
        </p:txBody>
      </p:sp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9650" y="2422525"/>
            <a:ext cx="432435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963" y="3670300"/>
            <a:ext cx="45037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5" y="1250950"/>
            <a:ext cx="45116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35843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410B03B3-F0F6-4B7C-B2F4-D7064BB4EB07}" type="slidenum">
              <a:rPr lang="pt-BR" smtClean="0"/>
              <a:pPr/>
              <a:t>22</a:t>
            </a:fld>
            <a:endParaRPr lang="pt-BR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48798"/>
            <a:ext cx="7772400" cy="1143000"/>
          </a:xfrm>
        </p:spPr>
        <p:txBody>
          <a:bodyPr/>
          <a:lstStyle/>
          <a:p>
            <a:r>
              <a:rPr lang="pt-BR" sz="3200" dirty="0" smtClean="0"/>
              <a:t>Sumário da Arquitetura de Roteadores</a:t>
            </a:r>
            <a:endParaRPr lang="pt-BR" sz="3600" dirty="0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399" y="891294"/>
            <a:ext cx="8014700" cy="1256005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dirty="0" smtClean="0"/>
              <a:t>Duas funções chave de roteadores:</a:t>
            </a:r>
            <a:r>
              <a:rPr lang="pt-BR" sz="1600" dirty="0" smtClean="0"/>
              <a:t> </a:t>
            </a:r>
          </a:p>
          <a:p>
            <a:r>
              <a:rPr lang="pt-BR" sz="2000" dirty="0" smtClean="0"/>
              <a:t>rodam algoritmos/protocolos de roteamento (RIP, OSPF, BGP)</a:t>
            </a:r>
          </a:p>
          <a:p>
            <a:r>
              <a:rPr lang="pt-BR" sz="2000" i="1" dirty="0" smtClean="0"/>
              <a:t>repassam </a:t>
            </a:r>
            <a:r>
              <a:rPr lang="pt-BR" sz="2000" dirty="0" err="1" smtClean="0"/>
              <a:t>datagramas</a:t>
            </a:r>
            <a:r>
              <a:rPr lang="pt-BR" sz="2000" dirty="0" smtClean="0"/>
              <a:t> do enlace de entrada para o de saída</a:t>
            </a: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2719392" y="3492378"/>
            <a:ext cx="1736727" cy="2343150"/>
            <a:chOff x="2375" y="1882"/>
            <a:chExt cx="1094" cy="1476"/>
          </a:xfrm>
        </p:grpSpPr>
        <p:sp>
          <p:nvSpPr>
            <p:cNvPr id="8" name="Rectangle 45"/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2375" y="2418"/>
              <a:ext cx="1094" cy="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pt-BR" dirty="0" smtClean="0"/>
                <a:t>Elemento de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pt-BR" dirty="0" smtClean="0"/>
                <a:t>comutação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pt-BR" dirty="0" smtClean="0"/>
                <a:t>de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pt-BR" dirty="0" smtClean="0"/>
                <a:t>alta-velocidade</a:t>
              </a:r>
            </a:p>
          </p:txBody>
        </p:sp>
      </p:grpSp>
      <p:sp>
        <p:nvSpPr>
          <p:cNvPr id="10" name="Rectangle 46"/>
          <p:cNvSpPr>
            <a:spLocks noChangeArrowheads="1"/>
          </p:cNvSpPr>
          <p:nvPr/>
        </p:nvSpPr>
        <p:spPr bwMode="auto">
          <a:xfrm>
            <a:off x="2805113" y="2530353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sp>
        <p:nvSpPr>
          <p:cNvPr id="11" name="Text Box 47"/>
          <p:cNvSpPr txBox="1">
            <a:spLocks noChangeArrowheads="1"/>
          </p:cNvSpPr>
          <p:nvPr/>
        </p:nvSpPr>
        <p:spPr bwMode="auto">
          <a:xfrm>
            <a:off x="2759476" y="2571627"/>
            <a:ext cx="1668675" cy="56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pt-BR" dirty="0" smtClean="0"/>
              <a:t>Processador de roteamento</a:t>
            </a:r>
          </a:p>
        </p:txBody>
      </p:sp>
      <p:sp>
        <p:nvSpPr>
          <p:cNvPr id="12" name="Line 50"/>
          <p:cNvSpPr>
            <a:spLocks noChangeShapeType="1"/>
          </p:cNvSpPr>
          <p:nvPr/>
        </p:nvSpPr>
        <p:spPr bwMode="auto">
          <a:xfrm>
            <a:off x="3533775" y="3049465"/>
            <a:ext cx="19050" cy="571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 dirty="0">
              <a:latin typeface="Arial" charset="0"/>
              <a:ea typeface="ＭＳ Ｐゴシック" charset="0"/>
            </a:endParaRPr>
          </a:p>
        </p:txBody>
      </p: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744538" y="3506665"/>
            <a:ext cx="2033587" cy="566738"/>
            <a:chOff x="930" y="1989"/>
            <a:chExt cx="1482" cy="357"/>
          </a:xfrm>
        </p:grpSpPr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733425" y="5244978"/>
            <a:ext cx="2058988" cy="566737"/>
            <a:chOff x="930" y="1989"/>
            <a:chExt cx="1482" cy="357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5" name="Group 29"/>
          <p:cNvGrpSpPr>
            <a:grpSpLocks/>
          </p:cNvGrpSpPr>
          <p:nvPr/>
        </p:nvGrpSpPr>
        <p:grpSpPr bwMode="auto">
          <a:xfrm rot="2656396">
            <a:off x="1363663" y="4397253"/>
            <a:ext cx="546100" cy="546100"/>
            <a:chOff x="354" y="2715"/>
            <a:chExt cx="344" cy="344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0" name="Text Box 57"/>
          <p:cNvSpPr txBox="1">
            <a:spLocks noChangeArrowheads="1"/>
          </p:cNvSpPr>
          <p:nvPr/>
        </p:nvSpPr>
        <p:spPr bwMode="auto">
          <a:xfrm>
            <a:off x="639763" y="5891090"/>
            <a:ext cx="19928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dirty="0" smtClean="0"/>
              <a:t>portas de entrada</a:t>
            </a:r>
          </a:p>
        </p:txBody>
      </p:sp>
      <p:grpSp>
        <p:nvGrpSpPr>
          <p:cNvPr id="31" name="Group 37"/>
          <p:cNvGrpSpPr>
            <a:grpSpLocks/>
          </p:cNvGrpSpPr>
          <p:nvPr/>
        </p:nvGrpSpPr>
        <p:grpSpPr bwMode="auto">
          <a:xfrm>
            <a:off x="4344988" y="3511428"/>
            <a:ext cx="1957387" cy="566737"/>
            <a:chOff x="-51" y="2454"/>
            <a:chExt cx="1482" cy="357"/>
          </a:xfrm>
        </p:grpSpPr>
        <p:grpSp>
          <p:nvGrpSpPr>
            <p:cNvPr id="32" name="Group 36"/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" name="Rectangle 32"/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" name="Rectangle 33"/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4364038" y="5244978"/>
            <a:ext cx="2011362" cy="566737"/>
            <a:chOff x="-51" y="2454"/>
            <a:chExt cx="1482" cy="357"/>
          </a:xfrm>
        </p:grpSpPr>
        <p:grpSp>
          <p:nvGrpSpPr>
            <p:cNvPr id="39" name="Group 39"/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5" name="Group 51"/>
          <p:cNvGrpSpPr>
            <a:grpSpLocks/>
          </p:cNvGrpSpPr>
          <p:nvPr/>
        </p:nvGrpSpPr>
        <p:grpSpPr bwMode="auto">
          <a:xfrm rot="2656396">
            <a:off x="5230813" y="4387728"/>
            <a:ext cx="546100" cy="546100"/>
            <a:chOff x="354" y="2715"/>
            <a:chExt cx="344" cy="344"/>
          </a:xfrm>
        </p:grpSpPr>
        <p:sp>
          <p:nvSpPr>
            <p:cNvPr id="46" name="Oval 52"/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Oval 53"/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Oval 54"/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Oval 55"/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0" name="Text Box 58"/>
          <p:cNvSpPr txBox="1">
            <a:spLocks noChangeArrowheads="1"/>
          </p:cNvSpPr>
          <p:nvPr/>
        </p:nvSpPr>
        <p:spPr bwMode="auto">
          <a:xfrm>
            <a:off x="4664075" y="5932365"/>
            <a:ext cx="17748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dirty="0" smtClean="0"/>
              <a:t>portas de saída</a:t>
            </a:r>
          </a:p>
        </p:txBody>
      </p:sp>
      <p:cxnSp>
        <p:nvCxnSpPr>
          <p:cNvPr id="51" name="Straight Connector 2"/>
          <p:cNvCxnSpPr>
            <a:cxnSpLocks noChangeShapeType="1"/>
          </p:cNvCxnSpPr>
          <p:nvPr/>
        </p:nvCxnSpPr>
        <p:spPr bwMode="auto">
          <a:xfrm>
            <a:off x="733425" y="3301878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4"/>
          <p:cNvSpPr txBox="1">
            <a:spLocks noChangeArrowheads="1"/>
          </p:cNvSpPr>
          <p:nvPr/>
        </p:nvSpPr>
        <p:spPr bwMode="auto">
          <a:xfrm>
            <a:off x="6637107" y="3338390"/>
            <a:ext cx="21893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pt-BR" altLang="pt-BR" sz="1600" dirty="0" smtClean="0"/>
              <a:t>plano de repasse dos dados (hardware)</a:t>
            </a:r>
            <a:endParaRPr lang="pt-BR" altLang="pt-BR" sz="1600" dirty="0"/>
          </a:p>
        </p:txBody>
      </p:sp>
      <p:sp>
        <p:nvSpPr>
          <p:cNvPr id="53" name="Rectangle 5"/>
          <p:cNvSpPr>
            <a:spLocks noChangeArrowheads="1"/>
          </p:cNvSpPr>
          <p:nvPr/>
        </p:nvSpPr>
        <p:spPr bwMode="auto">
          <a:xfrm>
            <a:off x="5849488" y="2671640"/>
            <a:ext cx="29627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pt-BR" altLang="pt-BR" sz="1600" dirty="0" smtClean="0"/>
              <a:t>roteamento, gerência</a:t>
            </a:r>
          </a:p>
          <a:p>
            <a:pPr algn="r"/>
            <a:r>
              <a:rPr lang="pt-BR" altLang="pt-BR" sz="1600" dirty="0" smtClean="0"/>
              <a:t>plano de controle (software)</a:t>
            </a:r>
            <a:endParaRPr lang="pt-BR" altLang="pt-BR" sz="1600" dirty="0"/>
          </a:p>
        </p:txBody>
      </p:sp>
      <p:sp>
        <p:nvSpPr>
          <p:cNvPr id="54" name="Freeform 10"/>
          <p:cNvSpPr>
            <a:spLocks/>
          </p:cNvSpPr>
          <p:nvPr/>
        </p:nvSpPr>
        <p:spPr bwMode="auto">
          <a:xfrm>
            <a:off x="2198688" y="2825628"/>
            <a:ext cx="512762" cy="73025"/>
          </a:xfrm>
          <a:custGeom>
            <a:avLst/>
            <a:gdLst>
              <a:gd name="T0" fmla="*/ 488344 w 512919"/>
              <a:gd name="T1" fmla="*/ 73025 h 73266"/>
              <a:gd name="T2" fmla="*/ 512762 w 512919"/>
              <a:gd name="T3" fmla="*/ 0 h 73266"/>
              <a:gd name="T4" fmla="*/ 146503 w 512919"/>
              <a:gd name="T5" fmla="*/ 12171 h 73266"/>
              <a:gd name="T6" fmla="*/ 97669 w 512919"/>
              <a:gd name="T7" fmla="*/ 24342 h 73266"/>
              <a:gd name="T8" fmla="*/ 0 w 512919"/>
              <a:gd name="T9" fmla="*/ 12171 h 73266"/>
              <a:gd name="T10" fmla="*/ 0 w 512919"/>
              <a:gd name="T11" fmla="*/ 12171 h 73266"/>
              <a:gd name="T12" fmla="*/ 512762 w 512919"/>
              <a:gd name="T13" fmla="*/ 12171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pt-BR" dirty="0"/>
          </a:p>
        </p:txBody>
      </p:sp>
      <p:cxnSp>
        <p:nvCxnSpPr>
          <p:cNvPr id="55" name="Elbow Connector 13"/>
          <p:cNvCxnSpPr>
            <a:cxnSpLocks noChangeShapeType="1"/>
            <a:endCxn id="23" idx="0"/>
          </p:cNvCxnSpPr>
          <p:nvPr/>
        </p:nvCxnSpPr>
        <p:spPr bwMode="auto">
          <a:xfrm rot="5400000">
            <a:off x="1215231" y="3888460"/>
            <a:ext cx="2473325" cy="347662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TextBox 21"/>
          <p:cNvSpPr txBox="1">
            <a:spLocks noChangeArrowheads="1"/>
          </p:cNvSpPr>
          <p:nvPr/>
        </p:nvSpPr>
        <p:spPr bwMode="auto">
          <a:xfrm>
            <a:off x="226031" y="2369982"/>
            <a:ext cx="25663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sz="1200" i="1" dirty="0" smtClean="0"/>
              <a:t>tabelas de repasse são calculadas</a:t>
            </a:r>
          </a:p>
          <a:p>
            <a:r>
              <a:rPr lang="pt-BR" altLang="pt-BR" sz="1200" i="1" dirty="0" smtClean="0"/>
              <a:t>e enviadas para as portas de entrada</a:t>
            </a:r>
            <a:endParaRPr lang="pt-BR" altLang="pt-BR" sz="12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dirty="0" smtClean="0"/>
              <a:t>4: Camada de Rede</a:t>
            </a:r>
            <a:endParaRPr lang="pt-BR" dirty="0" smtClean="0">
              <a:latin typeface="Times New Roman" pitchFamily="18" charset="0"/>
            </a:endParaRPr>
          </a:p>
        </p:txBody>
      </p:sp>
      <p:sp>
        <p:nvSpPr>
          <p:cNvPr id="36867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B03EA231-A3F7-4471-BA61-D682600EACA2}" type="slidenum">
              <a:rPr lang="pt-BR" smtClean="0"/>
              <a:pPr/>
              <a:t>23</a:t>
            </a:fld>
            <a:endParaRPr lang="pt-BR" smtClean="0"/>
          </a:p>
        </p:txBody>
      </p:sp>
      <p:pic>
        <p:nvPicPr>
          <p:cNvPr id="36868" name="Picture 14" descr="f040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95413" y="1304925"/>
            <a:ext cx="7297737" cy="1577975"/>
          </a:xfrm>
          <a:noFill/>
        </p:spPr>
      </p:pic>
      <p:sp>
        <p:nvSpPr>
          <p:cNvPr id="368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Funções das Portas de Entrada</a:t>
            </a:r>
          </a:p>
        </p:txBody>
      </p:sp>
      <p:sp>
        <p:nvSpPr>
          <p:cNvPr id="3687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435350" y="3573463"/>
            <a:ext cx="5400675" cy="2720975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000" b="1" dirty="0" smtClean="0"/>
              <a:t>Comutação descentralizada</a:t>
            </a:r>
            <a:r>
              <a:rPr lang="pt-BR" sz="2000" i="1" dirty="0" smtClean="0"/>
              <a:t>:</a:t>
            </a:r>
            <a:r>
              <a:rPr lang="pt-BR" sz="2000" dirty="0" smtClean="0"/>
              <a:t> </a:t>
            </a:r>
          </a:p>
          <a:p>
            <a:r>
              <a:rPr lang="pt-BR" sz="1800" dirty="0" smtClean="0"/>
              <a:t>dado o </a:t>
            </a:r>
            <a:r>
              <a:rPr lang="pt-BR" sz="1800" dirty="0" err="1" smtClean="0"/>
              <a:t>dest</a:t>
            </a:r>
            <a:r>
              <a:rPr lang="pt-BR" sz="1800" dirty="0" smtClean="0"/>
              <a:t>. do </a:t>
            </a:r>
            <a:r>
              <a:rPr lang="pt-BR" sz="1800" dirty="0" err="1" smtClean="0"/>
              <a:t>datagrama</a:t>
            </a:r>
            <a:r>
              <a:rPr lang="pt-BR" sz="1800" dirty="0" smtClean="0"/>
              <a:t>, procura porta de saída usando tab. de rotas na memória da porta de entrada</a:t>
            </a:r>
          </a:p>
          <a:p>
            <a:r>
              <a:rPr lang="pt-BR" sz="1800" dirty="0" smtClean="0"/>
              <a:t>meta: completar processamento da porta de entrada na ‘</a:t>
            </a:r>
            <a:r>
              <a:rPr lang="pt-BR" sz="1800" b="1" dirty="0" smtClean="0"/>
              <a:t>velocidade da linha</a:t>
            </a:r>
            <a:r>
              <a:rPr lang="pt-BR" sz="1800" dirty="0" smtClean="0"/>
              <a:t>’</a:t>
            </a:r>
          </a:p>
          <a:p>
            <a:r>
              <a:rPr lang="pt-BR" sz="1800" dirty="0" smtClean="0"/>
              <a:t>filas: se </a:t>
            </a:r>
            <a:r>
              <a:rPr lang="pt-BR" sz="1800" dirty="0" err="1" smtClean="0"/>
              <a:t>datagramas</a:t>
            </a:r>
            <a:r>
              <a:rPr lang="pt-BR" sz="1800" dirty="0" smtClean="0"/>
              <a:t> chegam mais rápido que taxa de </a:t>
            </a:r>
            <a:r>
              <a:rPr lang="pt-BR" sz="1800" dirty="0" err="1" smtClean="0"/>
              <a:t>re-envio</a:t>
            </a:r>
            <a:r>
              <a:rPr lang="pt-BR" sz="1800" dirty="0" smtClean="0"/>
              <a:t> para elemento de comutação</a:t>
            </a: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223838" y="3060700"/>
            <a:ext cx="2152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 sz="2000">
                <a:solidFill>
                  <a:schemeClr val="accent2"/>
                </a:solidFill>
              </a:rPr>
              <a:t>Camada física:</a:t>
            </a:r>
            <a:endParaRPr lang="pt-BR" sz="2000"/>
          </a:p>
          <a:p>
            <a:pPr algn="r"/>
            <a:r>
              <a:rPr lang="pt-BR" sz="2000"/>
              <a:t>recepção de bits</a:t>
            </a:r>
            <a:endParaRPr lang="pt-BR"/>
          </a:p>
        </p:txBody>
      </p:sp>
      <p:sp>
        <p:nvSpPr>
          <p:cNvPr id="36872" name="Text Box 6"/>
          <p:cNvSpPr txBox="1">
            <a:spLocks noChangeArrowheads="1"/>
          </p:cNvSpPr>
          <p:nvPr/>
        </p:nvSpPr>
        <p:spPr bwMode="auto">
          <a:xfrm>
            <a:off x="57150" y="3789363"/>
            <a:ext cx="23336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 sz="2000">
                <a:solidFill>
                  <a:schemeClr val="accent2"/>
                </a:solidFill>
              </a:rPr>
              <a:t>Camada de enlace:</a:t>
            </a:r>
          </a:p>
          <a:p>
            <a:pPr algn="r"/>
            <a:r>
              <a:rPr lang="pt-BR" sz="2000"/>
              <a:t>p.ex., Ethernet</a:t>
            </a:r>
          </a:p>
          <a:p>
            <a:pPr algn="r"/>
            <a:r>
              <a:rPr lang="pt-BR" sz="2000"/>
              <a:t>veja capítulo 5</a:t>
            </a:r>
            <a:endParaRPr lang="pt-BR"/>
          </a:p>
        </p:txBody>
      </p:sp>
      <p:sp>
        <p:nvSpPr>
          <p:cNvPr id="36873" name="Freeform 7"/>
          <p:cNvSpPr>
            <a:spLocks/>
          </p:cNvSpPr>
          <p:nvPr/>
        </p:nvSpPr>
        <p:spPr bwMode="auto">
          <a:xfrm flipV="1">
            <a:off x="1489075" y="2620963"/>
            <a:ext cx="796925" cy="422275"/>
          </a:xfrm>
          <a:custGeom>
            <a:avLst/>
            <a:gdLst>
              <a:gd name="T0" fmla="*/ 0 w 769"/>
              <a:gd name="T1" fmla="*/ 0 h 517"/>
              <a:gd name="T2" fmla="*/ 2147483647 w 769"/>
              <a:gd name="T3" fmla="*/ 2147483647 h 517"/>
              <a:gd name="T4" fmla="*/ 2147483647 w 769"/>
              <a:gd name="T5" fmla="*/ 2147483647 h 517"/>
              <a:gd name="T6" fmla="*/ 2147483647 w 769"/>
              <a:gd name="T7" fmla="*/ 2147483647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6874" name="Freeform 8"/>
          <p:cNvSpPr>
            <a:spLocks/>
          </p:cNvSpPr>
          <p:nvPr/>
        </p:nvSpPr>
        <p:spPr bwMode="auto">
          <a:xfrm flipV="1">
            <a:off x="2338388" y="2674938"/>
            <a:ext cx="1408112" cy="1198562"/>
          </a:xfrm>
          <a:custGeom>
            <a:avLst/>
            <a:gdLst>
              <a:gd name="T0" fmla="*/ 0 w 769"/>
              <a:gd name="T1" fmla="*/ 0 h 517"/>
              <a:gd name="T2" fmla="*/ 2147483647 w 769"/>
              <a:gd name="T3" fmla="*/ 2147483647 h 517"/>
              <a:gd name="T4" fmla="*/ 2147483647 w 769"/>
              <a:gd name="T5" fmla="*/ 2147483647 h 517"/>
              <a:gd name="T6" fmla="*/ 2147483647 w 769"/>
              <a:gd name="T7" fmla="*/ 2147483647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6875" name="Freeform 9"/>
          <p:cNvSpPr>
            <a:spLocks/>
          </p:cNvSpPr>
          <p:nvPr/>
        </p:nvSpPr>
        <p:spPr bwMode="auto">
          <a:xfrm flipV="1">
            <a:off x="5222875" y="2749550"/>
            <a:ext cx="760413" cy="881063"/>
          </a:xfrm>
          <a:custGeom>
            <a:avLst/>
            <a:gdLst>
              <a:gd name="T0" fmla="*/ 0 w 769"/>
              <a:gd name="T1" fmla="*/ 0 h 517"/>
              <a:gd name="T2" fmla="*/ 2147483647 w 769"/>
              <a:gd name="T3" fmla="*/ 2147483647 h 517"/>
              <a:gd name="T4" fmla="*/ 2147483647 w 769"/>
              <a:gd name="T5" fmla="*/ 2147483647 h 517"/>
              <a:gd name="T6" fmla="*/ 2147483647 w 769"/>
              <a:gd name="T7" fmla="*/ 2147483647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 (matriz) de comutação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transfere pacotes do buffer de entrada para o buffer de saída apropriado</a:t>
            </a:r>
          </a:p>
          <a:p>
            <a:r>
              <a:rPr lang="pt-BR" dirty="0" smtClean="0"/>
              <a:t>taxa de comutação: taxa na qual os pacotes podem ser transferidos das entradas para as saídas:</a:t>
            </a:r>
          </a:p>
          <a:p>
            <a:pPr lvl="1"/>
            <a:r>
              <a:rPr lang="pt-BR" dirty="0" smtClean="0"/>
              <a:t>frequentemente medida como múltiplo das taxas das linhas de entrada/saída</a:t>
            </a:r>
          </a:p>
          <a:p>
            <a:pPr lvl="1"/>
            <a:r>
              <a:rPr lang="pt-BR" dirty="0" smtClean="0"/>
              <a:t>N entradas: desejável taxa de comutação N vezes a taxa da linha.</a:t>
            </a:r>
          </a:p>
          <a:p>
            <a:pPr lvl="1"/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4a-</a:t>
            </a:r>
            <a:fld id="{9C80CD80-8F18-4E16-BCD4-A1AFBFC33F63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2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37891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6B36E8DA-2CC4-408C-B390-14D204BCF848}" type="slidenum">
              <a:rPr lang="pt-BR" smtClean="0"/>
              <a:pPr/>
              <a:t>25</a:t>
            </a:fld>
            <a:endParaRPr lang="pt-BR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Três tipos de elementos de comutação</a:t>
            </a:r>
            <a:endParaRPr lang="pt-BR" sz="3600" dirty="0" smtClean="0"/>
          </a:p>
        </p:txBody>
      </p:sp>
      <p:pic>
        <p:nvPicPr>
          <p:cNvPr id="37893" name="Picture 4" descr="f040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3400" y="1638300"/>
            <a:ext cx="7772400" cy="4572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Comutação por Memória</a:t>
            </a:r>
            <a:endParaRPr lang="pt-BR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12528"/>
            <a:ext cx="7772400" cy="4648200"/>
          </a:xfrm>
        </p:spPr>
        <p:txBody>
          <a:bodyPr/>
          <a:lstStyle/>
          <a:p>
            <a:pPr marL="114300" indent="-114300">
              <a:buFont typeface="ZapfDingbats" pitchFamily="82" charset="0"/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Roteadores da primeira geração:</a:t>
            </a:r>
            <a:endParaRPr lang="pt-BR" sz="1600" dirty="0" smtClean="0"/>
          </a:p>
          <a:p>
            <a:pPr marL="114300" indent="-114300"/>
            <a:r>
              <a:rPr lang="pt-BR" sz="2000" dirty="0" smtClean="0"/>
              <a:t>computadores tradicionais com comutação controlada diretamente pela CPU </a:t>
            </a:r>
          </a:p>
          <a:p>
            <a:pPr marL="114300" indent="-114300"/>
            <a:r>
              <a:rPr lang="pt-BR" sz="2000" dirty="0" smtClean="0"/>
              <a:t>pacote copiado para a memória do sistema</a:t>
            </a:r>
          </a:p>
          <a:p>
            <a:pPr marL="114300" indent="-114300"/>
            <a:r>
              <a:rPr lang="pt-BR" sz="2000" dirty="0" smtClean="0"/>
              <a:t> velocidade limitada pela largura de banda da memória (2 travessias do barramento por </a:t>
            </a:r>
            <a:r>
              <a:rPr lang="pt-BR" sz="2000" dirty="0" err="1" smtClean="0"/>
              <a:t>datagrama</a:t>
            </a:r>
            <a:r>
              <a:rPr lang="pt-BR" sz="2000" dirty="0" smtClean="0"/>
              <a:t>)</a:t>
            </a:r>
            <a:endParaRPr lang="pt-BR" sz="1600" dirty="0" smtClean="0"/>
          </a:p>
        </p:txBody>
      </p:sp>
      <p:sp>
        <p:nvSpPr>
          <p:cNvPr id="38914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38915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586B0F6E-85EF-412B-AB09-372A9FD2A7AB}" type="slidenum">
              <a:rPr lang="pt-BR" smtClean="0"/>
              <a:pPr/>
              <a:t>26</a:t>
            </a:fld>
            <a:endParaRPr lang="pt-BR" smtClean="0"/>
          </a:p>
        </p:txBody>
      </p:sp>
      <p:grpSp>
        <p:nvGrpSpPr>
          <p:cNvPr id="31" name="Group 42"/>
          <p:cNvGrpSpPr>
            <a:grpSpLocks/>
          </p:cNvGrpSpPr>
          <p:nvPr/>
        </p:nvGrpSpPr>
        <p:grpSpPr bwMode="auto">
          <a:xfrm>
            <a:off x="1560513" y="3672660"/>
            <a:ext cx="6956429" cy="1914525"/>
            <a:chOff x="983" y="2540"/>
            <a:chExt cx="4382" cy="1206"/>
          </a:xfrm>
        </p:grpSpPr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983" y="2542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989" y="2557"/>
              <a:ext cx="714" cy="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dirty="0" err="1" smtClean="0"/>
                <a:t>porta</a:t>
              </a:r>
              <a:r>
                <a:rPr lang="en-US" dirty="0" smtClean="0"/>
                <a:t> de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dirty="0" err="1"/>
                <a:t>e</a:t>
              </a:r>
              <a:r>
                <a:rPr lang="en-US" dirty="0" err="1" smtClean="0"/>
                <a:t>ntrada</a:t>
              </a:r>
              <a:r>
                <a:rPr lang="en-US" dirty="0" smtClean="0"/>
                <a:t> 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dirty="0" smtClean="0"/>
                <a:t>(ex.,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dirty="0" smtClean="0"/>
                <a:t>Ethernet)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2300" y="2773"/>
              <a:ext cx="68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dirty="0" err="1" smtClean="0"/>
                <a:t>memória</a:t>
              </a:r>
              <a:endParaRPr lang="en-US" dirty="0" smtClean="0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072" y="2542"/>
              <a:ext cx="1173" cy="6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557" y="2540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3565" y="2555"/>
              <a:ext cx="708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dirty="0" err="1"/>
                <a:t>porta</a:t>
              </a:r>
              <a:r>
                <a:rPr lang="en-US" dirty="0"/>
                <a:t> de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dirty="0" err="1" smtClean="0"/>
                <a:t>saída</a:t>
              </a:r>
              <a:endParaRPr lang="en-US" dirty="0"/>
            </a:p>
            <a:p>
              <a:pPr algn="ctr">
                <a:lnSpc>
                  <a:spcPct val="90000"/>
                </a:lnSpc>
                <a:defRPr/>
              </a:pPr>
              <a:r>
                <a:rPr lang="en-US" dirty="0"/>
                <a:t>(ex.,</a:t>
              </a:r>
            </a:p>
            <a:p>
              <a:pPr algn="ctr">
                <a:lnSpc>
                  <a:spcPct val="90000"/>
                </a:lnSpc>
                <a:defRPr/>
              </a:pPr>
              <a:r>
                <a:rPr lang="en-US" dirty="0"/>
                <a:t>Ethernet)</a:t>
              </a: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983" y="3561"/>
              <a:ext cx="3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1370" y="325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939" y="324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2665" y="3240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4304" y="3339"/>
              <a:ext cx="106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err="1" smtClean="0"/>
                <a:t>barramento</a:t>
              </a:r>
              <a:r>
                <a:rPr lang="en-US" dirty="0" smtClean="0"/>
                <a:t> do</a:t>
              </a:r>
            </a:p>
            <a:p>
              <a:pPr>
                <a:defRPr/>
              </a:pPr>
              <a:r>
                <a:rPr lang="en-US" dirty="0" err="1" smtClean="0"/>
                <a:t>sistema</a:t>
              </a:r>
              <a:endParaRPr lang="en-US" dirty="0" smtClean="0"/>
            </a:p>
          </p:txBody>
        </p:sp>
      </p:grpSp>
      <p:pic>
        <p:nvPicPr>
          <p:cNvPr id="43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3866335"/>
            <a:ext cx="533400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4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38" y="3829823"/>
            <a:ext cx="533400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377825" y="4101285"/>
            <a:ext cx="434975" cy="222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390525" y="4110810"/>
            <a:ext cx="446088" cy="212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16476 3.33333E-6 L 0.16962 0.13495 L 0.39098 0.13495 L 0.39098 0.0407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9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0.16233 -1.11111E-6 L 0.16597 0.1382 L 0.33906 0.13588 L 0.33785 0.03843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098 0.04074 L 0.408 0.04074 L 0.408 0.12847 L 0.61911 0.12361 L 0.62032 -0.00162 L 0.79098 -0.00162 " pathEditMode="relative" ptsTypes="AAAAAA">
                                      <p:cBhvr>
                                        <p:cTn id="1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46" grpId="0" animBg="1"/>
      <p:bldP spid="4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39939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183D4176-8E64-4C1B-B271-145800379423}" type="slidenum">
              <a:rPr lang="pt-BR" smtClean="0"/>
              <a:pPr/>
              <a:t>27</a:t>
            </a:fld>
            <a:endParaRPr lang="pt-BR" smtClean="0"/>
          </a:p>
        </p:txBody>
      </p:sp>
      <p:grpSp>
        <p:nvGrpSpPr>
          <p:cNvPr id="39940" name="Group 2"/>
          <p:cNvGrpSpPr>
            <a:grpSpLocks/>
          </p:cNvGrpSpPr>
          <p:nvPr/>
        </p:nvGrpSpPr>
        <p:grpSpPr bwMode="auto">
          <a:xfrm>
            <a:off x="1190625" y="671513"/>
            <a:ext cx="7391400" cy="5184775"/>
            <a:chOff x="1002" y="245"/>
            <a:chExt cx="4656" cy="3266"/>
          </a:xfrm>
        </p:grpSpPr>
        <p:pic>
          <p:nvPicPr>
            <p:cNvPr id="39944" name="Picture 3" descr="463 swtching method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2" y="252"/>
              <a:ext cx="4656" cy="3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5" name="Rectangle 4"/>
            <p:cNvSpPr>
              <a:spLocks noChangeArrowheads="1"/>
            </p:cNvSpPr>
            <p:nvPr/>
          </p:nvSpPr>
          <p:spPr bwMode="auto">
            <a:xfrm>
              <a:off x="1030" y="245"/>
              <a:ext cx="2474" cy="131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9946" name="Rectangle 5"/>
            <p:cNvSpPr>
              <a:spLocks noChangeArrowheads="1"/>
            </p:cNvSpPr>
            <p:nvPr/>
          </p:nvSpPr>
          <p:spPr bwMode="auto">
            <a:xfrm>
              <a:off x="1992" y="1748"/>
              <a:ext cx="3237" cy="176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9941" name="Rectangle 6"/>
          <p:cNvSpPr>
            <a:spLocks noGrp="1" noChangeArrowheads="1"/>
          </p:cNvSpPr>
          <p:nvPr>
            <p:ph type="title"/>
          </p:nvPr>
        </p:nvSpPr>
        <p:spPr>
          <a:xfrm>
            <a:off x="650875" y="798513"/>
            <a:ext cx="7772400" cy="685800"/>
          </a:xfrm>
        </p:spPr>
        <p:txBody>
          <a:bodyPr/>
          <a:lstStyle/>
          <a:p>
            <a:r>
              <a:rPr lang="pt-BR" sz="3600" smtClean="0"/>
              <a:t>Comutação por um </a:t>
            </a:r>
            <a:br>
              <a:rPr lang="pt-BR" sz="3600" smtClean="0"/>
            </a:br>
            <a:r>
              <a:rPr lang="pt-BR" sz="3600" smtClean="0"/>
              <a:t>Barramento</a:t>
            </a:r>
            <a:endParaRPr lang="pt-BR" smtClean="0"/>
          </a:p>
        </p:txBody>
      </p:sp>
      <p:sp>
        <p:nvSpPr>
          <p:cNvPr id="3994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6875" y="2500313"/>
            <a:ext cx="5780088" cy="4071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 dirty="0" err="1" smtClean="0"/>
              <a:t>datagrama</a:t>
            </a:r>
            <a:r>
              <a:rPr lang="pt-BR" sz="2000" dirty="0" smtClean="0"/>
              <a:t> da memória da porta de entrada para a memória da porta de saída via um barramento compartilhado</a:t>
            </a:r>
          </a:p>
          <a:p>
            <a:pPr>
              <a:lnSpc>
                <a:spcPct val="9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Disputa (contenção) pelo barramento:</a:t>
            </a:r>
            <a:r>
              <a:rPr lang="pt-BR" sz="2000" dirty="0" smtClean="0"/>
              <a:t>  taxa de comutação limitada pela largura de banda do barramento</a:t>
            </a:r>
          </a:p>
          <a:p>
            <a:pPr>
              <a:lnSpc>
                <a:spcPct val="90000"/>
              </a:lnSpc>
            </a:pPr>
            <a:r>
              <a:rPr lang="pt-BR" sz="2000" dirty="0" smtClean="0"/>
              <a:t>Cisco 6500 usa barramento de 32 </a:t>
            </a:r>
            <a:r>
              <a:rPr lang="pt-BR" sz="2000" dirty="0" err="1" smtClean="0"/>
              <a:t>Gbps</a:t>
            </a:r>
            <a:r>
              <a:rPr lang="pt-BR" sz="2000" dirty="0" smtClean="0"/>
              <a:t>: velocidade suficiente para roteadores de acesso e corporativos.</a:t>
            </a:r>
          </a:p>
        </p:txBody>
      </p:sp>
      <p:pic>
        <p:nvPicPr>
          <p:cNvPr id="3994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2863" y="4811713"/>
            <a:ext cx="188595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40963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DB6ACB3D-FB75-4CA4-8143-AFC996EF720D}" type="slidenum">
              <a:rPr lang="pt-BR" smtClean="0"/>
              <a:pPr/>
              <a:t>28</a:t>
            </a:fld>
            <a:endParaRPr lang="pt-BR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Comutação por uma rede de interconexão</a:t>
            </a:r>
            <a:endParaRPr lang="pt-BR" sz="4800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5670550" cy="4686300"/>
          </a:xfrm>
        </p:spPr>
        <p:txBody>
          <a:bodyPr/>
          <a:lstStyle/>
          <a:p>
            <a:r>
              <a:rPr lang="pt-BR" sz="2400" dirty="0" smtClean="0"/>
              <a:t>supera limitações de banda dos barramentos</a:t>
            </a:r>
          </a:p>
          <a:p>
            <a:r>
              <a:rPr lang="pt-BR" sz="2400" dirty="0" smtClean="0"/>
              <a:t>Redes </a:t>
            </a:r>
            <a:r>
              <a:rPr lang="pt-BR" sz="2400" dirty="0" err="1" smtClean="0"/>
              <a:t>Banyan</a:t>
            </a:r>
            <a:r>
              <a:rPr lang="pt-BR" sz="2400" dirty="0" smtClean="0"/>
              <a:t>, outras redes de interconexão desenvolvidas inicialmente para interligar processadores num sistema multiprocessador</a:t>
            </a:r>
          </a:p>
          <a:p>
            <a:r>
              <a:rPr lang="pt-BR" sz="2400" dirty="0" smtClean="0"/>
              <a:t>Projeto avançado: fragmentar </a:t>
            </a:r>
            <a:r>
              <a:rPr lang="pt-BR" sz="2400" dirty="0" err="1" smtClean="0"/>
              <a:t>datagrama</a:t>
            </a:r>
            <a:r>
              <a:rPr lang="pt-BR" sz="2400" dirty="0" smtClean="0"/>
              <a:t> em células de tamanho fixo, comutar células através da matriz de comutação. </a:t>
            </a:r>
          </a:p>
          <a:p>
            <a:r>
              <a:rPr lang="pt-BR" sz="2400" dirty="0" smtClean="0"/>
              <a:t>Cisco 12000: comuta 60 </a:t>
            </a:r>
            <a:r>
              <a:rPr lang="pt-BR" sz="2400" dirty="0" err="1" smtClean="0"/>
              <a:t>Gbps</a:t>
            </a:r>
            <a:r>
              <a:rPr lang="pt-BR" sz="2400" dirty="0" smtClean="0"/>
              <a:t> pela rede de interconexão.</a:t>
            </a:r>
            <a:endParaRPr lang="pt-BR" sz="1800" dirty="0" smtClean="0"/>
          </a:p>
        </p:txBody>
      </p:sp>
      <p:pic>
        <p:nvPicPr>
          <p:cNvPr id="4096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37263" y="1963738"/>
            <a:ext cx="283527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Rede de Banyan</a:t>
            </a:r>
          </a:p>
        </p:txBody>
      </p:sp>
      <p:grpSp>
        <p:nvGrpSpPr>
          <p:cNvPr id="41987" name="Group 182"/>
          <p:cNvGrpSpPr>
            <a:grpSpLocks/>
          </p:cNvGrpSpPr>
          <p:nvPr/>
        </p:nvGrpSpPr>
        <p:grpSpPr bwMode="auto">
          <a:xfrm>
            <a:off x="1905000" y="2209800"/>
            <a:ext cx="5562600" cy="4114800"/>
            <a:chOff x="1680" y="1488"/>
            <a:chExt cx="3504" cy="2592"/>
          </a:xfrm>
        </p:grpSpPr>
        <p:sp>
          <p:nvSpPr>
            <p:cNvPr id="42056" name="Line 22"/>
            <p:cNvSpPr>
              <a:spLocks noChangeShapeType="1"/>
            </p:cNvSpPr>
            <p:nvPr/>
          </p:nvSpPr>
          <p:spPr bwMode="auto">
            <a:xfrm>
              <a:off x="2784" y="2928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057" name="Group 48"/>
            <p:cNvGrpSpPr>
              <a:grpSpLocks/>
            </p:cNvGrpSpPr>
            <p:nvPr/>
          </p:nvGrpSpPr>
          <p:grpSpPr bwMode="auto">
            <a:xfrm flipV="1">
              <a:off x="3696" y="3024"/>
              <a:ext cx="1488" cy="240"/>
              <a:chOff x="3600" y="1536"/>
              <a:chExt cx="1488" cy="240"/>
            </a:xfrm>
          </p:grpSpPr>
          <p:sp>
            <p:nvSpPr>
              <p:cNvPr id="42182" name="Line 49"/>
              <p:cNvSpPr>
                <a:spLocks noChangeShapeType="1"/>
              </p:cNvSpPr>
              <p:nvPr/>
            </p:nvSpPr>
            <p:spPr bwMode="auto">
              <a:xfrm>
                <a:off x="3600" y="177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83" name="Line 50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84" name="Line 51"/>
              <p:cNvSpPr>
                <a:spLocks noChangeShapeType="1"/>
              </p:cNvSpPr>
              <p:nvPr/>
            </p:nvSpPr>
            <p:spPr bwMode="auto">
              <a:xfrm flipV="1">
                <a:off x="3984" y="1536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058" name="Oval 25"/>
            <p:cNvSpPr>
              <a:spLocks noChangeArrowheads="1"/>
            </p:cNvSpPr>
            <p:nvPr/>
          </p:nvSpPr>
          <p:spPr bwMode="auto">
            <a:xfrm>
              <a:off x="3792" y="2880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059" name="Group 45"/>
            <p:cNvGrpSpPr>
              <a:grpSpLocks/>
            </p:cNvGrpSpPr>
            <p:nvPr/>
          </p:nvGrpSpPr>
          <p:grpSpPr bwMode="auto">
            <a:xfrm>
              <a:off x="3696" y="3024"/>
              <a:ext cx="1488" cy="240"/>
              <a:chOff x="3600" y="1536"/>
              <a:chExt cx="1488" cy="240"/>
            </a:xfrm>
          </p:grpSpPr>
          <p:sp>
            <p:nvSpPr>
              <p:cNvPr id="42179" name="Line 33"/>
              <p:cNvSpPr>
                <a:spLocks noChangeShapeType="1"/>
              </p:cNvSpPr>
              <p:nvPr/>
            </p:nvSpPr>
            <p:spPr bwMode="auto">
              <a:xfrm>
                <a:off x="3600" y="177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80" name="Line 23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81" name="Line 34"/>
              <p:cNvSpPr>
                <a:spLocks noChangeShapeType="1"/>
              </p:cNvSpPr>
              <p:nvPr/>
            </p:nvSpPr>
            <p:spPr bwMode="auto">
              <a:xfrm flipV="1">
                <a:off x="3984" y="1536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060" name="Oval 4"/>
            <p:cNvSpPr>
              <a:spLocks noChangeArrowheads="1"/>
            </p:cNvSpPr>
            <p:nvPr/>
          </p:nvSpPr>
          <p:spPr bwMode="auto">
            <a:xfrm>
              <a:off x="4704" y="2880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61" name="Line 52"/>
            <p:cNvSpPr>
              <a:spLocks noChangeShapeType="1"/>
            </p:cNvSpPr>
            <p:nvPr/>
          </p:nvSpPr>
          <p:spPr bwMode="auto">
            <a:xfrm flipV="1">
              <a:off x="3696" y="3360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62" name="Oval 53"/>
            <p:cNvSpPr>
              <a:spLocks noChangeArrowheads="1"/>
            </p:cNvSpPr>
            <p:nvPr/>
          </p:nvSpPr>
          <p:spPr bwMode="auto">
            <a:xfrm flipV="1">
              <a:off x="4704" y="3216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63" name="Oval 26"/>
            <p:cNvSpPr>
              <a:spLocks noChangeArrowheads="1"/>
            </p:cNvSpPr>
            <p:nvPr/>
          </p:nvSpPr>
          <p:spPr bwMode="auto">
            <a:xfrm>
              <a:off x="3792" y="3216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064" name="Group 56"/>
            <p:cNvGrpSpPr>
              <a:grpSpLocks/>
            </p:cNvGrpSpPr>
            <p:nvPr/>
          </p:nvGrpSpPr>
          <p:grpSpPr bwMode="auto">
            <a:xfrm>
              <a:off x="3696" y="3696"/>
              <a:ext cx="1488" cy="240"/>
              <a:chOff x="3600" y="1536"/>
              <a:chExt cx="1488" cy="240"/>
            </a:xfrm>
          </p:grpSpPr>
          <p:sp>
            <p:nvSpPr>
              <p:cNvPr id="42176" name="Line 57"/>
              <p:cNvSpPr>
                <a:spLocks noChangeShapeType="1"/>
              </p:cNvSpPr>
              <p:nvPr/>
            </p:nvSpPr>
            <p:spPr bwMode="auto">
              <a:xfrm>
                <a:off x="3600" y="177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77" name="Line 58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78" name="Line 59"/>
              <p:cNvSpPr>
                <a:spLocks noChangeShapeType="1"/>
              </p:cNvSpPr>
              <p:nvPr/>
            </p:nvSpPr>
            <p:spPr bwMode="auto">
              <a:xfrm flipV="1">
                <a:off x="3984" y="1536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065" name="Line 60"/>
            <p:cNvSpPr>
              <a:spLocks noChangeShapeType="1"/>
            </p:cNvSpPr>
            <p:nvPr/>
          </p:nvSpPr>
          <p:spPr bwMode="auto">
            <a:xfrm>
              <a:off x="3696" y="3600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66" name="Oval 61"/>
            <p:cNvSpPr>
              <a:spLocks noChangeArrowheads="1"/>
            </p:cNvSpPr>
            <p:nvPr/>
          </p:nvSpPr>
          <p:spPr bwMode="auto">
            <a:xfrm>
              <a:off x="4704" y="3552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067" name="Group 62"/>
            <p:cNvGrpSpPr>
              <a:grpSpLocks/>
            </p:cNvGrpSpPr>
            <p:nvPr/>
          </p:nvGrpSpPr>
          <p:grpSpPr bwMode="auto">
            <a:xfrm flipV="1">
              <a:off x="3696" y="3696"/>
              <a:ext cx="1488" cy="240"/>
              <a:chOff x="3600" y="1536"/>
              <a:chExt cx="1488" cy="240"/>
            </a:xfrm>
          </p:grpSpPr>
          <p:sp>
            <p:nvSpPr>
              <p:cNvPr id="42173" name="Line 63"/>
              <p:cNvSpPr>
                <a:spLocks noChangeShapeType="1"/>
              </p:cNvSpPr>
              <p:nvPr/>
            </p:nvSpPr>
            <p:spPr bwMode="auto">
              <a:xfrm>
                <a:off x="3600" y="177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74" name="Line 64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75" name="Line 65"/>
              <p:cNvSpPr>
                <a:spLocks noChangeShapeType="1"/>
              </p:cNvSpPr>
              <p:nvPr/>
            </p:nvSpPr>
            <p:spPr bwMode="auto">
              <a:xfrm flipV="1">
                <a:off x="3984" y="1536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068" name="Line 66"/>
            <p:cNvSpPr>
              <a:spLocks noChangeShapeType="1"/>
            </p:cNvSpPr>
            <p:nvPr/>
          </p:nvSpPr>
          <p:spPr bwMode="auto">
            <a:xfrm flipV="1">
              <a:off x="1680" y="4032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69" name="Oval 67"/>
            <p:cNvSpPr>
              <a:spLocks noChangeArrowheads="1"/>
            </p:cNvSpPr>
            <p:nvPr/>
          </p:nvSpPr>
          <p:spPr bwMode="auto">
            <a:xfrm flipV="1">
              <a:off x="4704" y="3888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70" name="Oval 68"/>
            <p:cNvSpPr>
              <a:spLocks noChangeArrowheads="1"/>
            </p:cNvSpPr>
            <p:nvPr/>
          </p:nvSpPr>
          <p:spPr bwMode="auto">
            <a:xfrm>
              <a:off x="3792" y="3552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71" name="Oval 69"/>
            <p:cNvSpPr>
              <a:spLocks noChangeArrowheads="1"/>
            </p:cNvSpPr>
            <p:nvPr/>
          </p:nvSpPr>
          <p:spPr bwMode="auto">
            <a:xfrm>
              <a:off x="3792" y="3888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072" name="Group 84"/>
            <p:cNvGrpSpPr>
              <a:grpSpLocks/>
            </p:cNvGrpSpPr>
            <p:nvPr/>
          </p:nvGrpSpPr>
          <p:grpSpPr bwMode="auto">
            <a:xfrm>
              <a:off x="2784" y="2880"/>
              <a:ext cx="912" cy="816"/>
              <a:chOff x="2688" y="1392"/>
              <a:chExt cx="912" cy="816"/>
            </a:xfrm>
          </p:grpSpPr>
          <p:sp>
            <p:nvSpPr>
              <p:cNvPr id="42165" name="Line 81"/>
              <p:cNvSpPr>
                <a:spLocks noChangeShapeType="1"/>
              </p:cNvSpPr>
              <p:nvPr/>
            </p:nvSpPr>
            <p:spPr bwMode="auto">
              <a:xfrm>
                <a:off x="2688" y="177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66" name="Line 74"/>
              <p:cNvSpPr>
                <a:spLocks noChangeShapeType="1"/>
              </p:cNvSpPr>
              <p:nvPr/>
            </p:nvSpPr>
            <p:spPr bwMode="auto">
              <a:xfrm flipV="1">
                <a:off x="2688" y="153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67" name="Line 76"/>
              <p:cNvSpPr>
                <a:spLocks noChangeShapeType="1"/>
              </p:cNvSpPr>
              <p:nvPr/>
            </p:nvSpPr>
            <p:spPr bwMode="auto">
              <a:xfrm>
                <a:off x="3072" y="1536"/>
                <a:ext cx="528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68" name="Oval 77"/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69" name="Line 78"/>
              <p:cNvSpPr>
                <a:spLocks noChangeShapeType="1"/>
              </p:cNvSpPr>
              <p:nvPr/>
            </p:nvSpPr>
            <p:spPr bwMode="auto">
              <a:xfrm flipV="1">
                <a:off x="2688" y="187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70" name="Line 79"/>
              <p:cNvSpPr>
                <a:spLocks noChangeShapeType="1"/>
              </p:cNvSpPr>
              <p:nvPr/>
            </p:nvSpPr>
            <p:spPr bwMode="auto">
              <a:xfrm>
                <a:off x="3072" y="1872"/>
                <a:ext cx="528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71" name="Oval 80"/>
              <p:cNvSpPr>
                <a:spLocks noChangeArrowheads="1"/>
              </p:cNvSpPr>
              <p:nvPr/>
            </p:nvSpPr>
            <p:spPr bwMode="auto">
              <a:xfrm>
                <a:off x="2784" y="172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72" name="Line 82"/>
              <p:cNvSpPr>
                <a:spLocks noChangeShapeType="1"/>
              </p:cNvSpPr>
              <p:nvPr/>
            </p:nvSpPr>
            <p:spPr bwMode="auto">
              <a:xfrm flipV="1">
                <a:off x="3072" y="1536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2073" name="Group 85"/>
            <p:cNvGrpSpPr>
              <a:grpSpLocks/>
            </p:cNvGrpSpPr>
            <p:nvPr/>
          </p:nvGrpSpPr>
          <p:grpSpPr bwMode="auto">
            <a:xfrm flipV="1">
              <a:off x="2784" y="3264"/>
              <a:ext cx="912" cy="816"/>
              <a:chOff x="2688" y="1392"/>
              <a:chExt cx="912" cy="816"/>
            </a:xfrm>
          </p:grpSpPr>
          <p:sp>
            <p:nvSpPr>
              <p:cNvPr id="42157" name="Line 86"/>
              <p:cNvSpPr>
                <a:spLocks noChangeShapeType="1"/>
              </p:cNvSpPr>
              <p:nvPr/>
            </p:nvSpPr>
            <p:spPr bwMode="auto">
              <a:xfrm>
                <a:off x="2688" y="177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58" name="Line 87"/>
              <p:cNvSpPr>
                <a:spLocks noChangeShapeType="1"/>
              </p:cNvSpPr>
              <p:nvPr/>
            </p:nvSpPr>
            <p:spPr bwMode="auto">
              <a:xfrm flipV="1">
                <a:off x="2688" y="153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59" name="Line 88"/>
              <p:cNvSpPr>
                <a:spLocks noChangeShapeType="1"/>
              </p:cNvSpPr>
              <p:nvPr/>
            </p:nvSpPr>
            <p:spPr bwMode="auto">
              <a:xfrm>
                <a:off x="3072" y="1536"/>
                <a:ext cx="528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60" name="Oval 89"/>
              <p:cNvSpPr>
                <a:spLocks noChangeArrowheads="1"/>
              </p:cNvSpPr>
              <p:nvPr/>
            </p:nvSpPr>
            <p:spPr bwMode="auto">
              <a:xfrm>
                <a:off x="2784" y="1392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61" name="Line 90"/>
              <p:cNvSpPr>
                <a:spLocks noChangeShapeType="1"/>
              </p:cNvSpPr>
              <p:nvPr/>
            </p:nvSpPr>
            <p:spPr bwMode="auto">
              <a:xfrm flipV="1">
                <a:off x="2688" y="187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62" name="Line 91"/>
              <p:cNvSpPr>
                <a:spLocks noChangeShapeType="1"/>
              </p:cNvSpPr>
              <p:nvPr/>
            </p:nvSpPr>
            <p:spPr bwMode="auto">
              <a:xfrm>
                <a:off x="3072" y="1872"/>
                <a:ext cx="528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63" name="Oval 92"/>
              <p:cNvSpPr>
                <a:spLocks noChangeArrowheads="1"/>
              </p:cNvSpPr>
              <p:nvPr/>
            </p:nvSpPr>
            <p:spPr bwMode="auto">
              <a:xfrm>
                <a:off x="2784" y="172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64" name="Line 93"/>
              <p:cNvSpPr>
                <a:spLocks noChangeShapeType="1"/>
              </p:cNvSpPr>
              <p:nvPr/>
            </p:nvSpPr>
            <p:spPr bwMode="auto">
              <a:xfrm flipV="1">
                <a:off x="3072" y="1536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074" name="Line 96"/>
            <p:cNvSpPr>
              <a:spLocks noChangeShapeType="1"/>
            </p:cNvSpPr>
            <p:nvPr/>
          </p:nvSpPr>
          <p:spPr bwMode="auto">
            <a:xfrm>
              <a:off x="1680" y="1536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075" name="Group 97"/>
            <p:cNvGrpSpPr>
              <a:grpSpLocks/>
            </p:cNvGrpSpPr>
            <p:nvPr/>
          </p:nvGrpSpPr>
          <p:grpSpPr bwMode="auto">
            <a:xfrm flipV="1">
              <a:off x="3696" y="1632"/>
              <a:ext cx="1488" cy="240"/>
              <a:chOff x="3600" y="1536"/>
              <a:chExt cx="1488" cy="240"/>
            </a:xfrm>
          </p:grpSpPr>
          <p:sp>
            <p:nvSpPr>
              <p:cNvPr id="42154" name="Line 98"/>
              <p:cNvSpPr>
                <a:spLocks noChangeShapeType="1"/>
              </p:cNvSpPr>
              <p:nvPr/>
            </p:nvSpPr>
            <p:spPr bwMode="auto">
              <a:xfrm>
                <a:off x="3600" y="177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55" name="Line 99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56" name="Line 100"/>
              <p:cNvSpPr>
                <a:spLocks noChangeShapeType="1"/>
              </p:cNvSpPr>
              <p:nvPr/>
            </p:nvSpPr>
            <p:spPr bwMode="auto">
              <a:xfrm flipV="1">
                <a:off x="3984" y="1536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076" name="Oval 101"/>
            <p:cNvSpPr>
              <a:spLocks noChangeArrowheads="1"/>
            </p:cNvSpPr>
            <p:nvPr/>
          </p:nvSpPr>
          <p:spPr bwMode="auto">
            <a:xfrm>
              <a:off x="3792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077" name="Group 102"/>
            <p:cNvGrpSpPr>
              <a:grpSpLocks/>
            </p:cNvGrpSpPr>
            <p:nvPr/>
          </p:nvGrpSpPr>
          <p:grpSpPr bwMode="auto">
            <a:xfrm>
              <a:off x="3696" y="1632"/>
              <a:ext cx="1488" cy="240"/>
              <a:chOff x="3600" y="1536"/>
              <a:chExt cx="1488" cy="240"/>
            </a:xfrm>
          </p:grpSpPr>
          <p:sp>
            <p:nvSpPr>
              <p:cNvPr id="42151" name="Line 103"/>
              <p:cNvSpPr>
                <a:spLocks noChangeShapeType="1"/>
              </p:cNvSpPr>
              <p:nvPr/>
            </p:nvSpPr>
            <p:spPr bwMode="auto">
              <a:xfrm>
                <a:off x="3600" y="177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52" name="Line 104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53" name="Line 105"/>
              <p:cNvSpPr>
                <a:spLocks noChangeShapeType="1"/>
              </p:cNvSpPr>
              <p:nvPr/>
            </p:nvSpPr>
            <p:spPr bwMode="auto">
              <a:xfrm flipV="1">
                <a:off x="3984" y="1536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078" name="Oval 106"/>
            <p:cNvSpPr>
              <a:spLocks noChangeArrowheads="1"/>
            </p:cNvSpPr>
            <p:nvPr/>
          </p:nvSpPr>
          <p:spPr bwMode="auto">
            <a:xfrm>
              <a:off x="4704" y="1488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79" name="Line 107"/>
            <p:cNvSpPr>
              <a:spLocks noChangeShapeType="1"/>
            </p:cNvSpPr>
            <p:nvPr/>
          </p:nvSpPr>
          <p:spPr bwMode="auto">
            <a:xfrm flipV="1">
              <a:off x="3696" y="1968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80" name="Oval 108"/>
            <p:cNvSpPr>
              <a:spLocks noChangeArrowheads="1"/>
            </p:cNvSpPr>
            <p:nvPr/>
          </p:nvSpPr>
          <p:spPr bwMode="auto">
            <a:xfrm flipV="1">
              <a:off x="4704" y="1824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81" name="Oval 109"/>
            <p:cNvSpPr>
              <a:spLocks noChangeArrowheads="1"/>
            </p:cNvSpPr>
            <p:nvPr/>
          </p:nvSpPr>
          <p:spPr bwMode="auto">
            <a:xfrm>
              <a:off x="3792" y="1824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082" name="Group 110"/>
            <p:cNvGrpSpPr>
              <a:grpSpLocks/>
            </p:cNvGrpSpPr>
            <p:nvPr/>
          </p:nvGrpSpPr>
          <p:grpSpPr bwMode="auto">
            <a:xfrm>
              <a:off x="3696" y="2304"/>
              <a:ext cx="1488" cy="240"/>
              <a:chOff x="3600" y="1536"/>
              <a:chExt cx="1488" cy="240"/>
            </a:xfrm>
          </p:grpSpPr>
          <p:sp>
            <p:nvSpPr>
              <p:cNvPr id="42148" name="Line 111"/>
              <p:cNvSpPr>
                <a:spLocks noChangeShapeType="1"/>
              </p:cNvSpPr>
              <p:nvPr/>
            </p:nvSpPr>
            <p:spPr bwMode="auto">
              <a:xfrm>
                <a:off x="3600" y="177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49" name="Line 112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50" name="Line 113"/>
              <p:cNvSpPr>
                <a:spLocks noChangeShapeType="1"/>
              </p:cNvSpPr>
              <p:nvPr/>
            </p:nvSpPr>
            <p:spPr bwMode="auto">
              <a:xfrm flipV="1">
                <a:off x="3984" y="1536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083" name="Line 114"/>
            <p:cNvSpPr>
              <a:spLocks noChangeShapeType="1"/>
            </p:cNvSpPr>
            <p:nvPr/>
          </p:nvSpPr>
          <p:spPr bwMode="auto">
            <a:xfrm>
              <a:off x="3696" y="2208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84" name="Oval 115"/>
            <p:cNvSpPr>
              <a:spLocks noChangeArrowheads="1"/>
            </p:cNvSpPr>
            <p:nvPr/>
          </p:nvSpPr>
          <p:spPr bwMode="auto">
            <a:xfrm>
              <a:off x="4704" y="2160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085" name="Group 116"/>
            <p:cNvGrpSpPr>
              <a:grpSpLocks/>
            </p:cNvGrpSpPr>
            <p:nvPr/>
          </p:nvGrpSpPr>
          <p:grpSpPr bwMode="auto">
            <a:xfrm flipV="1">
              <a:off x="3696" y="2304"/>
              <a:ext cx="1488" cy="240"/>
              <a:chOff x="3600" y="1536"/>
              <a:chExt cx="1488" cy="240"/>
            </a:xfrm>
          </p:grpSpPr>
          <p:sp>
            <p:nvSpPr>
              <p:cNvPr id="42145" name="Line 117"/>
              <p:cNvSpPr>
                <a:spLocks noChangeShapeType="1"/>
              </p:cNvSpPr>
              <p:nvPr/>
            </p:nvSpPr>
            <p:spPr bwMode="auto">
              <a:xfrm>
                <a:off x="3600" y="1776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46" name="Line 118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47" name="Line 119"/>
              <p:cNvSpPr>
                <a:spLocks noChangeShapeType="1"/>
              </p:cNvSpPr>
              <p:nvPr/>
            </p:nvSpPr>
            <p:spPr bwMode="auto">
              <a:xfrm flipV="1">
                <a:off x="3984" y="1536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086" name="Line 120"/>
            <p:cNvSpPr>
              <a:spLocks noChangeShapeType="1"/>
            </p:cNvSpPr>
            <p:nvPr/>
          </p:nvSpPr>
          <p:spPr bwMode="auto">
            <a:xfrm flipV="1">
              <a:off x="2784" y="2640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87" name="Oval 121"/>
            <p:cNvSpPr>
              <a:spLocks noChangeArrowheads="1"/>
            </p:cNvSpPr>
            <p:nvPr/>
          </p:nvSpPr>
          <p:spPr bwMode="auto">
            <a:xfrm flipV="1">
              <a:off x="4704" y="2496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88" name="Oval 122"/>
            <p:cNvSpPr>
              <a:spLocks noChangeArrowheads="1"/>
            </p:cNvSpPr>
            <p:nvPr/>
          </p:nvSpPr>
          <p:spPr bwMode="auto">
            <a:xfrm>
              <a:off x="3792" y="2160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89" name="Oval 123"/>
            <p:cNvSpPr>
              <a:spLocks noChangeArrowheads="1"/>
            </p:cNvSpPr>
            <p:nvPr/>
          </p:nvSpPr>
          <p:spPr bwMode="auto">
            <a:xfrm>
              <a:off x="3792" y="2496"/>
              <a:ext cx="192" cy="19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42090" name="Group 142"/>
            <p:cNvGrpSpPr>
              <a:grpSpLocks/>
            </p:cNvGrpSpPr>
            <p:nvPr/>
          </p:nvGrpSpPr>
          <p:grpSpPr bwMode="auto">
            <a:xfrm>
              <a:off x="2784" y="1488"/>
              <a:ext cx="912" cy="1200"/>
              <a:chOff x="2784" y="1488"/>
              <a:chExt cx="912" cy="1200"/>
            </a:xfrm>
          </p:grpSpPr>
          <p:sp>
            <p:nvSpPr>
              <p:cNvPr id="42129" name="Line 125"/>
              <p:cNvSpPr>
                <a:spLocks noChangeShapeType="1"/>
              </p:cNvSpPr>
              <p:nvPr/>
            </p:nvSpPr>
            <p:spPr bwMode="auto">
              <a:xfrm>
                <a:off x="2784" y="187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30" name="Line 126"/>
              <p:cNvSpPr>
                <a:spLocks noChangeShapeType="1"/>
              </p:cNvSpPr>
              <p:nvPr/>
            </p:nvSpPr>
            <p:spPr bwMode="auto">
              <a:xfrm flipV="1">
                <a:off x="2784" y="163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31" name="Line 127"/>
              <p:cNvSpPr>
                <a:spLocks noChangeShapeType="1"/>
              </p:cNvSpPr>
              <p:nvPr/>
            </p:nvSpPr>
            <p:spPr bwMode="auto">
              <a:xfrm>
                <a:off x="3168" y="1632"/>
                <a:ext cx="528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32" name="Oval 128"/>
              <p:cNvSpPr>
                <a:spLocks noChangeArrowheads="1"/>
              </p:cNvSpPr>
              <p:nvPr/>
            </p:nvSpPr>
            <p:spPr bwMode="auto">
              <a:xfrm>
                <a:off x="2880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33" name="Line 129"/>
              <p:cNvSpPr>
                <a:spLocks noChangeShapeType="1"/>
              </p:cNvSpPr>
              <p:nvPr/>
            </p:nvSpPr>
            <p:spPr bwMode="auto">
              <a:xfrm flipV="1">
                <a:off x="2784" y="196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34" name="Line 130"/>
              <p:cNvSpPr>
                <a:spLocks noChangeShapeType="1"/>
              </p:cNvSpPr>
              <p:nvPr/>
            </p:nvSpPr>
            <p:spPr bwMode="auto">
              <a:xfrm>
                <a:off x="3168" y="1968"/>
                <a:ext cx="528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35" name="Oval 131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36" name="Line 132"/>
              <p:cNvSpPr>
                <a:spLocks noChangeShapeType="1"/>
              </p:cNvSpPr>
              <p:nvPr/>
            </p:nvSpPr>
            <p:spPr bwMode="auto">
              <a:xfrm flipV="1">
                <a:off x="3168" y="1632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37" name="Line 134"/>
              <p:cNvSpPr>
                <a:spLocks noChangeShapeType="1"/>
              </p:cNvSpPr>
              <p:nvPr/>
            </p:nvSpPr>
            <p:spPr bwMode="auto">
              <a:xfrm flipV="1">
                <a:off x="2784" y="230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38" name="Line 135"/>
              <p:cNvSpPr>
                <a:spLocks noChangeShapeType="1"/>
              </p:cNvSpPr>
              <p:nvPr/>
            </p:nvSpPr>
            <p:spPr bwMode="auto">
              <a:xfrm>
                <a:off x="2784" y="254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39" name="Line 136"/>
              <p:cNvSpPr>
                <a:spLocks noChangeShapeType="1"/>
              </p:cNvSpPr>
              <p:nvPr/>
            </p:nvSpPr>
            <p:spPr bwMode="auto">
              <a:xfrm flipV="1">
                <a:off x="3168" y="1968"/>
                <a:ext cx="528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40" name="Oval 137"/>
              <p:cNvSpPr>
                <a:spLocks noChangeArrowheads="1"/>
              </p:cNvSpPr>
              <p:nvPr/>
            </p:nvSpPr>
            <p:spPr bwMode="auto">
              <a:xfrm flipV="1">
                <a:off x="2880" y="249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41" name="Line 138"/>
              <p:cNvSpPr>
                <a:spLocks noChangeShapeType="1"/>
              </p:cNvSpPr>
              <p:nvPr/>
            </p:nvSpPr>
            <p:spPr bwMode="auto">
              <a:xfrm>
                <a:off x="2784" y="2208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42" name="Line 139"/>
              <p:cNvSpPr>
                <a:spLocks noChangeShapeType="1"/>
              </p:cNvSpPr>
              <p:nvPr/>
            </p:nvSpPr>
            <p:spPr bwMode="auto">
              <a:xfrm flipV="1">
                <a:off x="3168" y="1872"/>
                <a:ext cx="528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43" name="Oval 140"/>
              <p:cNvSpPr>
                <a:spLocks noChangeArrowheads="1"/>
              </p:cNvSpPr>
              <p:nvPr/>
            </p:nvSpPr>
            <p:spPr bwMode="auto">
              <a:xfrm flipV="1">
                <a:off x="2880" y="21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44" name="Line 141"/>
              <p:cNvSpPr>
                <a:spLocks noChangeShapeType="1"/>
              </p:cNvSpPr>
              <p:nvPr/>
            </p:nvSpPr>
            <p:spPr bwMode="auto">
              <a:xfrm>
                <a:off x="3168" y="2304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2091" name="Group 162"/>
            <p:cNvGrpSpPr>
              <a:grpSpLocks/>
            </p:cNvGrpSpPr>
            <p:nvPr/>
          </p:nvGrpSpPr>
          <p:grpSpPr bwMode="auto">
            <a:xfrm>
              <a:off x="1680" y="1488"/>
              <a:ext cx="1104" cy="1872"/>
              <a:chOff x="1680" y="1488"/>
              <a:chExt cx="1104" cy="1872"/>
            </a:xfrm>
          </p:grpSpPr>
          <p:sp>
            <p:nvSpPr>
              <p:cNvPr id="42111" name="Line 160"/>
              <p:cNvSpPr>
                <a:spLocks noChangeShapeType="1"/>
              </p:cNvSpPr>
              <p:nvPr/>
            </p:nvSpPr>
            <p:spPr bwMode="auto">
              <a:xfrm flipV="1">
                <a:off x="1680" y="2640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12" name="Line 161"/>
              <p:cNvSpPr>
                <a:spLocks noChangeShapeType="1"/>
              </p:cNvSpPr>
              <p:nvPr/>
            </p:nvSpPr>
            <p:spPr bwMode="auto">
              <a:xfrm>
                <a:off x="2256" y="2640"/>
                <a:ext cx="528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13" name="Line 144"/>
              <p:cNvSpPr>
                <a:spLocks noChangeShapeType="1"/>
              </p:cNvSpPr>
              <p:nvPr/>
            </p:nvSpPr>
            <p:spPr bwMode="auto">
              <a:xfrm>
                <a:off x="1680" y="187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14" name="Line 145"/>
              <p:cNvSpPr>
                <a:spLocks noChangeShapeType="1"/>
              </p:cNvSpPr>
              <p:nvPr/>
            </p:nvSpPr>
            <p:spPr bwMode="auto">
              <a:xfrm flipV="1">
                <a:off x="1680" y="163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15" name="Line 146"/>
              <p:cNvSpPr>
                <a:spLocks noChangeShapeType="1"/>
              </p:cNvSpPr>
              <p:nvPr/>
            </p:nvSpPr>
            <p:spPr bwMode="auto">
              <a:xfrm>
                <a:off x="2256" y="1632"/>
                <a:ext cx="528" cy="1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16" name="Oval 147"/>
              <p:cNvSpPr>
                <a:spLocks noChangeArrowheads="1"/>
              </p:cNvSpPr>
              <p:nvPr/>
            </p:nvSpPr>
            <p:spPr bwMode="auto">
              <a:xfrm>
                <a:off x="1968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17" name="Line 148"/>
              <p:cNvSpPr>
                <a:spLocks noChangeShapeType="1"/>
              </p:cNvSpPr>
              <p:nvPr/>
            </p:nvSpPr>
            <p:spPr bwMode="auto">
              <a:xfrm flipV="1">
                <a:off x="1680" y="196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18" name="Line 149"/>
              <p:cNvSpPr>
                <a:spLocks noChangeShapeType="1"/>
              </p:cNvSpPr>
              <p:nvPr/>
            </p:nvSpPr>
            <p:spPr bwMode="auto">
              <a:xfrm>
                <a:off x="2256" y="1968"/>
                <a:ext cx="528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19" name="Oval 150"/>
              <p:cNvSpPr>
                <a:spLocks noChangeArrowheads="1"/>
              </p:cNvSpPr>
              <p:nvPr/>
            </p:nvSpPr>
            <p:spPr bwMode="auto">
              <a:xfrm>
                <a:off x="1968" y="182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20" name="Line 151"/>
              <p:cNvSpPr>
                <a:spLocks noChangeShapeType="1"/>
              </p:cNvSpPr>
              <p:nvPr/>
            </p:nvSpPr>
            <p:spPr bwMode="auto">
              <a:xfrm flipV="1">
                <a:off x="2256" y="1632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21" name="Line 152"/>
              <p:cNvSpPr>
                <a:spLocks noChangeShapeType="1"/>
              </p:cNvSpPr>
              <p:nvPr/>
            </p:nvSpPr>
            <p:spPr bwMode="auto">
              <a:xfrm flipV="1">
                <a:off x="1680" y="2304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22" name="Line 153"/>
              <p:cNvSpPr>
                <a:spLocks noChangeShapeType="1"/>
              </p:cNvSpPr>
              <p:nvPr/>
            </p:nvSpPr>
            <p:spPr bwMode="auto">
              <a:xfrm>
                <a:off x="1680" y="2544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23" name="Line 154"/>
              <p:cNvSpPr>
                <a:spLocks noChangeShapeType="1"/>
              </p:cNvSpPr>
              <p:nvPr/>
            </p:nvSpPr>
            <p:spPr bwMode="auto">
              <a:xfrm flipV="1">
                <a:off x="2256" y="1968"/>
                <a:ext cx="528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24" name="Oval 155"/>
              <p:cNvSpPr>
                <a:spLocks noChangeArrowheads="1"/>
              </p:cNvSpPr>
              <p:nvPr/>
            </p:nvSpPr>
            <p:spPr bwMode="auto">
              <a:xfrm flipV="1">
                <a:off x="1968" y="249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25" name="Line 156"/>
              <p:cNvSpPr>
                <a:spLocks noChangeShapeType="1"/>
              </p:cNvSpPr>
              <p:nvPr/>
            </p:nvSpPr>
            <p:spPr bwMode="auto">
              <a:xfrm>
                <a:off x="1680" y="220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26" name="Line 157"/>
              <p:cNvSpPr>
                <a:spLocks noChangeShapeType="1"/>
              </p:cNvSpPr>
              <p:nvPr/>
            </p:nvSpPr>
            <p:spPr bwMode="auto">
              <a:xfrm flipV="1">
                <a:off x="2256" y="1872"/>
                <a:ext cx="528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27" name="Oval 158"/>
              <p:cNvSpPr>
                <a:spLocks noChangeArrowheads="1"/>
              </p:cNvSpPr>
              <p:nvPr/>
            </p:nvSpPr>
            <p:spPr bwMode="auto">
              <a:xfrm flipV="1">
                <a:off x="1968" y="21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28" name="Line 159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528" cy="9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2092" name="Group 163"/>
            <p:cNvGrpSpPr>
              <a:grpSpLocks/>
            </p:cNvGrpSpPr>
            <p:nvPr/>
          </p:nvGrpSpPr>
          <p:grpSpPr bwMode="auto">
            <a:xfrm flipV="1">
              <a:off x="1680" y="2208"/>
              <a:ext cx="1104" cy="1872"/>
              <a:chOff x="1680" y="1488"/>
              <a:chExt cx="1104" cy="1872"/>
            </a:xfrm>
          </p:grpSpPr>
          <p:sp>
            <p:nvSpPr>
              <p:cNvPr id="42093" name="Line 164"/>
              <p:cNvSpPr>
                <a:spLocks noChangeShapeType="1"/>
              </p:cNvSpPr>
              <p:nvPr/>
            </p:nvSpPr>
            <p:spPr bwMode="auto">
              <a:xfrm flipV="1">
                <a:off x="1680" y="2640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94" name="Line 165"/>
              <p:cNvSpPr>
                <a:spLocks noChangeShapeType="1"/>
              </p:cNvSpPr>
              <p:nvPr/>
            </p:nvSpPr>
            <p:spPr bwMode="auto">
              <a:xfrm>
                <a:off x="2256" y="2640"/>
                <a:ext cx="528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95" name="Line 166"/>
              <p:cNvSpPr>
                <a:spLocks noChangeShapeType="1"/>
              </p:cNvSpPr>
              <p:nvPr/>
            </p:nvSpPr>
            <p:spPr bwMode="auto">
              <a:xfrm>
                <a:off x="1680" y="187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96" name="Line 167"/>
              <p:cNvSpPr>
                <a:spLocks noChangeShapeType="1"/>
              </p:cNvSpPr>
              <p:nvPr/>
            </p:nvSpPr>
            <p:spPr bwMode="auto">
              <a:xfrm flipV="1">
                <a:off x="1680" y="163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97" name="Line 168"/>
              <p:cNvSpPr>
                <a:spLocks noChangeShapeType="1"/>
              </p:cNvSpPr>
              <p:nvPr/>
            </p:nvSpPr>
            <p:spPr bwMode="auto">
              <a:xfrm>
                <a:off x="2256" y="1632"/>
                <a:ext cx="528" cy="12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98" name="Oval 169"/>
              <p:cNvSpPr>
                <a:spLocks noChangeArrowheads="1"/>
              </p:cNvSpPr>
              <p:nvPr/>
            </p:nvSpPr>
            <p:spPr bwMode="auto">
              <a:xfrm>
                <a:off x="1968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99" name="Line 170"/>
              <p:cNvSpPr>
                <a:spLocks noChangeShapeType="1"/>
              </p:cNvSpPr>
              <p:nvPr/>
            </p:nvSpPr>
            <p:spPr bwMode="auto">
              <a:xfrm flipV="1">
                <a:off x="1680" y="196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00" name="Line 171"/>
              <p:cNvSpPr>
                <a:spLocks noChangeShapeType="1"/>
              </p:cNvSpPr>
              <p:nvPr/>
            </p:nvSpPr>
            <p:spPr bwMode="auto">
              <a:xfrm>
                <a:off x="2256" y="1968"/>
                <a:ext cx="528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01" name="Oval 172"/>
              <p:cNvSpPr>
                <a:spLocks noChangeArrowheads="1"/>
              </p:cNvSpPr>
              <p:nvPr/>
            </p:nvSpPr>
            <p:spPr bwMode="auto">
              <a:xfrm>
                <a:off x="1968" y="1824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02" name="Line 173"/>
              <p:cNvSpPr>
                <a:spLocks noChangeShapeType="1"/>
              </p:cNvSpPr>
              <p:nvPr/>
            </p:nvSpPr>
            <p:spPr bwMode="auto">
              <a:xfrm flipV="1">
                <a:off x="2256" y="1632"/>
                <a:ext cx="528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03" name="Line 174"/>
              <p:cNvSpPr>
                <a:spLocks noChangeShapeType="1"/>
              </p:cNvSpPr>
              <p:nvPr/>
            </p:nvSpPr>
            <p:spPr bwMode="auto">
              <a:xfrm flipV="1">
                <a:off x="1680" y="2304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04" name="Line 175"/>
              <p:cNvSpPr>
                <a:spLocks noChangeShapeType="1"/>
              </p:cNvSpPr>
              <p:nvPr/>
            </p:nvSpPr>
            <p:spPr bwMode="auto">
              <a:xfrm>
                <a:off x="1680" y="2544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05" name="Line 176"/>
              <p:cNvSpPr>
                <a:spLocks noChangeShapeType="1"/>
              </p:cNvSpPr>
              <p:nvPr/>
            </p:nvSpPr>
            <p:spPr bwMode="auto">
              <a:xfrm flipV="1">
                <a:off x="2256" y="1968"/>
                <a:ext cx="528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06" name="Oval 177"/>
              <p:cNvSpPr>
                <a:spLocks noChangeArrowheads="1"/>
              </p:cNvSpPr>
              <p:nvPr/>
            </p:nvSpPr>
            <p:spPr bwMode="auto">
              <a:xfrm flipV="1">
                <a:off x="1968" y="2496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07" name="Line 178"/>
              <p:cNvSpPr>
                <a:spLocks noChangeShapeType="1"/>
              </p:cNvSpPr>
              <p:nvPr/>
            </p:nvSpPr>
            <p:spPr bwMode="auto">
              <a:xfrm>
                <a:off x="1680" y="220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08" name="Line 179"/>
              <p:cNvSpPr>
                <a:spLocks noChangeShapeType="1"/>
              </p:cNvSpPr>
              <p:nvPr/>
            </p:nvSpPr>
            <p:spPr bwMode="auto">
              <a:xfrm flipV="1">
                <a:off x="2256" y="1872"/>
                <a:ext cx="528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09" name="Oval 180"/>
              <p:cNvSpPr>
                <a:spLocks noChangeArrowheads="1"/>
              </p:cNvSpPr>
              <p:nvPr/>
            </p:nvSpPr>
            <p:spPr bwMode="auto">
              <a:xfrm flipV="1">
                <a:off x="1968" y="21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110" name="Line 181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528" cy="9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41988" name="Group 194"/>
          <p:cNvGrpSpPr>
            <a:grpSpLocks/>
          </p:cNvGrpSpPr>
          <p:nvPr/>
        </p:nvGrpSpPr>
        <p:grpSpPr bwMode="auto">
          <a:xfrm>
            <a:off x="1492250" y="2133600"/>
            <a:ext cx="352425" cy="4267200"/>
            <a:chOff x="940" y="1344"/>
            <a:chExt cx="222" cy="2688"/>
          </a:xfrm>
        </p:grpSpPr>
        <p:sp>
          <p:nvSpPr>
            <p:cNvPr id="42048" name="Text Box 183"/>
            <p:cNvSpPr txBox="1">
              <a:spLocks noChangeArrowheads="1"/>
            </p:cNvSpPr>
            <p:nvPr/>
          </p:nvSpPr>
          <p:spPr bwMode="auto">
            <a:xfrm>
              <a:off x="998" y="1344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0</a:t>
              </a:r>
            </a:p>
            <a:p>
              <a:r>
                <a:rPr lang="pt-BR" sz="1200" b="1"/>
                <a:t>1</a:t>
              </a:r>
              <a:endParaRPr lang="pt-BR" sz="1600"/>
            </a:p>
          </p:txBody>
        </p:sp>
        <p:sp>
          <p:nvSpPr>
            <p:cNvPr id="42049" name="Text Box 185"/>
            <p:cNvSpPr txBox="1">
              <a:spLocks noChangeArrowheads="1"/>
            </p:cNvSpPr>
            <p:nvPr/>
          </p:nvSpPr>
          <p:spPr bwMode="auto">
            <a:xfrm>
              <a:off x="988" y="1680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2</a:t>
              </a:r>
            </a:p>
            <a:p>
              <a:r>
                <a:rPr lang="pt-BR" sz="1200" b="1"/>
                <a:t>3</a:t>
              </a:r>
              <a:endParaRPr lang="pt-BR" sz="1600"/>
            </a:p>
          </p:txBody>
        </p:sp>
        <p:sp>
          <p:nvSpPr>
            <p:cNvPr id="42050" name="Text Box 186"/>
            <p:cNvSpPr txBox="1">
              <a:spLocks noChangeArrowheads="1"/>
            </p:cNvSpPr>
            <p:nvPr/>
          </p:nvSpPr>
          <p:spPr bwMode="auto">
            <a:xfrm>
              <a:off x="988" y="2016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4</a:t>
              </a:r>
            </a:p>
            <a:p>
              <a:r>
                <a:rPr lang="pt-BR" sz="1200" b="1"/>
                <a:t>5</a:t>
              </a:r>
              <a:endParaRPr lang="pt-BR" sz="1600"/>
            </a:p>
          </p:txBody>
        </p:sp>
        <p:sp>
          <p:nvSpPr>
            <p:cNvPr id="42051" name="Text Box 187"/>
            <p:cNvSpPr txBox="1">
              <a:spLocks noChangeArrowheads="1"/>
            </p:cNvSpPr>
            <p:nvPr/>
          </p:nvSpPr>
          <p:spPr bwMode="auto">
            <a:xfrm>
              <a:off x="988" y="2352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6</a:t>
              </a:r>
            </a:p>
            <a:p>
              <a:r>
                <a:rPr lang="pt-BR" sz="1200" b="1"/>
                <a:t>7</a:t>
              </a:r>
              <a:endParaRPr lang="pt-BR" sz="1600"/>
            </a:p>
          </p:txBody>
        </p:sp>
        <p:sp>
          <p:nvSpPr>
            <p:cNvPr id="42052" name="Text Box 188"/>
            <p:cNvSpPr txBox="1">
              <a:spLocks noChangeArrowheads="1"/>
            </p:cNvSpPr>
            <p:nvPr/>
          </p:nvSpPr>
          <p:spPr bwMode="auto">
            <a:xfrm>
              <a:off x="988" y="2736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8</a:t>
              </a:r>
            </a:p>
            <a:p>
              <a:r>
                <a:rPr lang="pt-BR" sz="1200" b="1"/>
                <a:t>9</a:t>
              </a:r>
              <a:endParaRPr lang="pt-BR" sz="1600"/>
            </a:p>
          </p:txBody>
        </p:sp>
        <p:sp>
          <p:nvSpPr>
            <p:cNvPr id="42053" name="Text Box 189"/>
            <p:cNvSpPr txBox="1">
              <a:spLocks noChangeArrowheads="1"/>
            </p:cNvSpPr>
            <p:nvPr/>
          </p:nvSpPr>
          <p:spPr bwMode="auto">
            <a:xfrm>
              <a:off x="940" y="307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 sz="1200" b="1"/>
                <a:t>10</a:t>
              </a:r>
            </a:p>
            <a:p>
              <a:pPr algn="r"/>
              <a:r>
                <a:rPr lang="pt-BR" sz="1200" b="1"/>
                <a:t>11</a:t>
              </a:r>
              <a:endParaRPr lang="pt-BR" sz="1600"/>
            </a:p>
          </p:txBody>
        </p:sp>
        <p:sp>
          <p:nvSpPr>
            <p:cNvPr id="42054" name="Text Box 192"/>
            <p:cNvSpPr txBox="1">
              <a:spLocks noChangeArrowheads="1"/>
            </p:cNvSpPr>
            <p:nvPr/>
          </p:nvSpPr>
          <p:spPr bwMode="auto">
            <a:xfrm>
              <a:off x="940" y="340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 sz="1200" b="1"/>
                <a:t>12</a:t>
              </a:r>
            </a:p>
            <a:p>
              <a:pPr algn="r"/>
              <a:r>
                <a:rPr lang="pt-BR" sz="1200" b="1"/>
                <a:t>13</a:t>
              </a:r>
              <a:endParaRPr lang="pt-BR" sz="1600"/>
            </a:p>
          </p:txBody>
        </p:sp>
        <p:sp>
          <p:nvSpPr>
            <p:cNvPr id="42055" name="Text Box 193"/>
            <p:cNvSpPr txBox="1">
              <a:spLocks noChangeArrowheads="1"/>
            </p:cNvSpPr>
            <p:nvPr/>
          </p:nvSpPr>
          <p:spPr bwMode="auto">
            <a:xfrm>
              <a:off x="940" y="37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 sz="1200" b="1"/>
                <a:t>14</a:t>
              </a:r>
            </a:p>
            <a:p>
              <a:pPr algn="r"/>
              <a:r>
                <a:rPr lang="pt-BR" sz="1200" b="1"/>
                <a:t>15</a:t>
              </a:r>
              <a:endParaRPr lang="pt-BR" sz="1600"/>
            </a:p>
          </p:txBody>
        </p:sp>
      </p:grpSp>
      <p:grpSp>
        <p:nvGrpSpPr>
          <p:cNvPr id="41989" name="Group 195"/>
          <p:cNvGrpSpPr>
            <a:grpSpLocks/>
          </p:cNvGrpSpPr>
          <p:nvPr/>
        </p:nvGrpSpPr>
        <p:grpSpPr bwMode="auto">
          <a:xfrm>
            <a:off x="7496175" y="2133600"/>
            <a:ext cx="352425" cy="4267200"/>
            <a:chOff x="940" y="1344"/>
            <a:chExt cx="222" cy="2688"/>
          </a:xfrm>
        </p:grpSpPr>
        <p:sp>
          <p:nvSpPr>
            <p:cNvPr id="42040" name="Text Box 196"/>
            <p:cNvSpPr txBox="1">
              <a:spLocks noChangeArrowheads="1"/>
            </p:cNvSpPr>
            <p:nvPr/>
          </p:nvSpPr>
          <p:spPr bwMode="auto">
            <a:xfrm>
              <a:off x="998" y="1344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0</a:t>
              </a:r>
            </a:p>
            <a:p>
              <a:r>
                <a:rPr lang="pt-BR" sz="1200" b="1"/>
                <a:t>1</a:t>
              </a:r>
              <a:endParaRPr lang="pt-BR" sz="1600"/>
            </a:p>
          </p:txBody>
        </p:sp>
        <p:sp>
          <p:nvSpPr>
            <p:cNvPr id="42041" name="Text Box 197"/>
            <p:cNvSpPr txBox="1">
              <a:spLocks noChangeArrowheads="1"/>
            </p:cNvSpPr>
            <p:nvPr/>
          </p:nvSpPr>
          <p:spPr bwMode="auto">
            <a:xfrm>
              <a:off x="988" y="1680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2</a:t>
              </a:r>
            </a:p>
            <a:p>
              <a:r>
                <a:rPr lang="pt-BR" sz="1200" b="1"/>
                <a:t>3</a:t>
              </a:r>
              <a:endParaRPr lang="pt-BR" sz="1600"/>
            </a:p>
          </p:txBody>
        </p:sp>
        <p:sp>
          <p:nvSpPr>
            <p:cNvPr id="42042" name="Text Box 198"/>
            <p:cNvSpPr txBox="1">
              <a:spLocks noChangeArrowheads="1"/>
            </p:cNvSpPr>
            <p:nvPr/>
          </p:nvSpPr>
          <p:spPr bwMode="auto">
            <a:xfrm>
              <a:off x="988" y="2016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4</a:t>
              </a:r>
            </a:p>
            <a:p>
              <a:r>
                <a:rPr lang="pt-BR" sz="1200" b="1"/>
                <a:t>5</a:t>
              </a:r>
              <a:endParaRPr lang="pt-BR" sz="1600"/>
            </a:p>
          </p:txBody>
        </p:sp>
        <p:sp>
          <p:nvSpPr>
            <p:cNvPr id="42043" name="Text Box 199"/>
            <p:cNvSpPr txBox="1">
              <a:spLocks noChangeArrowheads="1"/>
            </p:cNvSpPr>
            <p:nvPr/>
          </p:nvSpPr>
          <p:spPr bwMode="auto">
            <a:xfrm>
              <a:off x="988" y="2352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6</a:t>
              </a:r>
            </a:p>
            <a:p>
              <a:r>
                <a:rPr lang="pt-BR" sz="1200" b="1"/>
                <a:t>7</a:t>
              </a:r>
              <a:endParaRPr lang="pt-BR" sz="1600"/>
            </a:p>
          </p:txBody>
        </p:sp>
        <p:sp>
          <p:nvSpPr>
            <p:cNvPr id="42044" name="Text Box 200"/>
            <p:cNvSpPr txBox="1">
              <a:spLocks noChangeArrowheads="1"/>
            </p:cNvSpPr>
            <p:nvPr/>
          </p:nvSpPr>
          <p:spPr bwMode="auto">
            <a:xfrm>
              <a:off x="988" y="2736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8</a:t>
              </a:r>
            </a:p>
            <a:p>
              <a:r>
                <a:rPr lang="pt-BR" sz="1200" b="1"/>
                <a:t>9</a:t>
              </a:r>
              <a:endParaRPr lang="pt-BR" sz="1600"/>
            </a:p>
          </p:txBody>
        </p:sp>
        <p:sp>
          <p:nvSpPr>
            <p:cNvPr id="42045" name="Text Box 201"/>
            <p:cNvSpPr txBox="1">
              <a:spLocks noChangeArrowheads="1"/>
            </p:cNvSpPr>
            <p:nvPr/>
          </p:nvSpPr>
          <p:spPr bwMode="auto">
            <a:xfrm>
              <a:off x="940" y="307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 sz="1200" b="1"/>
                <a:t>10</a:t>
              </a:r>
            </a:p>
            <a:p>
              <a:pPr algn="r"/>
              <a:r>
                <a:rPr lang="pt-BR" sz="1200" b="1"/>
                <a:t>11</a:t>
              </a:r>
              <a:endParaRPr lang="pt-BR" sz="1600"/>
            </a:p>
          </p:txBody>
        </p:sp>
        <p:sp>
          <p:nvSpPr>
            <p:cNvPr id="42046" name="Text Box 202"/>
            <p:cNvSpPr txBox="1">
              <a:spLocks noChangeArrowheads="1"/>
            </p:cNvSpPr>
            <p:nvPr/>
          </p:nvSpPr>
          <p:spPr bwMode="auto">
            <a:xfrm>
              <a:off x="940" y="340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 sz="1200" b="1"/>
                <a:t>12</a:t>
              </a:r>
            </a:p>
            <a:p>
              <a:pPr algn="r"/>
              <a:r>
                <a:rPr lang="pt-BR" sz="1200" b="1"/>
                <a:t>13</a:t>
              </a:r>
              <a:endParaRPr lang="pt-BR" sz="1600"/>
            </a:p>
          </p:txBody>
        </p:sp>
        <p:sp>
          <p:nvSpPr>
            <p:cNvPr id="42047" name="Text Box 203"/>
            <p:cNvSpPr txBox="1">
              <a:spLocks noChangeArrowheads="1"/>
            </p:cNvSpPr>
            <p:nvPr/>
          </p:nvSpPr>
          <p:spPr bwMode="auto">
            <a:xfrm>
              <a:off x="940" y="37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 sz="1200" b="1"/>
                <a:t>14</a:t>
              </a:r>
            </a:p>
            <a:p>
              <a:pPr algn="r"/>
              <a:r>
                <a:rPr lang="pt-BR" sz="1200" b="1"/>
                <a:t>15</a:t>
              </a:r>
              <a:endParaRPr lang="pt-BR" sz="1600"/>
            </a:p>
          </p:txBody>
        </p:sp>
      </p:grpSp>
      <p:grpSp>
        <p:nvGrpSpPr>
          <p:cNvPr id="18" name="Group 206"/>
          <p:cNvGrpSpPr>
            <a:grpSpLocks/>
          </p:cNvGrpSpPr>
          <p:nvPr/>
        </p:nvGrpSpPr>
        <p:grpSpPr bwMode="auto">
          <a:xfrm>
            <a:off x="7924800" y="5181600"/>
            <a:ext cx="1042988" cy="515938"/>
            <a:chOff x="4992" y="3264"/>
            <a:chExt cx="657" cy="250"/>
          </a:xfrm>
        </p:grpSpPr>
        <p:sp>
          <p:nvSpPr>
            <p:cNvPr id="42038" name="Line 204"/>
            <p:cNvSpPr>
              <a:spLocks noChangeShapeType="1"/>
            </p:cNvSpPr>
            <p:nvPr/>
          </p:nvSpPr>
          <p:spPr bwMode="auto">
            <a:xfrm>
              <a:off x="4992" y="3264"/>
              <a:ext cx="240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39" name="Text Box 205"/>
            <p:cNvSpPr txBox="1">
              <a:spLocks noChangeArrowheads="1"/>
            </p:cNvSpPr>
            <p:nvPr/>
          </p:nvSpPr>
          <p:spPr bwMode="auto">
            <a:xfrm>
              <a:off x="5030" y="3367"/>
              <a:ext cx="619" cy="14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400">
                  <a:solidFill>
                    <a:srgbClr val="FF0000"/>
                  </a:solidFill>
                </a:rPr>
                <a:t>11 = 1011</a:t>
              </a:r>
              <a:r>
                <a:rPr lang="pt-BR" sz="1400" baseline="-25000">
                  <a:solidFill>
                    <a:srgbClr val="FF0000"/>
                  </a:solidFill>
                </a:rPr>
                <a:t>B</a:t>
              </a:r>
              <a:endParaRPr lang="pt-BR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233"/>
          <p:cNvGrpSpPr>
            <a:grpSpLocks/>
          </p:cNvGrpSpPr>
          <p:nvPr/>
        </p:nvGrpSpPr>
        <p:grpSpPr bwMode="auto">
          <a:xfrm>
            <a:off x="381000" y="2286000"/>
            <a:ext cx="1143000" cy="228600"/>
            <a:chOff x="240" y="1440"/>
            <a:chExt cx="720" cy="144"/>
          </a:xfrm>
        </p:grpSpPr>
        <p:sp>
          <p:nvSpPr>
            <p:cNvPr id="42036" name="Rectangle 207"/>
            <p:cNvSpPr>
              <a:spLocks noChangeArrowheads="1"/>
            </p:cNvSpPr>
            <p:nvPr/>
          </p:nvSpPr>
          <p:spPr bwMode="auto">
            <a:xfrm>
              <a:off x="240" y="1440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pt-BR" sz="1200">
                  <a:solidFill>
                    <a:srgbClr val="FF0000"/>
                  </a:solidFill>
                </a:rPr>
                <a:t>11</a:t>
              </a:r>
              <a:endParaRPr lang="pt-BR"/>
            </a:p>
          </p:txBody>
        </p:sp>
        <p:sp>
          <p:nvSpPr>
            <p:cNvPr id="42037" name="Line 209"/>
            <p:cNvSpPr>
              <a:spLocks noChangeShapeType="1"/>
            </p:cNvSpPr>
            <p:nvPr/>
          </p:nvSpPr>
          <p:spPr bwMode="auto">
            <a:xfrm>
              <a:off x="720" y="1536"/>
              <a:ext cx="240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5266" name="Line 210"/>
          <p:cNvSpPr>
            <a:spLocks noChangeShapeType="1"/>
          </p:cNvSpPr>
          <p:nvPr/>
        </p:nvSpPr>
        <p:spPr bwMode="auto">
          <a:xfrm>
            <a:off x="1905000" y="2438400"/>
            <a:ext cx="457200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0" name="Group 216"/>
          <p:cNvGrpSpPr>
            <a:grpSpLocks/>
          </p:cNvGrpSpPr>
          <p:nvPr/>
        </p:nvGrpSpPr>
        <p:grpSpPr bwMode="auto">
          <a:xfrm>
            <a:off x="2422525" y="1916113"/>
            <a:ext cx="1387475" cy="2579687"/>
            <a:chOff x="1526" y="1207"/>
            <a:chExt cx="874" cy="1625"/>
          </a:xfrm>
        </p:grpSpPr>
        <p:grpSp>
          <p:nvGrpSpPr>
            <p:cNvPr id="42031" name="Group 214"/>
            <p:cNvGrpSpPr>
              <a:grpSpLocks/>
            </p:cNvGrpSpPr>
            <p:nvPr/>
          </p:nvGrpSpPr>
          <p:grpSpPr bwMode="auto">
            <a:xfrm>
              <a:off x="1536" y="1536"/>
              <a:ext cx="864" cy="1296"/>
              <a:chOff x="1536" y="1536"/>
              <a:chExt cx="864" cy="1296"/>
            </a:xfrm>
          </p:grpSpPr>
          <p:sp>
            <p:nvSpPr>
              <p:cNvPr id="42033" name="Line 211"/>
              <p:cNvSpPr>
                <a:spLocks noChangeShapeType="1"/>
              </p:cNvSpPr>
              <p:nvPr/>
            </p:nvSpPr>
            <p:spPr bwMode="auto">
              <a:xfrm>
                <a:off x="1536" y="1536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34" name="Line 212"/>
              <p:cNvSpPr>
                <a:spLocks noChangeShapeType="1"/>
              </p:cNvSpPr>
              <p:nvPr/>
            </p:nvSpPr>
            <p:spPr bwMode="auto">
              <a:xfrm>
                <a:off x="1776" y="1536"/>
                <a:ext cx="528" cy="1296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35" name="Line 213"/>
              <p:cNvSpPr>
                <a:spLocks noChangeShapeType="1"/>
              </p:cNvSpPr>
              <p:nvPr/>
            </p:nvSpPr>
            <p:spPr bwMode="auto">
              <a:xfrm>
                <a:off x="2304" y="2832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032" name="Text Box 215"/>
            <p:cNvSpPr txBox="1">
              <a:spLocks noChangeArrowheads="1"/>
            </p:cNvSpPr>
            <p:nvPr/>
          </p:nvSpPr>
          <p:spPr bwMode="auto">
            <a:xfrm>
              <a:off x="1526" y="1207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400" b="1">
                  <a:solidFill>
                    <a:srgbClr val="FF0000"/>
                  </a:solidFill>
                </a:rPr>
                <a:t>1</a:t>
              </a:r>
              <a:endParaRPr lang="pt-BR" sz="1400"/>
            </a:p>
          </p:txBody>
        </p:sp>
      </p:grpSp>
      <p:grpSp>
        <p:nvGrpSpPr>
          <p:cNvPr id="22" name="Group 219"/>
          <p:cNvGrpSpPr>
            <a:grpSpLocks/>
          </p:cNvGrpSpPr>
          <p:nvPr/>
        </p:nvGrpSpPr>
        <p:grpSpPr bwMode="auto">
          <a:xfrm>
            <a:off x="3870325" y="4125913"/>
            <a:ext cx="1387475" cy="369887"/>
            <a:chOff x="2438" y="2599"/>
            <a:chExt cx="874" cy="233"/>
          </a:xfrm>
        </p:grpSpPr>
        <p:sp>
          <p:nvSpPr>
            <p:cNvPr id="42029" name="Line 217"/>
            <p:cNvSpPr>
              <a:spLocks noChangeShapeType="1"/>
            </p:cNvSpPr>
            <p:nvPr/>
          </p:nvSpPr>
          <p:spPr bwMode="auto">
            <a:xfrm>
              <a:off x="2448" y="2832"/>
              <a:ext cx="864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30" name="Text Box 218"/>
            <p:cNvSpPr txBox="1">
              <a:spLocks noChangeArrowheads="1"/>
            </p:cNvSpPr>
            <p:nvPr/>
          </p:nvSpPr>
          <p:spPr bwMode="auto">
            <a:xfrm>
              <a:off x="2438" y="2599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400" b="1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23" name="Group 228"/>
          <p:cNvGrpSpPr>
            <a:grpSpLocks/>
          </p:cNvGrpSpPr>
          <p:nvPr/>
        </p:nvGrpSpPr>
        <p:grpSpPr bwMode="auto">
          <a:xfrm>
            <a:off x="5273675" y="4125913"/>
            <a:ext cx="1431925" cy="903287"/>
            <a:chOff x="3322" y="2599"/>
            <a:chExt cx="902" cy="569"/>
          </a:xfrm>
        </p:grpSpPr>
        <p:grpSp>
          <p:nvGrpSpPr>
            <p:cNvPr id="42023" name="Group 225"/>
            <p:cNvGrpSpPr>
              <a:grpSpLocks/>
            </p:cNvGrpSpPr>
            <p:nvPr/>
          </p:nvGrpSpPr>
          <p:grpSpPr bwMode="auto">
            <a:xfrm>
              <a:off x="3360" y="2832"/>
              <a:ext cx="864" cy="336"/>
              <a:chOff x="3360" y="2832"/>
              <a:chExt cx="864" cy="336"/>
            </a:xfrm>
          </p:grpSpPr>
          <p:sp>
            <p:nvSpPr>
              <p:cNvPr id="42025" name="Line 220"/>
              <p:cNvSpPr>
                <a:spLocks noChangeShapeType="1"/>
              </p:cNvSpPr>
              <p:nvPr/>
            </p:nvSpPr>
            <p:spPr bwMode="auto">
              <a:xfrm>
                <a:off x="3360" y="2832"/>
                <a:ext cx="96" cy="96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26" name="Line 221"/>
              <p:cNvSpPr>
                <a:spLocks noChangeShapeType="1"/>
              </p:cNvSpPr>
              <p:nvPr/>
            </p:nvSpPr>
            <p:spPr bwMode="auto">
              <a:xfrm>
                <a:off x="3456" y="2928"/>
                <a:ext cx="144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27" name="Line 223"/>
              <p:cNvSpPr>
                <a:spLocks noChangeShapeType="1"/>
              </p:cNvSpPr>
              <p:nvPr/>
            </p:nvSpPr>
            <p:spPr bwMode="auto">
              <a:xfrm>
                <a:off x="3600" y="2928"/>
                <a:ext cx="528" cy="24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28" name="Line 224"/>
              <p:cNvSpPr>
                <a:spLocks noChangeShapeType="1"/>
              </p:cNvSpPr>
              <p:nvPr/>
            </p:nvSpPr>
            <p:spPr bwMode="auto">
              <a:xfrm>
                <a:off x="4128" y="3168"/>
                <a:ext cx="96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42024" name="Text Box 226"/>
            <p:cNvSpPr txBox="1">
              <a:spLocks noChangeArrowheads="1"/>
            </p:cNvSpPr>
            <p:nvPr/>
          </p:nvSpPr>
          <p:spPr bwMode="auto">
            <a:xfrm>
              <a:off x="3322" y="2599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sz="1400" b="1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25" name="Group 232"/>
          <p:cNvGrpSpPr>
            <a:grpSpLocks/>
          </p:cNvGrpSpPr>
          <p:nvPr/>
        </p:nvGrpSpPr>
        <p:grpSpPr bwMode="auto">
          <a:xfrm>
            <a:off x="6705600" y="4724400"/>
            <a:ext cx="762000" cy="457200"/>
            <a:chOff x="4224" y="2976"/>
            <a:chExt cx="480" cy="288"/>
          </a:xfrm>
        </p:grpSpPr>
        <p:sp>
          <p:nvSpPr>
            <p:cNvPr id="42020" name="Text Box 227"/>
            <p:cNvSpPr txBox="1">
              <a:spLocks noChangeArrowheads="1"/>
            </p:cNvSpPr>
            <p:nvPr/>
          </p:nvSpPr>
          <p:spPr bwMode="auto">
            <a:xfrm>
              <a:off x="4244" y="297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sz="14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2021" name="Line 229"/>
            <p:cNvSpPr>
              <a:spLocks noChangeShapeType="1"/>
            </p:cNvSpPr>
            <p:nvPr/>
          </p:nvSpPr>
          <p:spPr bwMode="auto">
            <a:xfrm>
              <a:off x="4224" y="3168"/>
              <a:ext cx="192" cy="9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22" name="Line 231"/>
            <p:cNvSpPr>
              <a:spLocks noChangeShapeType="1"/>
            </p:cNvSpPr>
            <p:nvPr/>
          </p:nvSpPr>
          <p:spPr bwMode="auto">
            <a:xfrm>
              <a:off x="4416" y="3264"/>
              <a:ext cx="288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6" name="Group 234"/>
          <p:cNvGrpSpPr>
            <a:grpSpLocks/>
          </p:cNvGrpSpPr>
          <p:nvPr/>
        </p:nvGrpSpPr>
        <p:grpSpPr bwMode="auto">
          <a:xfrm>
            <a:off x="381000" y="5410200"/>
            <a:ext cx="1143000" cy="228600"/>
            <a:chOff x="240" y="1440"/>
            <a:chExt cx="720" cy="144"/>
          </a:xfrm>
        </p:grpSpPr>
        <p:sp>
          <p:nvSpPr>
            <p:cNvPr id="42018" name="Rectangle 235"/>
            <p:cNvSpPr>
              <a:spLocks noChangeArrowheads="1"/>
            </p:cNvSpPr>
            <p:nvPr/>
          </p:nvSpPr>
          <p:spPr bwMode="auto">
            <a:xfrm>
              <a:off x="240" y="1440"/>
              <a:ext cx="432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CC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r"/>
              <a:r>
                <a:rPr lang="pt-BR" sz="1200">
                  <a:solidFill>
                    <a:srgbClr val="00CC00"/>
                  </a:solidFill>
                </a:rPr>
                <a:t>11</a:t>
              </a:r>
              <a:endParaRPr lang="pt-BR">
                <a:solidFill>
                  <a:srgbClr val="00CC00"/>
                </a:solidFill>
              </a:endParaRPr>
            </a:p>
          </p:txBody>
        </p:sp>
        <p:sp>
          <p:nvSpPr>
            <p:cNvPr id="42019" name="Line 236"/>
            <p:cNvSpPr>
              <a:spLocks noChangeShapeType="1"/>
            </p:cNvSpPr>
            <p:nvPr/>
          </p:nvSpPr>
          <p:spPr bwMode="auto">
            <a:xfrm>
              <a:off x="720" y="1536"/>
              <a:ext cx="240" cy="0"/>
            </a:xfrm>
            <a:prstGeom prst="line">
              <a:avLst/>
            </a:prstGeom>
            <a:noFill/>
            <a:ln w="76200">
              <a:solidFill>
                <a:srgbClr val="00CC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5293" name="Line 237"/>
          <p:cNvSpPr>
            <a:spLocks noChangeShapeType="1"/>
          </p:cNvSpPr>
          <p:nvPr/>
        </p:nvSpPr>
        <p:spPr bwMode="auto">
          <a:xfrm>
            <a:off x="1905000" y="5562600"/>
            <a:ext cx="457200" cy="0"/>
          </a:xfrm>
          <a:prstGeom prst="line">
            <a:avLst/>
          </a:prstGeom>
          <a:noFill/>
          <a:ln w="57150">
            <a:solidFill>
              <a:srgbClr val="00CC00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7" name="Group 245"/>
          <p:cNvGrpSpPr>
            <a:grpSpLocks/>
          </p:cNvGrpSpPr>
          <p:nvPr/>
        </p:nvGrpSpPr>
        <p:grpSpPr bwMode="auto">
          <a:xfrm>
            <a:off x="2362200" y="5257800"/>
            <a:ext cx="1447800" cy="838200"/>
            <a:chOff x="1488" y="3312"/>
            <a:chExt cx="912" cy="528"/>
          </a:xfrm>
        </p:grpSpPr>
        <p:sp>
          <p:nvSpPr>
            <p:cNvPr id="42013" name="Line 240"/>
            <p:cNvSpPr>
              <a:spLocks noChangeShapeType="1"/>
            </p:cNvSpPr>
            <p:nvPr/>
          </p:nvSpPr>
          <p:spPr bwMode="auto">
            <a:xfrm>
              <a:off x="1680" y="3600"/>
              <a:ext cx="96" cy="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14" name="Line 241"/>
            <p:cNvSpPr>
              <a:spLocks noChangeShapeType="1"/>
            </p:cNvSpPr>
            <p:nvPr/>
          </p:nvSpPr>
          <p:spPr bwMode="auto">
            <a:xfrm>
              <a:off x="1776" y="3600"/>
              <a:ext cx="528" cy="24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15" name="Line 242"/>
            <p:cNvSpPr>
              <a:spLocks noChangeShapeType="1"/>
            </p:cNvSpPr>
            <p:nvPr/>
          </p:nvSpPr>
          <p:spPr bwMode="auto">
            <a:xfrm>
              <a:off x="2304" y="3840"/>
              <a:ext cx="96" cy="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16" name="Text Box 243"/>
            <p:cNvSpPr txBox="1">
              <a:spLocks noChangeArrowheads="1"/>
            </p:cNvSpPr>
            <p:nvPr/>
          </p:nvSpPr>
          <p:spPr bwMode="auto">
            <a:xfrm>
              <a:off x="1488" y="3312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400" b="1">
                  <a:solidFill>
                    <a:srgbClr val="00CC00"/>
                  </a:solidFill>
                </a:rPr>
                <a:t>1</a:t>
              </a:r>
              <a:endParaRPr lang="pt-BR" sz="1400">
                <a:solidFill>
                  <a:srgbClr val="00CC00"/>
                </a:solidFill>
              </a:endParaRPr>
            </a:p>
          </p:txBody>
        </p:sp>
        <p:sp>
          <p:nvSpPr>
            <p:cNvPr id="42017" name="Line 244"/>
            <p:cNvSpPr>
              <a:spLocks noChangeShapeType="1"/>
            </p:cNvSpPr>
            <p:nvPr/>
          </p:nvSpPr>
          <p:spPr bwMode="auto">
            <a:xfrm>
              <a:off x="1488" y="3504"/>
              <a:ext cx="192" cy="96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8" name="Group 252"/>
          <p:cNvGrpSpPr>
            <a:grpSpLocks/>
          </p:cNvGrpSpPr>
          <p:nvPr/>
        </p:nvGrpSpPr>
        <p:grpSpPr bwMode="auto">
          <a:xfrm>
            <a:off x="3810000" y="5181600"/>
            <a:ext cx="1447800" cy="914400"/>
            <a:chOff x="2400" y="3264"/>
            <a:chExt cx="912" cy="576"/>
          </a:xfrm>
        </p:grpSpPr>
        <p:sp>
          <p:nvSpPr>
            <p:cNvPr id="42008" name="Text Box 246"/>
            <p:cNvSpPr txBox="1">
              <a:spLocks noChangeArrowheads="1"/>
            </p:cNvSpPr>
            <p:nvPr/>
          </p:nvSpPr>
          <p:spPr bwMode="auto">
            <a:xfrm>
              <a:off x="2410" y="3648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sz="1400" b="1">
                  <a:solidFill>
                    <a:srgbClr val="00CC00"/>
                  </a:solidFill>
                </a:rPr>
                <a:t>0</a:t>
              </a:r>
            </a:p>
          </p:txBody>
        </p:sp>
        <p:grpSp>
          <p:nvGrpSpPr>
            <p:cNvPr id="42009" name="Group 251"/>
            <p:cNvGrpSpPr>
              <a:grpSpLocks/>
            </p:cNvGrpSpPr>
            <p:nvPr/>
          </p:nvGrpSpPr>
          <p:grpSpPr bwMode="auto">
            <a:xfrm>
              <a:off x="2400" y="3264"/>
              <a:ext cx="912" cy="576"/>
              <a:chOff x="2400" y="3264"/>
              <a:chExt cx="912" cy="576"/>
            </a:xfrm>
          </p:grpSpPr>
          <p:sp>
            <p:nvSpPr>
              <p:cNvPr id="42010" name="Line 247"/>
              <p:cNvSpPr>
                <a:spLocks noChangeShapeType="1"/>
              </p:cNvSpPr>
              <p:nvPr/>
            </p:nvSpPr>
            <p:spPr bwMode="auto">
              <a:xfrm>
                <a:off x="2400" y="3840"/>
                <a:ext cx="288" cy="0"/>
              </a:xfrm>
              <a:prstGeom prst="line">
                <a:avLst/>
              </a:prstGeom>
              <a:noFill/>
              <a:ln w="57150">
                <a:solidFill>
                  <a:srgbClr val="00CC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11" name="Line 249"/>
              <p:cNvSpPr>
                <a:spLocks noChangeShapeType="1"/>
              </p:cNvSpPr>
              <p:nvPr/>
            </p:nvSpPr>
            <p:spPr bwMode="auto">
              <a:xfrm flipV="1">
                <a:off x="2688" y="3264"/>
                <a:ext cx="528" cy="576"/>
              </a:xfrm>
              <a:prstGeom prst="line">
                <a:avLst/>
              </a:prstGeom>
              <a:noFill/>
              <a:ln w="57150">
                <a:solidFill>
                  <a:srgbClr val="00CC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2012" name="Line 250"/>
              <p:cNvSpPr>
                <a:spLocks noChangeShapeType="1"/>
              </p:cNvSpPr>
              <p:nvPr/>
            </p:nvSpPr>
            <p:spPr bwMode="auto">
              <a:xfrm>
                <a:off x="3216" y="3264"/>
                <a:ext cx="96" cy="0"/>
              </a:xfrm>
              <a:prstGeom prst="line">
                <a:avLst/>
              </a:prstGeom>
              <a:noFill/>
              <a:ln w="57150">
                <a:solidFill>
                  <a:srgbClr val="00CC00"/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30" name="Group 255"/>
          <p:cNvGrpSpPr>
            <a:grpSpLocks/>
          </p:cNvGrpSpPr>
          <p:nvPr/>
        </p:nvGrpSpPr>
        <p:grpSpPr bwMode="auto">
          <a:xfrm>
            <a:off x="5257800" y="4735513"/>
            <a:ext cx="1447800" cy="446087"/>
            <a:chOff x="3312" y="2983"/>
            <a:chExt cx="912" cy="281"/>
          </a:xfrm>
        </p:grpSpPr>
        <p:sp>
          <p:nvSpPr>
            <p:cNvPr id="42006" name="Line 253"/>
            <p:cNvSpPr>
              <a:spLocks noChangeShapeType="1"/>
            </p:cNvSpPr>
            <p:nvPr/>
          </p:nvSpPr>
          <p:spPr bwMode="auto">
            <a:xfrm>
              <a:off x="3312" y="3264"/>
              <a:ext cx="912" cy="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07" name="Text Box 254"/>
            <p:cNvSpPr txBox="1">
              <a:spLocks noChangeArrowheads="1"/>
            </p:cNvSpPr>
            <p:nvPr/>
          </p:nvSpPr>
          <p:spPr bwMode="auto">
            <a:xfrm>
              <a:off x="3322" y="2983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sz="1400" b="1">
                  <a:solidFill>
                    <a:srgbClr val="00CC00"/>
                  </a:solidFill>
                </a:rPr>
                <a:t>1</a:t>
              </a:r>
            </a:p>
          </p:txBody>
        </p:sp>
      </p:grpSp>
      <p:grpSp>
        <p:nvGrpSpPr>
          <p:cNvPr id="31" name="Group 258"/>
          <p:cNvGrpSpPr>
            <a:grpSpLocks/>
          </p:cNvGrpSpPr>
          <p:nvPr/>
        </p:nvGrpSpPr>
        <p:grpSpPr bwMode="auto">
          <a:xfrm>
            <a:off x="6737350" y="4724400"/>
            <a:ext cx="806450" cy="457200"/>
            <a:chOff x="4244" y="2976"/>
            <a:chExt cx="508" cy="288"/>
          </a:xfrm>
        </p:grpSpPr>
        <p:sp>
          <p:nvSpPr>
            <p:cNvPr id="42004" name="Line 256"/>
            <p:cNvSpPr>
              <a:spLocks noChangeShapeType="1"/>
            </p:cNvSpPr>
            <p:nvPr/>
          </p:nvSpPr>
          <p:spPr bwMode="auto">
            <a:xfrm>
              <a:off x="4272" y="3264"/>
              <a:ext cx="480" cy="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2005" name="Text Box 257"/>
            <p:cNvSpPr txBox="1">
              <a:spLocks noChangeArrowheads="1"/>
            </p:cNvSpPr>
            <p:nvPr/>
          </p:nvSpPr>
          <p:spPr bwMode="auto">
            <a:xfrm>
              <a:off x="4244" y="2976"/>
              <a:ext cx="172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sz="1400" b="1">
                  <a:solidFill>
                    <a:srgbClr val="00CC00"/>
                  </a:solidFill>
                </a:rPr>
                <a:t>1</a:t>
              </a:r>
            </a:p>
          </p:txBody>
        </p:sp>
      </p:grpSp>
      <p:pic>
        <p:nvPicPr>
          <p:cNvPr id="420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6413" y="152400"/>
            <a:ext cx="28194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6" grpId="0" animBg="1"/>
      <p:bldP spid="452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1042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89F86867-3837-4D0A-817A-DF5E70FDFA46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pt-BR" smtClean="0"/>
              <a:t>Camada de rede</a:t>
            </a:r>
            <a:endParaRPr lang="pt-BR" sz="5400" smtClean="0"/>
          </a:p>
        </p:txBody>
      </p:sp>
      <p:sp>
        <p:nvSpPr>
          <p:cNvPr id="10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4375150" cy="5114925"/>
          </a:xfrm>
        </p:spPr>
        <p:txBody>
          <a:bodyPr/>
          <a:lstStyle/>
          <a:p>
            <a:r>
              <a:rPr lang="pt-BR" sz="2000" smtClean="0"/>
              <a:t>transporta segmentos da estação  remetente à receptora</a:t>
            </a:r>
          </a:p>
          <a:p>
            <a:r>
              <a:rPr lang="pt-BR" sz="2000" smtClean="0"/>
              <a:t>no lado remetente, encapsula segmentos dentro de datagramas</a:t>
            </a:r>
          </a:p>
          <a:p>
            <a:r>
              <a:rPr lang="pt-BR" sz="2000" smtClean="0"/>
              <a:t>no lado receptor, entrega os segmentos para a camada de transporte</a:t>
            </a:r>
          </a:p>
          <a:p>
            <a:r>
              <a:rPr lang="pt-BR" sz="2000" smtClean="0"/>
              <a:t>protocolos da camada de rede em todos os sistemas finais e roteadores</a:t>
            </a:r>
          </a:p>
          <a:p>
            <a:r>
              <a:rPr lang="pt-BR" sz="2000" smtClean="0"/>
              <a:t>roteadores examinam campos de cabeçalho de todos os datagramas IP que passam por eles</a:t>
            </a:r>
          </a:p>
        </p:txBody>
      </p:sp>
      <p:sp>
        <p:nvSpPr>
          <p:cNvPr id="420" name="Freeform 1285"/>
          <p:cNvSpPr>
            <a:spLocks/>
          </p:cNvSpPr>
          <p:nvPr/>
        </p:nvSpPr>
        <p:spPr bwMode="auto">
          <a:xfrm>
            <a:off x="6748463" y="3516313"/>
            <a:ext cx="1314450" cy="674687"/>
          </a:xfrm>
          <a:custGeom>
            <a:avLst/>
            <a:gdLst>
              <a:gd name="T0" fmla="*/ 962699688 w 828"/>
              <a:gd name="T1" fmla="*/ 75604631 h 425"/>
              <a:gd name="T2" fmla="*/ 932457813 w 828"/>
              <a:gd name="T3" fmla="*/ 75604631 h 425"/>
              <a:gd name="T4" fmla="*/ 317539688 w 828"/>
              <a:gd name="T5" fmla="*/ 80644940 h 425"/>
              <a:gd name="T6" fmla="*/ 15120938 w 828"/>
              <a:gd name="T7" fmla="*/ 317539452 h 425"/>
              <a:gd name="T8" fmla="*/ 231854375 w 828"/>
              <a:gd name="T9" fmla="*/ 690522301 h 425"/>
              <a:gd name="T10" fmla="*/ 735885625 w 828"/>
              <a:gd name="T11" fmla="*/ 967739283 h 425"/>
              <a:gd name="T12" fmla="*/ 1360884375 w 828"/>
              <a:gd name="T13" fmla="*/ 1048384223 h 425"/>
              <a:gd name="T14" fmla="*/ 1759069063 w 828"/>
              <a:gd name="T15" fmla="*/ 831650946 h 425"/>
              <a:gd name="T16" fmla="*/ 1955641250 w 828"/>
              <a:gd name="T17" fmla="*/ 428426245 h 425"/>
              <a:gd name="T18" fmla="*/ 1995963750 w 828"/>
              <a:gd name="T19" fmla="*/ 55443396 h 425"/>
              <a:gd name="T20" fmla="*/ 1411287500 w 828"/>
              <a:gd name="T21" fmla="*/ 95765867 h 425"/>
              <a:gd name="T22" fmla="*/ 962699688 w 828"/>
              <a:gd name="T23" fmla="*/ 75604631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1" name="Freeform 1286"/>
          <p:cNvSpPr>
            <a:spLocks/>
          </p:cNvSpPr>
          <p:nvPr/>
        </p:nvSpPr>
        <p:spPr bwMode="auto">
          <a:xfrm>
            <a:off x="6767513" y="1990725"/>
            <a:ext cx="1730375" cy="1125538"/>
          </a:xfrm>
          <a:custGeom>
            <a:avLst/>
            <a:gdLst>
              <a:gd name="T0" fmla="*/ 2147483647 w 765"/>
              <a:gd name="T1" fmla="*/ 216468667 h 459"/>
              <a:gd name="T2" fmla="*/ 2147483647 w 765"/>
              <a:gd name="T3" fmla="*/ 1551366543 h 459"/>
              <a:gd name="T4" fmla="*/ 1422336583 w 765"/>
              <a:gd name="T5" fmla="*/ 2147483647 h 459"/>
              <a:gd name="T6" fmla="*/ 204652469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763656690 h 459"/>
              <a:gd name="T22" fmla="*/ 2147483647 w 765"/>
              <a:gd name="T23" fmla="*/ 21646866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2" name="Freeform 1287"/>
          <p:cNvSpPr>
            <a:spLocks/>
          </p:cNvSpPr>
          <p:nvPr/>
        </p:nvSpPr>
        <p:spPr bwMode="auto">
          <a:xfrm>
            <a:off x="4946650" y="1698625"/>
            <a:ext cx="1736725" cy="1071563"/>
          </a:xfrm>
          <a:custGeom>
            <a:avLst/>
            <a:gdLst>
              <a:gd name="T0" fmla="*/ 2141398689 w 1036"/>
              <a:gd name="T1" fmla="*/ 27720938 h 675"/>
              <a:gd name="T2" fmla="*/ 1289897173 w 1036"/>
              <a:gd name="T3" fmla="*/ 133567550 h 675"/>
              <a:gd name="T4" fmla="*/ 682886640 w 1036"/>
              <a:gd name="T5" fmla="*/ 325099514 h 675"/>
              <a:gd name="T6" fmla="*/ 505842949 w 1036"/>
              <a:gd name="T7" fmla="*/ 577115257 h 675"/>
              <a:gd name="T8" fmla="*/ 70255220 w 1036"/>
              <a:gd name="T9" fmla="*/ 748485962 h 675"/>
              <a:gd name="T10" fmla="*/ 59015122 w 1036"/>
              <a:gd name="T11" fmla="*/ 1156751465 h 675"/>
              <a:gd name="T12" fmla="*/ 435586053 w 1036"/>
              <a:gd name="T13" fmla="*/ 1232356188 h 675"/>
              <a:gd name="T14" fmla="*/ 1517527171 w 1036"/>
              <a:gd name="T15" fmla="*/ 1232356188 h 675"/>
              <a:gd name="T16" fmla="*/ 1975595095 w 1036"/>
              <a:gd name="T17" fmla="*/ 1398686578 h 675"/>
              <a:gd name="T18" fmla="*/ 2147483647 w 1036"/>
              <a:gd name="T19" fmla="*/ 1655742635 h 675"/>
              <a:gd name="T20" fmla="*/ 2147483647 w 1036"/>
              <a:gd name="T21" fmla="*/ 1665823265 h 675"/>
              <a:gd name="T22" fmla="*/ 2147483647 w 1036"/>
              <a:gd name="T23" fmla="*/ 1519654134 h 675"/>
              <a:gd name="T24" fmla="*/ 2147483647 w 1036"/>
              <a:gd name="T25" fmla="*/ 1121469261 h 675"/>
              <a:gd name="T26" fmla="*/ 2147483647 w 1036"/>
              <a:gd name="T27" fmla="*/ 733365017 h 675"/>
              <a:gd name="T28" fmla="*/ 2147483647 w 1036"/>
              <a:gd name="T29" fmla="*/ 269656051 h 675"/>
              <a:gd name="T30" fmla="*/ 2147483647 w 1036"/>
              <a:gd name="T31" fmla="*/ 42841882 h 675"/>
              <a:gd name="T32" fmla="*/ 2147483647 w 1036"/>
              <a:gd name="T33" fmla="*/ 7559679 h 675"/>
              <a:gd name="T34" fmla="*/ 2141398689 w 1036"/>
              <a:gd name="T35" fmla="*/ 27720938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423" name="Group 1288"/>
          <p:cNvGrpSpPr>
            <a:grpSpLocks/>
          </p:cNvGrpSpPr>
          <p:nvPr/>
        </p:nvGrpSpPr>
        <p:grpSpPr bwMode="auto">
          <a:xfrm>
            <a:off x="5022850" y="2963863"/>
            <a:ext cx="1458913" cy="933450"/>
            <a:chOff x="2889" y="1631"/>
            <a:chExt cx="980" cy="743"/>
          </a:xfrm>
        </p:grpSpPr>
        <p:sp>
          <p:nvSpPr>
            <p:cNvPr id="424" name="Rectangle 128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AutoShape 129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solidFill>
                  <a:srgbClr val="00CCFF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26" name="Line 1291"/>
          <p:cNvSpPr>
            <a:spLocks noChangeShapeType="1"/>
          </p:cNvSpPr>
          <p:nvPr/>
        </p:nvSpPr>
        <p:spPr bwMode="auto">
          <a:xfrm>
            <a:off x="7140575" y="3802063"/>
            <a:ext cx="163513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7" name="Line 1292"/>
          <p:cNvSpPr>
            <a:spLocks noChangeShapeType="1"/>
          </p:cNvSpPr>
          <p:nvPr/>
        </p:nvSpPr>
        <p:spPr bwMode="auto">
          <a:xfrm>
            <a:off x="7237413" y="3722688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8" name="Line 1293"/>
          <p:cNvSpPr>
            <a:spLocks noChangeShapeType="1"/>
          </p:cNvSpPr>
          <p:nvPr/>
        </p:nvSpPr>
        <p:spPr bwMode="auto">
          <a:xfrm flipV="1">
            <a:off x="7473950" y="3808413"/>
            <a:ext cx="134938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9" name="Line 1294"/>
          <p:cNvSpPr>
            <a:spLocks noChangeShapeType="1"/>
          </p:cNvSpPr>
          <p:nvPr/>
        </p:nvSpPr>
        <p:spPr bwMode="auto">
          <a:xfrm>
            <a:off x="6172200" y="3729038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0" name="Line 1295"/>
          <p:cNvSpPr>
            <a:spLocks noChangeShapeType="1"/>
          </p:cNvSpPr>
          <p:nvPr/>
        </p:nvSpPr>
        <p:spPr bwMode="auto">
          <a:xfrm>
            <a:off x="6467475" y="2576513"/>
            <a:ext cx="509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1" name="Line 1296"/>
          <p:cNvSpPr>
            <a:spLocks noChangeShapeType="1"/>
          </p:cNvSpPr>
          <p:nvPr/>
        </p:nvSpPr>
        <p:spPr bwMode="auto">
          <a:xfrm>
            <a:off x="6034088" y="2392363"/>
            <a:ext cx="1524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2" name="Freeform 1297"/>
          <p:cNvSpPr>
            <a:spLocks/>
          </p:cNvSpPr>
          <p:nvPr/>
        </p:nvSpPr>
        <p:spPr bwMode="auto">
          <a:xfrm>
            <a:off x="5241925" y="4367213"/>
            <a:ext cx="3079750" cy="1665287"/>
          </a:xfrm>
          <a:custGeom>
            <a:avLst/>
            <a:gdLst>
              <a:gd name="T0" fmla="*/ 2147483647 w 1940"/>
              <a:gd name="T1" fmla="*/ 65524043 h 1049"/>
              <a:gd name="T2" fmla="*/ 1902718763 w 1940"/>
              <a:gd name="T3" fmla="*/ 315018643 h 1049"/>
              <a:gd name="T4" fmla="*/ 1229836250 w 1940"/>
              <a:gd name="T5" fmla="*/ 171370574 h 1049"/>
              <a:gd name="T6" fmla="*/ 398184688 w 1940"/>
              <a:gd name="T7" fmla="*/ 254534911 h 1049"/>
              <a:gd name="T8" fmla="*/ 35282188 w 1940"/>
              <a:gd name="T9" fmla="*/ 980339693 h 1049"/>
              <a:gd name="T10" fmla="*/ 178931888 w 1940"/>
              <a:gd name="T11" fmla="*/ 1633060760 h 1049"/>
              <a:gd name="T12" fmla="*/ 725805000 w 1940"/>
              <a:gd name="T13" fmla="*/ 1779229778 h 1049"/>
              <a:gd name="T14" fmla="*/ 1431448750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1799391022 h 1049"/>
              <a:gd name="T24" fmla="*/ 2147483647 w 1940"/>
              <a:gd name="T25" fmla="*/ 632558235 h 1049"/>
              <a:gd name="T26" fmla="*/ 2147483647 w 1940"/>
              <a:gd name="T27" fmla="*/ 287297726 h 1049"/>
              <a:gd name="T28" fmla="*/ 2147483647 w 1940"/>
              <a:gd name="T29" fmla="*/ 37801539 h 1049"/>
              <a:gd name="T30" fmla="*/ 2147483647 w 1940"/>
              <a:gd name="T31" fmla="*/ 65524043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33" name="Line 1298"/>
          <p:cNvSpPr>
            <a:spLocks noChangeShapeType="1"/>
          </p:cNvSpPr>
          <p:nvPr/>
        </p:nvSpPr>
        <p:spPr bwMode="auto">
          <a:xfrm rot="16200000" flipV="1">
            <a:off x="7541419" y="5239544"/>
            <a:ext cx="4746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4" name="Line 1299"/>
          <p:cNvSpPr>
            <a:spLocks noChangeShapeType="1"/>
          </p:cNvSpPr>
          <p:nvPr/>
        </p:nvSpPr>
        <p:spPr bwMode="auto">
          <a:xfrm rot="5400000" flipV="1">
            <a:off x="7735888" y="5429250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5" name="Line 1300"/>
          <p:cNvSpPr>
            <a:spLocks noChangeShapeType="1"/>
          </p:cNvSpPr>
          <p:nvPr/>
        </p:nvSpPr>
        <p:spPr bwMode="auto">
          <a:xfrm rot="16200000" flipH="1">
            <a:off x="7843837" y="5027613"/>
            <a:ext cx="193675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6" name="Line 1301"/>
          <p:cNvSpPr>
            <a:spLocks noChangeShapeType="1"/>
          </p:cNvSpPr>
          <p:nvPr/>
        </p:nvSpPr>
        <p:spPr bwMode="auto">
          <a:xfrm>
            <a:off x="7102475" y="4686300"/>
            <a:ext cx="3905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7" name="Line 1302"/>
          <p:cNvSpPr>
            <a:spLocks noChangeShapeType="1"/>
          </p:cNvSpPr>
          <p:nvPr/>
        </p:nvSpPr>
        <p:spPr bwMode="auto">
          <a:xfrm flipV="1">
            <a:off x="6481763" y="4673600"/>
            <a:ext cx="322262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8" name="Line 1303"/>
          <p:cNvSpPr>
            <a:spLocks noChangeShapeType="1"/>
          </p:cNvSpPr>
          <p:nvPr/>
        </p:nvSpPr>
        <p:spPr bwMode="auto">
          <a:xfrm flipV="1">
            <a:off x="6524625" y="4965700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39" name="Line 1305"/>
          <p:cNvSpPr>
            <a:spLocks noChangeShapeType="1"/>
          </p:cNvSpPr>
          <p:nvPr/>
        </p:nvSpPr>
        <p:spPr bwMode="auto">
          <a:xfrm>
            <a:off x="5845175" y="4762500"/>
            <a:ext cx="233363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0" name="Line 1306"/>
          <p:cNvSpPr>
            <a:spLocks noChangeShapeType="1"/>
          </p:cNvSpPr>
          <p:nvPr/>
        </p:nvSpPr>
        <p:spPr bwMode="auto">
          <a:xfrm flipV="1">
            <a:off x="5586413" y="4999038"/>
            <a:ext cx="403225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1" name="Line 1309"/>
          <p:cNvSpPr>
            <a:spLocks noChangeShapeType="1"/>
          </p:cNvSpPr>
          <p:nvPr/>
        </p:nvSpPr>
        <p:spPr bwMode="auto">
          <a:xfrm flipH="1">
            <a:off x="6011863" y="5054600"/>
            <a:ext cx="1778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2" name="Line 1310"/>
          <p:cNvSpPr>
            <a:spLocks noChangeShapeType="1"/>
          </p:cNvSpPr>
          <p:nvPr/>
        </p:nvSpPr>
        <p:spPr bwMode="auto">
          <a:xfrm flipH="1" flipV="1">
            <a:off x="6405563" y="5038725"/>
            <a:ext cx="158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3" name="Line 1311"/>
          <p:cNvSpPr>
            <a:spLocks noChangeShapeType="1"/>
          </p:cNvSpPr>
          <p:nvPr/>
        </p:nvSpPr>
        <p:spPr bwMode="auto">
          <a:xfrm>
            <a:off x="6488113" y="5041900"/>
            <a:ext cx="50323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4" name="Line 1313"/>
          <p:cNvSpPr>
            <a:spLocks noChangeShapeType="1"/>
          </p:cNvSpPr>
          <p:nvPr/>
        </p:nvSpPr>
        <p:spPr bwMode="auto">
          <a:xfrm>
            <a:off x="6026150" y="3511550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5" name="Line 1314"/>
          <p:cNvSpPr>
            <a:spLocks noChangeShapeType="1"/>
          </p:cNvSpPr>
          <p:nvPr/>
        </p:nvSpPr>
        <p:spPr bwMode="auto">
          <a:xfrm flipV="1">
            <a:off x="7321550" y="2481263"/>
            <a:ext cx="123825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6" name="Line 1315"/>
          <p:cNvSpPr>
            <a:spLocks noChangeShapeType="1"/>
          </p:cNvSpPr>
          <p:nvPr/>
        </p:nvSpPr>
        <p:spPr bwMode="auto">
          <a:xfrm>
            <a:off x="7150100" y="2654300"/>
            <a:ext cx="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7" name="Line 1316"/>
          <p:cNvSpPr>
            <a:spLocks noChangeShapeType="1"/>
          </p:cNvSpPr>
          <p:nvPr/>
        </p:nvSpPr>
        <p:spPr bwMode="auto">
          <a:xfrm flipV="1">
            <a:off x="7321550" y="2551113"/>
            <a:ext cx="2635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8" name="Line 1317"/>
          <p:cNvSpPr>
            <a:spLocks noChangeShapeType="1"/>
          </p:cNvSpPr>
          <p:nvPr/>
        </p:nvSpPr>
        <p:spPr bwMode="auto">
          <a:xfrm>
            <a:off x="7686675" y="2549525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49" name="Line 1318"/>
          <p:cNvSpPr>
            <a:spLocks noChangeShapeType="1"/>
          </p:cNvSpPr>
          <p:nvPr/>
        </p:nvSpPr>
        <p:spPr bwMode="auto">
          <a:xfrm>
            <a:off x="7340600" y="2855913"/>
            <a:ext cx="18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0" name="Line 1319"/>
          <p:cNvSpPr>
            <a:spLocks noChangeShapeType="1"/>
          </p:cNvSpPr>
          <p:nvPr/>
        </p:nvSpPr>
        <p:spPr bwMode="auto">
          <a:xfrm flipV="1">
            <a:off x="5635625" y="3722688"/>
            <a:ext cx="1682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1" name="Line 1320"/>
          <p:cNvSpPr>
            <a:spLocks noChangeShapeType="1"/>
          </p:cNvSpPr>
          <p:nvPr/>
        </p:nvSpPr>
        <p:spPr bwMode="auto">
          <a:xfrm>
            <a:off x="7894638" y="2846388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2" name="Line 1321"/>
          <p:cNvSpPr>
            <a:spLocks noChangeShapeType="1"/>
          </p:cNvSpPr>
          <p:nvPr/>
        </p:nvSpPr>
        <p:spPr bwMode="auto">
          <a:xfrm flipH="1">
            <a:off x="7040563" y="2922588"/>
            <a:ext cx="984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3" name="Line 1322"/>
          <p:cNvSpPr>
            <a:spLocks noChangeShapeType="1"/>
          </p:cNvSpPr>
          <p:nvPr/>
        </p:nvSpPr>
        <p:spPr bwMode="auto">
          <a:xfrm flipH="1">
            <a:off x="7632700" y="2922588"/>
            <a:ext cx="111125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54" name="Line 1323"/>
          <p:cNvSpPr>
            <a:spLocks noChangeShapeType="1"/>
          </p:cNvSpPr>
          <p:nvPr/>
        </p:nvSpPr>
        <p:spPr bwMode="auto">
          <a:xfrm flipV="1">
            <a:off x="7016750" y="4064000"/>
            <a:ext cx="227013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55" name="Group 1324"/>
          <p:cNvGrpSpPr>
            <a:grpSpLocks/>
          </p:cNvGrpSpPr>
          <p:nvPr/>
        </p:nvGrpSpPr>
        <p:grpSpPr bwMode="auto">
          <a:xfrm flipH="1">
            <a:off x="5519738" y="4522788"/>
            <a:ext cx="414337" cy="373062"/>
            <a:chOff x="2839" y="3501"/>
            <a:chExt cx="755" cy="803"/>
          </a:xfrm>
        </p:grpSpPr>
        <p:pic>
          <p:nvPicPr>
            <p:cNvPr id="456" name="Picture 132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7" name="Freeform 132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458" name="Group 1327"/>
          <p:cNvGrpSpPr>
            <a:grpSpLocks/>
          </p:cNvGrpSpPr>
          <p:nvPr/>
        </p:nvGrpSpPr>
        <p:grpSpPr bwMode="auto">
          <a:xfrm flipH="1">
            <a:off x="5202238" y="4943475"/>
            <a:ext cx="482600" cy="406400"/>
            <a:chOff x="2839" y="3501"/>
            <a:chExt cx="755" cy="803"/>
          </a:xfrm>
        </p:grpSpPr>
        <p:pic>
          <p:nvPicPr>
            <p:cNvPr id="459" name="Picture 1328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" name="Freeform 132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461" name="Group 1330"/>
          <p:cNvGrpSpPr>
            <a:grpSpLocks/>
          </p:cNvGrpSpPr>
          <p:nvPr/>
        </p:nvGrpSpPr>
        <p:grpSpPr bwMode="auto">
          <a:xfrm flipH="1">
            <a:off x="5680075" y="5245100"/>
            <a:ext cx="427038" cy="349250"/>
            <a:chOff x="2839" y="3501"/>
            <a:chExt cx="755" cy="803"/>
          </a:xfrm>
        </p:grpSpPr>
        <p:pic>
          <p:nvPicPr>
            <p:cNvPr id="462" name="Picture 1331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3" name="Freeform 133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464" name="Group 1333"/>
          <p:cNvGrpSpPr>
            <a:grpSpLocks/>
          </p:cNvGrpSpPr>
          <p:nvPr/>
        </p:nvGrpSpPr>
        <p:grpSpPr bwMode="auto">
          <a:xfrm>
            <a:off x="6294438" y="5227638"/>
            <a:ext cx="427037" cy="350837"/>
            <a:chOff x="2839" y="3501"/>
            <a:chExt cx="755" cy="803"/>
          </a:xfrm>
        </p:grpSpPr>
        <p:pic>
          <p:nvPicPr>
            <p:cNvPr id="465" name="Picture 1334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6" name="Freeform 133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pic>
        <p:nvPicPr>
          <p:cNvPr id="467" name="Picture 1336" descr="car_icon_smal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709738"/>
            <a:ext cx="849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8" name="Group 1337"/>
          <p:cNvGrpSpPr>
            <a:grpSpLocks/>
          </p:cNvGrpSpPr>
          <p:nvPr/>
        </p:nvGrpSpPr>
        <p:grpSpPr bwMode="auto">
          <a:xfrm>
            <a:off x="5357813" y="1535113"/>
            <a:ext cx="415925" cy="385762"/>
            <a:chOff x="2751" y="1851"/>
            <a:chExt cx="462" cy="478"/>
          </a:xfrm>
        </p:grpSpPr>
        <p:pic>
          <p:nvPicPr>
            <p:cNvPr id="469" name="Picture 1338" descr="iphone_stylized_small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0" name="Picture 1339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1" name="Group 1340"/>
          <p:cNvGrpSpPr>
            <a:grpSpLocks/>
          </p:cNvGrpSpPr>
          <p:nvPr/>
        </p:nvGrpSpPr>
        <p:grpSpPr bwMode="auto">
          <a:xfrm>
            <a:off x="7434263" y="2384425"/>
            <a:ext cx="390525" cy="169863"/>
            <a:chOff x="4650" y="1129"/>
            <a:chExt cx="246" cy="95"/>
          </a:xfrm>
        </p:grpSpPr>
        <p:sp>
          <p:nvSpPr>
            <p:cNvPr id="47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7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7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475" name="Group 13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78" name="Freeform 13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9" name="Freeform 13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76" name="Line 13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7" name="Line 13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80" name="Group 1349"/>
          <p:cNvGrpSpPr>
            <a:grpSpLocks/>
          </p:cNvGrpSpPr>
          <p:nvPr/>
        </p:nvGrpSpPr>
        <p:grpSpPr bwMode="auto">
          <a:xfrm>
            <a:off x="7507288" y="2746375"/>
            <a:ext cx="390525" cy="176213"/>
            <a:chOff x="4650" y="1129"/>
            <a:chExt cx="246" cy="95"/>
          </a:xfrm>
        </p:grpSpPr>
        <p:sp>
          <p:nvSpPr>
            <p:cNvPr id="48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8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8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484" name="Group 1353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87" name="Freeform 13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8" name="Freeform 13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85" name="Line 1356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86" name="Line 1357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89" name="Group 1358"/>
          <p:cNvGrpSpPr>
            <a:grpSpLocks/>
          </p:cNvGrpSpPr>
          <p:nvPr/>
        </p:nvGrpSpPr>
        <p:grpSpPr bwMode="auto">
          <a:xfrm>
            <a:off x="6948488" y="2482850"/>
            <a:ext cx="390525" cy="169863"/>
            <a:chOff x="4650" y="1129"/>
            <a:chExt cx="246" cy="95"/>
          </a:xfrm>
        </p:grpSpPr>
        <p:sp>
          <p:nvSpPr>
            <p:cNvPr id="49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9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9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493" name="Group 136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96" name="Freeform 13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7" name="Freeform 13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94" name="Line 136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95" name="Line 136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98" name="Group 1367"/>
          <p:cNvGrpSpPr>
            <a:grpSpLocks/>
          </p:cNvGrpSpPr>
          <p:nvPr/>
        </p:nvGrpSpPr>
        <p:grpSpPr bwMode="auto">
          <a:xfrm>
            <a:off x="6959600" y="2746375"/>
            <a:ext cx="390525" cy="169863"/>
            <a:chOff x="4650" y="1129"/>
            <a:chExt cx="246" cy="95"/>
          </a:xfrm>
        </p:grpSpPr>
        <p:sp>
          <p:nvSpPr>
            <p:cNvPr id="49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0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0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02" name="Group 137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05" name="Freeform 13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6" name="Freeform 13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03" name="Line 137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04" name="Line 137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07" name="Line 1376"/>
          <p:cNvSpPr>
            <a:spLocks noChangeShapeType="1"/>
          </p:cNvSpPr>
          <p:nvPr/>
        </p:nvSpPr>
        <p:spPr bwMode="auto">
          <a:xfrm>
            <a:off x="8089900" y="284480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508" name="Group 1377"/>
          <p:cNvGrpSpPr>
            <a:grpSpLocks/>
          </p:cNvGrpSpPr>
          <p:nvPr/>
        </p:nvGrpSpPr>
        <p:grpSpPr bwMode="auto">
          <a:xfrm>
            <a:off x="7145338" y="3900488"/>
            <a:ext cx="485775" cy="203200"/>
            <a:chOff x="4650" y="1129"/>
            <a:chExt cx="246" cy="95"/>
          </a:xfrm>
        </p:grpSpPr>
        <p:sp>
          <p:nvSpPr>
            <p:cNvPr id="50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1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1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12" name="Group 138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15" name="Freeform 138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6" name="Freeform 138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13" name="Line 138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4" name="Line 138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7" name="Group 1386"/>
          <p:cNvGrpSpPr>
            <a:grpSpLocks/>
          </p:cNvGrpSpPr>
          <p:nvPr/>
        </p:nvGrpSpPr>
        <p:grpSpPr bwMode="auto">
          <a:xfrm>
            <a:off x="6826250" y="3619500"/>
            <a:ext cx="485775" cy="203200"/>
            <a:chOff x="4650" y="1129"/>
            <a:chExt cx="246" cy="95"/>
          </a:xfrm>
        </p:grpSpPr>
        <p:sp>
          <p:nvSpPr>
            <p:cNvPr id="51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1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2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21" name="Group 1390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24" name="Freeform 139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25" name="Freeform 139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22" name="Line 1393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23" name="Line 1394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26" name="Group 1395"/>
          <p:cNvGrpSpPr>
            <a:grpSpLocks/>
          </p:cNvGrpSpPr>
          <p:nvPr/>
        </p:nvGrpSpPr>
        <p:grpSpPr bwMode="auto">
          <a:xfrm>
            <a:off x="7488238" y="3632200"/>
            <a:ext cx="485775" cy="203200"/>
            <a:chOff x="4650" y="1129"/>
            <a:chExt cx="246" cy="95"/>
          </a:xfrm>
        </p:grpSpPr>
        <p:sp>
          <p:nvSpPr>
            <p:cNvPr id="52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2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2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30" name="Group 139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33" name="Freeform 140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4" name="Freeform 140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31" name="Line 140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32" name="Line 140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5" name="Group 1404"/>
          <p:cNvGrpSpPr>
            <a:grpSpLocks/>
          </p:cNvGrpSpPr>
          <p:nvPr/>
        </p:nvGrpSpPr>
        <p:grpSpPr bwMode="auto">
          <a:xfrm>
            <a:off x="6707188" y="4494213"/>
            <a:ext cx="619125" cy="242887"/>
            <a:chOff x="4650" y="1129"/>
            <a:chExt cx="246" cy="95"/>
          </a:xfrm>
        </p:grpSpPr>
        <p:sp>
          <p:nvSpPr>
            <p:cNvPr id="53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3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3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39" name="Group 1408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42" name="Freeform 140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3" name="Freeform 141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40" name="Line 1411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41" name="Line 1412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44" name="Group 1413"/>
          <p:cNvGrpSpPr>
            <a:grpSpLocks/>
          </p:cNvGrpSpPr>
          <p:nvPr/>
        </p:nvGrpSpPr>
        <p:grpSpPr bwMode="auto">
          <a:xfrm>
            <a:off x="7340600" y="4792663"/>
            <a:ext cx="619125" cy="242887"/>
            <a:chOff x="4650" y="1129"/>
            <a:chExt cx="246" cy="95"/>
          </a:xfrm>
        </p:grpSpPr>
        <p:sp>
          <p:nvSpPr>
            <p:cNvPr id="54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4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4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48" name="Group 1417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51" name="Freeform 141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2" name="Freeform 141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49" name="Line 1420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50" name="Line 1421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53" name="Group 1422"/>
          <p:cNvGrpSpPr>
            <a:grpSpLocks/>
          </p:cNvGrpSpPr>
          <p:nvPr/>
        </p:nvGrpSpPr>
        <p:grpSpPr bwMode="auto">
          <a:xfrm>
            <a:off x="5991225" y="4837113"/>
            <a:ext cx="619125" cy="242887"/>
            <a:chOff x="4650" y="1129"/>
            <a:chExt cx="246" cy="95"/>
          </a:xfrm>
        </p:grpSpPr>
        <p:sp>
          <p:nvSpPr>
            <p:cNvPr id="55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5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5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57" name="Group 1426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60" name="Freeform 142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1" name="Freeform 142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58" name="Line 1429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59" name="Line 1430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62" name="Group 1431"/>
          <p:cNvGrpSpPr>
            <a:grpSpLocks/>
          </p:cNvGrpSpPr>
          <p:nvPr/>
        </p:nvGrpSpPr>
        <p:grpSpPr bwMode="auto">
          <a:xfrm>
            <a:off x="5797550" y="3629025"/>
            <a:ext cx="390525" cy="169863"/>
            <a:chOff x="4650" y="1129"/>
            <a:chExt cx="246" cy="95"/>
          </a:xfrm>
        </p:grpSpPr>
        <p:sp>
          <p:nvSpPr>
            <p:cNvPr id="56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66" name="Group 1435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69" name="Freeform 143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0" name="Freeform 143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67" name="Line 1438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68" name="Line 1439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71" name="Group 1440"/>
          <p:cNvGrpSpPr>
            <a:grpSpLocks/>
          </p:cNvGrpSpPr>
          <p:nvPr/>
        </p:nvGrpSpPr>
        <p:grpSpPr bwMode="auto">
          <a:xfrm>
            <a:off x="6097588" y="2476500"/>
            <a:ext cx="390525" cy="169863"/>
            <a:chOff x="4650" y="1129"/>
            <a:chExt cx="246" cy="95"/>
          </a:xfrm>
        </p:grpSpPr>
        <p:sp>
          <p:nvSpPr>
            <p:cNvPr id="57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7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7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75" name="Group 14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578" name="Freeform 14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9" name="Freeform 14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76" name="Line 14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77" name="Line 14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80" name="Group 1449"/>
          <p:cNvGrpSpPr>
            <a:grpSpLocks/>
          </p:cNvGrpSpPr>
          <p:nvPr/>
        </p:nvGrpSpPr>
        <p:grpSpPr bwMode="auto">
          <a:xfrm>
            <a:off x="5356225" y="3489325"/>
            <a:ext cx="506413" cy="352425"/>
            <a:chOff x="2967" y="478"/>
            <a:chExt cx="788" cy="625"/>
          </a:xfrm>
        </p:grpSpPr>
        <p:pic>
          <p:nvPicPr>
            <p:cNvPr id="581" name="Picture 1450" descr="access_point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2" name="Picture 1451" descr="antenna_radiation_stylized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3" name="Group 1452"/>
          <p:cNvGrpSpPr>
            <a:grpSpLocks/>
          </p:cNvGrpSpPr>
          <p:nvPr/>
        </p:nvGrpSpPr>
        <p:grpSpPr bwMode="auto">
          <a:xfrm>
            <a:off x="6877050" y="4992688"/>
            <a:ext cx="563563" cy="420687"/>
            <a:chOff x="2967" y="478"/>
            <a:chExt cx="788" cy="625"/>
          </a:xfrm>
        </p:grpSpPr>
        <p:pic>
          <p:nvPicPr>
            <p:cNvPr id="584" name="Picture 1453" descr="access_point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5" name="Picture 1454" descr="antenna_radiation_stylize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6" name="Group 1455"/>
          <p:cNvGrpSpPr>
            <a:grpSpLocks/>
          </p:cNvGrpSpPr>
          <p:nvPr/>
        </p:nvGrpSpPr>
        <p:grpSpPr bwMode="auto">
          <a:xfrm>
            <a:off x="5805488" y="1833563"/>
            <a:ext cx="457200" cy="631825"/>
            <a:chOff x="742" y="2409"/>
            <a:chExt cx="576" cy="881"/>
          </a:xfrm>
        </p:grpSpPr>
        <p:grpSp>
          <p:nvGrpSpPr>
            <p:cNvPr id="587" name="Group 1456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59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59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59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59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59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59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59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59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59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59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60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60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60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60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60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pic>
          <p:nvPicPr>
            <p:cNvPr id="588" name="Picture 1472" descr="cell_tower_radiation copy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9" name="Oval 1473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05" name="Group 1474"/>
          <p:cNvGrpSpPr>
            <a:grpSpLocks/>
          </p:cNvGrpSpPr>
          <p:nvPr/>
        </p:nvGrpSpPr>
        <p:grpSpPr bwMode="auto">
          <a:xfrm>
            <a:off x="7985125" y="4991100"/>
            <a:ext cx="227013" cy="481013"/>
            <a:chOff x="4140" y="429"/>
            <a:chExt cx="1425" cy="2396"/>
          </a:xfrm>
        </p:grpSpPr>
        <p:sp>
          <p:nvSpPr>
            <p:cNvPr id="606" name="Freeform 14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7" name="Rectangle 1476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08" name="Freeform 14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9" name="Freeform 14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0" name="Rectangle 1479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11" name="Group 14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36" name="AutoShape 148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7" name="AutoShape 1482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2" name="Rectangle 1483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13" name="Group 14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34" name="AutoShape 1485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5" name="AutoShape 148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4" name="Rectangle 1487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Rectangle 1488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16" name="Group 14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2" name="AutoShape 1490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3" name="AutoShape 149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7" name="Freeform 14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618" name="Group 14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30" name="AutoShape 1494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1" name="AutoShape 1495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9" name="Rectangle 1496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20" name="Freeform 14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1" name="Freeform 14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2" name="Oval 1499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23" name="Freeform 15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4" name="AutoShape 1501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25" name="AutoShape 1502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26" name="Oval 1503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27" name="Oval 1504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28" name="Oval 1505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29" name="Rectangle 1506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38" name="Group 1507"/>
          <p:cNvGrpSpPr>
            <a:grpSpLocks/>
          </p:cNvGrpSpPr>
          <p:nvPr/>
        </p:nvGrpSpPr>
        <p:grpSpPr bwMode="auto">
          <a:xfrm>
            <a:off x="7669213" y="5292725"/>
            <a:ext cx="227012" cy="481013"/>
            <a:chOff x="4140" y="429"/>
            <a:chExt cx="1425" cy="2396"/>
          </a:xfrm>
        </p:grpSpPr>
        <p:sp>
          <p:nvSpPr>
            <p:cNvPr id="639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0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41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2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3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44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69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0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45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46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67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8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47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48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49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65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6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50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651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63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4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52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53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4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5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56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7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58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59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60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61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62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71" name="Group 1540"/>
          <p:cNvGrpSpPr>
            <a:grpSpLocks/>
          </p:cNvGrpSpPr>
          <p:nvPr/>
        </p:nvGrpSpPr>
        <p:grpSpPr bwMode="auto">
          <a:xfrm>
            <a:off x="5046663" y="2032000"/>
            <a:ext cx="534987" cy="407988"/>
            <a:chOff x="877" y="1008"/>
            <a:chExt cx="2747" cy="2591"/>
          </a:xfrm>
        </p:grpSpPr>
        <p:pic>
          <p:nvPicPr>
            <p:cNvPr id="672" name="Picture 1541" descr="antenna_stylized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3" name="Picture 1542" descr="laptop_keyboar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4" name="Freeform 1543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4 w 2982"/>
                <a:gd name="T1" fmla="*/ 0 h 2442"/>
                <a:gd name="T2" fmla="*/ 0 w 2982"/>
                <a:gd name="T3" fmla="*/ 81 h 2442"/>
                <a:gd name="T4" fmla="*/ 196 w 2982"/>
                <a:gd name="T5" fmla="*/ 114 h 2442"/>
                <a:gd name="T6" fmla="*/ 244 w 2982"/>
                <a:gd name="T7" fmla="*/ 15 h 2442"/>
                <a:gd name="T8" fmla="*/ 4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75" name="Picture 1544" descr="screen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" name="Freeform 1545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06 w 2528"/>
                <a:gd name="T3" fmla="*/ 16 h 455"/>
                <a:gd name="T4" fmla="*/ 202 w 2528"/>
                <a:gd name="T5" fmla="*/ 21 h 455"/>
                <a:gd name="T6" fmla="*/ 0 w 2528"/>
                <a:gd name="T7" fmla="*/ 4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7" name="Freeform 1546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7 w 702"/>
                <a:gd name="T1" fmla="*/ 0 h 1893"/>
                <a:gd name="T2" fmla="*/ 0 w 702"/>
                <a:gd name="T3" fmla="*/ 87 h 1893"/>
                <a:gd name="T4" fmla="*/ 9 w 702"/>
                <a:gd name="T5" fmla="*/ 88 h 1893"/>
                <a:gd name="T6" fmla="*/ 57 w 702"/>
                <a:gd name="T7" fmla="*/ 2 h 1893"/>
                <a:gd name="T8" fmla="*/ 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8" name="Freeform 1547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62 w 756"/>
                <a:gd name="T1" fmla="*/ 0 h 2184"/>
                <a:gd name="T2" fmla="*/ 12 w 756"/>
                <a:gd name="T3" fmla="*/ 101 h 2184"/>
                <a:gd name="T4" fmla="*/ 0 w 756"/>
                <a:gd name="T5" fmla="*/ 100 h 2184"/>
                <a:gd name="T6" fmla="*/ 49 w 756"/>
                <a:gd name="T7" fmla="*/ 3 h 2184"/>
                <a:gd name="T8" fmla="*/ 62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9" name="Freeform 1548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2 w 2773"/>
                <a:gd name="T1" fmla="*/ 0 h 738"/>
                <a:gd name="T2" fmla="*/ 0 w 2773"/>
                <a:gd name="T3" fmla="*/ 5 h 738"/>
                <a:gd name="T4" fmla="*/ 199 w 2773"/>
                <a:gd name="T5" fmla="*/ 34 h 738"/>
                <a:gd name="T6" fmla="*/ 194 w 2773"/>
                <a:gd name="T7" fmla="*/ 28 h 738"/>
                <a:gd name="T8" fmla="*/ 2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0" name="Freeform 1549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6 w 637"/>
                <a:gd name="T1" fmla="*/ 0 h 1659"/>
                <a:gd name="T2" fmla="*/ 88 w 637"/>
                <a:gd name="T3" fmla="*/ 0 h 1659"/>
                <a:gd name="T4" fmla="*/ 9 w 637"/>
                <a:gd name="T5" fmla="*/ 311 h 1659"/>
                <a:gd name="T6" fmla="*/ 0 w 637"/>
                <a:gd name="T7" fmla="*/ 308 h 1659"/>
                <a:gd name="T8" fmla="*/ 8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1" name="Freeform 1550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1 h 550"/>
                <a:gd name="T4" fmla="*/ 301 w 2216"/>
                <a:gd name="T5" fmla="*/ 104 h 550"/>
                <a:gd name="T6" fmla="*/ 309 w 2216"/>
                <a:gd name="T7" fmla="*/ 9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682" name="Group 1551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89" name="Freeform 1552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0" name="Freeform 1553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1" name="Freeform 1554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2" name="Freeform 1555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3" name="Freeform 1556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4" name="Freeform 1557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83" name="Freeform 1558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85 h 792"/>
                <a:gd name="T2" fmla="*/ 91 w 990"/>
                <a:gd name="T3" fmla="*/ 0 h 792"/>
                <a:gd name="T4" fmla="*/ 91 w 990"/>
                <a:gd name="T5" fmla="*/ 6 h 792"/>
                <a:gd name="T6" fmla="*/ 0 w 990"/>
                <a:gd name="T7" fmla="*/ 92 h 792"/>
                <a:gd name="T8" fmla="*/ 1 w 990"/>
                <a:gd name="T9" fmla="*/ 8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4" name="Freeform 1559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4 w 2532"/>
                <a:gd name="T3" fmla="*/ 0 h 723"/>
                <a:gd name="T4" fmla="*/ 233 w 2532"/>
                <a:gd name="T5" fmla="*/ 78 h 723"/>
                <a:gd name="T6" fmla="*/ 233 w 2532"/>
                <a:gd name="T7" fmla="*/ 83 h 723"/>
                <a:gd name="T8" fmla="*/ 0 w 2532"/>
                <a:gd name="T9" fmla="*/ 3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5" name="Freeform 1560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3 w 26"/>
                <a:gd name="T1" fmla="*/ 1 h 147"/>
                <a:gd name="T2" fmla="*/ 3 w 26"/>
                <a:gd name="T3" fmla="*/ 16 h 147"/>
                <a:gd name="T4" fmla="*/ 0 w 26"/>
                <a:gd name="T5" fmla="*/ 16 h 147"/>
                <a:gd name="T6" fmla="*/ 1 w 26"/>
                <a:gd name="T7" fmla="*/ 0 h 147"/>
                <a:gd name="T8" fmla="*/ 3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6" name="Freeform 1561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8 w 1176"/>
                <a:gd name="T1" fmla="*/ 0 h 606"/>
                <a:gd name="T2" fmla="*/ 0 w 1176"/>
                <a:gd name="T3" fmla="*/ 69 h 606"/>
                <a:gd name="T4" fmla="*/ 2 w 1176"/>
                <a:gd name="T5" fmla="*/ 69 h 606"/>
                <a:gd name="T6" fmla="*/ 108 w 1176"/>
                <a:gd name="T7" fmla="*/ 2 h 606"/>
                <a:gd name="T8" fmla="*/ 108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7" name="Freeform 1562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79 w 2532"/>
                <a:gd name="T5" fmla="*/ 64 h 723"/>
                <a:gd name="T6" fmla="*/ 178 w 2532"/>
                <a:gd name="T7" fmla="*/ 68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8" name="Freeform 1563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2 w 2532"/>
                <a:gd name="T5" fmla="*/ 76 h 723"/>
                <a:gd name="T6" fmla="*/ 2 w 2532"/>
                <a:gd name="T7" fmla="*/ 81 h 723"/>
                <a:gd name="T8" fmla="*/ 0 w 2532"/>
                <a:gd name="T9" fmla="*/ 3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95" name="Group 1564"/>
          <p:cNvGrpSpPr>
            <a:grpSpLocks/>
          </p:cNvGrpSpPr>
          <p:nvPr/>
        </p:nvGrpSpPr>
        <p:grpSpPr bwMode="auto">
          <a:xfrm>
            <a:off x="6616700" y="5475288"/>
            <a:ext cx="474663" cy="407987"/>
            <a:chOff x="877" y="1008"/>
            <a:chExt cx="2747" cy="2591"/>
          </a:xfrm>
        </p:grpSpPr>
        <p:pic>
          <p:nvPicPr>
            <p:cNvPr id="696" name="Picture 156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7" name="Picture 1566" descr="laptop_keyboar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8" name="Freeform 15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4 w 2982"/>
                <a:gd name="T1" fmla="*/ 0 h 2442"/>
                <a:gd name="T2" fmla="*/ 0 w 2982"/>
                <a:gd name="T3" fmla="*/ 81 h 2442"/>
                <a:gd name="T4" fmla="*/ 196 w 2982"/>
                <a:gd name="T5" fmla="*/ 114 h 2442"/>
                <a:gd name="T6" fmla="*/ 244 w 2982"/>
                <a:gd name="T7" fmla="*/ 15 h 2442"/>
                <a:gd name="T8" fmla="*/ 4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99" name="Picture 1568" descr="screen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0" name="Freeform 15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06 w 2528"/>
                <a:gd name="T3" fmla="*/ 16 h 455"/>
                <a:gd name="T4" fmla="*/ 202 w 2528"/>
                <a:gd name="T5" fmla="*/ 21 h 455"/>
                <a:gd name="T6" fmla="*/ 0 w 2528"/>
                <a:gd name="T7" fmla="*/ 4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1" name="Freeform 15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7 w 702"/>
                <a:gd name="T1" fmla="*/ 0 h 1893"/>
                <a:gd name="T2" fmla="*/ 0 w 702"/>
                <a:gd name="T3" fmla="*/ 87 h 1893"/>
                <a:gd name="T4" fmla="*/ 9 w 702"/>
                <a:gd name="T5" fmla="*/ 88 h 1893"/>
                <a:gd name="T6" fmla="*/ 57 w 702"/>
                <a:gd name="T7" fmla="*/ 2 h 1893"/>
                <a:gd name="T8" fmla="*/ 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2" name="Freeform 15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62 w 756"/>
                <a:gd name="T1" fmla="*/ 0 h 2184"/>
                <a:gd name="T2" fmla="*/ 12 w 756"/>
                <a:gd name="T3" fmla="*/ 101 h 2184"/>
                <a:gd name="T4" fmla="*/ 0 w 756"/>
                <a:gd name="T5" fmla="*/ 100 h 2184"/>
                <a:gd name="T6" fmla="*/ 49 w 756"/>
                <a:gd name="T7" fmla="*/ 3 h 2184"/>
                <a:gd name="T8" fmla="*/ 62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3" name="Freeform 15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2 w 2773"/>
                <a:gd name="T1" fmla="*/ 0 h 738"/>
                <a:gd name="T2" fmla="*/ 0 w 2773"/>
                <a:gd name="T3" fmla="*/ 5 h 738"/>
                <a:gd name="T4" fmla="*/ 199 w 2773"/>
                <a:gd name="T5" fmla="*/ 34 h 738"/>
                <a:gd name="T6" fmla="*/ 194 w 2773"/>
                <a:gd name="T7" fmla="*/ 28 h 738"/>
                <a:gd name="T8" fmla="*/ 2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4" name="Freeform 15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6 w 637"/>
                <a:gd name="T1" fmla="*/ 0 h 1659"/>
                <a:gd name="T2" fmla="*/ 88 w 637"/>
                <a:gd name="T3" fmla="*/ 0 h 1659"/>
                <a:gd name="T4" fmla="*/ 9 w 637"/>
                <a:gd name="T5" fmla="*/ 311 h 1659"/>
                <a:gd name="T6" fmla="*/ 0 w 637"/>
                <a:gd name="T7" fmla="*/ 308 h 1659"/>
                <a:gd name="T8" fmla="*/ 8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5" name="Freeform 15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1 h 550"/>
                <a:gd name="T4" fmla="*/ 301 w 2216"/>
                <a:gd name="T5" fmla="*/ 104 h 550"/>
                <a:gd name="T6" fmla="*/ 309 w 2216"/>
                <a:gd name="T7" fmla="*/ 9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706" name="Group 15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713" name="Freeform 15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4" name="Freeform 15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5" name="Freeform 15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6" name="Freeform 15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7" name="Freeform 15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8" name="Freeform 15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707" name="Freeform 15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85 h 792"/>
                <a:gd name="T2" fmla="*/ 91 w 990"/>
                <a:gd name="T3" fmla="*/ 0 h 792"/>
                <a:gd name="T4" fmla="*/ 91 w 990"/>
                <a:gd name="T5" fmla="*/ 6 h 792"/>
                <a:gd name="T6" fmla="*/ 0 w 990"/>
                <a:gd name="T7" fmla="*/ 92 h 792"/>
                <a:gd name="T8" fmla="*/ 1 w 990"/>
                <a:gd name="T9" fmla="*/ 8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8" name="Freeform 15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4 w 2532"/>
                <a:gd name="T3" fmla="*/ 0 h 723"/>
                <a:gd name="T4" fmla="*/ 233 w 2532"/>
                <a:gd name="T5" fmla="*/ 78 h 723"/>
                <a:gd name="T6" fmla="*/ 233 w 2532"/>
                <a:gd name="T7" fmla="*/ 83 h 723"/>
                <a:gd name="T8" fmla="*/ 0 w 2532"/>
                <a:gd name="T9" fmla="*/ 3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9" name="Freeform 15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3 w 26"/>
                <a:gd name="T1" fmla="*/ 1 h 147"/>
                <a:gd name="T2" fmla="*/ 3 w 26"/>
                <a:gd name="T3" fmla="*/ 16 h 147"/>
                <a:gd name="T4" fmla="*/ 0 w 26"/>
                <a:gd name="T5" fmla="*/ 16 h 147"/>
                <a:gd name="T6" fmla="*/ 1 w 26"/>
                <a:gd name="T7" fmla="*/ 0 h 147"/>
                <a:gd name="T8" fmla="*/ 3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0" name="Freeform 15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8 w 1176"/>
                <a:gd name="T1" fmla="*/ 0 h 606"/>
                <a:gd name="T2" fmla="*/ 0 w 1176"/>
                <a:gd name="T3" fmla="*/ 69 h 606"/>
                <a:gd name="T4" fmla="*/ 2 w 1176"/>
                <a:gd name="T5" fmla="*/ 69 h 606"/>
                <a:gd name="T6" fmla="*/ 108 w 1176"/>
                <a:gd name="T7" fmla="*/ 2 h 606"/>
                <a:gd name="T8" fmla="*/ 108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1" name="Freeform 15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79 w 2532"/>
                <a:gd name="T5" fmla="*/ 64 h 723"/>
                <a:gd name="T6" fmla="*/ 178 w 2532"/>
                <a:gd name="T7" fmla="*/ 68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2" name="Freeform 15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2 w 2532"/>
                <a:gd name="T5" fmla="*/ 76 h 723"/>
                <a:gd name="T6" fmla="*/ 2 w 2532"/>
                <a:gd name="T7" fmla="*/ 81 h 723"/>
                <a:gd name="T8" fmla="*/ 0 w 2532"/>
                <a:gd name="T9" fmla="*/ 3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19" name="Group 1588"/>
          <p:cNvGrpSpPr>
            <a:grpSpLocks/>
          </p:cNvGrpSpPr>
          <p:nvPr/>
        </p:nvGrpSpPr>
        <p:grpSpPr bwMode="auto">
          <a:xfrm>
            <a:off x="5305425" y="3030538"/>
            <a:ext cx="444500" cy="407987"/>
            <a:chOff x="877" y="1008"/>
            <a:chExt cx="2747" cy="2591"/>
          </a:xfrm>
        </p:grpSpPr>
        <p:pic>
          <p:nvPicPr>
            <p:cNvPr id="720" name="Picture 1589" descr="antenna_stylized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1" name="Picture 1590" descr="laptop_keyboar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2" name="Freeform 1591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4 w 2982"/>
                <a:gd name="T1" fmla="*/ 0 h 2442"/>
                <a:gd name="T2" fmla="*/ 0 w 2982"/>
                <a:gd name="T3" fmla="*/ 81 h 2442"/>
                <a:gd name="T4" fmla="*/ 196 w 2982"/>
                <a:gd name="T5" fmla="*/ 114 h 2442"/>
                <a:gd name="T6" fmla="*/ 244 w 2982"/>
                <a:gd name="T7" fmla="*/ 15 h 2442"/>
                <a:gd name="T8" fmla="*/ 4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23" name="Picture 1592" descr="screen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4" name="Freeform 1593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06 w 2528"/>
                <a:gd name="T3" fmla="*/ 16 h 455"/>
                <a:gd name="T4" fmla="*/ 202 w 2528"/>
                <a:gd name="T5" fmla="*/ 21 h 455"/>
                <a:gd name="T6" fmla="*/ 0 w 2528"/>
                <a:gd name="T7" fmla="*/ 4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5" name="Freeform 1594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7 w 702"/>
                <a:gd name="T1" fmla="*/ 0 h 1893"/>
                <a:gd name="T2" fmla="*/ 0 w 702"/>
                <a:gd name="T3" fmla="*/ 87 h 1893"/>
                <a:gd name="T4" fmla="*/ 9 w 702"/>
                <a:gd name="T5" fmla="*/ 88 h 1893"/>
                <a:gd name="T6" fmla="*/ 57 w 702"/>
                <a:gd name="T7" fmla="*/ 2 h 1893"/>
                <a:gd name="T8" fmla="*/ 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6" name="Freeform 1595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62 w 756"/>
                <a:gd name="T1" fmla="*/ 0 h 2184"/>
                <a:gd name="T2" fmla="*/ 12 w 756"/>
                <a:gd name="T3" fmla="*/ 101 h 2184"/>
                <a:gd name="T4" fmla="*/ 0 w 756"/>
                <a:gd name="T5" fmla="*/ 100 h 2184"/>
                <a:gd name="T6" fmla="*/ 49 w 756"/>
                <a:gd name="T7" fmla="*/ 3 h 2184"/>
                <a:gd name="T8" fmla="*/ 62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7" name="Freeform 1596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2 w 2773"/>
                <a:gd name="T1" fmla="*/ 0 h 738"/>
                <a:gd name="T2" fmla="*/ 0 w 2773"/>
                <a:gd name="T3" fmla="*/ 5 h 738"/>
                <a:gd name="T4" fmla="*/ 199 w 2773"/>
                <a:gd name="T5" fmla="*/ 34 h 738"/>
                <a:gd name="T6" fmla="*/ 194 w 2773"/>
                <a:gd name="T7" fmla="*/ 28 h 738"/>
                <a:gd name="T8" fmla="*/ 2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8" name="Freeform 1597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6 w 637"/>
                <a:gd name="T1" fmla="*/ 0 h 1659"/>
                <a:gd name="T2" fmla="*/ 88 w 637"/>
                <a:gd name="T3" fmla="*/ 0 h 1659"/>
                <a:gd name="T4" fmla="*/ 9 w 637"/>
                <a:gd name="T5" fmla="*/ 311 h 1659"/>
                <a:gd name="T6" fmla="*/ 0 w 637"/>
                <a:gd name="T7" fmla="*/ 308 h 1659"/>
                <a:gd name="T8" fmla="*/ 8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9" name="Freeform 1598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1 h 550"/>
                <a:gd name="T4" fmla="*/ 301 w 2216"/>
                <a:gd name="T5" fmla="*/ 104 h 550"/>
                <a:gd name="T6" fmla="*/ 309 w 2216"/>
                <a:gd name="T7" fmla="*/ 9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730" name="Group 1599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737" name="Freeform 1600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38" name="Freeform 1601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39" name="Freeform 1602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40" name="Freeform 1603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41" name="Freeform 1604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42" name="Freeform 1605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731" name="Freeform 1606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85 h 792"/>
                <a:gd name="T2" fmla="*/ 91 w 990"/>
                <a:gd name="T3" fmla="*/ 0 h 792"/>
                <a:gd name="T4" fmla="*/ 91 w 990"/>
                <a:gd name="T5" fmla="*/ 6 h 792"/>
                <a:gd name="T6" fmla="*/ 0 w 990"/>
                <a:gd name="T7" fmla="*/ 92 h 792"/>
                <a:gd name="T8" fmla="*/ 1 w 990"/>
                <a:gd name="T9" fmla="*/ 8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2" name="Freeform 1607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4 w 2532"/>
                <a:gd name="T3" fmla="*/ 0 h 723"/>
                <a:gd name="T4" fmla="*/ 233 w 2532"/>
                <a:gd name="T5" fmla="*/ 78 h 723"/>
                <a:gd name="T6" fmla="*/ 233 w 2532"/>
                <a:gd name="T7" fmla="*/ 83 h 723"/>
                <a:gd name="T8" fmla="*/ 0 w 2532"/>
                <a:gd name="T9" fmla="*/ 3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3" name="Freeform 1608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3 w 26"/>
                <a:gd name="T1" fmla="*/ 1 h 147"/>
                <a:gd name="T2" fmla="*/ 3 w 26"/>
                <a:gd name="T3" fmla="*/ 16 h 147"/>
                <a:gd name="T4" fmla="*/ 0 w 26"/>
                <a:gd name="T5" fmla="*/ 16 h 147"/>
                <a:gd name="T6" fmla="*/ 1 w 26"/>
                <a:gd name="T7" fmla="*/ 0 h 147"/>
                <a:gd name="T8" fmla="*/ 3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4" name="Freeform 1609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8 w 1176"/>
                <a:gd name="T1" fmla="*/ 0 h 606"/>
                <a:gd name="T2" fmla="*/ 0 w 1176"/>
                <a:gd name="T3" fmla="*/ 69 h 606"/>
                <a:gd name="T4" fmla="*/ 2 w 1176"/>
                <a:gd name="T5" fmla="*/ 69 h 606"/>
                <a:gd name="T6" fmla="*/ 108 w 1176"/>
                <a:gd name="T7" fmla="*/ 2 h 606"/>
                <a:gd name="T8" fmla="*/ 108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5" name="Freeform 1610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79 w 2532"/>
                <a:gd name="T5" fmla="*/ 64 h 723"/>
                <a:gd name="T6" fmla="*/ 178 w 2532"/>
                <a:gd name="T7" fmla="*/ 68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6" name="Freeform 1611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2 w 2532"/>
                <a:gd name="T5" fmla="*/ 76 h 723"/>
                <a:gd name="T6" fmla="*/ 2 w 2532"/>
                <a:gd name="T7" fmla="*/ 81 h 723"/>
                <a:gd name="T8" fmla="*/ 0 w 2532"/>
                <a:gd name="T9" fmla="*/ 3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43" name="Group 1612"/>
          <p:cNvGrpSpPr>
            <a:grpSpLocks/>
          </p:cNvGrpSpPr>
          <p:nvPr/>
        </p:nvGrpSpPr>
        <p:grpSpPr bwMode="auto">
          <a:xfrm flipH="1">
            <a:off x="5684838" y="3211513"/>
            <a:ext cx="414337" cy="373062"/>
            <a:chOff x="2839" y="3501"/>
            <a:chExt cx="755" cy="803"/>
          </a:xfrm>
        </p:grpSpPr>
        <p:pic>
          <p:nvPicPr>
            <p:cNvPr id="744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5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746" name="Group 1615"/>
          <p:cNvGrpSpPr>
            <a:grpSpLocks/>
          </p:cNvGrpSpPr>
          <p:nvPr/>
        </p:nvGrpSpPr>
        <p:grpSpPr bwMode="auto">
          <a:xfrm>
            <a:off x="7051675" y="5411788"/>
            <a:ext cx="474663" cy="407987"/>
            <a:chOff x="877" y="1008"/>
            <a:chExt cx="2747" cy="2591"/>
          </a:xfrm>
        </p:grpSpPr>
        <p:pic>
          <p:nvPicPr>
            <p:cNvPr id="747" name="Picture 1616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8" name="Picture 1617" descr="laptop_keyboar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9" name="Freeform 161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4 w 2982"/>
                <a:gd name="T1" fmla="*/ 0 h 2442"/>
                <a:gd name="T2" fmla="*/ 0 w 2982"/>
                <a:gd name="T3" fmla="*/ 81 h 2442"/>
                <a:gd name="T4" fmla="*/ 196 w 2982"/>
                <a:gd name="T5" fmla="*/ 114 h 2442"/>
                <a:gd name="T6" fmla="*/ 244 w 2982"/>
                <a:gd name="T7" fmla="*/ 15 h 2442"/>
                <a:gd name="T8" fmla="*/ 4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750" name="Picture 1619" descr="screen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1" name="Freeform 162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06 w 2528"/>
                <a:gd name="T3" fmla="*/ 16 h 455"/>
                <a:gd name="T4" fmla="*/ 202 w 2528"/>
                <a:gd name="T5" fmla="*/ 21 h 455"/>
                <a:gd name="T6" fmla="*/ 0 w 2528"/>
                <a:gd name="T7" fmla="*/ 4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2" name="Freeform 162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7 w 702"/>
                <a:gd name="T1" fmla="*/ 0 h 1893"/>
                <a:gd name="T2" fmla="*/ 0 w 702"/>
                <a:gd name="T3" fmla="*/ 87 h 1893"/>
                <a:gd name="T4" fmla="*/ 9 w 702"/>
                <a:gd name="T5" fmla="*/ 88 h 1893"/>
                <a:gd name="T6" fmla="*/ 57 w 702"/>
                <a:gd name="T7" fmla="*/ 2 h 1893"/>
                <a:gd name="T8" fmla="*/ 47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3" name="Freeform 162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62 w 756"/>
                <a:gd name="T1" fmla="*/ 0 h 2184"/>
                <a:gd name="T2" fmla="*/ 12 w 756"/>
                <a:gd name="T3" fmla="*/ 101 h 2184"/>
                <a:gd name="T4" fmla="*/ 0 w 756"/>
                <a:gd name="T5" fmla="*/ 100 h 2184"/>
                <a:gd name="T6" fmla="*/ 49 w 756"/>
                <a:gd name="T7" fmla="*/ 3 h 2184"/>
                <a:gd name="T8" fmla="*/ 62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4" name="Freeform 162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2 w 2773"/>
                <a:gd name="T1" fmla="*/ 0 h 738"/>
                <a:gd name="T2" fmla="*/ 0 w 2773"/>
                <a:gd name="T3" fmla="*/ 5 h 738"/>
                <a:gd name="T4" fmla="*/ 199 w 2773"/>
                <a:gd name="T5" fmla="*/ 34 h 738"/>
                <a:gd name="T6" fmla="*/ 194 w 2773"/>
                <a:gd name="T7" fmla="*/ 28 h 738"/>
                <a:gd name="T8" fmla="*/ 2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5" name="Freeform 162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86 w 637"/>
                <a:gd name="T1" fmla="*/ 0 h 1659"/>
                <a:gd name="T2" fmla="*/ 88 w 637"/>
                <a:gd name="T3" fmla="*/ 0 h 1659"/>
                <a:gd name="T4" fmla="*/ 9 w 637"/>
                <a:gd name="T5" fmla="*/ 311 h 1659"/>
                <a:gd name="T6" fmla="*/ 0 w 637"/>
                <a:gd name="T7" fmla="*/ 308 h 1659"/>
                <a:gd name="T8" fmla="*/ 8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6" name="Freeform 162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1 h 550"/>
                <a:gd name="T4" fmla="*/ 301 w 2216"/>
                <a:gd name="T5" fmla="*/ 104 h 550"/>
                <a:gd name="T6" fmla="*/ 309 w 2216"/>
                <a:gd name="T7" fmla="*/ 93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757" name="Group 162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764" name="Freeform 162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65" name="Freeform 162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66" name="Freeform 162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67" name="Freeform 163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68" name="Freeform 163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69" name="Freeform 163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758" name="Freeform 163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85 h 792"/>
                <a:gd name="T2" fmla="*/ 91 w 990"/>
                <a:gd name="T3" fmla="*/ 0 h 792"/>
                <a:gd name="T4" fmla="*/ 91 w 990"/>
                <a:gd name="T5" fmla="*/ 6 h 792"/>
                <a:gd name="T6" fmla="*/ 0 w 990"/>
                <a:gd name="T7" fmla="*/ 92 h 792"/>
                <a:gd name="T8" fmla="*/ 1 w 990"/>
                <a:gd name="T9" fmla="*/ 8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9" name="Freeform 163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4 w 2532"/>
                <a:gd name="T3" fmla="*/ 0 h 723"/>
                <a:gd name="T4" fmla="*/ 233 w 2532"/>
                <a:gd name="T5" fmla="*/ 78 h 723"/>
                <a:gd name="T6" fmla="*/ 233 w 2532"/>
                <a:gd name="T7" fmla="*/ 83 h 723"/>
                <a:gd name="T8" fmla="*/ 0 w 2532"/>
                <a:gd name="T9" fmla="*/ 3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0" name="Freeform 163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3 w 26"/>
                <a:gd name="T1" fmla="*/ 1 h 147"/>
                <a:gd name="T2" fmla="*/ 3 w 26"/>
                <a:gd name="T3" fmla="*/ 16 h 147"/>
                <a:gd name="T4" fmla="*/ 0 w 26"/>
                <a:gd name="T5" fmla="*/ 16 h 147"/>
                <a:gd name="T6" fmla="*/ 1 w 26"/>
                <a:gd name="T7" fmla="*/ 0 h 147"/>
                <a:gd name="T8" fmla="*/ 3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1" name="Freeform 163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8 w 1176"/>
                <a:gd name="T1" fmla="*/ 0 h 606"/>
                <a:gd name="T2" fmla="*/ 0 w 1176"/>
                <a:gd name="T3" fmla="*/ 69 h 606"/>
                <a:gd name="T4" fmla="*/ 2 w 1176"/>
                <a:gd name="T5" fmla="*/ 69 h 606"/>
                <a:gd name="T6" fmla="*/ 108 w 1176"/>
                <a:gd name="T7" fmla="*/ 2 h 606"/>
                <a:gd name="T8" fmla="*/ 108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2" name="Freeform 163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2 w 2532"/>
                <a:gd name="T3" fmla="*/ 0 h 723"/>
                <a:gd name="T4" fmla="*/ 179 w 2532"/>
                <a:gd name="T5" fmla="*/ 64 h 723"/>
                <a:gd name="T6" fmla="*/ 178 w 2532"/>
                <a:gd name="T7" fmla="*/ 68 h 723"/>
                <a:gd name="T8" fmla="*/ 0 w 2532"/>
                <a:gd name="T9" fmla="*/ 2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3" name="Freeform 163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2 w 2532"/>
                <a:gd name="T5" fmla="*/ 76 h 723"/>
                <a:gd name="T6" fmla="*/ 2 w 2532"/>
                <a:gd name="T7" fmla="*/ 81 h 723"/>
                <a:gd name="T8" fmla="*/ 0 w 2532"/>
                <a:gd name="T9" fmla="*/ 3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70" name="Group 1046"/>
          <p:cNvGrpSpPr>
            <a:grpSpLocks/>
          </p:cNvGrpSpPr>
          <p:nvPr/>
        </p:nvGrpSpPr>
        <p:grpSpPr bwMode="auto">
          <a:xfrm>
            <a:off x="5400675" y="1141413"/>
            <a:ext cx="1047750" cy="996950"/>
            <a:chOff x="3402" y="719"/>
            <a:chExt cx="660" cy="628"/>
          </a:xfrm>
        </p:grpSpPr>
        <p:sp>
          <p:nvSpPr>
            <p:cNvPr id="771" name="Freeform 1030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772" name="Group 310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773" name="Rectangle 3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4" name="Rectangle 3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5" name="Rectangle 3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6" name="Text Box 3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000" dirty="0" err="1" smtClean="0"/>
                  <a:t>aplicação</a:t>
                </a: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 smtClean="0"/>
                  <a:t>transporte</a:t>
                </a: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 smtClean="0">
                    <a:solidFill>
                      <a:schemeClr val="bg1"/>
                    </a:solidFill>
                  </a:rPr>
                  <a:t>rede</a:t>
                </a: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smtClean="0"/>
                  <a:t>enlace</a:t>
                </a:r>
              </a:p>
              <a:p>
                <a:pPr algn="ctr">
                  <a:defRPr/>
                </a:pPr>
                <a:r>
                  <a:rPr lang="en-US" sz="1000" dirty="0" err="1" smtClean="0"/>
                  <a:t>física</a:t>
                </a:r>
                <a:endParaRPr lang="en-US" sz="2400" dirty="0" smtClean="0"/>
              </a:p>
            </p:txBody>
          </p:sp>
          <p:sp>
            <p:nvSpPr>
              <p:cNvPr id="777" name="Line 3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8" name="Line 3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9" name="Line 3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0" name="Line 3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81" name="Group 1047"/>
          <p:cNvGrpSpPr>
            <a:grpSpLocks/>
          </p:cNvGrpSpPr>
          <p:nvPr/>
        </p:nvGrpSpPr>
        <p:grpSpPr bwMode="auto">
          <a:xfrm>
            <a:off x="8096250" y="4148138"/>
            <a:ext cx="1047750" cy="996950"/>
            <a:chOff x="3402" y="719"/>
            <a:chExt cx="660" cy="628"/>
          </a:xfrm>
        </p:grpSpPr>
        <p:sp>
          <p:nvSpPr>
            <p:cNvPr id="782" name="Freeform 1048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783" name="Group 1049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784" name="Rectangle 1050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5" name="Rectangle 1051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6" name="Rectangle 1052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7" name="Text Box 1053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000" dirty="0" err="1"/>
                  <a:t>aplicação</a:t>
                </a: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 smtClean="0"/>
                  <a:t>transporte</a:t>
                </a: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  <p:sp>
            <p:nvSpPr>
              <p:cNvPr id="788" name="Line 1054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9" name="Line 1055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0" name="Line 1056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1" name="Line 1057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92" name="Group 1278"/>
          <p:cNvGrpSpPr>
            <a:grpSpLocks/>
          </p:cNvGrpSpPr>
          <p:nvPr/>
        </p:nvGrpSpPr>
        <p:grpSpPr bwMode="auto">
          <a:xfrm>
            <a:off x="5853116" y="1763713"/>
            <a:ext cx="2546351" cy="3429000"/>
            <a:chOff x="3674" y="1148"/>
            <a:chExt cx="1604" cy="2160"/>
          </a:xfrm>
        </p:grpSpPr>
        <p:grpSp>
          <p:nvGrpSpPr>
            <p:cNvPr id="793" name="Group 433"/>
            <p:cNvGrpSpPr>
              <a:grpSpLocks/>
            </p:cNvGrpSpPr>
            <p:nvPr/>
          </p:nvGrpSpPr>
          <p:grpSpPr bwMode="auto">
            <a:xfrm>
              <a:off x="3701" y="1305"/>
              <a:ext cx="513" cy="442"/>
              <a:chOff x="3937" y="633"/>
              <a:chExt cx="513" cy="442"/>
            </a:xfrm>
          </p:grpSpPr>
          <p:sp>
            <p:nvSpPr>
              <p:cNvPr id="1014" name="Line 434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5" name="Line 435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6" name="Oval 436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7" name="Line 437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8" name="Line 438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9" name="Rectangle 439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0" name="Oval 440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21" name="Group 441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449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50" name="Line 4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51" name="Line 4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022" name="Group 445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446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47" name="Line 4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48" name="Line 4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023" name="Rectangle 449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4" name="Rectangle 450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5" name="Line 451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97" name="Line 452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44" name="Rectangle 453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CC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1445" name="Text Box 454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 smtClean="0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794" name="Group 1058"/>
            <p:cNvGrpSpPr>
              <a:grpSpLocks/>
            </p:cNvGrpSpPr>
            <p:nvPr/>
          </p:nvGrpSpPr>
          <p:grpSpPr bwMode="auto">
            <a:xfrm>
              <a:off x="4207" y="1532"/>
              <a:ext cx="513" cy="442"/>
              <a:chOff x="3937" y="633"/>
              <a:chExt cx="513" cy="442"/>
            </a:xfrm>
          </p:grpSpPr>
          <p:sp>
            <p:nvSpPr>
              <p:cNvPr id="993" name="Line 105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94" name="Line 106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95" name="Oval 106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96" name="Line 106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97" name="Line 106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98" name="Rectangle 106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99" name="Oval 106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00" name="Group 106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011" name="Line 10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12" name="Line 10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13" name="Line 10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001" name="Group 107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008" name="Line 10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09" name="Line 10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10" name="Line 10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002" name="Rectangle 107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3" name="Rectangle 107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4" name="Line 107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5" name="Line 107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6" name="Rectangle 107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07" name="Text Box 107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795" name="Group 1080"/>
            <p:cNvGrpSpPr>
              <a:grpSpLocks/>
            </p:cNvGrpSpPr>
            <p:nvPr/>
          </p:nvGrpSpPr>
          <p:grpSpPr bwMode="auto">
            <a:xfrm>
              <a:off x="4661" y="1148"/>
              <a:ext cx="513" cy="442"/>
              <a:chOff x="3937" y="633"/>
              <a:chExt cx="513" cy="442"/>
            </a:xfrm>
          </p:grpSpPr>
          <p:sp>
            <p:nvSpPr>
              <p:cNvPr id="972" name="Line 108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3" name="Line 108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4" name="Oval 108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5" name="Line 108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6" name="Line 108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7" name="Rectangle 108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8" name="Oval 108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979" name="Group 108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990" name="Line 10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91" name="Line 10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92" name="Line 10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80" name="Group 109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987" name="Line 10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88" name="Line 10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89" name="Line 10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81" name="Rectangle 109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2" name="Rectangle 109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3" name="Line 109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4" name="Line 109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5" name="Rectangle 110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6" name="Text Box 110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796" name="Group 1102"/>
            <p:cNvGrpSpPr>
              <a:grpSpLocks/>
            </p:cNvGrpSpPr>
            <p:nvPr/>
          </p:nvGrpSpPr>
          <p:grpSpPr bwMode="auto">
            <a:xfrm>
              <a:off x="4702" y="1523"/>
              <a:ext cx="513" cy="442"/>
              <a:chOff x="3937" y="633"/>
              <a:chExt cx="513" cy="442"/>
            </a:xfrm>
          </p:grpSpPr>
          <p:sp>
            <p:nvSpPr>
              <p:cNvPr id="951" name="Line 110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2" name="Line 110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3" name="Oval 110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4" name="Line 110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5" name="Line 110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6" name="Rectangle 110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57" name="Oval 110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958" name="Group 111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969" name="Line 11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70" name="Line 11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71" name="Line 11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59" name="Group 111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966" name="Line 11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67" name="Line 11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68" name="Line 11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60" name="Rectangle 111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1" name="Rectangle 111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2" name="Line 112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3" name="Line 112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4" name="Rectangle 112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5" name="Text Box 112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797" name="Group 1124"/>
            <p:cNvGrpSpPr>
              <a:grpSpLocks/>
            </p:cNvGrpSpPr>
            <p:nvPr/>
          </p:nvGrpSpPr>
          <p:grpSpPr bwMode="auto">
            <a:xfrm>
              <a:off x="4197" y="1157"/>
              <a:ext cx="513" cy="442"/>
              <a:chOff x="3937" y="633"/>
              <a:chExt cx="513" cy="442"/>
            </a:xfrm>
          </p:grpSpPr>
          <p:sp>
            <p:nvSpPr>
              <p:cNvPr id="930" name="Line 112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1" name="Line 112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2" name="Oval 112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3" name="Line 112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4" name="Line 112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5" name="Rectangle 113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6" name="Oval 113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937" name="Group 113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948" name="Line 1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49" name="Line 1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50" name="Line 1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38" name="Group 113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945" name="Line 1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46" name="Line 1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47" name="Line 1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39" name="Rectangle 114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0" name="Rectangle 114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1" name="Line 114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2" name="Line 114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3" name="Rectangle 114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4" name="Text Box 114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798" name="Group 1146"/>
            <p:cNvGrpSpPr>
              <a:grpSpLocks/>
            </p:cNvGrpSpPr>
            <p:nvPr/>
          </p:nvGrpSpPr>
          <p:grpSpPr bwMode="auto">
            <a:xfrm>
              <a:off x="4389" y="2239"/>
              <a:ext cx="513" cy="442"/>
              <a:chOff x="3937" y="633"/>
              <a:chExt cx="513" cy="442"/>
            </a:xfrm>
          </p:grpSpPr>
          <p:sp>
            <p:nvSpPr>
              <p:cNvPr id="909" name="Line 114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0" name="Line 114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1" name="Oval 114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2" name="Line 115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3" name="Line 115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4" name="Rectangle 115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5" name="Oval 115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916" name="Group 115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927" name="Line 1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28" name="Line 1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29" name="Line 1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17" name="Group 115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924" name="Line 11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25" name="Line 11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26" name="Line 11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18" name="Rectangle 116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Rectangle 116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0" name="Line 116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116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Rectangle 116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Text Box 116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799" name="Group 1168"/>
            <p:cNvGrpSpPr>
              <a:grpSpLocks/>
            </p:cNvGrpSpPr>
            <p:nvPr/>
          </p:nvGrpSpPr>
          <p:grpSpPr bwMode="auto">
            <a:xfrm>
              <a:off x="4765" y="1995"/>
              <a:ext cx="513" cy="442"/>
              <a:chOff x="3937" y="633"/>
              <a:chExt cx="513" cy="442"/>
            </a:xfrm>
          </p:grpSpPr>
          <p:sp>
            <p:nvSpPr>
              <p:cNvPr id="888" name="Line 116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9" name="Line 117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90" name="Oval 117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91" name="Line 117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92" name="Line 117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93" name="Rectangle 117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94" name="Oval 117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895" name="Group 117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906" name="Line 11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7" name="Line 11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8" name="Line 11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896" name="Group 118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903" name="Line 11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4" name="Line 11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5" name="Line 11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97" name="Rectangle 118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98" name="Rectangle 118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99" name="Line 118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0" name="Line 118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1" name="Rectangle 118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2" name="Text Box 118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800" name="Group 1190"/>
            <p:cNvGrpSpPr>
              <a:grpSpLocks/>
            </p:cNvGrpSpPr>
            <p:nvPr/>
          </p:nvGrpSpPr>
          <p:grpSpPr bwMode="auto">
            <a:xfrm>
              <a:off x="4128" y="2003"/>
              <a:ext cx="513" cy="442"/>
              <a:chOff x="3937" y="633"/>
              <a:chExt cx="513" cy="442"/>
            </a:xfrm>
          </p:grpSpPr>
          <p:sp>
            <p:nvSpPr>
              <p:cNvPr id="867" name="Line 119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8" name="Line 119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9" name="Oval 119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70" name="Line 119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71" name="Line 119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72" name="Rectangle 119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73" name="Oval 119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874" name="Group 119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885" name="Line 11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6" name="Line 12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7" name="Line 12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875" name="Group 120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882" name="Line 1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3" name="Line 1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4" name="Line 1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76" name="Rectangle 120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77" name="Rectangle 120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78" name="Line 120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79" name="Line 120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0" name="Rectangle 121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1" name="Text Box 121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801" name="Group 1212"/>
            <p:cNvGrpSpPr>
              <a:grpSpLocks/>
            </p:cNvGrpSpPr>
            <p:nvPr/>
          </p:nvGrpSpPr>
          <p:grpSpPr bwMode="auto">
            <a:xfrm>
              <a:off x="4608" y="2771"/>
              <a:ext cx="513" cy="442"/>
              <a:chOff x="3937" y="633"/>
              <a:chExt cx="513" cy="442"/>
            </a:xfrm>
          </p:grpSpPr>
          <p:sp>
            <p:nvSpPr>
              <p:cNvPr id="846" name="Line 121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7" name="Line 121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8" name="Oval 121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9" name="Line 121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0" name="Line 121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1" name="Rectangle 121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2" name="Oval 121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853" name="Group 122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864" name="Line 1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65" name="Line 1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66" name="Line 1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854" name="Group 122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861" name="Line 1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62" name="Line 1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63" name="Line 1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55" name="Rectangle 122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6" name="Rectangle 122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7" name="Line 123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8" name="Line 123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59" name="Rectangle 123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60" name="Text Box 123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</a:t>
                </a: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802" name="Group 1234"/>
            <p:cNvGrpSpPr>
              <a:grpSpLocks/>
            </p:cNvGrpSpPr>
            <p:nvPr/>
          </p:nvGrpSpPr>
          <p:grpSpPr bwMode="auto">
            <a:xfrm>
              <a:off x="4119" y="2640"/>
              <a:ext cx="513" cy="442"/>
              <a:chOff x="3937" y="633"/>
              <a:chExt cx="513" cy="442"/>
            </a:xfrm>
          </p:grpSpPr>
          <p:sp>
            <p:nvSpPr>
              <p:cNvPr id="825" name="Line 123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6" name="Line 123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7" name="Oval 123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8" name="Line 123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9" name="Line 123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0" name="Rectangle 124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1" name="Oval 124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832" name="Group 124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843" name="Line 12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44" name="Line 12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45" name="Line 12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833" name="Group 124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840" name="Line 12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41" name="Line 12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42" name="Line 12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34" name="Rectangle 125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5" name="Rectangle 125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6" name="Line 125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7" name="Line 125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8" name="Rectangle 125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9" name="Text Box 125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  <p:grpSp>
          <p:nvGrpSpPr>
            <p:cNvPr id="803" name="Group 1256"/>
            <p:cNvGrpSpPr>
              <a:grpSpLocks/>
            </p:cNvGrpSpPr>
            <p:nvPr/>
          </p:nvGrpSpPr>
          <p:grpSpPr bwMode="auto">
            <a:xfrm>
              <a:off x="3674" y="2866"/>
              <a:ext cx="513" cy="442"/>
              <a:chOff x="3937" y="633"/>
              <a:chExt cx="513" cy="442"/>
            </a:xfrm>
          </p:grpSpPr>
          <p:sp>
            <p:nvSpPr>
              <p:cNvPr id="804" name="Line 125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5" name="Line 125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6" name="Oval 125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7" name="Line 126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8" name="Line 126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9" name="Rectangle 126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10" name="Oval 126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811" name="Group 126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822" name="Line 12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23" name="Line 12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24" name="Line 12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812" name="Group 126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819" name="Line 12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20" name="Line 12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21" name="Line 12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13" name="Rectangle 127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14" name="Rectangle 127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15" name="Line 127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16" name="Line 127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17" name="Rectangle 127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18" name="Text Box 127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000" dirty="0" smtClean="0"/>
              </a:p>
              <a:p>
                <a:pPr algn="ctr">
                  <a:defRPr/>
                </a:pPr>
                <a:r>
                  <a:rPr lang="en-US" sz="1000" dirty="0" err="1">
                    <a:solidFill>
                      <a:schemeClr val="bg1"/>
                    </a:solidFill>
                  </a:rPr>
                  <a:t>rede</a:t>
                </a:r>
                <a:endParaRPr lang="en-US" sz="1000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en-US" sz="1000" dirty="0"/>
                  <a:t>enlace </a:t>
                </a:r>
                <a:r>
                  <a:rPr lang="en-US" sz="1000" dirty="0" err="1"/>
                  <a:t>física</a:t>
                </a:r>
                <a:endParaRPr lang="en-US" sz="2400" dirty="0" smtClean="0"/>
              </a:p>
            </p:txBody>
          </p:sp>
        </p:grpSp>
      </p:grpSp>
      <p:sp>
        <p:nvSpPr>
          <p:cNvPr id="1452" name="Rectangle 1280"/>
          <p:cNvSpPr>
            <a:spLocks noChangeArrowheads="1"/>
          </p:cNvSpPr>
          <p:nvPr/>
        </p:nvSpPr>
        <p:spPr bwMode="auto">
          <a:xfrm>
            <a:off x="5721350" y="858838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3" name="Rectangle 1281"/>
          <p:cNvSpPr>
            <a:spLocks noChangeArrowheads="1"/>
          </p:cNvSpPr>
          <p:nvPr/>
        </p:nvSpPr>
        <p:spPr bwMode="auto">
          <a:xfrm>
            <a:off x="5651500" y="1509713"/>
            <a:ext cx="596900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54" name="Rectangle 1282"/>
          <p:cNvSpPr>
            <a:spLocks noChangeArrowheads="1"/>
          </p:cNvSpPr>
          <p:nvPr/>
        </p:nvSpPr>
        <p:spPr bwMode="auto">
          <a:xfrm>
            <a:off x="8477250" y="4487863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0.01227 L 0.00382 0.094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2.5E-6 0.07269 L 0.02726 0.18982 L 0.02726 0.1132 L 0.07118 0.11112 L 0.07257 0.18982 L 0.11667 0.14144 L 0.11667 0.07871 L 0.16059 0.07686 L 0.10903 0.23426 L 0.11511 0.15949 L 0.1559 0.15949 L 0.15747 0.23635 L 0.1059 0.34537 L 0.10295 0.27061 L 0.14236 0.26875 L 0.14688 0.39584 L 0.1559 0.3213 L 0.19236 0.31922 L 0.19688 0.39792 L 0.1059 0.49908 L 0.1059 0.41621 L 0.14236 0.41621 L 0.14236 0.49699 L 0.18785 0.53542 L 0.18785 0.44653 L 0.2257 0.44653 L 0.22865 0.52732 L 0.31198 0.50301 L 0.31198 0.43843 " pathEditMode="relative" ptsTypes="AAAAAAAAAAAAAAAAAAAAAAAAAAAAAA">
                                      <p:cBhvr>
                                        <p:cTn id="31" dur="50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00156 -0.0710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2" grpId="0" animBg="1"/>
      <p:bldP spid="1452" grpId="1" animBg="1"/>
      <p:bldP spid="1452" grpId="2" animBg="1"/>
      <p:bldP spid="1453" grpId="0" animBg="1"/>
      <p:bldP spid="1453" grpId="1" animBg="1"/>
      <p:bldP spid="1453" grpId="2" animBg="1"/>
      <p:bldP spid="1454" grpId="0" animBg="1"/>
      <p:bldP spid="1454" grpId="1" animBg="1"/>
      <p:bldP spid="1454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Oval 9"/>
          <p:cNvSpPr>
            <a:spLocks noChangeArrowheads="1"/>
          </p:cNvSpPr>
          <p:nvPr/>
        </p:nvSpPr>
        <p:spPr bwMode="auto">
          <a:xfrm>
            <a:off x="5257800" y="4419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11" name="Oval 14"/>
          <p:cNvSpPr>
            <a:spLocks noChangeArrowheads="1"/>
          </p:cNvSpPr>
          <p:nvPr/>
        </p:nvSpPr>
        <p:spPr bwMode="auto">
          <a:xfrm>
            <a:off x="6705600" y="4419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12" name="Oval 16"/>
          <p:cNvSpPr>
            <a:spLocks noChangeArrowheads="1"/>
          </p:cNvSpPr>
          <p:nvPr/>
        </p:nvSpPr>
        <p:spPr bwMode="auto">
          <a:xfrm flipV="1">
            <a:off x="6705600" y="4953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13" name="Oval 17"/>
          <p:cNvSpPr>
            <a:spLocks noChangeArrowheads="1"/>
          </p:cNvSpPr>
          <p:nvPr/>
        </p:nvSpPr>
        <p:spPr bwMode="auto">
          <a:xfrm>
            <a:off x="5257800" y="4953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14" name="Oval 23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15" name="Oval 29"/>
          <p:cNvSpPr>
            <a:spLocks noChangeArrowheads="1"/>
          </p:cNvSpPr>
          <p:nvPr/>
        </p:nvSpPr>
        <p:spPr bwMode="auto">
          <a:xfrm flipV="1">
            <a:off x="6705600" y="601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16" name="Oval 30"/>
          <p:cNvSpPr>
            <a:spLocks noChangeArrowheads="1"/>
          </p:cNvSpPr>
          <p:nvPr/>
        </p:nvSpPr>
        <p:spPr bwMode="auto">
          <a:xfrm>
            <a:off x="5257800" y="54864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17" name="Oval 31"/>
          <p:cNvSpPr>
            <a:spLocks noChangeArrowheads="1"/>
          </p:cNvSpPr>
          <p:nvPr/>
        </p:nvSpPr>
        <p:spPr bwMode="auto">
          <a:xfrm>
            <a:off x="5257800" y="601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18" name="Oval 36"/>
          <p:cNvSpPr>
            <a:spLocks noChangeArrowheads="1"/>
          </p:cNvSpPr>
          <p:nvPr/>
        </p:nvSpPr>
        <p:spPr bwMode="auto">
          <a:xfrm>
            <a:off x="3810000" y="4419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19" name="Oval 39"/>
          <p:cNvSpPr>
            <a:spLocks noChangeArrowheads="1"/>
          </p:cNvSpPr>
          <p:nvPr/>
        </p:nvSpPr>
        <p:spPr bwMode="auto">
          <a:xfrm>
            <a:off x="3810000" y="4953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20" name="Oval 45"/>
          <p:cNvSpPr>
            <a:spLocks noChangeArrowheads="1"/>
          </p:cNvSpPr>
          <p:nvPr/>
        </p:nvSpPr>
        <p:spPr bwMode="auto">
          <a:xfrm flipV="1">
            <a:off x="3810000" y="601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21" name="Oval 48"/>
          <p:cNvSpPr>
            <a:spLocks noChangeArrowheads="1"/>
          </p:cNvSpPr>
          <p:nvPr/>
        </p:nvSpPr>
        <p:spPr bwMode="auto">
          <a:xfrm flipV="1">
            <a:off x="3810000" y="54864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22" name="Oval 55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23" name="Oval 60"/>
          <p:cNvSpPr>
            <a:spLocks noChangeArrowheads="1"/>
          </p:cNvSpPr>
          <p:nvPr/>
        </p:nvSpPr>
        <p:spPr bwMode="auto">
          <a:xfrm>
            <a:off x="6705600" y="220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24" name="Oval 62"/>
          <p:cNvSpPr>
            <a:spLocks noChangeArrowheads="1"/>
          </p:cNvSpPr>
          <p:nvPr/>
        </p:nvSpPr>
        <p:spPr bwMode="auto">
          <a:xfrm flipV="1">
            <a:off x="6705600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25" name="Oval 63"/>
          <p:cNvSpPr>
            <a:spLocks noChangeArrowheads="1"/>
          </p:cNvSpPr>
          <p:nvPr/>
        </p:nvSpPr>
        <p:spPr bwMode="auto">
          <a:xfrm>
            <a:off x="5257800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26" name="Oval 69"/>
          <p:cNvSpPr>
            <a:spLocks noChangeArrowheads="1"/>
          </p:cNvSpPr>
          <p:nvPr/>
        </p:nvSpPr>
        <p:spPr bwMode="auto">
          <a:xfrm>
            <a:off x="6705600" y="3276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27" name="Oval 75"/>
          <p:cNvSpPr>
            <a:spLocks noChangeArrowheads="1"/>
          </p:cNvSpPr>
          <p:nvPr/>
        </p:nvSpPr>
        <p:spPr bwMode="auto">
          <a:xfrm flipV="1">
            <a:off x="6705600" y="3810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28" name="Oval 76"/>
          <p:cNvSpPr>
            <a:spLocks noChangeArrowheads="1"/>
          </p:cNvSpPr>
          <p:nvPr/>
        </p:nvSpPr>
        <p:spPr bwMode="auto">
          <a:xfrm>
            <a:off x="5257800" y="3276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29" name="Oval 77"/>
          <p:cNvSpPr>
            <a:spLocks noChangeArrowheads="1"/>
          </p:cNvSpPr>
          <p:nvPr/>
        </p:nvSpPr>
        <p:spPr bwMode="auto">
          <a:xfrm>
            <a:off x="5257800" y="3810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30" name="Oval 82"/>
          <p:cNvSpPr>
            <a:spLocks noChangeArrowheads="1"/>
          </p:cNvSpPr>
          <p:nvPr/>
        </p:nvSpPr>
        <p:spPr bwMode="auto">
          <a:xfrm>
            <a:off x="3810000" y="220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31" name="Oval 85"/>
          <p:cNvSpPr>
            <a:spLocks noChangeArrowheads="1"/>
          </p:cNvSpPr>
          <p:nvPr/>
        </p:nvSpPr>
        <p:spPr bwMode="auto">
          <a:xfrm>
            <a:off x="3810000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32" name="Oval 90"/>
          <p:cNvSpPr>
            <a:spLocks noChangeArrowheads="1"/>
          </p:cNvSpPr>
          <p:nvPr/>
        </p:nvSpPr>
        <p:spPr bwMode="auto">
          <a:xfrm flipV="1">
            <a:off x="3810000" y="3810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33" name="Oval 93"/>
          <p:cNvSpPr>
            <a:spLocks noChangeArrowheads="1"/>
          </p:cNvSpPr>
          <p:nvPr/>
        </p:nvSpPr>
        <p:spPr bwMode="auto">
          <a:xfrm flipV="1">
            <a:off x="3810000" y="3276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34" name="Oval 101"/>
          <p:cNvSpPr>
            <a:spLocks noChangeArrowheads="1"/>
          </p:cNvSpPr>
          <p:nvPr/>
        </p:nvSpPr>
        <p:spPr bwMode="auto">
          <a:xfrm>
            <a:off x="2362200" y="220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35" name="Oval 104"/>
          <p:cNvSpPr>
            <a:spLocks noChangeArrowheads="1"/>
          </p:cNvSpPr>
          <p:nvPr/>
        </p:nvSpPr>
        <p:spPr bwMode="auto">
          <a:xfrm>
            <a:off x="2362200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36" name="Oval 109"/>
          <p:cNvSpPr>
            <a:spLocks noChangeArrowheads="1"/>
          </p:cNvSpPr>
          <p:nvPr/>
        </p:nvSpPr>
        <p:spPr bwMode="auto">
          <a:xfrm flipV="1">
            <a:off x="2362200" y="3810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37" name="Oval 112"/>
          <p:cNvSpPr>
            <a:spLocks noChangeArrowheads="1"/>
          </p:cNvSpPr>
          <p:nvPr/>
        </p:nvSpPr>
        <p:spPr bwMode="auto">
          <a:xfrm flipV="1">
            <a:off x="2362200" y="3276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38" name="Oval 120"/>
          <p:cNvSpPr>
            <a:spLocks noChangeArrowheads="1"/>
          </p:cNvSpPr>
          <p:nvPr/>
        </p:nvSpPr>
        <p:spPr bwMode="auto">
          <a:xfrm flipV="1">
            <a:off x="2362200" y="601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39" name="Oval 123"/>
          <p:cNvSpPr>
            <a:spLocks noChangeArrowheads="1"/>
          </p:cNvSpPr>
          <p:nvPr/>
        </p:nvSpPr>
        <p:spPr bwMode="auto">
          <a:xfrm flipV="1">
            <a:off x="2362200" y="54864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40" name="Oval 128"/>
          <p:cNvSpPr>
            <a:spLocks noChangeArrowheads="1"/>
          </p:cNvSpPr>
          <p:nvPr/>
        </p:nvSpPr>
        <p:spPr bwMode="auto">
          <a:xfrm>
            <a:off x="2362200" y="4419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41" name="Oval 131"/>
          <p:cNvSpPr>
            <a:spLocks noChangeArrowheads="1"/>
          </p:cNvSpPr>
          <p:nvPr/>
        </p:nvSpPr>
        <p:spPr bwMode="auto">
          <a:xfrm>
            <a:off x="2362200" y="4953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Tráfego com interferência mínima</a:t>
            </a:r>
          </a:p>
        </p:txBody>
      </p:sp>
      <p:sp>
        <p:nvSpPr>
          <p:cNvPr id="43043" name="Line 6"/>
          <p:cNvSpPr>
            <a:spLocks noChangeShapeType="1"/>
          </p:cNvSpPr>
          <p:nvPr/>
        </p:nvSpPr>
        <p:spPr bwMode="auto">
          <a:xfrm flipV="1">
            <a:off x="5105400" y="46482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44" name="Line 7"/>
          <p:cNvSpPr>
            <a:spLocks noChangeShapeType="1"/>
          </p:cNvSpPr>
          <p:nvPr/>
        </p:nvSpPr>
        <p:spPr bwMode="auto">
          <a:xfrm flipV="1">
            <a:off x="6553200" y="50292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45" name="Line 8"/>
          <p:cNvSpPr>
            <a:spLocks noChangeShapeType="1"/>
          </p:cNvSpPr>
          <p:nvPr/>
        </p:nvSpPr>
        <p:spPr bwMode="auto">
          <a:xfrm>
            <a:off x="5715000" y="46482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46" name="Line 11"/>
          <p:cNvSpPr>
            <a:spLocks noChangeShapeType="1"/>
          </p:cNvSpPr>
          <p:nvPr/>
        </p:nvSpPr>
        <p:spPr bwMode="auto">
          <a:xfrm>
            <a:off x="5105400" y="50292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47" name="Line 12"/>
          <p:cNvSpPr>
            <a:spLocks noChangeShapeType="1"/>
          </p:cNvSpPr>
          <p:nvPr/>
        </p:nvSpPr>
        <p:spPr bwMode="auto">
          <a:xfrm>
            <a:off x="6553200" y="46482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48" name="Line 13"/>
          <p:cNvSpPr>
            <a:spLocks noChangeShapeType="1"/>
          </p:cNvSpPr>
          <p:nvPr/>
        </p:nvSpPr>
        <p:spPr bwMode="auto">
          <a:xfrm flipV="1">
            <a:off x="5715000" y="46482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49" name="Line 15"/>
          <p:cNvSpPr>
            <a:spLocks noChangeShapeType="1"/>
          </p:cNvSpPr>
          <p:nvPr/>
        </p:nvSpPr>
        <p:spPr bwMode="auto">
          <a:xfrm flipV="1">
            <a:off x="5105400" y="5181600"/>
            <a:ext cx="2362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50" name="Line 19"/>
          <p:cNvSpPr>
            <a:spLocks noChangeShapeType="1"/>
          </p:cNvSpPr>
          <p:nvPr/>
        </p:nvSpPr>
        <p:spPr bwMode="auto">
          <a:xfrm>
            <a:off x="5105400" y="60960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51" name="Line 20"/>
          <p:cNvSpPr>
            <a:spLocks noChangeShapeType="1"/>
          </p:cNvSpPr>
          <p:nvPr/>
        </p:nvSpPr>
        <p:spPr bwMode="auto">
          <a:xfrm>
            <a:off x="6553200" y="57150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52" name="Line 21"/>
          <p:cNvSpPr>
            <a:spLocks noChangeShapeType="1"/>
          </p:cNvSpPr>
          <p:nvPr/>
        </p:nvSpPr>
        <p:spPr bwMode="auto">
          <a:xfrm flipV="1">
            <a:off x="5715000" y="57150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53" name="Line 22"/>
          <p:cNvSpPr>
            <a:spLocks noChangeShapeType="1"/>
          </p:cNvSpPr>
          <p:nvPr/>
        </p:nvSpPr>
        <p:spPr bwMode="auto">
          <a:xfrm>
            <a:off x="5105400" y="5562600"/>
            <a:ext cx="2362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54" name="Line 25"/>
          <p:cNvSpPr>
            <a:spLocks noChangeShapeType="1"/>
          </p:cNvSpPr>
          <p:nvPr/>
        </p:nvSpPr>
        <p:spPr bwMode="auto">
          <a:xfrm flipV="1">
            <a:off x="5105400" y="57150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55" name="Line 26"/>
          <p:cNvSpPr>
            <a:spLocks noChangeShapeType="1"/>
          </p:cNvSpPr>
          <p:nvPr/>
        </p:nvSpPr>
        <p:spPr bwMode="auto">
          <a:xfrm flipV="1">
            <a:off x="6553200" y="60960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56" name="Line 27"/>
          <p:cNvSpPr>
            <a:spLocks noChangeShapeType="1"/>
          </p:cNvSpPr>
          <p:nvPr/>
        </p:nvSpPr>
        <p:spPr bwMode="auto">
          <a:xfrm>
            <a:off x="5715000" y="57150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57" name="Line 28"/>
          <p:cNvSpPr>
            <a:spLocks noChangeShapeType="1"/>
          </p:cNvSpPr>
          <p:nvPr/>
        </p:nvSpPr>
        <p:spPr bwMode="auto">
          <a:xfrm flipV="1">
            <a:off x="1905000" y="6248400"/>
            <a:ext cx="556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58" name="Line 33"/>
          <p:cNvSpPr>
            <a:spLocks noChangeShapeType="1"/>
          </p:cNvSpPr>
          <p:nvPr/>
        </p:nvSpPr>
        <p:spPr bwMode="auto">
          <a:xfrm>
            <a:off x="3657600" y="50292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59" name="Line 34"/>
          <p:cNvSpPr>
            <a:spLocks noChangeShapeType="1"/>
          </p:cNvSpPr>
          <p:nvPr/>
        </p:nvSpPr>
        <p:spPr bwMode="auto">
          <a:xfrm flipV="1">
            <a:off x="3657600" y="46482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60" name="Line 35"/>
          <p:cNvSpPr>
            <a:spLocks noChangeShapeType="1"/>
          </p:cNvSpPr>
          <p:nvPr/>
        </p:nvSpPr>
        <p:spPr bwMode="auto">
          <a:xfrm>
            <a:off x="4267200" y="4648200"/>
            <a:ext cx="83820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61" name="Line 37"/>
          <p:cNvSpPr>
            <a:spLocks noChangeShapeType="1"/>
          </p:cNvSpPr>
          <p:nvPr/>
        </p:nvSpPr>
        <p:spPr bwMode="auto">
          <a:xfrm flipV="1">
            <a:off x="3657600" y="51816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62" name="Line 38"/>
          <p:cNvSpPr>
            <a:spLocks noChangeShapeType="1"/>
          </p:cNvSpPr>
          <p:nvPr/>
        </p:nvSpPr>
        <p:spPr bwMode="auto">
          <a:xfrm>
            <a:off x="4267200" y="5181600"/>
            <a:ext cx="8382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63" name="Line 40"/>
          <p:cNvSpPr>
            <a:spLocks noChangeShapeType="1"/>
          </p:cNvSpPr>
          <p:nvPr/>
        </p:nvSpPr>
        <p:spPr bwMode="auto">
          <a:xfrm flipV="1">
            <a:off x="4267200" y="46482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64" name="Line 42"/>
          <p:cNvSpPr>
            <a:spLocks noChangeShapeType="1"/>
          </p:cNvSpPr>
          <p:nvPr/>
        </p:nvSpPr>
        <p:spPr bwMode="auto">
          <a:xfrm flipV="1">
            <a:off x="3657600" y="57150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65" name="Line 43"/>
          <p:cNvSpPr>
            <a:spLocks noChangeShapeType="1"/>
          </p:cNvSpPr>
          <p:nvPr/>
        </p:nvSpPr>
        <p:spPr bwMode="auto">
          <a:xfrm>
            <a:off x="3657600" y="60960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66" name="Line 44"/>
          <p:cNvSpPr>
            <a:spLocks noChangeShapeType="1"/>
          </p:cNvSpPr>
          <p:nvPr/>
        </p:nvSpPr>
        <p:spPr bwMode="auto">
          <a:xfrm flipV="1">
            <a:off x="4267200" y="5181600"/>
            <a:ext cx="83820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67" name="Line 46"/>
          <p:cNvSpPr>
            <a:spLocks noChangeShapeType="1"/>
          </p:cNvSpPr>
          <p:nvPr/>
        </p:nvSpPr>
        <p:spPr bwMode="auto">
          <a:xfrm>
            <a:off x="3657600" y="55626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68" name="Line 47"/>
          <p:cNvSpPr>
            <a:spLocks noChangeShapeType="1"/>
          </p:cNvSpPr>
          <p:nvPr/>
        </p:nvSpPr>
        <p:spPr bwMode="auto">
          <a:xfrm flipV="1">
            <a:off x="4267200" y="5029200"/>
            <a:ext cx="8382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69" name="Line 49"/>
          <p:cNvSpPr>
            <a:spLocks noChangeShapeType="1"/>
          </p:cNvSpPr>
          <p:nvPr/>
        </p:nvSpPr>
        <p:spPr bwMode="auto">
          <a:xfrm>
            <a:off x="4267200" y="57150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70" name="Line 52"/>
          <p:cNvSpPr>
            <a:spLocks noChangeShapeType="1"/>
          </p:cNvSpPr>
          <p:nvPr/>
        </p:nvSpPr>
        <p:spPr bwMode="auto">
          <a:xfrm flipV="1">
            <a:off x="5105400" y="24384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71" name="Line 53"/>
          <p:cNvSpPr>
            <a:spLocks noChangeShapeType="1"/>
          </p:cNvSpPr>
          <p:nvPr/>
        </p:nvSpPr>
        <p:spPr bwMode="auto">
          <a:xfrm flipV="1">
            <a:off x="6553200" y="28194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72" name="Line 54"/>
          <p:cNvSpPr>
            <a:spLocks noChangeShapeType="1"/>
          </p:cNvSpPr>
          <p:nvPr/>
        </p:nvSpPr>
        <p:spPr bwMode="auto">
          <a:xfrm>
            <a:off x="5715000" y="24384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73" name="Line 57"/>
          <p:cNvSpPr>
            <a:spLocks noChangeShapeType="1"/>
          </p:cNvSpPr>
          <p:nvPr/>
        </p:nvSpPr>
        <p:spPr bwMode="auto">
          <a:xfrm>
            <a:off x="5105400" y="28194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74" name="Line 58"/>
          <p:cNvSpPr>
            <a:spLocks noChangeShapeType="1"/>
          </p:cNvSpPr>
          <p:nvPr/>
        </p:nvSpPr>
        <p:spPr bwMode="auto">
          <a:xfrm>
            <a:off x="6553200" y="24384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75" name="Line 59"/>
          <p:cNvSpPr>
            <a:spLocks noChangeShapeType="1"/>
          </p:cNvSpPr>
          <p:nvPr/>
        </p:nvSpPr>
        <p:spPr bwMode="auto">
          <a:xfrm flipV="1">
            <a:off x="5715000" y="24384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76" name="Line 61"/>
          <p:cNvSpPr>
            <a:spLocks noChangeShapeType="1"/>
          </p:cNvSpPr>
          <p:nvPr/>
        </p:nvSpPr>
        <p:spPr bwMode="auto">
          <a:xfrm flipV="1">
            <a:off x="5105400" y="2971800"/>
            <a:ext cx="2362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77" name="Line 65"/>
          <p:cNvSpPr>
            <a:spLocks noChangeShapeType="1"/>
          </p:cNvSpPr>
          <p:nvPr/>
        </p:nvSpPr>
        <p:spPr bwMode="auto">
          <a:xfrm>
            <a:off x="5105400" y="38862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78" name="Line 66"/>
          <p:cNvSpPr>
            <a:spLocks noChangeShapeType="1"/>
          </p:cNvSpPr>
          <p:nvPr/>
        </p:nvSpPr>
        <p:spPr bwMode="auto">
          <a:xfrm>
            <a:off x="6553200" y="35052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79" name="Line 67"/>
          <p:cNvSpPr>
            <a:spLocks noChangeShapeType="1"/>
          </p:cNvSpPr>
          <p:nvPr/>
        </p:nvSpPr>
        <p:spPr bwMode="auto">
          <a:xfrm flipV="1">
            <a:off x="5715000" y="35052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80" name="Line 71"/>
          <p:cNvSpPr>
            <a:spLocks noChangeShapeType="1"/>
          </p:cNvSpPr>
          <p:nvPr/>
        </p:nvSpPr>
        <p:spPr bwMode="auto">
          <a:xfrm flipV="1">
            <a:off x="5105400" y="35052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81" name="Line 72"/>
          <p:cNvSpPr>
            <a:spLocks noChangeShapeType="1"/>
          </p:cNvSpPr>
          <p:nvPr/>
        </p:nvSpPr>
        <p:spPr bwMode="auto">
          <a:xfrm flipV="1">
            <a:off x="6553200" y="38862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82" name="Line 73"/>
          <p:cNvSpPr>
            <a:spLocks noChangeShapeType="1"/>
          </p:cNvSpPr>
          <p:nvPr/>
        </p:nvSpPr>
        <p:spPr bwMode="auto">
          <a:xfrm>
            <a:off x="5715000" y="35052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83" name="Line 74"/>
          <p:cNvSpPr>
            <a:spLocks noChangeShapeType="1"/>
          </p:cNvSpPr>
          <p:nvPr/>
        </p:nvSpPr>
        <p:spPr bwMode="auto">
          <a:xfrm flipV="1">
            <a:off x="3657600" y="4038600"/>
            <a:ext cx="3810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84" name="Line 79"/>
          <p:cNvSpPr>
            <a:spLocks noChangeShapeType="1"/>
          </p:cNvSpPr>
          <p:nvPr/>
        </p:nvSpPr>
        <p:spPr bwMode="auto">
          <a:xfrm>
            <a:off x="3657600" y="28194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85" name="Line 83"/>
          <p:cNvSpPr>
            <a:spLocks noChangeShapeType="1"/>
          </p:cNvSpPr>
          <p:nvPr/>
        </p:nvSpPr>
        <p:spPr bwMode="auto">
          <a:xfrm flipV="1">
            <a:off x="3657600" y="29718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86" name="Line 84"/>
          <p:cNvSpPr>
            <a:spLocks noChangeShapeType="1"/>
          </p:cNvSpPr>
          <p:nvPr/>
        </p:nvSpPr>
        <p:spPr bwMode="auto">
          <a:xfrm>
            <a:off x="4267200" y="2971800"/>
            <a:ext cx="8382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87" name="Line 86"/>
          <p:cNvSpPr>
            <a:spLocks noChangeShapeType="1"/>
          </p:cNvSpPr>
          <p:nvPr/>
        </p:nvSpPr>
        <p:spPr bwMode="auto">
          <a:xfrm flipV="1">
            <a:off x="4267200" y="24384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88" name="Line 87"/>
          <p:cNvSpPr>
            <a:spLocks noChangeShapeType="1"/>
          </p:cNvSpPr>
          <p:nvPr/>
        </p:nvSpPr>
        <p:spPr bwMode="auto">
          <a:xfrm flipV="1">
            <a:off x="3657600" y="35052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89" name="Line 88"/>
          <p:cNvSpPr>
            <a:spLocks noChangeShapeType="1"/>
          </p:cNvSpPr>
          <p:nvPr/>
        </p:nvSpPr>
        <p:spPr bwMode="auto">
          <a:xfrm>
            <a:off x="3657600" y="38862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90" name="Line 89"/>
          <p:cNvSpPr>
            <a:spLocks noChangeShapeType="1"/>
          </p:cNvSpPr>
          <p:nvPr/>
        </p:nvSpPr>
        <p:spPr bwMode="auto">
          <a:xfrm flipV="1">
            <a:off x="4267200" y="2971800"/>
            <a:ext cx="83820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91" name="Line 91"/>
          <p:cNvSpPr>
            <a:spLocks noChangeShapeType="1"/>
          </p:cNvSpPr>
          <p:nvPr/>
        </p:nvSpPr>
        <p:spPr bwMode="auto">
          <a:xfrm>
            <a:off x="3657600" y="33528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92" name="Line 92"/>
          <p:cNvSpPr>
            <a:spLocks noChangeShapeType="1"/>
          </p:cNvSpPr>
          <p:nvPr/>
        </p:nvSpPr>
        <p:spPr bwMode="auto">
          <a:xfrm flipV="1">
            <a:off x="4267200" y="2819400"/>
            <a:ext cx="8382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93" name="Line 94"/>
          <p:cNvSpPr>
            <a:spLocks noChangeShapeType="1"/>
          </p:cNvSpPr>
          <p:nvPr/>
        </p:nvSpPr>
        <p:spPr bwMode="auto">
          <a:xfrm>
            <a:off x="4267200" y="35052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94" name="Line 96"/>
          <p:cNvSpPr>
            <a:spLocks noChangeShapeType="1"/>
          </p:cNvSpPr>
          <p:nvPr/>
        </p:nvSpPr>
        <p:spPr bwMode="auto">
          <a:xfrm flipV="1">
            <a:off x="1905000" y="40386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95" name="Line 97"/>
          <p:cNvSpPr>
            <a:spLocks noChangeShapeType="1"/>
          </p:cNvSpPr>
          <p:nvPr/>
        </p:nvSpPr>
        <p:spPr bwMode="auto">
          <a:xfrm>
            <a:off x="2819400" y="4038600"/>
            <a:ext cx="83820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96" name="Line 102"/>
          <p:cNvSpPr>
            <a:spLocks noChangeShapeType="1"/>
          </p:cNvSpPr>
          <p:nvPr/>
        </p:nvSpPr>
        <p:spPr bwMode="auto">
          <a:xfrm flipV="1">
            <a:off x="1905000" y="29718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97" name="Line 103"/>
          <p:cNvSpPr>
            <a:spLocks noChangeShapeType="1"/>
          </p:cNvSpPr>
          <p:nvPr/>
        </p:nvSpPr>
        <p:spPr bwMode="auto">
          <a:xfrm>
            <a:off x="2819400" y="2971800"/>
            <a:ext cx="838200" cy="1676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98" name="Line 106"/>
          <p:cNvSpPr>
            <a:spLocks noChangeShapeType="1"/>
          </p:cNvSpPr>
          <p:nvPr/>
        </p:nvSpPr>
        <p:spPr bwMode="auto">
          <a:xfrm flipV="1">
            <a:off x="1905000" y="35052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099" name="Line 107"/>
          <p:cNvSpPr>
            <a:spLocks noChangeShapeType="1"/>
          </p:cNvSpPr>
          <p:nvPr/>
        </p:nvSpPr>
        <p:spPr bwMode="auto">
          <a:xfrm>
            <a:off x="1905000" y="38862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00" name="Line 108"/>
          <p:cNvSpPr>
            <a:spLocks noChangeShapeType="1"/>
          </p:cNvSpPr>
          <p:nvPr/>
        </p:nvSpPr>
        <p:spPr bwMode="auto">
          <a:xfrm flipV="1">
            <a:off x="2819400" y="2971800"/>
            <a:ext cx="83820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01" name="Line 110"/>
          <p:cNvSpPr>
            <a:spLocks noChangeShapeType="1"/>
          </p:cNvSpPr>
          <p:nvPr/>
        </p:nvSpPr>
        <p:spPr bwMode="auto">
          <a:xfrm>
            <a:off x="1905000" y="33528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02" name="Line 111"/>
          <p:cNvSpPr>
            <a:spLocks noChangeShapeType="1"/>
          </p:cNvSpPr>
          <p:nvPr/>
        </p:nvSpPr>
        <p:spPr bwMode="auto">
          <a:xfrm flipV="1">
            <a:off x="2819400" y="2819400"/>
            <a:ext cx="8382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03" name="Line 113"/>
          <p:cNvSpPr>
            <a:spLocks noChangeShapeType="1"/>
          </p:cNvSpPr>
          <p:nvPr/>
        </p:nvSpPr>
        <p:spPr bwMode="auto">
          <a:xfrm>
            <a:off x="2819400" y="3505200"/>
            <a:ext cx="838200" cy="1524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04" name="Line 115"/>
          <p:cNvSpPr>
            <a:spLocks noChangeShapeType="1"/>
          </p:cNvSpPr>
          <p:nvPr/>
        </p:nvSpPr>
        <p:spPr bwMode="auto">
          <a:xfrm>
            <a:off x="1905000" y="44958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05" name="Line 116"/>
          <p:cNvSpPr>
            <a:spLocks noChangeShapeType="1"/>
          </p:cNvSpPr>
          <p:nvPr/>
        </p:nvSpPr>
        <p:spPr bwMode="auto">
          <a:xfrm flipV="1">
            <a:off x="2819400" y="3352800"/>
            <a:ext cx="83820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06" name="Line 117"/>
          <p:cNvSpPr>
            <a:spLocks noChangeShapeType="1"/>
          </p:cNvSpPr>
          <p:nvPr/>
        </p:nvSpPr>
        <p:spPr bwMode="auto">
          <a:xfrm flipV="1">
            <a:off x="1905000" y="57150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07" name="Line 118"/>
          <p:cNvSpPr>
            <a:spLocks noChangeShapeType="1"/>
          </p:cNvSpPr>
          <p:nvPr/>
        </p:nvSpPr>
        <p:spPr bwMode="auto">
          <a:xfrm>
            <a:off x="1905000" y="60960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08" name="Line 119"/>
          <p:cNvSpPr>
            <a:spLocks noChangeShapeType="1"/>
          </p:cNvSpPr>
          <p:nvPr/>
        </p:nvSpPr>
        <p:spPr bwMode="auto">
          <a:xfrm flipV="1">
            <a:off x="2819400" y="4038600"/>
            <a:ext cx="838200" cy="2057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09" name="Line 121"/>
          <p:cNvSpPr>
            <a:spLocks noChangeShapeType="1"/>
          </p:cNvSpPr>
          <p:nvPr/>
        </p:nvSpPr>
        <p:spPr bwMode="auto">
          <a:xfrm>
            <a:off x="1905000" y="55626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10" name="Line 122"/>
          <p:cNvSpPr>
            <a:spLocks noChangeShapeType="1"/>
          </p:cNvSpPr>
          <p:nvPr/>
        </p:nvSpPr>
        <p:spPr bwMode="auto">
          <a:xfrm flipV="1">
            <a:off x="2819400" y="3886200"/>
            <a:ext cx="838200" cy="1676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11" name="Line 124"/>
          <p:cNvSpPr>
            <a:spLocks noChangeShapeType="1"/>
          </p:cNvSpPr>
          <p:nvPr/>
        </p:nvSpPr>
        <p:spPr bwMode="auto">
          <a:xfrm>
            <a:off x="2819400" y="57150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12" name="Line 125"/>
          <p:cNvSpPr>
            <a:spLocks noChangeShapeType="1"/>
          </p:cNvSpPr>
          <p:nvPr/>
        </p:nvSpPr>
        <p:spPr bwMode="auto">
          <a:xfrm>
            <a:off x="1905000" y="50292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13" name="Line 126"/>
          <p:cNvSpPr>
            <a:spLocks noChangeShapeType="1"/>
          </p:cNvSpPr>
          <p:nvPr/>
        </p:nvSpPr>
        <p:spPr bwMode="auto">
          <a:xfrm flipV="1">
            <a:off x="1905000" y="46482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14" name="Line 127"/>
          <p:cNvSpPr>
            <a:spLocks noChangeShapeType="1"/>
          </p:cNvSpPr>
          <p:nvPr/>
        </p:nvSpPr>
        <p:spPr bwMode="auto">
          <a:xfrm>
            <a:off x="2819400" y="4648200"/>
            <a:ext cx="83820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15" name="Line 129"/>
          <p:cNvSpPr>
            <a:spLocks noChangeShapeType="1"/>
          </p:cNvSpPr>
          <p:nvPr/>
        </p:nvSpPr>
        <p:spPr bwMode="auto">
          <a:xfrm flipV="1">
            <a:off x="1905000" y="51816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16" name="Line 130"/>
          <p:cNvSpPr>
            <a:spLocks noChangeShapeType="1"/>
          </p:cNvSpPr>
          <p:nvPr/>
        </p:nvSpPr>
        <p:spPr bwMode="auto">
          <a:xfrm>
            <a:off x="2819400" y="5181600"/>
            <a:ext cx="8382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17" name="Line 132"/>
          <p:cNvSpPr>
            <a:spLocks noChangeShapeType="1"/>
          </p:cNvSpPr>
          <p:nvPr/>
        </p:nvSpPr>
        <p:spPr bwMode="auto">
          <a:xfrm flipV="1">
            <a:off x="2819400" y="3505200"/>
            <a:ext cx="838200" cy="1524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3118" name="Group 133"/>
          <p:cNvGrpSpPr>
            <a:grpSpLocks/>
          </p:cNvGrpSpPr>
          <p:nvPr/>
        </p:nvGrpSpPr>
        <p:grpSpPr bwMode="auto">
          <a:xfrm>
            <a:off x="1492250" y="2133600"/>
            <a:ext cx="352425" cy="4267200"/>
            <a:chOff x="940" y="1344"/>
            <a:chExt cx="222" cy="2688"/>
          </a:xfrm>
        </p:grpSpPr>
        <p:sp>
          <p:nvSpPr>
            <p:cNvPr id="43137" name="Text Box 134"/>
            <p:cNvSpPr txBox="1">
              <a:spLocks noChangeArrowheads="1"/>
            </p:cNvSpPr>
            <p:nvPr/>
          </p:nvSpPr>
          <p:spPr bwMode="auto">
            <a:xfrm>
              <a:off x="998" y="1344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0</a:t>
              </a:r>
            </a:p>
            <a:p>
              <a:r>
                <a:rPr lang="pt-BR" sz="1200" b="1"/>
                <a:t>1</a:t>
              </a:r>
              <a:endParaRPr lang="pt-BR" sz="1600"/>
            </a:p>
          </p:txBody>
        </p:sp>
        <p:sp>
          <p:nvSpPr>
            <p:cNvPr id="43138" name="Text Box 135"/>
            <p:cNvSpPr txBox="1">
              <a:spLocks noChangeArrowheads="1"/>
            </p:cNvSpPr>
            <p:nvPr/>
          </p:nvSpPr>
          <p:spPr bwMode="auto">
            <a:xfrm>
              <a:off x="988" y="1680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2</a:t>
              </a:r>
            </a:p>
            <a:p>
              <a:r>
                <a:rPr lang="pt-BR" sz="1200" b="1"/>
                <a:t>3</a:t>
              </a:r>
              <a:endParaRPr lang="pt-BR" sz="1600"/>
            </a:p>
          </p:txBody>
        </p:sp>
        <p:sp>
          <p:nvSpPr>
            <p:cNvPr id="43139" name="Text Box 136"/>
            <p:cNvSpPr txBox="1">
              <a:spLocks noChangeArrowheads="1"/>
            </p:cNvSpPr>
            <p:nvPr/>
          </p:nvSpPr>
          <p:spPr bwMode="auto">
            <a:xfrm>
              <a:off x="988" y="2016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4</a:t>
              </a:r>
            </a:p>
            <a:p>
              <a:r>
                <a:rPr lang="pt-BR" sz="1200" b="1"/>
                <a:t>5</a:t>
              </a:r>
              <a:endParaRPr lang="pt-BR" sz="1600"/>
            </a:p>
          </p:txBody>
        </p:sp>
        <p:sp>
          <p:nvSpPr>
            <p:cNvPr id="43140" name="Text Box 137"/>
            <p:cNvSpPr txBox="1">
              <a:spLocks noChangeArrowheads="1"/>
            </p:cNvSpPr>
            <p:nvPr/>
          </p:nvSpPr>
          <p:spPr bwMode="auto">
            <a:xfrm>
              <a:off x="988" y="2352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6</a:t>
              </a:r>
            </a:p>
            <a:p>
              <a:r>
                <a:rPr lang="pt-BR" sz="1200" b="1"/>
                <a:t>7</a:t>
              </a:r>
              <a:endParaRPr lang="pt-BR" sz="1600"/>
            </a:p>
          </p:txBody>
        </p:sp>
        <p:sp>
          <p:nvSpPr>
            <p:cNvPr id="43141" name="Text Box 138"/>
            <p:cNvSpPr txBox="1">
              <a:spLocks noChangeArrowheads="1"/>
            </p:cNvSpPr>
            <p:nvPr/>
          </p:nvSpPr>
          <p:spPr bwMode="auto">
            <a:xfrm>
              <a:off x="988" y="2736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8</a:t>
              </a:r>
            </a:p>
            <a:p>
              <a:r>
                <a:rPr lang="pt-BR" sz="1200" b="1"/>
                <a:t>9</a:t>
              </a:r>
              <a:endParaRPr lang="pt-BR" sz="1600"/>
            </a:p>
          </p:txBody>
        </p:sp>
        <p:sp>
          <p:nvSpPr>
            <p:cNvPr id="43142" name="Text Box 139"/>
            <p:cNvSpPr txBox="1">
              <a:spLocks noChangeArrowheads="1"/>
            </p:cNvSpPr>
            <p:nvPr/>
          </p:nvSpPr>
          <p:spPr bwMode="auto">
            <a:xfrm>
              <a:off x="940" y="307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 sz="1200" b="1"/>
                <a:t>10</a:t>
              </a:r>
            </a:p>
            <a:p>
              <a:pPr algn="r"/>
              <a:r>
                <a:rPr lang="pt-BR" sz="1200" b="1"/>
                <a:t>11</a:t>
              </a:r>
              <a:endParaRPr lang="pt-BR" sz="1600"/>
            </a:p>
          </p:txBody>
        </p:sp>
        <p:sp>
          <p:nvSpPr>
            <p:cNvPr id="43143" name="Text Box 140"/>
            <p:cNvSpPr txBox="1">
              <a:spLocks noChangeArrowheads="1"/>
            </p:cNvSpPr>
            <p:nvPr/>
          </p:nvSpPr>
          <p:spPr bwMode="auto">
            <a:xfrm>
              <a:off x="940" y="340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 sz="1200" b="1"/>
                <a:t>12</a:t>
              </a:r>
            </a:p>
            <a:p>
              <a:pPr algn="r"/>
              <a:r>
                <a:rPr lang="pt-BR" sz="1200" b="1"/>
                <a:t>13</a:t>
              </a:r>
              <a:endParaRPr lang="pt-BR" sz="1600"/>
            </a:p>
          </p:txBody>
        </p:sp>
        <p:sp>
          <p:nvSpPr>
            <p:cNvPr id="43144" name="Text Box 141"/>
            <p:cNvSpPr txBox="1">
              <a:spLocks noChangeArrowheads="1"/>
            </p:cNvSpPr>
            <p:nvPr/>
          </p:nvSpPr>
          <p:spPr bwMode="auto">
            <a:xfrm>
              <a:off x="940" y="37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 sz="1200" b="1"/>
                <a:t>14</a:t>
              </a:r>
            </a:p>
            <a:p>
              <a:pPr algn="r"/>
              <a:r>
                <a:rPr lang="pt-BR" sz="1200" b="1"/>
                <a:t>15</a:t>
              </a:r>
              <a:endParaRPr lang="pt-BR" sz="1600"/>
            </a:p>
          </p:txBody>
        </p:sp>
      </p:grpSp>
      <p:grpSp>
        <p:nvGrpSpPr>
          <p:cNvPr id="43119" name="Group 142"/>
          <p:cNvGrpSpPr>
            <a:grpSpLocks/>
          </p:cNvGrpSpPr>
          <p:nvPr/>
        </p:nvGrpSpPr>
        <p:grpSpPr bwMode="auto">
          <a:xfrm>
            <a:off x="7496175" y="2133600"/>
            <a:ext cx="352425" cy="4267200"/>
            <a:chOff x="940" y="1344"/>
            <a:chExt cx="222" cy="2688"/>
          </a:xfrm>
        </p:grpSpPr>
        <p:sp>
          <p:nvSpPr>
            <p:cNvPr id="43129" name="Text Box 143"/>
            <p:cNvSpPr txBox="1">
              <a:spLocks noChangeArrowheads="1"/>
            </p:cNvSpPr>
            <p:nvPr/>
          </p:nvSpPr>
          <p:spPr bwMode="auto">
            <a:xfrm>
              <a:off x="998" y="1344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0</a:t>
              </a:r>
            </a:p>
            <a:p>
              <a:r>
                <a:rPr lang="pt-BR" sz="1200" b="1"/>
                <a:t>1</a:t>
              </a:r>
              <a:endParaRPr lang="pt-BR" sz="1600"/>
            </a:p>
          </p:txBody>
        </p:sp>
        <p:sp>
          <p:nvSpPr>
            <p:cNvPr id="43130" name="Text Box 144"/>
            <p:cNvSpPr txBox="1">
              <a:spLocks noChangeArrowheads="1"/>
            </p:cNvSpPr>
            <p:nvPr/>
          </p:nvSpPr>
          <p:spPr bwMode="auto">
            <a:xfrm>
              <a:off x="988" y="1680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2</a:t>
              </a:r>
            </a:p>
            <a:p>
              <a:r>
                <a:rPr lang="pt-BR" sz="1200" b="1"/>
                <a:t>3</a:t>
              </a:r>
              <a:endParaRPr lang="pt-BR" sz="1600"/>
            </a:p>
          </p:txBody>
        </p:sp>
        <p:sp>
          <p:nvSpPr>
            <p:cNvPr id="43131" name="Text Box 145"/>
            <p:cNvSpPr txBox="1">
              <a:spLocks noChangeArrowheads="1"/>
            </p:cNvSpPr>
            <p:nvPr/>
          </p:nvSpPr>
          <p:spPr bwMode="auto">
            <a:xfrm>
              <a:off x="988" y="2016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4</a:t>
              </a:r>
            </a:p>
            <a:p>
              <a:r>
                <a:rPr lang="pt-BR" sz="1200" b="1"/>
                <a:t>5</a:t>
              </a:r>
              <a:endParaRPr lang="pt-BR" sz="1600"/>
            </a:p>
          </p:txBody>
        </p:sp>
        <p:sp>
          <p:nvSpPr>
            <p:cNvPr id="43132" name="Text Box 146"/>
            <p:cNvSpPr txBox="1">
              <a:spLocks noChangeArrowheads="1"/>
            </p:cNvSpPr>
            <p:nvPr/>
          </p:nvSpPr>
          <p:spPr bwMode="auto">
            <a:xfrm>
              <a:off x="988" y="2352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6</a:t>
              </a:r>
            </a:p>
            <a:p>
              <a:r>
                <a:rPr lang="pt-BR" sz="1200" b="1"/>
                <a:t>7</a:t>
              </a:r>
              <a:endParaRPr lang="pt-BR" sz="1600"/>
            </a:p>
          </p:txBody>
        </p:sp>
        <p:sp>
          <p:nvSpPr>
            <p:cNvPr id="43133" name="Text Box 147"/>
            <p:cNvSpPr txBox="1">
              <a:spLocks noChangeArrowheads="1"/>
            </p:cNvSpPr>
            <p:nvPr/>
          </p:nvSpPr>
          <p:spPr bwMode="auto">
            <a:xfrm>
              <a:off x="988" y="2736"/>
              <a:ext cx="16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pt-BR" sz="1200" b="1"/>
                <a:t>8</a:t>
              </a:r>
            </a:p>
            <a:p>
              <a:r>
                <a:rPr lang="pt-BR" sz="1200" b="1"/>
                <a:t>9</a:t>
              </a:r>
              <a:endParaRPr lang="pt-BR" sz="1600"/>
            </a:p>
          </p:txBody>
        </p:sp>
        <p:sp>
          <p:nvSpPr>
            <p:cNvPr id="43134" name="Text Box 148"/>
            <p:cNvSpPr txBox="1">
              <a:spLocks noChangeArrowheads="1"/>
            </p:cNvSpPr>
            <p:nvPr/>
          </p:nvSpPr>
          <p:spPr bwMode="auto">
            <a:xfrm>
              <a:off x="940" y="3072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 sz="1200" b="1"/>
                <a:t>10</a:t>
              </a:r>
            </a:p>
            <a:p>
              <a:pPr algn="r"/>
              <a:r>
                <a:rPr lang="pt-BR" sz="1200" b="1"/>
                <a:t>11</a:t>
              </a:r>
              <a:endParaRPr lang="pt-BR" sz="1600"/>
            </a:p>
          </p:txBody>
        </p:sp>
        <p:sp>
          <p:nvSpPr>
            <p:cNvPr id="43135" name="Text Box 149"/>
            <p:cNvSpPr txBox="1">
              <a:spLocks noChangeArrowheads="1"/>
            </p:cNvSpPr>
            <p:nvPr/>
          </p:nvSpPr>
          <p:spPr bwMode="auto">
            <a:xfrm>
              <a:off x="940" y="3408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 sz="1200" b="1"/>
                <a:t>12</a:t>
              </a:r>
            </a:p>
            <a:p>
              <a:pPr algn="r"/>
              <a:r>
                <a:rPr lang="pt-BR" sz="1200" b="1"/>
                <a:t>13</a:t>
              </a:r>
              <a:endParaRPr lang="pt-BR" sz="1600"/>
            </a:p>
          </p:txBody>
        </p:sp>
        <p:sp>
          <p:nvSpPr>
            <p:cNvPr id="43136" name="Text Box 150"/>
            <p:cNvSpPr txBox="1">
              <a:spLocks noChangeArrowheads="1"/>
            </p:cNvSpPr>
            <p:nvPr/>
          </p:nvSpPr>
          <p:spPr bwMode="auto">
            <a:xfrm>
              <a:off x="940" y="3744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pt-BR" sz="1200" b="1"/>
                <a:t>14</a:t>
              </a:r>
            </a:p>
            <a:p>
              <a:pPr algn="r"/>
              <a:r>
                <a:rPr lang="pt-BR" sz="1200" b="1"/>
                <a:t>15</a:t>
              </a:r>
              <a:endParaRPr lang="pt-BR" sz="1600"/>
            </a:p>
          </p:txBody>
        </p:sp>
      </p:grpSp>
      <p:sp>
        <p:nvSpPr>
          <p:cNvPr id="43120" name="Line 50"/>
          <p:cNvSpPr>
            <a:spLocks noChangeShapeType="1"/>
          </p:cNvSpPr>
          <p:nvPr/>
        </p:nvSpPr>
        <p:spPr bwMode="auto">
          <a:xfrm>
            <a:off x="1905000" y="2286000"/>
            <a:ext cx="556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21" name="Line 4"/>
          <p:cNvSpPr>
            <a:spLocks noChangeShapeType="1"/>
          </p:cNvSpPr>
          <p:nvPr/>
        </p:nvSpPr>
        <p:spPr bwMode="auto">
          <a:xfrm>
            <a:off x="3657600" y="4495800"/>
            <a:ext cx="3810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22" name="Line 99"/>
          <p:cNvSpPr>
            <a:spLocks noChangeShapeType="1"/>
          </p:cNvSpPr>
          <p:nvPr/>
        </p:nvSpPr>
        <p:spPr bwMode="auto">
          <a:xfrm flipV="1">
            <a:off x="1905000" y="24384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23" name="Line 100"/>
          <p:cNvSpPr>
            <a:spLocks noChangeShapeType="1"/>
          </p:cNvSpPr>
          <p:nvPr/>
        </p:nvSpPr>
        <p:spPr bwMode="auto">
          <a:xfrm>
            <a:off x="2819400" y="2438400"/>
            <a:ext cx="838200" cy="2057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24" name="Line 68"/>
          <p:cNvSpPr>
            <a:spLocks noChangeShapeType="1"/>
          </p:cNvSpPr>
          <p:nvPr/>
        </p:nvSpPr>
        <p:spPr bwMode="auto">
          <a:xfrm>
            <a:off x="5105400" y="3352800"/>
            <a:ext cx="2362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25" name="Line 80"/>
          <p:cNvSpPr>
            <a:spLocks noChangeShapeType="1"/>
          </p:cNvSpPr>
          <p:nvPr/>
        </p:nvSpPr>
        <p:spPr bwMode="auto">
          <a:xfrm flipV="1">
            <a:off x="3657600" y="24384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26" name="Line 81"/>
          <p:cNvSpPr>
            <a:spLocks noChangeShapeType="1"/>
          </p:cNvSpPr>
          <p:nvPr/>
        </p:nvSpPr>
        <p:spPr bwMode="auto">
          <a:xfrm>
            <a:off x="4267200" y="2438400"/>
            <a:ext cx="83820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27" name="Line 98"/>
          <p:cNvSpPr>
            <a:spLocks noChangeShapeType="1"/>
          </p:cNvSpPr>
          <p:nvPr/>
        </p:nvSpPr>
        <p:spPr bwMode="auto">
          <a:xfrm>
            <a:off x="1905000" y="28194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3128" name="Line 105"/>
          <p:cNvSpPr>
            <a:spLocks noChangeShapeType="1"/>
          </p:cNvSpPr>
          <p:nvPr/>
        </p:nvSpPr>
        <p:spPr bwMode="auto">
          <a:xfrm flipV="1">
            <a:off x="2819400" y="24384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1052"/>
          <p:cNvSpPr>
            <a:spLocks noChangeShapeType="1"/>
          </p:cNvSpPr>
          <p:nvPr/>
        </p:nvSpPr>
        <p:spPr bwMode="auto">
          <a:xfrm flipV="1">
            <a:off x="1905000" y="62484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3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Tráfego com interferência máxima </a:t>
            </a:r>
            <a:r>
              <a:rPr lang="pt-BR" i="1" smtClean="0"/>
              <a:t>(hot spot)</a:t>
            </a:r>
            <a:endParaRPr lang="pt-BR" smtClean="0"/>
          </a:p>
        </p:txBody>
      </p:sp>
      <p:sp>
        <p:nvSpPr>
          <p:cNvPr id="44036" name="Line 1030"/>
          <p:cNvSpPr>
            <a:spLocks noChangeShapeType="1"/>
          </p:cNvSpPr>
          <p:nvPr/>
        </p:nvSpPr>
        <p:spPr bwMode="auto">
          <a:xfrm flipV="1">
            <a:off x="5105400" y="4648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37" name="Line 1031"/>
          <p:cNvSpPr>
            <a:spLocks noChangeShapeType="1"/>
          </p:cNvSpPr>
          <p:nvPr/>
        </p:nvSpPr>
        <p:spPr bwMode="auto">
          <a:xfrm flipV="1">
            <a:off x="6553200" y="5029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38" name="Line 1032"/>
          <p:cNvSpPr>
            <a:spLocks noChangeShapeType="1"/>
          </p:cNvSpPr>
          <p:nvPr/>
        </p:nvSpPr>
        <p:spPr bwMode="auto">
          <a:xfrm>
            <a:off x="5715000" y="46482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39" name="Oval 1033"/>
          <p:cNvSpPr>
            <a:spLocks noChangeArrowheads="1"/>
          </p:cNvSpPr>
          <p:nvPr/>
        </p:nvSpPr>
        <p:spPr bwMode="auto">
          <a:xfrm>
            <a:off x="5257800" y="4419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40" name="Line 1035"/>
          <p:cNvSpPr>
            <a:spLocks noChangeShapeType="1"/>
          </p:cNvSpPr>
          <p:nvPr/>
        </p:nvSpPr>
        <p:spPr bwMode="auto">
          <a:xfrm>
            <a:off x="5105400" y="5029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41" name="Line 1036"/>
          <p:cNvSpPr>
            <a:spLocks noChangeShapeType="1"/>
          </p:cNvSpPr>
          <p:nvPr/>
        </p:nvSpPr>
        <p:spPr bwMode="auto">
          <a:xfrm>
            <a:off x="6553200" y="4648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42" name="Line 1037"/>
          <p:cNvSpPr>
            <a:spLocks noChangeShapeType="1"/>
          </p:cNvSpPr>
          <p:nvPr/>
        </p:nvSpPr>
        <p:spPr bwMode="auto">
          <a:xfrm flipV="1">
            <a:off x="5715000" y="46482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43" name="Oval 1038"/>
          <p:cNvSpPr>
            <a:spLocks noChangeArrowheads="1"/>
          </p:cNvSpPr>
          <p:nvPr/>
        </p:nvSpPr>
        <p:spPr bwMode="auto">
          <a:xfrm>
            <a:off x="6705600" y="4419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44" name="Line 1039"/>
          <p:cNvSpPr>
            <a:spLocks noChangeShapeType="1"/>
          </p:cNvSpPr>
          <p:nvPr/>
        </p:nvSpPr>
        <p:spPr bwMode="auto">
          <a:xfrm flipV="1">
            <a:off x="5105400" y="5181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45" name="Oval 1040"/>
          <p:cNvSpPr>
            <a:spLocks noChangeArrowheads="1"/>
          </p:cNvSpPr>
          <p:nvPr/>
        </p:nvSpPr>
        <p:spPr bwMode="auto">
          <a:xfrm flipV="1">
            <a:off x="6705600" y="4953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46" name="Oval 1041"/>
          <p:cNvSpPr>
            <a:spLocks noChangeArrowheads="1"/>
          </p:cNvSpPr>
          <p:nvPr/>
        </p:nvSpPr>
        <p:spPr bwMode="auto">
          <a:xfrm>
            <a:off x="5257800" y="4953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47" name="Line 1043"/>
          <p:cNvSpPr>
            <a:spLocks noChangeShapeType="1"/>
          </p:cNvSpPr>
          <p:nvPr/>
        </p:nvSpPr>
        <p:spPr bwMode="auto">
          <a:xfrm>
            <a:off x="5105400" y="6096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48" name="Line 1044"/>
          <p:cNvSpPr>
            <a:spLocks noChangeShapeType="1"/>
          </p:cNvSpPr>
          <p:nvPr/>
        </p:nvSpPr>
        <p:spPr bwMode="auto">
          <a:xfrm>
            <a:off x="6553200" y="5715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49" name="Line 1045"/>
          <p:cNvSpPr>
            <a:spLocks noChangeShapeType="1"/>
          </p:cNvSpPr>
          <p:nvPr/>
        </p:nvSpPr>
        <p:spPr bwMode="auto">
          <a:xfrm flipV="1">
            <a:off x="5715000" y="57150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50" name="Line 1046"/>
          <p:cNvSpPr>
            <a:spLocks noChangeShapeType="1"/>
          </p:cNvSpPr>
          <p:nvPr/>
        </p:nvSpPr>
        <p:spPr bwMode="auto">
          <a:xfrm>
            <a:off x="5105400" y="5562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51" name="Oval 1047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52" name="Line 1049"/>
          <p:cNvSpPr>
            <a:spLocks noChangeShapeType="1"/>
          </p:cNvSpPr>
          <p:nvPr/>
        </p:nvSpPr>
        <p:spPr bwMode="auto">
          <a:xfrm flipV="1">
            <a:off x="5105400" y="5715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53" name="Line 1050"/>
          <p:cNvSpPr>
            <a:spLocks noChangeShapeType="1"/>
          </p:cNvSpPr>
          <p:nvPr/>
        </p:nvSpPr>
        <p:spPr bwMode="auto">
          <a:xfrm flipV="1">
            <a:off x="6553200" y="6096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54" name="Line 1051"/>
          <p:cNvSpPr>
            <a:spLocks noChangeShapeType="1"/>
          </p:cNvSpPr>
          <p:nvPr/>
        </p:nvSpPr>
        <p:spPr bwMode="auto">
          <a:xfrm>
            <a:off x="5715000" y="57150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55" name="Oval 1053"/>
          <p:cNvSpPr>
            <a:spLocks noChangeArrowheads="1"/>
          </p:cNvSpPr>
          <p:nvPr/>
        </p:nvSpPr>
        <p:spPr bwMode="auto">
          <a:xfrm flipV="1">
            <a:off x="6705600" y="601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56" name="Oval 1054"/>
          <p:cNvSpPr>
            <a:spLocks noChangeArrowheads="1"/>
          </p:cNvSpPr>
          <p:nvPr/>
        </p:nvSpPr>
        <p:spPr bwMode="auto">
          <a:xfrm>
            <a:off x="5257800" y="54864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57" name="Oval 1055"/>
          <p:cNvSpPr>
            <a:spLocks noChangeArrowheads="1"/>
          </p:cNvSpPr>
          <p:nvPr/>
        </p:nvSpPr>
        <p:spPr bwMode="auto">
          <a:xfrm>
            <a:off x="5257800" y="601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58" name="Line 1057"/>
          <p:cNvSpPr>
            <a:spLocks noChangeShapeType="1"/>
          </p:cNvSpPr>
          <p:nvPr/>
        </p:nvSpPr>
        <p:spPr bwMode="auto">
          <a:xfrm>
            <a:off x="3657600" y="5029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59" name="Line 1058"/>
          <p:cNvSpPr>
            <a:spLocks noChangeShapeType="1"/>
          </p:cNvSpPr>
          <p:nvPr/>
        </p:nvSpPr>
        <p:spPr bwMode="auto">
          <a:xfrm flipV="1">
            <a:off x="3657600" y="4648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60" name="Line 1059"/>
          <p:cNvSpPr>
            <a:spLocks noChangeShapeType="1"/>
          </p:cNvSpPr>
          <p:nvPr/>
        </p:nvSpPr>
        <p:spPr bwMode="auto">
          <a:xfrm>
            <a:off x="4267200" y="4648200"/>
            <a:ext cx="838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61" name="Oval 1060"/>
          <p:cNvSpPr>
            <a:spLocks noChangeArrowheads="1"/>
          </p:cNvSpPr>
          <p:nvPr/>
        </p:nvSpPr>
        <p:spPr bwMode="auto">
          <a:xfrm>
            <a:off x="3810000" y="4419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62" name="Line 1061"/>
          <p:cNvSpPr>
            <a:spLocks noChangeShapeType="1"/>
          </p:cNvSpPr>
          <p:nvPr/>
        </p:nvSpPr>
        <p:spPr bwMode="auto">
          <a:xfrm flipV="1">
            <a:off x="3657600" y="5181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63" name="Line 1062"/>
          <p:cNvSpPr>
            <a:spLocks noChangeShapeType="1"/>
          </p:cNvSpPr>
          <p:nvPr/>
        </p:nvSpPr>
        <p:spPr bwMode="auto">
          <a:xfrm>
            <a:off x="4267200" y="51816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64" name="Oval 1063"/>
          <p:cNvSpPr>
            <a:spLocks noChangeArrowheads="1"/>
          </p:cNvSpPr>
          <p:nvPr/>
        </p:nvSpPr>
        <p:spPr bwMode="auto">
          <a:xfrm>
            <a:off x="3810000" y="4953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65" name="Line 1064"/>
          <p:cNvSpPr>
            <a:spLocks noChangeShapeType="1"/>
          </p:cNvSpPr>
          <p:nvPr/>
        </p:nvSpPr>
        <p:spPr bwMode="auto">
          <a:xfrm flipV="1">
            <a:off x="4267200" y="46482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66" name="Line 1066"/>
          <p:cNvSpPr>
            <a:spLocks noChangeShapeType="1"/>
          </p:cNvSpPr>
          <p:nvPr/>
        </p:nvSpPr>
        <p:spPr bwMode="auto">
          <a:xfrm flipV="1">
            <a:off x="3657600" y="5715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67" name="Line 1067"/>
          <p:cNvSpPr>
            <a:spLocks noChangeShapeType="1"/>
          </p:cNvSpPr>
          <p:nvPr/>
        </p:nvSpPr>
        <p:spPr bwMode="auto">
          <a:xfrm>
            <a:off x="3657600" y="6096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68" name="Line 1068"/>
          <p:cNvSpPr>
            <a:spLocks noChangeShapeType="1"/>
          </p:cNvSpPr>
          <p:nvPr/>
        </p:nvSpPr>
        <p:spPr bwMode="auto">
          <a:xfrm flipV="1">
            <a:off x="4267200" y="5181600"/>
            <a:ext cx="838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69" name="Oval 1069"/>
          <p:cNvSpPr>
            <a:spLocks noChangeArrowheads="1"/>
          </p:cNvSpPr>
          <p:nvPr/>
        </p:nvSpPr>
        <p:spPr bwMode="auto">
          <a:xfrm flipV="1">
            <a:off x="3810000" y="601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70" name="Line 1070"/>
          <p:cNvSpPr>
            <a:spLocks noChangeShapeType="1"/>
          </p:cNvSpPr>
          <p:nvPr/>
        </p:nvSpPr>
        <p:spPr bwMode="auto">
          <a:xfrm>
            <a:off x="3657600" y="5562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71" name="Line 1071"/>
          <p:cNvSpPr>
            <a:spLocks noChangeShapeType="1"/>
          </p:cNvSpPr>
          <p:nvPr/>
        </p:nvSpPr>
        <p:spPr bwMode="auto">
          <a:xfrm flipV="1">
            <a:off x="4267200" y="50292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72" name="Oval 1072"/>
          <p:cNvSpPr>
            <a:spLocks noChangeArrowheads="1"/>
          </p:cNvSpPr>
          <p:nvPr/>
        </p:nvSpPr>
        <p:spPr bwMode="auto">
          <a:xfrm flipV="1">
            <a:off x="3810000" y="54864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73" name="Line 1073"/>
          <p:cNvSpPr>
            <a:spLocks noChangeShapeType="1"/>
          </p:cNvSpPr>
          <p:nvPr/>
        </p:nvSpPr>
        <p:spPr bwMode="auto">
          <a:xfrm>
            <a:off x="4267200" y="57150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74" name="Line 1076"/>
          <p:cNvSpPr>
            <a:spLocks noChangeShapeType="1"/>
          </p:cNvSpPr>
          <p:nvPr/>
        </p:nvSpPr>
        <p:spPr bwMode="auto">
          <a:xfrm flipV="1">
            <a:off x="5105400" y="2438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75" name="Line 1077"/>
          <p:cNvSpPr>
            <a:spLocks noChangeShapeType="1"/>
          </p:cNvSpPr>
          <p:nvPr/>
        </p:nvSpPr>
        <p:spPr bwMode="auto">
          <a:xfrm flipV="1">
            <a:off x="6553200" y="2819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76" name="Line 1078"/>
          <p:cNvSpPr>
            <a:spLocks noChangeShapeType="1"/>
          </p:cNvSpPr>
          <p:nvPr/>
        </p:nvSpPr>
        <p:spPr bwMode="auto">
          <a:xfrm>
            <a:off x="5715000" y="24384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77" name="Oval 1079"/>
          <p:cNvSpPr>
            <a:spLocks noChangeArrowheads="1"/>
          </p:cNvSpPr>
          <p:nvPr/>
        </p:nvSpPr>
        <p:spPr bwMode="auto">
          <a:xfrm>
            <a:off x="5257800" y="220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78" name="Line 1082"/>
          <p:cNvSpPr>
            <a:spLocks noChangeShapeType="1"/>
          </p:cNvSpPr>
          <p:nvPr/>
        </p:nvSpPr>
        <p:spPr bwMode="auto">
          <a:xfrm>
            <a:off x="6553200" y="2438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79" name="Oval 1084"/>
          <p:cNvSpPr>
            <a:spLocks noChangeArrowheads="1"/>
          </p:cNvSpPr>
          <p:nvPr/>
        </p:nvSpPr>
        <p:spPr bwMode="auto">
          <a:xfrm>
            <a:off x="6705600" y="220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80" name="Line 1085"/>
          <p:cNvSpPr>
            <a:spLocks noChangeShapeType="1"/>
          </p:cNvSpPr>
          <p:nvPr/>
        </p:nvSpPr>
        <p:spPr bwMode="auto">
          <a:xfrm flipV="1">
            <a:off x="5105400" y="29718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81" name="Oval 1086"/>
          <p:cNvSpPr>
            <a:spLocks noChangeArrowheads="1"/>
          </p:cNvSpPr>
          <p:nvPr/>
        </p:nvSpPr>
        <p:spPr bwMode="auto">
          <a:xfrm flipV="1">
            <a:off x="6705600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82" name="Oval 1087"/>
          <p:cNvSpPr>
            <a:spLocks noChangeArrowheads="1"/>
          </p:cNvSpPr>
          <p:nvPr/>
        </p:nvSpPr>
        <p:spPr bwMode="auto">
          <a:xfrm>
            <a:off x="5257800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83" name="Line 1089"/>
          <p:cNvSpPr>
            <a:spLocks noChangeShapeType="1"/>
          </p:cNvSpPr>
          <p:nvPr/>
        </p:nvSpPr>
        <p:spPr bwMode="auto">
          <a:xfrm>
            <a:off x="5105400" y="3886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84" name="Line 1090"/>
          <p:cNvSpPr>
            <a:spLocks noChangeShapeType="1"/>
          </p:cNvSpPr>
          <p:nvPr/>
        </p:nvSpPr>
        <p:spPr bwMode="auto">
          <a:xfrm>
            <a:off x="6553200" y="3505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85" name="Line 1091"/>
          <p:cNvSpPr>
            <a:spLocks noChangeShapeType="1"/>
          </p:cNvSpPr>
          <p:nvPr/>
        </p:nvSpPr>
        <p:spPr bwMode="auto">
          <a:xfrm flipV="1">
            <a:off x="5715000" y="35052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86" name="Line 1092"/>
          <p:cNvSpPr>
            <a:spLocks noChangeShapeType="1"/>
          </p:cNvSpPr>
          <p:nvPr/>
        </p:nvSpPr>
        <p:spPr bwMode="auto">
          <a:xfrm>
            <a:off x="5105400" y="33528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87" name="Oval 1093"/>
          <p:cNvSpPr>
            <a:spLocks noChangeArrowheads="1"/>
          </p:cNvSpPr>
          <p:nvPr/>
        </p:nvSpPr>
        <p:spPr bwMode="auto">
          <a:xfrm>
            <a:off x="6705600" y="3276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88" name="Line 1095"/>
          <p:cNvSpPr>
            <a:spLocks noChangeShapeType="1"/>
          </p:cNvSpPr>
          <p:nvPr/>
        </p:nvSpPr>
        <p:spPr bwMode="auto">
          <a:xfrm flipV="1">
            <a:off x="5105400" y="3505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89" name="Line 1096"/>
          <p:cNvSpPr>
            <a:spLocks noChangeShapeType="1"/>
          </p:cNvSpPr>
          <p:nvPr/>
        </p:nvSpPr>
        <p:spPr bwMode="auto">
          <a:xfrm flipV="1">
            <a:off x="6553200" y="3886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90" name="Line 1097"/>
          <p:cNvSpPr>
            <a:spLocks noChangeShapeType="1"/>
          </p:cNvSpPr>
          <p:nvPr/>
        </p:nvSpPr>
        <p:spPr bwMode="auto">
          <a:xfrm>
            <a:off x="5715000" y="35052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91" name="Oval 1099"/>
          <p:cNvSpPr>
            <a:spLocks noChangeArrowheads="1"/>
          </p:cNvSpPr>
          <p:nvPr/>
        </p:nvSpPr>
        <p:spPr bwMode="auto">
          <a:xfrm flipV="1">
            <a:off x="6705600" y="3810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92" name="Oval 1100"/>
          <p:cNvSpPr>
            <a:spLocks noChangeArrowheads="1"/>
          </p:cNvSpPr>
          <p:nvPr/>
        </p:nvSpPr>
        <p:spPr bwMode="auto">
          <a:xfrm>
            <a:off x="5257800" y="3276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93" name="Oval 1101"/>
          <p:cNvSpPr>
            <a:spLocks noChangeArrowheads="1"/>
          </p:cNvSpPr>
          <p:nvPr/>
        </p:nvSpPr>
        <p:spPr bwMode="auto">
          <a:xfrm>
            <a:off x="5257800" y="3810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94" name="Line 1104"/>
          <p:cNvSpPr>
            <a:spLocks noChangeShapeType="1"/>
          </p:cNvSpPr>
          <p:nvPr/>
        </p:nvSpPr>
        <p:spPr bwMode="auto">
          <a:xfrm flipV="1">
            <a:off x="3657600" y="2438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95" name="Line 1105"/>
          <p:cNvSpPr>
            <a:spLocks noChangeShapeType="1"/>
          </p:cNvSpPr>
          <p:nvPr/>
        </p:nvSpPr>
        <p:spPr bwMode="auto">
          <a:xfrm>
            <a:off x="4267200" y="2438400"/>
            <a:ext cx="838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96" name="Oval 1106"/>
          <p:cNvSpPr>
            <a:spLocks noChangeArrowheads="1"/>
          </p:cNvSpPr>
          <p:nvPr/>
        </p:nvSpPr>
        <p:spPr bwMode="auto">
          <a:xfrm>
            <a:off x="3810000" y="220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97" name="Line 1107"/>
          <p:cNvSpPr>
            <a:spLocks noChangeShapeType="1"/>
          </p:cNvSpPr>
          <p:nvPr/>
        </p:nvSpPr>
        <p:spPr bwMode="auto">
          <a:xfrm flipV="1">
            <a:off x="3657600" y="29718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98" name="Line 1108"/>
          <p:cNvSpPr>
            <a:spLocks noChangeShapeType="1"/>
          </p:cNvSpPr>
          <p:nvPr/>
        </p:nvSpPr>
        <p:spPr bwMode="auto">
          <a:xfrm>
            <a:off x="4267200" y="29718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099" name="Oval 1109"/>
          <p:cNvSpPr>
            <a:spLocks noChangeArrowheads="1"/>
          </p:cNvSpPr>
          <p:nvPr/>
        </p:nvSpPr>
        <p:spPr bwMode="auto">
          <a:xfrm>
            <a:off x="3810000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00" name="Line 1111"/>
          <p:cNvSpPr>
            <a:spLocks noChangeShapeType="1"/>
          </p:cNvSpPr>
          <p:nvPr/>
        </p:nvSpPr>
        <p:spPr bwMode="auto">
          <a:xfrm flipV="1">
            <a:off x="3657600" y="3505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01" name="Oval 1114"/>
          <p:cNvSpPr>
            <a:spLocks noChangeArrowheads="1"/>
          </p:cNvSpPr>
          <p:nvPr/>
        </p:nvSpPr>
        <p:spPr bwMode="auto">
          <a:xfrm flipV="1">
            <a:off x="3810000" y="3810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02" name="Oval 1117"/>
          <p:cNvSpPr>
            <a:spLocks noChangeArrowheads="1"/>
          </p:cNvSpPr>
          <p:nvPr/>
        </p:nvSpPr>
        <p:spPr bwMode="auto">
          <a:xfrm flipV="1">
            <a:off x="3810000" y="3276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03" name="Line 1118"/>
          <p:cNvSpPr>
            <a:spLocks noChangeShapeType="1"/>
          </p:cNvSpPr>
          <p:nvPr/>
        </p:nvSpPr>
        <p:spPr bwMode="auto">
          <a:xfrm>
            <a:off x="4267200" y="35052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04" name="Line 1120"/>
          <p:cNvSpPr>
            <a:spLocks noChangeShapeType="1"/>
          </p:cNvSpPr>
          <p:nvPr/>
        </p:nvSpPr>
        <p:spPr bwMode="auto">
          <a:xfrm flipV="1">
            <a:off x="1905000" y="4038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05" name="Line 1121"/>
          <p:cNvSpPr>
            <a:spLocks noChangeShapeType="1"/>
          </p:cNvSpPr>
          <p:nvPr/>
        </p:nvSpPr>
        <p:spPr bwMode="auto">
          <a:xfrm>
            <a:off x="2819400" y="4038600"/>
            <a:ext cx="8382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06" name="Line 1123"/>
          <p:cNvSpPr>
            <a:spLocks noChangeShapeType="1"/>
          </p:cNvSpPr>
          <p:nvPr/>
        </p:nvSpPr>
        <p:spPr bwMode="auto">
          <a:xfrm flipV="1">
            <a:off x="1905000" y="2438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07" name="Line 1124"/>
          <p:cNvSpPr>
            <a:spLocks noChangeShapeType="1"/>
          </p:cNvSpPr>
          <p:nvPr/>
        </p:nvSpPr>
        <p:spPr bwMode="auto">
          <a:xfrm>
            <a:off x="2819400" y="2438400"/>
            <a:ext cx="83820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08" name="Oval 1125"/>
          <p:cNvSpPr>
            <a:spLocks noChangeArrowheads="1"/>
          </p:cNvSpPr>
          <p:nvPr/>
        </p:nvSpPr>
        <p:spPr bwMode="auto">
          <a:xfrm>
            <a:off x="2362200" y="220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09" name="Line 1126"/>
          <p:cNvSpPr>
            <a:spLocks noChangeShapeType="1"/>
          </p:cNvSpPr>
          <p:nvPr/>
        </p:nvSpPr>
        <p:spPr bwMode="auto">
          <a:xfrm flipV="1">
            <a:off x="1905000" y="2971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10" name="Line 1127"/>
          <p:cNvSpPr>
            <a:spLocks noChangeShapeType="1"/>
          </p:cNvSpPr>
          <p:nvPr/>
        </p:nvSpPr>
        <p:spPr bwMode="auto">
          <a:xfrm>
            <a:off x="2819400" y="2971800"/>
            <a:ext cx="8382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11" name="Oval 1128"/>
          <p:cNvSpPr>
            <a:spLocks noChangeArrowheads="1"/>
          </p:cNvSpPr>
          <p:nvPr/>
        </p:nvSpPr>
        <p:spPr bwMode="auto">
          <a:xfrm>
            <a:off x="2362200" y="27432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12" name="Line 1130"/>
          <p:cNvSpPr>
            <a:spLocks noChangeShapeType="1"/>
          </p:cNvSpPr>
          <p:nvPr/>
        </p:nvSpPr>
        <p:spPr bwMode="auto">
          <a:xfrm flipV="1">
            <a:off x="1905000" y="3505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13" name="Oval 1133"/>
          <p:cNvSpPr>
            <a:spLocks noChangeArrowheads="1"/>
          </p:cNvSpPr>
          <p:nvPr/>
        </p:nvSpPr>
        <p:spPr bwMode="auto">
          <a:xfrm flipV="1">
            <a:off x="2362200" y="3810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14" name="Oval 1136"/>
          <p:cNvSpPr>
            <a:spLocks noChangeArrowheads="1"/>
          </p:cNvSpPr>
          <p:nvPr/>
        </p:nvSpPr>
        <p:spPr bwMode="auto">
          <a:xfrm flipV="1">
            <a:off x="2362200" y="3276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15" name="Line 1137"/>
          <p:cNvSpPr>
            <a:spLocks noChangeShapeType="1"/>
          </p:cNvSpPr>
          <p:nvPr/>
        </p:nvSpPr>
        <p:spPr bwMode="auto">
          <a:xfrm>
            <a:off x="2819400" y="3505200"/>
            <a:ext cx="8382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16" name="Line 1141"/>
          <p:cNvSpPr>
            <a:spLocks noChangeShapeType="1"/>
          </p:cNvSpPr>
          <p:nvPr/>
        </p:nvSpPr>
        <p:spPr bwMode="auto">
          <a:xfrm flipV="1">
            <a:off x="1905000" y="5715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17" name="Oval 1144"/>
          <p:cNvSpPr>
            <a:spLocks noChangeArrowheads="1"/>
          </p:cNvSpPr>
          <p:nvPr/>
        </p:nvSpPr>
        <p:spPr bwMode="auto">
          <a:xfrm flipV="1">
            <a:off x="2362200" y="60198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18" name="Oval 1147"/>
          <p:cNvSpPr>
            <a:spLocks noChangeArrowheads="1"/>
          </p:cNvSpPr>
          <p:nvPr/>
        </p:nvSpPr>
        <p:spPr bwMode="auto">
          <a:xfrm flipV="1">
            <a:off x="2362200" y="54864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19" name="Line 1148"/>
          <p:cNvSpPr>
            <a:spLocks noChangeShapeType="1"/>
          </p:cNvSpPr>
          <p:nvPr/>
        </p:nvSpPr>
        <p:spPr bwMode="auto">
          <a:xfrm>
            <a:off x="2819400" y="57150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20" name="Line 1150"/>
          <p:cNvSpPr>
            <a:spLocks noChangeShapeType="1"/>
          </p:cNvSpPr>
          <p:nvPr/>
        </p:nvSpPr>
        <p:spPr bwMode="auto">
          <a:xfrm flipV="1">
            <a:off x="1905000" y="4648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21" name="Line 1151"/>
          <p:cNvSpPr>
            <a:spLocks noChangeShapeType="1"/>
          </p:cNvSpPr>
          <p:nvPr/>
        </p:nvSpPr>
        <p:spPr bwMode="auto">
          <a:xfrm>
            <a:off x="2819400" y="4648200"/>
            <a:ext cx="838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22" name="Oval 1152"/>
          <p:cNvSpPr>
            <a:spLocks noChangeArrowheads="1"/>
          </p:cNvSpPr>
          <p:nvPr/>
        </p:nvSpPr>
        <p:spPr bwMode="auto">
          <a:xfrm>
            <a:off x="2362200" y="44196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23" name="Line 1153"/>
          <p:cNvSpPr>
            <a:spLocks noChangeShapeType="1"/>
          </p:cNvSpPr>
          <p:nvPr/>
        </p:nvSpPr>
        <p:spPr bwMode="auto">
          <a:xfrm flipV="1">
            <a:off x="1905000" y="5181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24" name="Line 1154"/>
          <p:cNvSpPr>
            <a:spLocks noChangeShapeType="1"/>
          </p:cNvSpPr>
          <p:nvPr/>
        </p:nvSpPr>
        <p:spPr bwMode="auto">
          <a:xfrm>
            <a:off x="2819400" y="51816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25" name="Oval 1155"/>
          <p:cNvSpPr>
            <a:spLocks noChangeArrowheads="1"/>
          </p:cNvSpPr>
          <p:nvPr/>
        </p:nvSpPr>
        <p:spPr bwMode="auto">
          <a:xfrm>
            <a:off x="2362200" y="4953000"/>
            <a:ext cx="304800" cy="304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26" name="Text Box 1158"/>
          <p:cNvSpPr txBox="1">
            <a:spLocks noChangeArrowheads="1"/>
          </p:cNvSpPr>
          <p:nvPr/>
        </p:nvSpPr>
        <p:spPr bwMode="auto">
          <a:xfrm>
            <a:off x="1584325" y="2133600"/>
            <a:ext cx="260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200" b="1"/>
              <a:t>0</a:t>
            </a:r>
          </a:p>
          <a:p>
            <a:r>
              <a:rPr lang="pt-BR" sz="1200" b="1"/>
              <a:t>1</a:t>
            </a:r>
            <a:endParaRPr lang="pt-BR" sz="1600"/>
          </a:p>
        </p:txBody>
      </p:sp>
      <p:sp>
        <p:nvSpPr>
          <p:cNvPr id="44127" name="Text Box 1159"/>
          <p:cNvSpPr txBox="1">
            <a:spLocks noChangeArrowheads="1"/>
          </p:cNvSpPr>
          <p:nvPr/>
        </p:nvSpPr>
        <p:spPr bwMode="auto">
          <a:xfrm>
            <a:off x="1568450" y="2667000"/>
            <a:ext cx="260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200" b="1"/>
              <a:t>2</a:t>
            </a:r>
          </a:p>
          <a:p>
            <a:r>
              <a:rPr lang="pt-BR" sz="1200" b="1"/>
              <a:t>3</a:t>
            </a:r>
            <a:endParaRPr lang="pt-BR" sz="1600"/>
          </a:p>
        </p:txBody>
      </p:sp>
      <p:sp>
        <p:nvSpPr>
          <p:cNvPr id="44128" name="Text Box 1160"/>
          <p:cNvSpPr txBox="1">
            <a:spLocks noChangeArrowheads="1"/>
          </p:cNvSpPr>
          <p:nvPr/>
        </p:nvSpPr>
        <p:spPr bwMode="auto">
          <a:xfrm>
            <a:off x="1568450" y="3200400"/>
            <a:ext cx="260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200" b="1"/>
              <a:t>4</a:t>
            </a:r>
          </a:p>
          <a:p>
            <a:r>
              <a:rPr lang="pt-BR" sz="1200" b="1"/>
              <a:t>5</a:t>
            </a:r>
            <a:endParaRPr lang="pt-BR" sz="1600"/>
          </a:p>
        </p:txBody>
      </p:sp>
      <p:sp>
        <p:nvSpPr>
          <p:cNvPr id="44129" name="Text Box 1161"/>
          <p:cNvSpPr txBox="1">
            <a:spLocks noChangeArrowheads="1"/>
          </p:cNvSpPr>
          <p:nvPr/>
        </p:nvSpPr>
        <p:spPr bwMode="auto">
          <a:xfrm>
            <a:off x="1568450" y="3733800"/>
            <a:ext cx="260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200" b="1"/>
              <a:t>6</a:t>
            </a:r>
          </a:p>
          <a:p>
            <a:r>
              <a:rPr lang="pt-BR" sz="1200" b="1"/>
              <a:t>7</a:t>
            </a:r>
            <a:endParaRPr lang="pt-BR" sz="1600"/>
          </a:p>
        </p:txBody>
      </p:sp>
      <p:sp>
        <p:nvSpPr>
          <p:cNvPr id="44130" name="Text Box 1162"/>
          <p:cNvSpPr txBox="1">
            <a:spLocks noChangeArrowheads="1"/>
          </p:cNvSpPr>
          <p:nvPr/>
        </p:nvSpPr>
        <p:spPr bwMode="auto">
          <a:xfrm>
            <a:off x="1568450" y="4343400"/>
            <a:ext cx="260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200" b="1"/>
              <a:t>8</a:t>
            </a:r>
          </a:p>
          <a:p>
            <a:r>
              <a:rPr lang="pt-BR" sz="1200" b="1"/>
              <a:t>9</a:t>
            </a:r>
            <a:endParaRPr lang="pt-BR" sz="1600"/>
          </a:p>
        </p:txBody>
      </p:sp>
      <p:sp>
        <p:nvSpPr>
          <p:cNvPr id="44131" name="Text Box 1163"/>
          <p:cNvSpPr txBox="1">
            <a:spLocks noChangeArrowheads="1"/>
          </p:cNvSpPr>
          <p:nvPr/>
        </p:nvSpPr>
        <p:spPr bwMode="auto">
          <a:xfrm>
            <a:off x="1492250" y="48768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pt-BR" sz="1200" b="1"/>
              <a:t>10</a:t>
            </a:r>
          </a:p>
          <a:p>
            <a:pPr algn="r"/>
            <a:r>
              <a:rPr lang="pt-BR" sz="1200" b="1"/>
              <a:t>11</a:t>
            </a:r>
            <a:endParaRPr lang="pt-BR" sz="1600"/>
          </a:p>
        </p:txBody>
      </p:sp>
      <p:sp>
        <p:nvSpPr>
          <p:cNvPr id="44132" name="Text Box 1164"/>
          <p:cNvSpPr txBox="1">
            <a:spLocks noChangeArrowheads="1"/>
          </p:cNvSpPr>
          <p:nvPr/>
        </p:nvSpPr>
        <p:spPr bwMode="auto">
          <a:xfrm>
            <a:off x="1492250" y="5410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pt-BR" sz="1200" b="1"/>
              <a:t>12</a:t>
            </a:r>
          </a:p>
          <a:p>
            <a:pPr algn="r"/>
            <a:r>
              <a:rPr lang="pt-BR" sz="1200" b="1"/>
              <a:t>13</a:t>
            </a:r>
            <a:endParaRPr lang="pt-BR" sz="1600"/>
          </a:p>
        </p:txBody>
      </p:sp>
      <p:sp>
        <p:nvSpPr>
          <p:cNvPr id="44133" name="Text Box 1165"/>
          <p:cNvSpPr txBox="1">
            <a:spLocks noChangeArrowheads="1"/>
          </p:cNvSpPr>
          <p:nvPr/>
        </p:nvSpPr>
        <p:spPr bwMode="auto">
          <a:xfrm>
            <a:off x="1492250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pt-BR" sz="1200" b="1"/>
              <a:t>14</a:t>
            </a:r>
          </a:p>
          <a:p>
            <a:pPr algn="r"/>
            <a:r>
              <a:rPr lang="pt-BR" sz="1200" b="1"/>
              <a:t>15</a:t>
            </a:r>
            <a:endParaRPr lang="pt-BR" sz="1600"/>
          </a:p>
        </p:txBody>
      </p:sp>
      <p:sp>
        <p:nvSpPr>
          <p:cNvPr id="44134" name="Text Box 1167"/>
          <p:cNvSpPr txBox="1">
            <a:spLocks noChangeArrowheads="1"/>
          </p:cNvSpPr>
          <p:nvPr/>
        </p:nvSpPr>
        <p:spPr bwMode="auto">
          <a:xfrm>
            <a:off x="7588250" y="2133600"/>
            <a:ext cx="260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200" b="1"/>
              <a:t>0</a:t>
            </a:r>
          </a:p>
          <a:p>
            <a:r>
              <a:rPr lang="pt-BR" sz="1200" b="1"/>
              <a:t>1</a:t>
            </a:r>
            <a:endParaRPr lang="pt-BR" sz="1600"/>
          </a:p>
        </p:txBody>
      </p:sp>
      <p:sp>
        <p:nvSpPr>
          <p:cNvPr id="44135" name="Text Box 1168"/>
          <p:cNvSpPr txBox="1">
            <a:spLocks noChangeArrowheads="1"/>
          </p:cNvSpPr>
          <p:nvPr/>
        </p:nvSpPr>
        <p:spPr bwMode="auto">
          <a:xfrm>
            <a:off x="7572375" y="2667000"/>
            <a:ext cx="260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200" b="1"/>
              <a:t>2</a:t>
            </a:r>
          </a:p>
          <a:p>
            <a:r>
              <a:rPr lang="pt-BR" sz="1200" b="1"/>
              <a:t>3</a:t>
            </a:r>
            <a:endParaRPr lang="pt-BR" sz="1600"/>
          </a:p>
        </p:txBody>
      </p:sp>
      <p:sp>
        <p:nvSpPr>
          <p:cNvPr id="44136" name="Text Box 1169"/>
          <p:cNvSpPr txBox="1">
            <a:spLocks noChangeArrowheads="1"/>
          </p:cNvSpPr>
          <p:nvPr/>
        </p:nvSpPr>
        <p:spPr bwMode="auto">
          <a:xfrm>
            <a:off x="7572375" y="3200400"/>
            <a:ext cx="260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200" b="1"/>
              <a:t>4</a:t>
            </a:r>
          </a:p>
          <a:p>
            <a:r>
              <a:rPr lang="pt-BR" sz="1200" b="1"/>
              <a:t>5</a:t>
            </a:r>
            <a:endParaRPr lang="pt-BR" sz="1600"/>
          </a:p>
        </p:txBody>
      </p:sp>
      <p:sp>
        <p:nvSpPr>
          <p:cNvPr id="44137" name="Text Box 1170"/>
          <p:cNvSpPr txBox="1">
            <a:spLocks noChangeArrowheads="1"/>
          </p:cNvSpPr>
          <p:nvPr/>
        </p:nvSpPr>
        <p:spPr bwMode="auto">
          <a:xfrm>
            <a:off x="7572375" y="3733800"/>
            <a:ext cx="260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200" b="1"/>
              <a:t>6</a:t>
            </a:r>
          </a:p>
          <a:p>
            <a:r>
              <a:rPr lang="pt-BR" sz="1200" b="1"/>
              <a:t>7</a:t>
            </a:r>
            <a:endParaRPr lang="pt-BR" sz="1600"/>
          </a:p>
        </p:txBody>
      </p:sp>
      <p:sp>
        <p:nvSpPr>
          <p:cNvPr id="44138" name="Text Box 1171"/>
          <p:cNvSpPr txBox="1">
            <a:spLocks noChangeArrowheads="1"/>
          </p:cNvSpPr>
          <p:nvPr/>
        </p:nvSpPr>
        <p:spPr bwMode="auto">
          <a:xfrm>
            <a:off x="7572375" y="4343400"/>
            <a:ext cx="260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pt-BR" sz="1200" b="1"/>
              <a:t>8</a:t>
            </a:r>
          </a:p>
          <a:p>
            <a:r>
              <a:rPr lang="pt-BR" sz="1200" b="1"/>
              <a:t>9</a:t>
            </a:r>
            <a:endParaRPr lang="pt-BR" sz="1600"/>
          </a:p>
        </p:txBody>
      </p:sp>
      <p:sp>
        <p:nvSpPr>
          <p:cNvPr id="44139" name="Text Box 1172"/>
          <p:cNvSpPr txBox="1">
            <a:spLocks noChangeArrowheads="1"/>
          </p:cNvSpPr>
          <p:nvPr/>
        </p:nvSpPr>
        <p:spPr bwMode="auto">
          <a:xfrm>
            <a:off x="7496175" y="48768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pt-BR" sz="1200" b="1"/>
              <a:t>10</a:t>
            </a:r>
          </a:p>
          <a:p>
            <a:pPr algn="r"/>
            <a:r>
              <a:rPr lang="pt-BR" sz="1200" b="1"/>
              <a:t>11</a:t>
            </a:r>
            <a:endParaRPr lang="pt-BR" sz="1600"/>
          </a:p>
        </p:txBody>
      </p:sp>
      <p:sp>
        <p:nvSpPr>
          <p:cNvPr id="44140" name="Text Box 1173"/>
          <p:cNvSpPr txBox="1">
            <a:spLocks noChangeArrowheads="1"/>
          </p:cNvSpPr>
          <p:nvPr/>
        </p:nvSpPr>
        <p:spPr bwMode="auto">
          <a:xfrm>
            <a:off x="7496175" y="54102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pt-BR" sz="1200" b="1"/>
              <a:t>12</a:t>
            </a:r>
          </a:p>
          <a:p>
            <a:pPr algn="r"/>
            <a:r>
              <a:rPr lang="pt-BR" sz="1200" b="1"/>
              <a:t>13</a:t>
            </a:r>
            <a:endParaRPr lang="pt-BR" sz="1600"/>
          </a:p>
        </p:txBody>
      </p:sp>
      <p:sp>
        <p:nvSpPr>
          <p:cNvPr id="44141" name="Text Box 1174"/>
          <p:cNvSpPr txBox="1">
            <a:spLocks noChangeArrowheads="1"/>
          </p:cNvSpPr>
          <p:nvPr/>
        </p:nvSpPr>
        <p:spPr bwMode="auto">
          <a:xfrm>
            <a:off x="7496175" y="594360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pt-BR" sz="1200" b="1"/>
              <a:t>14</a:t>
            </a:r>
          </a:p>
          <a:p>
            <a:pPr algn="r"/>
            <a:r>
              <a:rPr lang="pt-BR" sz="1200" b="1"/>
              <a:t>15</a:t>
            </a:r>
            <a:endParaRPr lang="pt-BR" sz="1600"/>
          </a:p>
        </p:txBody>
      </p:sp>
      <p:grpSp>
        <p:nvGrpSpPr>
          <p:cNvPr id="44142" name="Group 1177"/>
          <p:cNvGrpSpPr>
            <a:grpSpLocks/>
          </p:cNvGrpSpPr>
          <p:nvPr/>
        </p:nvGrpSpPr>
        <p:grpSpPr bwMode="auto">
          <a:xfrm>
            <a:off x="1905000" y="2286000"/>
            <a:ext cx="762000" cy="152400"/>
            <a:chOff x="1200" y="1440"/>
            <a:chExt cx="480" cy="96"/>
          </a:xfrm>
        </p:grpSpPr>
        <p:sp>
          <p:nvSpPr>
            <p:cNvPr id="44203" name="Line 1175"/>
            <p:cNvSpPr>
              <a:spLocks noChangeShapeType="1"/>
            </p:cNvSpPr>
            <p:nvPr/>
          </p:nvSpPr>
          <p:spPr bwMode="auto">
            <a:xfrm>
              <a:off x="1200" y="153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204" name="Line 1176"/>
            <p:cNvSpPr>
              <a:spLocks noChangeShapeType="1"/>
            </p:cNvSpPr>
            <p:nvPr/>
          </p:nvSpPr>
          <p:spPr bwMode="auto">
            <a:xfrm flipV="1">
              <a:off x="1488" y="1440"/>
              <a:ext cx="192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4143" name="Line 1074"/>
          <p:cNvSpPr>
            <a:spLocks noChangeShapeType="1"/>
          </p:cNvSpPr>
          <p:nvPr/>
        </p:nvSpPr>
        <p:spPr bwMode="auto">
          <a:xfrm>
            <a:off x="1905000" y="2286000"/>
            <a:ext cx="5562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4144" name="Group 1178"/>
          <p:cNvGrpSpPr>
            <a:grpSpLocks/>
          </p:cNvGrpSpPr>
          <p:nvPr/>
        </p:nvGrpSpPr>
        <p:grpSpPr bwMode="auto">
          <a:xfrm>
            <a:off x="1905000" y="2819400"/>
            <a:ext cx="762000" cy="152400"/>
            <a:chOff x="1200" y="1440"/>
            <a:chExt cx="480" cy="96"/>
          </a:xfrm>
        </p:grpSpPr>
        <p:sp>
          <p:nvSpPr>
            <p:cNvPr id="44201" name="Line 1179"/>
            <p:cNvSpPr>
              <a:spLocks noChangeShapeType="1"/>
            </p:cNvSpPr>
            <p:nvPr/>
          </p:nvSpPr>
          <p:spPr bwMode="auto">
            <a:xfrm>
              <a:off x="1200" y="153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202" name="Line 1180"/>
            <p:cNvSpPr>
              <a:spLocks noChangeShapeType="1"/>
            </p:cNvSpPr>
            <p:nvPr/>
          </p:nvSpPr>
          <p:spPr bwMode="auto">
            <a:xfrm flipV="1">
              <a:off x="1488" y="1440"/>
              <a:ext cx="192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4145" name="Line 1122"/>
          <p:cNvSpPr>
            <a:spLocks noChangeShapeType="1"/>
          </p:cNvSpPr>
          <p:nvPr/>
        </p:nvSpPr>
        <p:spPr bwMode="auto">
          <a:xfrm>
            <a:off x="1905000" y="28194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46" name="Line 1129"/>
          <p:cNvSpPr>
            <a:spLocks noChangeShapeType="1"/>
          </p:cNvSpPr>
          <p:nvPr/>
        </p:nvSpPr>
        <p:spPr bwMode="auto">
          <a:xfrm flipV="1">
            <a:off x="2819400" y="24384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47" name="Line 1181"/>
          <p:cNvSpPr>
            <a:spLocks noChangeShapeType="1"/>
          </p:cNvSpPr>
          <p:nvPr/>
        </p:nvSpPr>
        <p:spPr bwMode="auto">
          <a:xfrm>
            <a:off x="3657600" y="24384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48" name="Line 1182"/>
          <p:cNvSpPr>
            <a:spLocks noChangeShapeType="1"/>
          </p:cNvSpPr>
          <p:nvPr/>
        </p:nvSpPr>
        <p:spPr bwMode="auto">
          <a:xfrm flipV="1">
            <a:off x="3810000" y="2286000"/>
            <a:ext cx="3048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49" name="Line 1098"/>
          <p:cNvSpPr>
            <a:spLocks noChangeShapeType="1"/>
          </p:cNvSpPr>
          <p:nvPr/>
        </p:nvSpPr>
        <p:spPr bwMode="auto">
          <a:xfrm flipV="1">
            <a:off x="3657600" y="40386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50" name="Line 1028"/>
          <p:cNvSpPr>
            <a:spLocks noChangeShapeType="1"/>
          </p:cNvSpPr>
          <p:nvPr/>
        </p:nvSpPr>
        <p:spPr bwMode="auto">
          <a:xfrm>
            <a:off x="3657600" y="44958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51" name="Line 1142"/>
          <p:cNvSpPr>
            <a:spLocks noChangeShapeType="1"/>
          </p:cNvSpPr>
          <p:nvPr/>
        </p:nvSpPr>
        <p:spPr bwMode="auto">
          <a:xfrm>
            <a:off x="1905000" y="60960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52" name="Line 1143"/>
          <p:cNvSpPr>
            <a:spLocks noChangeShapeType="1"/>
          </p:cNvSpPr>
          <p:nvPr/>
        </p:nvSpPr>
        <p:spPr bwMode="auto">
          <a:xfrm flipV="1">
            <a:off x="2819400" y="4038600"/>
            <a:ext cx="838200" cy="2057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53" name="Line 1145"/>
          <p:cNvSpPr>
            <a:spLocks noChangeShapeType="1"/>
          </p:cNvSpPr>
          <p:nvPr/>
        </p:nvSpPr>
        <p:spPr bwMode="auto">
          <a:xfrm>
            <a:off x="1905000" y="55626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54" name="Line 1146"/>
          <p:cNvSpPr>
            <a:spLocks noChangeShapeType="1"/>
          </p:cNvSpPr>
          <p:nvPr/>
        </p:nvSpPr>
        <p:spPr bwMode="auto">
          <a:xfrm flipV="1">
            <a:off x="2819400" y="3886200"/>
            <a:ext cx="838200" cy="1676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55" name="Line 1103"/>
          <p:cNvSpPr>
            <a:spLocks noChangeShapeType="1"/>
          </p:cNvSpPr>
          <p:nvPr/>
        </p:nvSpPr>
        <p:spPr bwMode="auto">
          <a:xfrm>
            <a:off x="3657600" y="28194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56" name="Line 1110"/>
          <p:cNvSpPr>
            <a:spLocks noChangeShapeType="1"/>
          </p:cNvSpPr>
          <p:nvPr/>
        </p:nvSpPr>
        <p:spPr bwMode="auto">
          <a:xfrm flipV="1">
            <a:off x="4267200" y="24384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57" name="Line 1134"/>
          <p:cNvSpPr>
            <a:spLocks noChangeShapeType="1"/>
          </p:cNvSpPr>
          <p:nvPr/>
        </p:nvSpPr>
        <p:spPr bwMode="auto">
          <a:xfrm>
            <a:off x="1905000" y="33528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58" name="Line 1135"/>
          <p:cNvSpPr>
            <a:spLocks noChangeShapeType="1"/>
          </p:cNvSpPr>
          <p:nvPr/>
        </p:nvSpPr>
        <p:spPr bwMode="auto">
          <a:xfrm flipV="1">
            <a:off x="2819400" y="2819400"/>
            <a:ext cx="8382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59" name="Line 1185"/>
          <p:cNvSpPr>
            <a:spLocks noChangeShapeType="1"/>
          </p:cNvSpPr>
          <p:nvPr/>
        </p:nvSpPr>
        <p:spPr bwMode="auto">
          <a:xfrm>
            <a:off x="5105400" y="24384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60" name="Line 1186"/>
          <p:cNvSpPr>
            <a:spLocks noChangeShapeType="1"/>
          </p:cNvSpPr>
          <p:nvPr/>
        </p:nvSpPr>
        <p:spPr bwMode="auto">
          <a:xfrm flipV="1">
            <a:off x="5257800" y="2286000"/>
            <a:ext cx="3048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4161" name="Group 1198"/>
          <p:cNvGrpSpPr>
            <a:grpSpLocks/>
          </p:cNvGrpSpPr>
          <p:nvPr/>
        </p:nvGrpSpPr>
        <p:grpSpPr bwMode="auto">
          <a:xfrm>
            <a:off x="1905000" y="3352800"/>
            <a:ext cx="762000" cy="152400"/>
            <a:chOff x="1200" y="1440"/>
            <a:chExt cx="480" cy="96"/>
          </a:xfrm>
        </p:grpSpPr>
        <p:sp>
          <p:nvSpPr>
            <p:cNvPr id="44199" name="Line 1199"/>
            <p:cNvSpPr>
              <a:spLocks noChangeShapeType="1"/>
            </p:cNvSpPr>
            <p:nvPr/>
          </p:nvSpPr>
          <p:spPr bwMode="auto">
            <a:xfrm>
              <a:off x="1200" y="153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200" name="Line 1200"/>
            <p:cNvSpPr>
              <a:spLocks noChangeShapeType="1"/>
            </p:cNvSpPr>
            <p:nvPr/>
          </p:nvSpPr>
          <p:spPr bwMode="auto">
            <a:xfrm flipV="1">
              <a:off x="1488" y="1440"/>
              <a:ext cx="192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4162" name="Group 1201"/>
          <p:cNvGrpSpPr>
            <a:grpSpLocks/>
          </p:cNvGrpSpPr>
          <p:nvPr/>
        </p:nvGrpSpPr>
        <p:grpSpPr bwMode="auto">
          <a:xfrm>
            <a:off x="1905000" y="3886200"/>
            <a:ext cx="762000" cy="152400"/>
            <a:chOff x="1200" y="1440"/>
            <a:chExt cx="480" cy="96"/>
          </a:xfrm>
        </p:grpSpPr>
        <p:sp>
          <p:nvSpPr>
            <p:cNvPr id="44197" name="Line 1202"/>
            <p:cNvSpPr>
              <a:spLocks noChangeShapeType="1"/>
            </p:cNvSpPr>
            <p:nvPr/>
          </p:nvSpPr>
          <p:spPr bwMode="auto">
            <a:xfrm>
              <a:off x="1200" y="153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198" name="Line 1203"/>
            <p:cNvSpPr>
              <a:spLocks noChangeShapeType="1"/>
            </p:cNvSpPr>
            <p:nvPr/>
          </p:nvSpPr>
          <p:spPr bwMode="auto">
            <a:xfrm flipV="1">
              <a:off x="1488" y="1440"/>
              <a:ext cx="192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4163" name="Line 1131"/>
          <p:cNvSpPr>
            <a:spLocks noChangeShapeType="1"/>
          </p:cNvSpPr>
          <p:nvPr/>
        </p:nvSpPr>
        <p:spPr bwMode="auto">
          <a:xfrm>
            <a:off x="1905000" y="38862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64" name="Line 1132"/>
          <p:cNvSpPr>
            <a:spLocks noChangeShapeType="1"/>
          </p:cNvSpPr>
          <p:nvPr/>
        </p:nvSpPr>
        <p:spPr bwMode="auto">
          <a:xfrm flipV="1">
            <a:off x="2819400" y="2971800"/>
            <a:ext cx="83820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65" name="Line 1204"/>
          <p:cNvSpPr>
            <a:spLocks noChangeShapeType="1"/>
          </p:cNvSpPr>
          <p:nvPr/>
        </p:nvSpPr>
        <p:spPr bwMode="auto">
          <a:xfrm>
            <a:off x="3657600" y="29718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66" name="Line 1205"/>
          <p:cNvSpPr>
            <a:spLocks noChangeShapeType="1"/>
          </p:cNvSpPr>
          <p:nvPr/>
        </p:nvSpPr>
        <p:spPr bwMode="auto">
          <a:xfrm flipV="1">
            <a:off x="3810000" y="2819400"/>
            <a:ext cx="3048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4167" name="Group 1206"/>
          <p:cNvGrpSpPr>
            <a:grpSpLocks/>
          </p:cNvGrpSpPr>
          <p:nvPr/>
        </p:nvGrpSpPr>
        <p:grpSpPr bwMode="auto">
          <a:xfrm>
            <a:off x="1905000" y="4495800"/>
            <a:ext cx="762000" cy="152400"/>
            <a:chOff x="1200" y="1440"/>
            <a:chExt cx="480" cy="96"/>
          </a:xfrm>
        </p:grpSpPr>
        <p:sp>
          <p:nvSpPr>
            <p:cNvPr id="44195" name="Line 1207"/>
            <p:cNvSpPr>
              <a:spLocks noChangeShapeType="1"/>
            </p:cNvSpPr>
            <p:nvPr/>
          </p:nvSpPr>
          <p:spPr bwMode="auto">
            <a:xfrm>
              <a:off x="1200" y="153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196" name="Line 1208"/>
            <p:cNvSpPr>
              <a:spLocks noChangeShapeType="1"/>
            </p:cNvSpPr>
            <p:nvPr/>
          </p:nvSpPr>
          <p:spPr bwMode="auto">
            <a:xfrm flipV="1">
              <a:off x="1488" y="1440"/>
              <a:ext cx="192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4168" name="Group 1209"/>
          <p:cNvGrpSpPr>
            <a:grpSpLocks/>
          </p:cNvGrpSpPr>
          <p:nvPr/>
        </p:nvGrpSpPr>
        <p:grpSpPr bwMode="auto">
          <a:xfrm>
            <a:off x="1905000" y="5029200"/>
            <a:ext cx="762000" cy="152400"/>
            <a:chOff x="1200" y="1440"/>
            <a:chExt cx="480" cy="96"/>
          </a:xfrm>
        </p:grpSpPr>
        <p:sp>
          <p:nvSpPr>
            <p:cNvPr id="44193" name="Line 1210"/>
            <p:cNvSpPr>
              <a:spLocks noChangeShapeType="1"/>
            </p:cNvSpPr>
            <p:nvPr/>
          </p:nvSpPr>
          <p:spPr bwMode="auto">
            <a:xfrm>
              <a:off x="1200" y="153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194" name="Line 1211"/>
            <p:cNvSpPr>
              <a:spLocks noChangeShapeType="1"/>
            </p:cNvSpPr>
            <p:nvPr/>
          </p:nvSpPr>
          <p:spPr bwMode="auto">
            <a:xfrm flipV="1">
              <a:off x="1488" y="1440"/>
              <a:ext cx="192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4169" name="Group 1212"/>
          <p:cNvGrpSpPr>
            <a:grpSpLocks/>
          </p:cNvGrpSpPr>
          <p:nvPr/>
        </p:nvGrpSpPr>
        <p:grpSpPr bwMode="auto">
          <a:xfrm>
            <a:off x="1905000" y="5562600"/>
            <a:ext cx="762000" cy="152400"/>
            <a:chOff x="1200" y="1440"/>
            <a:chExt cx="480" cy="96"/>
          </a:xfrm>
        </p:grpSpPr>
        <p:sp>
          <p:nvSpPr>
            <p:cNvPr id="44191" name="Line 1213"/>
            <p:cNvSpPr>
              <a:spLocks noChangeShapeType="1"/>
            </p:cNvSpPr>
            <p:nvPr/>
          </p:nvSpPr>
          <p:spPr bwMode="auto">
            <a:xfrm>
              <a:off x="1200" y="153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192" name="Line 1214"/>
            <p:cNvSpPr>
              <a:spLocks noChangeShapeType="1"/>
            </p:cNvSpPr>
            <p:nvPr/>
          </p:nvSpPr>
          <p:spPr bwMode="auto">
            <a:xfrm flipV="1">
              <a:off x="1488" y="1440"/>
              <a:ext cx="192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4170" name="Group 1215"/>
          <p:cNvGrpSpPr>
            <a:grpSpLocks/>
          </p:cNvGrpSpPr>
          <p:nvPr/>
        </p:nvGrpSpPr>
        <p:grpSpPr bwMode="auto">
          <a:xfrm>
            <a:off x="1905000" y="6096000"/>
            <a:ext cx="762000" cy="152400"/>
            <a:chOff x="1200" y="1440"/>
            <a:chExt cx="480" cy="96"/>
          </a:xfrm>
        </p:grpSpPr>
        <p:sp>
          <p:nvSpPr>
            <p:cNvPr id="44189" name="Line 1216"/>
            <p:cNvSpPr>
              <a:spLocks noChangeShapeType="1"/>
            </p:cNvSpPr>
            <p:nvPr/>
          </p:nvSpPr>
          <p:spPr bwMode="auto">
            <a:xfrm>
              <a:off x="1200" y="153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4190" name="Line 1217"/>
            <p:cNvSpPr>
              <a:spLocks noChangeShapeType="1"/>
            </p:cNvSpPr>
            <p:nvPr/>
          </p:nvSpPr>
          <p:spPr bwMode="auto">
            <a:xfrm flipV="1">
              <a:off x="1488" y="1440"/>
              <a:ext cx="192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4171" name="Line 1081"/>
          <p:cNvSpPr>
            <a:spLocks noChangeShapeType="1"/>
          </p:cNvSpPr>
          <p:nvPr/>
        </p:nvSpPr>
        <p:spPr bwMode="auto">
          <a:xfrm>
            <a:off x="5105400" y="28194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72" name="Line 1083"/>
          <p:cNvSpPr>
            <a:spLocks noChangeShapeType="1"/>
          </p:cNvSpPr>
          <p:nvPr/>
        </p:nvSpPr>
        <p:spPr bwMode="auto">
          <a:xfrm flipV="1">
            <a:off x="5715000" y="2438400"/>
            <a:ext cx="8382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73" name="Line 1115"/>
          <p:cNvSpPr>
            <a:spLocks noChangeShapeType="1"/>
          </p:cNvSpPr>
          <p:nvPr/>
        </p:nvSpPr>
        <p:spPr bwMode="auto">
          <a:xfrm>
            <a:off x="3657600" y="33528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74" name="Line 1116"/>
          <p:cNvSpPr>
            <a:spLocks noChangeShapeType="1"/>
          </p:cNvSpPr>
          <p:nvPr/>
        </p:nvSpPr>
        <p:spPr bwMode="auto">
          <a:xfrm flipV="1">
            <a:off x="4267200" y="2819400"/>
            <a:ext cx="838200" cy="533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75" name="Line 1139"/>
          <p:cNvSpPr>
            <a:spLocks noChangeShapeType="1"/>
          </p:cNvSpPr>
          <p:nvPr/>
        </p:nvSpPr>
        <p:spPr bwMode="auto">
          <a:xfrm>
            <a:off x="1905000" y="44958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76" name="Line 1140"/>
          <p:cNvSpPr>
            <a:spLocks noChangeShapeType="1"/>
          </p:cNvSpPr>
          <p:nvPr/>
        </p:nvSpPr>
        <p:spPr bwMode="auto">
          <a:xfrm flipV="1">
            <a:off x="2819400" y="3352800"/>
            <a:ext cx="83820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77" name="Line 1218"/>
          <p:cNvSpPr>
            <a:spLocks noChangeShapeType="1"/>
          </p:cNvSpPr>
          <p:nvPr/>
        </p:nvSpPr>
        <p:spPr bwMode="auto">
          <a:xfrm>
            <a:off x="6553200" y="24384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78" name="Line 1219"/>
          <p:cNvSpPr>
            <a:spLocks noChangeShapeType="1"/>
          </p:cNvSpPr>
          <p:nvPr/>
        </p:nvSpPr>
        <p:spPr bwMode="auto">
          <a:xfrm flipV="1">
            <a:off x="6705600" y="2286000"/>
            <a:ext cx="3048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79" name="Line 1220"/>
          <p:cNvSpPr>
            <a:spLocks noChangeShapeType="1"/>
          </p:cNvSpPr>
          <p:nvPr/>
        </p:nvSpPr>
        <p:spPr bwMode="auto">
          <a:xfrm>
            <a:off x="5105400" y="29718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80" name="Line 1221"/>
          <p:cNvSpPr>
            <a:spLocks noChangeShapeType="1"/>
          </p:cNvSpPr>
          <p:nvPr/>
        </p:nvSpPr>
        <p:spPr bwMode="auto">
          <a:xfrm flipV="1">
            <a:off x="5257800" y="2819400"/>
            <a:ext cx="3048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81" name="Line 1222"/>
          <p:cNvSpPr>
            <a:spLocks noChangeShapeType="1"/>
          </p:cNvSpPr>
          <p:nvPr/>
        </p:nvSpPr>
        <p:spPr bwMode="auto">
          <a:xfrm>
            <a:off x="3657600" y="35052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82" name="Line 1223"/>
          <p:cNvSpPr>
            <a:spLocks noChangeShapeType="1"/>
          </p:cNvSpPr>
          <p:nvPr/>
        </p:nvSpPr>
        <p:spPr bwMode="auto">
          <a:xfrm flipV="1">
            <a:off x="3810000" y="3352800"/>
            <a:ext cx="3048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83" name="Line 1224"/>
          <p:cNvSpPr>
            <a:spLocks noChangeShapeType="1"/>
          </p:cNvSpPr>
          <p:nvPr/>
        </p:nvSpPr>
        <p:spPr bwMode="auto">
          <a:xfrm>
            <a:off x="3657600" y="4038600"/>
            <a:ext cx="152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84" name="Line 1225"/>
          <p:cNvSpPr>
            <a:spLocks noChangeShapeType="1"/>
          </p:cNvSpPr>
          <p:nvPr/>
        </p:nvSpPr>
        <p:spPr bwMode="auto">
          <a:xfrm flipV="1">
            <a:off x="3810000" y="3886200"/>
            <a:ext cx="304800" cy="152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85" name="Line 1112"/>
          <p:cNvSpPr>
            <a:spLocks noChangeShapeType="1"/>
          </p:cNvSpPr>
          <p:nvPr/>
        </p:nvSpPr>
        <p:spPr bwMode="auto">
          <a:xfrm>
            <a:off x="3657600" y="38862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86" name="Line 1113"/>
          <p:cNvSpPr>
            <a:spLocks noChangeShapeType="1"/>
          </p:cNvSpPr>
          <p:nvPr/>
        </p:nvSpPr>
        <p:spPr bwMode="auto">
          <a:xfrm flipV="1">
            <a:off x="4267200" y="2971800"/>
            <a:ext cx="838200" cy="914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87" name="Line 1149"/>
          <p:cNvSpPr>
            <a:spLocks noChangeShapeType="1"/>
          </p:cNvSpPr>
          <p:nvPr/>
        </p:nvSpPr>
        <p:spPr bwMode="auto">
          <a:xfrm>
            <a:off x="1905000" y="5029200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4188" name="Line 1156"/>
          <p:cNvSpPr>
            <a:spLocks noChangeShapeType="1"/>
          </p:cNvSpPr>
          <p:nvPr/>
        </p:nvSpPr>
        <p:spPr bwMode="auto">
          <a:xfrm flipV="1">
            <a:off x="2819400" y="3505200"/>
            <a:ext cx="838200" cy="1524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45059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06EA7BF0-C8F5-4869-A7D7-F54440AE7029}" type="slidenum">
              <a:rPr lang="pt-BR" smtClean="0"/>
              <a:pPr/>
              <a:t>32</a:t>
            </a:fld>
            <a:endParaRPr lang="pt-BR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Portas de Saída</a:t>
            </a:r>
            <a:endParaRPr lang="pt-BR" sz="4800" smtClean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000" i="1" dirty="0" smtClean="0">
                <a:solidFill>
                  <a:srgbClr val="FF0000"/>
                </a:solidFill>
              </a:rPr>
              <a:t>enfileiramento </a:t>
            </a:r>
            <a:r>
              <a:rPr lang="pt-BR" sz="2000" dirty="0" smtClean="0"/>
              <a:t>necessário quando </a:t>
            </a:r>
            <a:r>
              <a:rPr lang="pt-BR" sz="2000" dirty="0" err="1" smtClean="0"/>
              <a:t>datagramas</a:t>
            </a:r>
            <a:r>
              <a:rPr lang="pt-BR" sz="2000" dirty="0" smtClean="0"/>
              <a:t> chegam do elemento de comutação mais rapidamente do que a taxa de transmissão</a:t>
            </a:r>
          </a:p>
          <a:p>
            <a:r>
              <a:rPr lang="pt-BR" sz="2000" i="1" dirty="0" smtClean="0">
                <a:solidFill>
                  <a:srgbClr val="FF0000"/>
                </a:solidFill>
              </a:rPr>
              <a:t>disciplina de escalonamento </a:t>
            </a:r>
            <a:r>
              <a:rPr lang="pt-BR" sz="2000" dirty="0" smtClean="0"/>
              <a:t>escolhe um dos </a:t>
            </a:r>
            <a:r>
              <a:rPr lang="pt-BR" sz="2000" dirty="0" err="1" smtClean="0"/>
              <a:t>datagramas</a:t>
            </a:r>
            <a:r>
              <a:rPr lang="pt-BR" sz="2000" dirty="0" smtClean="0"/>
              <a:t> enfileirados para transmissão</a:t>
            </a:r>
            <a:endParaRPr lang="pt-BR" sz="1600" dirty="0" smtClean="0"/>
          </a:p>
        </p:txBody>
      </p:sp>
      <p:pic>
        <p:nvPicPr>
          <p:cNvPr id="45062" name="Picture 8" descr="f0409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76313" y="1957388"/>
            <a:ext cx="6886575" cy="15335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46083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EA5C0087-6C46-487F-AB03-BE4DA23CCF08}" type="slidenum">
              <a:rPr lang="pt-BR" smtClean="0"/>
              <a:pPr/>
              <a:t>33</a:t>
            </a:fld>
            <a:endParaRPr lang="pt-BR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Filas na Porta de Saída</a:t>
            </a:r>
            <a:endParaRPr lang="pt-BR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074988" cy="4648200"/>
          </a:xfrm>
        </p:spPr>
        <p:txBody>
          <a:bodyPr/>
          <a:lstStyle/>
          <a:p>
            <a:r>
              <a:rPr lang="pt-BR" sz="2000" smtClean="0"/>
              <a:t>usa </a:t>
            </a:r>
            <a:r>
              <a:rPr lang="pt-BR" sz="2000" i="1" smtClean="0"/>
              <a:t>buffers</a:t>
            </a:r>
            <a:r>
              <a:rPr lang="pt-BR" sz="2000" smtClean="0"/>
              <a:t> quando taxa de chegada através do comutador excede taxa de transmissão de saída</a:t>
            </a:r>
          </a:p>
          <a:p>
            <a:r>
              <a:rPr lang="pt-BR" sz="2000" i="1" smtClean="0">
                <a:solidFill>
                  <a:srgbClr val="FF0000"/>
                </a:solidFill>
              </a:rPr>
              <a:t>enfileiramento (retardo), e perdas devidas ao transbordo do buffer da porta de saída!</a:t>
            </a:r>
            <a:endParaRPr lang="pt-BR" sz="2000" smtClean="0"/>
          </a:p>
        </p:txBody>
      </p:sp>
      <p:pic>
        <p:nvPicPr>
          <p:cNvPr id="46086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3175" y="1581150"/>
            <a:ext cx="4945063" cy="38719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Tamanho das filas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regra prática da RFC3439: enfileiramento médio igual ao RTT “típico” (ex., 250 </a:t>
            </a:r>
            <a:r>
              <a:rPr lang="pt-BR" dirty="0" err="1" smtClean="0"/>
              <a:t>mseg</a:t>
            </a:r>
            <a:r>
              <a:rPr lang="pt-BR" dirty="0" smtClean="0"/>
              <a:t>) vezes a capacidade do link C</a:t>
            </a:r>
          </a:p>
          <a:p>
            <a:pPr lvl="1"/>
            <a:r>
              <a:rPr lang="pt-BR" dirty="0" smtClean="0"/>
              <a:t>Ex.: C = 10 </a:t>
            </a:r>
            <a:r>
              <a:rPr lang="pt-BR" dirty="0" err="1" smtClean="0"/>
              <a:t>Gbps</a:t>
            </a:r>
            <a:r>
              <a:rPr lang="pt-BR" dirty="0" smtClean="0"/>
              <a:t>: buffer de 2,5 </a:t>
            </a:r>
            <a:r>
              <a:rPr lang="pt-BR" dirty="0" err="1" smtClean="0"/>
              <a:t>Gbit</a:t>
            </a:r>
            <a:endParaRPr lang="pt-BR" dirty="0" smtClean="0"/>
          </a:p>
          <a:p>
            <a:r>
              <a:rPr lang="pt-BR" dirty="0" smtClean="0"/>
              <a:t>recomendação recente: com </a:t>
            </a:r>
            <a:r>
              <a:rPr lang="pt-BR" i="1" dirty="0" smtClean="0"/>
              <a:t>N</a:t>
            </a:r>
            <a:r>
              <a:rPr lang="pt-BR" dirty="0" smtClean="0"/>
              <a:t> fluxos, enfileiramento igual a:</a:t>
            </a:r>
          </a:p>
          <a:p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4a-</a:t>
            </a:r>
            <a:fld id="{9C80CD80-8F18-4E16-BCD4-A1AFBFC33F63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3539447" y="4500080"/>
                <a:ext cx="1408065" cy="855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𝑅𝑇𝑇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.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𝐶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447" y="4500080"/>
                <a:ext cx="1408065" cy="8552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0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47107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5656A9D1-15C1-4E5A-A0EC-DF04B7DEB3DF}" type="slidenum">
              <a:rPr lang="pt-BR" smtClean="0"/>
              <a:pPr/>
              <a:t>35</a:t>
            </a:fld>
            <a:endParaRPr lang="pt-BR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9888"/>
            <a:ext cx="7772400" cy="457200"/>
          </a:xfrm>
        </p:spPr>
        <p:txBody>
          <a:bodyPr/>
          <a:lstStyle/>
          <a:p>
            <a:r>
              <a:rPr lang="pt-BR" sz="3600" smtClean="0"/>
              <a:t>Filas na Porta de Entrada</a:t>
            </a:r>
            <a:endParaRPr lang="pt-BR" sz="4400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1127125"/>
            <a:ext cx="8101012" cy="3017838"/>
          </a:xfrm>
        </p:spPr>
        <p:txBody>
          <a:bodyPr/>
          <a:lstStyle/>
          <a:p>
            <a:r>
              <a:rPr lang="pt-BR" sz="2400" dirty="0" smtClean="0"/>
              <a:t>Se o elemento de comutação for mais lento do que a soma das portas de entrada juntas -&gt; pode haver filas nas portas de entrada</a:t>
            </a:r>
          </a:p>
          <a:p>
            <a:pPr lvl="1"/>
            <a:r>
              <a:rPr lang="pt-BR" sz="2000" i="1" dirty="0">
                <a:solidFill>
                  <a:srgbClr val="FF0000"/>
                </a:solidFill>
              </a:rPr>
              <a:t>retardo de enfileiramento e perdas devido ao transbordo do buffer de entrada!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Bloqueio de cabeça de fila:</a:t>
            </a:r>
            <a:r>
              <a:rPr lang="pt-BR" sz="2400" dirty="0" smtClean="0"/>
              <a:t> </a:t>
            </a:r>
            <a:r>
              <a:rPr lang="pt-BR" sz="2400" dirty="0" err="1" smtClean="0"/>
              <a:t>datagrama</a:t>
            </a:r>
            <a:r>
              <a:rPr lang="pt-BR" sz="2400" dirty="0" smtClean="0"/>
              <a:t> na cabeça da fila impede outros na mesma fila de avançarem</a:t>
            </a:r>
          </a:p>
        </p:txBody>
      </p:sp>
      <p:pic>
        <p:nvPicPr>
          <p:cNvPr id="47110" name="Picture 4" descr="466 HOL Block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0288" y="4114800"/>
            <a:ext cx="6900862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dirty="0" smtClean="0"/>
              <a:t>4: Camada de Rede</a:t>
            </a:r>
            <a:endParaRPr lang="pt-BR" dirty="0" smtClean="0">
              <a:latin typeface="Times New Roman" pitchFamily="18" charset="0"/>
            </a:endParaRPr>
          </a:p>
        </p:txBody>
      </p:sp>
      <p:sp>
        <p:nvSpPr>
          <p:cNvPr id="20483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D892CAFC-B1E3-476F-97DD-D343463D6B7A}" type="slidenum">
              <a:rPr lang="pt-BR" smtClean="0"/>
              <a:pPr/>
              <a:t>36</a:t>
            </a:fld>
            <a:endParaRPr lang="pt-B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Capítulo 4: Camada de Rede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4.5 Algoritmos de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Estado de enlace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Vetor de distâncias</a:t>
            </a:r>
          </a:p>
          <a:p>
            <a:pPr lvl="1">
              <a:lnSpc>
                <a:spcPct val="90000"/>
              </a:lnSpc>
            </a:pP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hierárquico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4.6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na Internet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RIP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OSPF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BGP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4.7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i="1" dirty="0" smtClean="0">
                <a:solidFill>
                  <a:schemeClr val="bg1">
                    <a:lumMod val="65000"/>
                  </a:schemeClr>
                </a:solidFill>
              </a:rPr>
              <a:t>broadcast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pt-BR" sz="2400" i="1" dirty="0" err="1" smtClean="0">
                <a:solidFill>
                  <a:schemeClr val="bg1">
                    <a:lumMod val="65000"/>
                  </a:schemeClr>
                </a:solidFill>
              </a:rPr>
              <a:t>multicast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 1 Introdução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4.2 Redes de circuitos virtuais e de </a:t>
            </a:r>
            <a:r>
              <a:rPr lang="pt-BR" sz="2400" dirty="0" err="1" smtClean="0"/>
              <a:t>datagramas</a:t>
            </a:r>
            <a:endParaRPr lang="pt-BR" sz="2400" dirty="0" smtClean="0"/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4.3 O que há dentro de um roteador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solidFill>
                  <a:srgbClr val="FF0000"/>
                </a:solidFill>
              </a:rPr>
              <a:t>4.4 O Protocolo da Internet (IP)</a:t>
            </a:r>
            <a:endParaRPr lang="pt-BR" sz="2400" i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>
                <a:solidFill>
                  <a:srgbClr val="FF0000"/>
                </a:solidFill>
              </a:rPr>
              <a:t>Formato do </a:t>
            </a:r>
            <a:r>
              <a:rPr lang="pt-BR" sz="2000" dirty="0" err="1" smtClean="0">
                <a:solidFill>
                  <a:srgbClr val="FF0000"/>
                </a:solidFill>
              </a:rPr>
              <a:t>datagrama</a:t>
            </a:r>
            <a:endParaRPr lang="pt-BR" sz="2000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Endereçamento IPv4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ICMP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IPv6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5124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389AC147-6A9B-439D-A1D9-80B4A01D5A55}" type="slidenum">
              <a:rPr lang="pt-BR" smtClean="0"/>
              <a:pPr/>
              <a:t>37</a:t>
            </a:fld>
            <a:endParaRPr lang="pt-BR" smtClean="0"/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1704975" y="1781175"/>
            <a:ext cx="6534150" cy="4076700"/>
          </a:xfrm>
          <a:prstGeom prst="rect">
            <a:avLst/>
          </a:prstGeom>
          <a:solidFill>
            <a:schemeClr val="bg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1638300" y="1847850"/>
            <a:ext cx="6686550" cy="4076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133350"/>
            <a:ext cx="7772400" cy="1143000"/>
          </a:xfrm>
        </p:spPr>
        <p:txBody>
          <a:bodyPr/>
          <a:lstStyle/>
          <a:p>
            <a:r>
              <a:rPr lang="pt-BR" sz="3600" smtClean="0"/>
              <a:t>A Camada de Rede na Internet</a:t>
            </a:r>
            <a:endParaRPr lang="pt-BR" smtClean="0"/>
          </a:p>
        </p:txBody>
      </p:sp>
      <p:grpSp>
        <p:nvGrpSpPr>
          <p:cNvPr id="5128" name="Group 6"/>
          <p:cNvGrpSpPr>
            <a:grpSpLocks/>
          </p:cNvGrpSpPr>
          <p:nvPr/>
        </p:nvGrpSpPr>
        <p:grpSpPr bwMode="auto">
          <a:xfrm>
            <a:off x="3736975" y="3443288"/>
            <a:ext cx="1225550" cy="1214437"/>
            <a:chOff x="3966" y="2883"/>
            <a:chExt cx="663" cy="765"/>
          </a:xfrm>
        </p:grpSpPr>
        <p:sp>
          <p:nvSpPr>
            <p:cNvPr id="5152" name="Rectangle 7"/>
            <p:cNvSpPr>
              <a:spLocks noChangeArrowheads="1"/>
            </p:cNvSpPr>
            <p:nvPr/>
          </p:nvSpPr>
          <p:spPr bwMode="auto">
            <a:xfrm>
              <a:off x="4023" y="2883"/>
              <a:ext cx="582" cy="738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53" name="Rectangle 8"/>
            <p:cNvSpPr>
              <a:spLocks noChangeArrowheads="1"/>
            </p:cNvSpPr>
            <p:nvPr/>
          </p:nvSpPr>
          <p:spPr bwMode="auto">
            <a:xfrm>
              <a:off x="3996" y="2910"/>
              <a:ext cx="582" cy="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54" name="Text Box 9"/>
            <p:cNvSpPr txBox="1">
              <a:spLocks noChangeArrowheads="1"/>
            </p:cNvSpPr>
            <p:nvPr/>
          </p:nvSpPr>
          <p:spPr bwMode="auto">
            <a:xfrm>
              <a:off x="3966" y="3074"/>
              <a:ext cx="66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Tabela de</a:t>
              </a:r>
            </a:p>
            <a:p>
              <a:pPr algn="ctr"/>
              <a:r>
                <a:rPr lang="pt-BR"/>
                <a:t> repasse</a:t>
              </a:r>
            </a:p>
          </p:txBody>
        </p:sp>
        <p:sp>
          <p:nvSpPr>
            <p:cNvPr id="5155" name="Line 10"/>
            <p:cNvSpPr>
              <a:spLocks noChangeShapeType="1"/>
            </p:cNvSpPr>
            <p:nvPr/>
          </p:nvSpPr>
          <p:spPr bwMode="auto">
            <a:xfrm>
              <a:off x="4065" y="2994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56" name="Line 11"/>
            <p:cNvSpPr>
              <a:spLocks noChangeShapeType="1"/>
            </p:cNvSpPr>
            <p:nvPr/>
          </p:nvSpPr>
          <p:spPr bwMode="auto">
            <a:xfrm>
              <a:off x="4071" y="304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57" name="Line 12"/>
            <p:cNvSpPr>
              <a:spLocks noChangeShapeType="1"/>
            </p:cNvSpPr>
            <p:nvPr/>
          </p:nvSpPr>
          <p:spPr bwMode="auto">
            <a:xfrm>
              <a:off x="4074" y="3102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58" name="Line 13"/>
            <p:cNvSpPr>
              <a:spLocks noChangeShapeType="1"/>
            </p:cNvSpPr>
            <p:nvPr/>
          </p:nvSpPr>
          <p:spPr bwMode="auto">
            <a:xfrm>
              <a:off x="4065" y="3477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59" name="Line 14"/>
            <p:cNvSpPr>
              <a:spLocks noChangeShapeType="1"/>
            </p:cNvSpPr>
            <p:nvPr/>
          </p:nvSpPr>
          <p:spPr bwMode="auto">
            <a:xfrm>
              <a:off x="4068" y="352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60" name="Line 15"/>
            <p:cNvSpPr>
              <a:spLocks noChangeShapeType="1"/>
            </p:cNvSpPr>
            <p:nvPr/>
          </p:nvSpPr>
          <p:spPr bwMode="auto">
            <a:xfrm>
              <a:off x="4071" y="3579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5129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133475"/>
            <a:ext cx="7820025" cy="43815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smtClean="0"/>
              <a:t>Funções da camada de rede em estações, roteadores:</a:t>
            </a:r>
          </a:p>
        </p:txBody>
      </p:sp>
      <p:sp>
        <p:nvSpPr>
          <p:cNvPr id="5130" name="Line 17"/>
          <p:cNvSpPr>
            <a:spLocks noChangeShapeType="1"/>
          </p:cNvSpPr>
          <p:nvPr/>
        </p:nvSpPr>
        <p:spPr bwMode="auto">
          <a:xfrm flipV="1">
            <a:off x="1628775" y="5410200"/>
            <a:ext cx="67151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1" name="Line 18"/>
          <p:cNvSpPr>
            <a:spLocks noChangeShapeType="1"/>
          </p:cNvSpPr>
          <p:nvPr/>
        </p:nvSpPr>
        <p:spPr bwMode="auto">
          <a:xfrm flipV="1">
            <a:off x="1657350" y="4867275"/>
            <a:ext cx="6696075" cy="28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5132" name="Group 19"/>
          <p:cNvGrpSpPr>
            <a:grpSpLocks/>
          </p:cNvGrpSpPr>
          <p:nvPr/>
        </p:nvGrpSpPr>
        <p:grpSpPr bwMode="auto">
          <a:xfrm>
            <a:off x="1741488" y="2667000"/>
            <a:ext cx="1887537" cy="900113"/>
            <a:chOff x="1175" y="1848"/>
            <a:chExt cx="1189" cy="567"/>
          </a:xfrm>
        </p:grpSpPr>
        <p:sp>
          <p:nvSpPr>
            <p:cNvPr id="5149" name="Rectangle 20"/>
            <p:cNvSpPr>
              <a:spLocks noChangeArrowheads="1"/>
            </p:cNvSpPr>
            <p:nvPr/>
          </p:nvSpPr>
          <p:spPr bwMode="auto">
            <a:xfrm>
              <a:off x="1224" y="1848"/>
              <a:ext cx="1140" cy="516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50" name="Rectangle 21"/>
            <p:cNvSpPr>
              <a:spLocks noChangeArrowheads="1"/>
            </p:cNvSpPr>
            <p:nvPr/>
          </p:nvSpPr>
          <p:spPr bwMode="auto">
            <a:xfrm>
              <a:off x="1182" y="1890"/>
              <a:ext cx="1140" cy="5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51" name="Text Box 22"/>
            <p:cNvSpPr txBox="1">
              <a:spLocks noChangeArrowheads="1"/>
            </p:cNvSpPr>
            <p:nvPr/>
          </p:nvSpPr>
          <p:spPr bwMode="auto">
            <a:xfrm>
              <a:off x="1175" y="1895"/>
              <a:ext cx="117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>
                  <a:solidFill>
                    <a:srgbClr val="FF0000"/>
                  </a:solidFill>
                </a:rPr>
                <a:t>Protocolos de rot.</a:t>
              </a:r>
            </a:p>
            <a:p>
              <a:pPr>
                <a:buFontTx/>
                <a:buChar char="•"/>
              </a:pPr>
              <a:r>
                <a:rPr lang="pt-BR" sz="1600"/>
                <a:t>seleção de rotas</a:t>
              </a:r>
            </a:p>
            <a:p>
              <a:pPr>
                <a:buFontTx/>
                <a:buChar char="•"/>
              </a:pPr>
              <a:r>
                <a:rPr lang="pt-BR" sz="1600"/>
                <a:t>RIP, OSPF, BGP</a:t>
              </a:r>
              <a:endParaRPr lang="pt-BR"/>
            </a:p>
          </p:txBody>
        </p:sp>
      </p:grpSp>
      <p:sp>
        <p:nvSpPr>
          <p:cNvPr id="5133" name="Freeform 23"/>
          <p:cNvSpPr>
            <a:spLocks/>
          </p:cNvSpPr>
          <p:nvPr/>
        </p:nvSpPr>
        <p:spPr bwMode="auto">
          <a:xfrm>
            <a:off x="3143250" y="3657600"/>
            <a:ext cx="628650" cy="390525"/>
          </a:xfrm>
          <a:custGeom>
            <a:avLst/>
            <a:gdLst>
              <a:gd name="T0" fmla="*/ 0 w 396"/>
              <a:gd name="T1" fmla="*/ 0 h 246"/>
              <a:gd name="T2" fmla="*/ 2147483647 w 396"/>
              <a:gd name="T3" fmla="*/ 2147483647 h 246"/>
              <a:gd name="T4" fmla="*/ 2147483647 w 396"/>
              <a:gd name="T5" fmla="*/ 2147483647 h 246"/>
              <a:gd name="T6" fmla="*/ 0 60000 65536"/>
              <a:gd name="T7" fmla="*/ 0 60000 65536"/>
              <a:gd name="T8" fmla="*/ 0 60000 65536"/>
              <a:gd name="T9" fmla="*/ 0 w 396"/>
              <a:gd name="T10" fmla="*/ 0 h 246"/>
              <a:gd name="T11" fmla="*/ 396 w 396"/>
              <a:gd name="T12" fmla="*/ 246 h 2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24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5134" name="Group 24"/>
          <p:cNvGrpSpPr>
            <a:grpSpLocks/>
          </p:cNvGrpSpPr>
          <p:nvPr/>
        </p:nvGrpSpPr>
        <p:grpSpPr bwMode="auto">
          <a:xfrm>
            <a:off x="5019675" y="2600325"/>
            <a:ext cx="3194050" cy="1181100"/>
            <a:chOff x="102" y="1272"/>
            <a:chExt cx="1919" cy="744"/>
          </a:xfrm>
        </p:grpSpPr>
        <p:sp>
          <p:nvSpPr>
            <p:cNvPr id="5146" name="Rectangle 25"/>
            <p:cNvSpPr>
              <a:spLocks noChangeArrowheads="1"/>
            </p:cNvSpPr>
            <p:nvPr/>
          </p:nvSpPr>
          <p:spPr bwMode="auto">
            <a:xfrm>
              <a:off x="144" y="1272"/>
              <a:ext cx="1848" cy="690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47" name="Rectangle 26"/>
            <p:cNvSpPr>
              <a:spLocks noChangeArrowheads="1"/>
            </p:cNvSpPr>
            <p:nvPr/>
          </p:nvSpPr>
          <p:spPr bwMode="auto">
            <a:xfrm>
              <a:off x="102" y="1314"/>
              <a:ext cx="1848" cy="7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48" name="Text Box 27"/>
            <p:cNvSpPr txBox="1">
              <a:spLocks noChangeArrowheads="1"/>
            </p:cNvSpPr>
            <p:nvPr/>
          </p:nvSpPr>
          <p:spPr bwMode="auto">
            <a:xfrm>
              <a:off x="116" y="1319"/>
              <a:ext cx="1905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>
                  <a:solidFill>
                    <a:srgbClr val="FF0000"/>
                  </a:solidFill>
                </a:rPr>
                <a:t>protocolo IP </a:t>
              </a:r>
            </a:p>
            <a:p>
              <a:pPr>
                <a:buFontTx/>
                <a:buChar char="•"/>
              </a:pPr>
              <a:r>
                <a:rPr lang="pt-BR" sz="1600"/>
                <a:t>convenções de endereços</a:t>
              </a:r>
            </a:p>
            <a:p>
              <a:pPr>
                <a:buFontTx/>
                <a:buChar char="•"/>
              </a:pPr>
              <a:r>
                <a:rPr lang="pt-BR" sz="1600"/>
                <a:t>formato do datagrama</a:t>
              </a:r>
            </a:p>
            <a:p>
              <a:pPr>
                <a:buFontTx/>
                <a:buChar char="•"/>
              </a:pPr>
              <a:r>
                <a:rPr lang="pt-BR" sz="1600"/>
                <a:t>convenções de manuseio do pct</a:t>
              </a:r>
            </a:p>
          </p:txBody>
        </p:sp>
      </p:grpSp>
      <p:grpSp>
        <p:nvGrpSpPr>
          <p:cNvPr id="5135" name="Group 28"/>
          <p:cNvGrpSpPr>
            <a:grpSpLocks/>
          </p:cNvGrpSpPr>
          <p:nvPr/>
        </p:nvGrpSpPr>
        <p:grpSpPr bwMode="auto">
          <a:xfrm>
            <a:off x="5038725" y="3914775"/>
            <a:ext cx="3124200" cy="890588"/>
            <a:chOff x="72" y="1146"/>
            <a:chExt cx="1260" cy="561"/>
          </a:xfrm>
        </p:grpSpPr>
        <p:sp>
          <p:nvSpPr>
            <p:cNvPr id="5143" name="Rectangle 29"/>
            <p:cNvSpPr>
              <a:spLocks noChangeArrowheads="1"/>
            </p:cNvSpPr>
            <p:nvPr/>
          </p:nvSpPr>
          <p:spPr bwMode="auto">
            <a:xfrm>
              <a:off x="114" y="1146"/>
              <a:ext cx="1218" cy="516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44" name="Rectangle 30"/>
            <p:cNvSpPr>
              <a:spLocks noChangeArrowheads="1"/>
            </p:cNvSpPr>
            <p:nvPr/>
          </p:nvSpPr>
          <p:spPr bwMode="auto">
            <a:xfrm>
              <a:off x="72" y="1188"/>
              <a:ext cx="1218" cy="5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45" name="Text Box 31"/>
            <p:cNvSpPr txBox="1">
              <a:spLocks noChangeArrowheads="1"/>
            </p:cNvSpPr>
            <p:nvPr/>
          </p:nvSpPr>
          <p:spPr bwMode="auto">
            <a:xfrm>
              <a:off x="80" y="1187"/>
              <a:ext cx="1197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600">
                  <a:solidFill>
                    <a:srgbClr val="FF0000"/>
                  </a:solidFill>
                </a:rPr>
                <a:t>protocolo ICMP</a:t>
              </a:r>
            </a:p>
            <a:p>
              <a:pPr>
                <a:buFontTx/>
                <a:buChar char="•"/>
              </a:pPr>
              <a:r>
                <a:rPr lang="pt-BR" sz="1600"/>
                <a:t>relata erros</a:t>
              </a:r>
            </a:p>
            <a:p>
              <a:pPr>
                <a:buFontTx/>
                <a:buChar char="•"/>
              </a:pPr>
              <a:r>
                <a:rPr lang="pt-BR" sz="1600"/>
                <a:t>“sinalização” de roteadores </a:t>
              </a:r>
            </a:p>
          </p:txBody>
        </p:sp>
      </p:grpSp>
      <p:sp>
        <p:nvSpPr>
          <p:cNvPr id="5136" name="Line 32"/>
          <p:cNvSpPr>
            <a:spLocks noChangeShapeType="1"/>
          </p:cNvSpPr>
          <p:nvPr/>
        </p:nvSpPr>
        <p:spPr bwMode="auto">
          <a:xfrm>
            <a:off x="1657350" y="2476500"/>
            <a:ext cx="66770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37" name="Text Box 33"/>
          <p:cNvSpPr txBox="1">
            <a:spLocks noChangeArrowheads="1"/>
          </p:cNvSpPr>
          <p:nvPr/>
        </p:nvSpPr>
        <p:spPr bwMode="auto">
          <a:xfrm>
            <a:off x="3098800" y="1993900"/>
            <a:ext cx="3668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chemeClr val="bg2"/>
                </a:solidFill>
              </a:rPr>
              <a:t>Camada de transporte: TCP, UDP</a:t>
            </a:r>
            <a:endParaRPr lang="pt-BR"/>
          </a:p>
        </p:txBody>
      </p:sp>
      <p:sp>
        <p:nvSpPr>
          <p:cNvPr id="5138" name="Text Box 34"/>
          <p:cNvSpPr txBox="1">
            <a:spLocks noChangeArrowheads="1"/>
          </p:cNvSpPr>
          <p:nvPr/>
        </p:nvSpPr>
        <p:spPr bwMode="auto">
          <a:xfrm>
            <a:off x="3870325" y="4984750"/>
            <a:ext cx="205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chemeClr val="bg2"/>
                </a:solidFill>
              </a:rPr>
              <a:t>Camada de enlace</a:t>
            </a:r>
            <a:endParaRPr lang="pt-BR"/>
          </a:p>
        </p:txBody>
      </p:sp>
      <p:sp>
        <p:nvSpPr>
          <p:cNvPr id="5139" name="Text Box 35"/>
          <p:cNvSpPr txBox="1">
            <a:spLocks noChangeArrowheads="1"/>
          </p:cNvSpPr>
          <p:nvPr/>
        </p:nvSpPr>
        <p:spPr bwMode="auto">
          <a:xfrm>
            <a:off x="4060825" y="5489575"/>
            <a:ext cx="164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chemeClr val="bg2"/>
                </a:solidFill>
              </a:rPr>
              <a:t>Camada física</a:t>
            </a:r>
            <a:endParaRPr lang="pt-BR"/>
          </a:p>
        </p:txBody>
      </p:sp>
      <p:sp>
        <p:nvSpPr>
          <p:cNvPr id="5140" name="Text Box 36"/>
          <p:cNvSpPr txBox="1">
            <a:spLocks noChangeArrowheads="1"/>
          </p:cNvSpPr>
          <p:nvPr/>
        </p:nvSpPr>
        <p:spPr bwMode="auto">
          <a:xfrm>
            <a:off x="292100" y="3265488"/>
            <a:ext cx="12795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 sz="2400">
                <a:solidFill>
                  <a:srgbClr val="FF0000"/>
                </a:solidFill>
              </a:rPr>
              <a:t>Camada</a:t>
            </a:r>
          </a:p>
          <a:p>
            <a:pPr algn="r"/>
            <a:r>
              <a:rPr lang="pt-BR" sz="2400">
                <a:solidFill>
                  <a:srgbClr val="FF0000"/>
                </a:solidFill>
              </a:rPr>
              <a:t>de rede</a:t>
            </a:r>
            <a:endParaRPr lang="pt-BR"/>
          </a:p>
        </p:txBody>
      </p:sp>
      <p:sp>
        <p:nvSpPr>
          <p:cNvPr id="5141" name="Line 37"/>
          <p:cNvSpPr>
            <a:spLocks noChangeShapeType="1"/>
          </p:cNvSpPr>
          <p:nvPr/>
        </p:nvSpPr>
        <p:spPr bwMode="auto">
          <a:xfrm flipV="1">
            <a:off x="1381125" y="2486025"/>
            <a:ext cx="0" cy="742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42" name="Line 38"/>
          <p:cNvSpPr>
            <a:spLocks noChangeShapeType="1"/>
          </p:cNvSpPr>
          <p:nvPr/>
        </p:nvSpPr>
        <p:spPr bwMode="auto">
          <a:xfrm>
            <a:off x="1381125" y="4152900"/>
            <a:ext cx="0" cy="742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50179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86644406-A231-4A48-9DC8-463D3CA889A2}" type="slidenum">
              <a:rPr lang="pt-BR" smtClean="0"/>
              <a:pPr/>
              <a:t>38</a:t>
            </a:fld>
            <a:endParaRPr lang="pt-BR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r>
              <a:rPr lang="pt-BR" sz="3600" smtClean="0"/>
              <a:t>Formato do datagrama IP </a:t>
            </a:r>
          </a:p>
        </p:txBody>
      </p:sp>
      <p:sp>
        <p:nvSpPr>
          <p:cNvPr id="50181" name="Rectangle 3"/>
          <p:cNvSpPr>
            <a:spLocks noChangeArrowheads="1"/>
          </p:cNvSpPr>
          <p:nvPr/>
        </p:nvSpPr>
        <p:spPr bwMode="auto">
          <a:xfrm>
            <a:off x="2897188" y="1455738"/>
            <a:ext cx="3951287" cy="4824412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2820988" y="1562100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pt-BR" sz="2400">
              <a:latin typeface="Times New Roman" pitchFamily="18" charset="0"/>
            </a:endParaRPr>
          </a:p>
        </p:txBody>
      </p:sp>
      <p:sp>
        <p:nvSpPr>
          <p:cNvPr id="50183" name="Text Box 5"/>
          <p:cNvSpPr txBox="1">
            <a:spLocks noChangeArrowheads="1"/>
          </p:cNvSpPr>
          <p:nvPr/>
        </p:nvSpPr>
        <p:spPr bwMode="auto">
          <a:xfrm>
            <a:off x="2746375" y="1627188"/>
            <a:ext cx="530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ver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50184" name="Text Box 6"/>
          <p:cNvSpPr txBox="1">
            <a:spLocks noChangeArrowheads="1"/>
          </p:cNvSpPr>
          <p:nvPr/>
        </p:nvSpPr>
        <p:spPr bwMode="auto">
          <a:xfrm>
            <a:off x="4894263" y="1689100"/>
            <a:ext cx="154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comprimento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50185" name="Line 7"/>
          <p:cNvSpPr>
            <a:spLocks noChangeShapeType="1"/>
          </p:cNvSpPr>
          <p:nvPr/>
        </p:nvSpPr>
        <p:spPr bwMode="auto">
          <a:xfrm>
            <a:off x="2814638" y="20796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186" name="Line 8"/>
          <p:cNvSpPr>
            <a:spLocks noChangeShapeType="1"/>
          </p:cNvSpPr>
          <p:nvPr/>
        </p:nvSpPr>
        <p:spPr bwMode="auto">
          <a:xfrm flipH="1" flipV="1">
            <a:off x="4754563" y="1571625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187" name="Text Box 9"/>
          <p:cNvSpPr txBox="1">
            <a:spLocks noChangeArrowheads="1"/>
          </p:cNvSpPr>
          <p:nvPr/>
        </p:nvSpPr>
        <p:spPr bwMode="auto">
          <a:xfrm>
            <a:off x="4251325" y="1046163"/>
            <a:ext cx="949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32 bits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50188" name="Line 10"/>
          <p:cNvSpPr>
            <a:spLocks noChangeShapeType="1"/>
          </p:cNvSpPr>
          <p:nvPr/>
        </p:nvSpPr>
        <p:spPr bwMode="auto">
          <a:xfrm>
            <a:off x="5297488" y="128746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189" name="Line 11"/>
          <p:cNvSpPr>
            <a:spLocks noChangeShapeType="1"/>
          </p:cNvSpPr>
          <p:nvPr/>
        </p:nvSpPr>
        <p:spPr bwMode="auto">
          <a:xfrm rot="10800000">
            <a:off x="2789238" y="129857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190" name="Text Box 12"/>
          <p:cNvSpPr txBox="1">
            <a:spLocks noChangeArrowheads="1"/>
          </p:cNvSpPr>
          <p:nvPr/>
        </p:nvSpPr>
        <p:spPr bwMode="auto">
          <a:xfrm>
            <a:off x="3244850" y="4516438"/>
            <a:ext cx="32496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/>
              <a:t>dados </a:t>
            </a:r>
          </a:p>
          <a:p>
            <a:pPr algn="ctr"/>
            <a:r>
              <a:rPr lang="pt-BR" sz="2000"/>
              <a:t>(comprimento variável,</a:t>
            </a:r>
          </a:p>
          <a:p>
            <a:pPr algn="ctr"/>
            <a:r>
              <a:rPr lang="pt-BR" sz="2000"/>
              <a:t>tipicamente um segmento </a:t>
            </a:r>
            <a:br>
              <a:rPr lang="pt-BR" sz="2000"/>
            </a:br>
            <a:r>
              <a:rPr lang="pt-BR" sz="2000"/>
              <a:t>TCP ou UDP)</a:t>
            </a:r>
          </a:p>
        </p:txBody>
      </p:sp>
      <p:sp>
        <p:nvSpPr>
          <p:cNvPr id="50191" name="Text Box 13"/>
          <p:cNvSpPr txBox="1">
            <a:spLocks noChangeArrowheads="1"/>
          </p:cNvSpPr>
          <p:nvPr/>
        </p:nvSpPr>
        <p:spPr bwMode="auto">
          <a:xfrm>
            <a:off x="2720975" y="2173288"/>
            <a:ext cx="215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/>
              <a:t>ident. 16-bits</a:t>
            </a:r>
          </a:p>
        </p:txBody>
      </p:sp>
      <p:sp>
        <p:nvSpPr>
          <p:cNvPr id="50192" name="Line 14"/>
          <p:cNvSpPr>
            <a:spLocks noChangeShapeType="1"/>
          </p:cNvSpPr>
          <p:nvPr/>
        </p:nvSpPr>
        <p:spPr bwMode="auto">
          <a:xfrm flipV="1">
            <a:off x="2808288" y="35782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193" name="Line 15"/>
          <p:cNvSpPr>
            <a:spLocks noChangeShapeType="1"/>
          </p:cNvSpPr>
          <p:nvPr/>
        </p:nvSpPr>
        <p:spPr bwMode="auto">
          <a:xfrm flipV="1">
            <a:off x="2808288" y="405447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194" name="Text Box 16"/>
          <p:cNvSpPr txBox="1">
            <a:spLocks noChangeArrowheads="1"/>
          </p:cNvSpPr>
          <p:nvPr/>
        </p:nvSpPr>
        <p:spPr bwMode="auto">
          <a:xfrm>
            <a:off x="5191125" y="2541588"/>
            <a:ext cx="1208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checksum</a:t>
            </a:r>
            <a:br>
              <a:rPr lang="pt-BR"/>
            </a:br>
            <a:r>
              <a:rPr lang="pt-BR"/>
              <a:t> Internet</a:t>
            </a:r>
          </a:p>
        </p:txBody>
      </p:sp>
      <p:sp>
        <p:nvSpPr>
          <p:cNvPr id="50195" name="Text Box 17"/>
          <p:cNvSpPr txBox="1">
            <a:spLocks noChangeArrowheads="1"/>
          </p:cNvSpPr>
          <p:nvPr/>
        </p:nvSpPr>
        <p:spPr bwMode="auto">
          <a:xfrm>
            <a:off x="2843213" y="2513013"/>
            <a:ext cx="8810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sobre-</a:t>
            </a:r>
            <a:br>
              <a:rPr lang="pt-BR"/>
            </a:br>
            <a:r>
              <a:rPr lang="pt-BR"/>
              <a:t>vida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50196" name="Text Box 18"/>
          <p:cNvSpPr txBox="1">
            <a:spLocks noChangeArrowheads="1"/>
          </p:cNvSpPr>
          <p:nvPr/>
        </p:nvSpPr>
        <p:spPr bwMode="auto">
          <a:xfrm>
            <a:off x="3046413" y="3192463"/>
            <a:ext cx="342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endereço IP de origem 32 bits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50197" name="Text Box 19"/>
          <p:cNvSpPr txBox="1">
            <a:spLocks noChangeArrowheads="1"/>
          </p:cNvSpPr>
          <p:nvPr/>
        </p:nvSpPr>
        <p:spPr bwMode="auto">
          <a:xfrm>
            <a:off x="395288" y="941388"/>
            <a:ext cx="210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/>
              <a:t>número da versão </a:t>
            </a:r>
            <a:br>
              <a:rPr lang="pt-BR"/>
            </a:br>
            <a:r>
              <a:rPr lang="pt-BR"/>
              <a:t>do protocolo IP </a:t>
            </a:r>
          </a:p>
        </p:txBody>
      </p:sp>
      <p:sp>
        <p:nvSpPr>
          <p:cNvPr id="50198" name="Text Box 20"/>
          <p:cNvSpPr txBox="1">
            <a:spLocks noChangeArrowheads="1"/>
          </p:cNvSpPr>
          <p:nvPr/>
        </p:nvSpPr>
        <p:spPr bwMode="auto">
          <a:xfrm>
            <a:off x="434975" y="1489075"/>
            <a:ext cx="206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/>
              <a:t>comprimento do</a:t>
            </a:r>
          </a:p>
          <a:p>
            <a:pPr algn="r"/>
            <a:r>
              <a:rPr lang="pt-BR"/>
              <a:t>cabeçalho (bytes)</a:t>
            </a:r>
            <a:endParaRPr lang="pt-BR" sz="1000">
              <a:latin typeface="Times New Roman" pitchFamily="18" charset="0"/>
            </a:endParaRPr>
          </a:p>
        </p:txBody>
      </p:sp>
      <p:sp>
        <p:nvSpPr>
          <p:cNvPr id="50199" name="Text Box 21"/>
          <p:cNvSpPr txBox="1">
            <a:spLocks noChangeArrowheads="1"/>
          </p:cNvSpPr>
          <p:nvPr/>
        </p:nvSpPr>
        <p:spPr bwMode="auto">
          <a:xfrm>
            <a:off x="195263" y="2489200"/>
            <a:ext cx="2393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/>
              <a:t>número máximo</a:t>
            </a:r>
          </a:p>
          <a:p>
            <a:pPr algn="r"/>
            <a:r>
              <a:rPr lang="pt-BR"/>
              <a:t>de enlaces restantes</a:t>
            </a:r>
          </a:p>
          <a:p>
            <a:pPr algn="r"/>
            <a:r>
              <a:rPr lang="pt-BR"/>
              <a:t>(decrementado a </a:t>
            </a:r>
          </a:p>
          <a:p>
            <a:pPr algn="r"/>
            <a:r>
              <a:rPr lang="pt-BR"/>
              <a:t>cada roteador)</a:t>
            </a:r>
          </a:p>
        </p:txBody>
      </p:sp>
      <p:sp>
        <p:nvSpPr>
          <p:cNvPr id="50200" name="Line 22"/>
          <p:cNvSpPr>
            <a:spLocks noChangeShapeType="1"/>
          </p:cNvSpPr>
          <p:nvPr/>
        </p:nvSpPr>
        <p:spPr bwMode="auto">
          <a:xfrm>
            <a:off x="2400300" y="1266825"/>
            <a:ext cx="528638" cy="4619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01" name="Line 23"/>
          <p:cNvSpPr>
            <a:spLocks noChangeShapeType="1"/>
          </p:cNvSpPr>
          <p:nvPr/>
        </p:nvSpPr>
        <p:spPr bwMode="auto">
          <a:xfrm>
            <a:off x="2428875" y="1824038"/>
            <a:ext cx="904875" cy="1476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02" name="Text Box 24"/>
          <p:cNvSpPr txBox="1">
            <a:spLocks noChangeArrowheads="1"/>
          </p:cNvSpPr>
          <p:nvPr/>
        </p:nvSpPr>
        <p:spPr bwMode="auto">
          <a:xfrm>
            <a:off x="7067550" y="1870075"/>
            <a:ext cx="17684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para</a:t>
            </a:r>
          </a:p>
          <a:p>
            <a:r>
              <a:rPr lang="pt-BR"/>
              <a:t>fragmentação/</a:t>
            </a:r>
          </a:p>
          <a:p>
            <a:r>
              <a:rPr lang="pt-BR"/>
              <a:t>remontagem</a:t>
            </a:r>
          </a:p>
        </p:txBody>
      </p:sp>
      <p:sp>
        <p:nvSpPr>
          <p:cNvPr id="50203" name="Text Box 25"/>
          <p:cNvSpPr txBox="1">
            <a:spLocks noChangeArrowheads="1"/>
          </p:cNvSpPr>
          <p:nvPr/>
        </p:nvSpPr>
        <p:spPr bwMode="auto">
          <a:xfrm>
            <a:off x="6945313" y="839788"/>
            <a:ext cx="219868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comprimento total </a:t>
            </a:r>
            <a:br>
              <a:rPr lang="pt-BR"/>
            </a:br>
            <a:r>
              <a:rPr lang="pt-BR"/>
              <a:t>do datagrama</a:t>
            </a:r>
          </a:p>
          <a:p>
            <a:r>
              <a:rPr lang="pt-BR"/>
              <a:t>(bytes)</a:t>
            </a:r>
          </a:p>
        </p:txBody>
      </p:sp>
      <p:sp>
        <p:nvSpPr>
          <p:cNvPr id="50204" name="Text Box 26"/>
          <p:cNvSpPr txBox="1">
            <a:spLocks noChangeArrowheads="1"/>
          </p:cNvSpPr>
          <p:nvPr/>
        </p:nvSpPr>
        <p:spPr bwMode="auto">
          <a:xfrm>
            <a:off x="257175" y="3765550"/>
            <a:ext cx="23574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/>
              <a:t>protocolo da camada</a:t>
            </a:r>
            <a:br>
              <a:rPr lang="pt-BR"/>
            </a:br>
            <a:r>
              <a:rPr lang="pt-BR"/>
              <a:t>superior ao qual</a:t>
            </a:r>
          </a:p>
          <a:p>
            <a:pPr algn="r"/>
            <a:r>
              <a:rPr lang="pt-BR"/>
              <a:t>entregar os dados</a:t>
            </a:r>
          </a:p>
        </p:txBody>
      </p:sp>
      <p:sp>
        <p:nvSpPr>
          <p:cNvPr id="50205" name="Line 27"/>
          <p:cNvSpPr>
            <a:spLocks noChangeShapeType="1"/>
          </p:cNvSpPr>
          <p:nvPr/>
        </p:nvSpPr>
        <p:spPr bwMode="auto">
          <a:xfrm flipV="1">
            <a:off x="2543175" y="2809875"/>
            <a:ext cx="1466850" cy="11239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06" name="Line 28"/>
          <p:cNvSpPr>
            <a:spLocks noChangeShapeType="1"/>
          </p:cNvSpPr>
          <p:nvPr/>
        </p:nvSpPr>
        <p:spPr bwMode="auto">
          <a:xfrm flipH="1">
            <a:off x="5124450" y="2324100"/>
            <a:ext cx="2038350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07" name="Line 29"/>
          <p:cNvSpPr>
            <a:spLocks noChangeShapeType="1"/>
          </p:cNvSpPr>
          <p:nvPr/>
        </p:nvSpPr>
        <p:spPr bwMode="auto">
          <a:xfrm flipH="1">
            <a:off x="6505575" y="1457325"/>
            <a:ext cx="638175" cy="409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08" name="Text Box 30"/>
          <p:cNvSpPr txBox="1">
            <a:spLocks noChangeArrowheads="1"/>
          </p:cNvSpPr>
          <p:nvPr/>
        </p:nvSpPr>
        <p:spPr bwMode="auto">
          <a:xfrm>
            <a:off x="3173413" y="1522413"/>
            <a:ext cx="779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comp.</a:t>
            </a:r>
            <a:br>
              <a:rPr lang="pt-BR"/>
            </a:br>
            <a:r>
              <a:rPr lang="pt-BR"/>
              <a:t>cab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50209" name="Text Box 31"/>
          <p:cNvSpPr txBox="1">
            <a:spLocks noChangeArrowheads="1"/>
          </p:cNvSpPr>
          <p:nvPr/>
        </p:nvSpPr>
        <p:spPr bwMode="auto">
          <a:xfrm>
            <a:off x="3841750" y="1512888"/>
            <a:ext cx="942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tipo de</a:t>
            </a:r>
          </a:p>
          <a:p>
            <a:pPr algn="ctr"/>
            <a:r>
              <a:rPr lang="pt-BR"/>
              <a:t>serviço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50210" name="Line 32"/>
          <p:cNvSpPr>
            <a:spLocks noChangeShapeType="1"/>
          </p:cNvSpPr>
          <p:nvPr/>
        </p:nvSpPr>
        <p:spPr bwMode="auto">
          <a:xfrm flipH="1" flipV="1">
            <a:off x="3859213" y="1566863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11" name="Line 33"/>
          <p:cNvSpPr>
            <a:spLocks noChangeShapeType="1"/>
          </p:cNvSpPr>
          <p:nvPr/>
        </p:nvSpPr>
        <p:spPr bwMode="auto">
          <a:xfrm flipH="1" flipV="1">
            <a:off x="3244850" y="1576388"/>
            <a:ext cx="0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12" name="Text Box 34"/>
          <p:cNvSpPr txBox="1">
            <a:spLocks noChangeArrowheads="1"/>
          </p:cNvSpPr>
          <p:nvPr/>
        </p:nvSpPr>
        <p:spPr bwMode="auto">
          <a:xfrm>
            <a:off x="15875" y="2041525"/>
            <a:ext cx="2530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/>
              <a:t>“tipo” dos dados (DS) </a:t>
            </a:r>
            <a:endParaRPr lang="pt-BR" sz="1000">
              <a:latin typeface="Times New Roman" pitchFamily="18" charset="0"/>
            </a:endParaRPr>
          </a:p>
        </p:txBody>
      </p:sp>
      <p:sp>
        <p:nvSpPr>
          <p:cNvPr id="50213" name="Line 35"/>
          <p:cNvSpPr>
            <a:spLocks noChangeShapeType="1"/>
          </p:cNvSpPr>
          <p:nvPr/>
        </p:nvSpPr>
        <p:spPr bwMode="auto">
          <a:xfrm flipV="1">
            <a:off x="2447925" y="1838325"/>
            <a:ext cx="1533525" cy="4143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14" name="Line 36"/>
          <p:cNvSpPr>
            <a:spLocks noChangeShapeType="1"/>
          </p:cNvSpPr>
          <p:nvPr/>
        </p:nvSpPr>
        <p:spPr bwMode="auto">
          <a:xfrm flipH="1" flipV="1">
            <a:off x="4754563" y="2085975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15" name="Text Box 37"/>
          <p:cNvSpPr txBox="1">
            <a:spLocks noChangeArrowheads="1"/>
          </p:cNvSpPr>
          <p:nvPr/>
        </p:nvSpPr>
        <p:spPr bwMode="auto">
          <a:xfrm>
            <a:off x="4606925" y="2163763"/>
            <a:ext cx="771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>
                <a:latin typeface="Arial" pitchFamily="34" charset="0"/>
              </a:rPr>
              <a:t>bits</a:t>
            </a:r>
            <a:endParaRPr lang="pt-BR" sz="2000">
              <a:latin typeface="Times New Roman" pitchFamily="18" charset="0"/>
            </a:endParaRPr>
          </a:p>
        </p:txBody>
      </p:sp>
      <p:sp>
        <p:nvSpPr>
          <p:cNvPr id="50216" name="Line 38"/>
          <p:cNvSpPr>
            <a:spLocks noChangeShapeType="1"/>
          </p:cNvSpPr>
          <p:nvPr/>
        </p:nvSpPr>
        <p:spPr bwMode="auto">
          <a:xfrm flipH="1" flipV="1">
            <a:off x="5221288" y="2076450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17" name="Text Box 39"/>
          <p:cNvSpPr txBox="1">
            <a:spLocks noChangeArrowheads="1"/>
          </p:cNvSpPr>
          <p:nvPr/>
        </p:nvSpPr>
        <p:spPr bwMode="auto">
          <a:xfrm>
            <a:off x="5264150" y="2030413"/>
            <a:ext cx="1428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/>
              <a:t>início do fragmento</a:t>
            </a:r>
            <a:endParaRPr lang="pt-BR" sz="2000">
              <a:latin typeface="Times New Roman" pitchFamily="18" charset="0"/>
            </a:endParaRPr>
          </a:p>
        </p:txBody>
      </p:sp>
      <p:sp>
        <p:nvSpPr>
          <p:cNvPr id="50218" name="Line 40"/>
          <p:cNvSpPr>
            <a:spLocks noChangeShapeType="1"/>
          </p:cNvSpPr>
          <p:nvPr/>
        </p:nvSpPr>
        <p:spPr bwMode="auto">
          <a:xfrm flipH="1" flipV="1">
            <a:off x="6486525" y="2219325"/>
            <a:ext cx="657225" cy="1143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19" name="Line 41"/>
          <p:cNvSpPr>
            <a:spLocks noChangeShapeType="1"/>
          </p:cNvSpPr>
          <p:nvPr/>
        </p:nvSpPr>
        <p:spPr bwMode="auto">
          <a:xfrm flipH="1">
            <a:off x="4610100" y="2333625"/>
            <a:ext cx="2514600" cy="57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20" name="Line 42"/>
          <p:cNvSpPr>
            <a:spLocks noChangeShapeType="1"/>
          </p:cNvSpPr>
          <p:nvPr/>
        </p:nvSpPr>
        <p:spPr bwMode="auto">
          <a:xfrm flipV="1">
            <a:off x="2808288" y="2587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21" name="Line 43"/>
          <p:cNvSpPr>
            <a:spLocks noChangeShapeType="1"/>
          </p:cNvSpPr>
          <p:nvPr/>
        </p:nvSpPr>
        <p:spPr bwMode="auto">
          <a:xfrm flipH="1" flipV="1">
            <a:off x="4754563" y="2590800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22" name="Line 44"/>
          <p:cNvSpPr>
            <a:spLocks noChangeShapeType="1"/>
          </p:cNvSpPr>
          <p:nvPr/>
        </p:nvSpPr>
        <p:spPr bwMode="auto">
          <a:xfrm flipV="1">
            <a:off x="2789238" y="310197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23" name="Text Box 45"/>
          <p:cNvSpPr txBox="1">
            <a:spLocks noChangeArrowheads="1"/>
          </p:cNvSpPr>
          <p:nvPr/>
        </p:nvSpPr>
        <p:spPr bwMode="auto">
          <a:xfrm>
            <a:off x="3746500" y="2503488"/>
            <a:ext cx="10652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camada</a:t>
            </a:r>
          </a:p>
          <a:p>
            <a:pPr algn="ctr"/>
            <a:r>
              <a:rPr lang="pt-BR"/>
              <a:t>superior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50224" name="Line 46"/>
          <p:cNvSpPr>
            <a:spLocks noChangeShapeType="1"/>
          </p:cNvSpPr>
          <p:nvPr/>
        </p:nvSpPr>
        <p:spPr bwMode="auto">
          <a:xfrm flipH="1" flipV="1">
            <a:off x="3802063" y="2600325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25" name="Line 47"/>
          <p:cNvSpPr>
            <a:spLocks noChangeShapeType="1"/>
          </p:cNvSpPr>
          <p:nvPr/>
        </p:nvSpPr>
        <p:spPr bwMode="auto">
          <a:xfrm>
            <a:off x="2524125" y="2776538"/>
            <a:ext cx="552450" cy="904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26" name="Text Box 48"/>
          <p:cNvSpPr txBox="1">
            <a:spLocks noChangeArrowheads="1"/>
          </p:cNvSpPr>
          <p:nvPr/>
        </p:nvSpPr>
        <p:spPr bwMode="auto">
          <a:xfrm>
            <a:off x="3041650" y="3630613"/>
            <a:ext cx="3487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endereço IP de destino 32 bits</a:t>
            </a:r>
          </a:p>
        </p:txBody>
      </p:sp>
      <p:sp>
        <p:nvSpPr>
          <p:cNvPr id="50227" name="Line 49"/>
          <p:cNvSpPr>
            <a:spLocks noChangeShapeType="1"/>
          </p:cNvSpPr>
          <p:nvPr/>
        </p:nvSpPr>
        <p:spPr bwMode="auto">
          <a:xfrm flipV="1">
            <a:off x="2808288" y="45021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28" name="Text Box 50"/>
          <p:cNvSpPr txBox="1">
            <a:spLocks noChangeArrowheads="1"/>
          </p:cNvSpPr>
          <p:nvPr/>
        </p:nvSpPr>
        <p:spPr bwMode="auto">
          <a:xfrm>
            <a:off x="3736975" y="4097338"/>
            <a:ext cx="2022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Opções (se tiver)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50229" name="Text Box 51"/>
          <p:cNvSpPr txBox="1">
            <a:spLocks noChangeArrowheads="1"/>
          </p:cNvSpPr>
          <p:nvPr/>
        </p:nvSpPr>
        <p:spPr bwMode="auto">
          <a:xfrm>
            <a:off x="6953250" y="4070350"/>
            <a:ext cx="2297113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p.ex. marca de </a:t>
            </a:r>
          </a:p>
          <a:p>
            <a:r>
              <a:rPr lang="pt-BR"/>
              <a:t>tempo,</a:t>
            </a:r>
          </a:p>
          <a:p>
            <a:r>
              <a:rPr lang="pt-BR"/>
              <a:t>registrar rota</a:t>
            </a:r>
          </a:p>
          <a:p>
            <a:r>
              <a:rPr lang="pt-BR"/>
              <a:t>seguida, especificar</a:t>
            </a:r>
          </a:p>
          <a:p>
            <a:r>
              <a:rPr lang="pt-BR"/>
              <a:t>lista de roteadores</a:t>
            </a:r>
          </a:p>
          <a:p>
            <a:r>
              <a:rPr lang="pt-BR"/>
              <a:t>a visitar.</a:t>
            </a:r>
          </a:p>
        </p:txBody>
      </p:sp>
      <p:sp>
        <p:nvSpPr>
          <p:cNvPr id="50230" name="Line 52"/>
          <p:cNvSpPr>
            <a:spLocks noChangeShapeType="1"/>
          </p:cNvSpPr>
          <p:nvPr/>
        </p:nvSpPr>
        <p:spPr bwMode="auto">
          <a:xfrm flipH="1">
            <a:off x="6191250" y="4286250"/>
            <a:ext cx="819150" cy="95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31" name="Rectangle 53"/>
          <p:cNvSpPr>
            <a:spLocks noChangeArrowheads="1"/>
          </p:cNvSpPr>
          <p:nvPr/>
        </p:nvSpPr>
        <p:spPr bwMode="auto">
          <a:xfrm>
            <a:off x="90488" y="4694238"/>
            <a:ext cx="2644775" cy="21415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sz="2000" u="sng"/>
              <a:t>Quanto </a:t>
            </a:r>
            <a:r>
              <a:rPr lang="pt-BR" sz="2000" i="1" u="sng"/>
              <a:t>overhead</a:t>
            </a:r>
            <a:r>
              <a:rPr lang="pt-BR" sz="2000" u="sng"/>
              <a:t> com o TCP?</a:t>
            </a:r>
            <a:endParaRPr lang="pt-BR" sz="20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/>
              <a:t>20 bytes do TCP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/>
              <a:t>20 bytes do IP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/>
              <a:t>= 40 bytes +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sz="2000" i="1"/>
              <a:t>overhead</a:t>
            </a:r>
            <a:r>
              <a:rPr lang="pt-BR" sz="2000"/>
              <a:t> cam. aplic.</a:t>
            </a:r>
            <a:endParaRPr lang="pt-BR" sz="20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6151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3CF4CB05-3CAA-414B-828E-621D79B89CF8}" type="slidenum">
              <a:rPr lang="pt-BR" smtClean="0"/>
              <a:pPr/>
              <a:t>39</a:t>
            </a:fld>
            <a:endParaRPr lang="pt-BR" smtClean="0"/>
          </a:p>
        </p:txBody>
      </p:sp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IP: Fragmentação &amp; Remontagem</a:t>
            </a:r>
            <a:endParaRPr lang="pt-BR" smtClean="0"/>
          </a:p>
        </p:txBody>
      </p:sp>
      <p:sp>
        <p:nvSpPr>
          <p:cNvPr id="61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6225" y="1304925"/>
            <a:ext cx="3810000" cy="4648200"/>
          </a:xfrm>
        </p:spPr>
        <p:txBody>
          <a:bodyPr/>
          <a:lstStyle/>
          <a:p>
            <a:r>
              <a:rPr lang="pt-BR" sz="1800" smtClean="0"/>
              <a:t>cada enlace de rede tem MTU (</a:t>
            </a:r>
            <a:r>
              <a:rPr lang="pt-BR" sz="1800" i="1" smtClean="0"/>
              <a:t>max.transmission unit</a:t>
            </a:r>
            <a:r>
              <a:rPr lang="pt-BR" sz="1800" smtClean="0"/>
              <a:t>) - maior tamanho possível de quadro neste enlace.</a:t>
            </a:r>
            <a:endParaRPr lang="pt-BR" sz="2000" smtClean="0"/>
          </a:p>
          <a:p>
            <a:pPr lvl="1"/>
            <a:r>
              <a:rPr lang="pt-BR" sz="1800" smtClean="0"/>
              <a:t>tipos diferentes de enlace têm MTUs diferentes</a:t>
            </a:r>
          </a:p>
          <a:p>
            <a:r>
              <a:rPr lang="pt-BR" sz="1800" smtClean="0"/>
              <a:t>datagrama IP muito grande  dividido (“fragmentado”) dentro da rede</a:t>
            </a:r>
          </a:p>
          <a:p>
            <a:pPr lvl="1"/>
            <a:r>
              <a:rPr lang="pt-BR" sz="1800" smtClean="0"/>
              <a:t>um datagrama vira vários datagramas</a:t>
            </a:r>
            <a:endParaRPr lang="pt-BR" sz="1600" smtClean="0"/>
          </a:p>
          <a:p>
            <a:pPr lvl="1"/>
            <a:r>
              <a:rPr lang="pt-BR" sz="1800" smtClean="0"/>
              <a:t>“remontado” apenas no destino final</a:t>
            </a:r>
          </a:p>
          <a:p>
            <a:pPr lvl="1"/>
            <a:r>
              <a:rPr lang="pt-BR" sz="1800" smtClean="0"/>
              <a:t>bits do cabeçalho IP usados para identificar, ordenar fragmentos relacionados</a:t>
            </a:r>
          </a:p>
        </p:txBody>
      </p:sp>
      <p:sp>
        <p:nvSpPr>
          <p:cNvPr id="6154" name="Freeform 4"/>
          <p:cNvSpPr>
            <a:spLocks/>
          </p:cNvSpPr>
          <p:nvPr/>
        </p:nvSpPr>
        <p:spPr bwMode="auto">
          <a:xfrm>
            <a:off x="4597400" y="1628775"/>
            <a:ext cx="2436813" cy="225583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5" name="Freeform 5"/>
          <p:cNvSpPr>
            <a:spLocks/>
          </p:cNvSpPr>
          <p:nvPr/>
        </p:nvSpPr>
        <p:spPr bwMode="auto">
          <a:xfrm>
            <a:off x="4597400" y="4030663"/>
            <a:ext cx="1976438" cy="1987550"/>
          </a:xfrm>
          <a:custGeom>
            <a:avLst/>
            <a:gdLst>
              <a:gd name="T0" fmla="*/ 2147483647 w 873"/>
              <a:gd name="T1" fmla="*/ 2147483647 h 940"/>
              <a:gd name="T2" fmla="*/ 2147483647 w 873"/>
              <a:gd name="T3" fmla="*/ 2147483647 h 940"/>
              <a:gd name="T4" fmla="*/ 2147483647 w 873"/>
              <a:gd name="T5" fmla="*/ 2147483647 h 940"/>
              <a:gd name="T6" fmla="*/ 2147483647 w 873"/>
              <a:gd name="T7" fmla="*/ 2147483647 h 940"/>
              <a:gd name="T8" fmla="*/ 2147483647 w 873"/>
              <a:gd name="T9" fmla="*/ 2147483647 h 940"/>
              <a:gd name="T10" fmla="*/ 2147483647 w 873"/>
              <a:gd name="T11" fmla="*/ 2147483647 h 940"/>
              <a:gd name="T12" fmla="*/ 2147483647 w 873"/>
              <a:gd name="T13" fmla="*/ 2147483647 h 940"/>
              <a:gd name="T14" fmla="*/ 2147483647 w 873"/>
              <a:gd name="T15" fmla="*/ 2147483647 h 940"/>
              <a:gd name="T16" fmla="*/ 2147483647 w 873"/>
              <a:gd name="T17" fmla="*/ 2147483647 h 940"/>
              <a:gd name="T18" fmla="*/ 2147483647 w 873"/>
              <a:gd name="T19" fmla="*/ 2147483647 h 940"/>
              <a:gd name="T20" fmla="*/ 2147483647 w 873"/>
              <a:gd name="T21" fmla="*/ 2147483647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3"/>
              <a:gd name="T34" fmla="*/ 0 h 940"/>
              <a:gd name="T35" fmla="*/ 873 w 873"/>
              <a:gd name="T36" fmla="*/ 940 h 9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6156" name="Group 6"/>
          <p:cNvGrpSpPr>
            <a:grpSpLocks/>
          </p:cNvGrpSpPr>
          <p:nvPr/>
        </p:nvGrpSpPr>
        <p:grpSpPr bwMode="auto">
          <a:xfrm>
            <a:off x="4191000" y="2008188"/>
            <a:ext cx="649288" cy="1247775"/>
            <a:chOff x="3314" y="1248"/>
            <a:chExt cx="344" cy="694"/>
          </a:xfrm>
        </p:grpSpPr>
        <p:graphicFrame>
          <p:nvGraphicFramePr>
            <p:cNvPr id="6148" name="Object 7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4" name="ClipArt" r:id="rId4" imgW="1305000" imgH="1085760" progId="MS_ClipArt_Gallery.2">
                    <p:embed/>
                  </p:oleObj>
                </mc:Choice>
                <mc:Fallback>
                  <p:oleObj name="ClipArt" r:id="rId4" imgW="1305000" imgH="1085760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93" name="Line 8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aphicFrame>
          <p:nvGraphicFramePr>
            <p:cNvPr id="6149" name="Object 9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5" name="ClipArt" r:id="rId6" imgW="1305000" imgH="1085760" progId="MS_ClipArt_Gallery.2">
                    <p:embed/>
                  </p:oleObj>
                </mc:Choice>
                <mc:Fallback>
                  <p:oleObj name="ClipArt" r:id="rId6" imgW="1305000" imgH="1085760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94" name="Line 10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295" name="Group 11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6297" name="Oval 1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98" name="Oval 1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99" name="Oval 1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6296" name="Line 15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157" name="Line 16"/>
          <p:cNvSpPr>
            <a:spLocks noChangeShapeType="1"/>
          </p:cNvSpPr>
          <p:nvPr/>
        </p:nvSpPr>
        <p:spPr bwMode="auto">
          <a:xfrm flipV="1">
            <a:off x="4670425" y="2584450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8" name="Line 17"/>
          <p:cNvSpPr>
            <a:spLocks noChangeShapeType="1"/>
          </p:cNvSpPr>
          <p:nvPr/>
        </p:nvSpPr>
        <p:spPr bwMode="auto">
          <a:xfrm>
            <a:off x="524668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59" name="Line 18"/>
          <p:cNvSpPr>
            <a:spLocks noChangeShapeType="1"/>
          </p:cNvSpPr>
          <p:nvPr/>
        </p:nvSpPr>
        <p:spPr bwMode="auto">
          <a:xfrm>
            <a:off x="6092825" y="2246313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0" name="Line 19"/>
          <p:cNvSpPr>
            <a:spLocks noChangeShapeType="1"/>
          </p:cNvSpPr>
          <p:nvPr/>
        </p:nvSpPr>
        <p:spPr bwMode="auto">
          <a:xfrm>
            <a:off x="4995863" y="2022475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1" name="Line 20"/>
          <p:cNvSpPr>
            <a:spLocks noChangeShapeType="1"/>
          </p:cNvSpPr>
          <p:nvPr/>
        </p:nvSpPr>
        <p:spPr bwMode="auto">
          <a:xfrm>
            <a:off x="5021263" y="267017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2" name="Line 21"/>
          <p:cNvSpPr>
            <a:spLocks noChangeShapeType="1"/>
          </p:cNvSpPr>
          <p:nvPr/>
        </p:nvSpPr>
        <p:spPr bwMode="auto">
          <a:xfrm flipH="1" flipV="1">
            <a:off x="6548438" y="316230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3" name="Line 22"/>
          <p:cNvSpPr>
            <a:spLocks noChangeShapeType="1"/>
          </p:cNvSpPr>
          <p:nvPr/>
        </p:nvSpPr>
        <p:spPr bwMode="auto">
          <a:xfrm flipH="1">
            <a:off x="5254625" y="2214563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4" name="Line 23"/>
          <p:cNvSpPr>
            <a:spLocks noChangeShapeType="1"/>
          </p:cNvSpPr>
          <p:nvPr/>
        </p:nvSpPr>
        <p:spPr bwMode="auto">
          <a:xfrm flipH="1">
            <a:off x="526415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65" name="Line 24"/>
          <p:cNvSpPr>
            <a:spLocks noChangeShapeType="1"/>
          </p:cNvSpPr>
          <p:nvPr/>
        </p:nvSpPr>
        <p:spPr bwMode="auto">
          <a:xfrm flipH="1">
            <a:off x="5981700" y="1830388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6166" name="Group 25"/>
          <p:cNvGrpSpPr>
            <a:grpSpLocks/>
          </p:cNvGrpSpPr>
          <p:nvPr/>
        </p:nvGrpSpPr>
        <p:grpSpPr bwMode="auto">
          <a:xfrm>
            <a:off x="4745038" y="1793875"/>
            <a:ext cx="679450" cy="314325"/>
            <a:chOff x="3600" y="219"/>
            <a:chExt cx="360" cy="175"/>
          </a:xfrm>
        </p:grpSpPr>
        <p:sp>
          <p:nvSpPr>
            <p:cNvPr id="6280" name="Oval 2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81" name="Line 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82" name="Line 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83" name="Rectangle 2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284" name="Oval 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285" name="Group 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90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91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92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286" name="Group 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87" name="Line 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88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89" name="Line 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6167" name="Group 39"/>
          <p:cNvGrpSpPr>
            <a:grpSpLocks/>
          </p:cNvGrpSpPr>
          <p:nvPr/>
        </p:nvGrpSpPr>
        <p:grpSpPr bwMode="auto">
          <a:xfrm>
            <a:off x="4762500" y="2451100"/>
            <a:ext cx="679450" cy="314325"/>
            <a:chOff x="3600" y="219"/>
            <a:chExt cx="360" cy="175"/>
          </a:xfrm>
        </p:grpSpPr>
        <p:sp>
          <p:nvSpPr>
            <p:cNvPr id="6267" name="Oval 4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68" name="Line 4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69" name="Line 4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70" name="Rectangle 4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271" name="Oval 4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272" name="Group 4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77" name="Line 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78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79" name="Line 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273" name="Group 4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74" name="Line 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75" name="Line 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76" name="Line 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6168" name="Group 53"/>
          <p:cNvGrpSpPr>
            <a:grpSpLocks/>
          </p:cNvGrpSpPr>
          <p:nvPr/>
        </p:nvGrpSpPr>
        <p:grpSpPr bwMode="auto">
          <a:xfrm>
            <a:off x="5732463" y="2001838"/>
            <a:ext cx="676275" cy="314325"/>
            <a:chOff x="3600" y="219"/>
            <a:chExt cx="360" cy="175"/>
          </a:xfrm>
        </p:grpSpPr>
        <p:sp>
          <p:nvSpPr>
            <p:cNvPr id="6254" name="Oval 5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55" name="Line 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56" name="Line 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57" name="Rectangle 5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258" name="Oval 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259" name="Group 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64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65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66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260" name="Group 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61" name="Line 6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62" name="Line 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63" name="Line 6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6169" name="Group 67"/>
          <p:cNvGrpSpPr>
            <a:grpSpLocks/>
          </p:cNvGrpSpPr>
          <p:nvPr/>
        </p:nvGrpSpPr>
        <p:grpSpPr bwMode="auto">
          <a:xfrm>
            <a:off x="5976938" y="2908300"/>
            <a:ext cx="679450" cy="314325"/>
            <a:chOff x="3600" y="219"/>
            <a:chExt cx="360" cy="175"/>
          </a:xfrm>
        </p:grpSpPr>
        <p:sp>
          <p:nvSpPr>
            <p:cNvPr id="6241" name="Oval 6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42" name="Line 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43" name="Line 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44" name="Rectangle 7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245" name="Oval 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246" name="Group 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51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52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53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247" name="Group 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48" name="Line 7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49" name="Line 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50" name="Line 8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6170" name="Group 81"/>
          <p:cNvGrpSpPr>
            <a:grpSpLocks/>
          </p:cNvGrpSpPr>
          <p:nvPr/>
        </p:nvGrpSpPr>
        <p:grpSpPr bwMode="auto">
          <a:xfrm>
            <a:off x="5745163" y="4900613"/>
            <a:ext cx="715962" cy="311150"/>
            <a:chOff x="3600" y="219"/>
            <a:chExt cx="360" cy="175"/>
          </a:xfrm>
        </p:grpSpPr>
        <p:sp>
          <p:nvSpPr>
            <p:cNvPr id="6228" name="Oval 8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29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30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31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232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233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38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39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40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234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35" name="Line 9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36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37" name="Line 9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6171" name="Group 95"/>
          <p:cNvGrpSpPr>
            <a:grpSpLocks/>
          </p:cNvGrpSpPr>
          <p:nvPr/>
        </p:nvGrpSpPr>
        <p:grpSpPr bwMode="auto">
          <a:xfrm>
            <a:off x="6738938" y="3889375"/>
            <a:ext cx="679450" cy="314325"/>
            <a:chOff x="3600" y="219"/>
            <a:chExt cx="360" cy="175"/>
          </a:xfrm>
        </p:grpSpPr>
        <p:sp>
          <p:nvSpPr>
            <p:cNvPr id="6215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16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17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18" name="Rectangle 9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219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6220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25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26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27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6221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22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23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224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aphicFrame>
        <p:nvGraphicFramePr>
          <p:cNvPr id="6146" name="Object 109"/>
          <p:cNvGraphicFramePr>
            <a:graphicFrameLocks noChangeAspect="1"/>
          </p:cNvGraphicFramePr>
          <p:nvPr/>
        </p:nvGraphicFramePr>
        <p:xfrm>
          <a:off x="4705350" y="4392613"/>
          <a:ext cx="5635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" name="ClipArt" r:id="rId7" imgW="1305000" imgH="1085760" progId="MS_ClipArt_Gallery.2">
                  <p:embed/>
                </p:oleObj>
              </mc:Choice>
              <mc:Fallback>
                <p:oleObj name="ClipArt" r:id="rId7" imgW="1305000" imgH="1085760" progId="MS_ClipArt_Gallery.2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4392613"/>
                        <a:ext cx="563563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2" name="Line 110"/>
          <p:cNvSpPr>
            <a:spLocks noChangeShapeType="1"/>
          </p:cNvSpPr>
          <p:nvPr/>
        </p:nvSpPr>
        <p:spPr bwMode="auto">
          <a:xfrm>
            <a:off x="5249863" y="4721225"/>
            <a:ext cx="314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6147" name="Object 111"/>
          <p:cNvGraphicFramePr>
            <a:graphicFrameLocks noChangeAspect="1"/>
          </p:cNvGraphicFramePr>
          <p:nvPr/>
        </p:nvGraphicFramePr>
        <p:xfrm>
          <a:off x="4914900" y="5191125"/>
          <a:ext cx="5635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" name="ClipArt" r:id="rId8" imgW="1305000" imgH="1085760" progId="MS_ClipArt_Gallery.2">
                  <p:embed/>
                </p:oleObj>
              </mc:Choice>
              <mc:Fallback>
                <p:oleObj name="ClipArt" r:id="rId8" imgW="1305000" imgH="1085760" progId="MS_ClipArt_Gallery.2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5191125"/>
                        <a:ext cx="5635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3" name="Line 112"/>
          <p:cNvSpPr>
            <a:spLocks noChangeShapeType="1"/>
          </p:cNvSpPr>
          <p:nvPr/>
        </p:nvSpPr>
        <p:spPr bwMode="auto">
          <a:xfrm flipV="1">
            <a:off x="5465763" y="5529263"/>
            <a:ext cx="984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6174" name="Group 113"/>
          <p:cNvGrpSpPr>
            <a:grpSpLocks/>
          </p:cNvGrpSpPr>
          <p:nvPr/>
        </p:nvGrpSpPr>
        <p:grpSpPr bwMode="auto">
          <a:xfrm>
            <a:off x="5084763" y="4849813"/>
            <a:ext cx="96837" cy="300037"/>
            <a:chOff x="3842" y="406"/>
            <a:chExt cx="51" cy="167"/>
          </a:xfrm>
        </p:grpSpPr>
        <p:sp>
          <p:nvSpPr>
            <p:cNvPr id="6212" name="Oval 114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13" name="Oval 115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14" name="Oval 116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175" name="Line 117"/>
          <p:cNvSpPr>
            <a:spLocks noChangeShapeType="1"/>
          </p:cNvSpPr>
          <p:nvPr/>
        </p:nvSpPr>
        <p:spPr bwMode="auto">
          <a:xfrm>
            <a:off x="5556250" y="4718050"/>
            <a:ext cx="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76" name="Line 118"/>
          <p:cNvSpPr>
            <a:spLocks noChangeShapeType="1"/>
          </p:cNvSpPr>
          <p:nvPr/>
        </p:nvSpPr>
        <p:spPr bwMode="auto">
          <a:xfrm>
            <a:off x="5556250" y="5067300"/>
            <a:ext cx="1873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77" name="Line 119"/>
          <p:cNvSpPr>
            <a:spLocks noChangeShapeType="1"/>
          </p:cNvSpPr>
          <p:nvPr/>
        </p:nvSpPr>
        <p:spPr bwMode="auto">
          <a:xfrm flipH="1">
            <a:off x="646112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6178" name="Group 120"/>
          <p:cNvGrpSpPr>
            <a:grpSpLocks/>
          </p:cNvGrpSpPr>
          <p:nvPr/>
        </p:nvGrpSpPr>
        <p:grpSpPr bwMode="auto">
          <a:xfrm rot="1433392">
            <a:off x="5003800" y="2955925"/>
            <a:ext cx="1028700" cy="171450"/>
            <a:chOff x="4712" y="1742"/>
            <a:chExt cx="648" cy="108"/>
          </a:xfrm>
        </p:grpSpPr>
        <p:sp>
          <p:nvSpPr>
            <p:cNvPr id="6210" name="Rectangle 121"/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11" name="Rectangle 122"/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179" name="Group 123"/>
          <p:cNvGrpSpPr>
            <a:grpSpLocks/>
          </p:cNvGrpSpPr>
          <p:nvPr/>
        </p:nvGrpSpPr>
        <p:grpSpPr bwMode="auto">
          <a:xfrm rot="3346875">
            <a:off x="6283325" y="3241676"/>
            <a:ext cx="447675" cy="171450"/>
            <a:chOff x="5078" y="1860"/>
            <a:chExt cx="282" cy="108"/>
          </a:xfrm>
        </p:grpSpPr>
        <p:sp>
          <p:nvSpPr>
            <p:cNvPr id="6208" name="Rectangle 124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09" name="Rectangle 125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180" name="Group 126"/>
          <p:cNvGrpSpPr>
            <a:grpSpLocks/>
          </p:cNvGrpSpPr>
          <p:nvPr/>
        </p:nvGrpSpPr>
        <p:grpSpPr bwMode="auto">
          <a:xfrm rot="3215306">
            <a:off x="6600825" y="3346451"/>
            <a:ext cx="447675" cy="171450"/>
            <a:chOff x="5078" y="1860"/>
            <a:chExt cx="282" cy="108"/>
          </a:xfrm>
        </p:grpSpPr>
        <p:sp>
          <p:nvSpPr>
            <p:cNvPr id="6206" name="Rectangle 127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07" name="Rectangle 128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181" name="Group 129"/>
          <p:cNvGrpSpPr>
            <a:grpSpLocks/>
          </p:cNvGrpSpPr>
          <p:nvPr/>
        </p:nvGrpSpPr>
        <p:grpSpPr bwMode="auto">
          <a:xfrm rot="3051000">
            <a:off x="6953250" y="3467101"/>
            <a:ext cx="447675" cy="171450"/>
            <a:chOff x="5078" y="1860"/>
            <a:chExt cx="282" cy="108"/>
          </a:xfrm>
        </p:grpSpPr>
        <p:sp>
          <p:nvSpPr>
            <p:cNvPr id="6204" name="Rectangle 130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05" name="Rectangle 131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182" name="Line 132"/>
          <p:cNvSpPr>
            <a:spLocks noChangeShapeType="1"/>
          </p:cNvSpPr>
          <p:nvPr/>
        </p:nvSpPr>
        <p:spPr bwMode="auto">
          <a:xfrm>
            <a:off x="6007100" y="32766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3" name="Line 133"/>
          <p:cNvSpPr>
            <a:spLocks noChangeShapeType="1"/>
          </p:cNvSpPr>
          <p:nvPr/>
        </p:nvSpPr>
        <p:spPr bwMode="auto">
          <a:xfrm>
            <a:off x="6642100" y="3517900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4" name="Line 134"/>
          <p:cNvSpPr>
            <a:spLocks noChangeShapeType="1"/>
          </p:cNvSpPr>
          <p:nvPr/>
        </p:nvSpPr>
        <p:spPr bwMode="auto">
          <a:xfrm>
            <a:off x="6965950" y="3616325"/>
            <a:ext cx="117475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5" name="Line 135"/>
          <p:cNvSpPr>
            <a:spLocks noChangeShapeType="1"/>
          </p:cNvSpPr>
          <p:nvPr/>
        </p:nvSpPr>
        <p:spPr bwMode="auto">
          <a:xfrm>
            <a:off x="7334250" y="3730625"/>
            <a:ext cx="1016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86" name="Text Box 136"/>
          <p:cNvSpPr txBox="1">
            <a:spLocks noChangeArrowheads="1"/>
          </p:cNvSpPr>
          <p:nvPr/>
        </p:nvSpPr>
        <p:spPr bwMode="auto">
          <a:xfrm>
            <a:off x="6718300" y="2114550"/>
            <a:ext cx="24257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fragmentação: </a:t>
            </a:r>
          </a:p>
          <a:p>
            <a:r>
              <a:rPr lang="pt-BR" sz="1600">
                <a:solidFill>
                  <a:schemeClr val="accent2"/>
                </a:solidFill>
              </a:rPr>
              <a:t>entrada:</a:t>
            </a:r>
            <a:r>
              <a:rPr lang="pt-BR" sz="1600"/>
              <a:t> um datagrama </a:t>
            </a:r>
          </a:p>
          <a:p>
            <a:r>
              <a:rPr lang="pt-BR" sz="1600"/>
              <a:t>	grande</a:t>
            </a:r>
          </a:p>
          <a:p>
            <a:r>
              <a:rPr lang="pt-BR" sz="1600">
                <a:solidFill>
                  <a:schemeClr val="accent2"/>
                </a:solidFill>
              </a:rPr>
              <a:t>saída:</a:t>
            </a:r>
            <a:r>
              <a:rPr lang="pt-BR" sz="1600"/>
              <a:t> 3 datagramas </a:t>
            </a:r>
            <a:br>
              <a:rPr lang="pt-BR" sz="1600"/>
            </a:br>
            <a:r>
              <a:rPr lang="pt-BR" sz="1600"/>
              <a:t>	menores</a:t>
            </a:r>
            <a:endParaRPr lang="pt-BR"/>
          </a:p>
        </p:txBody>
      </p:sp>
      <p:grpSp>
        <p:nvGrpSpPr>
          <p:cNvPr id="6187" name="Group 137"/>
          <p:cNvGrpSpPr>
            <a:grpSpLocks/>
          </p:cNvGrpSpPr>
          <p:nvPr/>
        </p:nvGrpSpPr>
        <p:grpSpPr bwMode="auto">
          <a:xfrm rot="-10773343">
            <a:off x="5610225" y="4352925"/>
            <a:ext cx="447675" cy="171450"/>
            <a:chOff x="5078" y="1860"/>
            <a:chExt cx="282" cy="108"/>
          </a:xfrm>
        </p:grpSpPr>
        <p:sp>
          <p:nvSpPr>
            <p:cNvPr id="6202" name="Rectangle 138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03" name="Rectangle 139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188" name="Group 140"/>
          <p:cNvGrpSpPr>
            <a:grpSpLocks/>
          </p:cNvGrpSpPr>
          <p:nvPr/>
        </p:nvGrpSpPr>
        <p:grpSpPr bwMode="auto">
          <a:xfrm rot="-10773343">
            <a:off x="5613400" y="4546600"/>
            <a:ext cx="447675" cy="171450"/>
            <a:chOff x="5078" y="1860"/>
            <a:chExt cx="282" cy="108"/>
          </a:xfrm>
        </p:grpSpPr>
        <p:sp>
          <p:nvSpPr>
            <p:cNvPr id="6200" name="Rectangle 141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201" name="Rectangle 142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189" name="Group 143"/>
          <p:cNvGrpSpPr>
            <a:grpSpLocks/>
          </p:cNvGrpSpPr>
          <p:nvPr/>
        </p:nvGrpSpPr>
        <p:grpSpPr bwMode="auto">
          <a:xfrm rot="-10773343">
            <a:off x="5616575" y="4740275"/>
            <a:ext cx="447675" cy="171450"/>
            <a:chOff x="5078" y="1860"/>
            <a:chExt cx="282" cy="108"/>
          </a:xfrm>
        </p:grpSpPr>
        <p:sp>
          <p:nvSpPr>
            <p:cNvPr id="6198" name="Rectangle 144"/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99" name="Rectangle 145"/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190" name="Line 146"/>
          <p:cNvSpPr>
            <a:spLocks noChangeShapeType="1"/>
          </p:cNvSpPr>
          <p:nvPr/>
        </p:nvSpPr>
        <p:spPr bwMode="auto">
          <a:xfrm rot="9691848">
            <a:off x="5365750" y="4410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91" name="Line 147"/>
          <p:cNvSpPr>
            <a:spLocks noChangeShapeType="1"/>
          </p:cNvSpPr>
          <p:nvPr/>
        </p:nvSpPr>
        <p:spPr bwMode="auto">
          <a:xfrm rot="9691848">
            <a:off x="5356225" y="45847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92" name="Line 148"/>
          <p:cNvSpPr>
            <a:spLocks noChangeShapeType="1"/>
          </p:cNvSpPr>
          <p:nvPr/>
        </p:nvSpPr>
        <p:spPr bwMode="auto">
          <a:xfrm rot="9691848">
            <a:off x="5359400" y="4791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6193" name="Group 149"/>
          <p:cNvGrpSpPr>
            <a:grpSpLocks/>
          </p:cNvGrpSpPr>
          <p:nvPr/>
        </p:nvGrpSpPr>
        <p:grpSpPr bwMode="auto">
          <a:xfrm rot="10793026">
            <a:off x="4281488" y="4189413"/>
            <a:ext cx="1030287" cy="173037"/>
            <a:chOff x="4712" y="1742"/>
            <a:chExt cx="648" cy="108"/>
          </a:xfrm>
        </p:grpSpPr>
        <p:sp>
          <p:nvSpPr>
            <p:cNvPr id="6196" name="Rectangle 150"/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197" name="Rectangle 151"/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6194" name="Line 152"/>
          <p:cNvSpPr>
            <a:spLocks noChangeShapeType="1"/>
          </p:cNvSpPr>
          <p:nvPr/>
        </p:nvSpPr>
        <p:spPr bwMode="auto">
          <a:xfrm rot="9691848">
            <a:off x="4032250" y="42322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195" name="Text Box 153"/>
          <p:cNvSpPr txBox="1">
            <a:spLocks noChangeArrowheads="1"/>
          </p:cNvSpPr>
          <p:nvPr/>
        </p:nvSpPr>
        <p:spPr bwMode="auto">
          <a:xfrm>
            <a:off x="4672013" y="3843338"/>
            <a:ext cx="1339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remontagem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1507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02AA1A2B-8738-4EDC-93ED-EE303CBD737E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Funções principais da camada de rede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25600"/>
            <a:ext cx="4281487" cy="4648200"/>
          </a:xfrm>
        </p:spPr>
        <p:txBody>
          <a:bodyPr/>
          <a:lstStyle/>
          <a:p>
            <a:r>
              <a:rPr lang="pt-BR" i="1" smtClean="0">
                <a:solidFill>
                  <a:schemeClr val="accent2"/>
                </a:solidFill>
              </a:rPr>
              <a:t>repasse:</a:t>
            </a:r>
            <a:r>
              <a:rPr lang="pt-BR" smtClean="0"/>
              <a:t> move pacotes de uma entrada do roteador para a saída apropriada</a:t>
            </a:r>
          </a:p>
          <a:p>
            <a:r>
              <a:rPr lang="pt-BR" i="1" smtClean="0">
                <a:solidFill>
                  <a:schemeClr val="accent2"/>
                </a:solidFill>
              </a:rPr>
              <a:t>roteamento:</a:t>
            </a:r>
            <a:r>
              <a:rPr lang="pt-BR" smtClean="0"/>
              <a:t> determina a rota a ser seguida pelos pacotes da fonte até o destino</a:t>
            </a:r>
          </a:p>
          <a:p>
            <a:pPr lvl="1">
              <a:spcBef>
                <a:spcPct val="70000"/>
              </a:spcBef>
            </a:pPr>
            <a:r>
              <a:rPr lang="pt-BR" i="1" smtClean="0"/>
              <a:t>Algoritmos de roteamento</a:t>
            </a:r>
            <a:endParaRPr lang="pt-BR" smtClean="0"/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4764088" y="1611313"/>
            <a:ext cx="419258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7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sz="2800" u="sng">
                <a:solidFill>
                  <a:srgbClr val="FF0000"/>
                </a:solidFill>
              </a:rPr>
              <a:t>analogia:</a:t>
            </a:r>
          </a:p>
          <a:p>
            <a:pPr marL="342900" indent="-342900">
              <a:spcBef>
                <a:spcPct val="7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800">
                <a:solidFill>
                  <a:schemeClr val="accent2"/>
                </a:solidFill>
              </a:rPr>
              <a:t>roteamento:</a:t>
            </a:r>
            <a:r>
              <a:rPr lang="pt-BR" sz="2800"/>
              <a:t> processo de planejar uma viagem da origem até o destino</a:t>
            </a:r>
          </a:p>
          <a:p>
            <a:pPr marL="342900" indent="-342900">
              <a:spcBef>
                <a:spcPct val="7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800">
                <a:solidFill>
                  <a:schemeClr val="accent2"/>
                </a:solidFill>
              </a:rPr>
              <a:t>repasse:</a:t>
            </a:r>
            <a:r>
              <a:rPr lang="pt-BR" sz="2800"/>
              <a:t> processo de atravessar uma encruzilhada durante a viagem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51203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E49AAAAA-E824-4AA1-BE6A-41B580573E11}" type="slidenum">
              <a:rPr lang="pt-BR" smtClean="0"/>
              <a:pPr/>
              <a:t>40</a:t>
            </a:fld>
            <a:endParaRPr lang="pt-BR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IP: Fragmentação &amp; Remontagem</a:t>
            </a:r>
          </a:p>
        </p:txBody>
      </p:sp>
      <p:grpSp>
        <p:nvGrpSpPr>
          <p:cNvPr id="51205" name="Group 3"/>
          <p:cNvGrpSpPr>
            <a:grpSpLocks/>
          </p:cNvGrpSpPr>
          <p:nvPr/>
        </p:nvGrpSpPr>
        <p:grpSpPr bwMode="auto">
          <a:xfrm>
            <a:off x="3713163" y="1498600"/>
            <a:ext cx="4248150" cy="660400"/>
            <a:chOff x="3006" y="1208"/>
            <a:chExt cx="2676" cy="416"/>
          </a:xfrm>
        </p:grpSpPr>
        <p:sp>
          <p:nvSpPr>
            <p:cNvPr id="51254" name="Rectangle 4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1255" name="Rectangle 5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56" name="Text Box 6"/>
            <p:cNvSpPr txBox="1">
              <a:spLocks noChangeArrowheads="1"/>
            </p:cNvSpPr>
            <p:nvPr/>
          </p:nvSpPr>
          <p:spPr bwMode="auto">
            <a:xfrm>
              <a:off x="3734" y="1208"/>
              <a:ext cx="2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ID</a:t>
              </a:r>
            </a:p>
            <a:p>
              <a:r>
                <a:rPr lang="pt-BR"/>
                <a:t>=x</a:t>
              </a:r>
            </a:p>
          </p:txBody>
        </p:sp>
        <p:sp>
          <p:nvSpPr>
            <p:cNvPr id="51257" name="Text Box 7"/>
            <p:cNvSpPr txBox="1">
              <a:spLocks noChangeArrowheads="1"/>
            </p:cNvSpPr>
            <p:nvPr/>
          </p:nvSpPr>
          <p:spPr bwMode="auto">
            <a:xfrm>
              <a:off x="4652" y="1220"/>
              <a:ext cx="4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início</a:t>
              </a:r>
            </a:p>
            <a:p>
              <a:pPr algn="ctr"/>
              <a:r>
                <a:rPr lang="pt-BR"/>
                <a:t>=0</a:t>
              </a:r>
            </a:p>
          </p:txBody>
        </p:sp>
        <p:sp>
          <p:nvSpPr>
            <p:cNvPr id="51258" name="Text Box 8"/>
            <p:cNvSpPr txBox="1">
              <a:spLocks noChangeArrowheads="1"/>
            </p:cNvSpPr>
            <p:nvPr/>
          </p:nvSpPr>
          <p:spPr bwMode="auto">
            <a:xfrm>
              <a:off x="3969" y="1220"/>
              <a:ext cx="69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bit_frag</a:t>
              </a:r>
            </a:p>
            <a:p>
              <a:pPr algn="ctr"/>
              <a:r>
                <a:rPr lang="pt-BR"/>
                <a:t>=0</a:t>
              </a:r>
            </a:p>
          </p:txBody>
        </p:sp>
        <p:sp>
          <p:nvSpPr>
            <p:cNvPr id="51259" name="Text Box 9"/>
            <p:cNvSpPr txBox="1">
              <a:spLocks noChangeArrowheads="1"/>
            </p:cNvSpPr>
            <p:nvPr/>
          </p:nvSpPr>
          <p:spPr bwMode="auto">
            <a:xfrm>
              <a:off x="3230" y="1208"/>
              <a:ext cx="54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compr</a:t>
              </a:r>
            </a:p>
            <a:p>
              <a:r>
                <a:rPr lang="pt-BR"/>
                <a:t>=4000</a:t>
              </a:r>
            </a:p>
          </p:txBody>
        </p:sp>
        <p:sp>
          <p:nvSpPr>
            <p:cNvPr id="51260" name="Line 10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61" name="Line 11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62" name="Line 12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63" name="Line 13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64" name="Line 14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65" name="Rectangle 15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1206" name="Group 59"/>
          <p:cNvGrpSpPr>
            <a:grpSpLocks/>
          </p:cNvGrpSpPr>
          <p:nvPr/>
        </p:nvGrpSpPr>
        <p:grpSpPr bwMode="auto">
          <a:xfrm>
            <a:off x="4265613" y="3251200"/>
            <a:ext cx="4248150" cy="660400"/>
            <a:chOff x="1566" y="2048"/>
            <a:chExt cx="2676" cy="416"/>
          </a:xfrm>
        </p:grpSpPr>
        <p:sp>
          <p:nvSpPr>
            <p:cNvPr id="51242" name="Rectangle 17"/>
            <p:cNvSpPr>
              <a:spLocks noChangeArrowheads="1"/>
            </p:cNvSpPr>
            <p:nvPr/>
          </p:nvSpPr>
          <p:spPr bwMode="auto">
            <a:xfrm>
              <a:off x="1608" y="2052"/>
              <a:ext cx="2634" cy="3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1243" name="Rectangle 18"/>
            <p:cNvSpPr>
              <a:spLocks noChangeArrowheads="1"/>
            </p:cNvSpPr>
            <p:nvPr/>
          </p:nvSpPr>
          <p:spPr bwMode="auto">
            <a:xfrm>
              <a:off x="1566" y="208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44" name="Text Box 19"/>
            <p:cNvSpPr txBox="1">
              <a:spLocks noChangeArrowheads="1"/>
            </p:cNvSpPr>
            <p:nvPr/>
          </p:nvSpPr>
          <p:spPr bwMode="auto">
            <a:xfrm>
              <a:off x="2294" y="2048"/>
              <a:ext cx="2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ID</a:t>
              </a:r>
            </a:p>
            <a:p>
              <a:r>
                <a:rPr lang="pt-BR"/>
                <a:t>=x</a:t>
              </a:r>
            </a:p>
          </p:txBody>
        </p:sp>
        <p:sp>
          <p:nvSpPr>
            <p:cNvPr id="51245" name="Text Box 20"/>
            <p:cNvSpPr txBox="1">
              <a:spLocks noChangeArrowheads="1"/>
            </p:cNvSpPr>
            <p:nvPr/>
          </p:nvSpPr>
          <p:spPr bwMode="auto">
            <a:xfrm>
              <a:off x="3212" y="2060"/>
              <a:ext cx="4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início</a:t>
              </a:r>
            </a:p>
            <a:p>
              <a:pPr algn="ctr"/>
              <a:r>
                <a:rPr lang="pt-BR"/>
                <a:t>=0</a:t>
              </a:r>
            </a:p>
          </p:txBody>
        </p:sp>
        <p:sp>
          <p:nvSpPr>
            <p:cNvPr id="51246" name="Text Box 21"/>
            <p:cNvSpPr txBox="1">
              <a:spLocks noChangeArrowheads="1"/>
            </p:cNvSpPr>
            <p:nvPr/>
          </p:nvSpPr>
          <p:spPr bwMode="auto">
            <a:xfrm>
              <a:off x="2530" y="2060"/>
              <a:ext cx="69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bit_frag</a:t>
              </a:r>
            </a:p>
            <a:p>
              <a:pPr algn="ctr"/>
              <a:r>
                <a:rPr lang="pt-BR"/>
                <a:t>=1</a:t>
              </a:r>
            </a:p>
          </p:txBody>
        </p:sp>
        <p:sp>
          <p:nvSpPr>
            <p:cNvPr id="51247" name="Text Box 22"/>
            <p:cNvSpPr txBox="1">
              <a:spLocks noChangeArrowheads="1"/>
            </p:cNvSpPr>
            <p:nvPr/>
          </p:nvSpPr>
          <p:spPr bwMode="auto">
            <a:xfrm>
              <a:off x="1790" y="2048"/>
              <a:ext cx="5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compr</a:t>
              </a:r>
            </a:p>
            <a:p>
              <a:r>
                <a:rPr lang="pt-BR"/>
                <a:t>=1500</a:t>
              </a:r>
            </a:p>
          </p:txBody>
        </p:sp>
        <p:sp>
          <p:nvSpPr>
            <p:cNvPr id="51248" name="Line 23"/>
            <p:cNvSpPr>
              <a:spLocks noChangeShapeType="1"/>
            </p:cNvSpPr>
            <p:nvPr/>
          </p:nvSpPr>
          <p:spPr bwMode="auto">
            <a:xfrm>
              <a:off x="1806" y="208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49" name="Line 24"/>
            <p:cNvSpPr>
              <a:spLocks noChangeShapeType="1"/>
            </p:cNvSpPr>
            <p:nvPr/>
          </p:nvSpPr>
          <p:spPr bwMode="auto">
            <a:xfrm>
              <a:off x="2310" y="208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50" name="Line 25"/>
            <p:cNvSpPr>
              <a:spLocks noChangeShapeType="1"/>
            </p:cNvSpPr>
            <p:nvPr/>
          </p:nvSpPr>
          <p:spPr bwMode="auto">
            <a:xfrm>
              <a:off x="2580" y="209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51" name="Line 26"/>
            <p:cNvSpPr>
              <a:spLocks noChangeShapeType="1"/>
            </p:cNvSpPr>
            <p:nvPr/>
          </p:nvSpPr>
          <p:spPr bwMode="auto">
            <a:xfrm>
              <a:off x="3198" y="208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52" name="Line 27"/>
            <p:cNvSpPr>
              <a:spLocks noChangeShapeType="1"/>
            </p:cNvSpPr>
            <p:nvPr/>
          </p:nvSpPr>
          <p:spPr bwMode="auto">
            <a:xfrm>
              <a:off x="3672" y="208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53" name="Rectangle 28"/>
            <p:cNvSpPr>
              <a:spLocks noChangeArrowheads="1"/>
            </p:cNvSpPr>
            <p:nvPr/>
          </p:nvSpPr>
          <p:spPr bwMode="auto">
            <a:xfrm>
              <a:off x="3792" y="2052"/>
              <a:ext cx="138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1207" name="Group 29"/>
          <p:cNvGrpSpPr>
            <a:grpSpLocks/>
          </p:cNvGrpSpPr>
          <p:nvPr/>
        </p:nvGrpSpPr>
        <p:grpSpPr bwMode="auto">
          <a:xfrm>
            <a:off x="4265613" y="4051300"/>
            <a:ext cx="4248150" cy="660400"/>
            <a:chOff x="3006" y="1208"/>
            <a:chExt cx="2676" cy="416"/>
          </a:xfrm>
        </p:grpSpPr>
        <p:sp>
          <p:nvSpPr>
            <p:cNvPr id="51230" name="Rectangle 30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1231" name="Rectangle 31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32" name="Text Box 32"/>
            <p:cNvSpPr txBox="1">
              <a:spLocks noChangeArrowheads="1"/>
            </p:cNvSpPr>
            <p:nvPr/>
          </p:nvSpPr>
          <p:spPr bwMode="auto">
            <a:xfrm>
              <a:off x="3734" y="1208"/>
              <a:ext cx="2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ID</a:t>
              </a:r>
            </a:p>
            <a:p>
              <a:r>
                <a:rPr lang="pt-BR"/>
                <a:t>=x</a:t>
              </a:r>
            </a:p>
          </p:txBody>
        </p:sp>
        <p:sp>
          <p:nvSpPr>
            <p:cNvPr id="51233" name="Text Box 33"/>
            <p:cNvSpPr txBox="1">
              <a:spLocks noChangeArrowheads="1"/>
            </p:cNvSpPr>
            <p:nvPr/>
          </p:nvSpPr>
          <p:spPr bwMode="auto">
            <a:xfrm>
              <a:off x="4651" y="1220"/>
              <a:ext cx="4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início</a:t>
              </a:r>
            </a:p>
            <a:p>
              <a:pPr algn="ctr"/>
              <a:r>
                <a:rPr lang="pt-BR"/>
                <a:t>=185</a:t>
              </a:r>
            </a:p>
          </p:txBody>
        </p:sp>
        <p:sp>
          <p:nvSpPr>
            <p:cNvPr id="51234" name="Text Box 34"/>
            <p:cNvSpPr txBox="1">
              <a:spLocks noChangeArrowheads="1"/>
            </p:cNvSpPr>
            <p:nvPr/>
          </p:nvSpPr>
          <p:spPr bwMode="auto">
            <a:xfrm>
              <a:off x="3970" y="1220"/>
              <a:ext cx="69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bit_frag</a:t>
              </a:r>
            </a:p>
            <a:p>
              <a:pPr algn="ctr"/>
              <a:r>
                <a:rPr lang="pt-BR"/>
                <a:t>=1</a:t>
              </a:r>
            </a:p>
          </p:txBody>
        </p:sp>
        <p:sp>
          <p:nvSpPr>
            <p:cNvPr id="51235" name="Text Box 35"/>
            <p:cNvSpPr txBox="1">
              <a:spLocks noChangeArrowheads="1"/>
            </p:cNvSpPr>
            <p:nvPr/>
          </p:nvSpPr>
          <p:spPr bwMode="auto">
            <a:xfrm>
              <a:off x="3230" y="1208"/>
              <a:ext cx="5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compr</a:t>
              </a:r>
            </a:p>
            <a:p>
              <a:r>
                <a:rPr lang="pt-BR"/>
                <a:t>=1500</a:t>
              </a:r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37" name="Line 37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38" name="Line 38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40" name="Line 40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41" name="Rectangle 41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1208" name="Group 42"/>
          <p:cNvGrpSpPr>
            <a:grpSpLocks/>
          </p:cNvGrpSpPr>
          <p:nvPr/>
        </p:nvGrpSpPr>
        <p:grpSpPr bwMode="auto">
          <a:xfrm>
            <a:off x="4256088" y="4879975"/>
            <a:ext cx="4248150" cy="660400"/>
            <a:chOff x="3006" y="1208"/>
            <a:chExt cx="2676" cy="416"/>
          </a:xfrm>
        </p:grpSpPr>
        <p:sp>
          <p:nvSpPr>
            <p:cNvPr id="51218" name="Rectangle 43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1219" name="Rectangle 44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20" name="Text Box 45"/>
            <p:cNvSpPr txBox="1">
              <a:spLocks noChangeArrowheads="1"/>
            </p:cNvSpPr>
            <p:nvPr/>
          </p:nvSpPr>
          <p:spPr bwMode="auto">
            <a:xfrm>
              <a:off x="3734" y="1208"/>
              <a:ext cx="2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ID</a:t>
              </a:r>
            </a:p>
            <a:p>
              <a:r>
                <a:rPr lang="pt-BR"/>
                <a:t>=x</a:t>
              </a:r>
            </a:p>
          </p:txBody>
        </p:sp>
        <p:sp>
          <p:nvSpPr>
            <p:cNvPr id="51221" name="Text Box 46"/>
            <p:cNvSpPr txBox="1">
              <a:spLocks noChangeArrowheads="1"/>
            </p:cNvSpPr>
            <p:nvPr/>
          </p:nvSpPr>
          <p:spPr bwMode="auto">
            <a:xfrm>
              <a:off x="4652" y="1220"/>
              <a:ext cx="4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início</a:t>
              </a:r>
            </a:p>
            <a:p>
              <a:pPr algn="ctr"/>
              <a:r>
                <a:rPr lang="pt-BR"/>
                <a:t>=370</a:t>
              </a:r>
            </a:p>
          </p:txBody>
        </p:sp>
        <p:sp>
          <p:nvSpPr>
            <p:cNvPr id="51222" name="Text Box 47"/>
            <p:cNvSpPr txBox="1">
              <a:spLocks noChangeArrowheads="1"/>
            </p:cNvSpPr>
            <p:nvPr/>
          </p:nvSpPr>
          <p:spPr bwMode="auto">
            <a:xfrm>
              <a:off x="3970" y="1220"/>
              <a:ext cx="69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/>
                <a:t>bit_frag</a:t>
              </a:r>
            </a:p>
            <a:p>
              <a:pPr algn="ctr"/>
              <a:r>
                <a:rPr lang="pt-BR"/>
                <a:t>=0</a:t>
              </a:r>
            </a:p>
          </p:txBody>
        </p:sp>
        <p:sp>
          <p:nvSpPr>
            <p:cNvPr id="51223" name="Text Box 48"/>
            <p:cNvSpPr txBox="1">
              <a:spLocks noChangeArrowheads="1"/>
            </p:cNvSpPr>
            <p:nvPr/>
          </p:nvSpPr>
          <p:spPr bwMode="auto">
            <a:xfrm>
              <a:off x="3230" y="1208"/>
              <a:ext cx="5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/>
                <a:t>compr</a:t>
              </a:r>
            </a:p>
            <a:p>
              <a:r>
                <a:rPr lang="pt-BR"/>
                <a:t>=1040</a:t>
              </a:r>
            </a:p>
          </p:txBody>
        </p:sp>
        <p:sp>
          <p:nvSpPr>
            <p:cNvPr id="51224" name="Line 49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25" name="Line 50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26" name="Line 51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27" name="Line 52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28" name="Line 53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29" name="Rectangle 54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51209" name="Freeform 55"/>
          <p:cNvSpPr>
            <a:spLocks/>
          </p:cNvSpPr>
          <p:nvPr/>
        </p:nvSpPr>
        <p:spPr bwMode="auto">
          <a:xfrm>
            <a:off x="3827463" y="2257425"/>
            <a:ext cx="333375" cy="2162175"/>
          </a:xfrm>
          <a:custGeom>
            <a:avLst/>
            <a:gdLst>
              <a:gd name="T0" fmla="*/ 0 w 210"/>
              <a:gd name="T1" fmla="*/ 0 h 1362"/>
              <a:gd name="T2" fmla="*/ 0 w 210"/>
              <a:gd name="T3" fmla="*/ 2147483647 h 1362"/>
              <a:gd name="T4" fmla="*/ 2147483647 w 210"/>
              <a:gd name="T5" fmla="*/ 2147483647 h 1362"/>
              <a:gd name="T6" fmla="*/ 0 60000 65536"/>
              <a:gd name="T7" fmla="*/ 0 60000 65536"/>
              <a:gd name="T8" fmla="*/ 0 60000 65536"/>
              <a:gd name="T9" fmla="*/ 0 w 210"/>
              <a:gd name="T10" fmla="*/ 0 h 1362"/>
              <a:gd name="T11" fmla="*/ 210 w 210"/>
              <a:gd name="T12" fmla="*/ 1362 h 13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" h="1362">
                <a:moveTo>
                  <a:pt x="0" y="0"/>
                </a:moveTo>
                <a:lnTo>
                  <a:pt x="0" y="1362"/>
                </a:lnTo>
                <a:lnTo>
                  <a:pt x="210" y="858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10" name="Line 56"/>
          <p:cNvSpPr>
            <a:spLocks noChangeShapeType="1"/>
          </p:cNvSpPr>
          <p:nvPr/>
        </p:nvSpPr>
        <p:spPr bwMode="auto">
          <a:xfrm>
            <a:off x="3827463" y="4391025"/>
            <a:ext cx="3619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11" name="Line 57"/>
          <p:cNvSpPr>
            <a:spLocks noChangeShapeType="1"/>
          </p:cNvSpPr>
          <p:nvPr/>
        </p:nvSpPr>
        <p:spPr bwMode="auto">
          <a:xfrm>
            <a:off x="3836988" y="4400550"/>
            <a:ext cx="333375" cy="7905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12" name="Text Box 58"/>
          <p:cNvSpPr txBox="1">
            <a:spLocks noChangeArrowheads="1"/>
          </p:cNvSpPr>
          <p:nvPr/>
        </p:nvSpPr>
        <p:spPr bwMode="auto">
          <a:xfrm>
            <a:off x="3802063" y="2336800"/>
            <a:ext cx="30749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um datagrama grande vira</a:t>
            </a:r>
          </a:p>
          <a:p>
            <a:r>
              <a:rPr lang="pt-BR">
                <a:solidFill>
                  <a:srgbClr val="FF0000"/>
                </a:solidFill>
              </a:rPr>
              <a:t>vários datagramas menores</a:t>
            </a:r>
            <a:endParaRPr lang="pt-BR"/>
          </a:p>
        </p:txBody>
      </p:sp>
      <p:sp>
        <p:nvSpPr>
          <p:cNvPr id="51213" name="Rectangle 60"/>
          <p:cNvSpPr>
            <a:spLocks noChangeArrowheads="1"/>
          </p:cNvSpPr>
          <p:nvPr/>
        </p:nvSpPr>
        <p:spPr bwMode="auto">
          <a:xfrm>
            <a:off x="331788" y="1801813"/>
            <a:ext cx="2830512" cy="16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sz="2000" u="sng">
                <a:solidFill>
                  <a:srgbClr val="FF0000"/>
                </a:solidFill>
              </a:rPr>
              <a:t>Exemplo</a:t>
            </a:r>
            <a:endParaRPr lang="pt-BR" sz="200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/>
              <a:t>Datagrama de 4000 bytes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/>
              <a:t>MTU = 1500 bytes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endParaRPr lang="pt-BR" sz="2000"/>
          </a:p>
        </p:txBody>
      </p:sp>
      <p:sp>
        <p:nvSpPr>
          <p:cNvPr id="51214" name="Text Box 61"/>
          <p:cNvSpPr txBox="1">
            <a:spLocks noChangeArrowheads="1"/>
          </p:cNvSpPr>
          <p:nvPr/>
        </p:nvSpPr>
        <p:spPr bwMode="auto">
          <a:xfrm>
            <a:off x="463550" y="3756025"/>
            <a:ext cx="170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1480 bytes de</a:t>
            </a:r>
          </a:p>
          <a:p>
            <a:r>
              <a:rPr lang="pt-BR"/>
              <a:t>dados</a:t>
            </a:r>
          </a:p>
        </p:txBody>
      </p:sp>
      <p:sp>
        <p:nvSpPr>
          <p:cNvPr id="51215" name="Line 62"/>
          <p:cNvSpPr>
            <a:spLocks noChangeShapeType="1"/>
          </p:cNvSpPr>
          <p:nvPr/>
        </p:nvSpPr>
        <p:spPr bwMode="auto">
          <a:xfrm flipV="1">
            <a:off x="2085975" y="3592513"/>
            <a:ext cx="2536825" cy="581025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51216" name="Text Box 63"/>
          <p:cNvSpPr txBox="1">
            <a:spLocks noChangeArrowheads="1"/>
          </p:cNvSpPr>
          <p:nvPr/>
        </p:nvSpPr>
        <p:spPr bwMode="auto">
          <a:xfrm>
            <a:off x="1839913" y="4567238"/>
            <a:ext cx="1031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início =</a:t>
            </a:r>
          </a:p>
          <a:p>
            <a:r>
              <a:rPr lang="pt-BR"/>
              <a:t>1480/8 </a:t>
            </a:r>
          </a:p>
        </p:txBody>
      </p:sp>
      <p:sp>
        <p:nvSpPr>
          <p:cNvPr id="51217" name="Line 64"/>
          <p:cNvSpPr>
            <a:spLocks noChangeShapeType="1"/>
          </p:cNvSpPr>
          <p:nvPr/>
        </p:nvSpPr>
        <p:spPr bwMode="auto">
          <a:xfrm flipV="1">
            <a:off x="2870200" y="4440238"/>
            <a:ext cx="4032250" cy="412750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0483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D892CAFC-B1E3-476F-97DD-D343463D6B7A}" type="slidenum">
              <a:rPr lang="pt-BR" smtClean="0"/>
              <a:pPr/>
              <a:t>41</a:t>
            </a:fld>
            <a:endParaRPr lang="pt-B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Capítulo 4: Camada de Rede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4.5 Algoritmos de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Estado de enlace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Vetor de distâncias</a:t>
            </a:r>
          </a:p>
          <a:p>
            <a:pPr lvl="1">
              <a:lnSpc>
                <a:spcPct val="90000"/>
              </a:lnSpc>
            </a:pP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hierárquico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4.6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na Internet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RIP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OSPF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BGP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4.7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i="1" dirty="0" smtClean="0">
                <a:solidFill>
                  <a:schemeClr val="bg1">
                    <a:lumMod val="65000"/>
                  </a:schemeClr>
                </a:solidFill>
              </a:rPr>
              <a:t>broadcast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pt-BR" sz="2400" i="1" dirty="0" err="1" smtClean="0">
                <a:solidFill>
                  <a:schemeClr val="bg1">
                    <a:lumMod val="65000"/>
                  </a:schemeClr>
                </a:solidFill>
              </a:rPr>
              <a:t>multicast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 1 Introdução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4.2 Redes de circuitos virtuais e de </a:t>
            </a:r>
            <a:r>
              <a:rPr lang="pt-BR" sz="2400" dirty="0" err="1" smtClean="0"/>
              <a:t>datagramas</a:t>
            </a:r>
            <a:endParaRPr lang="pt-BR" sz="2400" dirty="0" smtClean="0"/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4.3 O que há dentro de um roteador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4.4 O Protocolo da Internet (IP)</a:t>
            </a:r>
            <a:endParaRPr lang="pt-BR" sz="2400" i="1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Formato do </a:t>
            </a:r>
            <a:r>
              <a:rPr lang="pt-BR" sz="2000" dirty="0" err="1" smtClean="0"/>
              <a:t>datagrama</a:t>
            </a:r>
            <a:endParaRPr lang="pt-BR" sz="2000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>
                <a:solidFill>
                  <a:srgbClr val="FF0000"/>
                </a:solidFill>
              </a:rPr>
              <a:t>Endereçamento IPv4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ICMP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IPv6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Faz sentido para você?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4a-</a:t>
            </a:r>
            <a:fld id="{6E18FAB5-3A02-437B-B66F-127A12D00693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1" b="36468"/>
          <a:stretch/>
        </p:blipFill>
        <p:spPr>
          <a:xfrm>
            <a:off x="1686828" y="2205990"/>
            <a:ext cx="5770345" cy="32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dirty="0" smtClean="0"/>
              <a:t>4: Camada de Rede</a:t>
            </a:r>
            <a:endParaRPr lang="pt-BR" dirty="0" smtClean="0">
              <a:latin typeface="Times New Roman" pitchFamily="18" charset="0"/>
            </a:endParaRPr>
          </a:p>
        </p:txBody>
      </p:sp>
      <p:sp>
        <p:nvSpPr>
          <p:cNvPr id="7178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69816021-AA72-4B5D-BD93-B92795E8CAAD}" type="slidenum">
              <a:rPr lang="pt-BR" smtClean="0"/>
              <a:pPr/>
              <a:t>43</a:t>
            </a:fld>
            <a:endParaRPr lang="pt-BR" smtClean="0"/>
          </a:p>
        </p:txBody>
      </p:sp>
      <p:sp>
        <p:nvSpPr>
          <p:cNvPr id="7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Endereçamento IP: introdução</a:t>
            </a:r>
            <a:endParaRPr lang="pt-BR" smtClean="0"/>
          </a:p>
        </p:txBody>
      </p:sp>
      <p:sp>
        <p:nvSpPr>
          <p:cNvPr id="7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538980"/>
            <a:ext cx="3600450" cy="4648200"/>
          </a:xfrm>
        </p:spPr>
        <p:txBody>
          <a:bodyPr/>
          <a:lstStyle/>
          <a:p>
            <a:r>
              <a:rPr lang="pt-BR" sz="2000" dirty="0" smtClean="0">
                <a:solidFill>
                  <a:srgbClr val="FF0000"/>
                </a:solidFill>
              </a:rPr>
              <a:t>endereço IP: </a:t>
            </a:r>
            <a:r>
              <a:rPr lang="pt-BR" sz="2000" dirty="0" err="1" smtClean="0"/>
              <a:t>ident</a:t>
            </a:r>
            <a:r>
              <a:rPr lang="pt-BR" sz="2000" dirty="0" smtClean="0"/>
              <a:t>. de 32-bits</a:t>
            </a:r>
            <a:r>
              <a:rPr lang="pt-BR" sz="2000" dirty="0" smtClean="0">
                <a:solidFill>
                  <a:srgbClr val="FF0000"/>
                </a:solidFill>
              </a:rPr>
              <a:t>*</a:t>
            </a:r>
            <a:r>
              <a:rPr lang="pt-BR" sz="2000" dirty="0" smtClean="0"/>
              <a:t> para </a:t>
            </a:r>
            <a:r>
              <a:rPr lang="pt-BR" sz="2000" i="1" dirty="0" smtClean="0"/>
              <a:t>interface</a:t>
            </a:r>
            <a:r>
              <a:rPr lang="pt-BR" sz="2000" dirty="0" smtClean="0"/>
              <a:t> de estação, roteador</a:t>
            </a:r>
          </a:p>
          <a:p>
            <a:r>
              <a:rPr lang="pt-BR" sz="2000" i="1" dirty="0" smtClean="0">
                <a:solidFill>
                  <a:srgbClr val="FF0000"/>
                </a:solidFill>
              </a:rPr>
              <a:t>interface: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/>
              <a:t>conexão entre estação/roteador e enlace físico</a:t>
            </a:r>
          </a:p>
          <a:p>
            <a:pPr lvl="1"/>
            <a:r>
              <a:rPr lang="pt-BR" sz="1800" dirty="0" smtClean="0"/>
              <a:t>roteador típico tem múltiplas interfaces</a:t>
            </a:r>
          </a:p>
          <a:p>
            <a:pPr lvl="1"/>
            <a:r>
              <a:rPr lang="pt-BR" sz="1800" dirty="0" smtClean="0"/>
              <a:t>estação típica possui uma ou duas interfaces (ex.: Ethernet e </a:t>
            </a:r>
            <a:r>
              <a:rPr lang="pt-BR" sz="1800" dirty="0" err="1" smtClean="0"/>
              <a:t>Wifi</a:t>
            </a:r>
            <a:r>
              <a:rPr lang="pt-BR" sz="1800" dirty="0" smtClean="0"/>
              <a:t>)</a:t>
            </a:r>
          </a:p>
          <a:p>
            <a:r>
              <a:rPr lang="pt-BR" sz="2200" dirty="0" smtClean="0">
                <a:solidFill>
                  <a:srgbClr val="FF0000"/>
                </a:solidFill>
              </a:rPr>
              <a:t>endereços IP associados a cada interface</a:t>
            </a: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71" name="Freeform 140"/>
          <p:cNvSpPr>
            <a:spLocks/>
          </p:cNvSpPr>
          <p:nvPr/>
        </p:nvSpPr>
        <p:spPr bwMode="auto">
          <a:xfrm rot="16200000">
            <a:off x="6203156" y="3196432"/>
            <a:ext cx="846137" cy="1593850"/>
          </a:xfrm>
          <a:custGeom>
            <a:avLst/>
            <a:gdLst>
              <a:gd name="T0" fmla="*/ 65108827 w 10315"/>
              <a:gd name="T1" fmla="*/ 113947524 h 10000"/>
              <a:gd name="T2" fmla="*/ 25265495 w 10315"/>
              <a:gd name="T3" fmla="*/ 97317453 h 10000"/>
              <a:gd name="T4" fmla="*/ 22957013 w 10315"/>
              <a:gd name="T5" fmla="*/ 26049406 h 10000"/>
              <a:gd name="T6" fmla="*/ 874929 w 10315"/>
              <a:gd name="T7" fmla="*/ 3097488 h 10000"/>
              <a:gd name="T8" fmla="*/ 4361194 w 10315"/>
              <a:gd name="T9" fmla="*/ 88050331 h 10000"/>
              <a:gd name="T10" fmla="*/ 4186225 w 10315"/>
              <a:gd name="T11" fmla="*/ 137305715 h 10000"/>
              <a:gd name="T12" fmla="*/ 3291116 w 10315"/>
              <a:gd name="T13" fmla="*/ 182295637 h 10000"/>
              <a:gd name="T14" fmla="*/ 2934369 w 10315"/>
              <a:gd name="T15" fmla="*/ 223654929 h 10000"/>
              <a:gd name="T16" fmla="*/ 9530054 w 10315"/>
              <a:gd name="T17" fmla="*/ 248638050 h 10000"/>
              <a:gd name="T18" fmla="*/ 24101165 w 10315"/>
              <a:gd name="T19" fmla="*/ 244804203 h 10000"/>
              <a:gd name="T20" fmla="*/ 26826931 w 10315"/>
              <a:gd name="T21" fmla="*/ 156449288 h 10000"/>
              <a:gd name="T22" fmla="*/ 66562559 w 10315"/>
              <a:gd name="T23" fmla="*/ 144998591 h 10000"/>
              <a:gd name="T24" fmla="*/ 65108827 w 10315"/>
              <a:gd name="T25" fmla="*/ 11394752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" name="Freeform 140"/>
          <p:cNvSpPr>
            <a:spLocks/>
          </p:cNvSpPr>
          <p:nvPr/>
        </p:nvSpPr>
        <p:spPr bwMode="auto">
          <a:xfrm rot="10800000">
            <a:off x="7200900" y="1870075"/>
            <a:ext cx="846138" cy="1593850"/>
          </a:xfrm>
          <a:custGeom>
            <a:avLst/>
            <a:gdLst>
              <a:gd name="T0" fmla="*/ 65108904 w 10315"/>
              <a:gd name="T1" fmla="*/ 113947524 h 10000"/>
              <a:gd name="T2" fmla="*/ 25265525 w 10315"/>
              <a:gd name="T3" fmla="*/ 97317453 h 10000"/>
              <a:gd name="T4" fmla="*/ 22957041 w 10315"/>
              <a:gd name="T5" fmla="*/ 26049406 h 10000"/>
              <a:gd name="T6" fmla="*/ 874930 w 10315"/>
              <a:gd name="T7" fmla="*/ 3097488 h 10000"/>
              <a:gd name="T8" fmla="*/ 4361200 w 10315"/>
              <a:gd name="T9" fmla="*/ 88050331 h 10000"/>
              <a:gd name="T10" fmla="*/ 4186230 w 10315"/>
              <a:gd name="T11" fmla="*/ 137305715 h 10000"/>
              <a:gd name="T12" fmla="*/ 3291120 w 10315"/>
              <a:gd name="T13" fmla="*/ 182295637 h 10000"/>
              <a:gd name="T14" fmla="*/ 2934372 w 10315"/>
              <a:gd name="T15" fmla="*/ 223654929 h 10000"/>
              <a:gd name="T16" fmla="*/ 9530065 w 10315"/>
              <a:gd name="T17" fmla="*/ 248638050 h 10000"/>
              <a:gd name="T18" fmla="*/ 24101193 w 10315"/>
              <a:gd name="T19" fmla="*/ 244804203 h 10000"/>
              <a:gd name="T20" fmla="*/ 26826963 w 10315"/>
              <a:gd name="T21" fmla="*/ 156449288 h 10000"/>
              <a:gd name="T22" fmla="*/ 66562637 w 10315"/>
              <a:gd name="T23" fmla="*/ 144998591 h 10000"/>
              <a:gd name="T24" fmla="*/ 65108904 w 10315"/>
              <a:gd name="T25" fmla="*/ 11394752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3" name="Freeform 140"/>
          <p:cNvSpPr>
            <a:spLocks/>
          </p:cNvSpPr>
          <p:nvPr/>
        </p:nvSpPr>
        <p:spPr bwMode="auto">
          <a:xfrm>
            <a:off x="5165725" y="1452563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4" name="Text Box 26"/>
          <p:cNvSpPr txBox="1">
            <a:spLocks noChangeArrowheads="1"/>
          </p:cNvSpPr>
          <p:nvPr/>
        </p:nvSpPr>
        <p:spPr bwMode="auto">
          <a:xfrm>
            <a:off x="4548188" y="1282700"/>
            <a:ext cx="8255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/>
              <a:t>223.1.1.1</a:t>
            </a:r>
            <a:endParaRPr lang="en-US" sz="1200" dirty="0" smtClean="0">
              <a:latin typeface="Comic Sans MS" charset="0"/>
            </a:endParaRPr>
          </a:p>
        </p:txBody>
      </p:sp>
      <p:grpSp>
        <p:nvGrpSpPr>
          <p:cNvPr id="75" name="Group 27"/>
          <p:cNvGrpSpPr>
            <a:grpSpLocks/>
          </p:cNvGrpSpPr>
          <p:nvPr/>
        </p:nvGrpSpPr>
        <p:grpSpPr bwMode="auto">
          <a:xfrm>
            <a:off x="3814763" y="2243138"/>
            <a:ext cx="920750" cy="276225"/>
            <a:chOff x="3251" y="608"/>
            <a:chExt cx="580" cy="174"/>
          </a:xfrm>
        </p:grpSpPr>
        <p:sp>
          <p:nvSpPr>
            <p:cNvPr id="76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Arial" charset="0"/>
                <a:ea typeface="ＭＳ Ｐゴシック" charset="0"/>
              </a:endParaRPr>
            </a:p>
          </p:txBody>
        </p:sp>
        <p:sp>
          <p:nvSpPr>
            <p:cNvPr id="77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/>
                <a:t>223.1.1.2</a:t>
              </a:r>
              <a:endParaRPr lang="en-US" sz="1200" dirty="0" smtClean="0">
                <a:latin typeface="Comic Sans MS" charset="0"/>
              </a:endParaRPr>
            </a:p>
          </p:txBody>
        </p:sp>
      </p:grpSp>
      <p:sp>
        <p:nvSpPr>
          <p:cNvPr id="78" name="Text Box 30"/>
          <p:cNvSpPr txBox="1">
            <a:spLocks noChangeArrowheads="1"/>
          </p:cNvSpPr>
          <p:nvPr/>
        </p:nvSpPr>
        <p:spPr bwMode="auto">
          <a:xfrm>
            <a:off x="4652963" y="3238500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/>
              <a:t>223.1.1.3</a:t>
            </a:r>
            <a:endParaRPr lang="en-US" sz="1200" dirty="0" smtClean="0">
              <a:latin typeface="Comic Sans MS" charset="0"/>
            </a:endParaRPr>
          </a:p>
        </p:txBody>
      </p:sp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5753100" y="2368550"/>
            <a:ext cx="8270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/>
              <a:t>223.1.1.4</a:t>
            </a:r>
            <a:endParaRPr lang="en-US" sz="1200" dirty="0" smtClean="0">
              <a:latin typeface="Comic Sans MS" charset="0"/>
            </a:endParaRPr>
          </a:p>
        </p:txBody>
      </p:sp>
      <p:sp>
        <p:nvSpPr>
          <p:cNvPr id="80" name="Line 32"/>
          <p:cNvSpPr>
            <a:spLocks noChangeShapeType="1"/>
          </p:cNvSpPr>
          <p:nvPr/>
        </p:nvSpPr>
        <p:spPr bwMode="auto">
          <a:xfrm>
            <a:off x="6854825" y="2668588"/>
            <a:ext cx="5810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81" name="Text Box 33"/>
          <p:cNvSpPr txBox="1">
            <a:spLocks noChangeArrowheads="1"/>
          </p:cNvSpPr>
          <p:nvPr/>
        </p:nvSpPr>
        <p:spPr bwMode="auto">
          <a:xfrm>
            <a:off x="6729413" y="2378075"/>
            <a:ext cx="827087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/>
              <a:t>223.1.2.9</a:t>
            </a:r>
            <a:endParaRPr lang="en-US" sz="1200" dirty="0" smtClean="0">
              <a:latin typeface="Comic Sans MS" charset="0"/>
            </a:endParaRPr>
          </a:p>
        </p:txBody>
      </p:sp>
      <p:sp>
        <p:nvSpPr>
          <p:cNvPr id="82" name="Line 36"/>
          <p:cNvSpPr>
            <a:spLocks noChangeShapeType="1"/>
          </p:cNvSpPr>
          <p:nvPr/>
        </p:nvSpPr>
        <p:spPr bwMode="auto">
          <a:xfrm>
            <a:off x="7878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83" name="Line 38"/>
          <p:cNvSpPr>
            <a:spLocks noChangeShapeType="1"/>
          </p:cNvSpPr>
          <p:nvPr/>
        </p:nvSpPr>
        <p:spPr bwMode="auto">
          <a:xfrm>
            <a:off x="7878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84" name="Text Box 41"/>
          <p:cNvSpPr txBox="1">
            <a:spLocks noChangeArrowheads="1"/>
          </p:cNvSpPr>
          <p:nvPr/>
        </p:nvSpPr>
        <p:spPr bwMode="auto">
          <a:xfrm>
            <a:off x="7446645" y="3406775"/>
            <a:ext cx="8270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/>
              <a:t>223.1.2.2</a:t>
            </a:r>
            <a:endParaRPr lang="en-US" sz="1200" dirty="0" smtClean="0">
              <a:latin typeface="Comic Sans MS" charset="0"/>
            </a:endParaRPr>
          </a:p>
        </p:txBody>
      </p:sp>
      <p:sp>
        <p:nvSpPr>
          <p:cNvPr id="85" name="Text Box 44"/>
          <p:cNvSpPr txBox="1">
            <a:spLocks noChangeArrowheads="1"/>
          </p:cNvSpPr>
          <p:nvPr/>
        </p:nvSpPr>
        <p:spPr bwMode="auto">
          <a:xfrm>
            <a:off x="7295833" y="1617345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/>
              <a:t>223.1.2.1</a:t>
            </a:r>
            <a:endParaRPr lang="en-US" sz="1200" dirty="0" smtClean="0">
              <a:latin typeface="Comic Sans MS" charset="0"/>
            </a:endParaRPr>
          </a:p>
        </p:txBody>
      </p:sp>
      <p:sp>
        <p:nvSpPr>
          <p:cNvPr id="86" name="Line 45"/>
          <p:cNvSpPr>
            <a:spLocks noChangeShapeType="1"/>
          </p:cNvSpPr>
          <p:nvPr/>
        </p:nvSpPr>
        <p:spPr bwMode="auto">
          <a:xfrm>
            <a:off x="6616700" y="3006725"/>
            <a:ext cx="0" cy="757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87" name="Line 47"/>
          <p:cNvSpPr>
            <a:spLocks noChangeShapeType="1"/>
          </p:cNvSpPr>
          <p:nvPr/>
        </p:nvSpPr>
        <p:spPr bwMode="auto">
          <a:xfrm flipH="1" flipV="1">
            <a:off x="6003925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88" name="Line 48"/>
          <p:cNvSpPr>
            <a:spLocks noChangeShapeType="1"/>
          </p:cNvSpPr>
          <p:nvPr/>
        </p:nvSpPr>
        <p:spPr bwMode="auto">
          <a:xfrm flipH="1" flipV="1">
            <a:off x="7180263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89" name="Text Box 53"/>
          <p:cNvSpPr txBox="1">
            <a:spLocks noChangeArrowheads="1"/>
          </p:cNvSpPr>
          <p:nvPr/>
        </p:nvSpPr>
        <p:spPr bwMode="auto">
          <a:xfrm>
            <a:off x="7212013" y="4344988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/>
              <a:t>223.1.3.2</a:t>
            </a:r>
            <a:endParaRPr lang="en-US" sz="1200" dirty="0" smtClean="0">
              <a:latin typeface="Comic Sans MS" charset="0"/>
            </a:endParaRPr>
          </a:p>
        </p:txBody>
      </p:sp>
      <p:sp>
        <p:nvSpPr>
          <p:cNvPr id="90" name="Text Box 56"/>
          <p:cNvSpPr txBox="1">
            <a:spLocks noChangeArrowheads="1"/>
          </p:cNvSpPr>
          <p:nvPr/>
        </p:nvSpPr>
        <p:spPr bwMode="auto">
          <a:xfrm>
            <a:off x="5969000" y="4349750"/>
            <a:ext cx="82708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 smtClean="0"/>
              <a:t>223.1.3.1</a:t>
            </a:r>
            <a:endParaRPr lang="en-US" sz="1200" dirty="0" smtClean="0">
              <a:latin typeface="Comic Sans MS" charset="0"/>
            </a:endParaRPr>
          </a:p>
        </p:txBody>
      </p:sp>
      <p:grpSp>
        <p:nvGrpSpPr>
          <p:cNvPr id="91" name="Group 57"/>
          <p:cNvGrpSpPr>
            <a:grpSpLocks/>
          </p:cNvGrpSpPr>
          <p:nvPr/>
        </p:nvGrpSpPr>
        <p:grpSpPr bwMode="auto">
          <a:xfrm>
            <a:off x="6113463" y="3090865"/>
            <a:ext cx="935037" cy="279400"/>
            <a:chOff x="4532" y="1222"/>
            <a:chExt cx="589" cy="176"/>
          </a:xfrm>
        </p:grpSpPr>
        <p:sp>
          <p:nvSpPr>
            <p:cNvPr id="92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Arial" charset="0"/>
                <a:ea typeface="ＭＳ Ｐゴシック" charset="0"/>
              </a:endParaRPr>
            </a:p>
          </p:txBody>
        </p:sp>
        <p:sp>
          <p:nvSpPr>
            <p:cNvPr id="93" name="Text Box 59"/>
            <p:cNvSpPr txBox="1">
              <a:spLocks noChangeArrowheads="1"/>
            </p:cNvSpPr>
            <p:nvPr/>
          </p:nvSpPr>
          <p:spPr bwMode="auto">
            <a:xfrm>
              <a:off x="4532" y="1222"/>
              <a:ext cx="5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/>
                <a:t>223.1.3.27</a:t>
              </a:r>
              <a:endParaRPr lang="en-US" sz="1200" dirty="0" smtClean="0">
                <a:latin typeface="Comic Sans MS" charset="0"/>
              </a:endParaRPr>
            </a:p>
          </p:txBody>
        </p:sp>
      </p:grpSp>
      <p:sp>
        <p:nvSpPr>
          <p:cNvPr id="94" name="Text Box 60"/>
          <p:cNvSpPr txBox="1">
            <a:spLocks noChangeArrowheads="1"/>
          </p:cNvSpPr>
          <p:nvPr/>
        </p:nvSpPr>
        <p:spPr bwMode="auto">
          <a:xfrm>
            <a:off x="3984625" y="5341938"/>
            <a:ext cx="5043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/>
              <a:t>223.1.1.1 = 11011111 00000001 00000001 00000001</a:t>
            </a:r>
            <a:endParaRPr lang="en-US" smtClean="0">
              <a:latin typeface="Comic Sans MS" charset="0"/>
            </a:endParaRPr>
          </a:p>
        </p:txBody>
      </p:sp>
      <p:sp>
        <p:nvSpPr>
          <p:cNvPr id="95" name="Freeform 61"/>
          <p:cNvSpPr>
            <a:spLocks/>
          </p:cNvSpPr>
          <p:nvPr/>
        </p:nvSpPr>
        <p:spPr bwMode="auto">
          <a:xfrm>
            <a:off x="5105400" y="5597525"/>
            <a:ext cx="892175" cy="92075"/>
          </a:xfrm>
          <a:custGeom>
            <a:avLst/>
            <a:gdLst>
              <a:gd name="T0" fmla="*/ 0 w 562"/>
              <a:gd name="T1" fmla="*/ 0 h 58"/>
              <a:gd name="T2" fmla="*/ 0 w 562"/>
              <a:gd name="T3" fmla="*/ 2147483647 h 58"/>
              <a:gd name="T4" fmla="*/ 2147483647 w 562"/>
              <a:gd name="T5" fmla="*/ 2147483647 h 58"/>
              <a:gd name="T6" fmla="*/ 2147483647 w 562"/>
              <a:gd name="T7" fmla="*/ 2147483647 h 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6" name="Freeform 62"/>
          <p:cNvSpPr>
            <a:spLocks/>
          </p:cNvSpPr>
          <p:nvPr/>
        </p:nvSpPr>
        <p:spPr bwMode="auto">
          <a:xfrm>
            <a:off x="6067425" y="5616575"/>
            <a:ext cx="892175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7" name="Freeform 63"/>
          <p:cNvSpPr>
            <a:spLocks/>
          </p:cNvSpPr>
          <p:nvPr/>
        </p:nvSpPr>
        <p:spPr bwMode="auto">
          <a:xfrm>
            <a:off x="7032625" y="5619750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8" name="Freeform 64"/>
          <p:cNvSpPr>
            <a:spLocks/>
          </p:cNvSpPr>
          <p:nvPr/>
        </p:nvSpPr>
        <p:spPr bwMode="auto">
          <a:xfrm>
            <a:off x="7963535" y="5622925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9" name="Text Box 65"/>
          <p:cNvSpPr txBox="1">
            <a:spLocks noChangeArrowheads="1"/>
          </p:cNvSpPr>
          <p:nvPr/>
        </p:nvSpPr>
        <p:spPr bwMode="auto">
          <a:xfrm>
            <a:off x="5360988" y="5818188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/>
              <a:t>223</a:t>
            </a:r>
            <a:endParaRPr lang="en-US" smtClean="0">
              <a:latin typeface="Comic Sans MS" charset="0"/>
            </a:endParaRPr>
          </a:p>
        </p:txBody>
      </p:sp>
      <p:sp>
        <p:nvSpPr>
          <p:cNvPr id="100" name="Text Box 66"/>
          <p:cNvSpPr txBox="1">
            <a:spLocks noChangeArrowheads="1"/>
          </p:cNvSpPr>
          <p:nvPr/>
        </p:nvSpPr>
        <p:spPr bwMode="auto">
          <a:xfrm>
            <a:off x="6403975" y="58277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/>
              <a:t>1</a:t>
            </a:r>
            <a:endParaRPr lang="en-US" smtClean="0">
              <a:latin typeface="Comic Sans MS" charset="0"/>
            </a:endParaRPr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8281353" y="58277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/>
              <a:t>1</a:t>
            </a:r>
            <a:endParaRPr lang="en-US" dirty="0" smtClean="0">
              <a:latin typeface="Comic Sans MS" charset="0"/>
            </a:endParaRP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7342188" y="58277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smtClean="0"/>
              <a:t>1</a:t>
            </a:r>
            <a:endParaRPr lang="en-US" smtClean="0">
              <a:latin typeface="Comic Sans MS" charset="0"/>
            </a:endParaRPr>
          </a:p>
        </p:txBody>
      </p:sp>
      <p:grpSp>
        <p:nvGrpSpPr>
          <p:cNvPr id="103" name="Group 73"/>
          <p:cNvGrpSpPr>
            <a:grpSpLocks/>
          </p:cNvGrpSpPr>
          <p:nvPr/>
        </p:nvGrpSpPr>
        <p:grpSpPr bwMode="auto">
          <a:xfrm>
            <a:off x="4373563" y="1528763"/>
            <a:ext cx="641350" cy="558800"/>
            <a:chOff x="-44" y="1473"/>
            <a:chExt cx="981" cy="1105"/>
          </a:xfrm>
        </p:grpSpPr>
        <p:pic>
          <p:nvPicPr>
            <p:cNvPr id="104" name="Picture 7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Freeform 7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06" name="Group 80"/>
          <p:cNvGrpSpPr>
            <a:grpSpLocks/>
          </p:cNvGrpSpPr>
          <p:nvPr/>
        </p:nvGrpSpPr>
        <p:grpSpPr bwMode="auto">
          <a:xfrm>
            <a:off x="4368800" y="2127250"/>
            <a:ext cx="641350" cy="558800"/>
            <a:chOff x="-44" y="1473"/>
            <a:chExt cx="981" cy="1105"/>
          </a:xfrm>
        </p:grpSpPr>
        <p:pic>
          <p:nvPicPr>
            <p:cNvPr id="107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Freeform 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09" name="Group 83"/>
          <p:cNvGrpSpPr>
            <a:grpSpLocks/>
          </p:cNvGrpSpPr>
          <p:nvPr/>
        </p:nvGrpSpPr>
        <p:grpSpPr bwMode="auto">
          <a:xfrm>
            <a:off x="4397375" y="2736850"/>
            <a:ext cx="641350" cy="558800"/>
            <a:chOff x="-44" y="1473"/>
            <a:chExt cx="981" cy="1105"/>
          </a:xfrm>
        </p:grpSpPr>
        <p:pic>
          <p:nvPicPr>
            <p:cNvPr id="110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Freeform 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12" name="Group 87"/>
          <p:cNvGrpSpPr>
            <a:grpSpLocks/>
          </p:cNvGrpSpPr>
          <p:nvPr/>
        </p:nvGrpSpPr>
        <p:grpSpPr bwMode="auto">
          <a:xfrm flipH="1">
            <a:off x="8056563" y="1685925"/>
            <a:ext cx="641350" cy="558800"/>
            <a:chOff x="-44" y="1473"/>
            <a:chExt cx="981" cy="1105"/>
          </a:xfrm>
        </p:grpSpPr>
        <p:pic>
          <p:nvPicPr>
            <p:cNvPr id="113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15" name="Group 90"/>
          <p:cNvGrpSpPr>
            <a:grpSpLocks/>
          </p:cNvGrpSpPr>
          <p:nvPr/>
        </p:nvGrpSpPr>
        <p:grpSpPr bwMode="auto">
          <a:xfrm flipH="1">
            <a:off x="8070850" y="2965450"/>
            <a:ext cx="641350" cy="558800"/>
            <a:chOff x="-44" y="1473"/>
            <a:chExt cx="981" cy="1105"/>
          </a:xfrm>
        </p:grpSpPr>
        <p:pic>
          <p:nvPicPr>
            <p:cNvPr id="116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18" name="Group 93"/>
          <p:cNvGrpSpPr>
            <a:grpSpLocks/>
          </p:cNvGrpSpPr>
          <p:nvPr/>
        </p:nvGrpSpPr>
        <p:grpSpPr bwMode="auto">
          <a:xfrm flipH="1">
            <a:off x="6972300" y="4489450"/>
            <a:ext cx="641350" cy="558800"/>
            <a:chOff x="-44" y="1473"/>
            <a:chExt cx="981" cy="1105"/>
          </a:xfrm>
        </p:grpSpPr>
        <p:pic>
          <p:nvPicPr>
            <p:cNvPr id="119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1" name="Group 96"/>
          <p:cNvGrpSpPr>
            <a:grpSpLocks/>
          </p:cNvGrpSpPr>
          <p:nvPr/>
        </p:nvGrpSpPr>
        <p:grpSpPr bwMode="auto">
          <a:xfrm flipH="1">
            <a:off x="5808663" y="4530725"/>
            <a:ext cx="641350" cy="558800"/>
            <a:chOff x="-44" y="1473"/>
            <a:chExt cx="981" cy="1105"/>
          </a:xfrm>
        </p:grpSpPr>
        <p:pic>
          <p:nvPicPr>
            <p:cNvPr id="122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4" name="Group 99"/>
          <p:cNvGrpSpPr>
            <a:grpSpLocks/>
          </p:cNvGrpSpPr>
          <p:nvPr/>
        </p:nvGrpSpPr>
        <p:grpSpPr bwMode="auto">
          <a:xfrm>
            <a:off x="6237288" y="2624138"/>
            <a:ext cx="698500" cy="355600"/>
            <a:chOff x="4396" y="1245"/>
            <a:chExt cx="672" cy="248"/>
          </a:xfrm>
        </p:grpSpPr>
        <p:sp>
          <p:nvSpPr>
            <p:cNvPr id="12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 sz="12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2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pt-BR" altLang="pt-BR" sz="12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2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 sz="12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28" name="Group 10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1" name="Freeform 10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2" name="Freeform 10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29" name="Line 10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Line 10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3" name="Line 5"/>
          <p:cNvSpPr>
            <a:spLocks noChangeShapeType="1"/>
          </p:cNvSpPr>
          <p:nvPr/>
        </p:nvSpPr>
        <p:spPr bwMode="auto">
          <a:xfrm>
            <a:off x="4979988" y="1816100"/>
            <a:ext cx="390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134" name="Line 7"/>
          <p:cNvSpPr>
            <a:spLocks noChangeShapeType="1"/>
          </p:cNvSpPr>
          <p:nvPr/>
        </p:nvSpPr>
        <p:spPr bwMode="auto">
          <a:xfrm flipV="1">
            <a:off x="5014913" y="2555875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135" name="Line 8"/>
          <p:cNvSpPr>
            <a:spLocks noChangeShapeType="1"/>
          </p:cNvSpPr>
          <p:nvPr/>
        </p:nvSpPr>
        <p:spPr bwMode="auto">
          <a:xfrm>
            <a:off x="5026025" y="3087688"/>
            <a:ext cx="42227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136" name="Line 11"/>
          <p:cNvSpPr>
            <a:spLocks noChangeShapeType="1"/>
          </p:cNvSpPr>
          <p:nvPr/>
        </p:nvSpPr>
        <p:spPr bwMode="auto">
          <a:xfrm>
            <a:off x="5780088" y="2663825"/>
            <a:ext cx="5619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137" name="Espaço Reservado para Rodapé 5"/>
          <p:cNvSpPr txBox="1">
            <a:spLocks/>
          </p:cNvSpPr>
          <p:nvPr/>
        </p:nvSpPr>
        <p:spPr bwMode="auto">
          <a:xfrm>
            <a:off x="165735" y="6472573"/>
            <a:ext cx="2895600" cy="3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l"/>
            <a:r>
              <a:rPr lang="pt-BR" dirty="0" smtClean="0">
                <a:solidFill>
                  <a:srgbClr val="FF0000"/>
                </a:solidFill>
              </a:rPr>
              <a:t>* </a:t>
            </a:r>
            <a:r>
              <a:rPr lang="pt-BR" dirty="0" smtClean="0"/>
              <a:t>2</a:t>
            </a:r>
            <a:r>
              <a:rPr lang="pt-BR" spc="-300" dirty="0" smtClean="0"/>
              <a:t>³²</a:t>
            </a:r>
            <a:r>
              <a:rPr lang="pt-BR" dirty="0" smtClean="0"/>
              <a:t> = 4 bi. de </a:t>
            </a:r>
            <a:r>
              <a:rPr lang="pt-BR" dirty="0" err="1" smtClean="0"/>
              <a:t>IPs</a:t>
            </a:r>
            <a:endParaRPr lang="pt-BR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7178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69816021-AA72-4B5D-BD93-B92795E8CAAD}" type="slidenum">
              <a:rPr lang="pt-BR" smtClean="0"/>
              <a:pPr/>
              <a:t>44</a:t>
            </a:fld>
            <a:endParaRPr lang="pt-BR" smtClean="0"/>
          </a:p>
        </p:txBody>
      </p:sp>
      <p:sp>
        <p:nvSpPr>
          <p:cNvPr id="7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Endereçamento IP: introdução</a:t>
            </a:r>
            <a:endParaRPr lang="pt-BR" smtClean="0"/>
          </a:p>
        </p:txBody>
      </p:sp>
      <p:sp>
        <p:nvSpPr>
          <p:cNvPr id="137" name="Freeform 140"/>
          <p:cNvSpPr>
            <a:spLocks/>
          </p:cNvSpPr>
          <p:nvPr/>
        </p:nvSpPr>
        <p:spPr bwMode="auto">
          <a:xfrm rot="16200000">
            <a:off x="6203156" y="3196432"/>
            <a:ext cx="846137" cy="1593850"/>
          </a:xfrm>
          <a:custGeom>
            <a:avLst/>
            <a:gdLst>
              <a:gd name="T0" fmla="*/ 65108827 w 10315"/>
              <a:gd name="T1" fmla="*/ 113947524 h 10000"/>
              <a:gd name="T2" fmla="*/ 25265495 w 10315"/>
              <a:gd name="T3" fmla="*/ 97317453 h 10000"/>
              <a:gd name="T4" fmla="*/ 22957013 w 10315"/>
              <a:gd name="T5" fmla="*/ 26049406 h 10000"/>
              <a:gd name="T6" fmla="*/ 874929 w 10315"/>
              <a:gd name="T7" fmla="*/ 3097488 h 10000"/>
              <a:gd name="T8" fmla="*/ 4361194 w 10315"/>
              <a:gd name="T9" fmla="*/ 88050331 h 10000"/>
              <a:gd name="T10" fmla="*/ 4186225 w 10315"/>
              <a:gd name="T11" fmla="*/ 137305715 h 10000"/>
              <a:gd name="T12" fmla="*/ 3291116 w 10315"/>
              <a:gd name="T13" fmla="*/ 182295637 h 10000"/>
              <a:gd name="T14" fmla="*/ 2934369 w 10315"/>
              <a:gd name="T15" fmla="*/ 223654929 h 10000"/>
              <a:gd name="T16" fmla="*/ 9530054 w 10315"/>
              <a:gd name="T17" fmla="*/ 248638050 h 10000"/>
              <a:gd name="T18" fmla="*/ 24101165 w 10315"/>
              <a:gd name="T19" fmla="*/ 244804203 h 10000"/>
              <a:gd name="T20" fmla="*/ 26826931 w 10315"/>
              <a:gd name="T21" fmla="*/ 156449288 h 10000"/>
              <a:gd name="T22" fmla="*/ 66562559 w 10315"/>
              <a:gd name="T23" fmla="*/ 144998591 h 10000"/>
              <a:gd name="T24" fmla="*/ 65108827 w 10315"/>
              <a:gd name="T25" fmla="*/ 11394752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38" name="Freeform 140"/>
          <p:cNvSpPr>
            <a:spLocks/>
          </p:cNvSpPr>
          <p:nvPr/>
        </p:nvSpPr>
        <p:spPr bwMode="auto">
          <a:xfrm rot="10800000">
            <a:off x="7200900" y="1870075"/>
            <a:ext cx="846138" cy="1593850"/>
          </a:xfrm>
          <a:custGeom>
            <a:avLst/>
            <a:gdLst>
              <a:gd name="T0" fmla="*/ 65108904 w 10315"/>
              <a:gd name="T1" fmla="*/ 113947524 h 10000"/>
              <a:gd name="T2" fmla="*/ 25265525 w 10315"/>
              <a:gd name="T3" fmla="*/ 97317453 h 10000"/>
              <a:gd name="T4" fmla="*/ 22957041 w 10315"/>
              <a:gd name="T5" fmla="*/ 26049406 h 10000"/>
              <a:gd name="T6" fmla="*/ 874930 w 10315"/>
              <a:gd name="T7" fmla="*/ 3097488 h 10000"/>
              <a:gd name="T8" fmla="*/ 4361200 w 10315"/>
              <a:gd name="T9" fmla="*/ 88050331 h 10000"/>
              <a:gd name="T10" fmla="*/ 4186230 w 10315"/>
              <a:gd name="T11" fmla="*/ 137305715 h 10000"/>
              <a:gd name="T12" fmla="*/ 3291120 w 10315"/>
              <a:gd name="T13" fmla="*/ 182295637 h 10000"/>
              <a:gd name="T14" fmla="*/ 2934372 w 10315"/>
              <a:gd name="T15" fmla="*/ 223654929 h 10000"/>
              <a:gd name="T16" fmla="*/ 9530065 w 10315"/>
              <a:gd name="T17" fmla="*/ 248638050 h 10000"/>
              <a:gd name="T18" fmla="*/ 24101193 w 10315"/>
              <a:gd name="T19" fmla="*/ 244804203 h 10000"/>
              <a:gd name="T20" fmla="*/ 26826963 w 10315"/>
              <a:gd name="T21" fmla="*/ 156449288 h 10000"/>
              <a:gd name="T22" fmla="*/ 66562637 w 10315"/>
              <a:gd name="T23" fmla="*/ 144998591 h 10000"/>
              <a:gd name="T24" fmla="*/ 65108904 w 10315"/>
              <a:gd name="T25" fmla="*/ 113947524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39" name="Freeform 140"/>
          <p:cNvSpPr>
            <a:spLocks/>
          </p:cNvSpPr>
          <p:nvPr/>
        </p:nvSpPr>
        <p:spPr bwMode="auto">
          <a:xfrm>
            <a:off x="5165725" y="1452563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40" name="Rectangle 3"/>
          <p:cNvSpPr txBox="1">
            <a:spLocks noChangeArrowheads="1"/>
          </p:cNvSpPr>
          <p:nvPr/>
        </p:nvSpPr>
        <p:spPr bwMode="auto">
          <a:xfrm>
            <a:off x="476250" y="1444625"/>
            <a:ext cx="3695700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0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0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t-BR" altLang="pt-BR" sz="2400" i="1" kern="0" dirty="0" smtClean="0">
                <a:solidFill>
                  <a:srgbClr val="CC0000"/>
                </a:solidFill>
                <a:ea typeface="ＭＳ Ｐゴシック" pitchFamily="34" charset="-128"/>
              </a:rPr>
              <a:t>P: como as interfaces são realmente conectadas?</a:t>
            </a:r>
          </a:p>
          <a:p>
            <a:pPr marL="0" indent="0">
              <a:buFont typeface="Wingdings" pitchFamily="2" charset="2"/>
              <a:buNone/>
            </a:pPr>
            <a:r>
              <a:rPr lang="pt-BR" altLang="pt-BR" sz="2400" i="1" kern="0" dirty="0" smtClean="0">
                <a:solidFill>
                  <a:srgbClr val="CC0000"/>
                </a:solidFill>
                <a:ea typeface="ＭＳ Ｐゴシック" pitchFamily="34" charset="-128"/>
              </a:rPr>
              <a:t>R: </a:t>
            </a:r>
            <a:r>
              <a:rPr lang="pt-BR" altLang="pt-BR" sz="2400" i="1" kern="0" dirty="0" smtClean="0">
                <a:ea typeface="ＭＳ Ｐゴシック" pitchFamily="34" charset="-128"/>
              </a:rPr>
              <a:t>aprenderemos nos capítulos 5</a:t>
            </a:r>
            <a:r>
              <a:rPr lang="pt-BR" altLang="pt-BR" sz="2400" i="1" kern="0" dirty="0">
                <a:ea typeface="ＭＳ Ｐゴシック" pitchFamily="34" charset="-128"/>
              </a:rPr>
              <a:t> </a:t>
            </a:r>
            <a:r>
              <a:rPr lang="pt-BR" altLang="pt-BR" sz="2400" i="1" kern="0" dirty="0" smtClean="0">
                <a:ea typeface="ＭＳ Ｐゴシック" pitchFamily="34" charset="-128"/>
              </a:rPr>
              <a:t>e 6.</a:t>
            </a:r>
          </a:p>
        </p:txBody>
      </p:sp>
      <p:sp>
        <p:nvSpPr>
          <p:cNvPr id="141" name="Line 5"/>
          <p:cNvSpPr>
            <a:spLocks noChangeShapeType="1"/>
          </p:cNvSpPr>
          <p:nvPr/>
        </p:nvSpPr>
        <p:spPr bwMode="auto">
          <a:xfrm>
            <a:off x="4979988" y="1816100"/>
            <a:ext cx="390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1200" dirty="0">
              <a:latin typeface="Arial" charset="0"/>
              <a:ea typeface="ＭＳ Ｐゴシック" charset="0"/>
            </a:endParaRPr>
          </a:p>
        </p:txBody>
      </p:sp>
      <p:sp>
        <p:nvSpPr>
          <p:cNvPr id="142" name="Line 7"/>
          <p:cNvSpPr>
            <a:spLocks noChangeShapeType="1"/>
          </p:cNvSpPr>
          <p:nvPr/>
        </p:nvSpPr>
        <p:spPr bwMode="auto">
          <a:xfrm flipV="1">
            <a:off x="5014913" y="2555875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1200" dirty="0">
              <a:latin typeface="Arial" charset="0"/>
              <a:ea typeface="ＭＳ Ｐゴシック" charset="0"/>
            </a:endParaRPr>
          </a:p>
        </p:txBody>
      </p:sp>
      <p:sp>
        <p:nvSpPr>
          <p:cNvPr id="143" name="Line 8"/>
          <p:cNvSpPr>
            <a:spLocks noChangeShapeType="1"/>
          </p:cNvSpPr>
          <p:nvPr/>
        </p:nvSpPr>
        <p:spPr bwMode="auto">
          <a:xfrm>
            <a:off x="5026025" y="3087688"/>
            <a:ext cx="42227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1200" dirty="0">
              <a:latin typeface="Arial" charset="0"/>
              <a:ea typeface="ＭＳ Ｐゴシック" charset="0"/>
            </a:endParaRPr>
          </a:p>
        </p:txBody>
      </p:sp>
      <p:sp>
        <p:nvSpPr>
          <p:cNvPr id="144" name="Line 11"/>
          <p:cNvSpPr>
            <a:spLocks noChangeShapeType="1"/>
          </p:cNvSpPr>
          <p:nvPr/>
        </p:nvSpPr>
        <p:spPr bwMode="auto">
          <a:xfrm>
            <a:off x="5780088" y="2663825"/>
            <a:ext cx="5619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1200" dirty="0">
              <a:latin typeface="Arial" charset="0"/>
              <a:ea typeface="ＭＳ Ｐゴシック" charset="0"/>
            </a:endParaRPr>
          </a:p>
        </p:txBody>
      </p:sp>
      <p:sp>
        <p:nvSpPr>
          <p:cNvPr id="145" name="Text Box 26"/>
          <p:cNvSpPr txBox="1">
            <a:spLocks noChangeArrowheads="1"/>
          </p:cNvSpPr>
          <p:nvPr/>
        </p:nvSpPr>
        <p:spPr bwMode="auto">
          <a:xfrm>
            <a:off x="4548188" y="1282700"/>
            <a:ext cx="8255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1200" dirty="0" smtClean="0"/>
              <a:t>223.1.1.1</a:t>
            </a:r>
            <a:endParaRPr lang="pt-BR" sz="1200" dirty="0" smtClean="0">
              <a:latin typeface="Comic Sans MS" charset="0"/>
            </a:endParaRPr>
          </a:p>
        </p:txBody>
      </p:sp>
      <p:grpSp>
        <p:nvGrpSpPr>
          <p:cNvPr id="146" name="Group 27"/>
          <p:cNvGrpSpPr>
            <a:grpSpLocks/>
          </p:cNvGrpSpPr>
          <p:nvPr/>
        </p:nvGrpSpPr>
        <p:grpSpPr bwMode="auto">
          <a:xfrm>
            <a:off x="3814763" y="2243138"/>
            <a:ext cx="920750" cy="276225"/>
            <a:chOff x="3251" y="608"/>
            <a:chExt cx="580" cy="174"/>
          </a:xfrm>
        </p:grpSpPr>
        <p:sp>
          <p:nvSpPr>
            <p:cNvPr id="147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12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48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pt-BR" sz="1200" dirty="0" smtClean="0"/>
                <a:t>223.1.1.2</a:t>
              </a:r>
              <a:endParaRPr lang="pt-BR" sz="1200" dirty="0" smtClean="0">
                <a:latin typeface="Comic Sans MS" charset="0"/>
              </a:endParaRPr>
            </a:p>
          </p:txBody>
        </p:sp>
      </p:grpSp>
      <p:sp>
        <p:nvSpPr>
          <p:cNvPr id="149" name="Text Box 30"/>
          <p:cNvSpPr txBox="1">
            <a:spLocks noChangeArrowheads="1"/>
          </p:cNvSpPr>
          <p:nvPr/>
        </p:nvSpPr>
        <p:spPr bwMode="auto">
          <a:xfrm>
            <a:off x="4652963" y="3238500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1200" dirty="0" smtClean="0"/>
              <a:t>223.1.1.3</a:t>
            </a:r>
            <a:endParaRPr lang="pt-BR" sz="1200" dirty="0" smtClean="0">
              <a:latin typeface="Comic Sans MS" charset="0"/>
            </a:endParaRPr>
          </a:p>
        </p:txBody>
      </p:sp>
      <p:sp>
        <p:nvSpPr>
          <p:cNvPr id="150" name="Text Box 31"/>
          <p:cNvSpPr txBox="1">
            <a:spLocks noChangeArrowheads="1"/>
          </p:cNvSpPr>
          <p:nvPr/>
        </p:nvSpPr>
        <p:spPr bwMode="auto">
          <a:xfrm>
            <a:off x="5753100" y="2368550"/>
            <a:ext cx="8270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1200" dirty="0" smtClean="0"/>
              <a:t>223.1.1.4</a:t>
            </a:r>
            <a:endParaRPr lang="pt-BR" sz="1200" dirty="0" smtClean="0">
              <a:latin typeface="Comic Sans MS" charset="0"/>
            </a:endParaRPr>
          </a:p>
        </p:txBody>
      </p:sp>
      <p:sp>
        <p:nvSpPr>
          <p:cNvPr id="151" name="Line 32"/>
          <p:cNvSpPr>
            <a:spLocks noChangeShapeType="1"/>
          </p:cNvSpPr>
          <p:nvPr/>
        </p:nvSpPr>
        <p:spPr bwMode="auto">
          <a:xfrm>
            <a:off x="6854825" y="2668588"/>
            <a:ext cx="5810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1200" dirty="0">
              <a:latin typeface="Arial" charset="0"/>
              <a:ea typeface="ＭＳ Ｐゴシック" charset="0"/>
            </a:endParaRPr>
          </a:p>
        </p:txBody>
      </p:sp>
      <p:sp>
        <p:nvSpPr>
          <p:cNvPr id="152" name="Text Box 33"/>
          <p:cNvSpPr txBox="1">
            <a:spLocks noChangeArrowheads="1"/>
          </p:cNvSpPr>
          <p:nvPr/>
        </p:nvSpPr>
        <p:spPr bwMode="auto">
          <a:xfrm>
            <a:off x="6729413" y="2378075"/>
            <a:ext cx="827087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1200" dirty="0" smtClean="0"/>
              <a:t>223.1.2.9</a:t>
            </a:r>
            <a:endParaRPr lang="pt-BR" sz="1200" dirty="0" smtClean="0">
              <a:latin typeface="Comic Sans MS" charset="0"/>
            </a:endParaRPr>
          </a:p>
        </p:txBody>
      </p:sp>
      <p:sp>
        <p:nvSpPr>
          <p:cNvPr id="153" name="Line 36"/>
          <p:cNvSpPr>
            <a:spLocks noChangeShapeType="1"/>
          </p:cNvSpPr>
          <p:nvPr/>
        </p:nvSpPr>
        <p:spPr bwMode="auto">
          <a:xfrm>
            <a:off x="7878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1200" dirty="0">
              <a:latin typeface="Arial" charset="0"/>
              <a:ea typeface="ＭＳ Ｐゴシック" charset="0"/>
            </a:endParaRPr>
          </a:p>
        </p:txBody>
      </p:sp>
      <p:sp>
        <p:nvSpPr>
          <p:cNvPr id="154" name="Line 38"/>
          <p:cNvSpPr>
            <a:spLocks noChangeShapeType="1"/>
          </p:cNvSpPr>
          <p:nvPr/>
        </p:nvSpPr>
        <p:spPr bwMode="auto">
          <a:xfrm>
            <a:off x="7878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1200" dirty="0">
              <a:latin typeface="Arial" charset="0"/>
              <a:ea typeface="ＭＳ Ｐゴシック" charset="0"/>
            </a:endParaRPr>
          </a:p>
        </p:txBody>
      </p:sp>
      <p:sp>
        <p:nvSpPr>
          <p:cNvPr id="155" name="Text Box 41"/>
          <p:cNvSpPr txBox="1">
            <a:spLocks noChangeArrowheads="1"/>
          </p:cNvSpPr>
          <p:nvPr/>
        </p:nvSpPr>
        <p:spPr bwMode="auto">
          <a:xfrm>
            <a:off x="7458075" y="3349625"/>
            <a:ext cx="8270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1200" dirty="0" smtClean="0"/>
              <a:t>223.1.2.2</a:t>
            </a:r>
            <a:endParaRPr lang="pt-BR" sz="1200" dirty="0" smtClean="0">
              <a:latin typeface="Comic Sans MS" charset="0"/>
            </a:endParaRPr>
          </a:p>
        </p:txBody>
      </p:sp>
      <p:sp>
        <p:nvSpPr>
          <p:cNvPr id="156" name="Text Box 44"/>
          <p:cNvSpPr txBox="1">
            <a:spLocks noChangeArrowheads="1"/>
          </p:cNvSpPr>
          <p:nvPr/>
        </p:nvSpPr>
        <p:spPr bwMode="auto">
          <a:xfrm>
            <a:off x="7250113" y="1743075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1200" dirty="0" smtClean="0"/>
              <a:t>223.1.2.1</a:t>
            </a:r>
            <a:endParaRPr lang="pt-BR" sz="1200" dirty="0" smtClean="0">
              <a:latin typeface="Comic Sans MS" charset="0"/>
            </a:endParaRPr>
          </a:p>
        </p:txBody>
      </p:sp>
      <p:sp>
        <p:nvSpPr>
          <p:cNvPr id="157" name="Line 45"/>
          <p:cNvSpPr>
            <a:spLocks noChangeShapeType="1"/>
          </p:cNvSpPr>
          <p:nvPr/>
        </p:nvSpPr>
        <p:spPr bwMode="auto">
          <a:xfrm>
            <a:off x="6616700" y="3006725"/>
            <a:ext cx="0" cy="757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1200" dirty="0">
              <a:latin typeface="Arial" charset="0"/>
              <a:ea typeface="ＭＳ Ｐゴシック" charset="0"/>
            </a:endParaRPr>
          </a:p>
        </p:txBody>
      </p:sp>
      <p:sp>
        <p:nvSpPr>
          <p:cNvPr id="158" name="Line 47"/>
          <p:cNvSpPr>
            <a:spLocks noChangeShapeType="1"/>
          </p:cNvSpPr>
          <p:nvPr/>
        </p:nvSpPr>
        <p:spPr bwMode="auto">
          <a:xfrm flipH="1" flipV="1">
            <a:off x="6003925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1200" dirty="0">
              <a:latin typeface="Arial" charset="0"/>
              <a:ea typeface="ＭＳ Ｐゴシック" charset="0"/>
            </a:endParaRPr>
          </a:p>
        </p:txBody>
      </p:sp>
      <p:sp>
        <p:nvSpPr>
          <p:cNvPr id="159" name="Line 48"/>
          <p:cNvSpPr>
            <a:spLocks noChangeShapeType="1"/>
          </p:cNvSpPr>
          <p:nvPr/>
        </p:nvSpPr>
        <p:spPr bwMode="auto">
          <a:xfrm flipH="1" flipV="1">
            <a:off x="7180263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 sz="1200" dirty="0">
              <a:latin typeface="Arial" charset="0"/>
              <a:ea typeface="ＭＳ Ｐゴシック" charset="0"/>
            </a:endParaRPr>
          </a:p>
        </p:txBody>
      </p:sp>
      <p:sp>
        <p:nvSpPr>
          <p:cNvPr id="160" name="Text Box 53"/>
          <p:cNvSpPr txBox="1">
            <a:spLocks noChangeArrowheads="1"/>
          </p:cNvSpPr>
          <p:nvPr/>
        </p:nvSpPr>
        <p:spPr bwMode="auto">
          <a:xfrm>
            <a:off x="7212013" y="4344988"/>
            <a:ext cx="827087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1200" dirty="0" smtClean="0"/>
              <a:t>223.1.3.2</a:t>
            </a:r>
            <a:endParaRPr lang="pt-BR" sz="1200" dirty="0" smtClean="0">
              <a:latin typeface="Comic Sans MS" charset="0"/>
            </a:endParaRPr>
          </a:p>
        </p:txBody>
      </p:sp>
      <p:sp>
        <p:nvSpPr>
          <p:cNvPr id="161" name="Text Box 56"/>
          <p:cNvSpPr txBox="1">
            <a:spLocks noChangeArrowheads="1"/>
          </p:cNvSpPr>
          <p:nvPr/>
        </p:nvSpPr>
        <p:spPr bwMode="auto">
          <a:xfrm>
            <a:off x="5969000" y="4349750"/>
            <a:ext cx="82708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sz="1200" dirty="0" smtClean="0"/>
              <a:t>223.1.3.1</a:t>
            </a:r>
            <a:endParaRPr lang="pt-BR" sz="1200" dirty="0" smtClean="0">
              <a:latin typeface="Comic Sans MS" charset="0"/>
            </a:endParaRPr>
          </a:p>
        </p:txBody>
      </p:sp>
      <p:grpSp>
        <p:nvGrpSpPr>
          <p:cNvPr id="162" name="Group 57"/>
          <p:cNvGrpSpPr>
            <a:grpSpLocks/>
          </p:cNvGrpSpPr>
          <p:nvPr/>
        </p:nvGrpSpPr>
        <p:grpSpPr bwMode="auto">
          <a:xfrm>
            <a:off x="6113463" y="3101975"/>
            <a:ext cx="935037" cy="276225"/>
            <a:chOff x="4532" y="1229"/>
            <a:chExt cx="589" cy="174"/>
          </a:xfrm>
        </p:grpSpPr>
        <p:sp>
          <p:nvSpPr>
            <p:cNvPr id="163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12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" name="Text Box 59"/>
            <p:cNvSpPr txBox="1">
              <a:spLocks noChangeArrowheads="1"/>
            </p:cNvSpPr>
            <p:nvPr/>
          </p:nvSpPr>
          <p:spPr bwMode="auto">
            <a:xfrm>
              <a:off x="4532" y="1229"/>
              <a:ext cx="5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pt-BR" sz="1200" dirty="0" smtClean="0"/>
                <a:t>223.1.3.27</a:t>
              </a:r>
              <a:endParaRPr lang="pt-BR" sz="1200" dirty="0" smtClean="0">
                <a:latin typeface="Comic Sans MS" charset="0"/>
              </a:endParaRPr>
            </a:p>
          </p:txBody>
        </p:sp>
      </p:grpSp>
      <p:grpSp>
        <p:nvGrpSpPr>
          <p:cNvPr id="165" name="Group 73"/>
          <p:cNvGrpSpPr>
            <a:grpSpLocks/>
          </p:cNvGrpSpPr>
          <p:nvPr/>
        </p:nvGrpSpPr>
        <p:grpSpPr bwMode="auto">
          <a:xfrm>
            <a:off x="4373563" y="1528763"/>
            <a:ext cx="641350" cy="558800"/>
            <a:chOff x="-44" y="1473"/>
            <a:chExt cx="981" cy="1105"/>
          </a:xfrm>
        </p:grpSpPr>
        <p:pic>
          <p:nvPicPr>
            <p:cNvPr id="166" name="Picture 7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7" name="Freeform 7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 dirty="0"/>
            </a:p>
          </p:txBody>
        </p:sp>
      </p:grpSp>
      <p:grpSp>
        <p:nvGrpSpPr>
          <p:cNvPr id="168" name="Group 80"/>
          <p:cNvGrpSpPr>
            <a:grpSpLocks/>
          </p:cNvGrpSpPr>
          <p:nvPr/>
        </p:nvGrpSpPr>
        <p:grpSpPr bwMode="auto">
          <a:xfrm>
            <a:off x="4368800" y="2127250"/>
            <a:ext cx="641350" cy="558800"/>
            <a:chOff x="-44" y="1473"/>
            <a:chExt cx="981" cy="1105"/>
          </a:xfrm>
        </p:grpSpPr>
        <p:pic>
          <p:nvPicPr>
            <p:cNvPr id="169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0" name="Freeform 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 dirty="0"/>
            </a:p>
          </p:txBody>
        </p:sp>
      </p:grpSp>
      <p:grpSp>
        <p:nvGrpSpPr>
          <p:cNvPr id="171" name="Group 83"/>
          <p:cNvGrpSpPr>
            <a:grpSpLocks/>
          </p:cNvGrpSpPr>
          <p:nvPr/>
        </p:nvGrpSpPr>
        <p:grpSpPr bwMode="auto">
          <a:xfrm>
            <a:off x="4397375" y="2736850"/>
            <a:ext cx="641350" cy="558800"/>
            <a:chOff x="-44" y="1473"/>
            <a:chExt cx="981" cy="1105"/>
          </a:xfrm>
        </p:grpSpPr>
        <p:pic>
          <p:nvPicPr>
            <p:cNvPr id="172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3" name="Freeform 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 dirty="0"/>
            </a:p>
          </p:txBody>
        </p:sp>
      </p:grpSp>
      <p:grpSp>
        <p:nvGrpSpPr>
          <p:cNvPr id="174" name="Group 87"/>
          <p:cNvGrpSpPr>
            <a:grpSpLocks/>
          </p:cNvGrpSpPr>
          <p:nvPr/>
        </p:nvGrpSpPr>
        <p:grpSpPr bwMode="auto">
          <a:xfrm flipH="1">
            <a:off x="8056563" y="1685925"/>
            <a:ext cx="641350" cy="558800"/>
            <a:chOff x="-44" y="1473"/>
            <a:chExt cx="981" cy="1105"/>
          </a:xfrm>
        </p:grpSpPr>
        <p:pic>
          <p:nvPicPr>
            <p:cNvPr id="175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6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 dirty="0"/>
            </a:p>
          </p:txBody>
        </p:sp>
      </p:grpSp>
      <p:grpSp>
        <p:nvGrpSpPr>
          <p:cNvPr id="177" name="Group 90"/>
          <p:cNvGrpSpPr>
            <a:grpSpLocks/>
          </p:cNvGrpSpPr>
          <p:nvPr/>
        </p:nvGrpSpPr>
        <p:grpSpPr bwMode="auto">
          <a:xfrm flipH="1">
            <a:off x="8070850" y="2965450"/>
            <a:ext cx="641350" cy="558800"/>
            <a:chOff x="-44" y="1473"/>
            <a:chExt cx="981" cy="1105"/>
          </a:xfrm>
        </p:grpSpPr>
        <p:pic>
          <p:nvPicPr>
            <p:cNvPr id="178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 dirty="0"/>
            </a:p>
          </p:txBody>
        </p:sp>
      </p:grpSp>
      <p:grpSp>
        <p:nvGrpSpPr>
          <p:cNvPr id="180" name="Group 93"/>
          <p:cNvGrpSpPr>
            <a:grpSpLocks/>
          </p:cNvGrpSpPr>
          <p:nvPr/>
        </p:nvGrpSpPr>
        <p:grpSpPr bwMode="auto">
          <a:xfrm flipH="1">
            <a:off x="6972300" y="4489450"/>
            <a:ext cx="641350" cy="558800"/>
            <a:chOff x="-44" y="1473"/>
            <a:chExt cx="981" cy="1105"/>
          </a:xfrm>
        </p:grpSpPr>
        <p:pic>
          <p:nvPicPr>
            <p:cNvPr id="181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 dirty="0"/>
            </a:p>
          </p:txBody>
        </p:sp>
      </p:grpSp>
      <p:grpSp>
        <p:nvGrpSpPr>
          <p:cNvPr id="183" name="Group 96"/>
          <p:cNvGrpSpPr>
            <a:grpSpLocks/>
          </p:cNvGrpSpPr>
          <p:nvPr/>
        </p:nvGrpSpPr>
        <p:grpSpPr bwMode="auto">
          <a:xfrm flipH="1">
            <a:off x="5808663" y="4530725"/>
            <a:ext cx="641350" cy="558800"/>
            <a:chOff x="-44" y="1473"/>
            <a:chExt cx="981" cy="1105"/>
          </a:xfrm>
        </p:grpSpPr>
        <p:pic>
          <p:nvPicPr>
            <p:cNvPr id="184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 dirty="0"/>
            </a:p>
          </p:txBody>
        </p:sp>
      </p:grpSp>
      <p:grpSp>
        <p:nvGrpSpPr>
          <p:cNvPr id="186" name="Group 99"/>
          <p:cNvGrpSpPr>
            <a:grpSpLocks/>
          </p:cNvGrpSpPr>
          <p:nvPr/>
        </p:nvGrpSpPr>
        <p:grpSpPr bwMode="auto">
          <a:xfrm>
            <a:off x="6237288" y="2624138"/>
            <a:ext cx="698500" cy="355600"/>
            <a:chOff x="4396" y="1245"/>
            <a:chExt cx="672" cy="248"/>
          </a:xfrm>
        </p:grpSpPr>
        <p:sp>
          <p:nvSpPr>
            <p:cNvPr id="18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 sz="1200" dirty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8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pt-BR" altLang="pt-BR" sz="1200" dirty="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8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 sz="1200" dirty="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90" name="Group 10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93" name="Freeform 10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194" name="Freeform 10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dirty="0"/>
              </a:p>
            </p:txBody>
          </p:sp>
        </p:grpSp>
        <p:sp>
          <p:nvSpPr>
            <p:cNvPr id="191" name="Line 10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92" name="Line 10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pt-BR" sz="1200" dirty="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5" name="Group 9"/>
          <p:cNvGrpSpPr>
            <a:grpSpLocks/>
          </p:cNvGrpSpPr>
          <p:nvPr/>
        </p:nvGrpSpPr>
        <p:grpSpPr bwMode="auto">
          <a:xfrm>
            <a:off x="5278438" y="1817688"/>
            <a:ext cx="509587" cy="1279525"/>
            <a:chOff x="5278322" y="1817603"/>
            <a:chExt cx="509379" cy="1279224"/>
          </a:xfrm>
        </p:grpSpPr>
        <p:pic>
          <p:nvPicPr>
            <p:cNvPr id="19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8322" y="2485783"/>
              <a:ext cx="509379" cy="287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cxnSp>
          <p:nvCxnSpPr>
            <p:cNvPr id="197" name="Straight Connector 3"/>
            <p:cNvCxnSpPr>
              <a:cxnSpLocks noChangeShapeType="1"/>
            </p:cNvCxnSpPr>
            <p:nvPr/>
          </p:nvCxnSpPr>
          <p:spPr bwMode="auto">
            <a:xfrm>
              <a:off x="5369756" y="1817603"/>
              <a:ext cx="0" cy="6810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Straight Connector 77"/>
            <p:cNvCxnSpPr>
              <a:cxnSpLocks noChangeShapeType="1"/>
            </p:cNvCxnSpPr>
            <p:nvPr/>
          </p:nvCxnSpPr>
          <p:spPr bwMode="auto">
            <a:xfrm flipV="1">
              <a:off x="5443520" y="2769741"/>
              <a:ext cx="1" cy="3270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9" name="Group 14"/>
          <p:cNvGrpSpPr>
            <a:grpSpLocks/>
          </p:cNvGrpSpPr>
          <p:nvPr/>
        </p:nvGrpSpPr>
        <p:grpSpPr bwMode="auto">
          <a:xfrm>
            <a:off x="414338" y="2616200"/>
            <a:ext cx="5080000" cy="1751013"/>
            <a:chOff x="414922" y="2615565"/>
            <a:chExt cx="5079651" cy="1751597"/>
          </a:xfrm>
        </p:grpSpPr>
        <p:sp>
          <p:nvSpPr>
            <p:cNvPr id="200" name="TextBox 10"/>
            <p:cNvSpPr txBox="1">
              <a:spLocks noChangeArrowheads="1"/>
            </p:cNvSpPr>
            <p:nvPr/>
          </p:nvSpPr>
          <p:spPr bwMode="auto">
            <a:xfrm>
              <a:off x="414922" y="3659276"/>
              <a:ext cx="43001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pt-BR" altLang="pt-BR" sz="2000" i="1" dirty="0" smtClean="0">
                  <a:solidFill>
                    <a:srgbClr val="CC0000"/>
                  </a:solidFill>
                </a:rPr>
                <a:t>R:</a:t>
              </a:r>
              <a:r>
                <a:rPr lang="pt-BR" altLang="pt-BR" sz="2000" dirty="0" smtClean="0"/>
                <a:t> interfaces </a:t>
              </a:r>
              <a:r>
                <a:rPr lang="pt-BR" altLang="pt-BR" sz="2000" dirty="0"/>
                <a:t>Ethernet cabeadas </a:t>
              </a:r>
              <a:r>
                <a:rPr lang="pt-BR" altLang="pt-BR" sz="2000" dirty="0" smtClean="0"/>
                <a:t>conectadas por switches Ethernet</a:t>
              </a:r>
              <a:endParaRPr lang="pt-BR" altLang="pt-BR" sz="2000" dirty="0"/>
            </a:p>
          </p:txBody>
        </p:sp>
        <p:cxnSp>
          <p:nvCxnSpPr>
            <p:cNvPr id="201" name="Straight Connector 12"/>
            <p:cNvCxnSpPr>
              <a:cxnSpLocks noChangeShapeType="1"/>
            </p:cNvCxnSpPr>
            <p:nvPr/>
          </p:nvCxnSpPr>
          <p:spPr bwMode="auto">
            <a:xfrm flipH="1">
              <a:off x="4061206" y="2615565"/>
              <a:ext cx="1433367" cy="14209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2" name="Group 15"/>
          <p:cNvGrpSpPr>
            <a:grpSpLocks/>
          </p:cNvGrpSpPr>
          <p:nvPr/>
        </p:nvGrpSpPr>
        <p:grpSpPr bwMode="auto">
          <a:xfrm>
            <a:off x="4329113" y="3790950"/>
            <a:ext cx="4298950" cy="2451066"/>
            <a:chOff x="4328727" y="3790332"/>
            <a:chExt cx="4300100" cy="2450947"/>
          </a:xfrm>
        </p:grpSpPr>
        <p:pic>
          <p:nvPicPr>
            <p:cNvPr id="203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411" y="3790332"/>
              <a:ext cx="587569" cy="48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" name="TextBox 89"/>
            <p:cNvSpPr txBox="1">
              <a:spLocks noChangeArrowheads="1"/>
            </p:cNvSpPr>
            <p:nvPr/>
          </p:nvSpPr>
          <p:spPr bwMode="auto">
            <a:xfrm>
              <a:off x="4328727" y="5533427"/>
              <a:ext cx="4300100" cy="707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pt-BR" altLang="pt-BR" sz="2000" i="1" dirty="0" smtClean="0">
                  <a:solidFill>
                    <a:srgbClr val="CC0000"/>
                  </a:solidFill>
                </a:rPr>
                <a:t>R: </a:t>
              </a:r>
              <a:r>
                <a:rPr lang="pt-BR" altLang="pt-BR" sz="2000" dirty="0"/>
                <a:t>interfaces </a:t>
              </a:r>
              <a:r>
                <a:rPr lang="pt-BR" altLang="pt-BR" sz="2000" dirty="0" smtClean="0"/>
                <a:t>WiFi sem fio conectadas por estação base WiFi</a:t>
              </a:r>
              <a:endParaRPr lang="pt-BR" altLang="pt-BR" sz="2000" dirty="0"/>
            </a:p>
          </p:txBody>
        </p:sp>
        <p:cxnSp>
          <p:nvCxnSpPr>
            <p:cNvPr id="205" name="Straight Connector 90"/>
            <p:cNvCxnSpPr>
              <a:cxnSpLocks noChangeShapeType="1"/>
            </p:cNvCxnSpPr>
            <p:nvPr/>
          </p:nvCxnSpPr>
          <p:spPr bwMode="auto">
            <a:xfrm flipH="1">
              <a:off x="4982985" y="4208863"/>
              <a:ext cx="1433367" cy="14209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6" name="TextBox 16"/>
          <p:cNvSpPr txBox="1">
            <a:spLocks noChangeArrowheads="1"/>
          </p:cNvSpPr>
          <p:nvPr/>
        </p:nvSpPr>
        <p:spPr bwMode="auto">
          <a:xfrm>
            <a:off x="439738" y="4775200"/>
            <a:ext cx="37973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sz="2000" i="1" dirty="0" smtClean="0">
                <a:solidFill>
                  <a:srgbClr val="CC0000"/>
                </a:solidFill>
              </a:rPr>
              <a:t>Por enquanto: </a:t>
            </a:r>
            <a:r>
              <a:rPr lang="pt-BR" altLang="pt-BR" sz="2000" dirty="0" smtClean="0"/>
              <a:t>não nos preocupemos em como uma interface está conectada a outra (sem participação de um roteador</a:t>
            </a:r>
            <a:r>
              <a:rPr lang="pt-BR" altLang="ja-JP" sz="2000" dirty="0" smtClean="0"/>
              <a:t>) </a:t>
            </a: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278281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8202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A1ED6A9C-B7D5-40F3-82AB-B3D04E7FE5D1}" type="slidenum">
              <a:rPr lang="pt-BR" smtClean="0"/>
              <a:pPr/>
              <a:t>45</a:t>
            </a:fld>
            <a:endParaRPr lang="pt-BR" smtClean="0"/>
          </a:p>
        </p:txBody>
      </p:sp>
      <p:sp>
        <p:nvSpPr>
          <p:cNvPr id="8203" name="Freeform 2"/>
          <p:cNvSpPr>
            <a:spLocks/>
          </p:cNvSpPr>
          <p:nvPr/>
        </p:nvSpPr>
        <p:spPr bwMode="auto">
          <a:xfrm>
            <a:off x="4378325" y="1160463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04" name="Freeform 3"/>
          <p:cNvSpPr>
            <a:spLocks/>
          </p:cNvSpPr>
          <p:nvPr/>
        </p:nvSpPr>
        <p:spPr bwMode="auto">
          <a:xfrm>
            <a:off x="6894513" y="1447800"/>
            <a:ext cx="1906587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05" name="Freeform 4"/>
          <p:cNvSpPr>
            <a:spLocks/>
          </p:cNvSpPr>
          <p:nvPr/>
        </p:nvSpPr>
        <p:spPr bwMode="auto">
          <a:xfrm>
            <a:off x="5578475" y="2881313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err="1" smtClean="0"/>
              <a:t>Sub-redes</a:t>
            </a:r>
            <a:endParaRPr lang="pt-BR" sz="3600" dirty="0" smtClean="0"/>
          </a:p>
        </p:txBody>
      </p:sp>
      <p:sp>
        <p:nvSpPr>
          <p:cNvPr id="8207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07669" y="1333500"/>
            <a:ext cx="4027171" cy="4648200"/>
          </a:xfrm>
        </p:spPr>
        <p:txBody>
          <a:bodyPr/>
          <a:lstStyle/>
          <a:p>
            <a:r>
              <a:rPr lang="pt-BR" sz="2400" dirty="0" smtClean="0">
                <a:solidFill>
                  <a:schemeClr val="accent2"/>
                </a:solidFill>
              </a:rPr>
              <a:t>endereço IP:</a:t>
            </a:r>
            <a:r>
              <a:rPr lang="pt-BR" sz="2400" dirty="0" smtClean="0"/>
              <a:t> </a:t>
            </a:r>
          </a:p>
          <a:p>
            <a:pPr lvl="1"/>
            <a:r>
              <a:rPr lang="pt-BR" sz="2000" dirty="0" smtClean="0"/>
              <a:t>parte de rede (bits de mais alta ordem)</a:t>
            </a:r>
          </a:p>
          <a:p>
            <a:pPr lvl="1"/>
            <a:r>
              <a:rPr lang="pt-BR" sz="2000" dirty="0" smtClean="0"/>
              <a:t>parte de </a:t>
            </a:r>
            <a:r>
              <a:rPr lang="pt-BR" sz="2000" i="1" dirty="0" smtClean="0"/>
              <a:t>host</a:t>
            </a:r>
            <a:r>
              <a:rPr lang="pt-BR" sz="2000" dirty="0" smtClean="0"/>
              <a:t> (bits de mais baixa ordem) </a:t>
            </a:r>
          </a:p>
          <a:p>
            <a:r>
              <a:rPr lang="pt-BR" sz="2400" i="1" dirty="0" smtClean="0">
                <a:solidFill>
                  <a:schemeClr val="accent2"/>
                </a:solidFill>
              </a:rPr>
              <a:t>O que é uma </a:t>
            </a:r>
            <a:r>
              <a:rPr lang="pt-BR" sz="2400" i="1" dirty="0" err="1" smtClean="0">
                <a:solidFill>
                  <a:schemeClr val="accent2"/>
                </a:solidFill>
              </a:rPr>
              <a:t>sub-rede</a:t>
            </a:r>
            <a:r>
              <a:rPr lang="pt-BR" sz="2400" i="1" dirty="0" smtClean="0">
                <a:solidFill>
                  <a:schemeClr val="accent2"/>
                </a:solidFill>
              </a:rPr>
              <a:t> IP? </a:t>
            </a:r>
            <a:endParaRPr lang="pt-BR" sz="2400" dirty="0" smtClean="0"/>
          </a:p>
          <a:p>
            <a:pPr lvl="1"/>
            <a:r>
              <a:rPr lang="pt-BR" sz="2000" dirty="0" smtClean="0"/>
              <a:t>interfaces de dispositivos com parte de </a:t>
            </a:r>
            <a:r>
              <a:rPr lang="pt-BR" sz="2000" dirty="0" err="1" smtClean="0"/>
              <a:t>sub-rede</a:t>
            </a:r>
            <a:r>
              <a:rPr lang="pt-BR" sz="2000" dirty="0" smtClean="0"/>
              <a:t> comum nos seus endereços IP</a:t>
            </a:r>
          </a:p>
          <a:p>
            <a:pPr lvl="1"/>
            <a:r>
              <a:rPr lang="pt-BR" sz="2000" dirty="0" smtClean="0"/>
              <a:t>podem alcançar um ao outro </a:t>
            </a:r>
            <a:r>
              <a:rPr lang="pt-BR" sz="2000" b="1" dirty="0" smtClean="0">
                <a:solidFill>
                  <a:srgbClr val="FF0000"/>
                </a:solidFill>
              </a:rPr>
              <a:t>sem passar por um roteador intermediário</a:t>
            </a:r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4456113" y="12652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1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26523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Line 8"/>
          <p:cNvSpPr>
            <a:spLocks noChangeShapeType="1"/>
          </p:cNvSpPr>
          <p:nvPr/>
        </p:nvSpPr>
        <p:spPr bwMode="auto">
          <a:xfrm>
            <a:off x="5016500" y="163830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09" name="Line 9"/>
          <p:cNvSpPr>
            <a:spLocks noChangeShapeType="1"/>
          </p:cNvSpPr>
          <p:nvPr/>
        </p:nvSpPr>
        <p:spPr bwMode="auto">
          <a:xfrm flipH="1">
            <a:off x="5307013" y="162401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10" name="Line 10"/>
          <p:cNvSpPr>
            <a:spLocks noChangeShapeType="1"/>
          </p:cNvSpPr>
          <p:nvPr/>
        </p:nvSpPr>
        <p:spPr bwMode="auto">
          <a:xfrm flipV="1">
            <a:off x="5016500" y="2282825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11" name="Line 11"/>
          <p:cNvSpPr>
            <a:spLocks noChangeShapeType="1"/>
          </p:cNvSpPr>
          <p:nvPr/>
        </p:nvSpPr>
        <p:spPr bwMode="auto">
          <a:xfrm>
            <a:off x="5026025" y="2909888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8195" name="Object 12"/>
          <p:cNvGraphicFramePr>
            <a:graphicFrameLocks noChangeAspect="1"/>
          </p:cNvGraphicFramePr>
          <p:nvPr/>
        </p:nvGraphicFramePr>
        <p:xfrm>
          <a:off x="4456113" y="19319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2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93198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3"/>
          <p:cNvGraphicFramePr>
            <a:graphicFrameLocks noChangeAspect="1"/>
          </p:cNvGraphicFramePr>
          <p:nvPr/>
        </p:nvGraphicFramePr>
        <p:xfrm>
          <a:off x="4456113" y="25415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3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54158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Line 14"/>
          <p:cNvSpPr>
            <a:spLocks noChangeShapeType="1"/>
          </p:cNvSpPr>
          <p:nvPr/>
        </p:nvSpPr>
        <p:spPr bwMode="auto">
          <a:xfrm>
            <a:off x="5307013" y="2481263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8213" name="Group 15"/>
          <p:cNvGrpSpPr>
            <a:grpSpLocks/>
          </p:cNvGrpSpPr>
          <p:nvPr/>
        </p:nvGrpSpPr>
        <p:grpSpPr bwMode="auto">
          <a:xfrm>
            <a:off x="6249988" y="2446338"/>
            <a:ext cx="711200" cy="381000"/>
            <a:chOff x="3600" y="219"/>
            <a:chExt cx="360" cy="175"/>
          </a:xfrm>
        </p:grpSpPr>
        <p:sp>
          <p:nvSpPr>
            <p:cNvPr id="8240" name="Oval 1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41" name="Line 1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42" name="Line 1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43" name="Rectangle 1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8244" name="Oval 2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8245" name="Group 2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250" name="Line 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51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52" name="Line 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8246" name="Group 2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247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48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49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8214" name="Text Box 29"/>
          <p:cNvSpPr txBox="1">
            <a:spLocks noChangeArrowheads="1"/>
          </p:cNvSpPr>
          <p:nvPr/>
        </p:nvSpPr>
        <p:spPr bwMode="auto">
          <a:xfrm>
            <a:off x="4975225" y="13128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223.1.1.1</a:t>
            </a:r>
            <a:endParaRPr lang="pt-BR"/>
          </a:p>
        </p:txBody>
      </p:sp>
      <p:sp>
        <p:nvSpPr>
          <p:cNvPr id="8215" name="Rectangle 30"/>
          <p:cNvSpPr>
            <a:spLocks noChangeArrowheads="1"/>
          </p:cNvSpPr>
          <p:nvPr/>
        </p:nvSpPr>
        <p:spPr bwMode="auto">
          <a:xfrm>
            <a:off x="5062538" y="2033588"/>
            <a:ext cx="309562" cy="1809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16" name="Text Box 31"/>
          <p:cNvSpPr txBox="1">
            <a:spLocks noChangeArrowheads="1"/>
          </p:cNvSpPr>
          <p:nvPr/>
        </p:nvSpPr>
        <p:spPr bwMode="auto">
          <a:xfrm>
            <a:off x="4989513" y="19415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223.1.1.2</a:t>
            </a:r>
            <a:endParaRPr lang="pt-BR"/>
          </a:p>
        </p:txBody>
      </p:sp>
      <p:sp>
        <p:nvSpPr>
          <p:cNvPr id="8217" name="Text Box 32"/>
          <p:cNvSpPr txBox="1">
            <a:spLocks noChangeArrowheads="1"/>
          </p:cNvSpPr>
          <p:nvPr/>
        </p:nvSpPr>
        <p:spPr bwMode="auto">
          <a:xfrm>
            <a:off x="4860925" y="28940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223.1.1.3</a:t>
            </a:r>
            <a:endParaRPr lang="pt-BR"/>
          </a:p>
        </p:txBody>
      </p:sp>
      <p:sp>
        <p:nvSpPr>
          <p:cNvPr id="8218" name="Text Box 33"/>
          <p:cNvSpPr txBox="1">
            <a:spLocks noChangeArrowheads="1"/>
          </p:cNvSpPr>
          <p:nvPr/>
        </p:nvSpPr>
        <p:spPr bwMode="auto">
          <a:xfrm>
            <a:off x="5651500" y="222250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223.1.1.4</a:t>
            </a:r>
            <a:endParaRPr lang="pt-BR"/>
          </a:p>
        </p:txBody>
      </p:sp>
      <p:sp>
        <p:nvSpPr>
          <p:cNvPr id="8219" name="Line 34"/>
          <p:cNvSpPr>
            <a:spLocks noChangeShapeType="1"/>
          </p:cNvSpPr>
          <p:nvPr/>
        </p:nvSpPr>
        <p:spPr bwMode="auto">
          <a:xfrm>
            <a:off x="6854825" y="2490788"/>
            <a:ext cx="1016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20" name="Text Box 35"/>
          <p:cNvSpPr txBox="1">
            <a:spLocks noChangeArrowheads="1"/>
          </p:cNvSpPr>
          <p:nvPr/>
        </p:nvSpPr>
        <p:spPr bwMode="auto">
          <a:xfrm>
            <a:off x="6727825" y="2212975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223.1.2.9</a:t>
            </a:r>
            <a:endParaRPr lang="pt-BR"/>
          </a:p>
        </p:txBody>
      </p:sp>
      <p:sp>
        <p:nvSpPr>
          <p:cNvPr id="8221" name="Line 36"/>
          <p:cNvSpPr>
            <a:spLocks noChangeShapeType="1"/>
          </p:cNvSpPr>
          <p:nvPr/>
        </p:nvSpPr>
        <p:spPr bwMode="auto">
          <a:xfrm flipH="1">
            <a:off x="7878763" y="179546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8197" name="Object 37"/>
          <p:cNvGraphicFramePr>
            <a:graphicFrameLocks noChangeAspect="1"/>
          </p:cNvGraphicFramePr>
          <p:nvPr/>
        </p:nvGraphicFramePr>
        <p:xfrm>
          <a:off x="8056563" y="15033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4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563" y="150336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2" name="Line 38"/>
          <p:cNvSpPr>
            <a:spLocks noChangeShapeType="1"/>
          </p:cNvSpPr>
          <p:nvPr/>
        </p:nvSpPr>
        <p:spPr bwMode="auto">
          <a:xfrm>
            <a:off x="7878763" y="18002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8198" name="Object 39"/>
          <p:cNvGraphicFramePr>
            <a:graphicFrameLocks noChangeAspect="1"/>
          </p:cNvGraphicFramePr>
          <p:nvPr/>
        </p:nvGraphicFramePr>
        <p:xfrm>
          <a:off x="8061325" y="28844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5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25" y="288448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" name="Line 40"/>
          <p:cNvSpPr>
            <a:spLocks noChangeShapeType="1"/>
          </p:cNvSpPr>
          <p:nvPr/>
        </p:nvSpPr>
        <p:spPr bwMode="auto">
          <a:xfrm>
            <a:off x="7878763" y="30718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24" name="Rectangle 41"/>
          <p:cNvSpPr>
            <a:spLocks noChangeArrowheads="1"/>
          </p:cNvSpPr>
          <p:nvPr/>
        </p:nvSpPr>
        <p:spPr bwMode="auto">
          <a:xfrm>
            <a:off x="7824788" y="2819400"/>
            <a:ext cx="171450" cy="1809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25" name="Text Box 42"/>
          <p:cNvSpPr txBox="1">
            <a:spLocks noChangeArrowheads="1"/>
          </p:cNvSpPr>
          <p:nvPr/>
        </p:nvSpPr>
        <p:spPr bwMode="auto">
          <a:xfrm>
            <a:off x="7213600" y="273208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223.1.2.2</a:t>
            </a:r>
            <a:endParaRPr lang="pt-BR"/>
          </a:p>
        </p:txBody>
      </p:sp>
      <p:sp>
        <p:nvSpPr>
          <p:cNvPr id="8226" name="Rectangle 43"/>
          <p:cNvSpPr>
            <a:spLocks noChangeArrowheads="1"/>
          </p:cNvSpPr>
          <p:nvPr/>
        </p:nvSpPr>
        <p:spPr bwMode="auto">
          <a:xfrm>
            <a:off x="7839075" y="1847850"/>
            <a:ext cx="247650" cy="1809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27" name="Text Box 44"/>
          <p:cNvSpPr txBox="1">
            <a:spLocks noChangeArrowheads="1"/>
          </p:cNvSpPr>
          <p:nvPr/>
        </p:nvSpPr>
        <p:spPr bwMode="auto">
          <a:xfrm>
            <a:off x="7061200" y="17510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223.1.2.1</a:t>
            </a:r>
            <a:endParaRPr lang="pt-BR"/>
          </a:p>
        </p:txBody>
      </p:sp>
      <p:sp>
        <p:nvSpPr>
          <p:cNvPr id="8228" name="Line 45"/>
          <p:cNvSpPr>
            <a:spLocks noChangeShapeType="1"/>
          </p:cNvSpPr>
          <p:nvPr/>
        </p:nvSpPr>
        <p:spPr bwMode="auto">
          <a:xfrm flipH="1">
            <a:off x="6616700" y="2828925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29" name="Line 46"/>
          <p:cNvSpPr>
            <a:spLocks noChangeShapeType="1"/>
          </p:cNvSpPr>
          <p:nvPr/>
        </p:nvSpPr>
        <p:spPr bwMode="auto">
          <a:xfrm flipH="1">
            <a:off x="6007100" y="4110038"/>
            <a:ext cx="1185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30" name="Line 47"/>
          <p:cNvSpPr>
            <a:spLocks noChangeShapeType="1"/>
          </p:cNvSpPr>
          <p:nvPr/>
        </p:nvSpPr>
        <p:spPr bwMode="auto">
          <a:xfrm flipH="1" flipV="1">
            <a:off x="6003925" y="41021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31" name="Line 48"/>
          <p:cNvSpPr>
            <a:spLocks noChangeShapeType="1"/>
          </p:cNvSpPr>
          <p:nvPr/>
        </p:nvSpPr>
        <p:spPr bwMode="auto">
          <a:xfrm flipH="1" flipV="1">
            <a:off x="7180263" y="41068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8199" name="Object 49"/>
          <p:cNvGraphicFramePr>
            <a:graphicFrameLocks noChangeAspect="1"/>
          </p:cNvGraphicFramePr>
          <p:nvPr/>
        </p:nvGraphicFramePr>
        <p:xfrm>
          <a:off x="6965950" y="42656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6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426561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50"/>
          <p:cNvGraphicFramePr>
            <a:graphicFrameLocks noChangeAspect="1"/>
          </p:cNvGraphicFramePr>
          <p:nvPr/>
        </p:nvGraphicFramePr>
        <p:xfrm>
          <a:off x="5708650" y="42799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7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4279900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2" name="Text Box 51"/>
          <p:cNvSpPr txBox="1">
            <a:spLocks noChangeArrowheads="1"/>
          </p:cNvSpPr>
          <p:nvPr/>
        </p:nvSpPr>
        <p:spPr bwMode="auto">
          <a:xfrm>
            <a:off x="7185025" y="395605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223.1.3.2</a:t>
            </a:r>
            <a:endParaRPr lang="pt-BR"/>
          </a:p>
        </p:txBody>
      </p:sp>
      <p:sp>
        <p:nvSpPr>
          <p:cNvPr id="8233" name="Rectangle 52"/>
          <p:cNvSpPr>
            <a:spLocks noChangeArrowheads="1"/>
          </p:cNvSpPr>
          <p:nvPr/>
        </p:nvSpPr>
        <p:spPr bwMode="auto">
          <a:xfrm>
            <a:off x="4848225" y="3829050"/>
            <a:ext cx="847725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34" name="Text Box 53"/>
          <p:cNvSpPr txBox="1">
            <a:spLocks noChangeArrowheads="1"/>
          </p:cNvSpPr>
          <p:nvPr/>
        </p:nvSpPr>
        <p:spPr bwMode="auto">
          <a:xfrm>
            <a:off x="5008563" y="399415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223.1.3.1</a:t>
            </a:r>
            <a:endParaRPr lang="pt-BR"/>
          </a:p>
        </p:txBody>
      </p:sp>
      <p:sp>
        <p:nvSpPr>
          <p:cNvPr id="8235" name="Rectangle 54"/>
          <p:cNvSpPr>
            <a:spLocks noChangeArrowheads="1"/>
          </p:cNvSpPr>
          <p:nvPr/>
        </p:nvSpPr>
        <p:spPr bwMode="auto">
          <a:xfrm>
            <a:off x="6553200" y="2962275"/>
            <a:ext cx="128588" cy="1809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36" name="Text Box 55"/>
          <p:cNvSpPr txBox="1">
            <a:spLocks noChangeArrowheads="1"/>
          </p:cNvSpPr>
          <p:nvPr/>
        </p:nvSpPr>
        <p:spPr bwMode="auto">
          <a:xfrm>
            <a:off x="6013450" y="2884488"/>
            <a:ext cx="114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223.1.3.27</a:t>
            </a:r>
            <a:endParaRPr lang="pt-BR"/>
          </a:p>
        </p:txBody>
      </p:sp>
      <p:sp>
        <p:nvSpPr>
          <p:cNvPr id="8237" name="Text Box 56"/>
          <p:cNvSpPr txBox="1">
            <a:spLocks noChangeArrowheads="1"/>
          </p:cNvSpPr>
          <p:nvPr/>
        </p:nvSpPr>
        <p:spPr bwMode="auto">
          <a:xfrm>
            <a:off x="4670425" y="5051425"/>
            <a:ext cx="4111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 smtClean="0"/>
              <a:t>rede composta por 3 </a:t>
            </a:r>
            <a:r>
              <a:rPr lang="pt-BR" dirty="0" err="1" smtClean="0"/>
              <a:t>sub-redes</a:t>
            </a:r>
            <a:endParaRPr lang="pt-BR" dirty="0"/>
          </a:p>
        </p:txBody>
      </p:sp>
      <p:sp>
        <p:nvSpPr>
          <p:cNvPr id="8238" name="Text Box 57"/>
          <p:cNvSpPr txBox="1">
            <a:spLocks noChangeArrowheads="1"/>
          </p:cNvSpPr>
          <p:nvPr/>
        </p:nvSpPr>
        <p:spPr bwMode="auto">
          <a:xfrm>
            <a:off x="6842125" y="3432175"/>
            <a:ext cx="12490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rgbClr val="FF0000"/>
                </a:solidFill>
              </a:rPr>
              <a:t>Sub-rede</a:t>
            </a:r>
            <a:endParaRPr lang="pt-BR" b="1" dirty="0"/>
          </a:p>
        </p:txBody>
      </p:sp>
      <p:sp>
        <p:nvSpPr>
          <p:cNvPr id="8239" name="Line 58"/>
          <p:cNvSpPr>
            <a:spLocks noChangeShapeType="1"/>
          </p:cNvSpPr>
          <p:nvPr/>
        </p:nvSpPr>
        <p:spPr bwMode="auto">
          <a:xfrm flipH="1">
            <a:off x="6705600" y="3695700"/>
            <a:ext cx="17145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9226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014E8C49-C6E1-4016-BA21-EC347B8D4526}" type="slidenum">
              <a:rPr lang="pt-BR" smtClean="0"/>
              <a:pPr/>
              <a:t>46</a:t>
            </a:fld>
            <a:endParaRPr lang="pt-BR" smtClean="0"/>
          </a:p>
        </p:txBody>
      </p:sp>
      <p:sp>
        <p:nvSpPr>
          <p:cNvPr id="9227" name="Freeform 50"/>
          <p:cNvSpPr>
            <a:spLocks/>
          </p:cNvSpPr>
          <p:nvPr/>
        </p:nvSpPr>
        <p:spPr bwMode="auto">
          <a:xfrm>
            <a:off x="5821363" y="2495550"/>
            <a:ext cx="2041525" cy="1979613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155575"/>
            <a:ext cx="5208587" cy="1143000"/>
          </a:xfrm>
        </p:spPr>
        <p:txBody>
          <a:bodyPr/>
          <a:lstStyle/>
          <a:p>
            <a:r>
              <a:rPr lang="pt-BR" dirty="0" err="1" smtClean="0"/>
              <a:t>Sub-redes</a:t>
            </a:r>
            <a:endParaRPr lang="pt-BR" dirty="0" smtClean="0"/>
          </a:p>
        </p:txBody>
      </p:sp>
      <p:sp>
        <p:nvSpPr>
          <p:cNvPr id="92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333500"/>
            <a:ext cx="3695700" cy="4648200"/>
          </a:xfrm>
        </p:spPr>
        <p:txBody>
          <a:bodyPr/>
          <a:lstStyle/>
          <a:p>
            <a:endParaRPr lang="pt-BR" sz="2400" smtClean="0"/>
          </a:p>
          <a:p>
            <a:endParaRPr lang="pt-BR" sz="2400" smtClean="0"/>
          </a:p>
        </p:txBody>
      </p:sp>
      <p:sp>
        <p:nvSpPr>
          <p:cNvPr id="9230" name="Text Box 30"/>
          <p:cNvSpPr txBox="1">
            <a:spLocks noChangeArrowheads="1"/>
          </p:cNvSpPr>
          <p:nvPr/>
        </p:nvSpPr>
        <p:spPr bwMode="auto">
          <a:xfrm>
            <a:off x="5276850" y="460375"/>
            <a:ext cx="1314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223.1.1.0/24</a:t>
            </a:r>
            <a:endParaRPr lang="pt-BR"/>
          </a:p>
        </p:txBody>
      </p:sp>
      <p:sp>
        <p:nvSpPr>
          <p:cNvPr id="9231" name="Text Box 32"/>
          <p:cNvSpPr txBox="1">
            <a:spLocks noChangeArrowheads="1"/>
          </p:cNvSpPr>
          <p:nvPr/>
        </p:nvSpPr>
        <p:spPr bwMode="auto">
          <a:xfrm>
            <a:off x="7539038" y="592138"/>
            <a:ext cx="1314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223.1.2.0/24</a:t>
            </a:r>
            <a:endParaRPr lang="pt-BR"/>
          </a:p>
        </p:txBody>
      </p:sp>
      <p:sp>
        <p:nvSpPr>
          <p:cNvPr id="9232" name="Text Box 44"/>
          <p:cNvSpPr txBox="1">
            <a:spLocks noChangeArrowheads="1"/>
          </p:cNvSpPr>
          <p:nvPr/>
        </p:nvSpPr>
        <p:spPr bwMode="auto">
          <a:xfrm>
            <a:off x="6311900" y="4579938"/>
            <a:ext cx="1314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Arial" pitchFamily="34" charset="0"/>
              </a:rPr>
              <a:t>223.1.3.0/24</a:t>
            </a:r>
            <a:endParaRPr lang="pt-BR"/>
          </a:p>
        </p:txBody>
      </p:sp>
      <p:sp>
        <p:nvSpPr>
          <p:cNvPr id="9233" name="Text Box 47"/>
          <p:cNvSpPr txBox="1">
            <a:spLocks noChangeArrowheads="1"/>
          </p:cNvSpPr>
          <p:nvPr/>
        </p:nvSpPr>
        <p:spPr bwMode="auto">
          <a:xfrm>
            <a:off x="5537200" y="5073650"/>
            <a:ext cx="216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/>
              <a:t>Máscara da </a:t>
            </a:r>
          </a:p>
          <a:p>
            <a:r>
              <a:rPr lang="pt-BR" sz="2400"/>
              <a:t>sub-rede: /24</a:t>
            </a:r>
          </a:p>
        </p:txBody>
      </p:sp>
      <p:sp>
        <p:nvSpPr>
          <p:cNvPr id="9234" name="Freeform 48"/>
          <p:cNvSpPr>
            <a:spLocks/>
          </p:cNvSpPr>
          <p:nvPr/>
        </p:nvSpPr>
        <p:spPr bwMode="auto">
          <a:xfrm>
            <a:off x="4621213" y="774700"/>
            <a:ext cx="1941512" cy="2049463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35" name="Freeform 49"/>
          <p:cNvSpPr>
            <a:spLocks/>
          </p:cNvSpPr>
          <p:nvPr/>
        </p:nvSpPr>
        <p:spPr bwMode="auto">
          <a:xfrm>
            <a:off x="7137400" y="1062038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9218" name="Object 51"/>
          <p:cNvGraphicFramePr>
            <a:graphicFrameLocks noChangeAspect="1"/>
          </p:cNvGraphicFramePr>
          <p:nvPr/>
        </p:nvGraphicFramePr>
        <p:xfrm>
          <a:off x="4699000" y="87947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5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879475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Line 52"/>
          <p:cNvSpPr>
            <a:spLocks noChangeShapeType="1"/>
          </p:cNvSpPr>
          <p:nvPr/>
        </p:nvSpPr>
        <p:spPr bwMode="auto">
          <a:xfrm>
            <a:off x="5259388" y="1252538"/>
            <a:ext cx="277812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38" name="Line 54"/>
          <p:cNvSpPr>
            <a:spLocks noChangeShapeType="1"/>
          </p:cNvSpPr>
          <p:nvPr/>
        </p:nvSpPr>
        <p:spPr bwMode="auto">
          <a:xfrm flipV="1">
            <a:off x="5259388" y="1897063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39" name="Line 55"/>
          <p:cNvSpPr>
            <a:spLocks noChangeShapeType="1"/>
          </p:cNvSpPr>
          <p:nvPr/>
        </p:nvSpPr>
        <p:spPr bwMode="auto">
          <a:xfrm>
            <a:off x="5268913" y="2524125"/>
            <a:ext cx="27305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9219" name="Object 56"/>
          <p:cNvGraphicFramePr>
            <a:graphicFrameLocks noChangeAspect="1"/>
          </p:cNvGraphicFramePr>
          <p:nvPr/>
        </p:nvGraphicFramePr>
        <p:xfrm>
          <a:off x="4699000" y="154622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6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1546225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7"/>
          <p:cNvGraphicFramePr>
            <a:graphicFrameLocks noChangeAspect="1"/>
          </p:cNvGraphicFramePr>
          <p:nvPr/>
        </p:nvGraphicFramePr>
        <p:xfrm>
          <a:off x="4699000" y="215582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7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2155825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Line 58"/>
          <p:cNvSpPr>
            <a:spLocks noChangeShapeType="1"/>
          </p:cNvSpPr>
          <p:nvPr/>
        </p:nvSpPr>
        <p:spPr bwMode="auto">
          <a:xfrm>
            <a:off x="5549900" y="2095500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9241" name="Group 59"/>
          <p:cNvGrpSpPr>
            <a:grpSpLocks/>
          </p:cNvGrpSpPr>
          <p:nvPr/>
        </p:nvGrpSpPr>
        <p:grpSpPr bwMode="auto">
          <a:xfrm>
            <a:off x="6492875" y="2060575"/>
            <a:ext cx="711200" cy="381000"/>
            <a:chOff x="3600" y="219"/>
            <a:chExt cx="360" cy="175"/>
          </a:xfrm>
        </p:grpSpPr>
        <p:sp>
          <p:nvSpPr>
            <p:cNvPr id="9256" name="Oval 6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57" name="Line 6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58" name="Line 6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9259" name="Rectangle 6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9260" name="Oval 6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9261" name="Group 6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66" name="Line 6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267" name="Line 6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268" name="Line 6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9262" name="Group 6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63" name="Line 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264" name="Line 7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9265" name="Line 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9242" name="Rectangle 74"/>
          <p:cNvSpPr>
            <a:spLocks noChangeArrowheads="1"/>
          </p:cNvSpPr>
          <p:nvPr/>
        </p:nvSpPr>
        <p:spPr bwMode="auto">
          <a:xfrm>
            <a:off x="5305425" y="1647825"/>
            <a:ext cx="309563" cy="1809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43" name="Line 78"/>
          <p:cNvSpPr>
            <a:spLocks noChangeShapeType="1"/>
          </p:cNvSpPr>
          <p:nvPr/>
        </p:nvSpPr>
        <p:spPr bwMode="auto">
          <a:xfrm>
            <a:off x="7097713" y="2105025"/>
            <a:ext cx="1016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9221" name="Object 81"/>
          <p:cNvGraphicFramePr>
            <a:graphicFrameLocks noChangeAspect="1"/>
          </p:cNvGraphicFramePr>
          <p:nvPr/>
        </p:nvGraphicFramePr>
        <p:xfrm>
          <a:off x="8299450" y="111760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8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9450" y="1117600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5" name="Line 82"/>
          <p:cNvSpPr>
            <a:spLocks noChangeShapeType="1"/>
          </p:cNvSpPr>
          <p:nvPr/>
        </p:nvSpPr>
        <p:spPr bwMode="auto">
          <a:xfrm>
            <a:off x="8121650" y="141446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9222" name="Object 83"/>
          <p:cNvGraphicFramePr>
            <a:graphicFrameLocks noChangeAspect="1"/>
          </p:cNvGraphicFramePr>
          <p:nvPr/>
        </p:nvGraphicFramePr>
        <p:xfrm>
          <a:off x="8304213" y="249872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9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4213" y="2498725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" name="Line 84"/>
          <p:cNvSpPr>
            <a:spLocks noChangeShapeType="1"/>
          </p:cNvSpPr>
          <p:nvPr/>
        </p:nvSpPr>
        <p:spPr bwMode="auto">
          <a:xfrm>
            <a:off x="8121650" y="268605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47" name="Rectangle 85"/>
          <p:cNvSpPr>
            <a:spLocks noChangeArrowheads="1"/>
          </p:cNvSpPr>
          <p:nvPr/>
        </p:nvSpPr>
        <p:spPr bwMode="auto">
          <a:xfrm>
            <a:off x="8067675" y="2433638"/>
            <a:ext cx="171450" cy="1809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48" name="Rectangle 87"/>
          <p:cNvSpPr>
            <a:spLocks noChangeArrowheads="1"/>
          </p:cNvSpPr>
          <p:nvPr/>
        </p:nvSpPr>
        <p:spPr bwMode="auto">
          <a:xfrm>
            <a:off x="8081963" y="1462088"/>
            <a:ext cx="247650" cy="1809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49" name="Line 89"/>
          <p:cNvSpPr>
            <a:spLocks noChangeShapeType="1"/>
          </p:cNvSpPr>
          <p:nvPr/>
        </p:nvSpPr>
        <p:spPr bwMode="auto">
          <a:xfrm flipH="1">
            <a:off x="6859588" y="2443163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50" name="Line 90"/>
          <p:cNvSpPr>
            <a:spLocks noChangeShapeType="1"/>
          </p:cNvSpPr>
          <p:nvPr/>
        </p:nvSpPr>
        <p:spPr bwMode="auto">
          <a:xfrm flipH="1">
            <a:off x="6249988" y="3724275"/>
            <a:ext cx="1185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51" name="Line 91"/>
          <p:cNvSpPr>
            <a:spLocks noChangeShapeType="1"/>
          </p:cNvSpPr>
          <p:nvPr/>
        </p:nvSpPr>
        <p:spPr bwMode="auto">
          <a:xfrm flipH="1" flipV="1">
            <a:off x="6246813" y="37163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52" name="Line 92"/>
          <p:cNvSpPr>
            <a:spLocks noChangeShapeType="1"/>
          </p:cNvSpPr>
          <p:nvPr/>
        </p:nvSpPr>
        <p:spPr bwMode="auto">
          <a:xfrm flipH="1" flipV="1">
            <a:off x="7423150" y="37211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9223" name="Object 93"/>
          <p:cNvGraphicFramePr>
            <a:graphicFrameLocks noChangeAspect="1"/>
          </p:cNvGraphicFramePr>
          <p:nvPr/>
        </p:nvGraphicFramePr>
        <p:xfrm>
          <a:off x="7208838" y="3879850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0" name="Clip" r:id="rId10" imgW="1305000" imgH="1085760" progId="MS_ClipArt_Gallery.2">
                  <p:embed/>
                </p:oleObj>
              </mc:Choice>
              <mc:Fallback>
                <p:oleObj name="Clip" r:id="rId10" imgW="1305000" imgH="1085760" progId="MS_ClipArt_Gallery.2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838" y="3879850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94"/>
          <p:cNvGraphicFramePr>
            <a:graphicFrameLocks noChangeAspect="1"/>
          </p:cNvGraphicFramePr>
          <p:nvPr/>
        </p:nvGraphicFramePr>
        <p:xfrm>
          <a:off x="5951538" y="38941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1" name="Clip" r:id="rId11" imgW="1305000" imgH="1085760" progId="MS_ClipArt_Gallery.2">
                  <p:embed/>
                </p:oleObj>
              </mc:Choice>
              <mc:Fallback>
                <p:oleObj name="Clip" r:id="rId11" imgW="1305000" imgH="1085760" progId="MS_ClipArt_Gallery.2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389413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Rectangle 96"/>
          <p:cNvSpPr>
            <a:spLocks noChangeArrowheads="1"/>
          </p:cNvSpPr>
          <p:nvPr/>
        </p:nvSpPr>
        <p:spPr bwMode="auto">
          <a:xfrm>
            <a:off x="5091113" y="3443288"/>
            <a:ext cx="847725" cy="180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54" name="Rectangle 98"/>
          <p:cNvSpPr>
            <a:spLocks noChangeArrowheads="1"/>
          </p:cNvSpPr>
          <p:nvPr/>
        </p:nvSpPr>
        <p:spPr bwMode="auto">
          <a:xfrm>
            <a:off x="6796088" y="2576513"/>
            <a:ext cx="128587" cy="1809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55" name="Rectangle 102"/>
          <p:cNvSpPr>
            <a:spLocks noChangeArrowheads="1"/>
          </p:cNvSpPr>
          <p:nvPr/>
        </p:nvSpPr>
        <p:spPr bwMode="auto">
          <a:xfrm>
            <a:off x="447675" y="1314450"/>
            <a:ext cx="36957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sz="2400" i="1" dirty="0" smtClean="0"/>
              <a:t>P:</a:t>
            </a:r>
            <a:r>
              <a:rPr lang="pt-BR" sz="2400" dirty="0" smtClean="0"/>
              <a:t> Como descobrir?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sz="2400" i="1" dirty="0" smtClean="0">
                <a:solidFill>
                  <a:srgbClr val="FF0000"/>
                </a:solidFill>
              </a:rPr>
              <a:t>R:</a:t>
            </a:r>
            <a:r>
              <a:rPr lang="pt-BR" sz="2400" dirty="0" smtClean="0">
                <a:solidFill>
                  <a:srgbClr val="FF0000"/>
                </a:solidFill>
              </a:rPr>
              <a:t> Receita</a:t>
            </a:r>
            <a:endParaRPr lang="pt-BR" sz="24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400" dirty="0"/>
              <a:t>desassociar cada interface do seu </a:t>
            </a:r>
            <a:r>
              <a:rPr lang="pt-BR" sz="2400" b="1" dirty="0"/>
              <a:t>roteador</a:t>
            </a:r>
            <a:r>
              <a:rPr lang="pt-BR" sz="2400" dirty="0"/>
              <a:t>, estação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400" dirty="0"/>
              <a:t>c</a:t>
            </a:r>
            <a:r>
              <a:rPr lang="pt-BR" sz="2400" dirty="0" smtClean="0"/>
              <a:t>ria-se </a:t>
            </a:r>
            <a:r>
              <a:rPr lang="pt-BR" sz="2400" dirty="0"/>
              <a:t>“ilhas” de redes isoladas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400" dirty="0"/>
              <a:t>cada rede isolada é uma </a:t>
            </a:r>
            <a:r>
              <a:rPr lang="pt-BR" sz="2400" dirty="0" err="1" smtClean="0">
                <a:solidFill>
                  <a:srgbClr val="FF0000"/>
                </a:solidFill>
              </a:rPr>
              <a:t>sub-rede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9237" name="Line 53"/>
          <p:cNvSpPr>
            <a:spLocks noChangeShapeType="1"/>
          </p:cNvSpPr>
          <p:nvPr/>
        </p:nvSpPr>
        <p:spPr bwMode="auto">
          <a:xfrm flipH="1">
            <a:off x="5549900" y="1238250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44" name="Line 80"/>
          <p:cNvSpPr>
            <a:spLocks noChangeShapeType="1"/>
          </p:cNvSpPr>
          <p:nvPr/>
        </p:nvSpPr>
        <p:spPr bwMode="auto">
          <a:xfrm flipH="1">
            <a:off x="8121650" y="1409700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10250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2603FA03-CAE1-4031-A189-937829027946}" type="slidenum">
              <a:rPr lang="pt-BR" smtClean="0"/>
              <a:pPr/>
              <a:t>47</a:t>
            </a:fld>
            <a:endParaRPr lang="pt-BR" smtClean="0"/>
          </a:p>
        </p:txBody>
      </p:sp>
      <p:sp>
        <p:nvSpPr>
          <p:cNvPr id="10251" name="Freeform 2"/>
          <p:cNvSpPr>
            <a:spLocks/>
          </p:cNvSpPr>
          <p:nvPr/>
        </p:nvSpPr>
        <p:spPr bwMode="auto">
          <a:xfrm>
            <a:off x="6115050" y="2819400"/>
            <a:ext cx="1268413" cy="1463675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2" name="Freeform 3"/>
          <p:cNvSpPr>
            <a:spLocks/>
          </p:cNvSpPr>
          <p:nvPr/>
        </p:nvSpPr>
        <p:spPr bwMode="auto">
          <a:xfrm>
            <a:off x="4819650" y="4330700"/>
            <a:ext cx="2257425" cy="327025"/>
          </a:xfrm>
          <a:custGeom>
            <a:avLst/>
            <a:gdLst>
              <a:gd name="T0" fmla="*/ 2147483647 w 1422"/>
              <a:gd name="T1" fmla="*/ 2147483647 h 206"/>
              <a:gd name="T2" fmla="*/ 2147483647 w 1422"/>
              <a:gd name="T3" fmla="*/ 2147483647 h 206"/>
              <a:gd name="T4" fmla="*/ 2147483647 w 1422"/>
              <a:gd name="T5" fmla="*/ 2147483647 h 206"/>
              <a:gd name="T6" fmla="*/ 2147483647 w 1422"/>
              <a:gd name="T7" fmla="*/ 2147483647 h 206"/>
              <a:gd name="T8" fmla="*/ 2147483647 w 1422"/>
              <a:gd name="T9" fmla="*/ 2147483647 h 206"/>
              <a:gd name="T10" fmla="*/ 2147483647 w 1422"/>
              <a:gd name="T11" fmla="*/ 2147483647 h 206"/>
              <a:gd name="T12" fmla="*/ 2147483647 w 1422"/>
              <a:gd name="T13" fmla="*/ 2147483647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3" name="Freeform 4"/>
          <p:cNvSpPr>
            <a:spLocks/>
          </p:cNvSpPr>
          <p:nvPr/>
        </p:nvSpPr>
        <p:spPr bwMode="auto">
          <a:xfrm>
            <a:off x="4562475" y="2743200"/>
            <a:ext cx="1158875" cy="1547813"/>
          </a:xfrm>
          <a:custGeom>
            <a:avLst/>
            <a:gdLst>
              <a:gd name="T0" fmla="*/ 2147483647 w 730"/>
              <a:gd name="T1" fmla="*/ 2147483647 h 975"/>
              <a:gd name="T2" fmla="*/ 2147483647 w 730"/>
              <a:gd name="T3" fmla="*/ 2147483647 h 975"/>
              <a:gd name="T4" fmla="*/ 2147483647 w 730"/>
              <a:gd name="T5" fmla="*/ 2147483647 h 975"/>
              <a:gd name="T6" fmla="*/ 2147483647 w 730"/>
              <a:gd name="T7" fmla="*/ 2147483647 h 975"/>
              <a:gd name="T8" fmla="*/ 2147483647 w 730"/>
              <a:gd name="T9" fmla="*/ 2147483647 h 975"/>
              <a:gd name="T10" fmla="*/ 0 w 730"/>
              <a:gd name="T11" fmla="*/ 2147483647 h 975"/>
              <a:gd name="T12" fmla="*/ 2147483647 w 730"/>
              <a:gd name="T13" fmla="*/ 2147483647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4" name="Freeform 5"/>
          <p:cNvSpPr>
            <a:spLocks/>
          </p:cNvSpPr>
          <p:nvPr/>
        </p:nvSpPr>
        <p:spPr bwMode="auto">
          <a:xfrm rot="5265760">
            <a:off x="5310982" y="561181"/>
            <a:ext cx="1612900" cy="2049463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Sub-redes</a:t>
            </a:r>
            <a:endParaRPr lang="pt-BR" dirty="0" smtClean="0"/>
          </a:p>
        </p:txBody>
      </p:sp>
      <p:sp>
        <p:nvSpPr>
          <p:cNvPr id="10256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47675" y="1314450"/>
            <a:ext cx="3695700" cy="46482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dirty="0" smtClean="0"/>
              <a:t>Quantas </a:t>
            </a:r>
            <a:r>
              <a:rPr lang="pt-BR" sz="2400" dirty="0" err="1" smtClean="0"/>
              <a:t>sub-redes</a:t>
            </a:r>
            <a:r>
              <a:rPr lang="pt-BR" sz="2400" dirty="0" smtClean="0"/>
              <a:t>?</a:t>
            </a:r>
          </a:p>
        </p:txBody>
      </p:sp>
      <p:graphicFrame>
        <p:nvGraphicFramePr>
          <p:cNvPr id="10242" name="Object 8"/>
          <p:cNvGraphicFramePr>
            <a:graphicFrameLocks noChangeAspect="1"/>
          </p:cNvGraphicFramePr>
          <p:nvPr/>
        </p:nvGraphicFramePr>
        <p:xfrm>
          <a:off x="6389688" y="9509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8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8" y="95091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Line 9"/>
          <p:cNvSpPr>
            <a:spLocks noChangeShapeType="1"/>
          </p:cNvSpPr>
          <p:nvPr/>
        </p:nvSpPr>
        <p:spPr bwMode="auto">
          <a:xfrm flipH="1">
            <a:off x="5226050" y="1576388"/>
            <a:ext cx="1500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8" name="Line 10"/>
          <p:cNvSpPr>
            <a:spLocks noChangeShapeType="1"/>
          </p:cNvSpPr>
          <p:nvPr/>
        </p:nvSpPr>
        <p:spPr bwMode="auto">
          <a:xfrm flipH="1" flipV="1">
            <a:off x="6727825" y="1401763"/>
            <a:ext cx="3175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9" name="Line 11"/>
          <p:cNvSpPr>
            <a:spLocks noChangeShapeType="1"/>
          </p:cNvSpPr>
          <p:nvPr/>
        </p:nvSpPr>
        <p:spPr bwMode="auto">
          <a:xfrm flipH="1">
            <a:off x="5227638" y="1347788"/>
            <a:ext cx="317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0243" name="Object 12"/>
          <p:cNvGraphicFramePr>
            <a:graphicFrameLocks noChangeAspect="1"/>
          </p:cNvGraphicFramePr>
          <p:nvPr/>
        </p:nvGraphicFramePr>
        <p:xfrm>
          <a:off x="5780088" y="8461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9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84613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3"/>
          <p:cNvGraphicFramePr>
            <a:graphicFrameLocks noChangeAspect="1"/>
          </p:cNvGraphicFramePr>
          <p:nvPr/>
        </p:nvGraphicFramePr>
        <p:xfrm>
          <a:off x="5151438" y="9794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0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438" y="97948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Line 14"/>
          <p:cNvSpPr>
            <a:spLocks noChangeShapeType="1"/>
          </p:cNvSpPr>
          <p:nvPr/>
        </p:nvSpPr>
        <p:spPr bwMode="auto">
          <a:xfrm flipH="1">
            <a:off x="5856288" y="1585913"/>
            <a:ext cx="3175" cy="796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61" name="Text Box 15"/>
          <p:cNvSpPr txBox="1">
            <a:spLocks noChangeArrowheads="1"/>
          </p:cNvSpPr>
          <p:nvPr/>
        </p:nvSpPr>
        <p:spPr bwMode="auto">
          <a:xfrm>
            <a:off x="4237038" y="134620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223.1.1.1</a:t>
            </a:r>
            <a:endParaRPr lang="en-US"/>
          </a:p>
        </p:txBody>
      </p:sp>
      <p:sp>
        <p:nvSpPr>
          <p:cNvPr id="10262" name="Rectangle 16"/>
          <p:cNvSpPr>
            <a:spLocks noChangeArrowheads="1"/>
          </p:cNvSpPr>
          <p:nvPr/>
        </p:nvSpPr>
        <p:spPr bwMode="auto">
          <a:xfrm>
            <a:off x="5729288" y="2052638"/>
            <a:ext cx="309562" cy="1809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63" name="Text Box 17"/>
          <p:cNvSpPr txBox="1">
            <a:spLocks noChangeArrowheads="1"/>
          </p:cNvSpPr>
          <p:nvPr/>
        </p:nvSpPr>
        <p:spPr bwMode="auto">
          <a:xfrm>
            <a:off x="5384800" y="19415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223.1.1.3</a:t>
            </a:r>
            <a:endParaRPr lang="en-US"/>
          </a:p>
        </p:txBody>
      </p:sp>
      <p:sp>
        <p:nvSpPr>
          <p:cNvPr id="10264" name="Text Box 18"/>
          <p:cNvSpPr txBox="1">
            <a:spLocks noChangeArrowheads="1"/>
          </p:cNvSpPr>
          <p:nvPr/>
        </p:nvSpPr>
        <p:spPr bwMode="auto">
          <a:xfrm>
            <a:off x="6684963" y="13509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223.1.1.4</a:t>
            </a:r>
            <a:endParaRPr lang="en-US"/>
          </a:p>
        </p:txBody>
      </p:sp>
      <p:sp>
        <p:nvSpPr>
          <p:cNvPr id="10265" name="Freeform 19"/>
          <p:cNvSpPr>
            <a:spLocks/>
          </p:cNvSpPr>
          <p:nvPr/>
        </p:nvSpPr>
        <p:spPr bwMode="auto">
          <a:xfrm>
            <a:off x="3622675" y="4564063"/>
            <a:ext cx="1539875" cy="1490662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0266" name="Group 20"/>
          <p:cNvGrpSpPr>
            <a:grpSpLocks/>
          </p:cNvGrpSpPr>
          <p:nvPr/>
        </p:nvGrpSpPr>
        <p:grpSpPr bwMode="auto">
          <a:xfrm>
            <a:off x="4059238" y="4275138"/>
            <a:ext cx="711200" cy="381000"/>
            <a:chOff x="3600" y="219"/>
            <a:chExt cx="360" cy="175"/>
          </a:xfrm>
        </p:grpSpPr>
        <p:sp>
          <p:nvSpPr>
            <p:cNvPr id="10325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26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27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28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0329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0330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335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36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37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0331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332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33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34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0267" name="Line 34"/>
          <p:cNvSpPr>
            <a:spLocks noChangeShapeType="1"/>
          </p:cNvSpPr>
          <p:nvPr/>
        </p:nvSpPr>
        <p:spPr bwMode="auto">
          <a:xfrm flipH="1">
            <a:off x="4378325" y="4667250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68" name="Line 35"/>
          <p:cNvSpPr>
            <a:spLocks noChangeShapeType="1"/>
          </p:cNvSpPr>
          <p:nvPr/>
        </p:nvSpPr>
        <p:spPr bwMode="auto">
          <a:xfrm flipH="1" flipV="1">
            <a:off x="3859213" y="5372100"/>
            <a:ext cx="101917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69" name="Line 36"/>
          <p:cNvSpPr>
            <a:spLocks noChangeShapeType="1"/>
          </p:cNvSpPr>
          <p:nvPr/>
        </p:nvSpPr>
        <p:spPr bwMode="auto">
          <a:xfrm flipH="1" flipV="1">
            <a:off x="3870325" y="538797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70" name="Line 37"/>
          <p:cNvSpPr>
            <a:spLocks noChangeShapeType="1"/>
          </p:cNvSpPr>
          <p:nvPr/>
        </p:nvSpPr>
        <p:spPr bwMode="auto">
          <a:xfrm flipH="1" flipV="1">
            <a:off x="4865688" y="537368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0245" name="Object 38"/>
          <p:cNvGraphicFramePr>
            <a:graphicFrameLocks noChangeAspect="1"/>
          </p:cNvGraphicFramePr>
          <p:nvPr/>
        </p:nvGraphicFramePr>
        <p:xfrm>
          <a:off x="4413250" y="54752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1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547528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9"/>
          <p:cNvGraphicFramePr>
            <a:graphicFrameLocks noChangeAspect="1"/>
          </p:cNvGraphicFramePr>
          <p:nvPr/>
        </p:nvGraphicFramePr>
        <p:xfrm>
          <a:off x="3765550" y="548957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2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5489575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1" name="Text Box 40"/>
          <p:cNvSpPr txBox="1">
            <a:spLocks noChangeArrowheads="1"/>
          </p:cNvSpPr>
          <p:nvPr/>
        </p:nvSpPr>
        <p:spPr bwMode="auto">
          <a:xfrm>
            <a:off x="4813300" y="5260975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223.1.2.2</a:t>
            </a:r>
            <a:endParaRPr lang="en-US"/>
          </a:p>
        </p:txBody>
      </p:sp>
      <p:sp>
        <p:nvSpPr>
          <p:cNvPr id="10272" name="Text Box 41"/>
          <p:cNvSpPr txBox="1">
            <a:spLocks noChangeArrowheads="1"/>
          </p:cNvSpPr>
          <p:nvPr/>
        </p:nvSpPr>
        <p:spPr bwMode="auto">
          <a:xfrm>
            <a:off x="2917825" y="52562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223.1.2.1</a:t>
            </a:r>
            <a:endParaRPr lang="en-US"/>
          </a:p>
        </p:txBody>
      </p:sp>
      <p:sp>
        <p:nvSpPr>
          <p:cNvPr id="10273" name="Rectangle 42"/>
          <p:cNvSpPr>
            <a:spLocks noChangeArrowheads="1"/>
          </p:cNvSpPr>
          <p:nvPr/>
        </p:nvSpPr>
        <p:spPr bwMode="auto">
          <a:xfrm>
            <a:off x="4319588" y="4767263"/>
            <a:ext cx="128587" cy="1809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74" name="Text Box 43"/>
          <p:cNvSpPr txBox="1">
            <a:spLocks noChangeArrowheads="1"/>
          </p:cNvSpPr>
          <p:nvPr/>
        </p:nvSpPr>
        <p:spPr bwMode="auto">
          <a:xfrm>
            <a:off x="3889375" y="469423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223.1.2.6</a:t>
            </a:r>
            <a:endParaRPr lang="en-US"/>
          </a:p>
        </p:txBody>
      </p:sp>
      <p:grpSp>
        <p:nvGrpSpPr>
          <p:cNvPr id="10275" name="Group 44"/>
          <p:cNvGrpSpPr>
            <a:grpSpLocks/>
          </p:cNvGrpSpPr>
          <p:nvPr/>
        </p:nvGrpSpPr>
        <p:grpSpPr bwMode="auto">
          <a:xfrm>
            <a:off x="5946775" y="4294188"/>
            <a:ext cx="2927350" cy="1779587"/>
            <a:chOff x="1748" y="2615"/>
            <a:chExt cx="1844" cy="1121"/>
          </a:xfrm>
        </p:grpSpPr>
        <p:sp>
          <p:nvSpPr>
            <p:cNvPr id="10302" name="Freeform 45"/>
            <p:cNvSpPr>
              <a:spLocks/>
            </p:cNvSpPr>
            <p:nvPr/>
          </p:nvSpPr>
          <p:spPr bwMode="auto">
            <a:xfrm>
              <a:off x="2192" y="2797"/>
              <a:ext cx="970" cy="939"/>
            </a:xfrm>
            <a:custGeom>
              <a:avLst/>
              <a:gdLst>
                <a:gd name="T0" fmla="*/ 451 w 970"/>
                <a:gd name="T1" fmla="*/ 41 h 939"/>
                <a:gd name="T2" fmla="*/ 388 w 970"/>
                <a:gd name="T3" fmla="*/ 431 h 939"/>
                <a:gd name="T4" fmla="*/ 64 w 970"/>
                <a:gd name="T5" fmla="*/ 479 h 939"/>
                <a:gd name="T6" fmla="*/ 7 w 970"/>
                <a:gd name="T7" fmla="*/ 791 h 939"/>
                <a:gd name="T8" fmla="*/ 100 w 970"/>
                <a:gd name="T9" fmla="*/ 920 h 939"/>
                <a:gd name="T10" fmla="*/ 421 w 970"/>
                <a:gd name="T11" fmla="*/ 905 h 939"/>
                <a:gd name="T12" fmla="*/ 652 w 970"/>
                <a:gd name="T13" fmla="*/ 905 h 939"/>
                <a:gd name="T14" fmla="*/ 904 w 970"/>
                <a:gd name="T15" fmla="*/ 857 h 939"/>
                <a:gd name="T16" fmla="*/ 916 w 970"/>
                <a:gd name="T17" fmla="*/ 473 h 939"/>
                <a:gd name="T18" fmla="*/ 580 w 970"/>
                <a:gd name="T19" fmla="*/ 443 h 939"/>
                <a:gd name="T20" fmla="*/ 526 w 970"/>
                <a:gd name="T21" fmla="*/ 65 h 939"/>
                <a:gd name="T22" fmla="*/ 529 w 970"/>
                <a:gd name="T23" fmla="*/ 53 h 939"/>
                <a:gd name="T24" fmla="*/ 451 w 970"/>
                <a:gd name="T25" fmla="*/ 41 h 9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70"/>
                <a:gd name="T40" fmla="*/ 0 h 939"/>
                <a:gd name="T41" fmla="*/ 970 w 970"/>
                <a:gd name="T42" fmla="*/ 939 h 9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70" h="939">
                  <a:moveTo>
                    <a:pt x="451" y="41"/>
                  </a:moveTo>
                  <a:cubicBezTo>
                    <a:pt x="415" y="47"/>
                    <a:pt x="452" y="358"/>
                    <a:pt x="388" y="431"/>
                  </a:cubicBezTo>
                  <a:cubicBezTo>
                    <a:pt x="324" y="504"/>
                    <a:pt x="128" y="419"/>
                    <a:pt x="64" y="479"/>
                  </a:cubicBezTo>
                  <a:cubicBezTo>
                    <a:pt x="0" y="539"/>
                    <a:pt x="1" y="718"/>
                    <a:pt x="7" y="791"/>
                  </a:cubicBezTo>
                  <a:cubicBezTo>
                    <a:pt x="13" y="864"/>
                    <a:pt x="31" y="901"/>
                    <a:pt x="100" y="920"/>
                  </a:cubicBezTo>
                  <a:cubicBezTo>
                    <a:pt x="169" y="939"/>
                    <a:pt x="329" y="908"/>
                    <a:pt x="421" y="905"/>
                  </a:cubicBezTo>
                  <a:cubicBezTo>
                    <a:pt x="513" y="902"/>
                    <a:pt x="572" y="913"/>
                    <a:pt x="652" y="905"/>
                  </a:cubicBezTo>
                  <a:cubicBezTo>
                    <a:pt x="732" y="897"/>
                    <a:pt x="860" y="929"/>
                    <a:pt x="904" y="857"/>
                  </a:cubicBezTo>
                  <a:cubicBezTo>
                    <a:pt x="948" y="785"/>
                    <a:pt x="970" y="542"/>
                    <a:pt x="916" y="473"/>
                  </a:cubicBezTo>
                  <a:cubicBezTo>
                    <a:pt x="862" y="404"/>
                    <a:pt x="645" y="511"/>
                    <a:pt x="580" y="443"/>
                  </a:cubicBezTo>
                  <a:cubicBezTo>
                    <a:pt x="515" y="375"/>
                    <a:pt x="534" y="130"/>
                    <a:pt x="526" y="65"/>
                  </a:cubicBezTo>
                  <a:cubicBezTo>
                    <a:pt x="518" y="0"/>
                    <a:pt x="542" y="57"/>
                    <a:pt x="529" y="53"/>
                  </a:cubicBezTo>
                  <a:cubicBezTo>
                    <a:pt x="520" y="26"/>
                    <a:pt x="487" y="35"/>
                    <a:pt x="451" y="41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0303" name="Group 46"/>
            <p:cNvGrpSpPr>
              <a:grpSpLocks/>
            </p:cNvGrpSpPr>
            <p:nvPr/>
          </p:nvGrpSpPr>
          <p:grpSpPr bwMode="auto">
            <a:xfrm>
              <a:off x="2467" y="2615"/>
              <a:ext cx="448" cy="240"/>
              <a:chOff x="3600" y="219"/>
              <a:chExt cx="360" cy="175"/>
            </a:xfrm>
          </p:grpSpPr>
          <p:sp>
            <p:nvSpPr>
              <p:cNvPr id="10312" name="Oval 4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13" name="Line 4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14" name="Line 4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15" name="Rectangle 5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316" name="Oval 5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0317" name="Group 5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322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23" name="Line 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24" name="Line 5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0318" name="Group 5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031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20" name="Line 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21" name="Line 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10304" name="Line 60"/>
            <p:cNvSpPr>
              <a:spLocks noChangeShapeType="1"/>
            </p:cNvSpPr>
            <p:nvPr/>
          </p:nvSpPr>
          <p:spPr bwMode="auto">
            <a:xfrm flipH="1">
              <a:off x="2668" y="2862"/>
              <a:ext cx="0" cy="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05" name="Line 61"/>
            <p:cNvSpPr>
              <a:spLocks noChangeShapeType="1"/>
            </p:cNvSpPr>
            <p:nvPr/>
          </p:nvSpPr>
          <p:spPr bwMode="auto">
            <a:xfrm flipH="1" flipV="1">
              <a:off x="2341" y="3306"/>
              <a:ext cx="642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06" name="Line 62"/>
            <p:cNvSpPr>
              <a:spLocks noChangeShapeType="1"/>
            </p:cNvSpPr>
            <p:nvPr/>
          </p:nvSpPr>
          <p:spPr bwMode="auto">
            <a:xfrm flipH="1" flipV="1">
              <a:off x="2348" y="3316"/>
              <a:ext cx="2" cy="1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07" name="Line 63"/>
            <p:cNvSpPr>
              <a:spLocks noChangeShapeType="1"/>
            </p:cNvSpPr>
            <p:nvPr/>
          </p:nvSpPr>
          <p:spPr bwMode="auto">
            <a:xfrm flipH="1" flipV="1">
              <a:off x="2975" y="3307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aphicFrame>
          <p:nvGraphicFramePr>
            <p:cNvPr id="10247" name="Object 64"/>
            <p:cNvGraphicFramePr>
              <a:graphicFrameLocks noChangeAspect="1"/>
            </p:cNvGraphicFramePr>
            <p:nvPr/>
          </p:nvGraphicFramePr>
          <p:xfrm>
            <a:off x="2690" y="3371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3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0" y="3371"/>
                          <a:ext cx="368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65"/>
            <p:cNvGraphicFramePr>
              <a:graphicFrameLocks noChangeAspect="1"/>
            </p:cNvGraphicFramePr>
            <p:nvPr/>
          </p:nvGraphicFramePr>
          <p:xfrm>
            <a:off x="2282" y="3380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4"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2" y="3380"/>
                          <a:ext cx="368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8" name="Text Box 66"/>
            <p:cNvSpPr txBox="1">
              <a:spLocks noChangeArrowheads="1"/>
            </p:cNvSpPr>
            <p:nvPr/>
          </p:nvSpPr>
          <p:spPr bwMode="auto">
            <a:xfrm>
              <a:off x="2942" y="3236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pitchFamily="34" charset="0"/>
                </a:rPr>
                <a:t>223.1.3.2</a:t>
              </a:r>
              <a:endParaRPr lang="en-US"/>
            </a:p>
          </p:txBody>
        </p:sp>
        <p:sp>
          <p:nvSpPr>
            <p:cNvPr id="10309" name="Text Box 67"/>
            <p:cNvSpPr txBox="1">
              <a:spLocks noChangeArrowheads="1"/>
            </p:cNvSpPr>
            <p:nvPr/>
          </p:nvSpPr>
          <p:spPr bwMode="auto">
            <a:xfrm>
              <a:off x="1748" y="3233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pitchFamily="34" charset="0"/>
                </a:rPr>
                <a:t>223.1.3.1</a:t>
              </a:r>
              <a:endParaRPr lang="en-US"/>
            </a:p>
          </p:txBody>
        </p:sp>
        <p:sp>
          <p:nvSpPr>
            <p:cNvPr id="10310" name="Rectangle 68"/>
            <p:cNvSpPr>
              <a:spLocks noChangeArrowheads="1"/>
            </p:cNvSpPr>
            <p:nvPr/>
          </p:nvSpPr>
          <p:spPr bwMode="auto">
            <a:xfrm>
              <a:off x="2631" y="2925"/>
              <a:ext cx="81" cy="11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11" name="Text Box 69"/>
            <p:cNvSpPr txBox="1">
              <a:spLocks noChangeArrowheads="1"/>
            </p:cNvSpPr>
            <p:nvPr/>
          </p:nvSpPr>
          <p:spPr bwMode="auto">
            <a:xfrm>
              <a:off x="2360" y="2879"/>
              <a:ext cx="7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pitchFamily="34" charset="0"/>
                </a:rPr>
                <a:t>223.1.3.27</a:t>
              </a:r>
              <a:endParaRPr lang="en-US"/>
            </a:p>
          </p:txBody>
        </p:sp>
      </p:grpSp>
      <p:grpSp>
        <p:nvGrpSpPr>
          <p:cNvPr id="10276" name="Group 70"/>
          <p:cNvGrpSpPr>
            <a:grpSpLocks/>
          </p:cNvGrpSpPr>
          <p:nvPr/>
        </p:nvGrpSpPr>
        <p:grpSpPr bwMode="auto">
          <a:xfrm>
            <a:off x="5526088" y="2389188"/>
            <a:ext cx="711200" cy="381000"/>
            <a:chOff x="3600" y="219"/>
            <a:chExt cx="360" cy="175"/>
          </a:xfrm>
        </p:grpSpPr>
        <p:sp>
          <p:nvSpPr>
            <p:cNvPr id="10289" name="Oval 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90" name="Line 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91" name="Line 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92" name="Rectangle 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0293" name="Oval 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0294" name="Group 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299" name="Line 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00" name="Line 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01" name="Line 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0295" name="Group 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296" name="Line 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297" name="Line 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298" name="Line 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0277" name="Line 84"/>
          <p:cNvSpPr>
            <a:spLocks noChangeShapeType="1"/>
          </p:cNvSpPr>
          <p:nvPr/>
        </p:nvSpPr>
        <p:spPr bwMode="auto">
          <a:xfrm flipH="1" flipV="1">
            <a:off x="6108700" y="1306513"/>
            <a:ext cx="3175" cy="265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78" name="Rectangle 85"/>
          <p:cNvSpPr>
            <a:spLocks noChangeArrowheads="1"/>
          </p:cNvSpPr>
          <p:nvPr/>
        </p:nvSpPr>
        <p:spPr bwMode="auto">
          <a:xfrm>
            <a:off x="6053138" y="1343025"/>
            <a:ext cx="109537" cy="1952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79" name="Text Box 86"/>
          <p:cNvSpPr txBox="1">
            <a:spLocks noChangeArrowheads="1"/>
          </p:cNvSpPr>
          <p:nvPr/>
        </p:nvSpPr>
        <p:spPr bwMode="auto">
          <a:xfrm>
            <a:off x="5732463" y="1304925"/>
            <a:ext cx="8175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Arial" pitchFamily="34" charset="0"/>
              </a:rPr>
              <a:t>223.1.1.2</a:t>
            </a:r>
            <a:endParaRPr lang="en-US"/>
          </a:p>
        </p:txBody>
      </p:sp>
      <p:sp>
        <p:nvSpPr>
          <p:cNvPr id="10280" name="Line 87"/>
          <p:cNvSpPr>
            <a:spLocks noChangeShapeType="1"/>
          </p:cNvSpPr>
          <p:nvPr/>
        </p:nvSpPr>
        <p:spPr bwMode="auto">
          <a:xfrm flipV="1">
            <a:off x="4591050" y="2762250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81" name="Line 88"/>
          <p:cNvSpPr>
            <a:spLocks noChangeShapeType="1"/>
          </p:cNvSpPr>
          <p:nvPr/>
        </p:nvSpPr>
        <p:spPr bwMode="auto">
          <a:xfrm flipH="1" flipV="1">
            <a:off x="6105525" y="2743200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82" name="Line 89"/>
          <p:cNvSpPr>
            <a:spLocks noChangeShapeType="1"/>
          </p:cNvSpPr>
          <p:nvPr/>
        </p:nvSpPr>
        <p:spPr bwMode="auto">
          <a:xfrm flipH="1" flipV="1">
            <a:off x="4781550" y="4505325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83" name="Text Box 90"/>
          <p:cNvSpPr txBox="1">
            <a:spLocks noChangeArrowheads="1"/>
          </p:cNvSpPr>
          <p:nvPr/>
        </p:nvSpPr>
        <p:spPr bwMode="auto">
          <a:xfrm>
            <a:off x="6184900" y="265588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223.1.7.1</a:t>
            </a:r>
            <a:endParaRPr lang="en-US"/>
          </a:p>
        </p:txBody>
      </p:sp>
      <p:sp>
        <p:nvSpPr>
          <p:cNvPr id="10284" name="Text Box 91"/>
          <p:cNvSpPr txBox="1">
            <a:spLocks noChangeArrowheads="1"/>
          </p:cNvSpPr>
          <p:nvPr/>
        </p:nvSpPr>
        <p:spPr bwMode="auto">
          <a:xfrm>
            <a:off x="7261225" y="39417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223.1.7.2</a:t>
            </a:r>
            <a:endParaRPr lang="en-US"/>
          </a:p>
        </p:txBody>
      </p:sp>
      <p:sp>
        <p:nvSpPr>
          <p:cNvPr id="10285" name="Text Box 92"/>
          <p:cNvSpPr txBox="1">
            <a:spLocks noChangeArrowheads="1"/>
          </p:cNvSpPr>
          <p:nvPr/>
        </p:nvSpPr>
        <p:spPr bwMode="auto">
          <a:xfrm>
            <a:off x="6022975" y="419893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223.1.8.2</a:t>
            </a:r>
            <a:endParaRPr lang="en-US"/>
          </a:p>
        </p:txBody>
      </p:sp>
      <p:sp>
        <p:nvSpPr>
          <p:cNvPr id="10286" name="Text Box 93"/>
          <p:cNvSpPr txBox="1">
            <a:spLocks noChangeArrowheads="1"/>
          </p:cNvSpPr>
          <p:nvPr/>
        </p:nvSpPr>
        <p:spPr bwMode="auto">
          <a:xfrm>
            <a:off x="4775200" y="419893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223.1.8.1</a:t>
            </a:r>
            <a:endParaRPr lang="en-US"/>
          </a:p>
        </p:txBody>
      </p:sp>
      <p:sp>
        <p:nvSpPr>
          <p:cNvPr id="10287" name="Text Box 94"/>
          <p:cNvSpPr txBox="1">
            <a:spLocks noChangeArrowheads="1"/>
          </p:cNvSpPr>
          <p:nvPr/>
        </p:nvSpPr>
        <p:spPr bwMode="auto">
          <a:xfrm>
            <a:off x="3698875" y="39036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223.1.9.1</a:t>
            </a:r>
            <a:endParaRPr lang="en-US"/>
          </a:p>
        </p:txBody>
      </p:sp>
      <p:sp>
        <p:nvSpPr>
          <p:cNvPr id="10288" name="Text Box 95"/>
          <p:cNvSpPr txBox="1">
            <a:spLocks noChangeArrowheads="1"/>
          </p:cNvSpPr>
          <p:nvPr/>
        </p:nvSpPr>
        <p:spPr bwMode="auto">
          <a:xfrm>
            <a:off x="4565650" y="26654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223.1.9.2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10250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2603FA03-CAE1-4031-A189-937829027946}" type="slidenum">
              <a:rPr lang="pt-BR" smtClean="0"/>
              <a:pPr/>
              <a:t>48</a:t>
            </a:fld>
            <a:endParaRPr lang="pt-BR" smtClean="0"/>
          </a:p>
        </p:txBody>
      </p:sp>
      <p:sp>
        <p:nvSpPr>
          <p:cNvPr id="10251" name="Freeform 2"/>
          <p:cNvSpPr>
            <a:spLocks/>
          </p:cNvSpPr>
          <p:nvPr/>
        </p:nvSpPr>
        <p:spPr bwMode="auto">
          <a:xfrm>
            <a:off x="6115050" y="2819400"/>
            <a:ext cx="1268413" cy="1463675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2" name="Freeform 3"/>
          <p:cNvSpPr>
            <a:spLocks/>
          </p:cNvSpPr>
          <p:nvPr/>
        </p:nvSpPr>
        <p:spPr bwMode="auto">
          <a:xfrm>
            <a:off x="4819650" y="4330700"/>
            <a:ext cx="2257425" cy="327025"/>
          </a:xfrm>
          <a:custGeom>
            <a:avLst/>
            <a:gdLst>
              <a:gd name="T0" fmla="*/ 2147483647 w 1422"/>
              <a:gd name="T1" fmla="*/ 2147483647 h 206"/>
              <a:gd name="T2" fmla="*/ 2147483647 w 1422"/>
              <a:gd name="T3" fmla="*/ 2147483647 h 206"/>
              <a:gd name="T4" fmla="*/ 2147483647 w 1422"/>
              <a:gd name="T5" fmla="*/ 2147483647 h 206"/>
              <a:gd name="T6" fmla="*/ 2147483647 w 1422"/>
              <a:gd name="T7" fmla="*/ 2147483647 h 206"/>
              <a:gd name="T8" fmla="*/ 2147483647 w 1422"/>
              <a:gd name="T9" fmla="*/ 2147483647 h 206"/>
              <a:gd name="T10" fmla="*/ 2147483647 w 1422"/>
              <a:gd name="T11" fmla="*/ 2147483647 h 206"/>
              <a:gd name="T12" fmla="*/ 2147483647 w 1422"/>
              <a:gd name="T13" fmla="*/ 2147483647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3" name="Freeform 4"/>
          <p:cNvSpPr>
            <a:spLocks/>
          </p:cNvSpPr>
          <p:nvPr/>
        </p:nvSpPr>
        <p:spPr bwMode="auto">
          <a:xfrm>
            <a:off x="4562475" y="2743200"/>
            <a:ext cx="1158875" cy="1547813"/>
          </a:xfrm>
          <a:custGeom>
            <a:avLst/>
            <a:gdLst>
              <a:gd name="T0" fmla="*/ 2147483647 w 730"/>
              <a:gd name="T1" fmla="*/ 2147483647 h 975"/>
              <a:gd name="T2" fmla="*/ 2147483647 w 730"/>
              <a:gd name="T3" fmla="*/ 2147483647 h 975"/>
              <a:gd name="T4" fmla="*/ 2147483647 w 730"/>
              <a:gd name="T5" fmla="*/ 2147483647 h 975"/>
              <a:gd name="T6" fmla="*/ 2147483647 w 730"/>
              <a:gd name="T7" fmla="*/ 2147483647 h 975"/>
              <a:gd name="T8" fmla="*/ 2147483647 w 730"/>
              <a:gd name="T9" fmla="*/ 2147483647 h 975"/>
              <a:gd name="T10" fmla="*/ 0 w 730"/>
              <a:gd name="T11" fmla="*/ 2147483647 h 975"/>
              <a:gd name="T12" fmla="*/ 2147483647 w 730"/>
              <a:gd name="T13" fmla="*/ 2147483647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4" name="Freeform 5"/>
          <p:cNvSpPr>
            <a:spLocks/>
          </p:cNvSpPr>
          <p:nvPr/>
        </p:nvSpPr>
        <p:spPr bwMode="auto">
          <a:xfrm rot="5265760">
            <a:off x="5310982" y="561181"/>
            <a:ext cx="1612900" cy="2049463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Sub-redes</a:t>
            </a:r>
            <a:endParaRPr lang="pt-BR" dirty="0" smtClean="0"/>
          </a:p>
        </p:txBody>
      </p:sp>
      <p:sp>
        <p:nvSpPr>
          <p:cNvPr id="10256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47675" y="1314450"/>
            <a:ext cx="3695700" cy="46482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dirty="0" smtClean="0"/>
              <a:t>Quais </a:t>
            </a:r>
            <a:r>
              <a:rPr lang="pt-BR" sz="2400" dirty="0" err="1" smtClean="0"/>
              <a:t>sub-redes</a:t>
            </a:r>
            <a:r>
              <a:rPr lang="pt-BR" sz="2400" dirty="0" smtClean="0"/>
              <a:t>?</a:t>
            </a:r>
          </a:p>
          <a:p>
            <a:pPr>
              <a:buFont typeface="ZapfDingbats" pitchFamily="82" charset="0"/>
              <a:buNone/>
            </a:pPr>
            <a:endParaRPr lang="pt-BR" sz="2000" dirty="0" smtClean="0"/>
          </a:p>
          <a:p>
            <a:pPr>
              <a:buFont typeface="ZapfDingbats" pitchFamily="82" charset="0"/>
              <a:buNone/>
            </a:pPr>
            <a:r>
              <a:rPr lang="pt-BR" sz="2000" dirty="0" smtClean="0"/>
              <a:t>Sub-rede</a:t>
            </a:r>
            <a:r>
              <a:rPr lang="pt-BR" sz="2000" dirty="0" smtClean="0">
                <a:solidFill>
                  <a:srgbClr val="FF0000"/>
                </a:solidFill>
              </a:rPr>
              <a:t>1</a:t>
            </a:r>
            <a:r>
              <a:rPr lang="pt-BR" sz="2000" dirty="0" smtClean="0"/>
              <a:t>: 223.1.1.0/24</a:t>
            </a:r>
          </a:p>
          <a:p>
            <a:pPr>
              <a:buFont typeface="ZapfDingbats" pitchFamily="82" charset="0"/>
              <a:buNone/>
            </a:pPr>
            <a:r>
              <a:rPr lang="pt-BR" sz="2000" dirty="0" smtClean="0"/>
              <a:t>Sub-rede</a:t>
            </a:r>
            <a:r>
              <a:rPr lang="pt-BR" sz="2000" dirty="0" smtClean="0">
                <a:solidFill>
                  <a:srgbClr val="FF0000"/>
                </a:solidFill>
              </a:rPr>
              <a:t>2</a:t>
            </a:r>
            <a:r>
              <a:rPr lang="pt-BR" sz="2000" dirty="0" smtClean="0"/>
              <a:t>: 223.1.2.0/24</a:t>
            </a:r>
          </a:p>
          <a:p>
            <a:pPr>
              <a:buFont typeface="ZapfDingbats" pitchFamily="82" charset="0"/>
              <a:buNone/>
            </a:pPr>
            <a:r>
              <a:rPr lang="pt-BR" sz="2000" dirty="0" smtClean="0"/>
              <a:t>Sub-rede</a:t>
            </a:r>
            <a:r>
              <a:rPr lang="pt-BR" sz="2000" dirty="0" smtClean="0">
                <a:solidFill>
                  <a:srgbClr val="FF0000"/>
                </a:solidFill>
              </a:rPr>
              <a:t>3</a:t>
            </a:r>
            <a:r>
              <a:rPr lang="pt-BR" sz="2000" dirty="0" smtClean="0"/>
              <a:t>: 223.1.3.0/24</a:t>
            </a:r>
          </a:p>
          <a:p>
            <a:pPr>
              <a:buFont typeface="ZapfDingbats" pitchFamily="82" charset="0"/>
              <a:buNone/>
            </a:pPr>
            <a:r>
              <a:rPr lang="pt-BR" sz="2000" dirty="0" smtClean="0"/>
              <a:t>Sub-rede</a:t>
            </a:r>
            <a:r>
              <a:rPr lang="pt-BR" sz="2000" dirty="0" smtClean="0">
                <a:solidFill>
                  <a:srgbClr val="FF0000"/>
                </a:solidFill>
              </a:rPr>
              <a:t>4</a:t>
            </a:r>
            <a:r>
              <a:rPr lang="pt-BR" sz="2000" dirty="0" smtClean="0"/>
              <a:t>: 223.1.7.0/24</a:t>
            </a:r>
          </a:p>
          <a:p>
            <a:pPr>
              <a:buFont typeface="ZapfDingbats" pitchFamily="82" charset="0"/>
              <a:buNone/>
            </a:pPr>
            <a:r>
              <a:rPr lang="pt-BR" sz="2000" dirty="0" smtClean="0"/>
              <a:t>Sub-rede</a:t>
            </a:r>
            <a:r>
              <a:rPr lang="pt-BR" sz="2000" dirty="0" smtClean="0">
                <a:solidFill>
                  <a:srgbClr val="FF0000"/>
                </a:solidFill>
              </a:rPr>
              <a:t>5</a:t>
            </a:r>
            <a:r>
              <a:rPr lang="pt-BR" sz="2000" dirty="0" smtClean="0"/>
              <a:t>: 223.1.8.0/24</a:t>
            </a:r>
          </a:p>
          <a:p>
            <a:pPr>
              <a:buFont typeface="ZapfDingbats" pitchFamily="82" charset="0"/>
              <a:buNone/>
            </a:pPr>
            <a:r>
              <a:rPr lang="pt-BR" sz="2000" dirty="0" smtClean="0"/>
              <a:t>Sub-rede</a:t>
            </a:r>
            <a:r>
              <a:rPr lang="pt-BR" sz="2000" dirty="0" smtClean="0">
                <a:solidFill>
                  <a:srgbClr val="FF0000"/>
                </a:solidFill>
              </a:rPr>
              <a:t>6</a:t>
            </a:r>
            <a:r>
              <a:rPr lang="pt-BR" sz="2000" dirty="0" smtClean="0"/>
              <a:t>: 223.1.9.0/24</a:t>
            </a:r>
          </a:p>
          <a:p>
            <a:pPr>
              <a:buFont typeface="ZapfDingbats" pitchFamily="82" charset="0"/>
              <a:buNone/>
            </a:pPr>
            <a:endParaRPr lang="pt-BR" sz="2400" dirty="0" smtClean="0"/>
          </a:p>
        </p:txBody>
      </p:sp>
      <p:graphicFrame>
        <p:nvGraphicFramePr>
          <p:cNvPr id="10242" name="Object 8"/>
          <p:cNvGraphicFramePr>
            <a:graphicFrameLocks noChangeAspect="1"/>
          </p:cNvGraphicFramePr>
          <p:nvPr/>
        </p:nvGraphicFramePr>
        <p:xfrm>
          <a:off x="6389688" y="9509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6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8" y="950913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Line 9"/>
          <p:cNvSpPr>
            <a:spLocks noChangeShapeType="1"/>
          </p:cNvSpPr>
          <p:nvPr/>
        </p:nvSpPr>
        <p:spPr bwMode="auto">
          <a:xfrm flipH="1">
            <a:off x="5226050" y="1576388"/>
            <a:ext cx="1500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8" name="Line 10"/>
          <p:cNvSpPr>
            <a:spLocks noChangeShapeType="1"/>
          </p:cNvSpPr>
          <p:nvPr/>
        </p:nvSpPr>
        <p:spPr bwMode="auto">
          <a:xfrm flipH="1" flipV="1">
            <a:off x="6727825" y="1401763"/>
            <a:ext cx="3175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59" name="Line 11"/>
          <p:cNvSpPr>
            <a:spLocks noChangeShapeType="1"/>
          </p:cNvSpPr>
          <p:nvPr/>
        </p:nvSpPr>
        <p:spPr bwMode="auto">
          <a:xfrm flipH="1">
            <a:off x="5227638" y="1347788"/>
            <a:ext cx="317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0243" name="Object 12"/>
          <p:cNvGraphicFramePr>
            <a:graphicFrameLocks noChangeAspect="1"/>
          </p:cNvGraphicFramePr>
          <p:nvPr/>
        </p:nvGraphicFramePr>
        <p:xfrm>
          <a:off x="5780088" y="8461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7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84613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3"/>
          <p:cNvGraphicFramePr>
            <a:graphicFrameLocks noChangeAspect="1"/>
          </p:cNvGraphicFramePr>
          <p:nvPr/>
        </p:nvGraphicFramePr>
        <p:xfrm>
          <a:off x="5151438" y="9794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8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438" y="97948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Line 14"/>
          <p:cNvSpPr>
            <a:spLocks noChangeShapeType="1"/>
          </p:cNvSpPr>
          <p:nvPr/>
        </p:nvSpPr>
        <p:spPr bwMode="auto">
          <a:xfrm flipH="1">
            <a:off x="5856288" y="1585913"/>
            <a:ext cx="3175" cy="796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61" name="Text Box 15"/>
          <p:cNvSpPr txBox="1">
            <a:spLocks noChangeArrowheads="1"/>
          </p:cNvSpPr>
          <p:nvPr/>
        </p:nvSpPr>
        <p:spPr bwMode="auto">
          <a:xfrm>
            <a:off x="4237038" y="1346200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223.1.1.1</a:t>
            </a:r>
            <a:endParaRPr lang="en-US"/>
          </a:p>
        </p:txBody>
      </p:sp>
      <p:sp>
        <p:nvSpPr>
          <p:cNvPr id="10262" name="Rectangle 16"/>
          <p:cNvSpPr>
            <a:spLocks noChangeArrowheads="1"/>
          </p:cNvSpPr>
          <p:nvPr/>
        </p:nvSpPr>
        <p:spPr bwMode="auto">
          <a:xfrm>
            <a:off x="5729288" y="2052638"/>
            <a:ext cx="309562" cy="1809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63" name="Text Box 17"/>
          <p:cNvSpPr txBox="1">
            <a:spLocks noChangeArrowheads="1"/>
          </p:cNvSpPr>
          <p:nvPr/>
        </p:nvSpPr>
        <p:spPr bwMode="auto">
          <a:xfrm>
            <a:off x="5384800" y="19415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223.1.1.3</a:t>
            </a:r>
            <a:endParaRPr lang="en-US"/>
          </a:p>
        </p:txBody>
      </p:sp>
      <p:sp>
        <p:nvSpPr>
          <p:cNvPr id="10264" name="Text Box 18"/>
          <p:cNvSpPr txBox="1">
            <a:spLocks noChangeArrowheads="1"/>
          </p:cNvSpPr>
          <p:nvPr/>
        </p:nvSpPr>
        <p:spPr bwMode="auto">
          <a:xfrm>
            <a:off x="6684963" y="13509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223.1.1.4</a:t>
            </a:r>
            <a:endParaRPr lang="en-US"/>
          </a:p>
        </p:txBody>
      </p:sp>
      <p:sp>
        <p:nvSpPr>
          <p:cNvPr id="10265" name="Freeform 19"/>
          <p:cNvSpPr>
            <a:spLocks/>
          </p:cNvSpPr>
          <p:nvPr/>
        </p:nvSpPr>
        <p:spPr bwMode="auto">
          <a:xfrm>
            <a:off x="3622675" y="4564063"/>
            <a:ext cx="1539875" cy="1490662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0266" name="Group 20"/>
          <p:cNvGrpSpPr>
            <a:grpSpLocks/>
          </p:cNvGrpSpPr>
          <p:nvPr/>
        </p:nvGrpSpPr>
        <p:grpSpPr bwMode="auto">
          <a:xfrm>
            <a:off x="4059238" y="4275138"/>
            <a:ext cx="711200" cy="381000"/>
            <a:chOff x="3600" y="219"/>
            <a:chExt cx="360" cy="175"/>
          </a:xfrm>
        </p:grpSpPr>
        <p:sp>
          <p:nvSpPr>
            <p:cNvPr id="10325" name="Oval 2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26" name="Line 2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27" name="Line 2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28" name="Rectangle 2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0329" name="Oval 2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0330" name="Group 2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335" name="Line 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36" name="Line 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37" name="Line 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0331" name="Group 3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332" name="Line 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33" name="Line 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34" name="Line 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0267" name="Line 34"/>
          <p:cNvSpPr>
            <a:spLocks noChangeShapeType="1"/>
          </p:cNvSpPr>
          <p:nvPr/>
        </p:nvSpPr>
        <p:spPr bwMode="auto">
          <a:xfrm flipH="1">
            <a:off x="4378325" y="4667250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68" name="Line 35"/>
          <p:cNvSpPr>
            <a:spLocks noChangeShapeType="1"/>
          </p:cNvSpPr>
          <p:nvPr/>
        </p:nvSpPr>
        <p:spPr bwMode="auto">
          <a:xfrm flipH="1" flipV="1">
            <a:off x="3859213" y="5372100"/>
            <a:ext cx="101917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69" name="Line 36"/>
          <p:cNvSpPr>
            <a:spLocks noChangeShapeType="1"/>
          </p:cNvSpPr>
          <p:nvPr/>
        </p:nvSpPr>
        <p:spPr bwMode="auto">
          <a:xfrm flipH="1" flipV="1">
            <a:off x="3870325" y="538797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70" name="Line 37"/>
          <p:cNvSpPr>
            <a:spLocks noChangeShapeType="1"/>
          </p:cNvSpPr>
          <p:nvPr/>
        </p:nvSpPr>
        <p:spPr bwMode="auto">
          <a:xfrm flipH="1" flipV="1">
            <a:off x="4865688" y="537368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0245" name="Object 38"/>
          <p:cNvGraphicFramePr>
            <a:graphicFrameLocks noChangeAspect="1"/>
          </p:cNvGraphicFramePr>
          <p:nvPr/>
        </p:nvGraphicFramePr>
        <p:xfrm>
          <a:off x="4413250" y="54752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9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5475288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9"/>
          <p:cNvGraphicFramePr>
            <a:graphicFrameLocks noChangeAspect="1"/>
          </p:cNvGraphicFramePr>
          <p:nvPr/>
        </p:nvGraphicFramePr>
        <p:xfrm>
          <a:off x="3765550" y="548957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00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5489575"/>
                        <a:ext cx="5842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1" name="Text Box 40"/>
          <p:cNvSpPr txBox="1">
            <a:spLocks noChangeArrowheads="1"/>
          </p:cNvSpPr>
          <p:nvPr/>
        </p:nvSpPr>
        <p:spPr bwMode="auto">
          <a:xfrm>
            <a:off x="4813300" y="5260975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223.1.2.2</a:t>
            </a:r>
            <a:endParaRPr lang="en-US"/>
          </a:p>
        </p:txBody>
      </p:sp>
      <p:sp>
        <p:nvSpPr>
          <p:cNvPr id="10272" name="Text Box 41"/>
          <p:cNvSpPr txBox="1">
            <a:spLocks noChangeArrowheads="1"/>
          </p:cNvSpPr>
          <p:nvPr/>
        </p:nvSpPr>
        <p:spPr bwMode="auto">
          <a:xfrm>
            <a:off x="2917825" y="52562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223.1.2.1</a:t>
            </a:r>
            <a:endParaRPr lang="en-US"/>
          </a:p>
        </p:txBody>
      </p:sp>
      <p:sp>
        <p:nvSpPr>
          <p:cNvPr id="10273" name="Rectangle 42"/>
          <p:cNvSpPr>
            <a:spLocks noChangeArrowheads="1"/>
          </p:cNvSpPr>
          <p:nvPr/>
        </p:nvSpPr>
        <p:spPr bwMode="auto">
          <a:xfrm>
            <a:off x="4319588" y="4767263"/>
            <a:ext cx="128587" cy="1809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74" name="Text Box 43"/>
          <p:cNvSpPr txBox="1">
            <a:spLocks noChangeArrowheads="1"/>
          </p:cNvSpPr>
          <p:nvPr/>
        </p:nvSpPr>
        <p:spPr bwMode="auto">
          <a:xfrm>
            <a:off x="3889375" y="469423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223.1.2.6</a:t>
            </a:r>
            <a:endParaRPr lang="en-US"/>
          </a:p>
        </p:txBody>
      </p:sp>
      <p:grpSp>
        <p:nvGrpSpPr>
          <p:cNvPr id="10275" name="Group 44"/>
          <p:cNvGrpSpPr>
            <a:grpSpLocks/>
          </p:cNvGrpSpPr>
          <p:nvPr/>
        </p:nvGrpSpPr>
        <p:grpSpPr bwMode="auto">
          <a:xfrm>
            <a:off x="5946775" y="4294188"/>
            <a:ext cx="2927350" cy="1779587"/>
            <a:chOff x="1748" y="2615"/>
            <a:chExt cx="1844" cy="1121"/>
          </a:xfrm>
        </p:grpSpPr>
        <p:sp>
          <p:nvSpPr>
            <p:cNvPr id="10302" name="Freeform 45"/>
            <p:cNvSpPr>
              <a:spLocks/>
            </p:cNvSpPr>
            <p:nvPr/>
          </p:nvSpPr>
          <p:spPr bwMode="auto">
            <a:xfrm>
              <a:off x="2192" y="2797"/>
              <a:ext cx="970" cy="939"/>
            </a:xfrm>
            <a:custGeom>
              <a:avLst/>
              <a:gdLst>
                <a:gd name="T0" fmla="*/ 451 w 970"/>
                <a:gd name="T1" fmla="*/ 41 h 939"/>
                <a:gd name="T2" fmla="*/ 388 w 970"/>
                <a:gd name="T3" fmla="*/ 431 h 939"/>
                <a:gd name="T4" fmla="*/ 64 w 970"/>
                <a:gd name="T5" fmla="*/ 479 h 939"/>
                <a:gd name="T6" fmla="*/ 7 w 970"/>
                <a:gd name="T7" fmla="*/ 791 h 939"/>
                <a:gd name="T8" fmla="*/ 100 w 970"/>
                <a:gd name="T9" fmla="*/ 920 h 939"/>
                <a:gd name="T10" fmla="*/ 421 w 970"/>
                <a:gd name="T11" fmla="*/ 905 h 939"/>
                <a:gd name="T12" fmla="*/ 652 w 970"/>
                <a:gd name="T13" fmla="*/ 905 h 939"/>
                <a:gd name="T14" fmla="*/ 904 w 970"/>
                <a:gd name="T15" fmla="*/ 857 h 939"/>
                <a:gd name="T16" fmla="*/ 916 w 970"/>
                <a:gd name="T17" fmla="*/ 473 h 939"/>
                <a:gd name="T18" fmla="*/ 580 w 970"/>
                <a:gd name="T19" fmla="*/ 443 h 939"/>
                <a:gd name="T20" fmla="*/ 526 w 970"/>
                <a:gd name="T21" fmla="*/ 65 h 939"/>
                <a:gd name="T22" fmla="*/ 529 w 970"/>
                <a:gd name="T23" fmla="*/ 53 h 939"/>
                <a:gd name="T24" fmla="*/ 451 w 970"/>
                <a:gd name="T25" fmla="*/ 41 h 9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70"/>
                <a:gd name="T40" fmla="*/ 0 h 939"/>
                <a:gd name="T41" fmla="*/ 970 w 970"/>
                <a:gd name="T42" fmla="*/ 939 h 9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70" h="939">
                  <a:moveTo>
                    <a:pt x="451" y="41"/>
                  </a:moveTo>
                  <a:cubicBezTo>
                    <a:pt x="415" y="47"/>
                    <a:pt x="452" y="358"/>
                    <a:pt x="388" y="431"/>
                  </a:cubicBezTo>
                  <a:cubicBezTo>
                    <a:pt x="324" y="504"/>
                    <a:pt x="128" y="419"/>
                    <a:pt x="64" y="479"/>
                  </a:cubicBezTo>
                  <a:cubicBezTo>
                    <a:pt x="0" y="539"/>
                    <a:pt x="1" y="718"/>
                    <a:pt x="7" y="791"/>
                  </a:cubicBezTo>
                  <a:cubicBezTo>
                    <a:pt x="13" y="864"/>
                    <a:pt x="31" y="901"/>
                    <a:pt x="100" y="920"/>
                  </a:cubicBezTo>
                  <a:cubicBezTo>
                    <a:pt x="169" y="939"/>
                    <a:pt x="329" y="908"/>
                    <a:pt x="421" y="905"/>
                  </a:cubicBezTo>
                  <a:cubicBezTo>
                    <a:pt x="513" y="902"/>
                    <a:pt x="572" y="913"/>
                    <a:pt x="652" y="905"/>
                  </a:cubicBezTo>
                  <a:cubicBezTo>
                    <a:pt x="732" y="897"/>
                    <a:pt x="860" y="929"/>
                    <a:pt x="904" y="857"/>
                  </a:cubicBezTo>
                  <a:cubicBezTo>
                    <a:pt x="948" y="785"/>
                    <a:pt x="970" y="542"/>
                    <a:pt x="916" y="473"/>
                  </a:cubicBezTo>
                  <a:cubicBezTo>
                    <a:pt x="862" y="404"/>
                    <a:pt x="645" y="511"/>
                    <a:pt x="580" y="443"/>
                  </a:cubicBezTo>
                  <a:cubicBezTo>
                    <a:pt x="515" y="375"/>
                    <a:pt x="534" y="130"/>
                    <a:pt x="526" y="65"/>
                  </a:cubicBezTo>
                  <a:cubicBezTo>
                    <a:pt x="518" y="0"/>
                    <a:pt x="542" y="57"/>
                    <a:pt x="529" y="53"/>
                  </a:cubicBezTo>
                  <a:cubicBezTo>
                    <a:pt x="520" y="26"/>
                    <a:pt x="487" y="35"/>
                    <a:pt x="451" y="41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0303" name="Group 46"/>
            <p:cNvGrpSpPr>
              <a:grpSpLocks/>
            </p:cNvGrpSpPr>
            <p:nvPr/>
          </p:nvGrpSpPr>
          <p:grpSpPr bwMode="auto">
            <a:xfrm>
              <a:off x="2467" y="2615"/>
              <a:ext cx="448" cy="240"/>
              <a:chOff x="3600" y="219"/>
              <a:chExt cx="360" cy="175"/>
            </a:xfrm>
          </p:grpSpPr>
          <p:sp>
            <p:nvSpPr>
              <p:cNvPr id="10312" name="Oval 4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13" name="Line 4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14" name="Line 4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15" name="Rectangle 5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316" name="Oval 5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0317" name="Group 5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0322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23" name="Line 5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24" name="Line 5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0318" name="Group 5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0319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20" name="Line 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321" name="Line 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10304" name="Line 60"/>
            <p:cNvSpPr>
              <a:spLocks noChangeShapeType="1"/>
            </p:cNvSpPr>
            <p:nvPr/>
          </p:nvSpPr>
          <p:spPr bwMode="auto">
            <a:xfrm flipH="1">
              <a:off x="2668" y="2862"/>
              <a:ext cx="0" cy="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05" name="Line 61"/>
            <p:cNvSpPr>
              <a:spLocks noChangeShapeType="1"/>
            </p:cNvSpPr>
            <p:nvPr/>
          </p:nvSpPr>
          <p:spPr bwMode="auto">
            <a:xfrm flipH="1" flipV="1">
              <a:off x="2341" y="3306"/>
              <a:ext cx="642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06" name="Line 62"/>
            <p:cNvSpPr>
              <a:spLocks noChangeShapeType="1"/>
            </p:cNvSpPr>
            <p:nvPr/>
          </p:nvSpPr>
          <p:spPr bwMode="auto">
            <a:xfrm flipH="1" flipV="1">
              <a:off x="2348" y="3316"/>
              <a:ext cx="2" cy="1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07" name="Line 63"/>
            <p:cNvSpPr>
              <a:spLocks noChangeShapeType="1"/>
            </p:cNvSpPr>
            <p:nvPr/>
          </p:nvSpPr>
          <p:spPr bwMode="auto">
            <a:xfrm flipH="1" flipV="1">
              <a:off x="2975" y="3307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aphicFrame>
          <p:nvGraphicFramePr>
            <p:cNvPr id="10247" name="Object 64"/>
            <p:cNvGraphicFramePr>
              <a:graphicFrameLocks noChangeAspect="1"/>
            </p:cNvGraphicFramePr>
            <p:nvPr/>
          </p:nvGraphicFramePr>
          <p:xfrm>
            <a:off x="2690" y="3371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1" name="Clip" r:id="rId10" imgW="1305000" imgH="1085760" progId="MS_ClipArt_Gallery.2">
                    <p:embed/>
                  </p:oleObj>
                </mc:Choice>
                <mc:Fallback>
                  <p:oleObj name="Clip" r:id="rId10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0" y="3371"/>
                          <a:ext cx="368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65"/>
            <p:cNvGraphicFramePr>
              <a:graphicFrameLocks noChangeAspect="1"/>
            </p:cNvGraphicFramePr>
            <p:nvPr/>
          </p:nvGraphicFramePr>
          <p:xfrm>
            <a:off x="2282" y="3380"/>
            <a:ext cx="3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02" name="Clip" r:id="rId11" imgW="1305000" imgH="1085760" progId="MS_ClipArt_Gallery.2">
                    <p:embed/>
                  </p:oleObj>
                </mc:Choice>
                <mc:Fallback>
                  <p:oleObj name="Clip" r:id="rId11" imgW="1305000" imgH="10857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2" y="3380"/>
                          <a:ext cx="368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8" name="Text Box 66"/>
            <p:cNvSpPr txBox="1">
              <a:spLocks noChangeArrowheads="1"/>
            </p:cNvSpPr>
            <p:nvPr/>
          </p:nvSpPr>
          <p:spPr bwMode="auto">
            <a:xfrm>
              <a:off x="2942" y="3236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pitchFamily="34" charset="0"/>
                </a:rPr>
                <a:t>223.1.3.2</a:t>
              </a:r>
              <a:endParaRPr lang="en-US"/>
            </a:p>
          </p:txBody>
        </p:sp>
        <p:sp>
          <p:nvSpPr>
            <p:cNvPr id="10309" name="Text Box 67"/>
            <p:cNvSpPr txBox="1">
              <a:spLocks noChangeArrowheads="1"/>
            </p:cNvSpPr>
            <p:nvPr/>
          </p:nvSpPr>
          <p:spPr bwMode="auto">
            <a:xfrm>
              <a:off x="1748" y="3233"/>
              <a:ext cx="6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Arial" pitchFamily="34" charset="0"/>
                </a:rPr>
                <a:t>223.1.3.1</a:t>
              </a:r>
              <a:endParaRPr lang="en-US"/>
            </a:p>
          </p:txBody>
        </p:sp>
        <p:sp>
          <p:nvSpPr>
            <p:cNvPr id="10310" name="Rectangle 68"/>
            <p:cNvSpPr>
              <a:spLocks noChangeArrowheads="1"/>
            </p:cNvSpPr>
            <p:nvPr/>
          </p:nvSpPr>
          <p:spPr bwMode="auto">
            <a:xfrm>
              <a:off x="2631" y="2925"/>
              <a:ext cx="81" cy="11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311" name="Text Box 69"/>
            <p:cNvSpPr txBox="1">
              <a:spLocks noChangeArrowheads="1"/>
            </p:cNvSpPr>
            <p:nvPr/>
          </p:nvSpPr>
          <p:spPr bwMode="auto">
            <a:xfrm>
              <a:off x="2360" y="2879"/>
              <a:ext cx="7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Arial" pitchFamily="34" charset="0"/>
                </a:rPr>
                <a:t>223.1.3.27</a:t>
              </a:r>
              <a:endParaRPr lang="en-US" dirty="0"/>
            </a:p>
          </p:txBody>
        </p:sp>
      </p:grpSp>
      <p:grpSp>
        <p:nvGrpSpPr>
          <p:cNvPr id="10276" name="Group 70"/>
          <p:cNvGrpSpPr>
            <a:grpSpLocks/>
          </p:cNvGrpSpPr>
          <p:nvPr/>
        </p:nvGrpSpPr>
        <p:grpSpPr bwMode="auto">
          <a:xfrm>
            <a:off x="5526088" y="2389188"/>
            <a:ext cx="711200" cy="381000"/>
            <a:chOff x="3600" y="219"/>
            <a:chExt cx="360" cy="175"/>
          </a:xfrm>
        </p:grpSpPr>
        <p:sp>
          <p:nvSpPr>
            <p:cNvPr id="10289" name="Oval 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90" name="Line 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91" name="Line 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292" name="Rectangle 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0293" name="Oval 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0294" name="Group 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299" name="Line 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00" name="Line 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301" name="Line 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0295" name="Group 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296" name="Line 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297" name="Line 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298" name="Line 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0277" name="Line 84"/>
          <p:cNvSpPr>
            <a:spLocks noChangeShapeType="1"/>
          </p:cNvSpPr>
          <p:nvPr/>
        </p:nvSpPr>
        <p:spPr bwMode="auto">
          <a:xfrm flipH="1" flipV="1">
            <a:off x="6108700" y="1306513"/>
            <a:ext cx="3175" cy="265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78" name="Rectangle 85"/>
          <p:cNvSpPr>
            <a:spLocks noChangeArrowheads="1"/>
          </p:cNvSpPr>
          <p:nvPr/>
        </p:nvSpPr>
        <p:spPr bwMode="auto">
          <a:xfrm>
            <a:off x="6053138" y="1343025"/>
            <a:ext cx="109537" cy="1952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79" name="Text Box 86"/>
          <p:cNvSpPr txBox="1">
            <a:spLocks noChangeArrowheads="1"/>
          </p:cNvSpPr>
          <p:nvPr/>
        </p:nvSpPr>
        <p:spPr bwMode="auto">
          <a:xfrm>
            <a:off x="5732463" y="1304925"/>
            <a:ext cx="8175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Arial" pitchFamily="34" charset="0"/>
              </a:rPr>
              <a:t>223.1.1.2</a:t>
            </a:r>
            <a:endParaRPr lang="en-US"/>
          </a:p>
        </p:txBody>
      </p:sp>
      <p:sp>
        <p:nvSpPr>
          <p:cNvPr id="10280" name="Line 87"/>
          <p:cNvSpPr>
            <a:spLocks noChangeShapeType="1"/>
          </p:cNvSpPr>
          <p:nvPr/>
        </p:nvSpPr>
        <p:spPr bwMode="auto">
          <a:xfrm flipV="1">
            <a:off x="4591050" y="2762250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81" name="Line 88"/>
          <p:cNvSpPr>
            <a:spLocks noChangeShapeType="1"/>
          </p:cNvSpPr>
          <p:nvPr/>
        </p:nvSpPr>
        <p:spPr bwMode="auto">
          <a:xfrm flipH="1" flipV="1">
            <a:off x="6105525" y="2743200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82" name="Line 89"/>
          <p:cNvSpPr>
            <a:spLocks noChangeShapeType="1"/>
          </p:cNvSpPr>
          <p:nvPr/>
        </p:nvSpPr>
        <p:spPr bwMode="auto">
          <a:xfrm flipH="1" flipV="1">
            <a:off x="4781550" y="4505325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0283" name="Text Box 90"/>
          <p:cNvSpPr txBox="1">
            <a:spLocks noChangeArrowheads="1"/>
          </p:cNvSpPr>
          <p:nvPr/>
        </p:nvSpPr>
        <p:spPr bwMode="auto">
          <a:xfrm>
            <a:off x="6184900" y="265588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223.1.7.1</a:t>
            </a:r>
            <a:endParaRPr lang="en-US"/>
          </a:p>
        </p:txBody>
      </p:sp>
      <p:sp>
        <p:nvSpPr>
          <p:cNvPr id="10284" name="Text Box 91"/>
          <p:cNvSpPr txBox="1">
            <a:spLocks noChangeArrowheads="1"/>
          </p:cNvSpPr>
          <p:nvPr/>
        </p:nvSpPr>
        <p:spPr bwMode="auto">
          <a:xfrm>
            <a:off x="7261225" y="39417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223.1.7.2</a:t>
            </a:r>
            <a:endParaRPr lang="en-US"/>
          </a:p>
        </p:txBody>
      </p:sp>
      <p:sp>
        <p:nvSpPr>
          <p:cNvPr id="10285" name="Text Box 92"/>
          <p:cNvSpPr txBox="1">
            <a:spLocks noChangeArrowheads="1"/>
          </p:cNvSpPr>
          <p:nvPr/>
        </p:nvSpPr>
        <p:spPr bwMode="auto">
          <a:xfrm>
            <a:off x="6022975" y="419893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223.1.8.2</a:t>
            </a:r>
            <a:endParaRPr lang="en-US"/>
          </a:p>
        </p:txBody>
      </p:sp>
      <p:sp>
        <p:nvSpPr>
          <p:cNvPr id="10286" name="Text Box 93"/>
          <p:cNvSpPr txBox="1">
            <a:spLocks noChangeArrowheads="1"/>
          </p:cNvSpPr>
          <p:nvPr/>
        </p:nvSpPr>
        <p:spPr bwMode="auto">
          <a:xfrm>
            <a:off x="4775200" y="4198938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223.1.8.1</a:t>
            </a:r>
            <a:endParaRPr lang="en-US"/>
          </a:p>
        </p:txBody>
      </p:sp>
      <p:sp>
        <p:nvSpPr>
          <p:cNvPr id="10287" name="Text Box 94"/>
          <p:cNvSpPr txBox="1">
            <a:spLocks noChangeArrowheads="1"/>
          </p:cNvSpPr>
          <p:nvPr/>
        </p:nvSpPr>
        <p:spPr bwMode="auto">
          <a:xfrm>
            <a:off x="3698875" y="390366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223.1.9.1</a:t>
            </a:r>
            <a:endParaRPr lang="en-US"/>
          </a:p>
        </p:txBody>
      </p:sp>
      <p:sp>
        <p:nvSpPr>
          <p:cNvPr id="10288" name="Text Box 95"/>
          <p:cNvSpPr txBox="1">
            <a:spLocks noChangeArrowheads="1"/>
          </p:cNvSpPr>
          <p:nvPr/>
        </p:nvSpPr>
        <p:spPr bwMode="auto">
          <a:xfrm>
            <a:off x="4565650" y="26654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</a:rPr>
              <a:t>223.1.9.2</a:t>
            </a:r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4862468" y="3247965"/>
            <a:ext cx="34176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6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5721350" y="1541403"/>
            <a:ext cx="300082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1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01" name="CaixaDeTexto 100"/>
          <p:cNvSpPr txBox="1"/>
          <p:nvPr/>
        </p:nvSpPr>
        <p:spPr>
          <a:xfrm>
            <a:off x="4203978" y="5060920"/>
            <a:ext cx="34176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2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02" name="CaixaDeTexto 101"/>
          <p:cNvSpPr txBox="1"/>
          <p:nvPr/>
        </p:nvSpPr>
        <p:spPr>
          <a:xfrm>
            <a:off x="7266064" y="5094228"/>
            <a:ext cx="34176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3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6632848" y="3231137"/>
            <a:ext cx="34176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4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5790717" y="4444955"/>
            <a:ext cx="341760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5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3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2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2" grpId="0" animBg="1"/>
      <p:bldP spid="103" grpId="0" animBg="1"/>
      <p:bldP spid="10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dirty="0" smtClean="0"/>
              <a:t>4: Camada de Rede</a:t>
            </a:r>
            <a:endParaRPr lang="pt-BR" dirty="0" smtClean="0">
              <a:latin typeface="Times New Roman" pitchFamily="18" charset="0"/>
            </a:endParaRPr>
          </a:p>
        </p:txBody>
      </p:sp>
      <p:sp>
        <p:nvSpPr>
          <p:cNvPr id="53251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B2B5F88F-FF0B-4349-B26B-7F8D3B62946E}" type="slidenum">
              <a:rPr lang="pt-BR" smtClean="0"/>
              <a:pPr/>
              <a:t>49</a:t>
            </a:fld>
            <a:endParaRPr lang="pt-BR" smtClean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Endereçamento IP</a:t>
            </a:r>
            <a:r>
              <a:rPr lang="pt-BR" dirty="0" smtClean="0"/>
              <a:t>: Com Classes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26" y="1255661"/>
            <a:ext cx="4668689" cy="2401265"/>
          </a:xfrm>
          <a:prstGeom prst="rect">
            <a:avLst/>
          </a:prstGeom>
        </p:spPr>
      </p:pic>
      <p:sp>
        <p:nvSpPr>
          <p:cNvPr id="4" name="Chave direita 3"/>
          <p:cNvSpPr/>
          <p:nvPr/>
        </p:nvSpPr>
        <p:spPr bwMode="auto">
          <a:xfrm>
            <a:off x="6810422" y="1588770"/>
            <a:ext cx="367617" cy="1143000"/>
          </a:xfrm>
          <a:prstGeom prst="rightBrace">
            <a:avLst>
              <a:gd name="adj1" fmla="val 15650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Espaço Reservado para Rodapé 4"/>
          <p:cNvSpPr txBox="1">
            <a:spLocks/>
          </p:cNvSpPr>
          <p:nvPr/>
        </p:nvSpPr>
        <p:spPr bwMode="auto">
          <a:xfrm>
            <a:off x="7178039" y="1931670"/>
            <a:ext cx="196596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 smtClean="0">
                <a:solidFill>
                  <a:srgbClr val="FF0000"/>
                </a:solidFill>
              </a:rPr>
              <a:t>Usados na prática</a:t>
            </a:r>
          </a:p>
          <a:p>
            <a:pPr algn="l"/>
            <a:r>
              <a:rPr lang="pt-BR" sz="1600" dirty="0" smtClean="0">
                <a:latin typeface="Times New Roman" pitchFamily="18" charset="0"/>
              </a:rPr>
              <a:t>/8, /16 e /24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3968750"/>
            <a:ext cx="6477000" cy="223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2531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AE748B41-642A-45FA-96A7-1F0D5FA878DC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3860800" y="4413250"/>
            <a:ext cx="3035300" cy="1481138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33" name="Freeform 4"/>
          <p:cNvSpPr>
            <a:spLocks/>
          </p:cNvSpPr>
          <p:nvPr/>
        </p:nvSpPr>
        <p:spPr bwMode="auto">
          <a:xfrm>
            <a:off x="2268538" y="3676650"/>
            <a:ext cx="2673350" cy="1295400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2259013" y="1350963"/>
            <a:ext cx="2744787" cy="23336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2392363" y="1403350"/>
            <a:ext cx="2233612" cy="6048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36" name="Freeform 7"/>
          <p:cNvSpPr>
            <a:spLocks/>
          </p:cNvSpPr>
          <p:nvPr/>
        </p:nvSpPr>
        <p:spPr bwMode="auto">
          <a:xfrm>
            <a:off x="4541838" y="4716463"/>
            <a:ext cx="577850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2537" name="Group 8"/>
          <p:cNvGrpSpPr>
            <a:grpSpLocks/>
          </p:cNvGrpSpPr>
          <p:nvPr/>
        </p:nvGrpSpPr>
        <p:grpSpPr bwMode="auto">
          <a:xfrm>
            <a:off x="4014788" y="4891088"/>
            <a:ext cx="534987" cy="233362"/>
            <a:chOff x="3600" y="219"/>
            <a:chExt cx="360" cy="175"/>
          </a:xfrm>
        </p:grpSpPr>
        <p:sp>
          <p:nvSpPr>
            <p:cNvPr id="22683" name="Oval 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84" name="Line 1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85" name="Line 1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86" name="Rectangle 1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22687" name="Oval 1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688" name="Group 1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93" name="Line 1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94" name="Line 1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95" name="Line 1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2689" name="Group 1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90" name="Line 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91" name="Line 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92" name="Line 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22538" name="Group 22"/>
          <p:cNvGrpSpPr>
            <a:grpSpLocks/>
          </p:cNvGrpSpPr>
          <p:nvPr/>
        </p:nvGrpSpPr>
        <p:grpSpPr bwMode="auto">
          <a:xfrm>
            <a:off x="4391025" y="5529263"/>
            <a:ext cx="534988" cy="233362"/>
            <a:chOff x="3600" y="219"/>
            <a:chExt cx="360" cy="175"/>
          </a:xfrm>
        </p:grpSpPr>
        <p:sp>
          <p:nvSpPr>
            <p:cNvPr id="22670" name="Oval 2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71" name="Line 2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72" name="Line 2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73" name="Rectangle 2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22674" name="Oval 2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675" name="Group 2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80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81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82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2676" name="Group 3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77" name="Line 3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78" name="Line 3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79" name="Line 3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22539" name="Group 36"/>
          <p:cNvGrpSpPr>
            <a:grpSpLocks/>
          </p:cNvGrpSpPr>
          <p:nvPr/>
        </p:nvGrpSpPr>
        <p:grpSpPr bwMode="auto">
          <a:xfrm>
            <a:off x="5110163" y="4586288"/>
            <a:ext cx="534987" cy="233362"/>
            <a:chOff x="3600" y="219"/>
            <a:chExt cx="360" cy="175"/>
          </a:xfrm>
        </p:grpSpPr>
        <p:sp>
          <p:nvSpPr>
            <p:cNvPr id="22657" name="Oval 3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58" name="Line 3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59" name="Line 3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60" name="Rectangle 4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22661" name="Oval 4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662" name="Group 4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67" name="Line 4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68" name="Line 4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69" name="Line 4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2663" name="Group 4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64" name="Line 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65" name="Line 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66" name="Line 4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22540" name="Group 50"/>
          <p:cNvGrpSpPr>
            <a:grpSpLocks/>
          </p:cNvGrpSpPr>
          <p:nvPr/>
        </p:nvGrpSpPr>
        <p:grpSpPr bwMode="auto">
          <a:xfrm>
            <a:off x="5027613" y="5251450"/>
            <a:ext cx="531812" cy="233363"/>
            <a:chOff x="3600" y="219"/>
            <a:chExt cx="360" cy="175"/>
          </a:xfrm>
        </p:grpSpPr>
        <p:sp>
          <p:nvSpPr>
            <p:cNvPr id="22644" name="Oval 5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45" name="Line 5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46" name="Line 5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47" name="Rectangle 5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22648" name="Oval 5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649" name="Group 5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54" name="Line 5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55" name="Line 5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56" name="Line 5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2650" name="Group 6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51" name="Line 6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52" name="Line 6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53" name="Line 6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22541" name="Group 64"/>
          <p:cNvGrpSpPr>
            <a:grpSpLocks/>
          </p:cNvGrpSpPr>
          <p:nvPr/>
        </p:nvGrpSpPr>
        <p:grpSpPr bwMode="auto">
          <a:xfrm>
            <a:off x="5703888" y="5548313"/>
            <a:ext cx="534987" cy="233362"/>
            <a:chOff x="3600" y="219"/>
            <a:chExt cx="360" cy="175"/>
          </a:xfrm>
        </p:grpSpPr>
        <p:sp>
          <p:nvSpPr>
            <p:cNvPr id="22631" name="Oval 6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32" name="Line 6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33" name="Line 6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34" name="Rectangle 6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22635" name="Oval 6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636" name="Group 7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41" name="Line 7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42" name="Line 7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43" name="Line 7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2637" name="Group 7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38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39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40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22542" name="Group 78"/>
          <p:cNvGrpSpPr>
            <a:grpSpLocks/>
          </p:cNvGrpSpPr>
          <p:nvPr/>
        </p:nvGrpSpPr>
        <p:grpSpPr bwMode="auto">
          <a:xfrm>
            <a:off x="6176963" y="4892675"/>
            <a:ext cx="534987" cy="233363"/>
            <a:chOff x="3600" y="219"/>
            <a:chExt cx="360" cy="175"/>
          </a:xfrm>
        </p:grpSpPr>
        <p:sp>
          <p:nvSpPr>
            <p:cNvPr id="22618" name="Oval 7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19" name="Line 8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20" name="Line 8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21" name="Rectangle 8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22622" name="Oval 8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2623" name="Group 8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628" name="Line 8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29" name="Line 8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30" name="Line 8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2624" name="Group 8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625" name="Line 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26" name="Line 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27" name="Line 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2543" name="Freeform 92"/>
          <p:cNvSpPr>
            <a:spLocks/>
          </p:cNvSpPr>
          <p:nvPr/>
        </p:nvSpPr>
        <p:spPr bwMode="auto">
          <a:xfrm>
            <a:off x="5651500" y="4710113"/>
            <a:ext cx="538163" cy="307975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44" name="Freeform 93"/>
          <p:cNvSpPr>
            <a:spLocks/>
          </p:cNvSpPr>
          <p:nvPr/>
        </p:nvSpPr>
        <p:spPr bwMode="auto">
          <a:xfrm>
            <a:off x="4516438" y="5102225"/>
            <a:ext cx="51276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45" name="Freeform 94"/>
          <p:cNvSpPr>
            <a:spLocks/>
          </p:cNvSpPr>
          <p:nvPr/>
        </p:nvSpPr>
        <p:spPr bwMode="auto">
          <a:xfrm>
            <a:off x="5526088" y="5078413"/>
            <a:ext cx="669925" cy="24765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46" name="Freeform 95"/>
          <p:cNvSpPr>
            <a:spLocks/>
          </p:cNvSpPr>
          <p:nvPr/>
        </p:nvSpPr>
        <p:spPr bwMode="auto">
          <a:xfrm>
            <a:off x="6237288" y="5132388"/>
            <a:ext cx="2190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47" name="Freeform 96"/>
          <p:cNvSpPr>
            <a:spLocks/>
          </p:cNvSpPr>
          <p:nvPr/>
        </p:nvSpPr>
        <p:spPr bwMode="auto">
          <a:xfrm>
            <a:off x="4919663" y="5665788"/>
            <a:ext cx="785812" cy="74612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48" name="Freeform 97"/>
          <p:cNvSpPr>
            <a:spLocks/>
          </p:cNvSpPr>
          <p:nvPr/>
        </p:nvSpPr>
        <p:spPr bwMode="auto">
          <a:xfrm>
            <a:off x="4348163" y="5126038"/>
            <a:ext cx="2063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49" name="Rectangle 98"/>
          <p:cNvSpPr>
            <a:spLocks noChangeArrowheads="1"/>
          </p:cNvSpPr>
          <p:nvPr/>
        </p:nvSpPr>
        <p:spPr bwMode="auto">
          <a:xfrm>
            <a:off x="2333625" y="4740275"/>
            <a:ext cx="1231900" cy="2381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50" name="Rectangle 99"/>
          <p:cNvSpPr>
            <a:spLocks noChangeArrowheads="1"/>
          </p:cNvSpPr>
          <p:nvPr/>
        </p:nvSpPr>
        <p:spPr bwMode="auto">
          <a:xfrm>
            <a:off x="2308225" y="4764088"/>
            <a:ext cx="1223963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51" name="Line 100"/>
          <p:cNvSpPr>
            <a:spLocks noChangeShapeType="1"/>
          </p:cNvSpPr>
          <p:nvPr/>
        </p:nvSpPr>
        <p:spPr bwMode="auto">
          <a:xfrm>
            <a:off x="3400425" y="4895850"/>
            <a:ext cx="4508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52" name="Text Box 101"/>
          <p:cNvSpPr txBox="1">
            <a:spLocks noChangeArrowheads="1"/>
          </p:cNvSpPr>
          <p:nvPr/>
        </p:nvSpPr>
        <p:spPr bwMode="auto">
          <a:xfrm>
            <a:off x="4468813" y="46116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>
                <a:latin typeface="Arial" pitchFamily="34" charset="0"/>
              </a:rPr>
              <a:t>1</a:t>
            </a:r>
          </a:p>
        </p:txBody>
      </p:sp>
      <p:sp>
        <p:nvSpPr>
          <p:cNvPr id="22553" name="Text Box 102"/>
          <p:cNvSpPr txBox="1">
            <a:spLocks noChangeArrowheads="1"/>
          </p:cNvSpPr>
          <p:nvPr/>
        </p:nvSpPr>
        <p:spPr bwMode="auto">
          <a:xfrm>
            <a:off x="4376738" y="504983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sz="1600">
                <a:latin typeface="Arial" pitchFamily="34" charset="0"/>
              </a:rPr>
              <a:t>2</a:t>
            </a:r>
          </a:p>
        </p:txBody>
      </p:sp>
      <p:sp>
        <p:nvSpPr>
          <p:cNvPr id="22554" name="Text Box 103"/>
          <p:cNvSpPr txBox="1">
            <a:spLocks noChangeArrowheads="1"/>
          </p:cNvSpPr>
          <p:nvPr/>
        </p:nvSpPr>
        <p:spPr bwMode="auto">
          <a:xfrm>
            <a:off x="4110038" y="5122863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sz="1600">
                <a:latin typeface="Arial" pitchFamily="34" charset="0"/>
              </a:rPr>
              <a:t>3</a:t>
            </a:r>
          </a:p>
        </p:txBody>
      </p:sp>
      <p:sp>
        <p:nvSpPr>
          <p:cNvPr id="22555" name="Rectangle 104"/>
          <p:cNvSpPr>
            <a:spLocks noChangeArrowheads="1"/>
          </p:cNvSpPr>
          <p:nvPr/>
        </p:nvSpPr>
        <p:spPr bwMode="auto">
          <a:xfrm>
            <a:off x="2978150" y="4767263"/>
            <a:ext cx="455613" cy="239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56" name="Text Box 105"/>
          <p:cNvSpPr txBox="1">
            <a:spLocks noChangeArrowheads="1"/>
          </p:cNvSpPr>
          <p:nvPr/>
        </p:nvSpPr>
        <p:spPr bwMode="auto">
          <a:xfrm>
            <a:off x="2927350" y="4740275"/>
            <a:ext cx="520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sz="1200">
                <a:latin typeface="Arial" pitchFamily="34" charset="0"/>
              </a:rPr>
              <a:t>0111</a:t>
            </a:r>
          </a:p>
        </p:txBody>
      </p:sp>
      <p:sp>
        <p:nvSpPr>
          <p:cNvPr id="22557" name="Text Box 106"/>
          <p:cNvSpPr txBox="1">
            <a:spLocks noChangeArrowheads="1"/>
          </p:cNvSpPr>
          <p:nvPr/>
        </p:nvSpPr>
        <p:spPr bwMode="auto">
          <a:xfrm>
            <a:off x="1098550" y="4068763"/>
            <a:ext cx="19129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sz="1600">
                <a:latin typeface="Arial" pitchFamily="34" charset="0"/>
              </a:rPr>
              <a:t>valor no cabeçalho</a:t>
            </a:r>
          </a:p>
          <a:p>
            <a:pPr eaLnBrk="1" hangingPunct="1"/>
            <a:r>
              <a:rPr lang="pt-BR" sz="1600">
                <a:latin typeface="Arial" pitchFamily="34" charset="0"/>
              </a:rPr>
              <a:t>do pacote que está</a:t>
            </a:r>
          </a:p>
          <a:p>
            <a:pPr eaLnBrk="1" hangingPunct="1"/>
            <a:r>
              <a:rPr lang="pt-BR" sz="1600">
                <a:latin typeface="Arial" pitchFamily="34" charset="0"/>
              </a:rPr>
              <a:t>chegando</a:t>
            </a:r>
          </a:p>
        </p:txBody>
      </p:sp>
      <p:sp>
        <p:nvSpPr>
          <p:cNvPr id="22558" name="Line 107"/>
          <p:cNvSpPr>
            <a:spLocks noChangeShapeType="1"/>
          </p:cNvSpPr>
          <p:nvPr/>
        </p:nvSpPr>
        <p:spPr bwMode="auto">
          <a:xfrm flipH="1">
            <a:off x="2571750" y="5026025"/>
            <a:ext cx="143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59" name="Text Box 108"/>
          <p:cNvSpPr txBox="1">
            <a:spLocks noChangeArrowheads="1"/>
          </p:cNvSpPr>
          <p:nvPr/>
        </p:nvSpPr>
        <p:spPr bwMode="auto">
          <a:xfrm>
            <a:off x="2530475" y="1446213"/>
            <a:ext cx="19859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1400">
                <a:latin typeface="Arial" pitchFamily="34" charset="0"/>
              </a:rPr>
              <a:t>Algoritmo de roteamento</a:t>
            </a:r>
          </a:p>
        </p:txBody>
      </p:sp>
      <p:sp>
        <p:nvSpPr>
          <p:cNvPr id="22560" name="Rectangle 109"/>
          <p:cNvSpPr>
            <a:spLocks noChangeArrowheads="1"/>
          </p:cNvSpPr>
          <p:nvPr/>
        </p:nvSpPr>
        <p:spPr bwMode="auto">
          <a:xfrm>
            <a:off x="2335213" y="2308225"/>
            <a:ext cx="2500312" cy="1279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61" name="Text Box 110"/>
          <p:cNvSpPr txBox="1">
            <a:spLocks noChangeArrowheads="1"/>
          </p:cNvSpPr>
          <p:nvPr/>
        </p:nvSpPr>
        <p:spPr bwMode="auto">
          <a:xfrm>
            <a:off x="2557463" y="2260600"/>
            <a:ext cx="2006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pt-BR" sz="1400">
                <a:latin typeface="Arial" pitchFamily="34" charset="0"/>
              </a:rPr>
              <a:t>tabela de repasse local</a:t>
            </a:r>
          </a:p>
        </p:txBody>
      </p:sp>
      <p:sp>
        <p:nvSpPr>
          <p:cNvPr id="22562" name="Text Box 111"/>
          <p:cNvSpPr txBox="1">
            <a:spLocks noChangeArrowheads="1"/>
          </p:cNvSpPr>
          <p:nvPr/>
        </p:nvSpPr>
        <p:spPr bwMode="auto">
          <a:xfrm>
            <a:off x="2238375" y="250825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1400">
                <a:latin typeface="Arial" pitchFamily="34" charset="0"/>
              </a:rPr>
              <a:t>valor cabeçalho</a:t>
            </a:r>
          </a:p>
        </p:txBody>
      </p:sp>
      <p:sp>
        <p:nvSpPr>
          <p:cNvPr id="22563" name="Text Box 112"/>
          <p:cNvSpPr txBox="1">
            <a:spLocks noChangeArrowheads="1"/>
          </p:cNvSpPr>
          <p:nvPr/>
        </p:nvSpPr>
        <p:spPr bwMode="auto">
          <a:xfrm>
            <a:off x="3548063" y="2509838"/>
            <a:ext cx="1109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pt-BR" sz="1400">
                <a:latin typeface="Arial" pitchFamily="34" charset="0"/>
              </a:rPr>
              <a:t>link saída</a:t>
            </a:r>
          </a:p>
        </p:txBody>
      </p:sp>
      <p:sp>
        <p:nvSpPr>
          <p:cNvPr id="22564" name="Line 113"/>
          <p:cNvSpPr>
            <a:spLocks noChangeShapeType="1"/>
          </p:cNvSpPr>
          <p:nvPr/>
        </p:nvSpPr>
        <p:spPr bwMode="auto">
          <a:xfrm>
            <a:off x="3652838" y="2520950"/>
            <a:ext cx="9525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65" name="Text Box 114"/>
          <p:cNvSpPr txBox="1">
            <a:spLocks noChangeArrowheads="1"/>
          </p:cNvSpPr>
          <p:nvPr/>
        </p:nvSpPr>
        <p:spPr bwMode="auto">
          <a:xfrm>
            <a:off x="3146425" y="2792413"/>
            <a:ext cx="5191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pt-BR" sz="1200">
                <a:latin typeface="Arial" pitchFamily="34" charset="0"/>
              </a:rPr>
              <a:t>0100</a:t>
            </a:r>
          </a:p>
          <a:p>
            <a:pPr algn="r" eaLnBrk="1" hangingPunct="1"/>
            <a:r>
              <a:rPr lang="pt-BR" sz="1200">
                <a:latin typeface="Arial" pitchFamily="34" charset="0"/>
              </a:rPr>
              <a:t>0101</a:t>
            </a:r>
          </a:p>
          <a:p>
            <a:pPr algn="r" eaLnBrk="1" hangingPunct="1"/>
            <a:r>
              <a:rPr lang="pt-BR" sz="1200">
                <a:latin typeface="Arial" pitchFamily="34" charset="0"/>
              </a:rPr>
              <a:t>0111</a:t>
            </a:r>
          </a:p>
          <a:p>
            <a:pPr algn="r" eaLnBrk="1" hangingPunct="1"/>
            <a:r>
              <a:rPr lang="pt-BR" sz="1200">
                <a:latin typeface="Arial" pitchFamily="34" charset="0"/>
              </a:rPr>
              <a:t>1001</a:t>
            </a:r>
          </a:p>
        </p:txBody>
      </p:sp>
      <p:sp>
        <p:nvSpPr>
          <p:cNvPr id="22566" name="Text Box 115"/>
          <p:cNvSpPr txBox="1">
            <a:spLocks noChangeArrowheads="1"/>
          </p:cNvSpPr>
          <p:nvPr/>
        </p:nvSpPr>
        <p:spPr bwMode="auto">
          <a:xfrm>
            <a:off x="3678238" y="2792413"/>
            <a:ext cx="2682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pt-BR" sz="1200">
                <a:latin typeface="Arial" pitchFamily="34" charset="0"/>
              </a:rPr>
              <a:t>3</a:t>
            </a:r>
          </a:p>
          <a:p>
            <a:pPr algn="ctr" eaLnBrk="1" hangingPunct="1"/>
            <a:r>
              <a:rPr lang="pt-BR" sz="1200">
                <a:latin typeface="Arial" pitchFamily="34" charset="0"/>
              </a:rPr>
              <a:t>2</a:t>
            </a:r>
          </a:p>
          <a:p>
            <a:pPr algn="ctr" eaLnBrk="1" hangingPunct="1"/>
            <a:r>
              <a:rPr lang="pt-BR" sz="1200">
                <a:latin typeface="Arial" pitchFamily="34" charset="0"/>
              </a:rPr>
              <a:t>2</a:t>
            </a:r>
          </a:p>
          <a:p>
            <a:pPr algn="ctr" eaLnBrk="1" hangingPunct="1"/>
            <a:r>
              <a:rPr lang="pt-BR" sz="1200">
                <a:latin typeface="Arial" pitchFamily="34" charset="0"/>
              </a:rPr>
              <a:t>1</a:t>
            </a:r>
          </a:p>
        </p:txBody>
      </p:sp>
      <p:sp>
        <p:nvSpPr>
          <p:cNvPr id="22567" name="Line 116"/>
          <p:cNvSpPr>
            <a:spLocks noChangeShapeType="1"/>
          </p:cNvSpPr>
          <p:nvPr/>
        </p:nvSpPr>
        <p:spPr bwMode="auto">
          <a:xfrm>
            <a:off x="2306638" y="2778125"/>
            <a:ext cx="2500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68" name="Line 117"/>
          <p:cNvSpPr>
            <a:spLocks noChangeShapeType="1"/>
          </p:cNvSpPr>
          <p:nvPr/>
        </p:nvSpPr>
        <p:spPr bwMode="auto">
          <a:xfrm>
            <a:off x="2325688" y="2516188"/>
            <a:ext cx="25146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69" name="AutoShape 118"/>
          <p:cNvSpPr>
            <a:spLocks noChangeArrowheads="1"/>
          </p:cNvSpPr>
          <p:nvPr/>
        </p:nvSpPr>
        <p:spPr bwMode="auto">
          <a:xfrm rot="5400000">
            <a:off x="3416300" y="2006600"/>
            <a:ext cx="239713" cy="290513"/>
          </a:xfrm>
          <a:prstGeom prst="rightArrow">
            <a:avLst>
              <a:gd name="adj1" fmla="val 51167"/>
              <a:gd name="adj2" fmla="val 39736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2570" name="Line 119"/>
          <p:cNvSpPr>
            <a:spLocks noChangeShapeType="1"/>
          </p:cNvSpPr>
          <p:nvPr/>
        </p:nvSpPr>
        <p:spPr bwMode="auto">
          <a:xfrm>
            <a:off x="2744788" y="4457700"/>
            <a:ext cx="3873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2571" name="Freeform 120"/>
          <p:cNvSpPr>
            <a:spLocks/>
          </p:cNvSpPr>
          <p:nvPr/>
        </p:nvSpPr>
        <p:spPr bwMode="auto">
          <a:xfrm>
            <a:off x="3887788" y="4948238"/>
            <a:ext cx="938212" cy="26511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2572" name="Freeform 121"/>
          <p:cNvSpPr>
            <a:spLocks/>
          </p:cNvSpPr>
          <p:nvPr/>
        </p:nvSpPr>
        <p:spPr bwMode="auto">
          <a:xfrm flipH="1">
            <a:off x="6376988" y="4522788"/>
            <a:ext cx="6159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73" name="Freeform 122"/>
          <p:cNvSpPr>
            <a:spLocks/>
          </p:cNvSpPr>
          <p:nvPr/>
        </p:nvSpPr>
        <p:spPr bwMode="auto">
          <a:xfrm flipH="1">
            <a:off x="5299075" y="4238625"/>
            <a:ext cx="6159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74" name="Freeform 123"/>
          <p:cNvSpPr>
            <a:spLocks/>
          </p:cNvSpPr>
          <p:nvPr/>
        </p:nvSpPr>
        <p:spPr bwMode="auto">
          <a:xfrm flipH="1" flipV="1">
            <a:off x="6011863" y="5784850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75" name="Freeform 124"/>
          <p:cNvSpPr>
            <a:spLocks/>
          </p:cNvSpPr>
          <p:nvPr/>
        </p:nvSpPr>
        <p:spPr bwMode="auto">
          <a:xfrm flipH="1" flipV="1">
            <a:off x="4573588" y="5768975"/>
            <a:ext cx="577850" cy="371475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576" name="Freeform 125"/>
          <p:cNvSpPr>
            <a:spLocks/>
          </p:cNvSpPr>
          <p:nvPr/>
        </p:nvSpPr>
        <p:spPr bwMode="auto">
          <a:xfrm flipH="1" flipV="1">
            <a:off x="5254625" y="5476875"/>
            <a:ext cx="579438" cy="452438"/>
          </a:xfrm>
          <a:custGeom>
            <a:avLst/>
            <a:gdLst>
              <a:gd name="T0" fmla="*/ 0 w 1443"/>
              <a:gd name="T1" fmla="*/ 0 h 816"/>
              <a:gd name="T2" fmla="*/ 2147483647 w 1443"/>
              <a:gd name="T3" fmla="*/ 2147483647 h 816"/>
              <a:gd name="T4" fmla="*/ 2147483647 w 1443"/>
              <a:gd name="T5" fmla="*/ 2147483647 h 816"/>
              <a:gd name="T6" fmla="*/ 2147483647 w 1443"/>
              <a:gd name="T7" fmla="*/ 2147483647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22577" name="Group 126"/>
          <p:cNvGrpSpPr>
            <a:grpSpLocks/>
          </p:cNvGrpSpPr>
          <p:nvPr/>
        </p:nvGrpSpPr>
        <p:grpSpPr bwMode="auto">
          <a:xfrm>
            <a:off x="5308600" y="3794125"/>
            <a:ext cx="585788" cy="452438"/>
            <a:chOff x="2886" y="1668"/>
            <a:chExt cx="347" cy="285"/>
          </a:xfrm>
        </p:grpSpPr>
        <p:sp>
          <p:nvSpPr>
            <p:cNvPr id="22611" name="Rectangle 127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12" name="Oval 128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13" name="Rectangle 129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14" name="Line 130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15" name="Line 131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16" name="Line 132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17" name="AutoShape 133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2578" name="Group 134"/>
          <p:cNvGrpSpPr>
            <a:grpSpLocks/>
          </p:cNvGrpSpPr>
          <p:nvPr/>
        </p:nvGrpSpPr>
        <p:grpSpPr bwMode="auto">
          <a:xfrm>
            <a:off x="6386513" y="4067175"/>
            <a:ext cx="587375" cy="452438"/>
            <a:chOff x="2886" y="1668"/>
            <a:chExt cx="347" cy="285"/>
          </a:xfrm>
        </p:grpSpPr>
        <p:sp>
          <p:nvSpPr>
            <p:cNvPr id="22604" name="Rectangle 135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05" name="Oval 136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06" name="Rectangle 137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07" name="Line 138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08" name="Line 139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09" name="Line 140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10" name="AutoShape 141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2579" name="Group 142"/>
          <p:cNvGrpSpPr>
            <a:grpSpLocks/>
          </p:cNvGrpSpPr>
          <p:nvPr/>
        </p:nvGrpSpPr>
        <p:grpSpPr bwMode="auto">
          <a:xfrm>
            <a:off x="5992813" y="6143625"/>
            <a:ext cx="587375" cy="452438"/>
            <a:chOff x="2886" y="1668"/>
            <a:chExt cx="347" cy="285"/>
          </a:xfrm>
        </p:grpSpPr>
        <p:sp>
          <p:nvSpPr>
            <p:cNvPr id="22597" name="Rectangle 143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98" name="Oval 144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99" name="Rectangle 145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600" name="Line 146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01" name="Line 147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02" name="Line 148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03" name="AutoShape 149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2580" name="Group 150"/>
          <p:cNvGrpSpPr>
            <a:grpSpLocks/>
          </p:cNvGrpSpPr>
          <p:nvPr/>
        </p:nvGrpSpPr>
        <p:grpSpPr bwMode="auto">
          <a:xfrm>
            <a:off x="5251450" y="5924550"/>
            <a:ext cx="587375" cy="452438"/>
            <a:chOff x="2886" y="1668"/>
            <a:chExt cx="347" cy="285"/>
          </a:xfrm>
        </p:grpSpPr>
        <p:sp>
          <p:nvSpPr>
            <p:cNvPr id="22590" name="Rectangle 151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91" name="Oval 152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92" name="Rectangle 153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93" name="Line 154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4" name="Line 155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5" name="Line 156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96" name="AutoShape 157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2581" name="Group 158"/>
          <p:cNvGrpSpPr>
            <a:grpSpLocks/>
          </p:cNvGrpSpPr>
          <p:nvPr/>
        </p:nvGrpSpPr>
        <p:grpSpPr bwMode="auto">
          <a:xfrm>
            <a:off x="4552950" y="6116638"/>
            <a:ext cx="587375" cy="452437"/>
            <a:chOff x="2886" y="1668"/>
            <a:chExt cx="347" cy="285"/>
          </a:xfrm>
        </p:grpSpPr>
        <p:sp>
          <p:nvSpPr>
            <p:cNvPr id="22583" name="Rectangle 159"/>
            <p:cNvSpPr>
              <a:spLocks noChangeArrowheads="1"/>
            </p:cNvSpPr>
            <p:nvPr/>
          </p:nvSpPr>
          <p:spPr bwMode="auto">
            <a:xfrm>
              <a:off x="2886" y="1668"/>
              <a:ext cx="347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84" name="Oval 160"/>
            <p:cNvSpPr>
              <a:spLocks noChangeArrowheads="1"/>
            </p:cNvSpPr>
            <p:nvPr/>
          </p:nvSpPr>
          <p:spPr bwMode="auto">
            <a:xfrm>
              <a:off x="2905" y="1674"/>
              <a:ext cx="314" cy="7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85" name="Rectangle 161"/>
            <p:cNvSpPr>
              <a:spLocks noChangeArrowheads="1"/>
            </p:cNvSpPr>
            <p:nvPr/>
          </p:nvSpPr>
          <p:spPr bwMode="auto">
            <a:xfrm>
              <a:off x="2913" y="1785"/>
              <a:ext cx="300" cy="1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86" name="Line 162"/>
            <p:cNvSpPr>
              <a:spLocks noChangeShapeType="1"/>
            </p:cNvSpPr>
            <p:nvPr/>
          </p:nvSpPr>
          <p:spPr bwMode="auto">
            <a:xfrm>
              <a:off x="3082" y="1811"/>
              <a:ext cx="1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87" name="Line 163"/>
            <p:cNvSpPr>
              <a:spLocks noChangeShapeType="1"/>
            </p:cNvSpPr>
            <p:nvPr/>
          </p:nvSpPr>
          <p:spPr bwMode="auto">
            <a:xfrm>
              <a:off x="2913" y="184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88" name="Line 164"/>
            <p:cNvSpPr>
              <a:spLocks noChangeShapeType="1"/>
            </p:cNvSpPr>
            <p:nvPr/>
          </p:nvSpPr>
          <p:spPr bwMode="auto">
            <a:xfrm>
              <a:off x="2912" y="1812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89" name="AutoShape 165"/>
            <p:cNvSpPr>
              <a:spLocks noChangeArrowheads="1"/>
            </p:cNvSpPr>
            <p:nvPr/>
          </p:nvSpPr>
          <p:spPr bwMode="auto">
            <a:xfrm rot="5400000">
              <a:off x="3051" y="1745"/>
              <a:ext cx="29" cy="41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2582" name="Text Box 166"/>
          <p:cNvSpPr txBox="1">
            <a:spLocks noChangeArrowheads="1"/>
          </p:cNvSpPr>
          <p:nvPr/>
        </p:nvSpPr>
        <p:spPr bwMode="auto">
          <a:xfrm>
            <a:off x="501650" y="250825"/>
            <a:ext cx="83708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3200" u="sng">
                <a:solidFill>
                  <a:schemeClr val="accent2"/>
                </a:solidFill>
              </a:rPr>
              <a:t>Relacionamento entre roteamento e repasse</a:t>
            </a:r>
          </a:p>
        </p:txBody>
      </p:sp>
      <p:grpSp>
        <p:nvGrpSpPr>
          <p:cNvPr id="168" name="Group 170"/>
          <p:cNvGrpSpPr>
            <a:grpSpLocks/>
          </p:cNvGrpSpPr>
          <p:nvPr/>
        </p:nvGrpSpPr>
        <p:grpSpPr bwMode="auto">
          <a:xfrm>
            <a:off x="4453329" y="1415514"/>
            <a:ext cx="4687891" cy="646113"/>
            <a:chOff x="2782" y="912"/>
            <a:chExt cx="2953" cy="407"/>
          </a:xfrm>
        </p:grpSpPr>
        <p:sp>
          <p:nvSpPr>
            <p:cNvPr id="169" name="Line 171"/>
            <p:cNvSpPr>
              <a:spLocks noChangeShapeType="1"/>
            </p:cNvSpPr>
            <p:nvPr/>
          </p:nvSpPr>
          <p:spPr bwMode="auto">
            <a:xfrm flipV="1">
              <a:off x="2782" y="1115"/>
              <a:ext cx="791" cy="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0" name="Text Box 172"/>
            <p:cNvSpPr txBox="1">
              <a:spLocks noChangeArrowheads="1"/>
            </p:cNvSpPr>
            <p:nvPr/>
          </p:nvSpPr>
          <p:spPr bwMode="auto">
            <a:xfrm>
              <a:off x="3292" y="912"/>
              <a:ext cx="244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err="1" smtClean="0">
                  <a:solidFill>
                    <a:srgbClr val="CC0000"/>
                  </a:solidFill>
                </a:rPr>
                <a:t>algoritmo</a:t>
              </a:r>
              <a:r>
                <a:rPr lang="en-US" dirty="0" smtClean="0">
                  <a:solidFill>
                    <a:srgbClr val="CC0000"/>
                  </a:solidFill>
                </a:rPr>
                <a:t> de </a:t>
              </a:r>
              <a:r>
                <a:rPr lang="en-US" dirty="0" err="1" smtClean="0">
                  <a:solidFill>
                    <a:srgbClr val="CC0000"/>
                  </a:solidFill>
                </a:rPr>
                <a:t>roteamento</a:t>
              </a:r>
              <a:r>
                <a:rPr lang="en-US" dirty="0" smtClean="0">
                  <a:solidFill>
                    <a:srgbClr val="CC0000"/>
                  </a:solidFill>
                </a:rPr>
                <a:t> </a:t>
              </a:r>
              <a:r>
                <a:rPr lang="en-US" dirty="0" err="1" smtClean="0">
                  <a:solidFill>
                    <a:srgbClr val="CC0000"/>
                  </a:solidFill>
                </a:rPr>
                <a:t>determina</a:t>
              </a:r>
              <a:endParaRPr lang="en-US" dirty="0" smtClean="0">
                <a:solidFill>
                  <a:srgbClr val="CC0000"/>
                </a:solidFill>
              </a:endParaRPr>
            </a:p>
            <a:p>
              <a:pPr>
                <a:defRPr/>
              </a:pPr>
              <a:r>
                <a:rPr lang="en-US" dirty="0" smtClean="0">
                  <a:solidFill>
                    <a:srgbClr val="CC0000"/>
                  </a:solidFill>
                </a:rPr>
                <a:t>o </a:t>
              </a:r>
              <a:r>
                <a:rPr lang="en-US" dirty="0" err="1" smtClean="0">
                  <a:solidFill>
                    <a:srgbClr val="CC0000"/>
                  </a:solidFill>
                </a:rPr>
                <a:t>caminho</a:t>
              </a:r>
              <a:r>
                <a:rPr lang="en-US" dirty="0" smtClean="0">
                  <a:solidFill>
                    <a:srgbClr val="CC0000"/>
                  </a:solidFill>
                </a:rPr>
                <a:t> </a:t>
              </a:r>
              <a:r>
                <a:rPr lang="en-US" dirty="0" err="1" smtClean="0">
                  <a:solidFill>
                    <a:srgbClr val="CC0000"/>
                  </a:solidFill>
                </a:rPr>
                <a:t>fim</a:t>
              </a:r>
              <a:r>
                <a:rPr lang="en-US" dirty="0" smtClean="0">
                  <a:solidFill>
                    <a:srgbClr val="CC0000"/>
                  </a:solidFill>
                </a:rPr>
                <a:t>-a-</a:t>
              </a:r>
              <a:r>
                <a:rPr lang="en-US" dirty="0" err="1" smtClean="0">
                  <a:solidFill>
                    <a:srgbClr val="CC0000"/>
                  </a:solidFill>
                </a:rPr>
                <a:t>fim</a:t>
              </a:r>
              <a:r>
                <a:rPr lang="en-US" dirty="0" smtClean="0">
                  <a:solidFill>
                    <a:srgbClr val="CC0000"/>
                  </a:solidFill>
                </a:rPr>
                <a:t> </a:t>
              </a:r>
              <a:r>
                <a:rPr lang="en-US" dirty="0" err="1" smtClean="0">
                  <a:solidFill>
                    <a:srgbClr val="CC0000"/>
                  </a:solidFill>
                </a:rPr>
                <a:t>através</a:t>
              </a:r>
              <a:r>
                <a:rPr lang="en-US" dirty="0" smtClean="0">
                  <a:solidFill>
                    <a:srgbClr val="CC0000"/>
                  </a:solidFill>
                </a:rPr>
                <a:t> da </a:t>
              </a:r>
              <a:r>
                <a:rPr lang="en-US" dirty="0" err="1" smtClean="0">
                  <a:solidFill>
                    <a:srgbClr val="CC0000"/>
                  </a:solidFill>
                </a:rPr>
                <a:t>rede</a:t>
              </a:r>
              <a:endParaRPr lang="en-US" dirty="0" smtClean="0">
                <a:solidFill>
                  <a:srgbClr val="CC0000"/>
                </a:solidFill>
              </a:endParaRPr>
            </a:p>
          </p:txBody>
        </p:sp>
      </p:grpSp>
      <p:grpSp>
        <p:nvGrpSpPr>
          <p:cNvPr id="171" name="Group 173"/>
          <p:cNvGrpSpPr>
            <a:grpSpLocks/>
          </p:cNvGrpSpPr>
          <p:nvPr/>
        </p:nvGrpSpPr>
        <p:grpSpPr bwMode="auto">
          <a:xfrm>
            <a:off x="4516829" y="2102902"/>
            <a:ext cx="4097340" cy="646113"/>
            <a:chOff x="2782" y="912"/>
            <a:chExt cx="2581" cy="407"/>
          </a:xfrm>
        </p:grpSpPr>
        <p:sp>
          <p:nvSpPr>
            <p:cNvPr id="172" name="Line 174"/>
            <p:cNvSpPr>
              <a:spLocks noChangeShapeType="1"/>
            </p:cNvSpPr>
            <p:nvPr/>
          </p:nvSpPr>
          <p:spPr bwMode="auto">
            <a:xfrm flipV="1">
              <a:off x="2782" y="1107"/>
              <a:ext cx="751" cy="1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3" name="Text Box 175"/>
            <p:cNvSpPr txBox="1">
              <a:spLocks noChangeArrowheads="1"/>
            </p:cNvSpPr>
            <p:nvPr/>
          </p:nvSpPr>
          <p:spPr bwMode="auto">
            <a:xfrm>
              <a:off x="3292" y="912"/>
              <a:ext cx="207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err="1" smtClean="0">
                  <a:solidFill>
                    <a:srgbClr val="CC0000"/>
                  </a:solidFill>
                </a:rPr>
                <a:t>tabela</a:t>
              </a:r>
              <a:r>
                <a:rPr lang="en-US" dirty="0" smtClean="0">
                  <a:solidFill>
                    <a:srgbClr val="CC0000"/>
                  </a:solidFill>
                </a:rPr>
                <a:t> de </a:t>
              </a:r>
              <a:r>
                <a:rPr lang="en-US" dirty="0" err="1" smtClean="0">
                  <a:solidFill>
                    <a:srgbClr val="CC0000"/>
                  </a:solidFill>
                </a:rPr>
                <a:t>repasse</a:t>
              </a:r>
              <a:r>
                <a:rPr lang="en-US" dirty="0" smtClean="0">
                  <a:solidFill>
                    <a:srgbClr val="CC0000"/>
                  </a:solidFill>
                </a:rPr>
                <a:t> </a:t>
              </a:r>
              <a:r>
                <a:rPr lang="en-US" dirty="0" err="1" smtClean="0">
                  <a:solidFill>
                    <a:srgbClr val="CC0000"/>
                  </a:solidFill>
                </a:rPr>
                <a:t>determina</a:t>
              </a:r>
              <a:endParaRPr lang="en-US" dirty="0" smtClean="0">
                <a:solidFill>
                  <a:srgbClr val="CC0000"/>
                </a:solidFill>
              </a:endParaRPr>
            </a:p>
            <a:p>
              <a:pPr>
                <a:defRPr/>
              </a:pPr>
              <a:r>
                <a:rPr lang="en-US" dirty="0" smtClean="0">
                  <a:solidFill>
                    <a:srgbClr val="CC0000"/>
                  </a:solidFill>
                </a:rPr>
                <a:t>o </a:t>
              </a:r>
              <a:r>
                <a:rPr lang="en-US" dirty="0" err="1" smtClean="0">
                  <a:solidFill>
                    <a:srgbClr val="CC0000"/>
                  </a:solidFill>
                </a:rPr>
                <a:t>repasse</a:t>
              </a:r>
              <a:r>
                <a:rPr lang="en-US" dirty="0" smtClean="0">
                  <a:solidFill>
                    <a:srgbClr val="CC0000"/>
                  </a:solidFill>
                </a:rPr>
                <a:t> local </a:t>
              </a:r>
              <a:r>
                <a:rPr lang="en-US" dirty="0" err="1" smtClean="0">
                  <a:solidFill>
                    <a:srgbClr val="CC0000"/>
                  </a:solidFill>
                </a:rPr>
                <a:t>neste</a:t>
              </a:r>
              <a:r>
                <a:rPr lang="en-US" dirty="0" smtClean="0">
                  <a:solidFill>
                    <a:srgbClr val="CC0000"/>
                  </a:solidFill>
                </a:rPr>
                <a:t> </a:t>
              </a:r>
              <a:r>
                <a:rPr lang="en-US" dirty="0" err="1" smtClean="0">
                  <a:solidFill>
                    <a:srgbClr val="CC0000"/>
                  </a:solidFill>
                </a:rPr>
                <a:t>roteador</a:t>
              </a:r>
              <a:endParaRPr lang="en-US" dirty="0" smtClean="0"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53251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B2B5F88F-FF0B-4349-B26B-7F8D3B62946E}" type="slidenum">
              <a:rPr lang="pt-BR" smtClean="0"/>
              <a:pPr/>
              <a:t>50</a:t>
            </a:fld>
            <a:endParaRPr lang="pt-BR" smtClean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Endereçamento IP</a:t>
            </a:r>
            <a:r>
              <a:rPr lang="pt-BR" dirty="0" smtClean="0"/>
              <a:t>: Com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4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2760" y="1328738"/>
                <a:ext cx="8158480" cy="4843462"/>
              </a:xfrm>
            </p:spPr>
            <p:txBody>
              <a:bodyPr/>
              <a:lstStyle/>
              <a:p>
                <a:r>
                  <a:rPr lang="pt-BR" i="1" dirty="0" smtClean="0"/>
                  <a:t>Classful</a:t>
                </a:r>
                <a:r>
                  <a:rPr lang="pt-BR" dirty="0" smtClean="0"/>
                  <a:t>, 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problema</a:t>
                </a:r>
                <a:r>
                  <a:rPr lang="pt-BR" dirty="0" smtClean="0"/>
                  <a:t>:</a:t>
                </a:r>
              </a:p>
              <a:p>
                <a:pPr lvl="1"/>
                <a:r>
                  <a:rPr lang="pt-BR" dirty="0" smtClean="0"/>
                  <a:t>Sub-rede 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classe C</a:t>
                </a:r>
                <a:r>
                  <a:rPr lang="pt-BR" dirty="0" smtClean="0"/>
                  <a:t> (/24) acomoda apenas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b="1" i="0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pt-BR" b="1" i="0">
                            <a:latin typeface="Cambria Math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pt-BR" dirty="0" smtClean="0"/>
                  <a:t>– </a:t>
                </a:r>
                <a:r>
                  <a:rPr lang="pt-BR" dirty="0"/>
                  <a:t>2 = </a:t>
                </a:r>
                <a:r>
                  <a:rPr lang="pt-BR" dirty="0">
                    <a:solidFill>
                      <a:srgbClr val="FF0000"/>
                    </a:solidFill>
                  </a:rPr>
                  <a:t>254</a:t>
                </a:r>
                <a:r>
                  <a:rPr lang="pt-BR" dirty="0"/>
                  <a:t> </a:t>
                </a:r>
                <a:r>
                  <a:rPr lang="pt-BR" i="1" dirty="0" smtClean="0"/>
                  <a:t>hosts</a:t>
                </a:r>
                <a:r>
                  <a:rPr lang="pt-BR" dirty="0" smtClean="0"/>
                  <a:t> </a:t>
                </a:r>
                <a:r>
                  <a:rPr lang="pt-BR" dirty="0"/>
                  <a:t>(dois dos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b="1" i="0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pt-BR" b="1" i="0">
                            <a:latin typeface="Cambria Math"/>
                          </a:rPr>
                          <m:t>𝟖</m:t>
                        </m:r>
                      </m:sup>
                    </m:sSup>
                    <m:r>
                      <a:rPr lang="pt-BR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dirty="0" smtClean="0"/>
                  <a:t>= </a:t>
                </a:r>
                <a:r>
                  <a:rPr lang="pt-BR" dirty="0"/>
                  <a:t>256 </a:t>
                </a:r>
                <a:r>
                  <a:rPr lang="pt-BR" dirty="0" smtClean="0"/>
                  <a:t>end. (Rede, </a:t>
                </a:r>
                <a:r>
                  <a:rPr lang="pt-BR" i="1" dirty="0" smtClean="0"/>
                  <a:t>broadcast</a:t>
                </a:r>
                <a:r>
                  <a:rPr lang="pt-BR" dirty="0" smtClean="0"/>
                  <a:t>)</a:t>
                </a:r>
              </a:p>
              <a:p>
                <a:pPr lvl="2"/>
                <a:r>
                  <a:rPr lang="pt-BR" dirty="0" smtClean="0">
                    <a:solidFill>
                      <a:srgbClr val="FF0000"/>
                    </a:solidFill>
                  </a:rPr>
                  <a:t>Muito pequena</a:t>
                </a:r>
                <a:r>
                  <a:rPr lang="pt-BR" dirty="0" smtClean="0"/>
                  <a:t> para inúmeras organizações</a:t>
                </a:r>
              </a:p>
              <a:p>
                <a:pPr lvl="1"/>
                <a:r>
                  <a:rPr lang="pt-BR" dirty="0" err="1" smtClean="0"/>
                  <a:t>Sub-rede</a:t>
                </a:r>
                <a:r>
                  <a:rPr lang="pt-BR" dirty="0" smtClean="0"/>
                  <a:t> 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classe B</a:t>
                </a:r>
                <a:r>
                  <a:rPr lang="pt-BR" dirty="0" smtClean="0"/>
                  <a:t> (/16) acomoda até </a:t>
                </a:r>
                <a:r>
                  <a:rPr lang="pt-BR" dirty="0">
                    <a:solidFill>
                      <a:srgbClr val="FF0000"/>
                    </a:solidFill>
                  </a:rPr>
                  <a:t>65.634</a:t>
                </a:r>
                <a:r>
                  <a:rPr lang="pt-BR" dirty="0"/>
                  <a:t> </a:t>
                </a:r>
                <a:r>
                  <a:rPr lang="pt-BR" i="1" dirty="0" smtClean="0"/>
                  <a:t>hosts</a:t>
                </a:r>
              </a:p>
              <a:p>
                <a:pPr lvl="2"/>
                <a:r>
                  <a:rPr lang="pt-BR" dirty="0" smtClean="0">
                    <a:solidFill>
                      <a:srgbClr val="FF0000"/>
                    </a:solidFill>
                  </a:rPr>
                  <a:t>Grande demais</a:t>
                </a:r>
              </a:p>
              <a:p>
                <a:r>
                  <a:rPr lang="pt-BR" dirty="0" smtClean="0"/>
                  <a:t>Ex. uma org. tem 2 mil </a:t>
                </a:r>
                <a:r>
                  <a:rPr lang="pt-BR" i="1" dirty="0" smtClean="0"/>
                  <a:t>hosts</a:t>
                </a:r>
                <a:r>
                  <a:rPr lang="pt-BR" dirty="0" smtClean="0"/>
                  <a:t>, recebe </a:t>
                </a:r>
                <a:r>
                  <a:rPr lang="pt-BR" dirty="0"/>
                  <a:t>um </a:t>
                </a:r>
                <a:r>
                  <a:rPr lang="pt-BR" dirty="0" smtClean="0"/>
                  <a:t>end. </a:t>
                </a:r>
                <a:r>
                  <a:rPr lang="pt-BR" dirty="0"/>
                  <a:t>de </a:t>
                </a:r>
                <a:r>
                  <a:rPr lang="pt-BR" dirty="0" err="1" smtClean="0"/>
                  <a:t>sub-rede</a:t>
                </a:r>
                <a:r>
                  <a:rPr lang="pt-BR" dirty="0"/>
                  <a:t> </a:t>
                </a:r>
                <a:r>
                  <a:rPr lang="pt-BR" dirty="0" smtClean="0"/>
                  <a:t>classe </a:t>
                </a:r>
                <a:r>
                  <a:rPr lang="pt-BR" dirty="0"/>
                  <a:t>B (/16</a:t>
                </a:r>
                <a:r>
                  <a:rPr lang="pt-BR" dirty="0" smtClean="0"/>
                  <a:t>)</a:t>
                </a:r>
              </a:p>
              <a:p>
                <a:pPr lvl="1"/>
                <a:r>
                  <a:rPr lang="pt-BR" dirty="0" smtClean="0"/>
                  <a:t>65.634 – 2.000 = 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63.634 </a:t>
                </a:r>
                <a:r>
                  <a:rPr lang="pt-BR" dirty="0" smtClean="0"/>
                  <a:t>end.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 desperdiçados</a:t>
                </a:r>
                <a:r>
                  <a:rPr lang="pt-BR" dirty="0" smtClean="0"/>
                  <a:t> que não poderiam ser usados por ninguém </a:t>
                </a:r>
              </a:p>
            </p:txBody>
          </p:sp>
        </mc:Choice>
        <mc:Fallback xmlns="">
          <p:sp>
            <p:nvSpPr>
              <p:cNvPr id="53254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760" y="1328738"/>
                <a:ext cx="8158480" cy="4843462"/>
              </a:xfrm>
              <a:blipFill rotWithShape="1">
                <a:blip r:embed="rId3"/>
                <a:stretch>
                  <a:fillRect l="-2093" t="-3522" r="-3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3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53251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B2B5F88F-FF0B-4349-B26B-7F8D3B62946E}" type="slidenum">
              <a:rPr lang="pt-BR" smtClean="0"/>
              <a:pPr/>
              <a:t>51</a:t>
            </a:fld>
            <a:endParaRPr lang="pt-BR" smtClean="0"/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6175375" y="4527550"/>
            <a:ext cx="1095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parte de</a:t>
            </a:r>
          </a:p>
          <a:p>
            <a:pPr algn="ctr"/>
            <a:r>
              <a:rPr lang="pt-BR"/>
              <a:t>estação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Endereçamento IP</a:t>
            </a:r>
            <a:r>
              <a:rPr lang="pt-BR" dirty="0" smtClean="0"/>
              <a:t>: CIDR “</a:t>
            </a:r>
            <a:r>
              <a:rPr lang="pt-BR" dirty="0" err="1" smtClean="0"/>
              <a:t>sáider</a:t>
            </a:r>
            <a:r>
              <a:rPr lang="pt-BR" dirty="0" smtClean="0"/>
              <a:t>”</a:t>
            </a:r>
          </a:p>
        </p:txBody>
      </p:sp>
      <p:sp>
        <p:nvSpPr>
          <p:cNvPr id="5325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2760" y="1328738"/>
            <a:ext cx="8158480" cy="3171825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CIDR:</a:t>
            </a:r>
            <a:r>
              <a:rPr lang="pt-BR" dirty="0" smtClean="0"/>
              <a:t> </a:t>
            </a:r>
            <a:r>
              <a:rPr lang="pt-BR" i="1" dirty="0" err="1" smtClean="0">
                <a:solidFill>
                  <a:srgbClr val="FF0000"/>
                </a:solidFill>
              </a:rPr>
              <a:t>C</a:t>
            </a:r>
            <a:r>
              <a:rPr lang="pt-BR" i="1" dirty="0" err="1" smtClean="0"/>
              <a:t>lassless</a:t>
            </a:r>
            <a:r>
              <a:rPr lang="pt-BR" i="1" dirty="0" smtClean="0"/>
              <a:t> </a:t>
            </a:r>
            <a:r>
              <a:rPr lang="pt-BR" i="1" dirty="0" err="1" smtClean="0">
                <a:solidFill>
                  <a:srgbClr val="FF0000"/>
                </a:solidFill>
              </a:rPr>
              <a:t>I</a:t>
            </a:r>
            <a:r>
              <a:rPr lang="pt-BR" i="1" dirty="0" err="1" smtClean="0"/>
              <a:t>nter</a:t>
            </a:r>
            <a:r>
              <a:rPr lang="pt-BR" i="1" dirty="0" err="1" smtClean="0">
                <a:solidFill>
                  <a:srgbClr val="FF0000"/>
                </a:solidFill>
              </a:rPr>
              <a:t>D</a:t>
            </a:r>
            <a:r>
              <a:rPr lang="pt-BR" i="1" dirty="0" err="1" smtClean="0"/>
              <a:t>omain</a:t>
            </a:r>
            <a:r>
              <a:rPr lang="pt-BR" i="1" dirty="0" smtClean="0"/>
              <a:t> </a:t>
            </a:r>
            <a:r>
              <a:rPr lang="pt-BR" i="1" dirty="0" err="1" smtClean="0">
                <a:solidFill>
                  <a:srgbClr val="FF0000"/>
                </a:solidFill>
              </a:rPr>
              <a:t>R</a:t>
            </a:r>
            <a:r>
              <a:rPr lang="pt-BR" i="1" dirty="0" err="1" smtClean="0"/>
              <a:t>outing</a:t>
            </a:r>
            <a:r>
              <a:rPr lang="pt-BR" i="1" dirty="0" smtClean="0"/>
              <a:t> </a:t>
            </a:r>
            <a:r>
              <a:rPr lang="pt-BR" dirty="0" smtClean="0"/>
              <a:t>(Roteamento </a:t>
            </a:r>
            <a:r>
              <a:rPr lang="pt-BR" dirty="0" err="1" smtClean="0"/>
              <a:t>Interdomínio</a:t>
            </a:r>
            <a:r>
              <a:rPr lang="pt-BR" dirty="0" smtClean="0"/>
              <a:t> sem classes)</a:t>
            </a:r>
          </a:p>
          <a:p>
            <a:pPr lvl="1"/>
            <a:r>
              <a:rPr lang="pt-BR" dirty="0" smtClean="0"/>
              <a:t>parte de rede do endereço tem comprimento arbitrário</a:t>
            </a:r>
          </a:p>
          <a:p>
            <a:pPr lvl="1"/>
            <a:r>
              <a:rPr lang="pt-BR" dirty="0" smtClean="0"/>
              <a:t>formato de endereço: </a:t>
            </a:r>
            <a:r>
              <a:rPr lang="pt-BR" dirty="0" err="1" smtClean="0">
                <a:solidFill>
                  <a:srgbClr val="FF0000"/>
                </a:solidFill>
              </a:rPr>
              <a:t>a.b.c.d</a:t>
            </a:r>
            <a:r>
              <a:rPr lang="pt-BR" dirty="0" smtClean="0">
                <a:solidFill>
                  <a:srgbClr val="FF0000"/>
                </a:solidFill>
              </a:rPr>
              <a:t>/x</a:t>
            </a:r>
            <a:r>
              <a:rPr lang="pt-BR" dirty="0" smtClean="0"/>
              <a:t>, onde </a:t>
            </a:r>
            <a:r>
              <a:rPr lang="pt-BR" dirty="0" smtClean="0">
                <a:solidFill>
                  <a:srgbClr val="FF0000"/>
                </a:solidFill>
              </a:rPr>
              <a:t>x</a:t>
            </a:r>
            <a:r>
              <a:rPr lang="pt-BR" dirty="0" smtClean="0"/>
              <a:t> é o número de bits na parte de </a:t>
            </a:r>
            <a:r>
              <a:rPr lang="pt-BR" dirty="0" err="1" smtClean="0"/>
              <a:t>sub-rede</a:t>
            </a:r>
            <a:r>
              <a:rPr lang="pt-BR" dirty="0" smtClean="0"/>
              <a:t> do endereço, “prefixo”</a:t>
            </a:r>
          </a:p>
        </p:txBody>
      </p:sp>
      <p:sp>
        <p:nvSpPr>
          <p:cNvPr id="53255" name="Text Box 5"/>
          <p:cNvSpPr txBox="1">
            <a:spLocks noChangeArrowheads="1"/>
          </p:cNvSpPr>
          <p:nvPr/>
        </p:nvSpPr>
        <p:spPr bwMode="auto">
          <a:xfrm>
            <a:off x="1423988" y="5103813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chemeClr val="accent2"/>
                </a:solidFill>
                <a:latin typeface="Arial" pitchFamily="34" charset="0"/>
              </a:rPr>
              <a:t>11001000  00010111</a:t>
            </a:r>
            <a:r>
              <a:rPr lang="pt-BR" sz="2400" dirty="0">
                <a:latin typeface="Arial" pitchFamily="34" charset="0"/>
              </a:rPr>
              <a:t>  </a:t>
            </a:r>
            <a:r>
              <a:rPr lang="pt-BR" sz="2400" dirty="0">
                <a:solidFill>
                  <a:schemeClr val="accent2"/>
                </a:solidFill>
                <a:latin typeface="Arial" pitchFamily="34" charset="0"/>
              </a:rPr>
              <a:t>0001000</a:t>
            </a:r>
            <a:r>
              <a:rPr lang="pt-BR" sz="2400" dirty="0">
                <a:latin typeface="Arial" pitchFamily="34" charset="0"/>
              </a:rPr>
              <a:t>0  00000000</a:t>
            </a:r>
            <a:endParaRPr lang="pt-BR" sz="2400" dirty="0">
              <a:latin typeface="Times New Roman" pitchFamily="18" charset="0"/>
            </a:endParaRPr>
          </a:p>
        </p:txBody>
      </p:sp>
      <p:sp>
        <p:nvSpPr>
          <p:cNvPr id="53256" name="Text Box 6"/>
          <p:cNvSpPr txBox="1">
            <a:spLocks noChangeArrowheads="1"/>
          </p:cNvSpPr>
          <p:nvPr/>
        </p:nvSpPr>
        <p:spPr bwMode="auto">
          <a:xfrm>
            <a:off x="2922988" y="4564063"/>
            <a:ext cx="119776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solidFill>
                  <a:schemeClr val="accent2"/>
                </a:solidFill>
              </a:rPr>
              <a:t>parte de</a:t>
            </a:r>
          </a:p>
          <a:p>
            <a:pPr algn="ctr"/>
            <a:r>
              <a:rPr lang="pt-BR" dirty="0" err="1" smtClean="0">
                <a:solidFill>
                  <a:schemeClr val="accent2"/>
                </a:solidFill>
              </a:rPr>
              <a:t>Sub-rede</a:t>
            </a:r>
            <a:endParaRPr lang="pt-BR" dirty="0"/>
          </a:p>
        </p:txBody>
      </p:sp>
      <p:sp>
        <p:nvSpPr>
          <p:cNvPr id="53257" name="Line 7"/>
          <p:cNvSpPr>
            <a:spLocks noChangeShapeType="1"/>
          </p:cNvSpPr>
          <p:nvPr/>
        </p:nvSpPr>
        <p:spPr bwMode="auto">
          <a:xfrm>
            <a:off x="4092575" y="4879975"/>
            <a:ext cx="162083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3258" name="Line 8"/>
          <p:cNvSpPr>
            <a:spLocks noChangeShapeType="1"/>
          </p:cNvSpPr>
          <p:nvPr/>
        </p:nvSpPr>
        <p:spPr bwMode="auto">
          <a:xfrm flipH="1">
            <a:off x="1533525" y="4875213"/>
            <a:ext cx="1466850" cy="11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3259" name="Line 9"/>
          <p:cNvSpPr>
            <a:spLocks noChangeShapeType="1"/>
          </p:cNvSpPr>
          <p:nvPr/>
        </p:nvSpPr>
        <p:spPr bwMode="auto">
          <a:xfrm flipH="1" flipV="1">
            <a:off x="5735638" y="4883150"/>
            <a:ext cx="520700" cy="11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3260" name="Line 10"/>
          <p:cNvSpPr>
            <a:spLocks noChangeShapeType="1"/>
          </p:cNvSpPr>
          <p:nvPr/>
        </p:nvSpPr>
        <p:spPr bwMode="auto">
          <a:xfrm flipV="1">
            <a:off x="7112000" y="4879975"/>
            <a:ext cx="366713" cy="19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3261" name="Text Box 11"/>
          <p:cNvSpPr txBox="1">
            <a:spLocks noChangeArrowheads="1"/>
          </p:cNvSpPr>
          <p:nvPr/>
        </p:nvSpPr>
        <p:spPr bwMode="auto">
          <a:xfrm>
            <a:off x="3360738" y="5695950"/>
            <a:ext cx="2376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dirty="0"/>
              <a:t>200.23.16.0</a:t>
            </a:r>
            <a:r>
              <a:rPr lang="pt-BR" sz="2400" dirty="0">
                <a:solidFill>
                  <a:schemeClr val="accent2"/>
                </a:solidFill>
              </a:rPr>
              <a:t>/23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8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Endereçamento IP: CIDR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000" dirty="0" smtClean="0"/>
                  <a:t>Ex. 200.18.160.128 </a:t>
                </a:r>
                <a:r>
                  <a:rPr lang="pt-BR" sz="2000" dirty="0" smtClean="0">
                    <a:solidFill>
                      <a:srgbClr val="FF0000"/>
                    </a:solidFill>
                  </a:rPr>
                  <a:t>/26 ou 255.255.255.192</a:t>
                </a:r>
              </a:p>
              <a:p>
                <a:pPr lvl="1"/>
                <a:r>
                  <a:rPr lang="pt-BR" sz="2000" dirty="0" smtClean="0">
                    <a:solidFill>
                      <a:srgbClr val="FF0000"/>
                    </a:solidFill>
                  </a:rPr>
                  <a:t>26</a:t>
                </a:r>
                <a:r>
                  <a:rPr lang="pt-BR" sz="2000" dirty="0" smtClean="0"/>
                  <a:t> bits identifica </a:t>
                </a:r>
                <a:r>
                  <a:rPr lang="pt-BR" sz="2000" dirty="0" err="1" smtClean="0"/>
                  <a:t>sub-rede</a:t>
                </a:r>
                <a:r>
                  <a:rPr lang="pt-BR" sz="2000" dirty="0" smtClean="0"/>
                  <a:t>;</a:t>
                </a:r>
              </a:p>
              <a:p>
                <a:pPr lvl="2"/>
                <a:r>
                  <a:rPr lang="pt-BR" dirty="0" smtClean="0">
                    <a:solidFill>
                      <a:srgbClr val="FF0000"/>
                    </a:solidFill>
                  </a:rPr>
                  <a:t>26</a:t>
                </a:r>
                <a:r>
                  <a:rPr lang="pt-BR" dirty="0" smtClean="0"/>
                  <a:t>-24 = </a:t>
                </a:r>
                <a:r>
                  <a:rPr lang="pt-BR" dirty="0" smtClean="0">
                    <a:solidFill>
                      <a:schemeClr val="accent2"/>
                    </a:solidFill>
                  </a:rPr>
                  <a:t>2</a:t>
                </a:r>
                <a:r>
                  <a:rPr lang="pt-BR" dirty="0" smtClean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BR" dirty="0" smtClean="0"/>
                  <a:t> sub-redes. </a:t>
                </a:r>
              </a:p>
              <a:p>
                <a:pPr lvl="1"/>
                <a:r>
                  <a:rPr lang="pt-BR" sz="2000" b="1" dirty="0" smtClean="0">
                    <a:solidFill>
                      <a:srgbClr val="FFC000"/>
                    </a:solidFill>
                  </a:rPr>
                  <a:t>6</a:t>
                </a:r>
                <a:r>
                  <a:rPr lang="pt-BR" sz="2000" dirty="0" smtClean="0"/>
                  <a:t> bits identifica hosts</a:t>
                </a:r>
              </a:p>
              <a:p>
                <a:pPr lvl="2"/>
                <a:r>
                  <a:rPr lang="pt-BR" dirty="0" smtClean="0"/>
                  <a:t>32-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26</a:t>
                </a:r>
                <a:r>
                  <a:rPr lang="pt-BR" dirty="0" smtClean="0"/>
                  <a:t> = </a:t>
                </a:r>
                <a:r>
                  <a:rPr lang="pt-BR" b="1" dirty="0" smtClean="0">
                    <a:solidFill>
                      <a:srgbClr val="FFC000"/>
                    </a:solidFill>
                  </a:rPr>
                  <a:t>6</a:t>
                </a:r>
                <a:r>
                  <a:rPr lang="pt-BR" dirty="0" smtClean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b="1" i="0" smtClean="0">
                            <a:solidFill>
                              <a:srgbClr val="FFC000"/>
                            </a:solidFill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pt-BR" dirty="0" smtClean="0"/>
                  <a:t> endereços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b="1">
                            <a:solidFill>
                              <a:srgbClr val="FFC000"/>
                            </a:solidFill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pt-BR" dirty="0" smtClean="0"/>
                  <a:t>-2 end. válidos)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76" t="-1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4a-</a:t>
            </a:r>
            <a:fld id="{5274A37C-EE8F-4987-9EFE-3337B73C46DE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4529"/>
              </p:ext>
            </p:extLst>
          </p:nvPr>
        </p:nvGraphicFramePr>
        <p:xfrm>
          <a:off x="697229" y="3920964"/>
          <a:ext cx="7874636" cy="237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362"/>
                <a:gridCol w="1441099"/>
                <a:gridCol w="1477041"/>
                <a:gridCol w="1477041"/>
                <a:gridCol w="486305"/>
                <a:gridCol w="1445788"/>
              </a:tblGrid>
              <a:tr h="339816"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</a:t>
                      </a:r>
                      <a:endParaRPr lang="pt-BR" sz="1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23</a:t>
                      </a:r>
                      <a:endParaRPr lang="pt-BR" sz="1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31</a:t>
                      </a:r>
                      <a:endParaRPr lang="pt-BR" sz="1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39816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Octeto 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Octeto</a:t>
                      </a:r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pt-B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Octeto</a:t>
                      </a:r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pt-B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solidFill>
                            <a:schemeClr val="tx1"/>
                          </a:solidFill>
                        </a:rPr>
                        <a:t>Octeto</a:t>
                      </a:r>
                      <a:r>
                        <a:rPr lang="pt-BR" sz="1600" b="0" baseline="0" dirty="0" smtClean="0">
                          <a:solidFill>
                            <a:schemeClr val="tx1"/>
                          </a:solidFill>
                        </a:rPr>
                        <a:t> 4</a:t>
                      </a:r>
                      <a:endParaRPr lang="pt-BR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39816">
                <a:tc>
                  <a:txBody>
                    <a:bodyPr/>
                    <a:lstStyle/>
                    <a:p>
                      <a:pPr algn="ctr"/>
                      <a:endParaRPr lang="pt-B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ID. Rede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ID.</a:t>
                      </a:r>
                      <a:r>
                        <a:rPr lang="pt-BR" sz="1600" b="1" baseline="0" dirty="0" smtClean="0"/>
                        <a:t> Host</a:t>
                      </a:r>
                      <a:endParaRPr lang="pt-BR" sz="1600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81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End. binário</a:t>
                      </a:r>
                      <a:endParaRPr lang="pt-BR" sz="1600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rgbClr val="FF0000"/>
                          </a:solidFill>
                        </a:rPr>
                        <a:t>11 00 10 00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rgbClr val="FF0000"/>
                          </a:solidFill>
                        </a:rPr>
                        <a:t>00 01 00 10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rgbClr val="FF0000"/>
                          </a:solidFill>
                        </a:rPr>
                        <a:t>10 10 00 00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FFC000"/>
                          </a:solidFill>
                        </a:rPr>
                        <a:t>XX </a:t>
                      </a:r>
                      <a:r>
                        <a:rPr lang="pt-BR" sz="1600" b="1" dirty="0" err="1" smtClean="0">
                          <a:solidFill>
                            <a:srgbClr val="FFC000"/>
                          </a:solidFill>
                        </a:rPr>
                        <a:t>XX</a:t>
                      </a:r>
                      <a:r>
                        <a:rPr lang="pt-BR" sz="1600" b="1" dirty="0" smtClean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pt-BR" sz="1600" b="1" dirty="0" err="1" smtClean="0">
                          <a:solidFill>
                            <a:srgbClr val="FFC000"/>
                          </a:solidFill>
                        </a:rPr>
                        <a:t>XX</a:t>
                      </a:r>
                      <a:endParaRPr lang="pt-BR" sz="16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81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End. decimal</a:t>
                      </a:r>
                      <a:endParaRPr lang="pt-BR" sz="1600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200.</a:t>
                      </a:r>
                      <a:endParaRPr lang="pt-BR" sz="1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18.</a:t>
                      </a:r>
                      <a:endParaRPr lang="pt-BR" sz="1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160.</a:t>
                      </a:r>
                      <a:endParaRPr lang="pt-BR" sz="1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128 a 191</a:t>
                      </a:r>
                      <a:endParaRPr lang="pt-BR" sz="1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3981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Máscara</a:t>
                      </a:r>
                      <a:endParaRPr lang="pt-BR" sz="1600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rgbClr val="FF0000"/>
                          </a:solidFill>
                        </a:rPr>
                        <a:t>11 11 11 11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rgbClr val="FF0000"/>
                          </a:solidFill>
                        </a:rPr>
                        <a:t>11 11 11 11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rgbClr val="FF0000"/>
                          </a:solidFill>
                        </a:rPr>
                        <a:t>11 11 11 11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pt-BR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>
                          <a:solidFill>
                            <a:srgbClr val="FFC000"/>
                          </a:solidFill>
                        </a:rPr>
                        <a:t>00 00 00</a:t>
                      </a:r>
                      <a:endParaRPr lang="pt-BR" sz="16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816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255.</a:t>
                      </a:r>
                      <a:endParaRPr lang="pt-BR" sz="1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255.</a:t>
                      </a:r>
                      <a:endParaRPr lang="pt-BR" sz="1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255.</a:t>
                      </a:r>
                      <a:endParaRPr lang="pt-BR" sz="1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192</a:t>
                      </a:r>
                      <a:endParaRPr lang="pt-BR" sz="16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86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CIDR, 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1348740"/>
            <a:ext cx="7772400" cy="4903470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/>
              <a:t>IP Rede: 32.10.20.128; máscara 255.255.255.192 ou </a:t>
            </a:r>
            <a:r>
              <a:rPr lang="pt-BR" sz="2000" dirty="0" smtClean="0">
                <a:solidFill>
                  <a:srgbClr val="FF0000"/>
                </a:solidFill>
              </a:rPr>
              <a:t>/26</a:t>
            </a:r>
            <a:r>
              <a:rPr lang="pt-BR" sz="2000" dirty="0" smtClean="0"/>
              <a:t>.</a:t>
            </a:r>
          </a:p>
          <a:p>
            <a:pPr marL="0" indent="0">
              <a:buNone/>
            </a:pPr>
            <a:r>
              <a:rPr lang="pt-BR" sz="2000" dirty="0" smtClean="0"/>
              <a:t>Pode </a:t>
            </a:r>
            <a:r>
              <a:rPr lang="pt-BR" sz="2000" dirty="0"/>
              <a:t>endereçar 64 end. (62 válidos) em uma rede só. Mas podemos subdividi-lo em </a:t>
            </a:r>
            <a:r>
              <a:rPr lang="pt-BR" sz="2000" dirty="0" err="1"/>
              <a:t>sub-redes</a:t>
            </a:r>
            <a:r>
              <a:rPr lang="pt-BR" sz="2000" dirty="0"/>
              <a:t>, de tal forma:</a:t>
            </a:r>
          </a:p>
          <a:p>
            <a:r>
              <a:rPr lang="pt-BR" sz="2000" dirty="0"/>
              <a:t>1 rede de 64 </a:t>
            </a:r>
            <a:r>
              <a:rPr lang="pt-BR" sz="2000" dirty="0" smtClean="0"/>
              <a:t>end. </a:t>
            </a:r>
            <a:r>
              <a:rPr lang="pt-BR" sz="2000" dirty="0"/>
              <a:t>(usando </a:t>
            </a:r>
            <a:r>
              <a:rPr lang="pt-BR" sz="2000" dirty="0" smtClean="0"/>
              <a:t>end. </a:t>
            </a:r>
            <a:r>
              <a:rPr lang="pt-BR" sz="2000" dirty="0"/>
              <a:t>e </a:t>
            </a:r>
            <a:r>
              <a:rPr lang="pt-BR" sz="2000" dirty="0" smtClean="0"/>
              <a:t>máscara </a:t>
            </a:r>
            <a:r>
              <a:rPr lang="pt-BR" sz="2000" dirty="0"/>
              <a:t>como estão</a:t>
            </a:r>
            <a:r>
              <a:rPr lang="pt-BR" sz="2000" dirty="0" smtClean="0"/>
              <a:t>) ou</a:t>
            </a:r>
          </a:p>
          <a:p>
            <a:r>
              <a:rPr lang="pt-BR" sz="2000" dirty="0"/>
              <a:t>2 redes de 32 </a:t>
            </a:r>
            <a:r>
              <a:rPr lang="pt-BR" sz="2000" dirty="0" smtClean="0"/>
              <a:t>end. </a:t>
            </a:r>
            <a:r>
              <a:rPr lang="pt-BR" sz="2000" dirty="0"/>
              <a:t>(aumentando </a:t>
            </a:r>
            <a:r>
              <a:rPr lang="pt-BR" sz="2000" dirty="0" smtClean="0">
                <a:solidFill>
                  <a:srgbClr val="FF0000"/>
                </a:solidFill>
              </a:rPr>
              <a:t>mais 1 </a:t>
            </a:r>
            <a:r>
              <a:rPr lang="pt-BR" sz="2000" dirty="0">
                <a:solidFill>
                  <a:srgbClr val="FF0000"/>
                </a:solidFill>
              </a:rPr>
              <a:t>bit </a:t>
            </a:r>
            <a:r>
              <a:rPr lang="pt-BR" sz="2000" dirty="0" smtClean="0"/>
              <a:t>à </a:t>
            </a:r>
            <a:r>
              <a:rPr lang="pt-BR" sz="2000" dirty="0"/>
              <a:t>máscara</a:t>
            </a:r>
            <a:r>
              <a:rPr lang="pt-BR" sz="2000" dirty="0" smtClean="0"/>
              <a:t>), </a:t>
            </a:r>
            <a:r>
              <a:rPr lang="pt-BR" sz="2000" dirty="0" smtClean="0">
                <a:solidFill>
                  <a:srgbClr val="FF0000"/>
                </a:solidFill>
              </a:rPr>
              <a:t>/27</a:t>
            </a:r>
            <a:r>
              <a:rPr lang="pt-BR" sz="2000" dirty="0" smtClean="0"/>
              <a:t>;</a:t>
            </a:r>
          </a:p>
          <a:p>
            <a:pPr marL="457200" lvl="1" indent="0">
              <a:buNone/>
            </a:pPr>
            <a:r>
              <a:rPr lang="pt-BR" sz="1600" dirty="0" smtClean="0"/>
              <a:t>Temos </a:t>
            </a:r>
            <a:r>
              <a:rPr lang="pt-BR" sz="1600" dirty="0"/>
              <a:t>o endereço 32.10.20.128 dividido da seguinte forma:</a:t>
            </a:r>
          </a:p>
          <a:p>
            <a:pPr lvl="1"/>
            <a:r>
              <a:rPr lang="pt-BR" sz="1600" dirty="0">
                <a:solidFill>
                  <a:srgbClr val="FF0000"/>
                </a:solidFill>
              </a:rPr>
              <a:t>Rede 1</a:t>
            </a:r>
            <a:r>
              <a:rPr lang="pt-BR" sz="1600" dirty="0"/>
              <a:t> = </a:t>
            </a:r>
            <a:r>
              <a:rPr lang="pt-BR" sz="1600" dirty="0">
                <a:solidFill>
                  <a:schemeClr val="accent2"/>
                </a:solidFill>
              </a:rPr>
              <a:t>32.10.20.</a:t>
            </a:r>
            <a:r>
              <a:rPr lang="pt-BR" sz="1600" dirty="0"/>
              <a:t>128 com máscara 255.255.255.224 </a:t>
            </a:r>
            <a:r>
              <a:rPr lang="pt-BR" sz="1600" dirty="0" smtClean="0"/>
              <a:t> (/27)  e</a:t>
            </a:r>
            <a:endParaRPr lang="pt-BR" sz="1600" dirty="0"/>
          </a:p>
          <a:p>
            <a:pPr lvl="1"/>
            <a:r>
              <a:rPr lang="pt-BR" sz="1600" dirty="0">
                <a:solidFill>
                  <a:srgbClr val="FF0000"/>
                </a:solidFill>
              </a:rPr>
              <a:t>Rede 2</a:t>
            </a:r>
            <a:r>
              <a:rPr lang="pt-BR" sz="1600" dirty="0"/>
              <a:t> = </a:t>
            </a:r>
            <a:r>
              <a:rPr lang="pt-BR" sz="1600" dirty="0">
                <a:solidFill>
                  <a:schemeClr val="accent2"/>
                </a:solidFill>
              </a:rPr>
              <a:t>32.10.20.</a:t>
            </a:r>
            <a:r>
              <a:rPr lang="pt-BR" sz="1600" dirty="0"/>
              <a:t>160 com máscara </a:t>
            </a:r>
            <a:r>
              <a:rPr lang="pt-BR" sz="1600" dirty="0" smtClean="0"/>
              <a:t>255.255.255.224 (/27)</a:t>
            </a:r>
          </a:p>
          <a:p>
            <a:pPr marL="457200" lvl="1" indent="0">
              <a:buNone/>
            </a:pPr>
            <a:r>
              <a:rPr lang="pt-BR" sz="1600" dirty="0" smtClean="0"/>
              <a:t>Os end. </a:t>
            </a:r>
            <a:r>
              <a:rPr lang="pt-BR" sz="1600" dirty="0"/>
              <a:t>v</a:t>
            </a:r>
            <a:r>
              <a:rPr lang="pt-BR" sz="1600" dirty="0" smtClean="0"/>
              <a:t>álidos de </a:t>
            </a:r>
            <a:r>
              <a:rPr lang="pt-BR" sz="1600" i="1" dirty="0" smtClean="0"/>
              <a:t>host</a:t>
            </a:r>
            <a:r>
              <a:rPr lang="pt-BR" sz="1600" dirty="0" smtClean="0"/>
              <a:t> e end. de </a:t>
            </a:r>
            <a:r>
              <a:rPr lang="pt-BR" sz="1600" i="1" dirty="0" smtClean="0"/>
              <a:t>broadcast</a:t>
            </a:r>
            <a:r>
              <a:rPr lang="pt-BR" sz="1600" dirty="0" smtClean="0"/>
              <a:t> em </a:t>
            </a:r>
            <a:r>
              <a:rPr lang="pt-BR" sz="1600" dirty="0"/>
              <a:t>cada rede são:</a:t>
            </a:r>
          </a:p>
          <a:p>
            <a:pPr lvl="1"/>
            <a:r>
              <a:rPr lang="pt-BR" sz="1600" dirty="0"/>
              <a:t>Rede 1: </a:t>
            </a:r>
            <a:r>
              <a:rPr lang="pt-BR" sz="1600" dirty="0">
                <a:solidFill>
                  <a:schemeClr val="accent2"/>
                </a:solidFill>
              </a:rPr>
              <a:t>32.10.20.</a:t>
            </a:r>
            <a:r>
              <a:rPr lang="pt-BR" sz="1600" dirty="0"/>
              <a:t>[</a:t>
            </a:r>
            <a:r>
              <a:rPr lang="pt-BR" sz="1600" dirty="0" smtClean="0"/>
              <a:t>129 a 158</a:t>
            </a:r>
            <a:r>
              <a:rPr lang="pt-BR" sz="1600" dirty="0"/>
              <a:t>] </a:t>
            </a:r>
            <a:r>
              <a:rPr lang="pt-BR" sz="1600" dirty="0" smtClean="0"/>
              <a:t>e </a:t>
            </a:r>
            <a:r>
              <a:rPr lang="pt-BR" sz="1600" i="1" dirty="0" smtClean="0"/>
              <a:t>broadcast:</a:t>
            </a:r>
            <a:r>
              <a:rPr lang="pt-BR" sz="1600" dirty="0" smtClean="0"/>
              <a:t> </a:t>
            </a:r>
            <a:r>
              <a:rPr lang="pt-BR" sz="1600" dirty="0" smtClean="0">
                <a:solidFill>
                  <a:schemeClr val="accent2"/>
                </a:solidFill>
              </a:rPr>
              <a:t>32.10.20.</a:t>
            </a:r>
            <a:r>
              <a:rPr lang="pt-BR" sz="1600" dirty="0" smtClean="0"/>
              <a:t>159</a:t>
            </a:r>
            <a:endParaRPr lang="pt-BR" sz="1600" dirty="0"/>
          </a:p>
          <a:p>
            <a:pPr lvl="1"/>
            <a:r>
              <a:rPr lang="pt-BR" sz="1600" dirty="0"/>
              <a:t>Rede 2: </a:t>
            </a:r>
            <a:r>
              <a:rPr lang="pt-BR" sz="1600" dirty="0">
                <a:solidFill>
                  <a:schemeClr val="accent2"/>
                </a:solidFill>
              </a:rPr>
              <a:t>32.10.20.</a:t>
            </a:r>
            <a:r>
              <a:rPr lang="pt-BR" sz="1600" dirty="0"/>
              <a:t>[</a:t>
            </a:r>
            <a:r>
              <a:rPr lang="pt-BR" sz="1600" dirty="0" smtClean="0"/>
              <a:t>161 a 190] e </a:t>
            </a:r>
            <a:r>
              <a:rPr lang="pt-BR" sz="1600" i="1" dirty="0" smtClean="0"/>
              <a:t>broadcast</a:t>
            </a:r>
            <a:r>
              <a:rPr lang="pt-BR" sz="1600" i="1" dirty="0"/>
              <a:t>:</a:t>
            </a:r>
            <a:r>
              <a:rPr lang="pt-BR" sz="1600" dirty="0" smtClean="0"/>
              <a:t> </a:t>
            </a:r>
            <a:r>
              <a:rPr lang="pt-BR" sz="1600" dirty="0" smtClean="0">
                <a:solidFill>
                  <a:schemeClr val="accent2"/>
                </a:solidFill>
              </a:rPr>
              <a:t>32.10.20.</a:t>
            </a:r>
            <a:r>
              <a:rPr lang="pt-BR" sz="1600" dirty="0" smtClean="0"/>
              <a:t>191</a:t>
            </a:r>
            <a:endParaRPr lang="pt-BR" sz="1600" dirty="0"/>
          </a:p>
          <a:p>
            <a:r>
              <a:rPr lang="pt-BR" sz="2000" dirty="0"/>
              <a:t>4 redes de 16 </a:t>
            </a:r>
            <a:r>
              <a:rPr lang="pt-BR" sz="2000" dirty="0" smtClean="0"/>
              <a:t>end. (</a:t>
            </a:r>
            <a:r>
              <a:rPr lang="pt-BR" sz="2000" dirty="0" err="1" smtClean="0">
                <a:solidFill>
                  <a:srgbClr val="FF0000"/>
                </a:solidFill>
              </a:rPr>
              <a:t>add</a:t>
            </a:r>
            <a:r>
              <a:rPr lang="pt-BR" sz="2000" dirty="0" smtClean="0">
                <a:solidFill>
                  <a:srgbClr val="FF0000"/>
                </a:solidFill>
              </a:rPr>
              <a:t> 2 </a:t>
            </a:r>
            <a:r>
              <a:rPr lang="pt-BR" sz="2000" dirty="0">
                <a:solidFill>
                  <a:srgbClr val="FF0000"/>
                </a:solidFill>
              </a:rPr>
              <a:t>bits </a:t>
            </a:r>
            <a:r>
              <a:rPr lang="pt-BR" sz="2000" dirty="0" smtClean="0"/>
              <a:t>à máscara </a:t>
            </a:r>
            <a:r>
              <a:rPr lang="pt-BR" sz="2000" dirty="0"/>
              <a:t>original</a:t>
            </a:r>
            <a:r>
              <a:rPr lang="pt-BR" sz="2000" dirty="0" smtClean="0"/>
              <a:t>), </a:t>
            </a:r>
            <a:r>
              <a:rPr lang="pt-BR" sz="2000" dirty="0" smtClean="0">
                <a:solidFill>
                  <a:srgbClr val="FF0000"/>
                </a:solidFill>
              </a:rPr>
              <a:t>/28</a:t>
            </a:r>
            <a:r>
              <a:rPr lang="pt-BR" sz="2000" dirty="0" smtClean="0"/>
              <a:t>; ou</a:t>
            </a:r>
          </a:p>
          <a:p>
            <a:r>
              <a:rPr lang="pt-BR" sz="2000" dirty="0"/>
              <a:t>8 redes de 8 </a:t>
            </a:r>
            <a:r>
              <a:rPr lang="pt-BR" sz="2000" dirty="0" smtClean="0"/>
              <a:t>end. (</a:t>
            </a:r>
            <a:r>
              <a:rPr lang="pt-BR" sz="2000" dirty="0" err="1" smtClean="0">
                <a:solidFill>
                  <a:srgbClr val="FF0000"/>
                </a:solidFill>
              </a:rPr>
              <a:t>add</a:t>
            </a:r>
            <a:r>
              <a:rPr lang="pt-BR" sz="2000" dirty="0" smtClean="0">
                <a:solidFill>
                  <a:srgbClr val="FF0000"/>
                </a:solidFill>
              </a:rPr>
              <a:t> 3 bits </a:t>
            </a:r>
            <a:r>
              <a:rPr lang="pt-BR" sz="2000" dirty="0" smtClean="0"/>
              <a:t>à máscara original), </a:t>
            </a:r>
            <a:r>
              <a:rPr lang="pt-BR" sz="2000" dirty="0" smtClean="0">
                <a:solidFill>
                  <a:srgbClr val="FF0000"/>
                </a:solidFill>
              </a:rPr>
              <a:t>/29</a:t>
            </a:r>
            <a:r>
              <a:rPr lang="pt-BR" sz="2000" dirty="0" smtClean="0"/>
              <a:t>; ou</a:t>
            </a:r>
          </a:p>
          <a:p>
            <a:r>
              <a:rPr lang="pt-BR" sz="2000" dirty="0"/>
              <a:t>16 redes de 4 </a:t>
            </a:r>
            <a:r>
              <a:rPr lang="pt-BR" sz="2000" dirty="0" smtClean="0"/>
              <a:t>end. (</a:t>
            </a:r>
            <a:r>
              <a:rPr lang="pt-BR" sz="2000" dirty="0" err="1" smtClean="0">
                <a:solidFill>
                  <a:srgbClr val="FF0000"/>
                </a:solidFill>
              </a:rPr>
              <a:t>add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4 bits </a:t>
            </a:r>
            <a:r>
              <a:rPr lang="pt-BR" sz="2000" dirty="0" smtClean="0"/>
              <a:t>à máscara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/>
              <a:t>original), </a:t>
            </a:r>
            <a:r>
              <a:rPr lang="pt-BR" sz="2000" dirty="0" smtClean="0">
                <a:solidFill>
                  <a:srgbClr val="FF0000"/>
                </a:solidFill>
              </a:rPr>
              <a:t>/30</a:t>
            </a:r>
            <a:r>
              <a:rPr lang="pt-BR" sz="2000" dirty="0" smtClean="0"/>
              <a:t>.</a:t>
            </a:r>
          </a:p>
          <a:p>
            <a:r>
              <a:rPr lang="pt-BR" sz="2000" dirty="0" smtClean="0"/>
              <a:t>32 redes de </a:t>
            </a:r>
            <a:r>
              <a:rPr lang="pt-BR" sz="2000" u="sng" dirty="0" smtClean="0"/>
              <a:t>2 end.</a:t>
            </a:r>
            <a:r>
              <a:rPr lang="pt-BR" sz="2000" dirty="0" smtClean="0"/>
              <a:t> (5 bits à </a:t>
            </a:r>
            <a:r>
              <a:rPr lang="pt-BR" sz="2000" dirty="0" err="1" smtClean="0"/>
              <a:t>másc</a:t>
            </a:r>
            <a:r>
              <a:rPr lang="pt-BR" sz="2000" dirty="0" smtClean="0"/>
              <a:t>. orig.), </a:t>
            </a:r>
            <a:r>
              <a:rPr lang="pt-BR" sz="2000" dirty="0" smtClean="0">
                <a:solidFill>
                  <a:srgbClr val="FF0000"/>
                </a:solidFill>
              </a:rPr>
              <a:t>/31</a:t>
            </a:r>
            <a:r>
              <a:rPr lang="pt-BR" sz="2000" dirty="0" smtClean="0"/>
              <a:t> </a:t>
            </a:r>
            <a:r>
              <a:rPr lang="pt-BR" sz="2000" u="sng" dirty="0" smtClean="0">
                <a:solidFill>
                  <a:srgbClr val="FF0000"/>
                </a:solidFill>
              </a:rPr>
              <a:t>NÃO EXISTE!</a:t>
            </a:r>
            <a:r>
              <a:rPr lang="pt-BR" sz="2000" dirty="0" smtClean="0"/>
              <a:t> </a:t>
            </a:r>
            <a:r>
              <a:rPr lang="pt-BR" sz="2000" u="sng" dirty="0" smtClean="0"/>
              <a:t>2 end.</a:t>
            </a:r>
            <a:r>
              <a:rPr lang="pt-BR" sz="2000" dirty="0" smtClean="0"/>
              <a:t> é rede e </a:t>
            </a:r>
            <a:r>
              <a:rPr lang="pt-BR" sz="2000" i="1" dirty="0" smtClean="0"/>
              <a:t>broadcast</a:t>
            </a:r>
            <a:r>
              <a:rPr lang="pt-BR" sz="2000" dirty="0" smtClean="0"/>
              <a:t>)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4: Camada de Rede</a:t>
            </a:r>
            <a:endParaRPr lang="pt-BR" dirty="0">
              <a:latin typeface="Times New Roman" pitchFamily="18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4a-</a:t>
            </a:r>
            <a:fld id="{5274A37C-EE8F-4987-9EFE-3337B73C46DE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4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proposto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1015" y="1600200"/>
                <a:ext cx="814197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sz="2000" dirty="0" smtClean="0"/>
                  <a:t>Há 4 laboratórios com 25 máquinas, cada. Sua empresa recebeu a seguinte faixa de IP: </a:t>
                </a:r>
                <a:r>
                  <a:rPr lang="pt-BR" sz="2000" dirty="0" smtClean="0">
                    <a:solidFill>
                      <a:srgbClr val="FF0000"/>
                    </a:solidFill>
                  </a:rPr>
                  <a:t>200.129.39.32 /25</a:t>
                </a:r>
                <a:r>
                  <a:rPr lang="pt-BR" sz="2000" dirty="0" smtClean="0"/>
                  <a:t>. Calcule uma </a:t>
                </a:r>
                <a:r>
                  <a:rPr lang="pt-BR" sz="2000" dirty="0" err="1" smtClean="0">
                    <a:solidFill>
                      <a:srgbClr val="FF0000"/>
                    </a:solidFill>
                  </a:rPr>
                  <a:t>sub-rede</a:t>
                </a:r>
                <a:r>
                  <a:rPr lang="pt-BR" sz="2000" dirty="0" smtClean="0"/>
                  <a:t> para cada </a:t>
                </a:r>
                <a:r>
                  <a:rPr lang="pt-BR" sz="2000" dirty="0" smtClean="0">
                    <a:solidFill>
                      <a:srgbClr val="FF0000"/>
                    </a:solidFill>
                  </a:rPr>
                  <a:t>laboratório</a:t>
                </a:r>
                <a:r>
                  <a:rPr lang="pt-BR" sz="2000" dirty="0" smtClean="0"/>
                  <a:t>. </a:t>
                </a:r>
                <a:r>
                  <a:rPr lang="pt-BR" sz="2000" b="1" dirty="0" smtClean="0"/>
                  <a:t>Informar:</a:t>
                </a:r>
                <a:r>
                  <a:rPr lang="pt-BR" sz="2000" dirty="0" smtClean="0"/>
                  <a:t> IP de rede e </a:t>
                </a:r>
                <a:r>
                  <a:rPr lang="pt-BR" sz="2000" i="1" dirty="0" smtClean="0"/>
                  <a:t>broadcast</a:t>
                </a:r>
                <a:r>
                  <a:rPr lang="pt-BR" sz="2000" dirty="0" smtClean="0"/>
                  <a:t> de cada </a:t>
                </a:r>
                <a:r>
                  <a:rPr lang="pt-BR" sz="2000" dirty="0" err="1" smtClean="0"/>
                  <a:t>sub-rede</a:t>
                </a:r>
                <a:r>
                  <a:rPr lang="pt-BR" sz="2000" dirty="0" smtClean="0"/>
                  <a:t>, bem como o 1º e ultimo IP válido. </a:t>
                </a:r>
              </a:p>
              <a:p>
                <a:pPr marL="0" indent="0">
                  <a:buNone/>
                </a:pPr>
                <a:r>
                  <a:rPr lang="pt-BR" sz="2000" dirty="0" smtClean="0"/>
                  <a:t>Considere que o núcleo da rede já está configurado, </a:t>
                </a:r>
                <a:r>
                  <a:rPr lang="pt-BR" sz="2000" u="sng" dirty="0" smtClean="0"/>
                  <a:t>foque nos </a:t>
                </a:r>
                <a:r>
                  <a:rPr lang="pt-BR" sz="2000" u="sng" dirty="0" err="1" smtClean="0"/>
                  <a:t>labs</a:t>
                </a:r>
                <a:r>
                  <a:rPr lang="pt-BR" sz="2000" u="sng" dirty="0" smtClean="0"/>
                  <a:t>.</a:t>
                </a:r>
              </a:p>
              <a:p>
                <a:pPr marL="0" indent="0">
                  <a:buNone/>
                </a:pPr>
                <a:r>
                  <a:rPr lang="pt-BR" sz="2000" dirty="0" smtClean="0">
                    <a:solidFill>
                      <a:srgbClr val="FF0000"/>
                    </a:solidFill>
                  </a:rPr>
                  <a:t>Dicas:</a:t>
                </a:r>
              </a:p>
              <a:p>
                <a:pPr marL="0" indent="0">
                  <a:buNone/>
                </a:pPr>
                <a:r>
                  <a:rPr lang="pt-BR" sz="2000" dirty="0" smtClean="0"/>
                  <a:t>4 </a:t>
                </a:r>
                <a:r>
                  <a:rPr lang="pt-BR" sz="2000" dirty="0" err="1" smtClean="0"/>
                  <a:t>sub-redes</a:t>
                </a:r>
                <a:r>
                  <a:rPr lang="pt-BR" sz="2000" dirty="0" smtClean="0"/>
                  <a:t>, então </a:t>
                </a:r>
                <a:r>
                  <a:rPr lang="pt-BR" sz="2000" dirty="0" err="1" smtClean="0"/>
                  <a:t>add</a:t>
                </a:r>
                <a:r>
                  <a:rPr lang="pt-BR" sz="2000" dirty="0" smtClean="0"/>
                  <a:t> 2 bits </a:t>
                </a:r>
                <a:r>
                  <a:rPr lang="pt-BR" sz="2000" dirty="0"/>
                  <a:t>à</a:t>
                </a:r>
                <a:r>
                  <a:rPr lang="pt-BR" sz="2000" dirty="0" smtClean="0"/>
                  <a:t> máscara;</a:t>
                </a:r>
              </a:p>
              <a:p>
                <a:pPr marL="0" indent="0">
                  <a:buNone/>
                </a:pPr>
                <a:r>
                  <a:rPr lang="pt-BR" sz="2000" dirty="0" smtClean="0"/>
                  <a:t>Seu limite inicial de IP 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pt-BR" sz="2000" dirty="0" smtClean="0"/>
                  <a:t> endereços;</a:t>
                </a:r>
              </a:p>
              <a:p>
                <a:pPr marL="0" indent="0">
                  <a:buNone/>
                </a:pPr>
                <a:endParaRPr lang="pt-BR" sz="2000" dirty="0" smtClean="0"/>
              </a:p>
              <a:p>
                <a:pPr marL="0" indent="0">
                  <a:buNone/>
                </a:pPr>
                <a:endParaRPr lang="pt-BR" sz="20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015" y="1600200"/>
                <a:ext cx="8141970" cy="4648200"/>
              </a:xfrm>
              <a:blipFill rotWithShape="1">
                <a:blip r:embed="rId2"/>
                <a:stretch>
                  <a:fillRect l="-749" t="-656" r="-2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4a-</a:t>
            </a:r>
            <a:fld id="{5274A37C-EE8F-4987-9EFE-3337B73C46DE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90" y="3359806"/>
            <a:ext cx="2989897" cy="201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8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Obtendo ENDEREÇO IP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Parte 2: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4a-</a:t>
            </a:r>
            <a:fld id="{5274A37C-EE8F-4987-9EFE-3337B73C46DE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9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54275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F46B22FC-3784-492A-A99F-4647BC05BB27}" type="slidenum">
              <a:rPr lang="pt-BR" smtClean="0"/>
              <a:pPr/>
              <a:t>56</a:t>
            </a:fld>
            <a:endParaRPr lang="pt-BR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Endereços IP: como conseguir um?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511175" y="1687513"/>
            <a:ext cx="8034338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sz="2800" u="sng" dirty="0">
                <a:solidFill>
                  <a:srgbClr val="FF0000"/>
                </a:solidFill>
              </a:rPr>
              <a:t>P:</a:t>
            </a:r>
            <a:r>
              <a:rPr lang="pt-BR" sz="2800" dirty="0"/>
              <a:t> Como o </a:t>
            </a:r>
            <a:r>
              <a:rPr lang="pt-BR" sz="2800" i="1" dirty="0"/>
              <a:t>host</a:t>
            </a:r>
            <a:r>
              <a:rPr lang="pt-BR" sz="2800" dirty="0"/>
              <a:t> obtém um endereço IP?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endParaRPr lang="pt-BR" sz="2800" dirty="0"/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q"/>
            </a:pPr>
            <a:r>
              <a:rPr lang="pt-BR" sz="2800" dirty="0"/>
              <a:t>codificado pelo administrador num arquivo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¦"/>
            </a:pPr>
            <a:r>
              <a:rPr lang="en-US" sz="2400" u="sng" dirty="0"/>
              <a:t>Windows:</a:t>
            </a:r>
            <a:r>
              <a:rPr lang="en-US" sz="2400" dirty="0"/>
              <a:t> </a:t>
            </a:r>
            <a:r>
              <a:rPr lang="en-US" sz="2400" dirty="0" err="1"/>
              <a:t>Painel</a:t>
            </a:r>
            <a:r>
              <a:rPr lang="en-US" sz="2400" dirty="0"/>
              <a:t> de </a:t>
            </a:r>
            <a:r>
              <a:rPr lang="en-US" sz="2400" dirty="0" err="1" smtClean="0"/>
              <a:t>controle</a:t>
            </a:r>
            <a:r>
              <a:rPr lang="en-US" sz="2400" dirty="0"/>
              <a:t>-</a:t>
            </a:r>
            <a:r>
              <a:rPr lang="en-US" sz="2400" dirty="0" smtClean="0"/>
              <a:t>&gt;</a:t>
            </a:r>
            <a:r>
              <a:rPr lang="en-US" sz="2400" dirty="0" err="1" smtClean="0"/>
              <a:t>Rede</a:t>
            </a:r>
            <a:r>
              <a:rPr lang="en-US" sz="2400" dirty="0" smtClean="0"/>
              <a:t>-&gt;Central de </a:t>
            </a:r>
            <a:r>
              <a:rPr lang="en-US" sz="2400" dirty="0" err="1" smtClean="0"/>
              <a:t>rede</a:t>
            </a:r>
            <a:r>
              <a:rPr lang="en-US" sz="2400" dirty="0" smtClean="0"/>
              <a:t>-&gt;</a:t>
            </a:r>
            <a:r>
              <a:rPr lang="en-US" sz="2400" dirty="0" err="1" smtClean="0"/>
              <a:t>Alterar</a:t>
            </a:r>
            <a:r>
              <a:rPr lang="en-US" sz="2400" dirty="0" smtClean="0"/>
              <a:t> </a:t>
            </a:r>
            <a:r>
              <a:rPr lang="en-US" sz="2400" dirty="0" err="1" smtClean="0"/>
              <a:t>config</a:t>
            </a:r>
            <a:r>
              <a:rPr lang="en-US" sz="2400" dirty="0" smtClean="0"/>
              <a:t>.-&gt;</a:t>
            </a:r>
            <a:r>
              <a:rPr lang="en-US" sz="2400" dirty="0" err="1" smtClean="0"/>
              <a:t>Propriedades</a:t>
            </a:r>
            <a:r>
              <a:rPr lang="en-US" sz="2400" dirty="0" smtClean="0"/>
              <a:t>-&gt;</a:t>
            </a:r>
            <a:r>
              <a:rPr lang="en-US" sz="2400" dirty="0" err="1" smtClean="0"/>
              <a:t>tcp</a:t>
            </a:r>
            <a:r>
              <a:rPr lang="en-US" sz="2400" dirty="0" smtClean="0"/>
              <a:t>/</a:t>
            </a:r>
            <a:r>
              <a:rPr lang="en-US" sz="2400" dirty="0" err="1" smtClean="0"/>
              <a:t>ip</a:t>
            </a:r>
            <a:r>
              <a:rPr lang="en-US" sz="2400" dirty="0" smtClean="0"/>
              <a:t> v4-&gt;</a:t>
            </a:r>
            <a:r>
              <a:rPr lang="en-US" sz="2400" dirty="0" err="1" smtClean="0"/>
              <a:t>propriedades</a:t>
            </a:r>
            <a:endParaRPr lang="pt-BR" sz="2400" dirty="0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¦"/>
            </a:pPr>
            <a:r>
              <a:rPr lang="pt-BR" sz="2400" u="sng" dirty="0"/>
              <a:t>UNIX:</a:t>
            </a:r>
            <a:r>
              <a:rPr lang="pt-BR" sz="2400" dirty="0"/>
              <a:t> /</a:t>
            </a:r>
            <a:r>
              <a:rPr lang="pt-BR" sz="2400" dirty="0" err="1" smtClean="0"/>
              <a:t>etc</a:t>
            </a:r>
            <a:r>
              <a:rPr lang="pt-BR" sz="2400" dirty="0" smtClean="0"/>
              <a:t>/network/interfaces</a:t>
            </a:r>
            <a:endParaRPr lang="pt-BR" sz="2400" dirty="0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q"/>
            </a:pPr>
            <a:endParaRPr lang="pt-BR" sz="2400" dirty="0"/>
          </a:p>
          <a:p>
            <a:pPr marL="342900" indent="-342900">
              <a:buClr>
                <a:schemeClr val="accent2"/>
              </a:buClr>
              <a:buFont typeface="Wingdings" pitchFamily="2" charset="2"/>
              <a:buChar char="q"/>
            </a:pPr>
            <a:r>
              <a:rPr lang="pt-BR" sz="2800" dirty="0">
                <a:solidFill>
                  <a:srgbClr val="FF0000"/>
                </a:solidFill>
              </a:rPr>
              <a:t>DHCP:</a:t>
            </a:r>
            <a:r>
              <a:rPr lang="pt-BR" sz="2800" dirty="0"/>
              <a:t> </a:t>
            </a:r>
            <a:r>
              <a:rPr lang="pt-BR" sz="2800" dirty="0" err="1">
                <a:solidFill>
                  <a:srgbClr val="FF0000"/>
                </a:solidFill>
              </a:rPr>
              <a:t>D</a:t>
            </a:r>
            <a:r>
              <a:rPr lang="pt-BR" sz="2800" dirty="0" err="1"/>
              <a:t>ynamic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FF0000"/>
                </a:solidFill>
              </a:rPr>
              <a:t>H</a:t>
            </a:r>
            <a:r>
              <a:rPr lang="pt-BR" sz="2800" dirty="0"/>
              <a:t>ost </a:t>
            </a:r>
            <a:r>
              <a:rPr lang="pt-BR" sz="2800" dirty="0" err="1">
                <a:solidFill>
                  <a:srgbClr val="FF0000"/>
                </a:solidFill>
              </a:rPr>
              <a:t>C</a:t>
            </a:r>
            <a:r>
              <a:rPr lang="pt-BR" sz="2800" dirty="0" err="1"/>
              <a:t>onfiguration</a:t>
            </a:r>
            <a:r>
              <a:rPr lang="pt-BR" sz="2800" dirty="0"/>
              <a:t> </a:t>
            </a:r>
            <a:r>
              <a:rPr lang="pt-BR" sz="2800" dirty="0" err="1">
                <a:solidFill>
                  <a:srgbClr val="FF0000"/>
                </a:solidFill>
              </a:rPr>
              <a:t>P</a:t>
            </a:r>
            <a:r>
              <a:rPr lang="pt-BR" sz="2800" dirty="0" err="1"/>
              <a:t>rotocol</a:t>
            </a:r>
            <a:r>
              <a:rPr lang="pt-BR" sz="2800" dirty="0"/>
              <a:t>: </a:t>
            </a:r>
            <a:r>
              <a:rPr lang="pt-BR" sz="2400" dirty="0"/>
              <a:t>obtém endereço dinamicamente de um servidor</a:t>
            </a:r>
          </a:p>
          <a:p>
            <a:pPr marL="742950" lvl="1" indent="-285750">
              <a:buClr>
                <a:schemeClr val="accent2"/>
              </a:buClr>
              <a:buFont typeface="Wingdings" pitchFamily="2" charset="2"/>
              <a:buChar char="¦"/>
            </a:pPr>
            <a:r>
              <a:rPr lang="pt-BR" sz="2400" dirty="0"/>
              <a:t>“</a:t>
            </a:r>
            <a:r>
              <a:rPr lang="pt-BR" sz="2400" dirty="0" err="1"/>
              <a:t>plug</a:t>
            </a:r>
            <a:r>
              <a:rPr lang="pt-BR" sz="2400" dirty="0"/>
              <a:t>-</a:t>
            </a:r>
            <a:r>
              <a:rPr lang="pt-BR" sz="2400" dirty="0" err="1"/>
              <a:t>and</a:t>
            </a:r>
            <a:r>
              <a:rPr lang="pt-BR" sz="2400" dirty="0"/>
              <a:t>-play</a:t>
            </a:r>
            <a:r>
              <a:rPr lang="pt-BR" sz="2400" dirty="0" smtClean="0"/>
              <a:t>”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Network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55299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AD43F8CD-B991-4D0B-9254-3EB78A224F63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346075"/>
            <a:ext cx="8826500" cy="1143000"/>
          </a:xfrm>
        </p:spPr>
        <p:txBody>
          <a:bodyPr/>
          <a:lstStyle/>
          <a:p>
            <a:r>
              <a:rPr lang="en-US" sz="3200" smtClean="0"/>
              <a:t>DHCP: Dynamic Host Configuration Protocol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587500"/>
            <a:ext cx="8034338" cy="335915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u="sng" dirty="0" smtClean="0">
                <a:solidFill>
                  <a:srgbClr val="FF0000"/>
                </a:solidFill>
              </a:rPr>
              <a:t>Objetivo:</a:t>
            </a:r>
            <a:r>
              <a:rPr lang="pt-BR" sz="2400" dirty="0" smtClean="0"/>
              <a:t> permitir ao </a:t>
            </a:r>
            <a:r>
              <a:rPr lang="pt-BR" sz="2400" i="1" dirty="0" smtClean="0"/>
              <a:t>host</a:t>
            </a:r>
            <a:r>
              <a:rPr lang="pt-BR" sz="2400" dirty="0"/>
              <a:t> </a:t>
            </a:r>
            <a:r>
              <a:rPr lang="pt-BR" sz="2400" dirty="0" smtClean="0"/>
              <a:t>obter dinamicamente </a:t>
            </a:r>
            <a:r>
              <a:rPr lang="pt-BR" sz="2400" dirty="0" smtClean="0"/>
              <a:t>um </a:t>
            </a:r>
            <a:r>
              <a:rPr lang="pt-BR" sz="2400" dirty="0" smtClean="0"/>
              <a:t>endereço IP do servidor </a:t>
            </a:r>
            <a:r>
              <a:rPr lang="pt-BR" sz="2400" dirty="0" smtClean="0"/>
              <a:t>DHCP, </a:t>
            </a:r>
            <a:r>
              <a:rPr lang="pt-BR" sz="2400" dirty="0" smtClean="0"/>
              <a:t>quando entra na rede</a:t>
            </a:r>
          </a:p>
          <a:p>
            <a:pPr lvl="1"/>
            <a:r>
              <a:rPr lang="pt-BR" sz="2000" dirty="0" smtClean="0"/>
              <a:t>pode renovar o empréstimo pelo uso do endereço</a:t>
            </a:r>
          </a:p>
          <a:p>
            <a:pPr lvl="1"/>
            <a:r>
              <a:rPr lang="pt-BR" sz="2000" dirty="0" smtClean="0"/>
              <a:t>permite a reutilização de endereços (retém o endereço apenas enquanto estiver conectado)</a:t>
            </a:r>
          </a:p>
          <a:p>
            <a:pPr lvl="1"/>
            <a:r>
              <a:rPr lang="pt-BR" sz="2000" dirty="0" smtClean="0"/>
              <a:t>suporte a usuários móveis que queiram entrar na rede (mais brevemente)</a:t>
            </a:r>
          </a:p>
          <a:p>
            <a:pPr>
              <a:buFont typeface="ZapfDingbats" pitchFamily="82" charset="0"/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Visão geral do DHCP: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sz="2000" dirty="0" smtClean="0"/>
              <a:t>host envia em broadcast </a:t>
            </a:r>
            <a:r>
              <a:rPr lang="pt-BR" sz="2000" dirty="0" err="1" smtClean="0"/>
              <a:t>msg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“DHCP </a:t>
            </a:r>
            <a:r>
              <a:rPr lang="pt-BR" sz="2000" dirty="0" err="1" smtClean="0">
                <a:solidFill>
                  <a:srgbClr val="FF0000"/>
                </a:solidFill>
              </a:rPr>
              <a:t>discover</a:t>
            </a:r>
            <a:r>
              <a:rPr lang="pt-BR" sz="2000" dirty="0" smtClean="0">
                <a:solidFill>
                  <a:srgbClr val="FF0000"/>
                </a:solidFill>
              </a:rPr>
              <a:t>” </a:t>
            </a:r>
            <a:r>
              <a:rPr lang="pt-BR" sz="2000" dirty="0" smtClean="0"/>
              <a:t>[opcional]</a:t>
            </a:r>
          </a:p>
          <a:p>
            <a:pPr lvl="1"/>
            <a:r>
              <a:rPr lang="pt-BR" sz="2000" dirty="0" smtClean="0"/>
              <a:t>servidor DHCP responde com </a:t>
            </a:r>
            <a:r>
              <a:rPr lang="pt-BR" sz="2000" dirty="0" err="1" smtClean="0"/>
              <a:t>msg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“DHCP </a:t>
            </a:r>
            <a:r>
              <a:rPr lang="pt-BR" sz="2000" dirty="0" err="1" smtClean="0">
                <a:solidFill>
                  <a:srgbClr val="FF0000"/>
                </a:solidFill>
              </a:rPr>
              <a:t>offer</a:t>
            </a:r>
            <a:r>
              <a:rPr lang="pt-BR" sz="2000" dirty="0" smtClean="0">
                <a:solidFill>
                  <a:srgbClr val="FF0000"/>
                </a:solidFill>
              </a:rPr>
              <a:t>” </a:t>
            </a:r>
            <a:r>
              <a:rPr lang="pt-BR" sz="2000" dirty="0" smtClean="0"/>
              <a:t>[opcional]</a:t>
            </a:r>
          </a:p>
          <a:p>
            <a:pPr lvl="1"/>
            <a:r>
              <a:rPr lang="pt-BR" sz="2000" dirty="0" smtClean="0"/>
              <a:t>host solicita endereço IP: </a:t>
            </a:r>
            <a:r>
              <a:rPr lang="pt-BR" sz="2000" dirty="0" err="1" smtClean="0"/>
              <a:t>msg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“DHCP </a:t>
            </a:r>
            <a:r>
              <a:rPr lang="pt-BR" sz="2000" dirty="0" err="1" smtClean="0">
                <a:solidFill>
                  <a:srgbClr val="FF0000"/>
                </a:solidFill>
              </a:rPr>
              <a:t>request</a:t>
            </a:r>
            <a:r>
              <a:rPr lang="pt-BR" sz="2000" dirty="0" smtClean="0">
                <a:solidFill>
                  <a:srgbClr val="FF0000"/>
                </a:solidFill>
              </a:rPr>
              <a:t>”</a:t>
            </a:r>
            <a:endParaRPr lang="pt-BR" sz="2000" dirty="0" smtClean="0"/>
          </a:p>
          <a:p>
            <a:pPr lvl="1"/>
            <a:r>
              <a:rPr lang="pt-BR" sz="2000" dirty="0" smtClean="0"/>
              <a:t>servidor DHCP envia endereço: </a:t>
            </a:r>
            <a:r>
              <a:rPr lang="pt-BR" sz="2000" dirty="0" err="1" smtClean="0"/>
              <a:t>msg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0000"/>
                </a:solidFill>
              </a:rPr>
              <a:t>“DHCP </a:t>
            </a:r>
            <a:r>
              <a:rPr lang="pt-BR" sz="2000" dirty="0" err="1" smtClean="0">
                <a:solidFill>
                  <a:srgbClr val="FF0000"/>
                </a:solidFill>
              </a:rPr>
              <a:t>ack</a:t>
            </a:r>
            <a:r>
              <a:rPr lang="pt-BR" sz="2000" dirty="0" smtClean="0">
                <a:solidFill>
                  <a:srgbClr val="FF0000"/>
                </a:solidFill>
              </a:rPr>
              <a:t>”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Network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1276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1F2FB7A0-3B7C-4FD9-8F87-9D75F52F3025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11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388938"/>
            <a:ext cx="7772400" cy="1143000"/>
          </a:xfrm>
        </p:spPr>
        <p:txBody>
          <a:bodyPr/>
          <a:lstStyle/>
          <a:p>
            <a:r>
              <a:rPr lang="en-US" sz="3600" dirty="0" err="1" smtClean="0"/>
              <a:t>cenário</a:t>
            </a:r>
            <a:r>
              <a:rPr lang="en-US" sz="3600" dirty="0" smtClean="0"/>
              <a:t> DHCP </a:t>
            </a:r>
            <a:r>
              <a:rPr lang="en-US" sz="3600" dirty="0" err="1" smtClean="0"/>
              <a:t>cliente-servidor</a:t>
            </a:r>
            <a:endParaRPr lang="en-US" sz="3600" dirty="0" smtClean="0"/>
          </a:p>
        </p:txBody>
      </p:sp>
      <p:sp>
        <p:nvSpPr>
          <p:cNvPr id="11278" name="Rectangle 3"/>
          <p:cNvSpPr>
            <a:spLocks noChangeArrowheads="1"/>
          </p:cNvSpPr>
          <p:nvPr/>
        </p:nvSpPr>
        <p:spPr bwMode="auto">
          <a:xfrm>
            <a:off x="2408238" y="6037263"/>
            <a:ext cx="4978400" cy="3190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312" name="Rectangle 63"/>
          <p:cNvSpPr>
            <a:spLocks noChangeArrowheads="1"/>
          </p:cNvSpPr>
          <p:nvPr/>
        </p:nvSpPr>
        <p:spPr bwMode="auto">
          <a:xfrm>
            <a:off x="6210300" y="6770688"/>
            <a:ext cx="8572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7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98" name="Rectangle 3"/>
          <p:cNvSpPr>
            <a:spLocks noChangeArrowheads="1"/>
          </p:cNvSpPr>
          <p:nvPr/>
        </p:nvSpPr>
        <p:spPr bwMode="auto">
          <a:xfrm>
            <a:off x="2408238" y="6037263"/>
            <a:ext cx="4978400" cy="319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9" name="Text Box 97"/>
          <p:cNvSpPr txBox="1">
            <a:spLocks noChangeArrowheads="1"/>
          </p:cNvSpPr>
          <p:nvPr/>
        </p:nvSpPr>
        <p:spPr bwMode="auto">
          <a:xfrm>
            <a:off x="869950" y="1903413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1" dirty="0" smtClean="0">
                <a:solidFill>
                  <a:schemeClr val="accent2"/>
                </a:solidFill>
              </a:rPr>
              <a:t>223.1.1.0/24</a:t>
            </a:r>
          </a:p>
        </p:txBody>
      </p:sp>
      <p:sp>
        <p:nvSpPr>
          <p:cNvPr id="100" name="Text Box 98"/>
          <p:cNvSpPr txBox="1">
            <a:spLocks noChangeArrowheads="1"/>
          </p:cNvSpPr>
          <p:nvPr/>
        </p:nvSpPr>
        <p:spPr bwMode="auto">
          <a:xfrm>
            <a:off x="4383788" y="4446463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1" dirty="0" smtClean="0">
                <a:solidFill>
                  <a:schemeClr val="accent2"/>
                </a:solidFill>
              </a:rPr>
              <a:t>223.1.2.0/24</a:t>
            </a:r>
          </a:p>
        </p:txBody>
      </p:sp>
      <p:sp>
        <p:nvSpPr>
          <p:cNvPr id="101" name="Text Box 99"/>
          <p:cNvSpPr txBox="1">
            <a:spLocks noChangeArrowheads="1"/>
          </p:cNvSpPr>
          <p:nvPr/>
        </p:nvSpPr>
        <p:spPr bwMode="auto">
          <a:xfrm>
            <a:off x="2651125" y="5992813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1" dirty="0" smtClean="0">
                <a:solidFill>
                  <a:schemeClr val="accent2"/>
                </a:solidFill>
              </a:rPr>
              <a:t>223.1.3.0/24</a:t>
            </a:r>
          </a:p>
        </p:txBody>
      </p:sp>
      <p:sp>
        <p:nvSpPr>
          <p:cNvPr id="102" name="Rectangle 100"/>
          <p:cNvSpPr>
            <a:spLocks noChangeArrowheads="1"/>
          </p:cNvSpPr>
          <p:nvPr/>
        </p:nvSpPr>
        <p:spPr bwMode="auto">
          <a:xfrm>
            <a:off x="1663700" y="4233863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" name="Freeform 101"/>
          <p:cNvSpPr>
            <a:spLocks/>
          </p:cNvSpPr>
          <p:nvPr/>
        </p:nvSpPr>
        <p:spPr bwMode="auto">
          <a:xfrm>
            <a:off x="1076325" y="2173288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4" name="Freeform 102"/>
          <p:cNvSpPr>
            <a:spLocks/>
          </p:cNvSpPr>
          <p:nvPr/>
        </p:nvSpPr>
        <p:spPr bwMode="auto">
          <a:xfrm>
            <a:off x="3603625" y="2482850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5" name="Freeform 103"/>
          <p:cNvSpPr>
            <a:spLocks/>
          </p:cNvSpPr>
          <p:nvPr/>
        </p:nvSpPr>
        <p:spPr bwMode="auto">
          <a:xfrm>
            <a:off x="2276475" y="3916363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6" name="Line 104"/>
          <p:cNvSpPr>
            <a:spLocks noChangeShapeType="1"/>
          </p:cNvSpPr>
          <p:nvPr/>
        </p:nvSpPr>
        <p:spPr bwMode="auto">
          <a:xfrm>
            <a:off x="1625600" y="2695575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107" name="Line 106"/>
          <p:cNvSpPr>
            <a:spLocks noChangeShapeType="1"/>
          </p:cNvSpPr>
          <p:nvPr/>
        </p:nvSpPr>
        <p:spPr bwMode="auto">
          <a:xfrm flipV="1">
            <a:off x="1674813" y="3416300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108" name="Line 107"/>
          <p:cNvSpPr>
            <a:spLocks noChangeShapeType="1"/>
          </p:cNvSpPr>
          <p:nvPr/>
        </p:nvSpPr>
        <p:spPr bwMode="auto">
          <a:xfrm>
            <a:off x="1635125" y="3967163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109" name="Line 108"/>
          <p:cNvSpPr>
            <a:spLocks noChangeShapeType="1"/>
          </p:cNvSpPr>
          <p:nvPr/>
        </p:nvSpPr>
        <p:spPr bwMode="auto">
          <a:xfrm flipV="1">
            <a:off x="2478088" y="3544888"/>
            <a:ext cx="5619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110" name="Text Box 109"/>
          <p:cNvSpPr txBox="1">
            <a:spLocks noChangeArrowheads="1"/>
          </p:cNvSpPr>
          <p:nvPr/>
        </p:nvSpPr>
        <p:spPr bwMode="auto">
          <a:xfrm>
            <a:off x="1673225" y="2370138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223.1.1.1</a:t>
            </a:r>
            <a:endParaRPr lang="en-US" sz="1400" smtClean="0">
              <a:latin typeface="Comic Sans MS" charset="0"/>
            </a:endParaRPr>
          </a:p>
        </p:txBody>
      </p:sp>
      <p:sp>
        <p:nvSpPr>
          <p:cNvPr id="111" name="Text Box 111"/>
          <p:cNvSpPr txBox="1">
            <a:spLocks noChangeArrowheads="1"/>
          </p:cNvSpPr>
          <p:nvPr/>
        </p:nvSpPr>
        <p:spPr bwMode="auto">
          <a:xfrm>
            <a:off x="1558925" y="3995738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223.1.1.3</a:t>
            </a:r>
            <a:endParaRPr lang="en-US" sz="1400" smtClean="0">
              <a:latin typeface="Comic Sans MS" charset="0"/>
            </a:endParaRPr>
          </a:p>
        </p:txBody>
      </p:sp>
      <p:sp>
        <p:nvSpPr>
          <p:cNvPr id="112" name="Text Box 112"/>
          <p:cNvSpPr txBox="1">
            <a:spLocks noChangeArrowheads="1"/>
          </p:cNvSpPr>
          <p:nvPr/>
        </p:nvSpPr>
        <p:spPr bwMode="auto">
          <a:xfrm>
            <a:off x="2305050" y="3235325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223.1.1.4</a:t>
            </a:r>
            <a:endParaRPr lang="en-US" sz="1400" smtClean="0">
              <a:latin typeface="Comic Sans MS" charset="0"/>
            </a:endParaRPr>
          </a:p>
        </p:txBody>
      </p:sp>
      <p:sp>
        <p:nvSpPr>
          <p:cNvPr id="113" name="Line 113"/>
          <p:cNvSpPr>
            <a:spLocks noChangeShapeType="1"/>
          </p:cNvSpPr>
          <p:nvPr/>
        </p:nvSpPr>
        <p:spPr bwMode="auto">
          <a:xfrm flipV="1">
            <a:off x="3552825" y="3546475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114" name="Text Box 114"/>
          <p:cNvSpPr txBox="1">
            <a:spLocks noChangeArrowheads="1"/>
          </p:cNvSpPr>
          <p:nvPr/>
        </p:nvSpPr>
        <p:spPr bwMode="auto">
          <a:xfrm>
            <a:off x="3425825" y="3236913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223.1.2.9</a:t>
            </a:r>
            <a:endParaRPr lang="en-US" sz="1400" smtClean="0">
              <a:latin typeface="Comic Sans MS" charset="0"/>
            </a:endParaRPr>
          </a:p>
        </p:txBody>
      </p:sp>
      <p:sp>
        <p:nvSpPr>
          <p:cNvPr id="115" name="Line 116"/>
          <p:cNvSpPr>
            <a:spLocks noChangeShapeType="1"/>
          </p:cNvSpPr>
          <p:nvPr/>
        </p:nvSpPr>
        <p:spPr bwMode="auto">
          <a:xfrm>
            <a:off x="4745038" y="285750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116" name="Line 117"/>
          <p:cNvSpPr>
            <a:spLocks noChangeShapeType="1"/>
          </p:cNvSpPr>
          <p:nvPr/>
        </p:nvSpPr>
        <p:spPr bwMode="auto">
          <a:xfrm>
            <a:off x="4799013" y="413385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117" name="Line 120"/>
          <p:cNvSpPr>
            <a:spLocks noChangeShapeType="1"/>
          </p:cNvSpPr>
          <p:nvPr/>
        </p:nvSpPr>
        <p:spPr bwMode="auto">
          <a:xfrm flipH="1">
            <a:off x="3311525" y="3886200"/>
            <a:ext cx="3175" cy="708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8" name="Line 122"/>
          <p:cNvSpPr>
            <a:spLocks noChangeShapeType="1"/>
          </p:cNvSpPr>
          <p:nvPr/>
        </p:nvSpPr>
        <p:spPr bwMode="auto">
          <a:xfrm flipH="1" flipV="1">
            <a:off x="2736850" y="523081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119" name="Line 123"/>
          <p:cNvSpPr>
            <a:spLocks noChangeShapeType="1"/>
          </p:cNvSpPr>
          <p:nvPr/>
        </p:nvSpPr>
        <p:spPr bwMode="auto">
          <a:xfrm flipH="1" flipV="1">
            <a:off x="3878263" y="51641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120" name="Text Box 124"/>
          <p:cNvSpPr txBox="1">
            <a:spLocks noChangeArrowheads="1"/>
          </p:cNvSpPr>
          <p:nvPr/>
        </p:nvSpPr>
        <p:spPr bwMode="auto">
          <a:xfrm>
            <a:off x="3849688" y="5041900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223.1.3.2</a:t>
            </a:r>
            <a:endParaRPr lang="en-US" sz="1400" smtClean="0">
              <a:latin typeface="Comic Sans MS" charset="0"/>
            </a:endParaRPr>
          </a:p>
        </p:txBody>
      </p:sp>
      <p:sp>
        <p:nvSpPr>
          <p:cNvPr id="121" name="Text Box 127"/>
          <p:cNvSpPr txBox="1">
            <a:spLocks noChangeArrowheads="1"/>
          </p:cNvSpPr>
          <p:nvPr/>
        </p:nvSpPr>
        <p:spPr bwMode="auto">
          <a:xfrm>
            <a:off x="1701800" y="5053013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/>
              <a:t>223.1.3.1</a:t>
            </a:r>
            <a:endParaRPr lang="en-US" sz="1400" dirty="0" smtClean="0">
              <a:latin typeface="Comic Sans MS" charset="0"/>
            </a:endParaRPr>
          </a:p>
        </p:txBody>
      </p:sp>
      <p:grpSp>
        <p:nvGrpSpPr>
          <p:cNvPr id="122" name="Group 129"/>
          <p:cNvGrpSpPr>
            <a:grpSpLocks/>
          </p:cNvGrpSpPr>
          <p:nvPr/>
        </p:nvGrpSpPr>
        <p:grpSpPr bwMode="auto">
          <a:xfrm>
            <a:off x="1071563" y="2397125"/>
            <a:ext cx="641350" cy="558800"/>
            <a:chOff x="-44" y="1473"/>
            <a:chExt cx="981" cy="1105"/>
          </a:xfrm>
        </p:grpSpPr>
        <p:pic>
          <p:nvPicPr>
            <p:cNvPr id="123" name="Picture 13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" name="Freeform 13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5" name="Group 132"/>
          <p:cNvGrpSpPr>
            <a:grpSpLocks/>
          </p:cNvGrpSpPr>
          <p:nvPr/>
        </p:nvGrpSpPr>
        <p:grpSpPr bwMode="auto">
          <a:xfrm>
            <a:off x="1066800" y="3006725"/>
            <a:ext cx="641350" cy="558800"/>
            <a:chOff x="-44" y="1473"/>
            <a:chExt cx="981" cy="1105"/>
          </a:xfrm>
        </p:grpSpPr>
        <p:pic>
          <p:nvPicPr>
            <p:cNvPr id="126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28" name="Group 135"/>
          <p:cNvGrpSpPr>
            <a:grpSpLocks/>
          </p:cNvGrpSpPr>
          <p:nvPr/>
        </p:nvGrpSpPr>
        <p:grpSpPr bwMode="auto">
          <a:xfrm>
            <a:off x="1095375" y="3616325"/>
            <a:ext cx="641350" cy="558800"/>
            <a:chOff x="-44" y="1473"/>
            <a:chExt cx="981" cy="1105"/>
          </a:xfrm>
        </p:grpSpPr>
        <p:pic>
          <p:nvPicPr>
            <p:cNvPr id="129" name="Picture 13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0" name="Freeform 13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31" name="Group 138"/>
          <p:cNvGrpSpPr>
            <a:grpSpLocks/>
          </p:cNvGrpSpPr>
          <p:nvPr/>
        </p:nvGrpSpPr>
        <p:grpSpPr bwMode="auto">
          <a:xfrm flipH="1">
            <a:off x="4803775" y="2565400"/>
            <a:ext cx="641350" cy="558800"/>
            <a:chOff x="-44" y="1473"/>
            <a:chExt cx="981" cy="1105"/>
          </a:xfrm>
        </p:grpSpPr>
        <p:pic>
          <p:nvPicPr>
            <p:cNvPr id="132" name="Picture 13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" name="Freeform 14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34" name="Group 141"/>
          <p:cNvGrpSpPr>
            <a:grpSpLocks/>
          </p:cNvGrpSpPr>
          <p:nvPr/>
        </p:nvGrpSpPr>
        <p:grpSpPr bwMode="auto">
          <a:xfrm flipH="1">
            <a:off x="4878388" y="3844925"/>
            <a:ext cx="641350" cy="558800"/>
            <a:chOff x="-44" y="1473"/>
            <a:chExt cx="981" cy="1105"/>
          </a:xfrm>
        </p:grpSpPr>
        <p:pic>
          <p:nvPicPr>
            <p:cNvPr id="135" name="Picture 14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" name="Freeform 14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37" name="Group 144"/>
          <p:cNvGrpSpPr>
            <a:grpSpLocks/>
          </p:cNvGrpSpPr>
          <p:nvPr/>
        </p:nvGrpSpPr>
        <p:grpSpPr bwMode="auto">
          <a:xfrm flipH="1">
            <a:off x="3670300" y="5368925"/>
            <a:ext cx="641350" cy="558800"/>
            <a:chOff x="-44" y="1473"/>
            <a:chExt cx="981" cy="1105"/>
          </a:xfrm>
        </p:grpSpPr>
        <p:pic>
          <p:nvPicPr>
            <p:cNvPr id="138" name="Picture 1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Freeform 1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40" name="Group 147"/>
          <p:cNvGrpSpPr>
            <a:grpSpLocks/>
          </p:cNvGrpSpPr>
          <p:nvPr/>
        </p:nvGrpSpPr>
        <p:grpSpPr bwMode="auto">
          <a:xfrm flipH="1">
            <a:off x="2506663" y="5410200"/>
            <a:ext cx="641350" cy="558800"/>
            <a:chOff x="-44" y="1473"/>
            <a:chExt cx="981" cy="1105"/>
          </a:xfrm>
        </p:grpSpPr>
        <p:pic>
          <p:nvPicPr>
            <p:cNvPr id="141" name="Picture 14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2" name="Freeform 14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43" name="Group 150"/>
          <p:cNvGrpSpPr>
            <a:grpSpLocks/>
          </p:cNvGrpSpPr>
          <p:nvPr/>
        </p:nvGrpSpPr>
        <p:grpSpPr bwMode="auto">
          <a:xfrm>
            <a:off x="2935288" y="3503613"/>
            <a:ext cx="698500" cy="355600"/>
            <a:chOff x="4396" y="1245"/>
            <a:chExt cx="672" cy="248"/>
          </a:xfrm>
        </p:grpSpPr>
        <p:sp>
          <p:nvSpPr>
            <p:cNvPr id="14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 sz="1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4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pt-BR" altLang="pt-BR" sz="1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4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 sz="1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147" name="Group 15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0" name="Freeform 1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1" name="Freeform 1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48" name="Line 15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49" name="Line 15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52" name="Rectangle 162"/>
          <p:cNvSpPr>
            <a:spLocks noChangeArrowheads="1"/>
          </p:cNvSpPr>
          <p:nvPr/>
        </p:nvSpPr>
        <p:spPr bwMode="auto">
          <a:xfrm>
            <a:off x="1789113" y="311943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153" name="Text Box 110"/>
          <p:cNvSpPr txBox="1">
            <a:spLocks noChangeArrowheads="1"/>
          </p:cNvSpPr>
          <p:nvPr/>
        </p:nvSpPr>
        <p:spPr bwMode="auto">
          <a:xfrm>
            <a:off x="1624013" y="3025775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/>
              <a:t>223.1.1.2</a:t>
            </a:r>
            <a:endParaRPr lang="en-US" sz="1400" dirty="0" smtClean="0">
              <a:latin typeface="Comic Sans MS" charset="0"/>
            </a:endParaRPr>
          </a:p>
        </p:txBody>
      </p:sp>
      <p:sp>
        <p:nvSpPr>
          <p:cNvPr id="154" name="Rectangle 165"/>
          <p:cNvSpPr>
            <a:spLocks noChangeArrowheads="1"/>
          </p:cNvSpPr>
          <p:nvPr/>
        </p:nvSpPr>
        <p:spPr bwMode="auto">
          <a:xfrm>
            <a:off x="4530725" y="3829050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155" name="Rectangle 166"/>
          <p:cNvSpPr>
            <a:spLocks noChangeArrowheads="1"/>
          </p:cNvSpPr>
          <p:nvPr/>
        </p:nvSpPr>
        <p:spPr bwMode="auto">
          <a:xfrm>
            <a:off x="3178175" y="401478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  <p:sp>
        <p:nvSpPr>
          <p:cNvPr id="156" name="Text Box 128"/>
          <p:cNvSpPr txBox="1">
            <a:spLocks noChangeArrowheads="1"/>
          </p:cNvSpPr>
          <p:nvPr/>
        </p:nvSpPr>
        <p:spPr bwMode="auto">
          <a:xfrm>
            <a:off x="2801938" y="3976688"/>
            <a:ext cx="10334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/>
              <a:t>223.1.3.27</a:t>
            </a:r>
            <a:endParaRPr lang="en-US" sz="1400" dirty="0" smtClean="0">
              <a:latin typeface="Comic Sans MS" charset="0"/>
            </a:endParaRPr>
          </a:p>
        </p:txBody>
      </p:sp>
      <p:sp>
        <p:nvSpPr>
          <p:cNvPr id="157" name="Text Box 118"/>
          <p:cNvSpPr txBox="1">
            <a:spLocks noChangeArrowheads="1"/>
          </p:cNvSpPr>
          <p:nvPr/>
        </p:nvSpPr>
        <p:spPr bwMode="auto">
          <a:xfrm>
            <a:off x="3900488" y="3843338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/>
              <a:t>223.1.2.2</a:t>
            </a:r>
            <a:endParaRPr lang="en-US" sz="1400" dirty="0" smtClean="0">
              <a:latin typeface="Comic Sans MS" charset="0"/>
            </a:endParaRPr>
          </a:p>
        </p:txBody>
      </p:sp>
      <p:sp>
        <p:nvSpPr>
          <p:cNvPr id="158" name="Text Box 119"/>
          <p:cNvSpPr txBox="1">
            <a:spLocks noChangeArrowheads="1"/>
          </p:cNvSpPr>
          <p:nvPr/>
        </p:nvSpPr>
        <p:spPr bwMode="auto">
          <a:xfrm>
            <a:off x="4730750" y="2327275"/>
            <a:ext cx="9334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223.1.2.1</a:t>
            </a:r>
            <a:endParaRPr lang="en-US" sz="1400" smtClean="0">
              <a:latin typeface="Comic Sans MS" charset="0"/>
            </a:endParaRPr>
          </a:p>
        </p:txBody>
      </p:sp>
      <p:sp>
        <p:nvSpPr>
          <p:cNvPr id="159" name="Text Box 168"/>
          <p:cNvSpPr txBox="1">
            <a:spLocks noChangeArrowheads="1"/>
          </p:cNvSpPr>
          <p:nvPr/>
        </p:nvSpPr>
        <p:spPr bwMode="auto">
          <a:xfrm>
            <a:off x="3465513" y="1760538"/>
            <a:ext cx="114005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2000" i="1" dirty="0" err="1" smtClean="0">
                <a:solidFill>
                  <a:srgbClr val="FF0000"/>
                </a:solidFill>
              </a:rPr>
              <a:t>Servidor</a:t>
            </a:r>
            <a:endParaRPr lang="en-US" sz="2000" i="1" dirty="0" smtClean="0">
              <a:solidFill>
                <a:srgbClr val="FF0000"/>
              </a:solidFill>
            </a:endParaRPr>
          </a:p>
          <a:p>
            <a:pPr algn="ctr">
              <a:lnSpc>
                <a:spcPct val="85000"/>
              </a:lnSpc>
              <a:defRPr/>
            </a:pPr>
            <a:r>
              <a:rPr lang="en-US" sz="2000" i="1" dirty="0" smtClean="0">
                <a:solidFill>
                  <a:srgbClr val="FF0000"/>
                </a:solidFill>
              </a:rPr>
              <a:t>DHCP</a:t>
            </a:r>
          </a:p>
        </p:txBody>
      </p:sp>
      <p:sp>
        <p:nvSpPr>
          <p:cNvPr id="160" name="Text Box 170"/>
          <p:cNvSpPr txBox="1">
            <a:spLocks noChangeArrowheads="1"/>
          </p:cNvSpPr>
          <p:nvPr/>
        </p:nvSpPr>
        <p:spPr bwMode="auto">
          <a:xfrm>
            <a:off x="6627812" y="3059113"/>
            <a:ext cx="2302431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000" i="1" dirty="0" smtClean="0">
                <a:solidFill>
                  <a:srgbClr val="FF0000"/>
                </a:solidFill>
              </a:rPr>
              <a:t>DHCP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err="1" smtClean="0">
                <a:solidFill>
                  <a:srgbClr val="FF0000"/>
                </a:solidFill>
              </a:rPr>
              <a:t>cliente</a:t>
            </a:r>
            <a:r>
              <a:rPr lang="en-US" sz="2000" i="1" dirty="0" smtClean="0">
                <a:solidFill>
                  <a:srgbClr val="CC0000"/>
                </a:solidFill>
              </a:rPr>
              <a:t> </a:t>
            </a:r>
            <a:r>
              <a:rPr lang="en-US" sz="2000" i="1" dirty="0" err="1" smtClean="0"/>
              <a:t>que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chega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solicita</a:t>
            </a:r>
            <a:r>
              <a:rPr lang="en-US" sz="2000" i="1" dirty="0" smtClean="0"/>
              <a:t> </a:t>
            </a:r>
            <a:r>
              <a:rPr lang="en-US" sz="2000" i="1" dirty="0" smtClean="0"/>
              <a:t>um </a:t>
            </a:r>
            <a:r>
              <a:rPr lang="en-US" sz="2000" i="1" dirty="0" smtClean="0"/>
              <a:t>end. </a:t>
            </a:r>
            <a:r>
              <a:rPr lang="en-US" sz="2000" i="1" dirty="0" err="1" smtClean="0"/>
              <a:t>nesta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rede</a:t>
            </a:r>
            <a:endParaRPr lang="en-US" sz="2000" i="1" dirty="0" smtClean="0"/>
          </a:p>
        </p:txBody>
      </p:sp>
      <p:grpSp>
        <p:nvGrpSpPr>
          <p:cNvPr id="161" name="Group 195"/>
          <p:cNvGrpSpPr>
            <a:grpSpLocks/>
          </p:cNvGrpSpPr>
          <p:nvPr/>
        </p:nvGrpSpPr>
        <p:grpSpPr bwMode="auto">
          <a:xfrm>
            <a:off x="3873500" y="2395538"/>
            <a:ext cx="401638" cy="681037"/>
            <a:chOff x="4140" y="429"/>
            <a:chExt cx="1425" cy="2396"/>
          </a:xfrm>
        </p:grpSpPr>
        <p:sp>
          <p:nvSpPr>
            <p:cNvPr id="162" name="Freeform 19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3" name="Rectangle 197"/>
            <p:cNvSpPr>
              <a:spLocks noChangeArrowheads="1"/>
            </p:cNvSpPr>
            <p:nvPr/>
          </p:nvSpPr>
          <p:spPr bwMode="auto">
            <a:xfrm>
              <a:off x="4208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64" name="Freeform 19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5" name="Freeform 19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6" name="Rectangle 200"/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67" name="Group 20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2" name="AutoShape 202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3" name="AutoShape 203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68" name="Rectangle 204"/>
            <p:cNvSpPr>
              <a:spLocks noChangeArrowheads="1"/>
            </p:cNvSpPr>
            <p:nvPr/>
          </p:nvSpPr>
          <p:spPr bwMode="auto">
            <a:xfrm>
              <a:off x="4224" y="1021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69" name="Group 20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0" name="AutoShape 20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1" name="AutoShape 20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70" name="Rectangle 208"/>
            <p:cNvSpPr>
              <a:spLocks noChangeArrowheads="1"/>
            </p:cNvSpPr>
            <p:nvPr/>
          </p:nvSpPr>
          <p:spPr bwMode="auto">
            <a:xfrm>
              <a:off x="4219" y="1356"/>
              <a:ext cx="59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71" name="Rectangle 209"/>
            <p:cNvSpPr>
              <a:spLocks noChangeArrowheads="1"/>
            </p:cNvSpPr>
            <p:nvPr/>
          </p:nvSpPr>
          <p:spPr bwMode="auto">
            <a:xfrm>
              <a:off x="4230" y="1658"/>
              <a:ext cx="591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72" name="Group 21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8" name="AutoShape 211"/>
              <p:cNvSpPr>
                <a:spLocks noChangeArrowheads="1"/>
              </p:cNvSpPr>
              <p:nvPr/>
            </p:nvSpPr>
            <p:spPr bwMode="auto">
              <a:xfrm>
                <a:off x="617" y="2576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9" name="AutoShape 212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73" name="Freeform 21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74" name="Group 21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6" name="AutoShape 21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3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7" name="AutoShape 216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400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75" name="Rectangle 217"/>
            <p:cNvSpPr>
              <a:spLocks noChangeArrowheads="1"/>
            </p:cNvSpPr>
            <p:nvPr/>
          </p:nvSpPr>
          <p:spPr bwMode="auto">
            <a:xfrm>
              <a:off x="5250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76" name="Freeform 21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7" name="Freeform 21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8" name="Oval 220"/>
            <p:cNvSpPr>
              <a:spLocks noChangeArrowheads="1"/>
            </p:cNvSpPr>
            <p:nvPr/>
          </p:nvSpPr>
          <p:spPr bwMode="auto">
            <a:xfrm>
              <a:off x="5514" y="2613"/>
              <a:ext cx="51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Freeform 22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0" name="AutoShape 222"/>
            <p:cNvSpPr>
              <a:spLocks noChangeArrowheads="1"/>
            </p:cNvSpPr>
            <p:nvPr/>
          </p:nvSpPr>
          <p:spPr bwMode="auto">
            <a:xfrm>
              <a:off x="4140" y="2680"/>
              <a:ext cx="1200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81" name="AutoShape 223"/>
            <p:cNvSpPr>
              <a:spLocks noChangeArrowheads="1"/>
            </p:cNvSpPr>
            <p:nvPr/>
          </p:nvSpPr>
          <p:spPr bwMode="auto">
            <a:xfrm>
              <a:off x="4208" y="2713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82" name="Oval 224"/>
            <p:cNvSpPr>
              <a:spLocks noChangeArrowheads="1"/>
            </p:cNvSpPr>
            <p:nvPr/>
          </p:nvSpPr>
          <p:spPr bwMode="auto">
            <a:xfrm>
              <a:off x="4309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83" name="Oval 225"/>
            <p:cNvSpPr>
              <a:spLocks noChangeArrowheads="1"/>
            </p:cNvSpPr>
            <p:nvPr/>
          </p:nvSpPr>
          <p:spPr bwMode="auto">
            <a:xfrm>
              <a:off x="4484" y="2384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4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4" name="Oval 226"/>
            <p:cNvSpPr>
              <a:spLocks noChangeArrowheads="1"/>
            </p:cNvSpPr>
            <p:nvPr/>
          </p:nvSpPr>
          <p:spPr bwMode="auto">
            <a:xfrm>
              <a:off x="4664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Rectangle 227"/>
            <p:cNvSpPr>
              <a:spLocks noChangeArrowheads="1"/>
            </p:cNvSpPr>
            <p:nvPr/>
          </p:nvSpPr>
          <p:spPr bwMode="auto">
            <a:xfrm>
              <a:off x="5064" y="1836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400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4" name="Group 231"/>
          <p:cNvGrpSpPr>
            <a:grpSpLocks/>
          </p:cNvGrpSpPr>
          <p:nvPr/>
        </p:nvGrpSpPr>
        <p:grpSpPr bwMode="auto">
          <a:xfrm>
            <a:off x="5486400" y="3141663"/>
            <a:ext cx="1101725" cy="549275"/>
            <a:chOff x="3428" y="1798"/>
            <a:chExt cx="694" cy="346"/>
          </a:xfrm>
        </p:grpSpPr>
        <p:grpSp>
          <p:nvGrpSpPr>
            <p:cNvPr id="195" name="Group 229"/>
            <p:cNvGrpSpPr>
              <a:grpSpLocks/>
            </p:cNvGrpSpPr>
            <p:nvPr/>
          </p:nvGrpSpPr>
          <p:grpSpPr bwMode="auto">
            <a:xfrm>
              <a:off x="3628" y="1798"/>
              <a:ext cx="494" cy="346"/>
              <a:chOff x="4420" y="878"/>
              <a:chExt cx="614" cy="458"/>
            </a:xfrm>
          </p:grpSpPr>
          <p:pic>
            <p:nvPicPr>
              <p:cNvPr id="197" name="Picture 173" descr="laptop_keyboar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4420" y="1108"/>
                <a:ext cx="52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8" name="Freeform 174"/>
              <p:cNvSpPr>
                <a:spLocks/>
              </p:cNvSpPr>
              <p:nvPr/>
            </p:nvSpPr>
            <p:spPr bwMode="auto">
              <a:xfrm>
                <a:off x="4595" y="888"/>
                <a:ext cx="424" cy="297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pic>
            <p:nvPicPr>
              <p:cNvPr id="199" name="Picture 175" descr="scree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6" y="895"/>
                <a:ext cx="38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0" name="Freeform 176"/>
              <p:cNvSpPr>
                <a:spLocks/>
              </p:cNvSpPr>
              <p:nvPr/>
            </p:nvSpPr>
            <p:spPr bwMode="auto">
              <a:xfrm>
                <a:off x="4672" y="879"/>
                <a:ext cx="359" cy="5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1" name="Freeform 177"/>
              <p:cNvSpPr>
                <a:spLocks/>
              </p:cNvSpPr>
              <p:nvPr/>
            </p:nvSpPr>
            <p:spPr bwMode="auto">
              <a:xfrm>
                <a:off x="4591" y="878"/>
                <a:ext cx="100" cy="230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2" name="Freeform 178"/>
              <p:cNvSpPr>
                <a:spLocks/>
              </p:cNvSpPr>
              <p:nvPr/>
            </p:nvSpPr>
            <p:spPr bwMode="auto">
              <a:xfrm>
                <a:off x="4921" y="920"/>
                <a:ext cx="108" cy="265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3" name="Freeform 179"/>
              <p:cNvSpPr>
                <a:spLocks/>
              </p:cNvSpPr>
              <p:nvPr/>
            </p:nvSpPr>
            <p:spPr bwMode="auto">
              <a:xfrm>
                <a:off x="4590" y="1097"/>
                <a:ext cx="394" cy="89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4" name="Freeform 180"/>
              <p:cNvSpPr>
                <a:spLocks/>
              </p:cNvSpPr>
              <p:nvPr/>
            </p:nvSpPr>
            <p:spPr bwMode="auto">
              <a:xfrm>
                <a:off x="4933" y="922"/>
                <a:ext cx="101" cy="266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" name="Freeform 181"/>
              <p:cNvSpPr>
                <a:spLocks/>
              </p:cNvSpPr>
              <p:nvPr/>
            </p:nvSpPr>
            <p:spPr bwMode="auto">
              <a:xfrm>
                <a:off x="4590" y="1109"/>
                <a:ext cx="351" cy="88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206" name="Group 182"/>
              <p:cNvGrpSpPr>
                <a:grpSpLocks/>
              </p:cNvGrpSpPr>
              <p:nvPr/>
            </p:nvGrpSpPr>
            <p:grpSpPr bwMode="auto">
              <a:xfrm>
                <a:off x="4584" y="1203"/>
                <a:ext cx="119" cy="53"/>
                <a:chOff x="1740" y="2642"/>
                <a:chExt cx="752" cy="327"/>
              </a:xfrm>
            </p:grpSpPr>
            <p:sp>
              <p:nvSpPr>
                <p:cNvPr id="213" name="Freeform 1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4" name="Freeform 1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5" name="Freeform 1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6" name="Freeform 1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7" name="Freeform 1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8" name="Freeform 1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07" name="Freeform 189"/>
              <p:cNvSpPr>
                <a:spLocks/>
              </p:cNvSpPr>
              <p:nvPr/>
            </p:nvSpPr>
            <p:spPr bwMode="auto">
              <a:xfrm>
                <a:off x="4788" y="1211"/>
                <a:ext cx="144" cy="116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8" name="Freeform 190"/>
              <p:cNvSpPr>
                <a:spLocks/>
              </p:cNvSpPr>
              <p:nvPr/>
            </p:nvSpPr>
            <p:spPr bwMode="auto">
              <a:xfrm>
                <a:off x="4420" y="1220"/>
                <a:ext cx="369" cy="10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9" name="Freeform 191"/>
              <p:cNvSpPr>
                <a:spLocks/>
              </p:cNvSpPr>
              <p:nvPr/>
            </p:nvSpPr>
            <p:spPr bwMode="auto">
              <a:xfrm>
                <a:off x="4420" y="1201"/>
                <a:ext cx="4" cy="21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0" name="Freeform 192"/>
              <p:cNvSpPr>
                <a:spLocks/>
              </p:cNvSpPr>
              <p:nvPr/>
            </p:nvSpPr>
            <p:spPr bwMode="auto">
              <a:xfrm>
                <a:off x="4421" y="1114"/>
                <a:ext cx="171" cy="88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1" name="Freeform 193"/>
              <p:cNvSpPr>
                <a:spLocks/>
              </p:cNvSpPr>
              <p:nvPr/>
            </p:nvSpPr>
            <p:spPr bwMode="auto">
              <a:xfrm>
                <a:off x="4432" y="1205"/>
                <a:ext cx="350" cy="102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2" name="Freeform 194"/>
              <p:cNvSpPr>
                <a:spLocks/>
              </p:cNvSpPr>
              <p:nvPr/>
            </p:nvSpPr>
            <p:spPr bwMode="auto">
              <a:xfrm flipV="1">
                <a:off x="4782" y="1198"/>
                <a:ext cx="142" cy="10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96" name="Line 230"/>
            <p:cNvSpPr>
              <a:spLocks noChangeShapeType="1"/>
            </p:cNvSpPr>
            <p:nvPr/>
          </p:nvSpPr>
          <p:spPr bwMode="auto">
            <a:xfrm flipH="1">
              <a:off x="3428" y="2002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19" name="AutoShape 232"/>
          <p:cNvSpPr>
            <a:spLocks noChangeArrowheads="1"/>
          </p:cNvSpPr>
          <p:nvPr/>
        </p:nvSpPr>
        <p:spPr bwMode="auto">
          <a:xfrm>
            <a:off x="5754688" y="3698875"/>
            <a:ext cx="976312" cy="374650"/>
          </a:xfrm>
          <a:prstGeom prst="leftArrow">
            <a:avLst>
              <a:gd name="adj1" fmla="val 50000"/>
              <a:gd name="adj2" fmla="val 65148"/>
            </a:avLst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0" name="Line 233"/>
          <p:cNvSpPr>
            <a:spLocks noChangeShapeType="1"/>
          </p:cNvSpPr>
          <p:nvPr/>
        </p:nvSpPr>
        <p:spPr bwMode="auto">
          <a:xfrm flipH="1">
            <a:off x="4268788" y="2954338"/>
            <a:ext cx="3143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40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D26ADC22-E1DA-482C-B433-D4910C64BF37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020763"/>
          </a:xfrm>
        </p:spPr>
        <p:txBody>
          <a:bodyPr/>
          <a:lstStyle/>
          <a:p>
            <a:r>
              <a:rPr lang="en-US" sz="3600" dirty="0" err="1"/>
              <a:t>cenário</a:t>
            </a:r>
            <a:r>
              <a:rPr lang="en-US" sz="3600" dirty="0"/>
              <a:t> DHCP </a:t>
            </a:r>
            <a:r>
              <a:rPr lang="en-US" sz="3600" dirty="0" err="1"/>
              <a:t>cliente-servidor</a:t>
            </a:r>
            <a:endParaRPr lang="en-US" sz="3600" dirty="0" smtClean="0"/>
          </a:p>
        </p:txBody>
      </p:sp>
      <p:sp>
        <p:nvSpPr>
          <p:cNvPr id="12295" name="Rectangle 3"/>
          <p:cNvSpPr>
            <a:spLocks noChangeArrowheads="1"/>
          </p:cNvSpPr>
          <p:nvPr/>
        </p:nvSpPr>
        <p:spPr bwMode="auto">
          <a:xfrm>
            <a:off x="2111375" y="6343650"/>
            <a:ext cx="5630863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12296" name="Group 4"/>
          <p:cNvGrpSpPr>
            <a:grpSpLocks/>
          </p:cNvGrpSpPr>
          <p:nvPr/>
        </p:nvGrpSpPr>
        <p:grpSpPr bwMode="auto">
          <a:xfrm>
            <a:off x="6938963" y="1550988"/>
            <a:ext cx="460375" cy="492125"/>
            <a:chOff x="2870" y="1518"/>
            <a:chExt cx="292" cy="320"/>
          </a:xfrm>
        </p:grpSpPr>
        <p:graphicFrame>
          <p:nvGraphicFramePr>
            <p:cNvPr id="12290" name="Object 2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4" r:id="rId4" imgW="819000" imgH="847800" progId="">
                    <p:embed/>
                  </p:oleObj>
                </mc:Choice>
                <mc:Fallback>
                  <p:oleObj r:id="rId4" imgW="819000" imgH="84780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1" name="Object 3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5" r:id="rId6" imgW="1266840" imgH="1200240" progId="">
                    <p:embed/>
                  </p:oleObj>
                </mc:Choice>
                <mc:Fallback>
                  <p:oleObj r:id="rId6" imgW="1266840" imgH="120024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1259501" y="1017588"/>
            <a:ext cx="26308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FF0000"/>
                </a:solidFill>
              </a:rPr>
              <a:t>servidor</a:t>
            </a:r>
            <a:r>
              <a:rPr lang="en-US" sz="1600" dirty="0" smtClean="0">
                <a:solidFill>
                  <a:srgbClr val="FF0000"/>
                </a:solidFill>
              </a:rPr>
              <a:t> DHCP </a:t>
            </a:r>
            <a:r>
              <a:rPr lang="en-US" sz="1600" dirty="0">
                <a:solidFill>
                  <a:srgbClr val="FF0000"/>
                </a:solidFill>
              </a:rPr>
              <a:t>: 223.1.2.5</a:t>
            </a:r>
          </a:p>
        </p:txBody>
      </p:sp>
      <p:sp>
        <p:nvSpPr>
          <p:cNvPr id="12298" name="Text Box 8"/>
          <p:cNvSpPr txBox="1">
            <a:spLocks noChangeArrowheads="1"/>
          </p:cNvSpPr>
          <p:nvPr/>
        </p:nvSpPr>
        <p:spPr bwMode="auto">
          <a:xfrm>
            <a:off x="6536758" y="995362"/>
            <a:ext cx="1333243" cy="59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c</a:t>
            </a:r>
            <a:r>
              <a:rPr lang="en-US" sz="1600" dirty="0" err="1" smtClean="0">
                <a:solidFill>
                  <a:srgbClr val="FF0000"/>
                </a:solidFill>
              </a:rPr>
              <a:t>liente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que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chega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99" name="Line 9"/>
          <p:cNvSpPr>
            <a:spLocks noChangeShapeType="1"/>
          </p:cNvSpPr>
          <p:nvPr/>
        </p:nvSpPr>
        <p:spPr bwMode="auto">
          <a:xfrm flipH="1">
            <a:off x="2562225" y="2019300"/>
            <a:ext cx="4395788" cy="53657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pt-BR"/>
          </a:p>
        </p:txBody>
      </p:sp>
      <p:sp>
        <p:nvSpPr>
          <p:cNvPr id="12300" name="Line 10"/>
          <p:cNvSpPr>
            <a:spLocks noChangeShapeType="1"/>
          </p:cNvSpPr>
          <p:nvPr/>
        </p:nvSpPr>
        <p:spPr bwMode="auto">
          <a:xfrm>
            <a:off x="2528888" y="1974850"/>
            <a:ext cx="0" cy="376078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301" name="Line 11"/>
          <p:cNvSpPr>
            <a:spLocks noChangeShapeType="1"/>
          </p:cNvSpPr>
          <p:nvPr/>
        </p:nvSpPr>
        <p:spPr bwMode="auto">
          <a:xfrm>
            <a:off x="7054850" y="2051050"/>
            <a:ext cx="0" cy="37623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302" name="Line 12"/>
          <p:cNvSpPr>
            <a:spLocks noChangeShapeType="1"/>
          </p:cNvSpPr>
          <p:nvPr/>
        </p:nvSpPr>
        <p:spPr bwMode="auto">
          <a:xfrm>
            <a:off x="2109788" y="2743200"/>
            <a:ext cx="0" cy="1906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2303" name="Text Box 13"/>
          <p:cNvSpPr txBox="1">
            <a:spLocks noChangeArrowheads="1"/>
          </p:cNvSpPr>
          <p:nvPr/>
        </p:nvSpPr>
        <p:spPr bwMode="auto">
          <a:xfrm>
            <a:off x="1851025" y="4618038"/>
            <a:ext cx="560388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100"/>
              <a:t>time</a:t>
            </a:r>
            <a:endParaRPr lang="en-US"/>
          </a:p>
        </p:txBody>
      </p:sp>
      <p:grpSp>
        <p:nvGrpSpPr>
          <p:cNvPr id="12304" name="Group 14"/>
          <p:cNvGrpSpPr>
            <a:grpSpLocks/>
          </p:cNvGrpSpPr>
          <p:nvPr/>
        </p:nvGrpSpPr>
        <p:grpSpPr bwMode="auto">
          <a:xfrm>
            <a:off x="2466975" y="1541463"/>
            <a:ext cx="182563" cy="400050"/>
            <a:chOff x="4180" y="783"/>
            <a:chExt cx="150" cy="307"/>
          </a:xfrm>
        </p:grpSpPr>
        <p:sp>
          <p:nvSpPr>
            <p:cNvPr id="12317" name="AutoShape 1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18" name="Rectangle 1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19" name="Rectangle 1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20" name="AutoShape 1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21" name="Line 1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22" name="Line 2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23" name="Rectangle 2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24" name="Rectangle 2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12305" name="Group 23"/>
          <p:cNvGrpSpPr>
            <a:grpSpLocks/>
          </p:cNvGrpSpPr>
          <p:nvPr/>
        </p:nvGrpSpPr>
        <p:grpSpPr bwMode="auto">
          <a:xfrm>
            <a:off x="4090988" y="1154113"/>
            <a:ext cx="2673350" cy="1116012"/>
            <a:chOff x="11865" y="3885"/>
            <a:chExt cx="3720" cy="1260"/>
          </a:xfrm>
        </p:grpSpPr>
        <p:sp>
          <p:nvSpPr>
            <p:cNvPr id="12315" name="Text Box 24"/>
            <p:cNvSpPr txBox="1">
              <a:spLocks noChangeArrowheads="1"/>
            </p:cNvSpPr>
            <p:nvPr/>
          </p:nvSpPr>
          <p:spPr bwMode="auto">
            <a:xfrm>
              <a:off x="11865" y="3885"/>
              <a:ext cx="2062" cy="49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b="1">
                  <a:latin typeface="Arial" pitchFamily="34" charset="0"/>
                </a:rPr>
                <a:t>DHCP discover</a:t>
              </a:r>
              <a:endParaRPr lang="en-US" sz="1200" b="1"/>
            </a:p>
          </p:txBody>
        </p:sp>
        <p:sp>
          <p:nvSpPr>
            <p:cNvPr id="12316" name="Text Box 25"/>
            <p:cNvSpPr txBox="1">
              <a:spLocks noChangeArrowheads="1"/>
            </p:cNvSpPr>
            <p:nvPr/>
          </p:nvSpPr>
          <p:spPr bwMode="auto">
            <a:xfrm>
              <a:off x="12015" y="4231"/>
              <a:ext cx="3570" cy="9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 dirty="0" err="1">
                  <a:latin typeface="Arial" pitchFamily="34" charset="0"/>
                </a:rPr>
                <a:t>src</a:t>
              </a:r>
              <a:r>
                <a:rPr lang="en-US" sz="1200" dirty="0">
                  <a:latin typeface="Arial" pitchFamily="34" charset="0"/>
                </a:rPr>
                <a:t> : 0.0.0.0, 68     </a:t>
              </a:r>
            </a:p>
            <a:p>
              <a:r>
                <a:rPr lang="en-US" sz="1200" dirty="0" err="1">
                  <a:latin typeface="Arial" pitchFamily="34" charset="0"/>
                </a:rPr>
                <a:t>dest</a:t>
              </a:r>
              <a:r>
                <a:rPr lang="en-US" sz="1200" dirty="0">
                  <a:latin typeface="Arial" pitchFamily="34" charset="0"/>
                </a:rPr>
                <a:t>.: 255.255.255.255</a:t>
              </a:r>
              <a:r>
                <a:rPr lang="en-US" sz="1200" dirty="0" smtClean="0">
                  <a:latin typeface="Arial" pitchFamily="34" charset="0"/>
                </a:rPr>
                <a:t>, 67</a:t>
              </a:r>
              <a:endParaRPr lang="en-US" sz="1200" dirty="0">
                <a:latin typeface="Arial" pitchFamily="34" charset="0"/>
              </a:endParaRPr>
            </a:p>
            <a:p>
              <a:r>
                <a:rPr lang="en-US" sz="1200" dirty="0" err="1">
                  <a:latin typeface="Arial" pitchFamily="34" charset="0"/>
                </a:rPr>
                <a:t>yiaddr</a:t>
              </a:r>
              <a:r>
                <a:rPr lang="en-US" sz="1200" dirty="0">
                  <a:latin typeface="Arial" pitchFamily="34" charset="0"/>
                </a:rPr>
                <a:t>:    0.0.0.0</a:t>
              </a:r>
            </a:p>
            <a:p>
              <a:r>
                <a:rPr lang="en-US" sz="1200" dirty="0">
                  <a:latin typeface="Arial" pitchFamily="34" charset="0"/>
                </a:rPr>
                <a:t>transaction ID: 654</a:t>
              </a:r>
              <a:endParaRPr lang="en-US" dirty="0"/>
            </a:p>
          </p:txBody>
        </p:sp>
      </p:grpSp>
      <p:sp>
        <p:nvSpPr>
          <p:cNvPr id="12306" name="Line 26"/>
          <p:cNvSpPr>
            <a:spLocks noChangeShapeType="1"/>
          </p:cNvSpPr>
          <p:nvPr/>
        </p:nvSpPr>
        <p:spPr bwMode="auto">
          <a:xfrm>
            <a:off x="2605088" y="3005138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2307" name="Text Box 27"/>
          <p:cNvSpPr txBox="1">
            <a:spLocks noChangeArrowheads="1"/>
          </p:cNvSpPr>
          <p:nvPr/>
        </p:nvSpPr>
        <p:spPr bwMode="auto">
          <a:xfrm>
            <a:off x="4264025" y="2390775"/>
            <a:ext cx="1379538" cy="330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 dirty="0">
                <a:latin typeface="Arial" pitchFamily="34" charset="0"/>
              </a:rPr>
              <a:t>DHCP 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</a:rPr>
              <a:t>offer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308" name="Text Box 28"/>
          <p:cNvSpPr txBox="1">
            <a:spLocks noChangeArrowheads="1"/>
          </p:cNvSpPr>
          <p:nvPr/>
        </p:nvSpPr>
        <p:spPr bwMode="auto">
          <a:xfrm>
            <a:off x="4360863" y="2643188"/>
            <a:ext cx="2424112" cy="96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dirty="0" err="1">
                <a:latin typeface="Arial" pitchFamily="34" charset="0"/>
              </a:rPr>
              <a:t>src</a:t>
            </a:r>
            <a:r>
              <a:rPr lang="en-US" sz="1200" dirty="0">
                <a:latin typeface="Arial" pitchFamily="34" charset="0"/>
              </a:rPr>
              <a:t>: 223.1.2.5, 67      </a:t>
            </a:r>
          </a:p>
          <a:p>
            <a:r>
              <a:rPr lang="en-US" sz="1200" dirty="0" err="1">
                <a:latin typeface="Arial" pitchFamily="34" charset="0"/>
              </a:rPr>
              <a:t>dest</a:t>
            </a:r>
            <a:r>
              <a:rPr lang="en-US" sz="1200" dirty="0">
                <a:latin typeface="Arial" pitchFamily="34" charset="0"/>
              </a:rPr>
              <a:t>:  255.255.255.255, 68</a:t>
            </a:r>
          </a:p>
          <a:p>
            <a:r>
              <a:rPr lang="en-US" sz="1200" dirty="0" err="1">
                <a:latin typeface="Arial" pitchFamily="34" charset="0"/>
              </a:rPr>
              <a:t>yiaddrr</a:t>
            </a:r>
            <a:r>
              <a:rPr lang="en-US" sz="1200" dirty="0">
                <a:latin typeface="Arial" pitchFamily="34" charset="0"/>
              </a:rPr>
              <a:t>: </a:t>
            </a:r>
            <a:r>
              <a:rPr lang="en-US" sz="1200" dirty="0">
                <a:solidFill>
                  <a:srgbClr val="FF0000"/>
                </a:solidFill>
                <a:latin typeface="Arial" pitchFamily="34" charset="0"/>
              </a:rPr>
              <a:t>223.1.2.4</a:t>
            </a:r>
          </a:p>
          <a:p>
            <a:r>
              <a:rPr lang="en-US" sz="1200" dirty="0">
                <a:latin typeface="Arial" pitchFamily="34" charset="0"/>
              </a:rPr>
              <a:t>transaction ID: 654</a:t>
            </a:r>
          </a:p>
          <a:p>
            <a:r>
              <a:rPr lang="en-US" sz="1200" dirty="0">
                <a:latin typeface="Arial" pitchFamily="34" charset="0"/>
              </a:rPr>
              <a:t>Lifetime: 3600 </a:t>
            </a:r>
            <a:r>
              <a:rPr lang="en-US" sz="1200" dirty="0" err="1">
                <a:latin typeface="Arial" pitchFamily="34" charset="0"/>
              </a:rPr>
              <a:t>secs</a:t>
            </a:r>
            <a:endParaRPr lang="en-US" sz="800" dirty="0"/>
          </a:p>
        </p:txBody>
      </p:sp>
      <p:sp>
        <p:nvSpPr>
          <p:cNvPr id="12309" name="Line 29"/>
          <p:cNvSpPr>
            <a:spLocks noChangeShapeType="1"/>
          </p:cNvSpPr>
          <p:nvPr/>
        </p:nvSpPr>
        <p:spPr bwMode="auto">
          <a:xfrm flipH="1">
            <a:off x="2592138" y="4233863"/>
            <a:ext cx="4395787" cy="53657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pt-BR"/>
          </a:p>
        </p:txBody>
      </p:sp>
      <p:sp>
        <p:nvSpPr>
          <p:cNvPr id="12310" name="Text Box 30"/>
          <p:cNvSpPr txBox="1">
            <a:spLocks noChangeArrowheads="1"/>
          </p:cNvSpPr>
          <p:nvPr/>
        </p:nvSpPr>
        <p:spPr bwMode="auto">
          <a:xfrm>
            <a:off x="2668588" y="3576638"/>
            <a:ext cx="1379537" cy="3286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 dirty="0">
                <a:latin typeface="Arial" pitchFamily="34" charset="0"/>
              </a:rPr>
              <a:t>DHCP 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</a:rPr>
              <a:t>request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311" name="Text Box 31"/>
          <p:cNvSpPr txBox="1">
            <a:spLocks noChangeArrowheads="1"/>
          </p:cNvSpPr>
          <p:nvPr/>
        </p:nvSpPr>
        <p:spPr bwMode="auto">
          <a:xfrm>
            <a:off x="2798763" y="3838575"/>
            <a:ext cx="2757487" cy="942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dirty="0" err="1">
                <a:latin typeface="Arial" pitchFamily="34" charset="0"/>
              </a:rPr>
              <a:t>src</a:t>
            </a:r>
            <a:r>
              <a:rPr lang="en-US" sz="1200" dirty="0">
                <a:latin typeface="Arial" pitchFamily="34" charset="0"/>
              </a:rPr>
              <a:t>:  0.0.0.0, 68     </a:t>
            </a:r>
          </a:p>
          <a:p>
            <a:r>
              <a:rPr lang="en-US" sz="1200" dirty="0" err="1">
                <a:latin typeface="Arial" pitchFamily="34" charset="0"/>
              </a:rPr>
              <a:t>dest</a:t>
            </a:r>
            <a:r>
              <a:rPr lang="en-US" sz="1200" dirty="0">
                <a:latin typeface="Arial" pitchFamily="34" charset="0"/>
              </a:rPr>
              <a:t>::  255.255.255.255, 67</a:t>
            </a:r>
          </a:p>
          <a:p>
            <a:r>
              <a:rPr lang="en-US" sz="1200" dirty="0" err="1">
                <a:latin typeface="Arial" pitchFamily="34" charset="0"/>
              </a:rPr>
              <a:t>yiaddrr</a:t>
            </a:r>
            <a:r>
              <a:rPr lang="en-US" sz="1200" dirty="0">
                <a:latin typeface="Arial" pitchFamily="34" charset="0"/>
              </a:rPr>
              <a:t>: </a:t>
            </a:r>
            <a:r>
              <a:rPr lang="en-US" sz="1200" dirty="0">
                <a:solidFill>
                  <a:srgbClr val="FF0000"/>
                </a:solidFill>
                <a:latin typeface="Arial" pitchFamily="34" charset="0"/>
              </a:rPr>
              <a:t>223.1.2.4</a:t>
            </a:r>
          </a:p>
          <a:p>
            <a:r>
              <a:rPr lang="en-US" sz="1200" dirty="0">
                <a:latin typeface="Arial" pitchFamily="34" charset="0"/>
              </a:rPr>
              <a:t>transaction ID: 655</a:t>
            </a:r>
          </a:p>
          <a:p>
            <a:r>
              <a:rPr lang="en-US" sz="1200" dirty="0">
                <a:latin typeface="Arial" pitchFamily="34" charset="0"/>
              </a:rPr>
              <a:t>Lifetime: 3600 </a:t>
            </a:r>
            <a:r>
              <a:rPr lang="en-US" sz="1200" dirty="0" err="1">
                <a:latin typeface="Arial" pitchFamily="34" charset="0"/>
              </a:rPr>
              <a:t>secs</a:t>
            </a:r>
            <a:endParaRPr lang="en-US" dirty="0"/>
          </a:p>
        </p:txBody>
      </p:sp>
      <p:sp>
        <p:nvSpPr>
          <p:cNvPr id="12312" name="Line 32"/>
          <p:cNvSpPr>
            <a:spLocks noChangeShapeType="1"/>
          </p:cNvSpPr>
          <p:nvPr/>
        </p:nvSpPr>
        <p:spPr bwMode="auto">
          <a:xfrm>
            <a:off x="2582863" y="5264150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2313" name="Text Box 33"/>
          <p:cNvSpPr txBox="1">
            <a:spLocks noChangeArrowheads="1"/>
          </p:cNvSpPr>
          <p:nvPr/>
        </p:nvSpPr>
        <p:spPr bwMode="auto">
          <a:xfrm>
            <a:off x="4221163" y="4979988"/>
            <a:ext cx="1379537" cy="3286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b="1" dirty="0">
                <a:latin typeface="Arial" pitchFamily="34" charset="0"/>
              </a:rPr>
              <a:t>DHCP 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</a:rPr>
              <a:t>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314" name="Text Box 34"/>
          <p:cNvSpPr txBox="1">
            <a:spLocks noChangeArrowheads="1"/>
          </p:cNvSpPr>
          <p:nvPr/>
        </p:nvSpPr>
        <p:spPr bwMode="auto">
          <a:xfrm>
            <a:off x="4318000" y="5232400"/>
            <a:ext cx="2413000" cy="9636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200" dirty="0" err="1">
                <a:latin typeface="Arial" pitchFamily="34" charset="0"/>
              </a:rPr>
              <a:t>src</a:t>
            </a:r>
            <a:r>
              <a:rPr lang="en-US" sz="1200" dirty="0">
                <a:latin typeface="Arial" pitchFamily="34" charset="0"/>
              </a:rPr>
              <a:t>: 223.1.2.5, 67      </a:t>
            </a:r>
          </a:p>
          <a:p>
            <a:r>
              <a:rPr lang="en-US" sz="1200" dirty="0" err="1">
                <a:latin typeface="Arial" pitchFamily="34" charset="0"/>
              </a:rPr>
              <a:t>dest</a:t>
            </a:r>
            <a:r>
              <a:rPr lang="en-US" sz="1200" dirty="0">
                <a:latin typeface="Arial" pitchFamily="34" charset="0"/>
              </a:rPr>
              <a:t>:  255.255.255.255, 68</a:t>
            </a:r>
          </a:p>
          <a:p>
            <a:r>
              <a:rPr lang="en-US" sz="1200" dirty="0" err="1">
                <a:latin typeface="Arial" pitchFamily="34" charset="0"/>
              </a:rPr>
              <a:t>yiaddrr</a:t>
            </a:r>
            <a:r>
              <a:rPr lang="en-US" sz="1200" dirty="0">
                <a:latin typeface="Arial" pitchFamily="34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latin typeface="Arial" pitchFamily="34" charset="0"/>
              </a:rPr>
              <a:t> 223.1.2.4</a:t>
            </a:r>
          </a:p>
          <a:p>
            <a:r>
              <a:rPr lang="en-US" sz="1200" dirty="0">
                <a:latin typeface="Arial" pitchFamily="34" charset="0"/>
              </a:rPr>
              <a:t>transaction ID: 655</a:t>
            </a:r>
          </a:p>
          <a:p>
            <a:r>
              <a:rPr lang="en-US" sz="1200" dirty="0">
                <a:latin typeface="Arial" pitchFamily="34" charset="0"/>
              </a:rPr>
              <a:t>Lifetime: 3600 </a:t>
            </a:r>
            <a:r>
              <a:rPr lang="en-US" sz="1200" dirty="0" err="1">
                <a:latin typeface="Arial" pitchFamily="34" charset="0"/>
              </a:rPr>
              <a:t>secs</a:t>
            </a:r>
            <a:endParaRPr lang="en-US" sz="1000" dirty="0"/>
          </a:p>
        </p:txBody>
      </p:sp>
      <p:sp>
        <p:nvSpPr>
          <p:cNvPr id="12292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Network Layer</a:t>
            </a: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Estabelecimento de conexão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3</a:t>
            </a:r>
            <a:r>
              <a:rPr lang="pt-BR" sz="2400" baseline="30000" dirty="0" smtClean="0"/>
              <a:t>ª</a:t>
            </a:r>
            <a:r>
              <a:rPr lang="pt-BR" sz="2400" dirty="0" smtClean="0"/>
              <a:t> função importante em </a:t>
            </a:r>
            <a:r>
              <a:rPr lang="pt-BR" sz="2400" i="1" dirty="0" smtClean="0"/>
              <a:t>algumas</a:t>
            </a:r>
            <a:r>
              <a:rPr lang="pt-BR" sz="2400" dirty="0" smtClean="0"/>
              <a:t> arquiteturas de rede: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ATM, frame relay, X.25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Antes dos pacotes fluírem, dois </a:t>
            </a:r>
            <a:r>
              <a:rPr lang="pt-BR" sz="2400" i="1" dirty="0" smtClean="0"/>
              <a:t>hosts</a:t>
            </a:r>
            <a:r>
              <a:rPr lang="pt-BR" sz="2400" dirty="0" smtClean="0"/>
              <a:t> e os roteadores intermediários estabelecem uma conexão virtual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roteadores são envolvidos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Serviço de conexão das camadas de transporte e de rede: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rede:</a:t>
            </a:r>
            <a:r>
              <a:rPr lang="pt-BR" sz="2000" dirty="0" smtClean="0"/>
              <a:t> entre dois </a:t>
            </a:r>
            <a:r>
              <a:rPr lang="pt-BR" sz="2000" i="1" dirty="0" smtClean="0"/>
              <a:t>hosts </a:t>
            </a:r>
            <a:r>
              <a:rPr lang="pt-BR" sz="2000" dirty="0" smtClean="0"/>
              <a:t>(envolve também roteadores intermediários no caso de </a:t>
            </a:r>
            <a:r>
              <a:rPr lang="pt-BR" sz="2000" dirty="0" err="1" smtClean="0"/>
              <a:t>CVs</a:t>
            </a:r>
            <a:r>
              <a:rPr lang="pt-BR" sz="2000" dirty="0" smtClean="0"/>
              <a:t>)</a:t>
            </a:r>
            <a:endParaRPr lang="pt-BR" sz="2000" i="1" dirty="0" smtClean="0"/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transporte:</a:t>
            </a:r>
            <a:r>
              <a:rPr lang="pt-BR" sz="2000" dirty="0" smtClean="0"/>
              <a:t> entre dois processos</a:t>
            </a:r>
          </a:p>
          <a:p>
            <a:pPr>
              <a:lnSpc>
                <a:spcPct val="90000"/>
              </a:lnSpc>
              <a:buFont typeface="ZapfDingbats" pitchFamily="82" charset="0"/>
              <a:buNone/>
            </a:pPr>
            <a:endParaRPr lang="pt-BR" dirty="0" smtClean="0"/>
          </a:p>
        </p:txBody>
      </p:sp>
      <p:sp>
        <p:nvSpPr>
          <p:cNvPr id="23554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3555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0DD5DFA0-7B09-46BD-AE19-643CF4E4E15D}" type="slidenum">
              <a:rPr lang="pt-BR" smtClean="0"/>
              <a:pPr/>
              <a:t>6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DHCP: mais do que endereços IP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DHCP pode retornar mais do que apenas o endereço IP alocado na </a:t>
            </a:r>
            <a:r>
              <a:rPr lang="pt-BR" dirty="0" err="1" smtClean="0"/>
              <a:t>sub-rede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endereço do </a:t>
            </a:r>
            <a:r>
              <a:rPr lang="pt-BR" i="1" dirty="0" smtClean="0"/>
              <a:t>gateway </a:t>
            </a:r>
            <a:r>
              <a:rPr lang="pt-BR" dirty="0" smtClean="0"/>
              <a:t>do cliente</a:t>
            </a:r>
            <a:endParaRPr lang="pt-BR" i="1" dirty="0" smtClean="0"/>
          </a:p>
          <a:p>
            <a:pPr lvl="1"/>
            <a:r>
              <a:rPr lang="pt-BR" dirty="0" smtClean="0"/>
              <a:t>nome e </a:t>
            </a:r>
            <a:r>
              <a:rPr lang="pt-BR" dirty="0" smtClean="0"/>
              <a:t>IP </a:t>
            </a:r>
            <a:r>
              <a:rPr lang="pt-BR" dirty="0" smtClean="0"/>
              <a:t>do servidor DNS</a:t>
            </a:r>
          </a:p>
          <a:p>
            <a:pPr lvl="1"/>
            <a:r>
              <a:rPr lang="pt-BR" dirty="0" smtClean="0"/>
              <a:t>máscara de rede (indicando as porções do endereço que identificam a rede e o hospedeiro) 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4a-</a:t>
            </a:r>
            <a:fld id="{5274A37C-EE8F-4987-9EFE-3337B73C46DE}" type="slidenum">
              <a:rPr lang="pt-BR" smtClean="0"/>
              <a:pPr>
                <a:defRPr/>
              </a:pPr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85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DHCP </a:t>
            </a:r>
            <a:r>
              <a:rPr lang="pt-BR" dirty="0" err="1" smtClean="0"/>
              <a:t>request</a:t>
            </a:r>
            <a:r>
              <a:rPr lang="pt-BR" dirty="0" smtClean="0"/>
              <a:t>: </a:t>
            </a:r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247508" cy="4648200"/>
          </a:xfrm>
        </p:spPr>
        <p:txBody>
          <a:bodyPr/>
          <a:lstStyle/>
          <a:p>
            <a:r>
              <a:rPr lang="pt-BR" sz="2000" dirty="0" smtClean="0"/>
              <a:t>laptop ao se conectar necessita </a:t>
            </a:r>
            <a:r>
              <a:rPr lang="pt-BR" sz="2000" dirty="0" smtClean="0"/>
              <a:t>de um end. IP</a:t>
            </a:r>
            <a:r>
              <a:rPr lang="pt-BR" sz="2000" dirty="0" smtClean="0"/>
              <a:t>, end. do </a:t>
            </a:r>
            <a:r>
              <a:rPr lang="pt-BR" sz="2000" i="1" dirty="0" smtClean="0"/>
              <a:t>gateway</a:t>
            </a:r>
            <a:r>
              <a:rPr lang="pt-BR" sz="2000" dirty="0" smtClean="0"/>
              <a:t>, </a:t>
            </a:r>
            <a:r>
              <a:rPr lang="pt-BR" sz="2000" dirty="0" smtClean="0"/>
              <a:t>end. do servidor DNS: usa DHCP</a:t>
            </a:r>
          </a:p>
          <a:p>
            <a:r>
              <a:rPr lang="pt-BR" sz="2000" dirty="0" smtClean="0"/>
              <a:t>pedido DHCP encapsulado em UDP, encapsulado no IP, encapsulado no Ethernet 802.1</a:t>
            </a:r>
          </a:p>
          <a:p>
            <a:r>
              <a:rPr lang="pt-BR" sz="2000" dirty="0" smtClean="0"/>
              <a:t>quadro Ethernet difundido (</a:t>
            </a:r>
            <a:r>
              <a:rPr lang="pt-BR" sz="2000" dirty="0" err="1" smtClean="0"/>
              <a:t>dest</a:t>
            </a:r>
            <a:r>
              <a:rPr lang="pt-BR" sz="2000" dirty="0" smtClean="0"/>
              <a:t>.: </a:t>
            </a:r>
            <a:r>
              <a:rPr lang="pt-BR" sz="2000" dirty="0" smtClean="0">
                <a:solidFill>
                  <a:srgbClr val="FF0000"/>
                </a:solidFill>
              </a:rPr>
              <a:t>FFFFFFFFFFFF</a:t>
            </a:r>
            <a:r>
              <a:rPr lang="pt-BR" sz="2000" dirty="0" smtClean="0"/>
              <a:t>) na LAN, recebido no roteador que está rodando o servidor DHCP</a:t>
            </a:r>
          </a:p>
          <a:p>
            <a:r>
              <a:rPr lang="pt-BR" sz="2000" dirty="0" smtClean="0"/>
              <a:t>Ethernet </a:t>
            </a:r>
            <a:r>
              <a:rPr lang="pt-BR" sz="2000" dirty="0" err="1" smtClean="0"/>
              <a:t>demultiplexado</a:t>
            </a:r>
            <a:r>
              <a:rPr lang="pt-BR" sz="2000" dirty="0" smtClean="0"/>
              <a:t> para IP, </a:t>
            </a:r>
            <a:r>
              <a:rPr lang="pt-BR" sz="2000" dirty="0" err="1" smtClean="0"/>
              <a:t>demultiplexado</a:t>
            </a:r>
            <a:r>
              <a:rPr lang="pt-BR" sz="2000" dirty="0" smtClean="0"/>
              <a:t> para UDP, </a:t>
            </a:r>
            <a:r>
              <a:rPr lang="pt-BR" sz="2000" dirty="0" err="1" smtClean="0"/>
              <a:t>demultiplexado</a:t>
            </a:r>
            <a:r>
              <a:rPr lang="pt-BR" sz="2000" dirty="0" smtClean="0"/>
              <a:t> para DHCP</a:t>
            </a:r>
            <a:endParaRPr lang="pt-BR" sz="20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4a-</a:t>
            </a:r>
            <a:fld id="{6E18FAB5-3A02-437B-B66F-127A12D00693}" type="slidenum">
              <a:rPr lang="pt-BR" smtClean="0"/>
              <a:pPr>
                <a:defRPr/>
              </a:pPr>
              <a:t>61</a:t>
            </a:fld>
            <a:endParaRPr lang="pt-BR"/>
          </a:p>
        </p:txBody>
      </p:sp>
      <p:sp>
        <p:nvSpPr>
          <p:cNvPr id="7" name="Freeform 3"/>
          <p:cNvSpPr>
            <a:spLocks/>
          </p:cNvSpPr>
          <p:nvPr/>
        </p:nvSpPr>
        <p:spPr bwMode="auto">
          <a:xfrm>
            <a:off x="773113" y="1901354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Line 36"/>
          <p:cNvSpPr>
            <a:spLocks noChangeShapeType="1"/>
          </p:cNvSpPr>
          <p:nvPr/>
        </p:nvSpPr>
        <p:spPr bwMode="auto">
          <a:xfrm flipV="1">
            <a:off x="3775075" y="2972917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2665413" y="3145954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Line 44"/>
          <p:cNvSpPr>
            <a:spLocks noChangeShapeType="1"/>
          </p:cNvSpPr>
          <p:nvPr/>
        </p:nvSpPr>
        <p:spPr bwMode="auto">
          <a:xfrm flipV="1">
            <a:off x="3924300" y="2830042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3279775" y="3365029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Text Box 44"/>
          <p:cNvSpPr txBox="1">
            <a:spLocks noChangeArrowheads="1"/>
          </p:cNvSpPr>
          <p:nvPr/>
        </p:nvSpPr>
        <p:spPr bwMode="auto">
          <a:xfrm>
            <a:off x="2562226" y="4439766"/>
            <a:ext cx="16912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dirty="0" err="1" smtClean="0"/>
              <a:t>roteador</a:t>
            </a:r>
            <a:r>
              <a:rPr lang="en-US" i="1" dirty="0" smtClean="0"/>
              <a:t> com </a:t>
            </a:r>
            <a:r>
              <a:rPr lang="en-US" i="1" dirty="0" err="1" smtClean="0"/>
              <a:t>servidor</a:t>
            </a:r>
            <a:r>
              <a:rPr lang="en-US" i="1" dirty="0" smtClean="0"/>
              <a:t> DHCP </a:t>
            </a:r>
            <a:r>
              <a:rPr lang="en-US" i="1" dirty="0" err="1" smtClean="0"/>
              <a:t>embutido</a:t>
            </a:r>
            <a:endParaRPr lang="en-US" i="1" dirty="0" smtClean="0"/>
          </a:p>
        </p:txBody>
      </p:sp>
      <p:sp>
        <p:nvSpPr>
          <p:cNvPr id="13" name="Text Box 155"/>
          <p:cNvSpPr txBox="1">
            <a:spLocks noChangeArrowheads="1"/>
          </p:cNvSpPr>
          <p:nvPr/>
        </p:nvSpPr>
        <p:spPr bwMode="auto">
          <a:xfrm>
            <a:off x="3327400" y="3757142"/>
            <a:ext cx="1047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168.1.1.1</a:t>
            </a:r>
          </a:p>
          <a:p>
            <a:pPr>
              <a:defRPr/>
            </a:pPr>
            <a:endParaRPr lang="en-US" sz="1400" smtClean="0"/>
          </a:p>
        </p:txBody>
      </p:sp>
      <p:grpSp>
        <p:nvGrpSpPr>
          <p:cNvPr id="14" name="Group 186"/>
          <p:cNvGrpSpPr>
            <a:grpSpLocks/>
          </p:cNvGrpSpPr>
          <p:nvPr/>
        </p:nvGrpSpPr>
        <p:grpSpPr bwMode="auto">
          <a:xfrm>
            <a:off x="3140075" y="3071342"/>
            <a:ext cx="963613" cy="300037"/>
            <a:chOff x="4410" y="1365"/>
            <a:chExt cx="663" cy="224"/>
          </a:xfrm>
        </p:grpSpPr>
        <p:sp>
          <p:nvSpPr>
            <p:cNvPr id="15" name="Rectangle 187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AutoShape 188"/>
            <p:cNvSpPr>
              <a:spLocks noChangeArrowheads="1"/>
            </p:cNvSpPr>
            <p:nvPr/>
          </p:nvSpPr>
          <p:spPr bwMode="auto">
            <a:xfrm>
              <a:off x="4410" y="1369"/>
              <a:ext cx="663" cy="134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Freeform 189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90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210 h 63"/>
                <a:gd name="T2" fmla="*/ 716 w 280"/>
                <a:gd name="T3" fmla="*/ 204 h 63"/>
                <a:gd name="T4" fmla="*/ 4225 w 280"/>
                <a:gd name="T5" fmla="*/ 0 h 63"/>
                <a:gd name="T6" fmla="*/ 5394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9" name="Freeform 191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20" name="Group 192"/>
          <p:cNvGrpSpPr>
            <a:grpSpLocks/>
          </p:cNvGrpSpPr>
          <p:nvPr/>
        </p:nvGrpSpPr>
        <p:grpSpPr bwMode="auto">
          <a:xfrm>
            <a:off x="2674938" y="3998442"/>
            <a:ext cx="1066800" cy="406400"/>
            <a:chOff x="4396" y="1245"/>
            <a:chExt cx="672" cy="248"/>
          </a:xfrm>
        </p:grpSpPr>
        <p:sp>
          <p:nvSpPr>
            <p:cNvPr id="2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4" name="Group 19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7" name="Freeform 19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19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5" name="Line 19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Line 20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9" name="Group 201"/>
          <p:cNvGrpSpPr>
            <a:grpSpLocks/>
          </p:cNvGrpSpPr>
          <p:nvPr/>
        </p:nvGrpSpPr>
        <p:grpSpPr bwMode="auto">
          <a:xfrm>
            <a:off x="2706688" y="3803179"/>
            <a:ext cx="423862" cy="647700"/>
            <a:chOff x="4140" y="429"/>
            <a:chExt cx="1425" cy="2396"/>
          </a:xfrm>
        </p:grpSpPr>
        <p:sp>
          <p:nvSpPr>
            <p:cNvPr id="30" name="Freeform 20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Rectangle 203"/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" name="Freeform 20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0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Rectangle 206"/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" name="Group 20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" name="AutoShape 208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" name="AutoShape 209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6" name="Rectangle 210"/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7" name="Group 21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8" name="AutoShape 212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" name="AutoShape 213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8" name="Rectangle 214"/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Rectangle 215"/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0" name="Group 21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6" name="AutoShape 2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" name="AutoShape 218"/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1" name="Freeform 21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42" name="Group 22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4" name="AutoShape 221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" name="AutoShape 222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3" name="Rectangle 223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4" name="Freeform 22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22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Oval 226"/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Freeform 22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AutoShape 22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AutoShape 229"/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Oval 230"/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Oval 231"/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" name="Oval 232"/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3" name="Rectangle 233"/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2" name="Group 234"/>
          <p:cNvGrpSpPr>
            <a:grpSpLocks/>
          </p:cNvGrpSpPr>
          <p:nvPr/>
        </p:nvGrpSpPr>
        <p:grpSpPr bwMode="auto">
          <a:xfrm>
            <a:off x="1978025" y="2768129"/>
            <a:ext cx="850900" cy="615950"/>
            <a:chOff x="4420" y="878"/>
            <a:chExt cx="614" cy="458"/>
          </a:xfrm>
        </p:grpSpPr>
        <p:pic>
          <p:nvPicPr>
            <p:cNvPr id="63" name="Picture 235" descr="laptop_keyboar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Freeform 236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65" name="Picture 237" descr="scre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238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39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40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41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242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243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72" name="Group 244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79" name="Freeform 245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0" name="Freeform 246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1" name="Freeform 247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" name="Freeform 248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" name="Freeform 249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" name="Freeform 250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73" name="Freeform 251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252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53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54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55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256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5" name="AutoShape 34"/>
          <p:cNvSpPr>
            <a:spLocks noChangeArrowheads="1"/>
          </p:cNvSpPr>
          <p:nvPr/>
        </p:nvSpPr>
        <p:spPr bwMode="auto">
          <a:xfrm>
            <a:off x="830263" y="2895129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pSp>
        <p:nvGrpSpPr>
          <p:cNvPr id="86" name="Group 45"/>
          <p:cNvGrpSpPr>
            <a:grpSpLocks/>
          </p:cNvGrpSpPr>
          <p:nvPr/>
        </p:nvGrpSpPr>
        <p:grpSpPr bwMode="auto">
          <a:xfrm>
            <a:off x="1195388" y="1731492"/>
            <a:ext cx="976312" cy="1460500"/>
            <a:chOff x="651" y="681"/>
            <a:chExt cx="615" cy="920"/>
          </a:xfrm>
        </p:grpSpPr>
        <p:sp>
          <p:nvSpPr>
            <p:cNvPr id="87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700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88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DHCP</a:t>
                </a:r>
              </a:p>
              <a:p>
                <a:pPr algn="ctr">
                  <a:defRPr/>
                </a:pPr>
                <a:r>
                  <a:rPr lang="en-US" sz="1600" dirty="0" smtClean="0"/>
                  <a:t>UDP</a:t>
                </a:r>
              </a:p>
              <a:p>
                <a:pPr algn="ctr">
                  <a:defRPr/>
                </a:pPr>
                <a:r>
                  <a:rPr lang="en-US" sz="1600" dirty="0" smtClean="0"/>
                  <a:t>IP</a:t>
                </a:r>
              </a:p>
              <a:p>
                <a:pPr algn="ctr">
                  <a:defRPr/>
                </a:pPr>
                <a:r>
                  <a:rPr lang="en-US" sz="1600" dirty="0" smtClean="0"/>
                  <a:t>Eth</a:t>
                </a:r>
              </a:p>
              <a:p>
                <a:pPr algn="ctr">
                  <a:defRPr/>
                </a:pPr>
                <a:r>
                  <a:rPr lang="en-US" sz="1600" dirty="0" err="1" smtClean="0"/>
                  <a:t>Física</a:t>
                </a:r>
                <a:endParaRPr lang="en-US" sz="1600" dirty="0" smtClean="0"/>
              </a:p>
            </p:txBody>
          </p:sp>
          <p:sp>
            <p:nvSpPr>
              <p:cNvPr id="91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5" name="Group 54"/>
          <p:cNvGrpSpPr>
            <a:grpSpLocks/>
          </p:cNvGrpSpPr>
          <p:nvPr/>
        </p:nvGrpSpPr>
        <p:grpSpPr bwMode="auto">
          <a:xfrm>
            <a:off x="520700" y="1790229"/>
            <a:ext cx="544513" cy="244475"/>
            <a:chOff x="844" y="3337"/>
            <a:chExt cx="343" cy="154"/>
          </a:xfrm>
        </p:grpSpPr>
        <p:sp>
          <p:nvSpPr>
            <p:cNvPr id="96" name="Rectangle 55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7" name="Text Box 56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smtClean="0">
                  <a:solidFill>
                    <a:schemeClr val="bg1"/>
                  </a:solidFill>
                </a:rPr>
                <a:t>DHCP</a:t>
              </a:r>
            </a:p>
          </p:txBody>
        </p:sp>
      </p:grpSp>
      <p:grpSp>
        <p:nvGrpSpPr>
          <p:cNvPr id="98" name="Group 57"/>
          <p:cNvGrpSpPr>
            <a:grpSpLocks/>
          </p:cNvGrpSpPr>
          <p:nvPr/>
        </p:nvGrpSpPr>
        <p:grpSpPr bwMode="auto">
          <a:xfrm>
            <a:off x="66675" y="1809279"/>
            <a:ext cx="1081088" cy="1166813"/>
            <a:chOff x="42" y="744"/>
            <a:chExt cx="681" cy="735"/>
          </a:xfrm>
        </p:grpSpPr>
        <p:grpSp>
          <p:nvGrpSpPr>
            <p:cNvPr id="99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101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26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2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0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127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8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02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20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24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25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121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22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23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03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18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9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04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05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09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12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16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17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smtClean="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13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14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15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110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11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06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7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8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0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1" name="Group 90"/>
          <p:cNvGrpSpPr>
            <a:grpSpLocks/>
          </p:cNvGrpSpPr>
          <p:nvPr/>
        </p:nvGrpSpPr>
        <p:grpSpPr bwMode="auto">
          <a:xfrm>
            <a:off x="650875" y="3017367"/>
            <a:ext cx="1081088" cy="244475"/>
            <a:chOff x="504" y="3523"/>
            <a:chExt cx="681" cy="154"/>
          </a:xfrm>
        </p:grpSpPr>
        <p:grpSp>
          <p:nvGrpSpPr>
            <p:cNvPr id="132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136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139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43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4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140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1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2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37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3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4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5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5" name="Group 104"/>
          <p:cNvGrpSpPr>
            <a:grpSpLocks/>
          </p:cNvGrpSpPr>
          <p:nvPr/>
        </p:nvGrpSpPr>
        <p:grpSpPr bwMode="auto">
          <a:xfrm>
            <a:off x="1477963" y="3709517"/>
            <a:ext cx="1316037" cy="1314450"/>
            <a:chOff x="931" y="1941"/>
            <a:chExt cx="829" cy="828"/>
          </a:xfrm>
        </p:grpSpPr>
        <p:sp>
          <p:nvSpPr>
            <p:cNvPr id="146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4998"/>
                  </a:schemeClr>
                </a:gs>
                <a:gs pos="100000">
                  <a:srgbClr val="000099">
                    <a:alpha val="64998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147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148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DHCP</a:t>
                </a:r>
              </a:p>
              <a:p>
                <a:pPr algn="ctr">
                  <a:defRPr/>
                </a:pPr>
                <a:r>
                  <a:rPr lang="en-US" sz="1600" dirty="0" smtClean="0"/>
                  <a:t>UDP</a:t>
                </a:r>
              </a:p>
              <a:p>
                <a:pPr algn="ctr">
                  <a:defRPr/>
                </a:pPr>
                <a:r>
                  <a:rPr lang="en-US" sz="1600" dirty="0" smtClean="0"/>
                  <a:t>IP</a:t>
                </a:r>
              </a:p>
              <a:p>
                <a:pPr algn="ctr">
                  <a:defRPr/>
                </a:pPr>
                <a:r>
                  <a:rPr lang="en-US" sz="1600" dirty="0" smtClean="0"/>
                  <a:t>Eth</a:t>
                </a:r>
              </a:p>
              <a:p>
                <a:pPr algn="ctr">
                  <a:defRPr/>
                </a:pPr>
                <a:r>
                  <a:rPr lang="en-US" sz="1600" dirty="0" err="1" smtClean="0"/>
                  <a:t>Física</a:t>
                </a:r>
                <a:endParaRPr lang="en-US" sz="1600" dirty="0" smtClean="0"/>
              </a:p>
            </p:txBody>
          </p:sp>
          <p:sp>
            <p:nvSpPr>
              <p:cNvPr id="150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54" name="Group 113"/>
          <p:cNvGrpSpPr>
            <a:grpSpLocks/>
          </p:cNvGrpSpPr>
          <p:nvPr/>
        </p:nvGrpSpPr>
        <p:grpSpPr bwMode="auto">
          <a:xfrm>
            <a:off x="339725" y="3609504"/>
            <a:ext cx="1081088" cy="1217613"/>
            <a:chOff x="1404" y="3105"/>
            <a:chExt cx="681" cy="767"/>
          </a:xfrm>
        </p:grpSpPr>
        <p:grpSp>
          <p:nvGrpSpPr>
            <p:cNvPr id="155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160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85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88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89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186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87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61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79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83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84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180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81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82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62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77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78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63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164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168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71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75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76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smtClean="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72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73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74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169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70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65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66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67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56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57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158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9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DHCP</a:t>
                </a:r>
              </a:p>
            </p:txBody>
          </p:sp>
        </p:grpSp>
      </p:grpSp>
      <p:grpSp>
        <p:nvGrpSpPr>
          <p:cNvPr id="190" name="Group 149"/>
          <p:cNvGrpSpPr>
            <a:grpSpLocks/>
          </p:cNvGrpSpPr>
          <p:nvPr/>
        </p:nvGrpSpPr>
        <p:grpSpPr bwMode="auto">
          <a:xfrm>
            <a:off x="803275" y="3806354"/>
            <a:ext cx="544513" cy="244475"/>
            <a:chOff x="844" y="3337"/>
            <a:chExt cx="343" cy="154"/>
          </a:xfrm>
        </p:grpSpPr>
        <p:sp>
          <p:nvSpPr>
            <p:cNvPr id="191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2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smtClean="0">
                  <a:solidFill>
                    <a:schemeClr val="bg1"/>
                  </a:solidFill>
                </a:rPr>
                <a:t>DHCP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18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DHCP </a:t>
            </a:r>
            <a:r>
              <a:rPr lang="pt-BR" dirty="0" err="1" smtClean="0"/>
              <a:t>ack</a:t>
            </a:r>
            <a:r>
              <a:rPr lang="pt-BR" dirty="0" smtClean="0"/>
              <a:t>: </a:t>
            </a:r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247508" cy="4648200"/>
          </a:xfrm>
        </p:spPr>
        <p:txBody>
          <a:bodyPr/>
          <a:lstStyle/>
          <a:p>
            <a:r>
              <a:rPr lang="pt-BR" sz="2000" dirty="0" smtClean="0"/>
              <a:t>servidor DHCP prepara o ACK DHCP contendo o </a:t>
            </a:r>
            <a:r>
              <a:rPr lang="pt-BR" sz="2000" dirty="0" smtClean="0"/>
              <a:t>end. </a:t>
            </a:r>
            <a:r>
              <a:rPr lang="pt-BR" sz="2000" dirty="0" smtClean="0"/>
              <a:t>IP do cliente, o </a:t>
            </a:r>
            <a:r>
              <a:rPr lang="pt-BR" sz="2000" dirty="0" smtClean="0"/>
              <a:t>end. </a:t>
            </a:r>
            <a:r>
              <a:rPr lang="pt-BR" sz="2000" dirty="0" smtClean="0"/>
              <a:t>IP do </a:t>
            </a:r>
            <a:r>
              <a:rPr lang="pt-BR" sz="2000" i="1" dirty="0" smtClean="0"/>
              <a:t>gateway</a:t>
            </a:r>
            <a:r>
              <a:rPr lang="pt-BR" sz="2000" dirty="0" smtClean="0"/>
              <a:t> do </a:t>
            </a:r>
            <a:r>
              <a:rPr lang="pt-BR" sz="2000" dirty="0" smtClean="0"/>
              <a:t>cliente, o nome e </a:t>
            </a:r>
            <a:r>
              <a:rPr lang="pt-BR" sz="2000" dirty="0" smtClean="0"/>
              <a:t>IP </a:t>
            </a:r>
            <a:r>
              <a:rPr lang="pt-BR" sz="2000" dirty="0" smtClean="0"/>
              <a:t>do servidor DNS</a:t>
            </a:r>
          </a:p>
          <a:p>
            <a:r>
              <a:rPr lang="pt-BR" sz="2000" dirty="0" smtClean="0"/>
              <a:t>encapsula a mensagem DHCP no servidor, quadro é repassado para o cliente, e </a:t>
            </a:r>
            <a:r>
              <a:rPr lang="pt-BR" sz="2000" dirty="0" smtClean="0"/>
              <a:t>é </a:t>
            </a:r>
            <a:r>
              <a:rPr lang="pt-BR" sz="2000" dirty="0" err="1" smtClean="0"/>
              <a:t>demultiplexado</a:t>
            </a:r>
            <a:r>
              <a:rPr lang="pt-BR" sz="2000" dirty="0" smtClean="0"/>
              <a:t> </a:t>
            </a:r>
            <a:r>
              <a:rPr lang="pt-BR" sz="2000" dirty="0" smtClean="0"/>
              <a:t>até o DHCP no cliente.</a:t>
            </a:r>
          </a:p>
          <a:p>
            <a:r>
              <a:rPr lang="pt-BR" sz="2000" dirty="0" smtClean="0"/>
              <a:t>cliente agora conhece o seu </a:t>
            </a:r>
            <a:r>
              <a:rPr lang="pt-BR" sz="2000" dirty="0" smtClean="0"/>
              <a:t>end. IP</a:t>
            </a:r>
            <a:r>
              <a:rPr lang="pt-BR" sz="2000" dirty="0" smtClean="0"/>
              <a:t>, o nome e </a:t>
            </a:r>
            <a:r>
              <a:rPr lang="pt-BR" sz="2000" dirty="0" smtClean="0"/>
              <a:t>IP </a:t>
            </a:r>
            <a:r>
              <a:rPr lang="pt-BR" sz="2000" dirty="0" smtClean="0"/>
              <a:t>do servidor DNS, end. IP do seu </a:t>
            </a:r>
            <a:r>
              <a:rPr lang="pt-BR" sz="2000" i="1" dirty="0" smtClean="0"/>
              <a:t>gateway</a:t>
            </a:r>
            <a:endParaRPr lang="pt-BR" sz="2000" i="1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4a-</a:t>
            </a:r>
            <a:fld id="{6E18FAB5-3A02-437B-B66F-127A12D00693}" type="slidenum">
              <a:rPr lang="pt-BR" smtClean="0"/>
              <a:pPr>
                <a:defRPr/>
              </a:pPr>
              <a:t>62</a:t>
            </a:fld>
            <a:endParaRPr lang="pt-BR"/>
          </a:p>
        </p:txBody>
      </p:sp>
      <p:sp>
        <p:nvSpPr>
          <p:cNvPr id="193" name="Freeform 3"/>
          <p:cNvSpPr>
            <a:spLocks/>
          </p:cNvSpPr>
          <p:nvPr/>
        </p:nvSpPr>
        <p:spPr bwMode="auto">
          <a:xfrm>
            <a:off x="773113" y="1778066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4" name="Line 36"/>
          <p:cNvSpPr>
            <a:spLocks noChangeShapeType="1"/>
          </p:cNvSpPr>
          <p:nvPr/>
        </p:nvSpPr>
        <p:spPr bwMode="auto">
          <a:xfrm flipV="1">
            <a:off x="3775075" y="2860741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5" name="Line 43"/>
          <p:cNvSpPr>
            <a:spLocks noChangeShapeType="1"/>
          </p:cNvSpPr>
          <p:nvPr/>
        </p:nvSpPr>
        <p:spPr bwMode="auto">
          <a:xfrm flipV="1">
            <a:off x="2665413" y="3022666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6" name="Line 44"/>
          <p:cNvSpPr>
            <a:spLocks noChangeShapeType="1"/>
          </p:cNvSpPr>
          <p:nvPr/>
        </p:nvSpPr>
        <p:spPr bwMode="auto">
          <a:xfrm flipV="1">
            <a:off x="3924300" y="2717866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7" name="Line 48"/>
          <p:cNvSpPr>
            <a:spLocks noChangeShapeType="1"/>
          </p:cNvSpPr>
          <p:nvPr/>
        </p:nvSpPr>
        <p:spPr bwMode="auto">
          <a:xfrm flipV="1">
            <a:off x="3279775" y="3252854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98" name="Group 153"/>
          <p:cNvGrpSpPr>
            <a:grpSpLocks/>
          </p:cNvGrpSpPr>
          <p:nvPr/>
        </p:nvGrpSpPr>
        <p:grpSpPr bwMode="auto">
          <a:xfrm>
            <a:off x="1978025" y="2644841"/>
            <a:ext cx="850900" cy="615950"/>
            <a:chOff x="4420" y="878"/>
            <a:chExt cx="614" cy="458"/>
          </a:xfrm>
        </p:grpSpPr>
        <p:pic>
          <p:nvPicPr>
            <p:cNvPr id="199" name="Picture 154" descr="laptop_keyboar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155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pic>
          <p:nvPicPr>
            <p:cNvPr id="201" name="Picture 156" descr="scre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2" name="Freeform 157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3" name="Freeform 158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" name="Freeform 159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" name="Freeform 160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6" name="Freeform 161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7" name="Freeform 162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08" name="Group 163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215" name="Freeform 16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6" name="Freeform 16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7" name="Freeform 16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8" name="Freeform 16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9" name="Freeform 16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0" name="Freeform 16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09" name="Freeform 170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" name="Freeform 171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1" name="Freeform 172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2" name="Freeform 173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3" name="Freeform 174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4" name="Freeform 175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1" name="Text Box 176"/>
          <p:cNvSpPr txBox="1">
            <a:spLocks noChangeArrowheads="1"/>
          </p:cNvSpPr>
          <p:nvPr/>
        </p:nvSpPr>
        <p:spPr bwMode="auto">
          <a:xfrm>
            <a:off x="2562226" y="4316478"/>
            <a:ext cx="15001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dirty="0" err="1" smtClean="0"/>
              <a:t>roteador</a:t>
            </a:r>
            <a:r>
              <a:rPr lang="en-US" i="1" dirty="0" smtClean="0"/>
              <a:t> com </a:t>
            </a:r>
            <a:r>
              <a:rPr lang="en-US" i="1" dirty="0" err="1" smtClean="0"/>
              <a:t>servidor</a:t>
            </a:r>
            <a:r>
              <a:rPr lang="en-US" i="1" dirty="0" smtClean="0"/>
              <a:t> DHCP </a:t>
            </a:r>
            <a:r>
              <a:rPr lang="en-US" i="1" dirty="0" err="1" smtClean="0"/>
              <a:t>embutido</a:t>
            </a:r>
            <a:endParaRPr lang="en-US" i="1" dirty="0" smtClean="0"/>
          </a:p>
        </p:txBody>
      </p:sp>
      <p:grpSp>
        <p:nvGrpSpPr>
          <p:cNvPr id="222" name="Group 177"/>
          <p:cNvGrpSpPr>
            <a:grpSpLocks/>
          </p:cNvGrpSpPr>
          <p:nvPr/>
        </p:nvGrpSpPr>
        <p:grpSpPr bwMode="auto">
          <a:xfrm>
            <a:off x="2674938" y="3875154"/>
            <a:ext cx="1066800" cy="406400"/>
            <a:chOff x="4396" y="1245"/>
            <a:chExt cx="672" cy="248"/>
          </a:xfrm>
        </p:grpSpPr>
        <p:sp>
          <p:nvSpPr>
            <p:cNvPr id="22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2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2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 sz="2400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226" name="Group 18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29" name="Freeform 18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0" name="Freeform 18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27" name="Line 184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8" name="Line 18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31" name="Group 186"/>
          <p:cNvGrpSpPr>
            <a:grpSpLocks/>
          </p:cNvGrpSpPr>
          <p:nvPr/>
        </p:nvGrpSpPr>
        <p:grpSpPr bwMode="auto">
          <a:xfrm>
            <a:off x="2706688" y="3679891"/>
            <a:ext cx="423862" cy="647700"/>
            <a:chOff x="4140" y="429"/>
            <a:chExt cx="1425" cy="2396"/>
          </a:xfrm>
        </p:grpSpPr>
        <p:sp>
          <p:nvSpPr>
            <p:cNvPr id="232" name="Freeform 18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3" name="Rectangle 188"/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4" name="Freeform 18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" name="Freeform 19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6" name="Rectangle 191"/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37" name="Group 19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2" name="AutoShape 193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63" name="AutoShape 194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38" name="Rectangle 195"/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39" name="Group 19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0" name="AutoShape 197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61" name="AutoShape 198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40" name="Rectangle 199"/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Rectangle 200"/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42" name="Group 20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8" name="AutoShape 202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9" name="AutoShape 203"/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43" name="Freeform 20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44" name="Group 20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6" name="AutoShape 206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7" name="AutoShape 207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45" name="Rectangle 208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Freeform 20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7" name="Freeform 21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8" name="Oval 211"/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9" name="Freeform 21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0" name="AutoShape 21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1" name="AutoShape 214"/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2" name="Oval 215"/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3" name="Oval 216"/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4" name="Oval 217"/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5" name="Rectangle 218"/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64" name="Line 36"/>
          <p:cNvSpPr>
            <a:spLocks noChangeShapeType="1"/>
          </p:cNvSpPr>
          <p:nvPr/>
        </p:nvSpPr>
        <p:spPr bwMode="auto">
          <a:xfrm flipV="1">
            <a:off x="3775075" y="2849629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265" name="Group 220"/>
          <p:cNvGrpSpPr>
            <a:grpSpLocks/>
          </p:cNvGrpSpPr>
          <p:nvPr/>
        </p:nvGrpSpPr>
        <p:grpSpPr bwMode="auto">
          <a:xfrm>
            <a:off x="3140075" y="2948054"/>
            <a:ext cx="963613" cy="300037"/>
            <a:chOff x="4410" y="1365"/>
            <a:chExt cx="663" cy="224"/>
          </a:xfrm>
        </p:grpSpPr>
        <p:sp>
          <p:nvSpPr>
            <p:cNvPr id="266" name="Rectangle 221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AutoShape 222"/>
            <p:cNvSpPr>
              <a:spLocks noChangeArrowheads="1"/>
            </p:cNvSpPr>
            <p:nvPr/>
          </p:nvSpPr>
          <p:spPr bwMode="auto">
            <a:xfrm>
              <a:off x="4410" y="1369"/>
              <a:ext cx="663" cy="134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Freeform 223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9" name="Freeform 224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210 h 63"/>
                <a:gd name="T2" fmla="*/ 716 w 280"/>
                <a:gd name="T3" fmla="*/ 204 h 63"/>
                <a:gd name="T4" fmla="*/ 4225 w 280"/>
                <a:gd name="T5" fmla="*/ 0 h 63"/>
                <a:gd name="T6" fmla="*/ 5394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70" name="Freeform 225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271" name="Group 53"/>
          <p:cNvGrpSpPr>
            <a:grpSpLocks/>
          </p:cNvGrpSpPr>
          <p:nvPr/>
        </p:nvGrpSpPr>
        <p:grpSpPr bwMode="auto">
          <a:xfrm>
            <a:off x="352425" y="3668779"/>
            <a:ext cx="1081088" cy="1166812"/>
            <a:chOff x="42" y="744"/>
            <a:chExt cx="681" cy="735"/>
          </a:xfrm>
        </p:grpSpPr>
        <p:grpSp>
          <p:nvGrpSpPr>
            <p:cNvPr id="272" name="Group 54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74" name="Group 5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99" name="Group 5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302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3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300" name="Rectangle 5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Rectangle 6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75" name="Group 6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93" name="Group 6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297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8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294" name="Group 6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295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6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76" name="Group 6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291" name="Rectangle 6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Rectangle 7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77" name="Group 7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78" name="Group 7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82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85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289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290" name="Text Box 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smtClean="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86" name="Group 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287" name="Rectangle 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288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283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84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279" name="Rectangle 8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0" name="Rectangle 8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1" name="Rectangle 8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273" name="AutoShape 85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04" name="Group 86"/>
          <p:cNvGrpSpPr>
            <a:grpSpLocks/>
          </p:cNvGrpSpPr>
          <p:nvPr/>
        </p:nvGrpSpPr>
        <p:grpSpPr bwMode="auto">
          <a:xfrm>
            <a:off x="449263" y="4754629"/>
            <a:ext cx="1081087" cy="244475"/>
            <a:chOff x="504" y="3523"/>
            <a:chExt cx="681" cy="154"/>
          </a:xfrm>
        </p:grpSpPr>
        <p:grpSp>
          <p:nvGrpSpPr>
            <p:cNvPr id="305" name="Group 87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309" name="Group 88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312" name="Group 89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1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7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313" name="Group 92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14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5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310" name="Rectangle 95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1" name="Rectangle 96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06" name="Rectangle 97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07" name="Rectangle 98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08" name="Rectangle 99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8" name="Group 100"/>
          <p:cNvGrpSpPr>
            <a:grpSpLocks/>
          </p:cNvGrpSpPr>
          <p:nvPr/>
        </p:nvGrpSpPr>
        <p:grpSpPr bwMode="auto">
          <a:xfrm>
            <a:off x="1477963" y="3586229"/>
            <a:ext cx="1316037" cy="1314450"/>
            <a:chOff x="931" y="1941"/>
            <a:chExt cx="829" cy="828"/>
          </a:xfrm>
        </p:grpSpPr>
        <p:sp>
          <p:nvSpPr>
            <p:cNvPr id="319" name="Freeform 101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320" name="Group 102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321" name="Rectangle 103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2" name="Text Box 104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smtClean="0"/>
                  <a:t>DHCP</a:t>
                </a:r>
              </a:p>
              <a:p>
                <a:pPr algn="ctr">
                  <a:defRPr/>
                </a:pPr>
                <a:r>
                  <a:rPr lang="en-US" sz="1600" smtClean="0"/>
                  <a:t>UDP</a:t>
                </a:r>
              </a:p>
              <a:p>
                <a:pPr algn="ctr">
                  <a:defRPr/>
                </a:pPr>
                <a:r>
                  <a:rPr lang="en-US" sz="1600" smtClean="0"/>
                  <a:t>IP</a:t>
                </a:r>
              </a:p>
              <a:p>
                <a:pPr algn="ctr">
                  <a:defRPr/>
                </a:pPr>
                <a:r>
                  <a:rPr lang="en-US" sz="1600" smtClean="0"/>
                  <a:t>Eth</a:t>
                </a:r>
              </a:p>
              <a:p>
                <a:pPr algn="ctr">
                  <a:defRPr/>
                </a:pPr>
                <a:r>
                  <a:rPr lang="en-US" sz="1600" smtClean="0"/>
                  <a:t>Phy</a:t>
                </a:r>
              </a:p>
            </p:txBody>
          </p:sp>
          <p:sp>
            <p:nvSpPr>
              <p:cNvPr id="323" name="Line 105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4" name="Line 106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5" name="Line 107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6" name="Line 108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27" name="Group 145"/>
          <p:cNvGrpSpPr>
            <a:grpSpLocks/>
          </p:cNvGrpSpPr>
          <p:nvPr/>
        </p:nvGrpSpPr>
        <p:grpSpPr bwMode="auto">
          <a:xfrm>
            <a:off x="803275" y="3694179"/>
            <a:ext cx="544513" cy="244475"/>
            <a:chOff x="844" y="3337"/>
            <a:chExt cx="343" cy="154"/>
          </a:xfrm>
        </p:grpSpPr>
        <p:sp>
          <p:nvSpPr>
            <p:cNvPr id="328" name="Rectangle 146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9" name="Text Box 147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smtClean="0">
                  <a:solidFill>
                    <a:schemeClr val="bg1"/>
                  </a:solidFill>
                </a:rPr>
                <a:t>DHCP</a:t>
              </a:r>
            </a:p>
          </p:txBody>
        </p:sp>
      </p:grpSp>
      <p:grpSp>
        <p:nvGrpSpPr>
          <p:cNvPr id="330" name="Group 44"/>
          <p:cNvGrpSpPr>
            <a:grpSpLocks/>
          </p:cNvGrpSpPr>
          <p:nvPr/>
        </p:nvGrpSpPr>
        <p:grpSpPr bwMode="auto">
          <a:xfrm>
            <a:off x="1195388" y="1597091"/>
            <a:ext cx="976312" cy="1460500"/>
            <a:chOff x="651" y="681"/>
            <a:chExt cx="615" cy="920"/>
          </a:xfrm>
        </p:grpSpPr>
        <p:sp>
          <p:nvSpPr>
            <p:cNvPr id="331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332" name="Group 46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333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4" name="Text Box 4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/>
                  <a:t>DHCP</a:t>
                </a:r>
              </a:p>
              <a:p>
                <a:pPr algn="ctr">
                  <a:defRPr/>
                </a:pPr>
                <a:r>
                  <a:rPr lang="en-US" sz="1600" dirty="0" smtClean="0"/>
                  <a:t>UDP</a:t>
                </a:r>
              </a:p>
              <a:p>
                <a:pPr algn="ctr">
                  <a:defRPr/>
                </a:pPr>
                <a:r>
                  <a:rPr lang="en-US" sz="1600" dirty="0" smtClean="0"/>
                  <a:t>IP</a:t>
                </a:r>
              </a:p>
              <a:p>
                <a:pPr algn="ctr">
                  <a:defRPr/>
                </a:pPr>
                <a:r>
                  <a:rPr lang="en-US" sz="1600" dirty="0" smtClean="0"/>
                  <a:t>Eth</a:t>
                </a:r>
              </a:p>
              <a:p>
                <a:pPr algn="ctr">
                  <a:defRPr/>
                </a:pPr>
                <a:r>
                  <a:rPr lang="en-US" sz="1600" dirty="0" err="1" smtClean="0"/>
                  <a:t>Phy</a:t>
                </a:r>
                <a:endParaRPr lang="en-US" sz="1600" dirty="0" smtClean="0"/>
              </a:p>
            </p:txBody>
          </p:sp>
          <p:sp>
            <p:nvSpPr>
              <p:cNvPr id="335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6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7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8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39" name="Group 109"/>
          <p:cNvGrpSpPr>
            <a:grpSpLocks/>
          </p:cNvGrpSpPr>
          <p:nvPr/>
        </p:nvGrpSpPr>
        <p:grpSpPr bwMode="auto">
          <a:xfrm>
            <a:off x="71438" y="1485966"/>
            <a:ext cx="1081087" cy="1217613"/>
            <a:chOff x="1404" y="3105"/>
            <a:chExt cx="681" cy="767"/>
          </a:xfrm>
        </p:grpSpPr>
        <p:grpSp>
          <p:nvGrpSpPr>
            <p:cNvPr id="340" name="Group 110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345" name="Group 111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370" name="Group 112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37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4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371" name="Rectangle 115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72" name="Rectangle 116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46" name="Group 117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364" name="Group 11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68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69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smtClean="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365" name="Group 12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66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67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47" name="Group 124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362" name="Rectangle 125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63" name="Rectangle 126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48" name="Group 127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349" name="Group 128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353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356" name="Group 1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360" name="Rectangle 1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61" name="Text Box 1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smtClean="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357" name="Group 1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358" name="Rectangle 1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59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354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55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350" name="Rectangle 13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1" name="Rectangle 139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2" name="Rectangle 140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41" name="AutoShape 141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42" name="Group 142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343" name="Rectangle 14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4" name="Text Box 14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solidFill>
                      <a:schemeClr val="bg1"/>
                    </a:solidFill>
                  </a:rPr>
                  <a:t>DHCP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713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DHCP: saída do </a:t>
            </a:r>
            <a:r>
              <a:rPr lang="pt-BR" dirty="0" err="1" smtClean="0"/>
              <a:t>Wireshark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4a-</a:t>
            </a:r>
            <a:fld id="{6E18FAB5-3A02-437B-B66F-127A12D00693}" type="slidenum">
              <a:rPr lang="pt-BR" smtClean="0"/>
              <a:pPr>
                <a:defRPr/>
              </a:pPr>
              <a:t>63</a:t>
            </a:fld>
            <a:endParaRPr lang="pt-BR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522788" y="1366463"/>
            <a:ext cx="9525" cy="5208962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57163" y="1506538"/>
            <a:ext cx="43942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200" dirty="0"/>
              <a:t>Message type: </a:t>
            </a:r>
            <a:r>
              <a:rPr lang="en-US" sz="1200" b="1" u="sng" dirty="0">
                <a:solidFill>
                  <a:srgbClr val="FF0000"/>
                </a:solidFill>
              </a:rPr>
              <a:t>Boot Request (1)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Hardware type: Ethernet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Hardware address length: 6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Hops: 0</a:t>
            </a:r>
          </a:p>
          <a:p>
            <a:pPr>
              <a:lnSpc>
                <a:spcPct val="9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Transaction ID: 0x6b3a11b7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Seconds elapsed: 0</a:t>
            </a:r>
          </a:p>
          <a:p>
            <a:pPr>
              <a:lnSpc>
                <a:spcPct val="90000"/>
              </a:lnSpc>
            </a:pPr>
            <a:r>
              <a:rPr lang="en-US" sz="1200" dirty="0" err="1"/>
              <a:t>Bootp</a:t>
            </a:r>
            <a:r>
              <a:rPr lang="en-US" sz="1200" dirty="0"/>
              <a:t> flags: 0x0000 (Unicast)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Client IP address: 0.0.0.0 (0.0.0.0)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Your (client) IP address: 0.0.0.0 (0.0.0.0)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Next server IP address: 0.0.0.0 (0.0.0.0)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Relay agent IP address: 0.0.0.0 (0.0.0.0)</a:t>
            </a:r>
          </a:p>
          <a:p>
            <a:pPr>
              <a:lnSpc>
                <a:spcPct val="9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Client MAC address: Wistron_23:68:8a (00:16:d3:23:68:8a)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Server host name not given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Boot file name not given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Magic cookie: (OK)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Option: (t=53,l=1) </a:t>
            </a:r>
            <a:r>
              <a:rPr lang="en-US" sz="1200" b="1" dirty="0">
                <a:solidFill>
                  <a:srgbClr val="FF0000"/>
                </a:solidFill>
              </a:rPr>
              <a:t>DHCP Message Type = DHCP Request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Option: (61) Client identifier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    Length: 7; Value: 010016D323688A; 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    Hardware type: Ethernet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    Client MAC address: Wistron_23:68:8a (00:16:d3:23:68:8a)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Option: (t=50,l=4) </a:t>
            </a:r>
            <a:r>
              <a:rPr lang="en-US" sz="1200" b="1" u="sng" dirty="0">
                <a:solidFill>
                  <a:schemeClr val="accent2"/>
                </a:solidFill>
              </a:rPr>
              <a:t>Requested IP Address = 192.168.1.101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Option: (t=12,l=5) Host Name = "nomad"</a:t>
            </a:r>
          </a:p>
          <a:p>
            <a:pPr>
              <a:lnSpc>
                <a:spcPct val="9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Option: (55) Parameter Request List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    Length: 11; Value: 010F03062C2E2F1F21F92B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    </a:t>
            </a:r>
            <a:r>
              <a:rPr lang="en-US" sz="1200" b="1" dirty="0">
                <a:solidFill>
                  <a:srgbClr val="FF0000"/>
                </a:solidFill>
              </a:rPr>
              <a:t>1 = Subnet Mask; 15 = Domain Name</a:t>
            </a:r>
          </a:p>
          <a:p>
            <a:pPr>
              <a:lnSpc>
                <a:spcPct val="90000"/>
              </a:lnSpc>
            </a:pPr>
            <a:r>
              <a:rPr lang="en-US" sz="1200" b="1" dirty="0">
                <a:solidFill>
                  <a:srgbClr val="FF0000"/>
                </a:solidFill>
              </a:rPr>
              <a:t>     3 = Router; 6 = Domain Name Server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    44 = NetBIOS over TCP/IP Name Server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    ……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969275" y="1351575"/>
            <a:ext cx="13324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dirty="0">
                <a:solidFill>
                  <a:schemeClr val="accent2"/>
                </a:solidFill>
              </a:rPr>
              <a:t>R</a:t>
            </a:r>
            <a:r>
              <a:rPr lang="en-US" sz="2400" i="1" dirty="0" smtClean="0">
                <a:solidFill>
                  <a:schemeClr val="accent2"/>
                </a:solidFill>
              </a:rPr>
              <a:t>equest</a:t>
            </a:r>
            <a:endParaRPr lang="en-US" sz="2400" i="1" dirty="0" smtClean="0">
              <a:solidFill>
                <a:schemeClr val="accent2"/>
              </a:solidFill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70413" y="1537737"/>
            <a:ext cx="4492625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200" dirty="0" smtClean="0"/>
              <a:t>Message type: </a:t>
            </a:r>
            <a:r>
              <a:rPr lang="en-US" sz="1200" b="1" dirty="0" smtClean="0">
                <a:solidFill>
                  <a:srgbClr val="FF0000"/>
                </a:solidFill>
              </a:rPr>
              <a:t>Boot Reply (2)</a:t>
            </a:r>
          </a:p>
          <a:p>
            <a:pPr>
              <a:lnSpc>
                <a:spcPct val="90000"/>
              </a:lnSpc>
              <a:defRPr/>
            </a:pPr>
            <a:r>
              <a:rPr lang="en-US" sz="1200" dirty="0" smtClean="0"/>
              <a:t>Hardware type: Ethernet</a:t>
            </a:r>
          </a:p>
          <a:p>
            <a:pPr>
              <a:lnSpc>
                <a:spcPct val="90000"/>
              </a:lnSpc>
              <a:defRPr/>
            </a:pPr>
            <a:r>
              <a:rPr lang="en-US" sz="1200" dirty="0" smtClean="0"/>
              <a:t>Hardware address length: 6</a:t>
            </a:r>
          </a:p>
          <a:p>
            <a:pPr>
              <a:lnSpc>
                <a:spcPct val="90000"/>
              </a:lnSpc>
              <a:defRPr/>
            </a:pPr>
            <a:r>
              <a:rPr lang="en-US" sz="1200" dirty="0" smtClean="0"/>
              <a:t>Hops: 0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Transaction ID: 0x6b3a11b7</a:t>
            </a:r>
          </a:p>
          <a:p>
            <a:pPr>
              <a:lnSpc>
                <a:spcPct val="90000"/>
              </a:lnSpc>
              <a:defRPr/>
            </a:pPr>
            <a:r>
              <a:rPr lang="en-US" sz="1200" dirty="0" smtClean="0"/>
              <a:t>Seconds elapsed: 0</a:t>
            </a:r>
          </a:p>
          <a:p>
            <a:pPr>
              <a:lnSpc>
                <a:spcPct val="90000"/>
              </a:lnSpc>
              <a:defRPr/>
            </a:pPr>
            <a:r>
              <a:rPr lang="en-US" sz="1200" dirty="0" err="1" smtClean="0"/>
              <a:t>Bootp</a:t>
            </a:r>
            <a:r>
              <a:rPr lang="en-US" sz="1200" dirty="0" smtClean="0"/>
              <a:t> flags: 0x0000 (Unicast)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u="sng" dirty="0" smtClean="0">
                <a:solidFill>
                  <a:schemeClr val="accent2"/>
                </a:solidFill>
              </a:rPr>
              <a:t>Client IP address: 192.168.1.101 (192.168.1.101)</a:t>
            </a:r>
          </a:p>
          <a:p>
            <a:pPr>
              <a:lnSpc>
                <a:spcPct val="90000"/>
              </a:lnSpc>
              <a:defRPr/>
            </a:pPr>
            <a:r>
              <a:rPr lang="en-US" sz="1200" dirty="0" smtClean="0"/>
              <a:t>Your (client) IP address: 0.0.0.0 (0.0.0.0)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Next server IP address: 192.168.1.1 (192.168.1.1)</a:t>
            </a:r>
          </a:p>
          <a:p>
            <a:pPr>
              <a:lnSpc>
                <a:spcPct val="90000"/>
              </a:lnSpc>
              <a:defRPr/>
            </a:pPr>
            <a:r>
              <a:rPr lang="en-US" sz="1200" dirty="0" smtClean="0"/>
              <a:t>Relay agent IP address: 0.0.0.0 (0.0.0.0)</a:t>
            </a:r>
          </a:p>
          <a:p>
            <a:pPr>
              <a:lnSpc>
                <a:spcPct val="90000"/>
              </a:lnSpc>
              <a:defRPr/>
            </a:pPr>
            <a:r>
              <a:rPr lang="en-US" sz="1200" dirty="0" smtClean="0"/>
              <a:t>Client MAC address: Wistron_23:68:8a (00:16:d3:23:68:8a)</a:t>
            </a:r>
          </a:p>
          <a:p>
            <a:pPr>
              <a:lnSpc>
                <a:spcPct val="90000"/>
              </a:lnSpc>
              <a:defRPr/>
            </a:pPr>
            <a:r>
              <a:rPr lang="en-US" sz="1200" dirty="0" smtClean="0"/>
              <a:t>Server host name not given</a:t>
            </a:r>
          </a:p>
          <a:p>
            <a:pPr>
              <a:lnSpc>
                <a:spcPct val="90000"/>
              </a:lnSpc>
              <a:defRPr/>
            </a:pPr>
            <a:r>
              <a:rPr lang="en-US" sz="1200" dirty="0" smtClean="0"/>
              <a:t>Boot file name not given</a:t>
            </a:r>
          </a:p>
          <a:p>
            <a:pPr>
              <a:lnSpc>
                <a:spcPct val="90000"/>
              </a:lnSpc>
              <a:defRPr/>
            </a:pPr>
            <a:r>
              <a:rPr lang="en-US" sz="1200" dirty="0" smtClean="0"/>
              <a:t>Magic cookie: (OK)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Option: (t=53,l=1) DHCP Message Type = DHCP ACK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Option: (t=54,l=4) Server Identifier = 192.168.1.1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Option: (t=1,l=4) Subnet Mask = 255.255.255.0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Option: (t=3,l=4) Router = 192.168.1.1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Option: (6) Domain Name Server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     Length: 12; Value: 445747E2445749F244574092; 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      IP Address: 68.87.71.226;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      IP Address: 68.87.73.242; 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      IP Address: 68.87.64.146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dirty="0" smtClean="0">
                <a:solidFill>
                  <a:srgbClr val="FF0000"/>
                </a:solidFill>
              </a:rPr>
              <a:t>Option: (t=15,l=20) Domain Name = "hsd1.ma.comcast.net."</a:t>
            </a:r>
          </a:p>
          <a:p>
            <a:pPr>
              <a:lnSpc>
                <a:spcPct val="90000"/>
              </a:lnSpc>
              <a:defRPr/>
            </a:pPr>
            <a:endParaRPr lang="en-US" sz="1000" dirty="0" smtClean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646428" y="1357199"/>
            <a:ext cx="8178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ACK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7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56323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0D1E48E7-6E78-4A8E-930A-F9747260A21B}" type="slidenum">
              <a:rPr lang="pt-BR" smtClean="0"/>
              <a:pPr/>
              <a:t>64</a:t>
            </a:fld>
            <a:endParaRPr lang="pt-BR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Endereços IP: como conseguir um?</a:t>
            </a:r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0" y="3209925"/>
            <a:ext cx="9144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latin typeface="Arial" pitchFamily="34" charset="0"/>
              </a:rPr>
              <a:t>Bloco do 	</a:t>
            </a:r>
            <a:r>
              <a:rPr lang="pt-BR" u="sng" dirty="0" smtClean="0">
                <a:solidFill>
                  <a:schemeClr val="accent2"/>
                </a:solidFill>
                <a:latin typeface="Arial" pitchFamily="34" charset="0"/>
              </a:rPr>
              <a:t>11001000  </a:t>
            </a:r>
            <a:r>
              <a:rPr lang="pt-BR" u="sng" dirty="0">
                <a:solidFill>
                  <a:schemeClr val="accent2"/>
                </a:solidFill>
                <a:latin typeface="Arial" pitchFamily="34" charset="0"/>
              </a:rPr>
              <a:t>00010111  </a:t>
            </a:r>
            <a:r>
              <a:rPr lang="pt-BR" u="sng" dirty="0" smtClean="0">
                <a:solidFill>
                  <a:schemeClr val="accent2"/>
                </a:solidFill>
                <a:latin typeface="Arial" pitchFamily="34" charset="0"/>
              </a:rPr>
              <a:t>0001</a:t>
            </a:r>
            <a:r>
              <a:rPr lang="pt-BR" dirty="0" smtClean="0">
                <a:solidFill>
                  <a:schemeClr val="accent2"/>
                </a:solidFill>
                <a:latin typeface="Arial" pitchFamily="34" charset="0"/>
              </a:rPr>
              <a:t> 0000  </a:t>
            </a:r>
            <a:r>
              <a:rPr lang="pt-BR" dirty="0">
                <a:solidFill>
                  <a:schemeClr val="accent2"/>
                </a:solidFill>
                <a:latin typeface="Arial" pitchFamily="34" charset="0"/>
              </a:rPr>
              <a:t>00000000    200.23.16.0/20</a:t>
            </a:r>
            <a:br>
              <a:rPr lang="pt-BR" dirty="0">
                <a:solidFill>
                  <a:schemeClr val="accent2"/>
                </a:solidFill>
                <a:latin typeface="Arial" pitchFamily="34" charset="0"/>
              </a:rPr>
            </a:br>
            <a:r>
              <a:rPr lang="pt-BR" dirty="0">
                <a:solidFill>
                  <a:schemeClr val="accent2"/>
                </a:solidFill>
                <a:latin typeface="Arial" pitchFamily="34" charset="0"/>
              </a:rPr>
              <a:t> provedor</a:t>
            </a:r>
          </a:p>
          <a:p>
            <a:r>
              <a:rPr lang="pt-BR" dirty="0">
                <a:latin typeface="Arial" pitchFamily="34" charset="0"/>
              </a:rPr>
              <a:t>Organização </a:t>
            </a:r>
            <a:r>
              <a:rPr lang="pt-BR" dirty="0" smtClean="0">
                <a:latin typeface="Arial" pitchFamily="34" charset="0"/>
              </a:rPr>
              <a:t>0	</a:t>
            </a:r>
            <a:r>
              <a:rPr lang="pt-BR" u="sng" dirty="0" smtClean="0">
                <a:latin typeface="Arial" pitchFamily="34" charset="0"/>
              </a:rPr>
              <a:t>11001000  </a:t>
            </a:r>
            <a:r>
              <a:rPr lang="pt-BR" u="sng" dirty="0">
                <a:latin typeface="Arial" pitchFamily="34" charset="0"/>
              </a:rPr>
              <a:t>00010111  </a:t>
            </a:r>
            <a:r>
              <a:rPr lang="pt-BR" u="sng" dirty="0" smtClean="0">
                <a:latin typeface="Arial" pitchFamily="34" charset="0"/>
              </a:rPr>
              <a:t>0001 </a:t>
            </a:r>
            <a:r>
              <a:rPr lang="pt-BR" u="sng" dirty="0" smtClean="0">
                <a:solidFill>
                  <a:srgbClr val="FF0000"/>
                </a:solidFill>
                <a:latin typeface="Arial" pitchFamily="34" charset="0"/>
              </a:rPr>
              <a:t>000</a:t>
            </a:r>
            <a:r>
              <a:rPr lang="pt-BR" dirty="0" smtClean="0">
                <a:latin typeface="Arial" pitchFamily="34" charset="0"/>
              </a:rPr>
              <a:t>0  </a:t>
            </a:r>
            <a:r>
              <a:rPr lang="pt-BR" dirty="0">
                <a:latin typeface="Arial" pitchFamily="34" charset="0"/>
              </a:rPr>
              <a:t>00000000    200.23.16.0/</a:t>
            </a:r>
            <a:r>
              <a:rPr lang="pt-BR" dirty="0">
                <a:solidFill>
                  <a:srgbClr val="FF0000"/>
                </a:solidFill>
                <a:latin typeface="Arial" pitchFamily="34" charset="0"/>
              </a:rPr>
              <a:t>23</a:t>
            </a:r>
            <a:r>
              <a:rPr lang="pt-BR" dirty="0">
                <a:latin typeface="Arial" pitchFamily="34" charset="0"/>
              </a:rPr>
              <a:t> </a:t>
            </a:r>
          </a:p>
          <a:p>
            <a:endParaRPr lang="pt-BR" dirty="0">
              <a:latin typeface="Arial" pitchFamily="34" charset="0"/>
            </a:endParaRPr>
          </a:p>
          <a:p>
            <a:r>
              <a:rPr lang="pt-BR" dirty="0">
                <a:latin typeface="Arial" pitchFamily="34" charset="0"/>
              </a:rPr>
              <a:t>Organização </a:t>
            </a:r>
            <a:r>
              <a:rPr lang="pt-BR" dirty="0" smtClean="0">
                <a:latin typeface="Arial" pitchFamily="34" charset="0"/>
              </a:rPr>
              <a:t>1	</a:t>
            </a:r>
            <a:r>
              <a:rPr lang="pt-BR" u="sng" dirty="0" smtClean="0">
                <a:latin typeface="Arial" pitchFamily="34" charset="0"/>
              </a:rPr>
              <a:t>11001000  </a:t>
            </a:r>
            <a:r>
              <a:rPr lang="pt-BR" u="sng" dirty="0">
                <a:latin typeface="Arial" pitchFamily="34" charset="0"/>
              </a:rPr>
              <a:t>00010111  </a:t>
            </a:r>
            <a:r>
              <a:rPr lang="pt-BR" u="sng" dirty="0" smtClean="0">
                <a:latin typeface="Arial" pitchFamily="34" charset="0"/>
              </a:rPr>
              <a:t>0001 </a:t>
            </a:r>
            <a:r>
              <a:rPr lang="pt-BR" u="sng" dirty="0" smtClean="0">
                <a:solidFill>
                  <a:srgbClr val="FF0000"/>
                </a:solidFill>
                <a:latin typeface="Arial" pitchFamily="34" charset="0"/>
              </a:rPr>
              <a:t>001</a:t>
            </a:r>
            <a:r>
              <a:rPr lang="pt-BR" dirty="0" smtClean="0">
                <a:latin typeface="Arial" pitchFamily="34" charset="0"/>
              </a:rPr>
              <a:t>0  </a:t>
            </a:r>
            <a:r>
              <a:rPr lang="pt-BR" dirty="0">
                <a:latin typeface="Arial" pitchFamily="34" charset="0"/>
              </a:rPr>
              <a:t>00000000    200.23.18.0/</a:t>
            </a:r>
            <a:r>
              <a:rPr lang="pt-BR" dirty="0">
                <a:solidFill>
                  <a:srgbClr val="FF0000"/>
                </a:solidFill>
                <a:latin typeface="Arial" pitchFamily="34" charset="0"/>
              </a:rPr>
              <a:t>23</a:t>
            </a:r>
            <a:r>
              <a:rPr lang="pt-BR" dirty="0">
                <a:latin typeface="Arial" pitchFamily="34" charset="0"/>
              </a:rPr>
              <a:t> </a:t>
            </a:r>
          </a:p>
          <a:p>
            <a:endParaRPr lang="pt-BR" dirty="0">
              <a:latin typeface="Arial" pitchFamily="34" charset="0"/>
            </a:endParaRPr>
          </a:p>
          <a:p>
            <a:r>
              <a:rPr lang="pt-BR" dirty="0">
                <a:latin typeface="Arial" pitchFamily="34" charset="0"/>
              </a:rPr>
              <a:t>Organização </a:t>
            </a:r>
            <a:r>
              <a:rPr lang="pt-BR" dirty="0" smtClean="0">
                <a:latin typeface="Arial" pitchFamily="34" charset="0"/>
              </a:rPr>
              <a:t>2	</a:t>
            </a:r>
            <a:r>
              <a:rPr lang="pt-BR" u="sng" dirty="0" smtClean="0">
                <a:latin typeface="Arial" pitchFamily="34" charset="0"/>
              </a:rPr>
              <a:t>11001000  </a:t>
            </a:r>
            <a:r>
              <a:rPr lang="pt-BR" u="sng" dirty="0">
                <a:latin typeface="Arial" pitchFamily="34" charset="0"/>
              </a:rPr>
              <a:t>00010111  </a:t>
            </a:r>
            <a:r>
              <a:rPr lang="pt-BR" u="sng" dirty="0" smtClean="0">
                <a:latin typeface="Arial" pitchFamily="34" charset="0"/>
              </a:rPr>
              <a:t>0001 </a:t>
            </a:r>
            <a:r>
              <a:rPr lang="pt-BR" u="sng" dirty="0" smtClean="0">
                <a:solidFill>
                  <a:srgbClr val="FF0000"/>
                </a:solidFill>
                <a:latin typeface="Arial" pitchFamily="34" charset="0"/>
              </a:rPr>
              <a:t>010</a:t>
            </a:r>
            <a:r>
              <a:rPr lang="pt-BR" dirty="0" smtClean="0">
                <a:latin typeface="Arial" pitchFamily="34" charset="0"/>
              </a:rPr>
              <a:t>0  </a:t>
            </a:r>
            <a:r>
              <a:rPr lang="pt-BR" dirty="0">
                <a:latin typeface="Arial" pitchFamily="34" charset="0"/>
              </a:rPr>
              <a:t>00000000    200.23.20.0/</a:t>
            </a:r>
            <a:r>
              <a:rPr lang="pt-BR" dirty="0">
                <a:solidFill>
                  <a:srgbClr val="FF0000"/>
                </a:solidFill>
                <a:latin typeface="Arial" pitchFamily="34" charset="0"/>
              </a:rPr>
              <a:t>23</a:t>
            </a:r>
            <a:r>
              <a:rPr lang="pt-BR" dirty="0">
                <a:latin typeface="Arial" pitchFamily="34" charset="0"/>
              </a:rPr>
              <a:t> </a:t>
            </a:r>
          </a:p>
          <a:p>
            <a:r>
              <a:rPr lang="pt-BR" dirty="0">
                <a:latin typeface="Arial" pitchFamily="34" charset="0"/>
              </a:rPr>
              <a:t>    ...                                          …..                                   ….                ….</a:t>
            </a:r>
          </a:p>
          <a:p>
            <a:endParaRPr lang="pt-BR" dirty="0">
              <a:latin typeface="Arial" pitchFamily="34" charset="0"/>
            </a:endParaRPr>
          </a:p>
          <a:p>
            <a:r>
              <a:rPr lang="pt-BR" dirty="0">
                <a:latin typeface="Arial" pitchFamily="34" charset="0"/>
              </a:rPr>
              <a:t>Organização </a:t>
            </a:r>
            <a:r>
              <a:rPr lang="pt-BR" dirty="0" smtClean="0">
                <a:latin typeface="Arial" pitchFamily="34" charset="0"/>
              </a:rPr>
              <a:t>7	</a:t>
            </a:r>
            <a:r>
              <a:rPr lang="pt-BR" u="sng" dirty="0" smtClean="0">
                <a:latin typeface="Arial" pitchFamily="34" charset="0"/>
              </a:rPr>
              <a:t>11001000  </a:t>
            </a:r>
            <a:r>
              <a:rPr lang="pt-BR" u="sng" dirty="0">
                <a:latin typeface="Arial" pitchFamily="34" charset="0"/>
              </a:rPr>
              <a:t>00010111  </a:t>
            </a:r>
            <a:r>
              <a:rPr lang="pt-BR" u="sng" dirty="0" smtClean="0">
                <a:latin typeface="Arial" pitchFamily="34" charset="0"/>
              </a:rPr>
              <a:t>0001 </a:t>
            </a:r>
            <a:r>
              <a:rPr lang="pt-BR" u="sng" dirty="0" smtClean="0">
                <a:solidFill>
                  <a:srgbClr val="FF0000"/>
                </a:solidFill>
                <a:latin typeface="Arial" pitchFamily="34" charset="0"/>
              </a:rPr>
              <a:t>111</a:t>
            </a:r>
            <a:r>
              <a:rPr lang="pt-BR" dirty="0" smtClean="0">
                <a:latin typeface="Arial" pitchFamily="34" charset="0"/>
              </a:rPr>
              <a:t>0  </a:t>
            </a:r>
            <a:r>
              <a:rPr lang="pt-BR" dirty="0">
                <a:latin typeface="Arial" pitchFamily="34" charset="0"/>
              </a:rPr>
              <a:t>00000000    200.23.30.0/</a:t>
            </a:r>
            <a:r>
              <a:rPr lang="pt-BR" dirty="0">
                <a:solidFill>
                  <a:srgbClr val="FF0000"/>
                </a:solidFill>
                <a:latin typeface="Arial" pitchFamily="34" charset="0"/>
              </a:rPr>
              <a:t>23</a:t>
            </a:r>
            <a:r>
              <a:rPr lang="pt-BR" sz="2000" dirty="0">
                <a:latin typeface="Times New Roman" pitchFamily="18" charset="0"/>
              </a:rPr>
              <a:t> </a:t>
            </a:r>
          </a:p>
          <a:p>
            <a:endParaRPr lang="pt-BR" dirty="0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87363" y="1343025"/>
            <a:ext cx="8077200" cy="1809750"/>
          </a:xfrm>
          <a:noFill/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u="sng" dirty="0" smtClean="0">
                <a:solidFill>
                  <a:srgbClr val="FF0000"/>
                </a:solidFill>
              </a:rPr>
              <a:t>P:</a:t>
            </a:r>
            <a:r>
              <a:rPr lang="pt-BR" sz="2400" dirty="0" smtClean="0"/>
              <a:t> Como </a:t>
            </a:r>
            <a:r>
              <a:rPr lang="pt-BR" sz="2400" dirty="0" smtClean="0"/>
              <a:t>uma </a:t>
            </a:r>
            <a:r>
              <a:rPr lang="pt-BR" sz="2400" dirty="0" smtClean="0">
                <a:solidFill>
                  <a:srgbClr val="FF0000"/>
                </a:solidFill>
              </a:rPr>
              <a:t>organização</a:t>
            </a:r>
            <a:r>
              <a:rPr lang="pt-BR" sz="2400" dirty="0" smtClean="0"/>
              <a:t> </a:t>
            </a:r>
            <a:r>
              <a:rPr lang="pt-BR" sz="2400" dirty="0" smtClean="0"/>
              <a:t>obtém a parte de rede do endereço IP?</a:t>
            </a:r>
          </a:p>
          <a:p>
            <a:pPr>
              <a:buFont typeface="ZapfDingbats" pitchFamily="82" charset="0"/>
              <a:buNone/>
            </a:pPr>
            <a:r>
              <a:rPr lang="pt-BR" sz="2400" u="sng" dirty="0" smtClean="0">
                <a:solidFill>
                  <a:srgbClr val="FF0000"/>
                </a:solidFill>
              </a:rPr>
              <a:t>R:</a:t>
            </a:r>
            <a:r>
              <a:rPr lang="pt-BR" sz="2400" dirty="0" smtClean="0"/>
              <a:t> Recebe uma porção do espaço de endereços do seu ISP (provedor)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8"/>
              <p:cNvSpPr txBox="1">
                <a:spLocks noChangeArrowheads="1"/>
              </p:cNvSpPr>
              <p:nvPr/>
            </p:nvSpPr>
            <p:spPr bwMode="auto">
              <a:xfrm>
                <a:off x="571840" y="6228315"/>
                <a:ext cx="5283434" cy="5328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sz="14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pt-BR" sz="1400" dirty="0" smtClean="0"/>
                  <a:t> = 8 </a:t>
                </a:r>
                <a:r>
                  <a:rPr lang="pt-BR" sz="1400" dirty="0" err="1" smtClean="0"/>
                  <a:t>sub-redes</a:t>
                </a:r>
                <a:r>
                  <a:rPr lang="pt-BR" sz="1400" dirty="0" smtClean="0"/>
                  <a:t>:</a:t>
                </a:r>
              </a:p>
              <a:p>
                <a:r>
                  <a:rPr lang="pt-BR" sz="1400" dirty="0" err="1" smtClean="0"/>
                  <a:t>xx.xx</a:t>
                </a:r>
                <a:r>
                  <a:rPr lang="pt-BR" sz="1400" dirty="0" smtClean="0"/>
                  <a:t>.</a:t>
                </a:r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sz="1400" b="1" i="0" smtClean="0"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pt-BR" sz="1400" dirty="0" smtClean="0"/>
                  <a:t>.</a:t>
                </a:r>
                <a:r>
                  <a:rPr lang="pt-BR" sz="1400" dirty="0" err="1" smtClean="0"/>
                  <a:t>xx</a:t>
                </a:r>
                <a:r>
                  <a:rPr lang="pt-BR" sz="1400" dirty="0" smtClean="0"/>
                  <a:t>; </a:t>
                </a:r>
                <a:r>
                  <a:rPr lang="pt-BR" sz="1400" dirty="0" err="1" smtClean="0"/>
                  <a:t>xx.xx</a:t>
                </a:r>
                <a:r>
                  <a:rPr lang="pt-BR" sz="1400" dirty="0"/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sz="1400" b="1" i="0" smtClean="0"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pt-BR" sz="1400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sz="14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sz="1400" dirty="0"/>
                  <a:t>; xx.xx</a:t>
                </a:r>
                <a:r>
                  <a:rPr lang="pt-BR" sz="1400" dirty="0"/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sz="1400" b="1"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pt-BR" sz="14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 i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sz="14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BR" sz="1400" dirty="0"/>
                  <a:t>;</a:t>
                </a:r>
                <a:r>
                  <a:rPr lang="pt-BR" sz="1400" dirty="0" smtClean="0"/>
                  <a:t> ... </a:t>
                </a:r>
                <a:r>
                  <a:rPr lang="pt-BR" sz="1400" dirty="0"/>
                  <a:t>xx.xx</a:t>
                </a:r>
                <a:r>
                  <a:rPr lang="pt-BR" sz="1400" dirty="0"/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sz="1400" b="1"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pt-BR" sz="14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sz="1400" b="1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pt-BR" sz="1400" dirty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pt-BR" sz="1400" dirty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pt-BR" sz="140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sz="1400" b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sz="1400" dirty="0"/>
                  <a:t>;</a:t>
                </a:r>
                <a:endParaRPr lang="pt-BR" sz="1400" dirty="0"/>
              </a:p>
            </p:txBody>
          </p:sp>
        </mc:Choice>
        <mc:Fallback>
          <p:sp>
            <p:nvSpPr>
              <p:cNvPr id="7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840" y="6228315"/>
                <a:ext cx="5283434" cy="532838"/>
              </a:xfrm>
              <a:prstGeom prst="rect">
                <a:avLst/>
              </a:prstGeom>
              <a:blipFill rotWithShape="1">
                <a:blip r:embed="rId3"/>
                <a:stretch>
                  <a:fillRect l="-346" b="-103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/>
              <p:cNvSpPr/>
              <p:nvPr/>
            </p:nvSpPr>
            <p:spPr>
              <a:xfrm>
                <a:off x="4062979" y="2991295"/>
                <a:ext cx="1320490" cy="251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sz="1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𝟕</m:t>
                          </m:r>
                        </m:sup>
                      </m:sSup>
                      <m:sSup>
                        <m:sSupPr>
                          <m:ctrlPr>
                            <a:rPr lang="pt-BR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sz="1000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𝟔</m:t>
                          </m:r>
                        </m:sup>
                      </m:sSup>
                      <m:sSup>
                        <m:sSupPr>
                          <m:ctrlPr>
                            <a:rPr lang="pt-BR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sz="1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𝟓</m:t>
                          </m:r>
                        </m:sup>
                      </m:sSup>
                      <m:sSup>
                        <m:sSupPr>
                          <m:ctrlPr>
                            <a:rPr lang="pt-BR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sz="1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pt-BR" sz="1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</m:sup>
                      </m:sSup>
                      <m:sSup>
                        <m:sSupPr>
                          <m:ctrlPr>
                            <a:rPr lang="pt-BR" sz="1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0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sz="1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pt-BR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0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sz="10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pt-BR" sz="1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0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sz="1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pt-BR" sz="1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10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sz="1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pt-BR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979" y="2991295"/>
                <a:ext cx="1320490" cy="25192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lchete esquerdo 2"/>
          <p:cNvSpPr/>
          <p:nvPr/>
        </p:nvSpPr>
        <p:spPr bwMode="auto">
          <a:xfrm rot="5400000">
            <a:off x="4613819" y="2707592"/>
            <a:ext cx="166257" cy="1194684"/>
          </a:xfrm>
          <a:prstGeom prst="leftBracket">
            <a:avLst>
              <a:gd name="adj" fmla="val 1379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57347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2828A1F3-DCD6-49A2-AEF5-7186EDC825A0}" type="slidenum">
              <a:rPr lang="pt-BR" smtClean="0"/>
              <a:pPr/>
              <a:t>65</a:t>
            </a:fld>
            <a:endParaRPr lang="pt-BR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16913" cy="1143000"/>
          </a:xfrm>
        </p:spPr>
        <p:txBody>
          <a:bodyPr/>
          <a:lstStyle/>
          <a:p>
            <a:r>
              <a:rPr lang="pt-BR" sz="3600" smtClean="0"/>
              <a:t>Endereçamento hierárquico: agregação de rotas</a:t>
            </a:r>
            <a:endParaRPr lang="pt-BR" sz="4400" smtClean="0"/>
          </a:p>
        </p:txBody>
      </p:sp>
      <p:sp>
        <p:nvSpPr>
          <p:cNvPr id="57349" name="Freeform 3"/>
          <p:cNvSpPr>
            <a:spLocks/>
          </p:cNvSpPr>
          <p:nvPr/>
        </p:nvSpPr>
        <p:spPr bwMode="auto">
          <a:xfrm>
            <a:off x="5175250" y="4121150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0" name="Line 4"/>
          <p:cNvSpPr>
            <a:spLocks noChangeShapeType="1"/>
          </p:cNvSpPr>
          <p:nvPr/>
        </p:nvSpPr>
        <p:spPr bwMode="auto">
          <a:xfrm flipV="1">
            <a:off x="2832100" y="4397375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1" name="Line 5"/>
          <p:cNvSpPr>
            <a:spLocks noChangeShapeType="1"/>
          </p:cNvSpPr>
          <p:nvPr/>
        </p:nvSpPr>
        <p:spPr bwMode="auto">
          <a:xfrm>
            <a:off x="2860675" y="3768725"/>
            <a:ext cx="7524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2" name="Line 6"/>
          <p:cNvSpPr>
            <a:spLocks noChangeShapeType="1"/>
          </p:cNvSpPr>
          <p:nvPr/>
        </p:nvSpPr>
        <p:spPr bwMode="auto">
          <a:xfrm>
            <a:off x="2927350" y="2987675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3" name="Freeform 7"/>
          <p:cNvSpPr>
            <a:spLocks/>
          </p:cNvSpPr>
          <p:nvPr/>
        </p:nvSpPr>
        <p:spPr bwMode="auto">
          <a:xfrm>
            <a:off x="3592513" y="3567113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54" name="Text Box 8"/>
          <p:cNvSpPr txBox="1">
            <a:spLocks noChangeArrowheads="1"/>
          </p:cNvSpPr>
          <p:nvPr/>
        </p:nvSpPr>
        <p:spPr bwMode="auto">
          <a:xfrm>
            <a:off x="5430775" y="3237863"/>
            <a:ext cx="18053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dirty="0"/>
              <a:t>“mande-me </a:t>
            </a:r>
            <a:r>
              <a:rPr lang="pt-BR" sz="1400" dirty="0" err="1"/>
              <a:t>qq</a:t>
            </a:r>
            <a:r>
              <a:rPr lang="pt-BR" sz="1400" dirty="0"/>
              <a:t> coisa</a:t>
            </a:r>
            <a:br>
              <a:rPr lang="pt-BR" sz="1400" dirty="0"/>
            </a:br>
            <a:r>
              <a:rPr lang="pt-BR" sz="1400" dirty="0"/>
              <a:t>com endereços que</a:t>
            </a:r>
            <a:br>
              <a:rPr lang="pt-BR" sz="1400" dirty="0"/>
            </a:br>
            <a:r>
              <a:rPr lang="pt-BR" sz="1400" dirty="0"/>
              <a:t>começam com </a:t>
            </a:r>
            <a:br>
              <a:rPr lang="pt-BR" sz="1400" dirty="0"/>
            </a:br>
            <a:r>
              <a:rPr lang="pt-BR" sz="1400" dirty="0">
                <a:solidFill>
                  <a:srgbClr val="FF0000"/>
                </a:solidFill>
              </a:rPr>
              <a:t>200.23.16.0/20</a:t>
            </a:r>
            <a:r>
              <a:rPr lang="pt-BR" sz="1400" dirty="0"/>
              <a:t>”</a:t>
            </a:r>
          </a:p>
        </p:txBody>
      </p:sp>
      <p:grpSp>
        <p:nvGrpSpPr>
          <p:cNvPr id="57355" name="Group 9"/>
          <p:cNvGrpSpPr>
            <a:grpSpLocks/>
          </p:cNvGrpSpPr>
          <p:nvPr/>
        </p:nvGrpSpPr>
        <p:grpSpPr bwMode="auto">
          <a:xfrm>
            <a:off x="758825" y="2760663"/>
            <a:ext cx="2338388" cy="404812"/>
            <a:chOff x="1004" y="1639"/>
            <a:chExt cx="1473" cy="255"/>
          </a:xfrm>
        </p:grpSpPr>
        <p:sp>
          <p:nvSpPr>
            <p:cNvPr id="57388" name="Freeform 10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7389" name="Text Box 11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200.23.16.0/23</a:t>
              </a:r>
              <a:endParaRPr lang="pt-BR"/>
            </a:p>
          </p:txBody>
        </p:sp>
      </p:grpSp>
      <p:grpSp>
        <p:nvGrpSpPr>
          <p:cNvPr id="57356" name="Group 12"/>
          <p:cNvGrpSpPr>
            <a:grpSpLocks/>
          </p:cNvGrpSpPr>
          <p:nvPr/>
        </p:nvGrpSpPr>
        <p:grpSpPr bwMode="auto">
          <a:xfrm>
            <a:off x="787400" y="3351213"/>
            <a:ext cx="2338388" cy="404812"/>
            <a:chOff x="1004" y="1639"/>
            <a:chExt cx="1473" cy="255"/>
          </a:xfrm>
        </p:grpSpPr>
        <p:sp>
          <p:nvSpPr>
            <p:cNvPr id="57386" name="Freeform 1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7387" name="Text Box 14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200.23.18.0/23</a:t>
              </a:r>
              <a:endParaRPr lang="pt-BR"/>
            </a:p>
          </p:txBody>
        </p:sp>
      </p:grpSp>
      <p:grpSp>
        <p:nvGrpSpPr>
          <p:cNvPr id="57357" name="Group 15"/>
          <p:cNvGrpSpPr>
            <a:grpSpLocks/>
          </p:cNvGrpSpPr>
          <p:nvPr/>
        </p:nvGrpSpPr>
        <p:grpSpPr bwMode="auto">
          <a:xfrm>
            <a:off x="701675" y="4770438"/>
            <a:ext cx="2338388" cy="404812"/>
            <a:chOff x="1004" y="1639"/>
            <a:chExt cx="1473" cy="255"/>
          </a:xfrm>
        </p:grpSpPr>
        <p:sp>
          <p:nvSpPr>
            <p:cNvPr id="57384" name="Freeform 16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7385" name="Text Box 17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200.23.30.0/23</a:t>
              </a:r>
              <a:endParaRPr lang="pt-BR"/>
            </a:p>
          </p:txBody>
        </p:sp>
      </p:grpSp>
      <p:sp>
        <p:nvSpPr>
          <p:cNvPr id="57358" name="Text Box 18"/>
          <p:cNvSpPr txBox="1">
            <a:spLocks noChangeArrowheads="1"/>
          </p:cNvSpPr>
          <p:nvPr/>
        </p:nvSpPr>
        <p:spPr bwMode="auto">
          <a:xfrm>
            <a:off x="3868050" y="3859588"/>
            <a:ext cx="1104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dirty="0"/>
              <a:t>Provedor A</a:t>
            </a:r>
            <a:endParaRPr lang="pt-BR" dirty="0"/>
          </a:p>
        </p:txBody>
      </p:sp>
      <p:sp>
        <p:nvSpPr>
          <p:cNvPr id="57359" name="Freeform 19"/>
          <p:cNvSpPr>
            <a:spLocks/>
          </p:cNvSpPr>
          <p:nvPr/>
        </p:nvSpPr>
        <p:spPr bwMode="auto">
          <a:xfrm>
            <a:off x="7169150" y="3184525"/>
            <a:ext cx="730250" cy="2535238"/>
          </a:xfrm>
          <a:custGeom>
            <a:avLst/>
            <a:gdLst>
              <a:gd name="T0" fmla="*/ 2147483647 w 460"/>
              <a:gd name="T1" fmla="*/ 2147483647 h 1597"/>
              <a:gd name="T2" fmla="*/ 2147483647 w 460"/>
              <a:gd name="T3" fmla="*/ 2147483647 h 1597"/>
              <a:gd name="T4" fmla="*/ 2147483647 w 460"/>
              <a:gd name="T5" fmla="*/ 2147483647 h 1597"/>
              <a:gd name="T6" fmla="*/ 2147483647 w 460"/>
              <a:gd name="T7" fmla="*/ 2147483647 h 1597"/>
              <a:gd name="T8" fmla="*/ 2147483647 w 460"/>
              <a:gd name="T9" fmla="*/ 2147483647 h 1597"/>
              <a:gd name="T10" fmla="*/ 2147483647 w 460"/>
              <a:gd name="T11" fmla="*/ 2147483647 h 1597"/>
              <a:gd name="T12" fmla="*/ 2147483647 w 460"/>
              <a:gd name="T13" fmla="*/ 2147483647 h 1597"/>
              <a:gd name="T14" fmla="*/ 2147483647 w 460"/>
              <a:gd name="T15" fmla="*/ 2147483647 h 1597"/>
              <a:gd name="T16" fmla="*/ 2147483647 w 460"/>
              <a:gd name="T17" fmla="*/ 2147483647 h 1597"/>
              <a:gd name="T18" fmla="*/ 2147483647 w 460"/>
              <a:gd name="T19" fmla="*/ 2147483647 h 1597"/>
              <a:gd name="T20" fmla="*/ 2147483647 w 460"/>
              <a:gd name="T21" fmla="*/ 2147483647 h 1597"/>
              <a:gd name="T22" fmla="*/ 2147483647 w 460"/>
              <a:gd name="T23" fmla="*/ 2147483647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0"/>
              <a:gd name="T37" fmla="*/ 0 h 1597"/>
              <a:gd name="T38" fmla="*/ 460 w 460"/>
              <a:gd name="T39" fmla="*/ 1597 h 159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60" name="Text Box 20"/>
          <p:cNvSpPr txBox="1">
            <a:spLocks noChangeArrowheads="1"/>
          </p:cNvSpPr>
          <p:nvPr/>
        </p:nvSpPr>
        <p:spPr bwMode="auto">
          <a:xfrm>
            <a:off x="758825" y="2506663"/>
            <a:ext cx="1360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Organização 0</a:t>
            </a:r>
          </a:p>
        </p:txBody>
      </p:sp>
      <p:sp>
        <p:nvSpPr>
          <p:cNvPr id="57361" name="Text Box 21"/>
          <p:cNvSpPr txBox="1">
            <a:spLocks noChangeArrowheads="1"/>
          </p:cNvSpPr>
          <p:nvPr/>
        </p:nvSpPr>
        <p:spPr bwMode="auto">
          <a:xfrm>
            <a:off x="787400" y="4516438"/>
            <a:ext cx="1360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Organização 7</a:t>
            </a:r>
          </a:p>
        </p:txBody>
      </p:sp>
      <p:sp>
        <p:nvSpPr>
          <p:cNvPr id="57362" name="Text Box 22"/>
          <p:cNvSpPr txBox="1">
            <a:spLocks noChangeArrowheads="1"/>
          </p:cNvSpPr>
          <p:nvPr/>
        </p:nvSpPr>
        <p:spPr bwMode="auto">
          <a:xfrm>
            <a:off x="7407275" y="4325938"/>
            <a:ext cx="915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Internet</a:t>
            </a:r>
          </a:p>
        </p:txBody>
      </p:sp>
      <p:sp>
        <p:nvSpPr>
          <p:cNvPr id="57363" name="Text Box 23"/>
          <p:cNvSpPr txBox="1">
            <a:spLocks noChangeArrowheads="1"/>
          </p:cNvSpPr>
          <p:nvPr/>
        </p:nvSpPr>
        <p:spPr bwMode="auto">
          <a:xfrm>
            <a:off x="768350" y="3154363"/>
            <a:ext cx="13436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dirty="0"/>
              <a:t>Organização </a:t>
            </a:r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57364" name="Freeform 24"/>
          <p:cNvSpPr>
            <a:spLocks/>
          </p:cNvSpPr>
          <p:nvPr/>
        </p:nvSpPr>
        <p:spPr bwMode="auto">
          <a:xfrm>
            <a:off x="3516313" y="4881563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65" name="Text Box 25"/>
          <p:cNvSpPr txBox="1">
            <a:spLocks noChangeArrowheads="1"/>
          </p:cNvSpPr>
          <p:nvPr/>
        </p:nvSpPr>
        <p:spPr bwMode="auto">
          <a:xfrm>
            <a:off x="3816350" y="5259388"/>
            <a:ext cx="1087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Provedor B</a:t>
            </a:r>
            <a:endParaRPr lang="pt-BR"/>
          </a:p>
        </p:txBody>
      </p:sp>
      <p:sp>
        <p:nvSpPr>
          <p:cNvPr id="57366" name="Freeform 26"/>
          <p:cNvSpPr>
            <a:spLocks/>
          </p:cNvSpPr>
          <p:nvPr/>
        </p:nvSpPr>
        <p:spPr bwMode="auto">
          <a:xfrm flipV="1">
            <a:off x="5241925" y="4902200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67" name="Line 27"/>
          <p:cNvSpPr>
            <a:spLocks noChangeShapeType="1"/>
          </p:cNvSpPr>
          <p:nvPr/>
        </p:nvSpPr>
        <p:spPr bwMode="auto">
          <a:xfrm>
            <a:off x="3032125" y="5445125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68" name="Line 28"/>
          <p:cNvSpPr>
            <a:spLocks noChangeShapeType="1"/>
          </p:cNvSpPr>
          <p:nvPr/>
        </p:nvSpPr>
        <p:spPr bwMode="auto">
          <a:xfrm flipV="1">
            <a:off x="2879725" y="5511800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69" name="Line 29"/>
          <p:cNvSpPr>
            <a:spLocks noChangeShapeType="1"/>
          </p:cNvSpPr>
          <p:nvPr/>
        </p:nvSpPr>
        <p:spPr bwMode="auto">
          <a:xfrm flipV="1">
            <a:off x="3317875" y="5759450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7370" name="Text Box 30"/>
          <p:cNvSpPr txBox="1">
            <a:spLocks noChangeArrowheads="1"/>
          </p:cNvSpPr>
          <p:nvPr/>
        </p:nvSpPr>
        <p:spPr bwMode="auto">
          <a:xfrm>
            <a:off x="5530850" y="5154613"/>
            <a:ext cx="178911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dirty="0"/>
              <a:t>“mande-me </a:t>
            </a:r>
            <a:r>
              <a:rPr lang="pt-BR" sz="1400" dirty="0" err="1"/>
              <a:t>qq</a:t>
            </a:r>
            <a:r>
              <a:rPr lang="pt-BR" sz="1400" dirty="0"/>
              <a:t> coisa</a:t>
            </a:r>
          </a:p>
          <a:p>
            <a:r>
              <a:rPr lang="pt-BR" sz="1400" dirty="0"/>
              <a:t>com endereços que</a:t>
            </a:r>
          </a:p>
          <a:p>
            <a:r>
              <a:rPr lang="pt-BR" sz="1400" dirty="0"/>
              <a:t>começam com</a:t>
            </a:r>
          </a:p>
          <a:p>
            <a:r>
              <a:rPr lang="pt-BR" sz="1400" dirty="0"/>
              <a:t>199.31.0.0/16”</a:t>
            </a:r>
          </a:p>
        </p:txBody>
      </p:sp>
      <p:grpSp>
        <p:nvGrpSpPr>
          <p:cNvPr id="57371" name="Group 31"/>
          <p:cNvGrpSpPr>
            <a:grpSpLocks/>
          </p:cNvGrpSpPr>
          <p:nvPr/>
        </p:nvGrpSpPr>
        <p:grpSpPr bwMode="auto">
          <a:xfrm>
            <a:off x="806450" y="3941763"/>
            <a:ext cx="2338388" cy="404812"/>
            <a:chOff x="1004" y="1639"/>
            <a:chExt cx="1473" cy="255"/>
          </a:xfrm>
        </p:grpSpPr>
        <p:sp>
          <p:nvSpPr>
            <p:cNvPr id="57382" name="Freeform 32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7383" name="Text Box 33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200.23.20.0/23</a:t>
              </a:r>
              <a:endParaRPr lang="pt-BR"/>
            </a:p>
          </p:txBody>
        </p:sp>
      </p:grpSp>
      <p:sp>
        <p:nvSpPr>
          <p:cNvPr id="57372" name="Text Box 34"/>
          <p:cNvSpPr txBox="1">
            <a:spLocks noChangeArrowheads="1"/>
          </p:cNvSpPr>
          <p:nvPr/>
        </p:nvSpPr>
        <p:spPr bwMode="auto">
          <a:xfrm>
            <a:off x="787400" y="3744913"/>
            <a:ext cx="1360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Organização 2</a:t>
            </a:r>
          </a:p>
        </p:txBody>
      </p:sp>
      <p:grpSp>
        <p:nvGrpSpPr>
          <p:cNvPr id="57373" name="Group 35"/>
          <p:cNvGrpSpPr>
            <a:grpSpLocks/>
          </p:cNvGrpSpPr>
          <p:nvPr/>
        </p:nvGrpSpPr>
        <p:grpSpPr bwMode="auto">
          <a:xfrm>
            <a:off x="2155825" y="4205288"/>
            <a:ext cx="296863" cy="663575"/>
            <a:chOff x="870" y="2945"/>
            <a:chExt cx="187" cy="418"/>
          </a:xfrm>
        </p:grpSpPr>
        <p:sp>
          <p:nvSpPr>
            <p:cNvPr id="57379" name="Text Box 36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.</a:t>
              </a:r>
              <a:endParaRPr lang="pt-BR" sz="2000"/>
            </a:p>
          </p:txBody>
        </p:sp>
        <p:sp>
          <p:nvSpPr>
            <p:cNvPr id="57380" name="Text Box 37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.</a:t>
              </a:r>
              <a:endParaRPr lang="pt-BR" sz="2000"/>
            </a:p>
          </p:txBody>
        </p:sp>
        <p:sp>
          <p:nvSpPr>
            <p:cNvPr id="57381" name="Text Box 38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.</a:t>
              </a:r>
              <a:endParaRPr lang="pt-BR" sz="2000"/>
            </a:p>
          </p:txBody>
        </p:sp>
      </p:grpSp>
      <p:grpSp>
        <p:nvGrpSpPr>
          <p:cNvPr id="57374" name="Group 39"/>
          <p:cNvGrpSpPr>
            <a:grpSpLocks/>
          </p:cNvGrpSpPr>
          <p:nvPr/>
        </p:nvGrpSpPr>
        <p:grpSpPr bwMode="auto">
          <a:xfrm>
            <a:off x="3184525" y="3910013"/>
            <a:ext cx="296863" cy="663575"/>
            <a:chOff x="870" y="2945"/>
            <a:chExt cx="187" cy="418"/>
          </a:xfrm>
        </p:grpSpPr>
        <p:sp>
          <p:nvSpPr>
            <p:cNvPr id="57376" name="Text Box 40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.</a:t>
              </a:r>
              <a:endParaRPr lang="pt-BR" sz="2000"/>
            </a:p>
          </p:txBody>
        </p:sp>
        <p:sp>
          <p:nvSpPr>
            <p:cNvPr id="57377" name="Text Box 41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.</a:t>
              </a:r>
              <a:endParaRPr lang="pt-BR" sz="2000"/>
            </a:p>
          </p:txBody>
        </p:sp>
        <p:sp>
          <p:nvSpPr>
            <p:cNvPr id="57378" name="Text Box 42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.</a:t>
              </a:r>
              <a:endParaRPr lang="pt-BR" sz="2000"/>
            </a:p>
          </p:txBody>
        </p:sp>
      </p:grpSp>
      <p:sp>
        <p:nvSpPr>
          <p:cNvPr id="57375" name="Text Box 43"/>
          <p:cNvSpPr txBox="1">
            <a:spLocks noChangeArrowheads="1"/>
          </p:cNvSpPr>
          <p:nvPr/>
        </p:nvSpPr>
        <p:spPr bwMode="auto">
          <a:xfrm>
            <a:off x="933450" y="1462088"/>
            <a:ext cx="66832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 dirty="0"/>
              <a:t>Endereçamento hierárquico permite anunciar </a:t>
            </a:r>
            <a:br>
              <a:rPr lang="pt-BR" sz="2400" dirty="0"/>
            </a:br>
            <a:r>
              <a:rPr lang="pt-BR" sz="2400" dirty="0" smtClean="0"/>
              <a:t>várias rotas com um único prefixo comum:</a:t>
            </a:r>
            <a:endParaRPr lang="pt-BR" sz="2400" dirty="0"/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3695050" y="4090888"/>
            <a:ext cx="14718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200.23.16.0/20</a:t>
            </a:r>
            <a:endParaRPr lang="pt-BR" sz="1400" dirty="0"/>
          </a:p>
        </p:txBody>
      </p:sp>
      <p:sp>
        <p:nvSpPr>
          <p:cNvPr id="2" name="Chave esquerda 1"/>
          <p:cNvSpPr/>
          <p:nvPr/>
        </p:nvSpPr>
        <p:spPr bwMode="auto">
          <a:xfrm>
            <a:off x="558137" y="2759413"/>
            <a:ext cx="422813" cy="2438062"/>
          </a:xfrm>
          <a:prstGeom prst="leftBrace">
            <a:avLst>
              <a:gd name="adj1" fmla="val 18574"/>
              <a:gd name="adj2" fmla="val 4943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2">
                  <a:lumMod val="65000"/>
                  <a:lumOff val="35000"/>
                </a:schemeClr>
              </a:solidFill>
              <a:effectLst/>
              <a:latin typeface="Comic Sans MS" pitchFamily="66" charset="0"/>
            </a:endParaRP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 rot="16200000">
            <a:off x="-131489" y="3784308"/>
            <a:ext cx="10599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dirty="0" err="1" smtClean="0">
                <a:solidFill>
                  <a:srgbClr val="FF0000"/>
                </a:solidFill>
              </a:rPr>
              <a:t>Sub-redes</a:t>
            </a:r>
            <a:endParaRPr lang="pt-BR" sz="1400" dirty="0"/>
          </a:p>
        </p:txBody>
      </p:sp>
      <p:sp>
        <p:nvSpPr>
          <p:cNvPr id="3" name="Retângulo 2"/>
          <p:cNvSpPr/>
          <p:nvPr/>
        </p:nvSpPr>
        <p:spPr>
          <a:xfrm>
            <a:off x="3703989" y="5475722"/>
            <a:ext cx="13051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199.31.0.0/16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dirty="0" smtClean="0"/>
              <a:t>4: Camada de Rede</a:t>
            </a:r>
            <a:endParaRPr lang="pt-BR" dirty="0" smtClean="0">
              <a:latin typeface="Times New Roman" pitchFamily="18" charset="0"/>
            </a:endParaRPr>
          </a:p>
        </p:txBody>
      </p:sp>
      <p:sp>
        <p:nvSpPr>
          <p:cNvPr id="58371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119F0B3B-ECF6-48EE-8B90-59C96BF2A634}" type="slidenum">
              <a:rPr lang="pt-BR" smtClean="0"/>
              <a:pPr/>
              <a:t>66</a:t>
            </a:fld>
            <a:endParaRPr lang="pt-BR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74650"/>
            <a:ext cx="8316912" cy="1143000"/>
          </a:xfrm>
        </p:spPr>
        <p:txBody>
          <a:bodyPr/>
          <a:lstStyle/>
          <a:p>
            <a:r>
              <a:rPr lang="pt-BR" sz="3600" smtClean="0"/>
              <a:t>Endereçamento hierárquico: rotas mais específicas</a:t>
            </a:r>
          </a:p>
        </p:txBody>
      </p:sp>
      <p:sp>
        <p:nvSpPr>
          <p:cNvPr id="58373" name="Text Box 3"/>
          <p:cNvSpPr txBox="1">
            <a:spLocks noChangeArrowheads="1"/>
          </p:cNvSpPr>
          <p:nvPr/>
        </p:nvSpPr>
        <p:spPr bwMode="auto">
          <a:xfrm>
            <a:off x="660400" y="1716088"/>
            <a:ext cx="7524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/>
              <a:t>Provedor B tem uma rota mais específica para a Organização 1</a:t>
            </a:r>
          </a:p>
        </p:txBody>
      </p:sp>
      <p:sp>
        <p:nvSpPr>
          <p:cNvPr id="58374" name="Freeform 4"/>
          <p:cNvSpPr>
            <a:spLocks/>
          </p:cNvSpPr>
          <p:nvPr/>
        </p:nvSpPr>
        <p:spPr bwMode="auto">
          <a:xfrm>
            <a:off x="5164138" y="3836988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375" name="Line 5"/>
          <p:cNvSpPr>
            <a:spLocks noChangeShapeType="1"/>
          </p:cNvSpPr>
          <p:nvPr/>
        </p:nvSpPr>
        <p:spPr bwMode="auto">
          <a:xfrm flipV="1">
            <a:off x="2820988" y="4113213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376" name="Line 6"/>
          <p:cNvSpPr>
            <a:spLocks noChangeShapeType="1"/>
          </p:cNvSpPr>
          <p:nvPr/>
        </p:nvSpPr>
        <p:spPr bwMode="auto">
          <a:xfrm flipV="1">
            <a:off x="3182938" y="5389563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377" name="Line 7"/>
          <p:cNvSpPr>
            <a:spLocks noChangeShapeType="1"/>
          </p:cNvSpPr>
          <p:nvPr/>
        </p:nvSpPr>
        <p:spPr bwMode="auto">
          <a:xfrm>
            <a:off x="2916238" y="2703513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378" name="Freeform 8"/>
          <p:cNvSpPr>
            <a:spLocks/>
          </p:cNvSpPr>
          <p:nvPr/>
        </p:nvSpPr>
        <p:spPr bwMode="auto">
          <a:xfrm>
            <a:off x="3562350" y="3282950"/>
            <a:ext cx="1773238" cy="979488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379" name="Text Box 9"/>
          <p:cNvSpPr txBox="1">
            <a:spLocks noChangeArrowheads="1"/>
          </p:cNvSpPr>
          <p:nvPr/>
        </p:nvSpPr>
        <p:spPr bwMode="auto">
          <a:xfrm>
            <a:off x="5502788" y="2965575"/>
            <a:ext cx="18053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dirty="0"/>
              <a:t>“mande-me </a:t>
            </a:r>
            <a:r>
              <a:rPr lang="pt-BR" sz="1400" dirty="0" err="1"/>
              <a:t>qq</a:t>
            </a:r>
            <a:r>
              <a:rPr lang="pt-BR" sz="1400" dirty="0"/>
              <a:t> coisa</a:t>
            </a:r>
            <a:br>
              <a:rPr lang="pt-BR" sz="1400" dirty="0"/>
            </a:br>
            <a:r>
              <a:rPr lang="pt-BR" sz="1400" dirty="0"/>
              <a:t>com endereços que</a:t>
            </a:r>
            <a:br>
              <a:rPr lang="pt-BR" sz="1400" dirty="0"/>
            </a:br>
            <a:r>
              <a:rPr lang="pt-BR" sz="1400" dirty="0"/>
              <a:t>começam com </a:t>
            </a:r>
            <a:br>
              <a:rPr lang="pt-BR" sz="1400" dirty="0"/>
            </a:br>
            <a:r>
              <a:rPr lang="pt-BR" sz="1400" u="sng" dirty="0">
                <a:solidFill>
                  <a:srgbClr val="FF0000"/>
                </a:solidFill>
              </a:rPr>
              <a:t>200.23.16.0/20</a:t>
            </a:r>
            <a:r>
              <a:rPr lang="pt-BR" sz="1400" dirty="0"/>
              <a:t>”</a:t>
            </a:r>
          </a:p>
        </p:txBody>
      </p:sp>
      <p:grpSp>
        <p:nvGrpSpPr>
          <p:cNvPr id="58380" name="Group 10"/>
          <p:cNvGrpSpPr>
            <a:grpSpLocks/>
          </p:cNvGrpSpPr>
          <p:nvPr/>
        </p:nvGrpSpPr>
        <p:grpSpPr bwMode="auto">
          <a:xfrm>
            <a:off x="747713" y="2476500"/>
            <a:ext cx="2338387" cy="404813"/>
            <a:chOff x="1004" y="1639"/>
            <a:chExt cx="1473" cy="255"/>
          </a:xfrm>
        </p:grpSpPr>
        <p:sp>
          <p:nvSpPr>
            <p:cNvPr id="58412" name="Freeform 11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8413" name="Text Box 12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200.23.16.0/23</a:t>
              </a:r>
              <a:endParaRPr lang="pt-BR"/>
            </a:p>
          </p:txBody>
        </p:sp>
      </p:grpSp>
      <p:grpSp>
        <p:nvGrpSpPr>
          <p:cNvPr id="58381" name="Group 13"/>
          <p:cNvGrpSpPr>
            <a:grpSpLocks/>
          </p:cNvGrpSpPr>
          <p:nvPr/>
        </p:nvGrpSpPr>
        <p:grpSpPr bwMode="auto">
          <a:xfrm>
            <a:off x="957263" y="5553075"/>
            <a:ext cx="2338387" cy="404813"/>
            <a:chOff x="1004" y="1639"/>
            <a:chExt cx="1473" cy="255"/>
          </a:xfrm>
        </p:grpSpPr>
        <p:sp>
          <p:nvSpPr>
            <p:cNvPr id="58410" name="Freeform 14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8411" name="Text Box 15"/>
            <p:cNvSpPr txBox="1">
              <a:spLocks noChangeArrowheads="1"/>
            </p:cNvSpPr>
            <p:nvPr/>
          </p:nvSpPr>
          <p:spPr bwMode="auto">
            <a:xfrm>
              <a:off x="1226" y="1667"/>
              <a:ext cx="103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200.23.18.0/23</a:t>
              </a:r>
              <a:endParaRPr lang="pt-BR"/>
            </a:p>
          </p:txBody>
        </p:sp>
      </p:grpSp>
      <p:grpSp>
        <p:nvGrpSpPr>
          <p:cNvPr id="58382" name="Group 16"/>
          <p:cNvGrpSpPr>
            <a:grpSpLocks/>
          </p:cNvGrpSpPr>
          <p:nvPr/>
        </p:nvGrpSpPr>
        <p:grpSpPr bwMode="auto">
          <a:xfrm>
            <a:off x="690563" y="4486275"/>
            <a:ext cx="2338387" cy="404813"/>
            <a:chOff x="1004" y="1639"/>
            <a:chExt cx="1473" cy="255"/>
          </a:xfrm>
        </p:grpSpPr>
        <p:sp>
          <p:nvSpPr>
            <p:cNvPr id="58408" name="Freeform 17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8409" name="Text Box 18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200.23.30.0/23</a:t>
              </a:r>
              <a:endParaRPr lang="pt-BR"/>
            </a:p>
          </p:txBody>
        </p:sp>
      </p:grpSp>
      <p:sp>
        <p:nvSpPr>
          <p:cNvPr id="58383" name="Text Box 19"/>
          <p:cNvSpPr txBox="1">
            <a:spLocks noChangeArrowheads="1"/>
          </p:cNvSpPr>
          <p:nvPr/>
        </p:nvSpPr>
        <p:spPr bwMode="auto">
          <a:xfrm>
            <a:off x="3595688" y="3717925"/>
            <a:ext cx="1104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Provedor A</a:t>
            </a:r>
            <a:endParaRPr lang="pt-BR"/>
          </a:p>
        </p:txBody>
      </p:sp>
      <p:sp>
        <p:nvSpPr>
          <p:cNvPr id="58384" name="Freeform 20"/>
          <p:cNvSpPr>
            <a:spLocks/>
          </p:cNvSpPr>
          <p:nvPr/>
        </p:nvSpPr>
        <p:spPr bwMode="auto">
          <a:xfrm>
            <a:off x="7158038" y="2900363"/>
            <a:ext cx="730250" cy="2535237"/>
          </a:xfrm>
          <a:custGeom>
            <a:avLst/>
            <a:gdLst>
              <a:gd name="T0" fmla="*/ 2147483647 w 460"/>
              <a:gd name="T1" fmla="*/ 2147483647 h 1597"/>
              <a:gd name="T2" fmla="*/ 2147483647 w 460"/>
              <a:gd name="T3" fmla="*/ 2147483647 h 1597"/>
              <a:gd name="T4" fmla="*/ 2147483647 w 460"/>
              <a:gd name="T5" fmla="*/ 2147483647 h 1597"/>
              <a:gd name="T6" fmla="*/ 2147483647 w 460"/>
              <a:gd name="T7" fmla="*/ 2147483647 h 1597"/>
              <a:gd name="T8" fmla="*/ 2147483647 w 460"/>
              <a:gd name="T9" fmla="*/ 2147483647 h 1597"/>
              <a:gd name="T10" fmla="*/ 2147483647 w 460"/>
              <a:gd name="T11" fmla="*/ 2147483647 h 1597"/>
              <a:gd name="T12" fmla="*/ 2147483647 w 460"/>
              <a:gd name="T13" fmla="*/ 2147483647 h 1597"/>
              <a:gd name="T14" fmla="*/ 2147483647 w 460"/>
              <a:gd name="T15" fmla="*/ 2147483647 h 1597"/>
              <a:gd name="T16" fmla="*/ 2147483647 w 460"/>
              <a:gd name="T17" fmla="*/ 2147483647 h 1597"/>
              <a:gd name="T18" fmla="*/ 2147483647 w 460"/>
              <a:gd name="T19" fmla="*/ 2147483647 h 1597"/>
              <a:gd name="T20" fmla="*/ 2147483647 w 460"/>
              <a:gd name="T21" fmla="*/ 2147483647 h 1597"/>
              <a:gd name="T22" fmla="*/ 2147483647 w 460"/>
              <a:gd name="T23" fmla="*/ 2147483647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60"/>
              <a:gd name="T37" fmla="*/ 0 h 1597"/>
              <a:gd name="T38" fmla="*/ 460 w 460"/>
              <a:gd name="T39" fmla="*/ 1597 h 159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385" name="Text Box 21"/>
          <p:cNvSpPr txBox="1">
            <a:spLocks noChangeArrowheads="1"/>
          </p:cNvSpPr>
          <p:nvPr/>
        </p:nvSpPr>
        <p:spPr bwMode="auto">
          <a:xfrm>
            <a:off x="747713" y="2222500"/>
            <a:ext cx="1360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Organização 0</a:t>
            </a:r>
          </a:p>
        </p:txBody>
      </p:sp>
      <p:sp>
        <p:nvSpPr>
          <p:cNvPr id="58386" name="Text Box 22"/>
          <p:cNvSpPr txBox="1">
            <a:spLocks noChangeArrowheads="1"/>
          </p:cNvSpPr>
          <p:nvPr/>
        </p:nvSpPr>
        <p:spPr bwMode="auto">
          <a:xfrm>
            <a:off x="776288" y="4232275"/>
            <a:ext cx="1360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Organização 7</a:t>
            </a:r>
          </a:p>
        </p:txBody>
      </p:sp>
      <p:sp>
        <p:nvSpPr>
          <p:cNvPr id="58387" name="Text Box 23"/>
          <p:cNvSpPr txBox="1">
            <a:spLocks noChangeArrowheads="1"/>
          </p:cNvSpPr>
          <p:nvPr/>
        </p:nvSpPr>
        <p:spPr bwMode="auto">
          <a:xfrm>
            <a:off x="7396163" y="4041775"/>
            <a:ext cx="915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Internet</a:t>
            </a:r>
          </a:p>
        </p:txBody>
      </p:sp>
      <p:sp>
        <p:nvSpPr>
          <p:cNvPr id="58388" name="Text Box 24"/>
          <p:cNvSpPr txBox="1">
            <a:spLocks noChangeArrowheads="1"/>
          </p:cNvSpPr>
          <p:nvPr/>
        </p:nvSpPr>
        <p:spPr bwMode="auto">
          <a:xfrm>
            <a:off x="938213" y="5356225"/>
            <a:ext cx="13319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Organização 1</a:t>
            </a:r>
          </a:p>
        </p:txBody>
      </p:sp>
      <p:sp>
        <p:nvSpPr>
          <p:cNvPr id="58389" name="Freeform 25"/>
          <p:cNvSpPr>
            <a:spLocks/>
          </p:cNvSpPr>
          <p:nvPr/>
        </p:nvSpPr>
        <p:spPr bwMode="auto">
          <a:xfrm>
            <a:off x="3505200" y="4597400"/>
            <a:ext cx="1773238" cy="979488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CC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390" name="Text Box 26"/>
          <p:cNvSpPr txBox="1">
            <a:spLocks noChangeArrowheads="1"/>
          </p:cNvSpPr>
          <p:nvPr/>
        </p:nvSpPr>
        <p:spPr bwMode="auto">
          <a:xfrm>
            <a:off x="3805238" y="4975225"/>
            <a:ext cx="1087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Provedor B</a:t>
            </a:r>
            <a:endParaRPr lang="pt-BR"/>
          </a:p>
        </p:txBody>
      </p:sp>
      <p:sp>
        <p:nvSpPr>
          <p:cNvPr id="58391" name="Freeform 27"/>
          <p:cNvSpPr>
            <a:spLocks/>
          </p:cNvSpPr>
          <p:nvPr/>
        </p:nvSpPr>
        <p:spPr bwMode="auto">
          <a:xfrm flipV="1">
            <a:off x="5230813" y="4618038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392" name="Line 28"/>
          <p:cNvSpPr>
            <a:spLocks noChangeShapeType="1"/>
          </p:cNvSpPr>
          <p:nvPr/>
        </p:nvSpPr>
        <p:spPr bwMode="auto">
          <a:xfrm>
            <a:off x="3021013" y="5160963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393" name="Line 29"/>
          <p:cNvSpPr>
            <a:spLocks noChangeShapeType="1"/>
          </p:cNvSpPr>
          <p:nvPr/>
        </p:nvSpPr>
        <p:spPr bwMode="auto">
          <a:xfrm flipV="1">
            <a:off x="2868613" y="5227638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394" name="Line 30"/>
          <p:cNvSpPr>
            <a:spLocks noChangeShapeType="1"/>
          </p:cNvSpPr>
          <p:nvPr/>
        </p:nvSpPr>
        <p:spPr bwMode="auto">
          <a:xfrm flipV="1">
            <a:off x="3306763" y="5475288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8395" name="Text Box 31"/>
          <p:cNvSpPr txBox="1">
            <a:spLocks noChangeArrowheads="1"/>
          </p:cNvSpPr>
          <p:nvPr/>
        </p:nvSpPr>
        <p:spPr bwMode="auto">
          <a:xfrm>
            <a:off x="5519738" y="4870450"/>
            <a:ext cx="248657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dirty="0"/>
              <a:t>“mande-me </a:t>
            </a:r>
            <a:r>
              <a:rPr lang="pt-BR" sz="1400" dirty="0" err="1"/>
              <a:t>qq</a:t>
            </a:r>
            <a:r>
              <a:rPr lang="pt-BR" sz="1400" dirty="0"/>
              <a:t> coisa</a:t>
            </a:r>
            <a:br>
              <a:rPr lang="pt-BR" sz="1400" dirty="0"/>
            </a:br>
            <a:r>
              <a:rPr lang="pt-BR" sz="1400" dirty="0"/>
              <a:t>com endereços que</a:t>
            </a:r>
            <a:br>
              <a:rPr lang="pt-BR" sz="1400" dirty="0"/>
            </a:br>
            <a:r>
              <a:rPr lang="pt-BR" sz="1400" dirty="0"/>
              <a:t>começam com 199.31.0.0/16</a:t>
            </a:r>
          </a:p>
          <a:p>
            <a:r>
              <a:rPr lang="pt-BR" sz="1400" dirty="0"/>
              <a:t>ou </a:t>
            </a:r>
            <a:r>
              <a:rPr lang="pt-BR" sz="1400" u="sng" dirty="0">
                <a:solidFill>
                  <a:srgbClr val="FF0000"/>
                </a:solidFill>
              </a:rPr>
              <a:t>200.23.18.0/23</a:t>
            </a:r>
            <a:r>
              <a:rPr lang="pt-BR" sz="1400" dirty="0"/>
              <a:t>”</a:t>
            </a:r>
          </a:p>
        </p:txBody>
      </p:sp>
      <p:grpSp>
        <p:nvGrpSpPr>
          <p:cNvPr id="58396" name="Group 32"/>
          <p:cNvGrpSpPr>
            <a:grpSpLocks/>
          </p:cNvGrpSpPr>
          <p:nvPr/>
        </p:nvGrpSpPr>
        <p:grpSpPr bwMode="auto">
          <a:xfrm>
            <a:off x="795338" y="3657600"/>
            <a:ext cx="2338387" cy="404813"/>
            <a:chOff x="1004" y="1639"/>
            <a:chExt cx="1473" cy="255"/>
          </a:xfrm>
        </p:grpSpPr>
        <p:sp>
          <p:nvSpPr>
            <p:cNvPr id="58406" name="Freeform 3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8407" name="Text Box 34"/>
            <p:cNvSpPr txBox="1">
              <a:spLocks noChangeArrowheads="1"/>
            </p:cNvSpPr>
            <p:nvPr/>
          </p:nvSpPr>
          <p:spPr bwMode="auto">
            <a:xfrm>
              <a:off x="1226" y="1667"/>
              <a:ext cx="10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1600"/>
                <a:t>200.23.20.0/23</a:t>
              </a:r>
              <a:endParaRPr lang="pt-BR"/>
            </a:p>
          </p:txBody>
        </p:sp>
      </p:grpSp>
      <p:sp>
        <p:nvSpPr>
          <p:cNvPr id="58397" name="Text Box 35"/>
          <p:cNvSpPr txBox="1">
            <a:spLocks noChangeArrowheads="1"/>
          </p:cNvSpPr>
          <p:nvPr/>
        </p:nvSpPr>
        <p:spPr bwMode="auto">
          <a:xfrm>
            <a:off x="776288" y="3460750"/>
            <a:ext cx="1360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/>
              <a:t>Organização 2</a:t>
            </a:r>
          </a:p>
        </p:txBody>
      </p:sp>
      <p:grpSp>
        <p:nvGrpSpPr>
          <p:cNvPr id="58398" name="Group 36"/>
          <p:cNvGrpSpPr>
            <a:grpSpLocks/>
          </p:cNvGrpSpPr>
          <p:nvPr/>
        </p:nvGrpSpPr>
        <p:grpSpPr bwMode="auto">
          <a:xfrm>
            <a:off x="2144713" y="3921125"/>
            <a:ext cx="296862" cy="663575"/>
            <a:chOff x="870" y="2945"/>
            <a:chExt cx="187" cy="418"/>
          </a:xfrm>
        </p:grpSpPr>
        <p:sp>
          <p:nvSpPr>
            <p:cNvPr id="58403" name="Text Box 37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.</a:t>
              </a:r>
              <a:endParaRPr lang="pt-BR" sz="2000"/>
            </a:p>
          </p:txBody>
        </p:sp>
        <p:sp>
          <p:nvSpPr>
            <p:cNvPr id="58404" name="Text Box 38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.</a:t>
              </a:r>
              <a:endParaRPr lang="pt-BR" sz="2000"/>
            </a:p>
          </p:txBody>
        </p:sp>
        <p:sp>
          <p:nvSpPr>
            <p:cNvPr id="58405" name="Text Box 39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.</a:t>
              </a:r>
              <a:endParaRPr lang="pt-BR" sz="2000"/>
            </a:p>
          </p:txBody>
        </p:sp>
      </p:grpSp>
      <p:grpSp>
        <p:nvGrpSpPr>
          <p:cNvPr id="58399" name="Group 40"/>
          <p:cNvGrpSpPr>
            <a:grpSpLocks/>
          </p:cNvGrpSpPr>
          <p:nvPr/>
        </p:nvGrpSpPr>
        <p:grpSpPr bwMode="auto">
          <a:xfrm>
            <a:off x="3173413" y="3625850"/>
            <a:ext cx="296862" cy="663575"/>
            <a:chOff x="870" y="2945"/>
            <a:chExt cx="187" cy="418"/>
          </a:xfrm>
        </p:grpSpPr>
        <p:sp>
          <p:nvSpPr>
            <p:cNvPr id="58400" name="Text Box 41"/>
            <p:cNvSpPr txBox="1">
              <a:spLocks noChangeArrowheads="1"/>
            </p:cNvSpPr>
            <p:nvPr/>
          </p:nvSpPr>
          <p:spPr bwMode="auto">
            <a:xfrm>
              <a:off x="872" y="2945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.</a:t>
              </a:r>
              <a:endParaRPr lang="pt-BR" sz="2000"/>
            </a:p>
          </p:txBody>
        </p:sp>
        <p:sp>
          <p:nvSpPr>
            <p:cNvPr id="58401" name="Text Box 42"/>
            <p:cNvSpPr txBox="1">
              <a:spLocks noChangeArrowheads="1"/>
            </p:cNvSpPr>
            <p:nvPr/>
          </p:nvSpPr>
          <p:spPr bwMode="auto">
            <a:xfrm>
              <a:off x="870" y="3030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.</a:t>
              </a:r>
              <a:endParaRPr lang="pt-BR" sz="2000"/>
            </a:p>
          </p:txBody>
        </p:sp>
        <p:sp>
          <p:nvSpPr>
            <p:cNvPr id="58402" name="Text Box 43"/>
            <p:cNvSpPr txBox="1">
              <a:spLocks noChangeArrowheads="1"/>
            </p:cNvSpPr>
            <p:nvPr/>
          </p:nvSpPr>
          <p:spPr bwMode="auto">
            <a:xfrm>
              <a:off x="871" y="3113"/>
              <a:ext cx="18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b="1"/>
                <a:t>.</a:t>
              </a:r>
              <a:endParaRPr lang="pt-BR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59395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6E101060-9DC6-40A0-9CBD-F7A6D3695850}" type="slidenum">
              <a:rPr lang="pt-BR" smtClean="0"/>
              <a:pPr/>
              <a:t>67</a:t>
            </a:fld>
            <a:endParaRPr lang="pt-BR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Endereçamento IP: a última palavra...</a:t>
            </a:r>
            <a:endParaRPr lang="pt-BR" smtClean="0"/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u="sng" dirty="0" smtClean="0">
                <a:solidFill>
                  <a:schemeClr val="accent2"/>
                </a:solidFill>
              </a:rPr>
              <a:t>P:</a:t>
            </a:r>
            <a:r>
              <a:rPr lang="pt-BR" dirty="0" smtClean="0"/>
              <a:t> Como um </a:t>
            </a:r>
            <a:r>
              <a:rPr lang="pt-BR" dirty="0" smtClean="0">
                <a:solidFill>
                  <a:srgbClr val="FF0000"/>
                </a:solidFill>
              </a:rPr>
              <a:t>provedor</a:t>
            </a:r>
            <a:r>
              <a:rPr lang="pt-BR" dirty="0" smtClean="0"/>
              <a:t> IP consegue um bloco de endereços?</a:t>
            </a:r>
          </a:p>
          <a:p>
            <a:pPr>
              <a:buFont typeface="ZapfDingbats" pitchFamily="82" charset="0"/>
              <a:buNone/>
            </a:pPr>
            <a:r>
              <a:rPr lang="pt-BR" u="sng" dirty="0" smtClean="0">
                <a:solidFill>
                  <a:schemeClr val="accent2"/>
                </a:solidFill>
              </a:rPr>
              <a:t>R:</a:t>
            </a:r>
            <a:r>
              <a:rPr lang="pt-BR" sz="2400" dirty="0" smtClean="0">
                <a:solidFill>
                  <a:srgbClr val="FF0000"/>
                </a:solidFill>
              </a:rPr>
              <a:t> ICANN</a:t>
            </a:r>
            <a:r>
              <a:rPr lang="pt-BR" sz="2400" dirty="0" smtClean="0"/>
              <a:t>: </a:t>
            </a:r>
            <a:r>
              <a:rPr lang="pt-BR" sz="2400" dirty="0" smtClean="0">
                <a:solidFill>
                  <a:srgbClr val="FF0000"/>
                </a:solidFill>
              </a:rPr>
              <a:t>I</a:t>
            </a:r>
            <a:r>
              <a:rPr lang="pt-BR" sz="2400" dirty="0" smtClean="0"/>
              <a:t>nternet </a:t>
            </a:r>
            <a:r>
              <a:rPr lang="pt-BR" sz="2400" dirty="0" smtClean="0">
                <a:solidFill>
                  <a:srgbClr val="FF0000"/>
                </a:solidFill>
              </a:rPr>
              <a:t>C</a:t>
            </a:r>
            <a:r>
              <a:rPr lang="pt-BR" sz="2400" dirty="0" smtClean="0"/>
              <a:t>orporation for </a:t>
            </a:r>
            <a:r>
              <a:rPr lang="pt-BR" sz="2400" dirty="0" err="1" smtClean="0">
                <a:solidFill>
                  <a:srgbClr val="FF0000"/>
                </a:solidFill>
              </a:rPr>
              <a:t>A</a:t>
            </a:r>
            <a:r>
              <a:rPr lang="pt-BR" sz="2400" dirty="0" err="1" smtClean="0"/>
              <a:t>ssigned</a:t>
            </a:r>
            <a:r>
              <a:rPr lang="pt-BR" sz="2400" dirty="0" smtClean="0"/>
              <a:t> </a:t>
            </a:r>
          </a:p>
          <a:p>
            <a:pPr>
              <a:buFont typeface="ZapfDingbats" pitchFamily="82" charset="0"/>
              <a:buNone/>
            </a:pPr>
            <a:r>
              <a:rPr lang="pt-BR" sz="2400" dirty="0" smtClean="0"/>
              <a:t>     </a:t>
            </a:r>
            <a:r>
              <a:rPr lang="pt-BR" sz="2400" dirty="0" err="1" smtClean="0">
                <a:solidFill>
                  <a:srgbClr val="FF0000"/>
                </a:solidFill>
              </a:rPr>
              <a:t>N</a:t>
            </a:r>
            <a:r>
              <a:rPr lang="pt-BR" sz="2400" dirty="0" err="1" smtClean="0"/>
              <a:t>ames</a:t>
            </a:r>
            <a:r>
              <a:rPr lang="pt-BR" sz="2400" dirty="0" smtClean="0"/>
              <a:t> </a:t>
            </a:r>
            <a:r>
              <a:rPr lang="pt-BR" sz="2400" dirty="0" err="1" smtClean="0"/>
              <a:t>and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0000"/>
                </a:solidFill>
              </a:rPr>
              <a:t>N</a:t>
            </a:r>
            <a:r>
              <a:rPr lang="pt-BR" sz="2400" dirty="0" err="1" smtClean="0"/>
              <a:t>umbers</a:t>
            </a:r>
            <a:r>
              <a:rPr lang="pt-BR" sz="2400" dirty="0" smtClean="0"/>
              <a:t> (www.icann.org.br)</a:t>
            </a:r>
          </a:p>
          <a:p>
            <a:pPr lvl="1"/>
            <a:r>
              <a:rPr lang="pt-BR" dirty="0" smtClean="0"/>
              <a:t>aloca endereços</a:t>
            </a:r>
          </a:p>
          <a:p>
            <a:pPr lvl="1"/>
            <a:r>
              <a:rPr lang="pt-BR" dirty="0" smtClean="0"/>
              <a:t>gerencia DNS</a:t>
            </a:r>
          </a:p>
          <a:p>
            <a:pPr lvl="1"/>
            <a:r>
              <a:rPr lang="pt-BR" dirty="0" smtClean="0"/>
              <a:t>aloca nomes de domínio, resolve disputas</a:t>
            </a:r>
          </a:p>
          <a:p>
            <a:pPr lvl="1"/>
            <a:endParaRPr lang="pt-BR" dirty="0" smtClean="0"/>
          </a:p>
          <a:p>
            <a:pPr lvl="1">
              <a:buFont typeface="ZapfDingbats" pitchFamily="82" charset="0"/>
              <a:buNone/>
            </a:pPr>
            <a:r>
              <a:rPr lang="pt-BR" dirty="0" smtClean="0"/>
              <a:t>Através da IANA </a:t>
            </a:r>
            <a:r>
              <a:rPr lang="pt-BR" i="1" dirty="0" smtClean="0"/>
              <a:t>(Internet </a:t>
            </a:r>
            <a:r>
              <a:rPr lang="pt-BR" i="1" dirty="0" err="1" smtClean="0"/>
              <a:t>Assigned</a:t>
            </a:r>
            <a:r>
              <a:rPr lang="pt-BR" i="1" dirty="0" smtClean="0"/>
              <a:t> </a:t>
            </a:r>
            <a:r>
              <a:rPr lang="pt-BR" i="1" dirty="0" err="1" smtClean="0"/>
              <a:t>Numbers</a:t>
            </a:r>
            <a:r>
              <a:rPr lang="pt-BR" i="1" dirty="0" smtClean="0"/>
              <a:t> </a:t>
            </a:r>
            <a:r>
              <a:rPr lang="pt-BR" i="1" dirty="0" err="1" smtClean="0"/>
              <a:t>Authority</a:t>
            </a:r>
            <a:r>
              <a:rPr lang="pt-BR" i="1" dirty="0" smtClean="0"/>
              <a:t>)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nat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Próxima aula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4a-</a:t>
            </a:r>
            <a:fld id="{5274A37C-EE8F-4987-9EFE-3337B73C46DE}" type="slidenum">
              <a:rPr lang="pt-BR" smtClean="0"/>
              <a:pPr>
                <a:defRPr/>
              </a:pPr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4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13318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212ADE33-85A3-4508-A27C-2D5C04DD9260}" type="slidenum">
              <a:rPr lang="pt-BR" smtClean="0"/>
              <a:pPr/>
              <a:t>69</a:t>
            </a:fld>
            <a:endParaRPr lang="pt-BR" smtClean="0"/>
          </a:p>
        </p:txBody>
      </p:sp>
      <p:sp>
        <p:nvSpPr>
          <p:cNvPr id="13319" name="Freeform 2"/>
          <p:cNvSpPr>
            <a:spLocks/>
          </p:cNvSpPr>
          <p:nvPr/>
        </p:nvSpPr>
        <p:spPr bwMode="auto">
          <a:xfrm>
            <a:off x="4152900" y="1871663"/>
            <a:ext cx="3738563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320" name="Rectangle 3"/>
          <p:cNvSpPr>
            <a:spLocks noGrp="1" noChangeArrowheads="1"/>
          </p:cNvSpPr>
          <p:nvPr>
            <p:ph type="title"/>
          </p:nvPr>
        </p:nvSpPr>
        <p:spPr>
          <a:xfrm>
            <a:off x="325438" y="228600"/>
            <a:ext cx="8475662" cy="1143000"/>
          </a:xfrm>
        </p:spPr>
        <p:txBody>
          <a:bodyPr/>
          <a:lstStyle/>
          <a:p>
            <a:r>
              <a:rPr lang="pt-BR" sz="3600" smtClean="0"/>
              <a:t>Tradução de endereços na rede (NAT)</a:t>
            </a:r>
          </a:p>
        </p:txBody>
      </p:sp>
      <p:sp>
        <p:nvSpPr>
          <p:cNvPr id="13321" name="Freeform 4"/>
          <p:cNvSpPr>
            <a:spLocks/>
          </p:cNvSpPr>
          <p:nvPr/>
        </p:nvSpPr>
        <p:spPr bwMode="auto">
          <a:xfrm>
            <a:off x="0" y="2638425"/>
            <a:ext cx="3825875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7181850" y="2182813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5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850" y="2182813"/>
                        <a:ext cx="555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7231063" y="2971800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6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3" y="2971800"/>
                        <a:ext cx="5794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7"/>
          <p:cNvGraphicFramePr>
            <a:graphicFrameLocks noChangeAspect="1"/>
          </p:cNvGraphicFramePr>
          <p:nvPr/>
        </p:nvGraphicFramePr>
        <p:xfrm>
          <a:off x="7202488" y="3736975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7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3736975"/>
                        <a:ext cx="56356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Line 8"/>
          <p:cNvSpPr>
            <a:spLocks noChangeShapeType="1"/>
          </p:cNvSpPr>
          <p:nvPr/>
        </p:nvSpPr>
        <p:spPr bwMode="auto">
          <a:xfrm>
            <a:off x="4267200" y="31940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23" name="Line 9"/>
          <p:cNvSpPr>
            <a:spLocks noChangeShapeType="1"/>
          </p:cNvSpPr>
          <p:nvPr/>
        </p:nvSpPr>
        <p:spPr bwMode="auto">
          <a:xfrm flipH="1">
            <a:off x="7102475" y="2451100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>
            <a:off x="7107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25" name="Line 11"/>
          <p:cNvSpPr>
            <a:spLocks noChangeShapeType="1"/>
          </p:cNvSpPr>
          <p:nvPr/>
        </p:nvSpPr>
        <p:spPr bwMode="auto">
          <a:xfrm flipV="1">
            <a:off x="7113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26" name="Text Box 12"/>
          <p:cNvSpPr txBox="1">
            <a:spLocks noChangeArrowheads="1"/>
          </p:cNvSpPr>
          <p:nvPr/>
        </p:nvSpPr>
        <p:spPr bwMode="auto">
          <a:xfrm>
            <a:off x="7732713" y="2181225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10.0.0.1</a:t>
            </a:r>
          </a:p>
        </p:txBody>
      </p:sp>
      <p:sp>
        <p:nvSpPr>
          <p:cNvPr id="13327" name="Text Box 13"/>
          <p:cNvSpPr txBox="1">
            <a:spLocks noChangeArrowheads="1"/>
          </p:cNvSpPr>
          <p:nvPr/>
        </p:nvSpPr>
        <p:spPr bwMode="auto">
          <a:xfrm>
            <a:off x="7859713" y="2949575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10.0.0.2</a:t>
            </a:r>
          </a:p>
        </p:txBody>
      </p:sp>
      <p:sp>
        <p:nvSpPr>
          <p:cNvPr id="13328" name="Text Box 14"/>
          <p:cNvSpPr txBox="1">
            <a:spLocks noChangeArrowheads="1"/>
          </p:cNvSpPr>
          <p:nvPr/>
        </p:nvSpPr>
        <p:spPr bwMode="auto">
          <a:xfrm>
            <a:off x="7821613" y="3844925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10.0.0.3</a:t>
            </a:r>
          </a:p>
        </p:txBody>
      </p:sp>
      <p:sp>
        <p:nvSpPr>
          <p:cNvPr id="13329" name="Text Box 15"/>
          <p:cNvSpPr txBox="1">
            <a:spLocks noChangeArrowheads="1"/>
          </p:cNvSpPr>
          <p:nvPr/>
        </p:nvSpPr>
        <p:spPr bwMode="auto">
          <a:xfrm>
            <a:off x="4217988" y="2771775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10.0.0.4</a:t>
            </a:r>
          </a:p>
        </p:txBody>
      </p:sp>
      <p:sp>
        <p:nvSpPr>
          <p:cNvPr id="13330" name="Line 16"/>
          <p:cNvSpPr>
            <a:spLocks noChangeShapeType="1"/>
          </p:cNvSpPr>
          <p:nvPr/>
        </p:nvSpPr>
        <p:spPr bwMode="auto">
          <a:xfrm flipH="1">
            <a:off x="4341813" y="302260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31" name="Text Box 17"/>
          <p:cNvSpPr txBox="1">
            <a:spLocks noChangeArrowheads="1"/>
          </p:cNvSpPr>
          <p:nvPr/>
        </p:nvSpPr>
        <p:spPr bwMode="auto">
          <a:xfrm>
            <a:off x="2379663" y="3328988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138.76.29.7</a:t>
            </a:r>
          </a:p>
        </p:txBody>
      </p:sp>
      <p:sp>
        <p:nvSpPr>
          <p:cNvPr id="13332" name="Line 18"/>
          <p:cNvSpPr>
            <a:spLocks noChangeShapeType="1"/>
          </p:cNvSpPr>
          <p:nvPr/>
        </p:nvSpPr>
        <p:spPr bwMode="auto">
          <a:xfrm flipH="1">
            <a:off x="3602038" y="32607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pt-BR"/>
          </a:p>
        </p:txBody>
      </p:sp>
      <p:grpSp>
        <p:nvGrpSpPr>
          <p:cNvPr id="13333" name="Group 19"/>
          <p:cNvGrpSpPr>
            <a:grpSpLocks/>
          </p:cNvGrpSpPr>
          <p:nvPr/>
        </p:nvGrpSpPr>
        <p:grpSpPr bwMode="auto">
          <a:xfrm>
            <a:off x="3746500" y="3054350"/>
            <a:ext cx="555625" cy="307975"/>
            <a:chOff x="3600" y="219"/>
            <a:chExt cx="360" cy="175"/>
          </a:xfrm>
        </p:grpSpPr>
        <p:sp>
          <p:nvSpPr>
            <p:cNvPr id="13346" name="Oval 2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47" name="Line 2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48" name="Line 2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49" name="Rectangle 2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3350" name="Oval 2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3351" name="Group 2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356" name="Line 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57" name="Line 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58" name="Line 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3352" name="Group 2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353" name="Line 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54" name="Line 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3355" name="Line 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3334" name="Line 33"/>
          <p:cNvSpPr>
            <a:spLocks noChangeShapeType="1"/>
          </p:cNvSpPr>
          <p:nvPr/>
        </p:nvSpPr>
        <p:spPr bwMode="auto">
          <a:xfrm>
            <a:off x="706438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35" name="Text Box 34"/>
          <p:cNvSpPr txBox="1">
            <a:spLocks noChangeArrowheads="1"/>
          </p:cNvSpPr>
          <p:nvPr/>
        </p:nvSpPr>
        <p:spPr bwMode="auto">
          <a:xfrm>
            <a:off x="4768850" y="1679575"/>
            <a:ext cx="2184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rede local</a:t>
            </a:r>
          </a:p>
          <a:p>
            <a:pPr algn="ctr"/>
            <a:r>
              <a:rPr lang="pt-BR"/>
              <a:t>(e.x., rede caseira)</a:t>
            </a:r>
          </a:p>
          <a:p>
            <a:pPr algn="ctr"/>
            <a:r>
              <a:rPr lang="pt-BR"/>
              <a:t>10.0.0/24</a:t>
            </a:r>
          </a:p>
        </p:txBody>
      </p:sp>
      <p:sp>
        <p:nvSpPr>
          <p:cNvPr id="13336" name="Line 35"/>
          <p:cNvSpPr>
            <a:spLocks noChangeShapeType="1"/>
          </p:cNvSpPr>
          <p:nvPr/>
        </p:nvSpPr>
        <p:spPr bwMode="auto">
          <a:xfrm>
            <a:off x="6985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37" name="Line 36"/>
          <p:cNvSpPr>
            <a:spLocks noChangeShapeType="1"/>
          </p:cNvSpPr>
          <p:nvPr/>
        </p:nvSpPr>
        <p:spPr bwMode="auto">
          <a:xfrm>
            <a:off x="4033838" y="17605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38" name="Line 37"/>
          <p:cNvSpPr>
            <a:spLocks noChangeShapeType="1"/>
          </p:cNvSpPr>
          <p:nvPr/>
        </p:nvSpPr>
        <p:spPr bwMode="auto">
          <a:xfrm flipH="1" flipV="1">
            <a:off x="4173538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39" name="Line 38"/>
          <p:cNvSpPr>
            <a:spLocks noChangeShapeType="1"/>
          </p:cNvSpPr>
          <p:nvPr/>
        </p:nvSpPr>
        <p:spPr bwMode="auto">
          <a:xfrm>
            <a:off x="2578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40" name="Line 39"/>
          <p:cNvSpPr>
            <a:spLocks noChangeShapeType="1"/>
          </p:cNvSpPr>
          <p:nvPr/>
        </p:nvSpPr>
        <p:spPr bwMode="auto">
          <a:xfrm flipH="1" flipV="1">
            <a:off x="766763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41" name="Text Box 40"/>
          <p:cNvSpPr txBox="1">
            <a:spLocks noChangeArrowheads="1"/>
          </p:cNvSpPr>
          <p:nvPr/>
        </p:nvSpPr>
        <p:spPr bwMode="auto">
          <a:xfrm>
            <a:off x="1571625" y="1666875"/>
            <a:ext cx="112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resto da</a:t>
            </a:r>
          </a:p>
          <a:p>
            <a:pPr algn="ctr"/>
            <a:r>
              <a:rPr lang="pt-BR"/>
              <a:t>Internet</a:t>
            </a:r>
          </a:p>
        </p:txBody>
      </p:sp>
      <p:sp>
        <p:nvSpPr>
          <p:cNvPr id="13342" name="Line 41"/>
          <p:cNvSpPr>
            <a:spLocks noChangeShapeType="1"/>
          </p:cNvSpPr>
          <p:nvPr/>
        </p:nvSpPr>
        <p:spPr bwMode="auto">
          <a:xfrm flipH="1" flipV="1">
            <a:off x="2819400" y="3644900"/>
            <a:ext cx="11113" cy="78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43" name="Text Box 42"/>
          <p:cNvSpPr txBox="1">
            <a:spLocks noChangeArrowheads="1"/>
          </p:cNvSpPr>
          <p:nvPr/>
        </p:nvSpPr>
        <p:spPr bwMode="auto">
          <a:xfrm>
            <a:off x="4291013" y="4414838"/>
            <a:ext cx="39338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/>
              <a:t>Datagramas com origem ou</a:t>
            </a:r>
          </a:p>
          <a:p>
            <a:pPr algn="ctr"/>
            <a:r>
              <a:rPr lang="pt-BR" sz="2000"/>
              <a:t>destino nesta rede usam endereços 10.0.0/24 para origem e destino (como usual)</a:t>
            </a:r>
          </a:p>
        </p:txBody>
      </p:sp>
      <p:sp>
        <p:nvSpPr>
          <p:cNvPr id="13344" name="Line 43"/>
          <p:cNvSpPr>
            <a:spLocks noChangeShapeType="1"/>
          </p:cNvSpPr>
          <p:nvPr/>
        </p:nvSpPr>
        <p:spPr bwMode="auto">
          <a:xfrm flipH="1" flipV="1">
            <a:off x="5838825" y="3451225"/>
            <a:ext cx="11113" cy="996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3345" name="Text Box 44"/>
          <p:cNvSpPr txBox="1">
            <a:spLocks noChangeArrowheads="1"/>
          </p:cNvSpPr>
          <p:nvPr/>
        </p:nvSpPr>
        <p:spPr bwMode="auto">
          <a:xfrm>
            <a:off x="0" y="4424363"/>
            <a:ext cx="423703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i="1">
                <a:solidFill>
                  <a:srgbClr val="FF0000"/>
                </a:solidFill>
              </a:rPr>
              <a:t>Todos</a:t>
            </a:r>
            <a:r>
              <a:rPr lang="pt-BR" sz="2000"/>
              <a:t> os datagramas </a:t>
            </a:r>
            <a:r>
              <a:rPr lang="pt-BR" sz="2000" i="1">
                <a:solidFill>
                  <a:srgbClr val="FF0000"/>
                </a:solidFill>
              </a:rPr>
              <a:t>deixando</a:t>
            </a:r>
            <a:r>
              <a:rPr lang="pt-BR" sz="2000"/>
              <a:t> a rede local têm o </a:t>
            </a:r>
            <a:r>
              <a:rPr lang="pt-BR" sz="2000">
                <a:solidFill>
                  <a:srgbClr val="FF0000"/>
                </a:solidFill>
              </a:rPr>
              <a:t>mesmo</a:t>
            </a:r>
            <a:r>
              <a:rPr lang="pt-BR" sz="2000"/>
              <a:t> único endereço IP NAT origem: 138.76.29.7, e diferentes números de porta origem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4579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0124C005-9DA3-421A-9EFD-CF7A1C7C9C97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Modelo de serviço de rede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9138" y="1519238"/>
            <a:ext cx="7539037" cy="903287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P:</a:t>
            </a:r>
            <a:r>
              <a:rPr lang="pt-BR" sz="2400" dirty="0" smtClean="0"/>
              <a:t> Qual é o </a:t>
            </a:r>
            <a:r>
              <a:rPr lang="pt-BR" sz="2400" i="1" dirty="0" smtClean="0">
                <a:solidFill>
                  <a:schemeClr val="accent2"/>
                </a:solidFill>
              </a:rPr>
              <a:t>modelo de serviço</a:t>
            </a:r>
            <a:r>
              <a:rPr lang="pt-BR" sz="2400" dirty="0" smtClean="0"/>
              <a:t> para o “canal” que transfere pacotes do remetente ao receptor?</a:t>
            </a:r>
          </a:p>
        </p:txBody>
      </p:sp>
      <p:sp>
        <p:nvSpPr>
          <p:cNvPr id="24582" name="Rectangle 12"/>
          <p:cNvSpPr>
            <a:spLocks noChangeArrowheads="1"/>
          </p:cNvSpPr>
          <p:nvPr/>
        </p:nvSpPr>
        <p:spPr bwMode="auto">
          <a:xfrm>
            <a:off x="442913" y="2476500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sz="2000" u="sng" dirty="0">
                <a:solidFill>
                  <a:srgbClr val="FF0000"/>
                </a:solidFill>
              </a:rPr>
              <a:t>Exemplos de serviços para pacotes individuais: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 dirty="0"/>
              <a:t>Entrega garantida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 dirty="0"/>
              <a:t>Entrega garantida com atraso limitado: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 dirty="0"/>
              <a:t>Ex.: menor que </a:t>
            </a:r>
            <a:r>
              <a:rPr lang="pt-BR" sz="2000" dirty="0" smtClean="0"/>
              <a:t>40 </a:t>
            </a:r>
            <a:r>
              <a:rPr lang="pt-BR" sz="2000" dirty="0" err="1"/>
              <a:t>mseg</a:t>
            </a:r>
            <a:endParaRPr lang="pt-BR" sz="2000" dirty="0"/>
          </a:p>
        </p:txBody>
      </p:sp>
      <p:sp>
        <p:nvSpPr>
          <p:cNvPr id="21511" name="Rectangle 13"/>
          <p:cNvSpPr>
            <a:spLocks noGrp="1" noChangeArrowheads="1"/>
          </p:cNvSpPr>
          <p:nvPr>
            <p:ph type="body" sz="half" idx="2"/>
          </p:nvPr>
        </p:nvSpPr>
        <p:spPr>
          <a:xfrm>
            <a:off x="4559300" y="2466975"/>
            <a:ext cx="3810000" cy="4214813"/>
          </a:xfrm>
        </p:spPr>
        <p:txBody>
          <a:bodyPr/>
          <a:lstStyle/>
          <a:p>
            <a:pPr>
              <a:buFont typeface="ZapfDingbats" pitchFamily="82" charset="0"/>
              <a:buNone/>
              <a:defRPr/>
            </a:pPr>
            <a:r>
              <a:rPr lang="pt-BR" sz="2000" u="sng" dirty="0" smtClean="0">
                <a:solidFill>
                  <a:srgbClr val="FF0000"/>
                </a:solidFill>
              </a:rPr>
              <a:t>Exemplos de serviços para um fluxo de </a:t>
            </a:r>
            <a:r>
              <a:rPr lang="pt-BR" sz="2000" u="sng" dirty="0" err="1" smtClean="0">
                <a:solidFill>
                  <a:srgbClr val="FF0000"/>
                </a:solidFill>
              </a:rPr>
              <a:t>datagramas</a:t>
            </a:r>
            <a:r>
              <a:rPr lang="pt-BR" sz="2000" u="sng" dirty="0" smtClean="0">
                <a:solidFill>
                  <a:srgbClr val="FF0000"/>
                </a:solidFill>
              </a:rPr>
              <a:t>:</a:t>
            </a:r>
          </a:p>
          <a:p>
            <a:pPr>
              <a:defRPr/>
            </a:pPr>
            <a:r>
              <a:rPr lang="pt-BR" sz="2000" dirty="0" smtClean="0"/>
              <a:t>Entrega ordenada de pacotes</a:t>
            </a:r>
          </a:p>
          <a:p>
            <a:pPr>
              <a:defRPr/>
            </a:pPr>
            <a:r>
              <a:rPr lang="pt-BR" sz="2000" dirty="0" smtClean="0"/>
              <a:t>Largura de banda mínima garantida</a:t>
            </a:r>
          </a:p>
          <a:p>
            <a:pPr>
              <a:defRPr/>
            </a:pPr>
            <a:r>
              <a:rPr lang="pt-BR" sz="2000" dirty="0" smtClean="0"/>
              <a:t>restrições em mudanças no espaçamento entre pacotes.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62467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B24CE5A8-7A6D-4653-A51D-87E18A5322E3}" type="slidenum">
              <a:rPr lang="pt-BR" smtClean="0"/>
              <a:pPr/>
              <a:t>70</a:t>
            </a:fld>
            <a:endParaRPr lang="pt-BR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75675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 smtClean="0">
                <a:solidFill>
                  <a:srgbClr val="FF0000"/>
                </a:solidFill>
              </a:rPr>
              <a:t>Motivação:</a:t>
            </a:r>
            <a:r>
              <a:rPr lang="pt-BR" sz="2400" smtClean="0"/>
              <a:t> a rede local usa apenas um endereço IP, no que concerne ao mundo exterior:</a:t>
            </a:r>
          </a:p>
          <a:p>
            <a:pPr lvl="1">
              <a:lnSpc>
                <a:spcPct val="90000"/>
              </a:lnSpc>
            </a:pPr>
            <a:r>
              <a:rPr lang="pt-BR" smtClean="0"/>
              <a:t>não há necessidade de alocar faixas de endereços do ISP: </a:t>
            </a:r>
          </a:p>
          <a:p>
            <a:pPr lvl="2">
              <a:lnSpc>
                <a:spcPct val="90000"/>
              </a:lnSpc>
            </a:pPr>
            <a:r>
              <a:rPr lang="pt-BR" smtClean="0"/>
              <a:t>apenas um endereço IP é usado para todos os dispositivos</a:t>
            </a:r>
          </a:p>
          <a:p>
            <a:pPr lvl="1">
              <a:lnSpc>
                <a:spcPct val="90000"/>
              </a:lnSpc>
            </a:pPr>
            <a:r>
              <a:rPr lang="pt-BR" smtClean="0"/>
              <a:t>pode modificar endereços de dispositivos na rede local sem notificar o mundo exterior</a:t>
            </a:r>
          </a:p>
          <a:p>
            <a:pPr lvl="1">
              <a:lnSpc>
                <a:spcPct val="90000"/>
              </a:lnSpc>
            </a:pPr>
            <a:r>
              <a:rPr lang="pt-BR" smtClean="0"/>
              <a:t>pode trocar de ISP sem mudar os endereços dos dispositivos na rede local</a:t>
            </a:r>
          </a:p>
          <a:p>
            <a:pPr lvl="1">
              <a:lnSpc>
                <a:spcPct val="90000"/>
              </a:lnSpc>
            </a:pPr>
            <a:r>
              <a:rPr lang="pt-BR" smtClean="0"/>
              <a:t>dispositivos dentro da rede local não são explicitamente endereçáveis, i.e., visíveis do mundo exterior (um incremento de segurança)</a:t>
            </a:r>
          </a:p>
          <a:p>
            <a:pPr>
              <a:lnSpc>
                <a:spcPct val="90000"/>
              </a:lnSpc>
              <a:buFont typeface="ZapfDingbats" pitchFamily="82" charset="0"/>
              <a:buNone/>
            </a:pPr>
            <a:endParaRPr lang="pt-BR" smtClean="0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title"/>
          </p:nvPr>
        </p:nvSpPr>
        <p:spPr>
          <a:xfrm>
            <a:off x="293688" y="228600"/>
            <a:ext cx="8545512" cy="1143000"/>
          </a:xfrm>
          <a:noFill/>
        </p:spPr>
        <p:txBody>
          <a:bodyPr/>
          <a:lstStyle/>
          <a:p>
            <a:r>
              <a:rPr lang="pt-BR" sz="3600" smtClean="0"/>
              <a:t>Tradução de endereços na rede (NAT)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63491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744965C8-C853-4DCD-A6B7-AE0F4F16E52D}" type="slidenum">
              <a:rPr lang="pt-BR" smtClean="0"/>
              <a:pPr/>
              <a:t>71</a:t>
            </a:fld>
            <a:endParaRPr lang="pt-BR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228600"/>
            <a:ext cx="8399462" cy="1143000"/>
          </a:xfrm>
        </p:spPr>
        <p:txBody>
          <a:bodyPr/>
          <a:lstStyle/>
          <a:p>
            <a:r>
              <a:rPr lang="pt-BR" sz="3600" smtClean="0"/>
              <a:t>Tradução de endereços na rede (NAT)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82700"/>
            <a:ext cx="8691562" cy="46482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smtClean="0">
                <a:solidFill>
                  <a:srgbClr val="FF0000"/>
                </a:solidFill>
              </a:rPr>
              <a:t>Implementação:</a:t>
            </a:r>
            <a:r>
              <a:rPr lang="pt-BR" sz="2400" smtClean="0"/>
              <a:t> um roteador NAT deve:</a:t>
            </a:r>
            <a:br>
              <a:rPr lang="pt-BR" sz="2400" smtClean="0"/>
            </a:br>
            <a:endParaRPr lang="pt-BR" sz="2400" smtClean="0"/>
          </a:p>
          <a:p>
            <a:pPr lvl="1"/>
            <a:r>
              <a:rPr lang="pt-BR" i="1" smtClean="0">
                <a:solidFill>
                  <a:schemeClr val="accent2"/>
                </a:solidFill>
              </a:rPr>
              <a:t>datagramas saindo:</a:t>
            </a:r>
            <a:r>
              <a:rPr lang="pt-BR" smtClean="0">
                <a:solidFill>
                  <a:schemeClr val="accent2"/>
                </a:solidFill>
              </a:rPr>
              <a:t> </a:t>
            </a:r>
            <a:r>
              <a:rPr lang="pt-BR" i="1" smtClean="0">
                <a:solidFill>
                  <a:schemeClr val="accent2"/>
                </a:solidFill>
              </a:rPr>
              <a:t>trocar</a:t>
            </a:r>
            <a:r>
              <a:rPr lang="pt-BR" smtClean="0"/>
              <a:t> (IP origem, # porta ) de cada datagrama saindo para (IP NAT, novo # porta)</a:t>
            </a:r>
          </a:p>
          <a:p>
            <a:pPr lvl="2">
              <a:buFontTx/>
              <a:buNone/>
            </a:pPr>
            <a:r>
              <a:rPr lang="pt-BR" sz="2400" smtClean="0"/>
              <a:t>. . . clientes/servidores remotos vão responder usando </a:t>
            </a:r>
            <a:r>
              <a:rPr lang="pt-BR" smtClean="0"/>
              <a:t>(IP NAT, novo # porta)</a:t>
            </a:r>
            <a:r>
              <a:rPr lang="pt-BR" sz="2400" smtClean="0"/>
              <a:t> como endereço destino.</a:t>
            </a:r>
          </a:p>
          <a:p>
            <a:pPr lvl="1"/>
            <a:r>
              <a:rPr lang="pt-BR" i="1" smtClean="0">
                <a:solidFill>
                  <a:schemeClr val="accent2"/>
                </a:solidFill>
              </a:rPr>
              <a:t>lembrar (na tabela de tradução NAT) </a:t>
            </a:r>
            <a:r>
              <a:rPr lang="pt-BR" smtClean="0"/>
              <a:t>cada par de tradução (IP origem, # porta ) para (IP NAT, novo # porta)</a:t>
            </a:r>
          </a:p>
          <a:p>
            <a:pPr lvl="1"/>
            <a:r>
              <a:rPr lang="pt-BR" i="1" smtClean="0">
                <a:solidFill>
                  <a:schemeClr val="accent2"/>
                </a:solidFill>
              </a:rPr>
              <a:t>datagramas entrando:</a:t>
            </a:r>
            <a:r>
              <a:rPr lang="pt-BR" smtClean="0">
                <a:solidFill>
                  <a:schemeClr val="accent2"/>
                </a:solidFill>
              </a:rPr>
              <a:t> </a:t>
            </a:r>
            <a:r>
              <a:rPr lang="pt-BR" i="1" smtClean="0">
                <a:solidFill>
                  <a:schemeClr val="accent2"/>
                </a:solidFill>
              </a:rPr>
              <a:t>trocar</a:t>
            </a:r>
            <a:r>
              <a:rPr lang="pt-BR" smtClean="0"/>
              <a:t> (IP NAT, novo # porta) nos campos de destino de cada datagrama entrando para o (IP origem, # porta) correspondente armazenado na tabela NAT</a:t>
            </a:r>
          </a:p>
          <a:p>
            <a:pPr lvl="1"/>
            <a:endParaRPr lang="pt-B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14342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6242A2F2-251F-41F1-B12E-C095D255D447}" type="slidenum">
              <a:rPr lang="pt-BR" smtClean="0"/>
              <a:pPr/>
              <a:t>72</a:t>
            </a:fld>
            <a:endParaRPr lang="pt-BR" smtClean="0"/>
          </a:p>
        </p:txBody>
      </p:sp>
      <p:sp>
        <p:nvSpPr>
          <p:cNvPr id="14343" name="Freeform 2"/>
          <p:cNvSpPr>
            <a:spLocks/>
          </p:cNvSpPr>
          <p:nvPr/>
        </p:nvSpPr>
        <p:spPr bwMode="auto">
          <a:xfrm>
            <a:off x="179388" y="3651250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4344" name="Rectangle 3"/>
          <p:cNvSpPr>
            <a:spLocks noGrp="1" noChangeArrowheads="1"/>
          </p:cNvSpPr>
          <p:nvPr>
            <p:ph type="title"/>
          </p:nvPr>
        </p:nvSpPr>
        <p:spPr>
          <a:xfrm>
            <a:off x="276225" y="228600"/>
            <a:ext cx="8604250" cy="1143000"/>
          </a:xfrm>
        </p:spPr>
        <p:txBody>
          <a:bodyPr/>
          <a:lstStyle/>
          <a:p>
            <a:r>
              <a:rPr lang="pt-BR" sz="3600" smtClean="0"/>
              <a:t>Tradução de endereços na rede (NAT)</a:t>
            </a:r>
          </a:p>
        </p:txBody>
      </p:sp>
      <p:sp>
        <p:nvSpPr>
          <p:cNvPr id="14345" name="Freeform 4"/>
          <p:cNvSpPr>
            <a:spLocks/>
          </p:cNvSpPr>
          <p:nvPr/>
        </p:nvSpPr>
        <p:spPr bwMode="auto">
          <a:xfrm>
            <a:off x="4468813" y="2922588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4338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7497763" y="3233738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9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3233738"/>
                        <a:ext cx="55562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6"/>
          <p:cNvGraphicFramePr>
            <a:graphicFrameLocks noChangeAspect="1"/>
          </p:cNvGraphicFramePr>
          <p:nvPr/>
        </p:nvGraphicFramePr>
        <p:xfrm>
          <a:off x="7546975" y="4022725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0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4022725"/>
                        <a:ext cx="5794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7"/>
          <p:cNvGraphicFramePr>
            <a:graphicFrameLocks noChangeAspect="1"/>
          </p:cNvGraphicFramePr>
          <p:nvPr/>
        </p:nvGraphicFramePr>
        <p:xfrm>
          <a:off x="7518400" y="4787900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1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0" y="4787900"/>
                        <a:ext cx="5635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4583113" y="424497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 flipH="1">
            <a:off x="7418388" y="3502025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7423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 flipV="1">
            <a:off x="7429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4350" name="Text Box 12"/>
          <p:cNvSpPr txBox="1">
            <a:spLocks noChangeArrowheads="1"/>
          </p:cNvSpPr>
          <p:nvPr/>
        </p:nvSpPr>
        <p:spPr bwMode="auto">
          <a:xfrm>
            <a:off x="8048625" y="3232150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10.0.0.1</a:t>
            </a:r>
          </a:p>
        </p:txBody>
      </p:sp>
      <p:sp>
        <p:nvSpPr>
          <p:cNvPr id="14351" name="Text Box 13"/>
          <p:cNvSpPr txBox="1">
            <a:spLocks noChangeArrowheads="1"/>
          </p:cNvSpPr>
          <p:nvPr/>
        </p:nvSpPr>
        <p:spPr bwMode="auto">
          <a:xfrm>
            <a:off x="8175625" y="400050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10.0.0.2</a:t>
            </a:r>
          </a:p>
        </p:txBody>
      </p:sp>
      <p:sp>
        <p:nvSpPr>
          <p:cNvPr id="14352" name="Text Box 14"/>
          <p:cNvSpPr txBox="1">
            <a:spLocks noChangeArrowheads="1"/>
          </p:cNvSpPr>
          <p:nvPr/>
        </p:nvSpPr>
        <p:spPr bwMode="auto">
          <a:xfrm>
            <a:off x="8137525" y="489585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10.0.0.3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635625" y="2860675"/>
            <a:ext cx="1871663" cy="1033463"/>
            <a:chOff x="3550" y="2055"/>
            <a:chExt cx="1179" cy="651"/>
          </a:xfrm>
        </p:grpSpPr>
        <p:grpSp>
          <p:nvGrpSpPr>
            <p:cNvPr id="14436" name="Group 16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4441" name="Rectangle 17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42" name="Text Box 18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1200"/>
                  <a:t>O: 10.0.0.1, 3345</a:t>
                </a:r>
              </a:p>
              <a:p>
                <a:r>
                  <a:rPr lang="pt-BR" sz="1200"/>
                  <a:t>D: 128.119.40.186, 80</a:t>
                </a:r>
              </a:p>
            </p:txBody>
          </p:sp>
          <p:grpSp>
            <p:nvGrpSpPr>
              <p:cNvPr id="14443" name="Group 19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4448" name="Freeform 20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pt-BR"/>
                </a:p>
              </p:txBody>
            </p:sp>
            <p:sp>
              <p:nvSpPr>
                <p:cNvPr id="14449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pt-BR"/>
                </a:p>
              </p:txBody>
            </p:sp>
            <p:sp>
              <p:nvSpPr>
                <p:cNvPr id="14450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14444" name="Group 23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4445" name="Freeform 24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pt-BR"/>
                </a:p>
              </p:txBody>
            </p:sp>
            <p:sp>
              <p:nvSpPr>
                <p:cNvPr id="14446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pt-BR"/>
                </a:p>
              </p:txBody>
            </p:sp>
            <p:sp>
              <p:nvSpPr>
                <p:cNvPr id="14447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4437" name="Freeform 27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2096 h 264"/>
                <a:gd name="T2" fmla="*/ 4672 w 417"/>
                <a:gd name="T3" fmla="*/ 2096 h 264"/>
                <a:gd name="T4" fmla="*/ 4672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14438" name="Group 28"/>
            <p:cNvGrpSpPr>
              <a:grpSpLocks/>
            </p:cNvGrpSpPr>
            <p:nvPr/>
          </p:nvGrpSpPr>
          <p:grpSpPr bwMode="auto">
            <a:xfrm>
              <a:off x="4032" y="2419"/>
              <a:ext cx="218" cy="231"/>
              <a:chOff x="5140" y="403"/>
              <a:chExt cx="218" cy="231"/>
            </a:xfrm>
          </p:grpSpPr>
          <p:sp>
            <p:nvSpPr>
              <p:cNvPr id="14439" name="Oval 29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40" name="Text Box 30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</p:grpSp>
      <p:sp>
        <p:nvSpPr>
          <p:cNvPr id="14354" name="Text Box 31"/>
          <p:cNvSpPr txBox="1">
            <a:spLocks noChangeArrowheads="1"/>
          </p:cNvSpPr>
          <p:nvPr/>
        </p:nvSpPr>
        <p:spPr bwMode="auto">
          <a:xfrm>
            <a:off x="4533900" y="3822700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10.0.0.4</a:t>
            </a:r>
          </a:p>
        </p:txBody>
      </p:sp>
      <p:sp>
        <p:nvSpPr>
          <p:cNvPr id="14355" name="Line 32"/>
          <p:cNvSpPr>
            <a:spLocks noChangeShapeType="1"/>
          </p:cNvSpPr>
          <p:nvPr/>
        </p:nvSpPr>
        <p:spPr bwMode="auto">
          <a:xfrm flipH="1">
            <a:off x="4657725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4356" name="Text Box 33"/>
          <p:cNvSpPr txBox="1">
            <a:spLocks noChangeArrowheads="1"/>
          </p:cNvSpPr>
          <p:nvPr/>
        </p:nvSpPr>
        <p:spPr bwMode="auto">
          <a:xfrm>
            <a:off x="2695575" y="43799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/>
              <a:t>138.76.29.7</a:t>
            </a:r>
          </a:p>
        </p:txBody>
      </p:sp>
      <p:sp>
        <p:nvSpPr>
          <p:cNvPr id="14357" name="Line 34"/>
          <p:cNvSpPr>
            <a:spLocks noChangeShapeType="1"/>
          </p:cNvSpPr>
          <p:nvPr/>
        </p:nvSpPr>
        <p:spPr bwMode="auto">
          <a:xfrm flipH="1">
            <a:off x="3917950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pt-BR"/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6469063" y="1541463"/>
            <a:ext cx="2566987" cy="1417637"/>
            <a:chOff x="3944" y="971"/>
            <a:chExt cx="1617" cy="893"/>
          </a:xfrm>
        </p:grpSpPr>
        <p:sp>
          <p:nvSpPr>
            <p:cNvPr id="14434" name="Text Box 36"/>
            <p:cNvSpPr txBox="1">
              <a:spLocks noChangeArrowheads="1"/>
            </p:cNvSpPr>
            <p:nvPr/>
          </p:nvSpPr>
          <p:spPr bwMode="auto">
            <a:xfrm>
              <a:off x="4121" y="971"/>
              <a:ext cx="144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u="sng" dirty="0">
                  <a:solidFill>
                    <a:srgbClr val="FF0000"/>
                  </a:solidFill>
                </a:rPr>
                <a:t>1:</a:t>
              </a:r>
              <a:r>
                <a:rPr lang="pt-BR" dirty="0">
                  <a:solidFill>
                    <a:srgbClr val="FF0000"/>
                  </a:solidFill>
                </a:rPr>
                <a:t> </a:t>
              </a:r>
              <a:r>
                <a:rPr lang="pt-BR" dirty="0">
                  <a:solidFill>
                    <a:schemeClr val="accent2"/>
                  </a:solidFill>
                </a:rPr>
                <a:t>host 10.0.0.1 </a:t>
              </a:r>
            </a:p>
            <a:p>
              <a:r>
                <a:rPr lang="pt-BR" dirty="0">
                  <a:solidFill>
                    <a:schemeClr val="accent2"/>
                  </a:solidFill>
                </a:rPr>
                <a:t>envia </a:t>
              </a:r>
              <a:r>
                <a:rPr lang="pt-BR" dirty="0" err="1">
                  <a:solidFill>
                    <a:schemeClr val="accent2"/>
                  </a:solidFill>
                </a:rPr>
                <a:t>datagrama</a:t>
              </a:r>
              <a:r>
                <a:rPr lang="pt-BR" dirty="0">
                  <a:solidFill>
                    <a:schemeClr val="accent2"/>
                  </a:solidFill>
                </a:rPr>
                <a:t> p/ </a:t>
              </a:r>
            </a:p>
            <a:p>
              <a:r>
                <a:rPr lang="pt-BR" dirty="0">
                  <a:solidFill>
                    <a:schemeClr val="accent2"/>
                  </a:solidFill>
                </a:rPr>
                <a:t>128.119.40.186, 80</a:t>
              </a:r>
            </a:p>
          </p:txBody>
        </p:sp>
        <p:sp>
          <p:nvSpPr>
            <p:cNvPr id="14435" name="Line 37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4359" name="Freeform 38"/>
          <p:cNvSpPr>
            <a:spLocks/>
          </p:cNvSpPr>
          <p:nvPr/>
        </p:nvSpPr>
        <p:spPr bwMode="auto">
          <a:xfrm>
            <a:off x="2344738" y="2627313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4360" name="Rectangle 39"/>
          <p:cNvSpPr>
            <a:spLocks noChangeArrowheads="1"/>
          </p:cNvSpPr>
          <p:nvPr/>
        </p:nvSpPr>
        <p:spPr bwMode="auto">
          <a:xfrm>
            <a:off x="2344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4361" name="Text Box 40"/>
          <p:cNvSpPr txBox="1">
            <a:spLocks noChangeArrowheads="1"/>
          </p:cNvSpPr>
          <p:nvPr/>
        </p:nvSpPr>
        <p:spPr bwMode="auto">
          <a:xfrm>
            <a:off x="2306638" y="1423988"/>
            <a:ext cx="3876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/>
              <a:t>Tabela de tradução NAT</a:t>
            </a:r>
          </a:p>
          <a:p>
            <a:pPr algn="ctr"/>
            <a:r>
              <a:rPr lang="pt-BR"/>
              <a:t>end. lado WAN        end. lado LAN </a:t>
            </a:r>
          </a:p>
        </p:txBody>
      </p:sp>
      <p:sp>
        <p:nvSpPr>
          <p:cNvPr id="14362" name="Line 41"/>
          <p:cNvSpPr>
            <a:spLocks noChangeShapeType="1"/>
          </p:cNvSpPr>
          <p:nvPr/>
        </p:nvSpPr>
        <p:spPr bwMode="auto">
          <a:xfrm flipV="1">
            <a:off x="2344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4363" name="Line 42"/>
          <p:cNvSpPr>
            <a:spLocks noChangeShapeType="1"/>
          </p:cNvSpPr>
          <p:nvPr/>
        </p:nvSpPr>
        <p:spPr bwMode="auto">
          <a:xfrm flipV="1">
            <a:off x="2359025" y="2025650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4364" name="Line 43"/>
          <p:cNvSpPr>
            <a:spLocks noChangeShapeType="1"/>
          </p:cNvSpPr>
          <p:nvPr/>
        </p:nvSpPr>
        <p:spPr bwMode="auto">
          <a:xfrm>
            <a:off x="4468813" y="1770063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grpSp>
        <p:nvGrpSpPr>
          <p:cNvPr id="14365" name="Group 44"/>
          <p:cNvGrpSpPr>
            <a:grpSpLocks/>
          </p:cNvGrpSpPr>
          <p:nvPr/>
        </p:nvGrpSpPr>
        <p:grpSpPr bwMode="auto">
          <a:xfrm>
            <a:off x="4062413" y="4105275"/>
            <a:ext cx="555625" cy="307975"/>
            <a:chOff x="3600" y="219"/>
            <a:chExt cx="360" cy="175"/>
          </a:xfrm>
        </p:grpSpPr>
        <p:sp>
          <p:nvSpPr>
            <p:cNvPr id="14421" name="Oval 4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22" name="Line 4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23" name="Line 4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24" name="Rectangle 4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4425" name="Oval 4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4426" name="Group 5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4431" name="Line 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32" name="Line 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33" name="Line 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4427" name="Group 5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4428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29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30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05882" name="Text Box 58"/>
          <p:cNvSpPr txBox="1">
            <a:spLocks noChangeArrowheads="1"/>
          </p:cNvSpPr>
          <p:nvPr/>
        </p:nvSpPr>
        <p:spPr bwMode="auto">
          <a:xfrm>
            <a:off x="2362200" y="2049463"/>
            <a:ext cx="37830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>
                <a:solidFill>
                  <a:srgbClr val="FF0000"/>
                </a:solidFill>
              </a:rPr>
              <a:t>138.76.29.7, 5001   10.0.0.1, 3345</a:t>
            </a:r>
          </a:p>
          <a:p>
            <a:pPr algn="ctr"/>
            <a:r>
              <a:rPr lang="pt-BR"/>
              <a:t>……                                         ……</a:t>
            </a:r>
          </a:p>
        </p:txBody>
      </p: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4765675" y="3435350"/>
            <a:ext cx="2784475" cy="1631950"/>
            <a:chOff x="3002" y="2417"/>
            <a:chExt cx="1754" cy="1028"/>
          </a:xfrm>
        </p:grpSpPr>
        <p:sp>
          <p:nvSpPr>
            <p:cNvPr id="14407" name="Rectangle 60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408" name="Text Box 61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200"/>
                <a:t>O: 128.119.40.186, 80 </a:t>
              </a:r>
            </a:p>
            <a:p>
              <a:r>
                <a:rPr lang="pt-BR" sz="1200"/>
                <a:t>D: 10.0.0.1, 3345</a:t>
              </a:r>
            </a:p>
            <a:p>
              <a:endParaRPr lang="pt-BR" sz="1200"/>
            </a:p>
          </p:txBody>
        </p:sp>
        <p:grpSp>
          <p:nvGrpSpPr>
            <p:cNvPr id="14409" name="Group 62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14418" name="Freeform 63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4419" name="Line 64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4420" name="Line 65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4410" name="Group 66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14415" name="Freeform 67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4416" name="Line 68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4417" name="Line 69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14411" name="Freeform 70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14412" name="Group 71"/>
            <p:cNvGrpSpPr>
              <a:grpSpLocks/>
            </p:cNvGrpSpPr>
            <p:nvPr/>
          </p:nvGrpSpPr>
          <p:grpSpPr bwMode="auto">
            <a:xfrm>
              <a:off x="4240" y="3064"/>
              <a:ext cx="218" cy="231"/>
              <a:chOff x="5140" y="403"/>
              <a:chExt cx="218" cy="231"/>
            </a:xfrm>
          </p:grpSpPr>
          <p:sp>
            <p:nvSpPr>
              <p:cNvPr id="14413" name="Oval 72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414" name="Text Box 73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15" name="Group 74"/>
          <p:cNvGrpSpPr>
            <a:grpSpLocks/>
          </p:cNvGrpSpPr>
          <p:nvPr/>
        </p:nvGrpSpPr>
        <p:grpSpPr bwMode="auto">
          <a:xfrm>
            <a:off x="1531938" y="3641725"/>
            <a:ext cx="2497137" cy="566738"/>
            <a:chOff x="1026" y="3559"/>
            <a:chExt cx="1573" cy="357"/>
          </a:xfrm>
        </p:grpSpPr>
        <p:grpSp>
          <p:nvGrpSpPr>
            <p:cNvPr id="14392" name="Group 75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4397" name="Rectangle 76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398" name="Text Box 77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t-BR" sz="1200"/>
                  <a:t>O: 138.76.29.7, 5001</a:t>
                </a:r>
              </a:p>
              <a:p>
                <a:r>
                  <a:rPr lang="pt-BR" sz="1200"/>
                  <a:t>D: 128.119.40.186, 80</a:t>
                </a:r>
              </a:p>
            </p:txBody>
          </p:sp>
          <p:grpSp>
            <p:nvGrpSpPr>
              <p:cNvPr id="14399" name="Group 78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4404" name="Freeform 79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pt-BR"/>
                </a:p>
              </p:txBody>
            </p:sp>
            <p:sp>
              <p:nvSpPr>
                <p:cNvPr id="14405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pt-BR"/>
                </a:p>
              </p:txBody>
            </p:sp>
            <p:sp>
              <p:nvSpPr>
                <p:cNvPr id="14406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14400" name="Group 82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4401" name="Freeform 8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pt-BR"/>
                </a:p>
              </p:txBody>
            </p:sp>
            <p:sp>
              <p:nvSpPr>
                <p:cNvPr id="14402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pt-BR"/>
                </a:p>
              </p:txBody>
            </p:sp>
            <p:sp>
              <p:nvSpPr>
                <p:cNvPr id="14403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14393" name="Line 86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14394" name="Group 87"/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14395" name="Oval 88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396" name="Text Box 89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FF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20" name="Group 90"/>
          <p:cNvGrpSpPr>
            <a:grpSpLocks/>
          </p:cNvGrpSpPr>
          <p:nvPr/>
        </p:nvGrpSpPr>
        <p:grpSpPr bwMode="auto">
          <a:xfrm>
            <a:off x="0" y="1643063"/>
            <a:ext cx="5154613" cy="2081212"/>
            <a:chOff x="0" y="1288"/>
            <a:chExt cx="3247" cy="1311"/>
          </a:xfrm>
        </p:grpSpPr>
        <p:sp>
          <p:nvSpPr>
            <p:cNvPr id="14388" name="Text Box 91"/>
            <p:cNvSpPr txBox="1">
              <a:spLocks noChangeArrowheads="1"/>
            </p:cNvSpPr>
            <p:nvPr/>
          </p:nvSpPr>
          <p:spPr bwMode="auto">
            <a:xfrm>
              <a:off x="0" y="1288"/>
              <a:ext cx="1357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u="sng" dirty="0">
                  <a:solidFill>
                    <a:srgbClr val="FF0000"/>
                  </a:solidFill>
                </a:rPr>
                <a:t>2:</a:t>
              </a:r>
              <a:r>
                <a:rPr lang="pt-BR" dirty="0">
                  <a:solidFill>
                    <a:srgbClr val="FF0000"/>
                  </a:solidFill>
                </a:rPr>
                <a:t> </a:t>
              </a:r>
              <a:r>
                <a:rPr lang="pt-BR" dirty="0">
                  <a:solidFill>
                    <a:schemeClr val="accent2"/>
                  </a:solidFill>
                </a:rPr>
                <a:t>roteador NAT</a:t>
              </a:r>
            </a:p>
            <a:p>
              <a:r>
                <a:rPr lang="pt-BR" dirty="0">
                  <a:solidFill>
                    <a:schemeClr val="accent2"/>
                  </a:solidFill>
                </a:rPr>
                <a:t>muda end. origem </a:t>
              </a:r>
            </a:p>
            <a:p>
              <a:r>
                <a:rPr lang="pt-BR" dirty="0">
                  <a:solidFill>
                    <a:schemeClr val="accent2"/>
                  </a:solidFill>
                </a:rPr>
                <a:t>do </a:t>
              </a:r>
              <a:r>
                <a:rPr lang="pt-BR" dirty="0" err="1">
                  <a:solidFill>
                    <a:schemeClr val="accent2"/>
                  </a:solidFill>
                </a:rPr>
                <a:t>datagrama</a:t>
              </a:r>
              <a:r>
                <a:rPr lang="pt-BR" dirty="0">
                  <a:solidFill>
                    <a:schemeClr val="accent2"/>
                  </a:solidFill>
                </a:rPr>
                <a:t> de</a:t>
              </a:r>
            </a:p>
            <a:p>
              <a:r>
                <a:rPr lang="pt-BR" dirty="0">
                  <a:solidFill>
                    <a:schemeClr val="accent2"/>
                  </a:solidFill>
                </a:rPr>
                <a:t>10.0.0.1, 3345 p/</a:t>
              </a:r>
            </a:p>
            <a:p>
              <a:r>
                <a:rPr lang="pt-BR" dirty="0">
                  <a:solidFill>
                    <a:schemeClr val="accent2"/>
                  </a:solidFill>
                </a:rPr>
                <a:t>138.76.29.7, 5001,</a:t>
              </a:r>
            </a:p>
            <a:p>
              <a:r>
                <a:rPr lang="pt-BR" dirty="0">
                  <a:solidFill>
                    <a:schemeClr val="accent2"/>
                  </a:solidFill>
                </a:rPr>
                <a:t>e atualiza tabela</a:t>
              </a:r>
            </a:p>
          </p:txBody>
        </p:sp>
        <p:sp>
          <p:nvSpPr>
            <p:cNvPr id="14389" name="Line 92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4390" name="Line 93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4391" name="Line 94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21" name="Group 95"/>
          <p:cNvGrpSpPr>
            <a:grpSpLocks/>
          </p:cNvGrpSpPr>
          <p:nvPr/>
        </p:nvGrpSpPr>
        <p:grpSpPr bwMode="auto">
          <a:xfrm>
            <a:off x="1360488" y="4681538"/>
            <a:ext cx="2471737" cy="696912"/>
            <a:chOff x="1163" y="3752"/>
            <a:chExt cx="1557" cy="439"/>
          </a:xfrm>
        </p:grpSpPr>
        <p:sp>
          <p:nvSpPr>
            <p:cNvPr id="14374" name="Rectangle 96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75" name="Text Box 97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200"/>
                <a:t>O: 128.119.40.186, 80 </a:t>
              </a:r>
            </a:p>
            <a:p>
              <a:r>
                <a:rPr lang="pt-BR" sz="1200"/>
                <a:t>D: 138.76.29.7, 5001</a:t>
              </a:r>
            </a:p>
            <a:p>
              <a:endParaRPr lang="pt-BR" sz="1200"/>
            </a:p>
          </p:txBody>
        </p:sp>
        <p:grpSp>
          <p:nvGrpSpPr>
            <p:cNvPr id="14376" name="Group 98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14385" name="Freeform 99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4386" name="Line 100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4387" name="Line 101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4377" name="Group 102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14382" name="Freeform 103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4383" name="Line 104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14384" name="Line 105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</p:grpSp>
        <p:sp>
          <p:nvSpPr>
            <p:cNvPr id="14378" name="Line 106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14379" name="Group 107"/>
            <p:cNvGrpSpPr>
              <a:grpSpLocks/>
            </p:cNvGrpSpPr>
            <p:nvPr/>
          </p:nvGrpSpPr>
          <p:grpSpPr bwMode="auto">
            <a:xfrm>
              <a:off x="2409" y="3818"/>
              <a:ext cx="218" cy="231"/>
              <a:chOff x="5140" y="403"/>
              <a:chExt cx="218" cy="231"/>
            </a:xfrm>
          </p:grpSpPr>
          <p:sp>
            <p:nvSpPr>
              <p:cNvPr id="14380" name="Oval 108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4381" name="Text Box 109"/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>
                    <a:solidFill>
                      <a:srgbClr val="FF0000"/>
                    </a:solidFill>
                  </a:rPr>
                  <a:t>3</a:t>
                </a:r>
              </a:p>
            </p:txBody>
          </p:sp>
        </p:grpSp>
      </p:grpSp>
      <p:sp>
        <p:nvSpPr>
          <p:cNvPr id="205934" name="Text Box 110"/>
          <p:cNvSpPr txBox="1">
            <a:spLocks noChangeArrowheads="1"/>
          </p:cNvSpPr>
          <p:nvPr/>
        </p:nvSpPr>
        <p:spPr bwMode="auto">
          <a:xfrm>
            <a:off x="1317625" y="5141913"/>
            <a:ext cx="21590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u="sng" dirty="0">
                <a:solidFill>
                  <a:srgbClr val="FF0000"/>
                </a:solidFill>
              </a:rPr>
              <a:t>3: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chemeClr val="accent2"/>
                </a:solidFill>
              </a:rPr>
              <a:t>Resposta chega</a:t>
            </a:r>
          </a:p>
          <a:p>
            <a:r>
              <a:rPr lang="pt-BR" dirty="0">
                <a:solidFill>
                  <a:schemeClr val="accent2"/>
                </a:solidFill>
              </a:rPr>
              <a:t> p/ end. destino:</a:t>
            </a:r>
          </a:p>
          <a:p>
            <a:r>
              <a:rPr lang="pt-BR" dirty="0">
                <a:solidFill>
                  <a:schemeClr val="accent2"/>
                </a:solidFill>
              </a:rPr>
              <a:t> 138.76.29.7, 5001</a:t>
            </a:r>
          </a:p>
        </p:txBody>
      </p:sp>
      <p:sp>
        <p:nvSpPr>
          <p:cNvPr id="205935" name="Text Box 111"/>
          <p:cNvSpPr txBox="1">
            <a:spLocks noChangeArrowheads="1"/>
          </p:cNvSpPr>
          <p:nvPr/>
        </p:nvSpPr>
        <p:spPr bwMode="auto">
          <a:xfrm>
            <a:off x="4741863" y="4976813"/>
            <a:ext cx="40227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u="sng" dirty="0">
                <a:solidFill>
                  <a:srgbClr val="FF0000"/>
                </a:solidFill>
              </a:rPr>
              <a:t>4: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chemeClr val="accent2"/>
                </a:solidFill>
              </a:rPr>
              <a:t>roteador NAT</a:t>
            </a:r>
          </a:p>
          <a:p>
            <a:r>
              <a:rPr lang="pt-BR" dirty="0">
                <a:solidFill>
                  <a:schemeClr val="accent2"/>
                </a:solidFill>
              </a:rPr>
              <a:t>muda end. destino</a:t>
            </a:r>
          </a:p>
          <a:p>
            <a:r>
              <a:rPr lang="pt-BR" dirty="0">
                <a:solidFill>
                  <a:schemeClr val="accent2"/>
                </a:solidFill>
              </a:rPr>
              <a:t>do </a:t>
            </a:r>
            <a:r>
              <a:rPr lang="pt-BR" dirty="0" err="1">
                <a:solidFill>
                  <a:schemeClr val="accent2"/>
                </a:solidFill>
              </a:rPr>
              <a:t>datagrama</a:t>
            </a:r>
            <a:r>
              <a:rPr lang="pt-BR" dirty="0">
                <a:solidFill>
                  <a:schemeClr val="accent2"/>
                </a:solidFill>
              </a:rPr>
              <a:t> de</a:t>
            </a:r>
          </a:p>
          <a:p>
            <a:r>
              <a:rPr lang="pt-BR" dirty="0">
                <a:solidFill>
                  <a:schemeClr val="accent2"/>
                </a:solidFill>
              </a:rPr>
              <a:t>138.76.29.7, 5001 p/ 10.0.0.1, 3345</a:t>
            </a:r>
            <a:r>
              <a:rPr lang="pt-BR" dirty="0"/>
              <a:t> 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4373" name="Line 112"/>
          <p:cNvSpPr>
            <a:spLocks noChangeShapeType="1"/>
          </p:cNvSpPr>
          <p:nvPr/>
        </p:nvSpPr>
        <p:spPr bwMode="auto">
          <a:xfrm>
            <a:off x="1022350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82" grpId="0"/>
      <p:bldP spid="205934" grpId="0"/>
      <p:bldP spid="20593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64515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30627C79-01D0-4ED7-9E70-E457A191C994}" type="slidenum">
              <a:rPr lang="pt-BR" smtClean="0"/>
              <a:pPr/>
              <a:t>73</a:t>
            </a:fld>
            <a:endParaRPr lang="pt-BR" smtClean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28600"/>
            <a:ext cx="8353425" cy="1143000"/>
          </a:xfrm>
        </p:spPr>
        <p:txBody>
          <a:bodyPr/>
          <a:lstStyle/>
          <a:p>
            <a:r>
              <a:rPr lang="pt-BR" sz="3600" smtClean="0"/>
              <a:t>Tradução de endereços na rede (NAT)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campo do número de porta com 16-bits: </a:t>
            </a:r>
          </a:p>
          <a:p>
            <a:pPr lvl="1"/>
            <a:r>
              <a:rPr lang="pt-BR" smtClean="0"/>
              <a:t>60.000 conexões simultâneas com um único endereço no lado WAN!</a:t>
            </a:r>
          </a:p>
          <a:p>
            <a:r>
              <a:rPr lang="pt-BR" smtClean="0"/>
              <a:t>NAT é controverso:</a:t>
            </a:r>
          </a:p>
          <a:p>
            <a:pPr lvl="1"/>
            <a:r>
              <a:rPr lang="pt-BR" smtClean="0"/>
              <a:t>roteadores deveriam processar somente até a camada 3</a:t>
            </a:r>
          </a:p>
          <a:p>
            <a:pPr lvl="1"/>
            <a:r>
              <a:rPr lang="pt-BR" smtClean="0"/>
              <a:t>viola o argumento fim-a-fim</a:t>
            </a:r>
          </a:p>
          <a:p>
            <a:pPr lvl="2"/>
            <a:r>
              <a:rPr lang="pt-BR" smtClean="0"/>
              <a:t>possibilidade do uso de NAT deve ser levado em conta pelos projetistas de aplicações (p.e., P2P)</a:t>
            </a:r>
          </a:p>
          <a:p>
            <a:pPr lvl="1"/>
            <a:r>
              <a:rPr lang="pt-BR" smtClean="0"/>
              <a:t>escassez de endereços, por outro lado, deveria ser resolvida com o IPv6</a:t>
            </a:r>
          </a:p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Network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5366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6FD7672E-C6A9-4F71-89FD-0DCD7FFAF4BD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153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de travessia do NAT</a:t>
            </a:r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06525"/>
            <a:ext cx="4559300" cy="5159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o cliente quer conectar com o servidor com end. 10.0.0.1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endereço 10.0.0.1 é local à LAN (cliente não pode usá-lo como endereço de destino)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há apenas um endereço visível externamente: 138.76.29.7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rgbClr val="FF0000"/>
                </a:solidFill>
              </a:rPr>
              <a:t>solução 1:</a:t>
            </a:r>
            <a:r>
              <a:rPr lang="pt-BR" sz="2400" dirty="0" smtClean="0"/>
              <a:t> configurar estaticamente o NAT para encaminhar para o servidor pedidos de conexão entrantes numa dada porta.</a:t>
            </a:r>
          </a:p>
          <a:p>
            <a:pPr marL="742950" lvl="2" indent="-342900">
              <a:lnSpc>
                <a:spcPct val="90000"/>
              </a:lnSpc>
              <a:buSzPct val="85000"/>
              <a:buFont typeface="ZapfDingbats" pitchFamily="82" charset="0"/>
              <a:buChar char="r"/>
            </a:pPr>
            <a:r>
              <a:rPr lang="pt-BR" dirty="0" err="1" smtClean="0"/>
              <a:t>Ex</a:t>
            </a:r>
            <a:r>
              <a:rPr lang="pt-BR" dirty="0" smtClean="0"/>
              <a:t>: (123.76.29.7, porta 2500) sempre encaminhado para 10.0.0.1 porta 25000</a:t>
            </a:r>
          </a:p>
        </p:txBody>
      </p:sp>
      <p:sp>
        <p:nvSpPr>
          <p:cNvPr id="15369" name="Freeform 29"/>
          <p:cNvSpPr>
            <a:spLocks/>
          </p:cNvSpPr>
          <p:nvPr/>
        </p:nvSpPr>
        <p:spPr bwMode="auto">
          <a:xfrm>
            <a:off x="7115175" y="2185988"/>
            <a:ext cx="1676400" cy="2487612"/>
          </a:xfrm>
          <a:custGeom>
            <a:avLst/>
            <a:gdLst>
              <a:gd name="T0" fmla="*/ 173037 w 1056"/>
              <a:gd name="T1" fmla="*/ 1073150 h 1567"/>
              <a:gd name="T2" fmla="*/ 949325 w 1056"/>
              <a:gd name="T3" fmla="*/ 1027112 h 1567"/>
              <a:gd name="T4" fmla="*/ 846137 w 1056"/>
              <a:gd name="T5" fmla="*/ 974725 h 1567"/>
              <a:gd name="T6" fmla="*/ 898525 w 1056"/>
              <a:gd name="T7" fmla="*/ 268287 h 1567"/>
              <a:gd name="T8" fmla="*/ 1262062 w 1056"/>
              <a:gd name="T9" fmla="*/ 60325 h 1567"/>
              <a:gd name="T10" fmla="*/ 1608137 w 1056"/>
              <a:gd name="T11" fmla="*/ 142875 h 1567"/>
              <a:gd name="T12" fmla="*/ 1566862 w 1056"/>
              <a:gd name="T13" fmla="*/ 919162 h 1567"/>
              <a:gd name="T14" fmla="*/ 1595437 w 1056"/>
              <a:gd name="T15" fmla="*/ 1389062 h 1567"/>
              <a:gd name="T16" fmla="*/ 1566862 w 1056"/>
              <a:gd name="T17" fmla="*/ 2303462 h 1567"/>
              <a:gd name="T18" fmla="*/ 939800 w 1056"/>
              <a:gd name="T19" fmla="*/ 2346325 h 1567"/>
              <a:gd name="T20" fmla="*/ 750887 w 1056"/>
              <a:gd name="T21" fmla="*/ 1458912 h 1567"/>
              <a:gd name="T22" fmla="*/ 96837 w 1056"/>
              <a:gd name="T23" fmla="*/ 1330325 h 1567"/>
              <a:gd name="T24" fmla="*/ 173037 w 1056"/>
              <a:gd name="T25" fmla="*/ 1073150 h 15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56"/>
              <a:gd name="T40" fmla="*/ 0 h 1567"/>
              <a:gd name="T41" fmla="*/ 1056 w 1056"/>
              <a:gd name="T42" fmla="*/ 1567 h 156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56" h="1567">
                <a:moveTo>
                  <a:pt x="109" y="676"/>
                </a:moveTo>
                <a:cubicBezTo>
                  <a:pt x="199" y="644"/>
                  <a:pt x="527" y="657"/>
                  <a:pt x="598" y="647"/>
                </a:cubicBezTo>
                <a:cubicBezTo>
                  <a:pt x="669" y="637"/>
                  <a:pt x="538" y="694"/>
                  <a:pt x="533" y="614"/>
                </a:cubicBezTo>
                <a:cubicBezTo>
                  <a:pt x="527" y="534"/>
                  <a:pt x="522" y="265"/>
                  <a:pt x="566" y="169"/>
                </a:cubicBezTo>
                <a:cubicBezTo>
                  <a:pt x="610" y="73"/>
                  <a:pt x="721" y="51"/>
                  <a:pt x="795" y="38"/>
                </a:cubicBezTo>
                <a:cubicBezTo>
                  <a:pt x="869" y="25"/>
                  <a:pt x="981" y="0"/>
                  <a:pt x="1013" y="90"/>
                </a:cubicBezTo>
                <a:cubicBezTo>
                  <a:pt x="1045" y="180"/>
                  <a:pt x="988" y="448"/>
                  <a:pt x="987" y="579"/>
                </a:cubicBezTo>
                <a:cubicBezTo>
                  <a:pt x="986" y="710"/>
                  <a:pt x="1005" y="730"/>
                  <a:pt x="1005" y="875"/>
                </a:cubicBezTo>
                <a:cubicBezTo>
                  <a:pt x="1005" y="1020"/>
                  <a:pt x="1056" y="1351"/>
                  <a:pt x="987" y="1451"/>
                </a:cubicBezTo>
                <a:cubicBezTo>
                  <a:pt x="918" y="1551"/>
                  <a:pt x="678" y="1567"/>
                  <a:pt x="592" y="1478"/>
                </a:cubicBezTo>
                <a:cubicBezTo>
                  <a:pt x="506" y="1389"/>
                  <a:pt x="562" y="1026"/>
                  <a:pt x="473" y="919"/>
                </a:cubicBezTo>
                <a:cubicBezTo>
                  <a:pt x="384" y="812"/>
                  <a:pt x="122" y="878"/>
                  <a:pt x="61" y="838"/>
                </a:cubicBezTo>
                <a:cubicBezTo>
                  <a:pt x="0" y="798"/>
                  <a:pt x="26" y="710"/>
                  <a:pt x="109" y="67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8151813" y="3138488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6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1813" y="3138488"/>
                        <a:ext cx="5794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8123238" y="3903663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7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3238" y="3903663"/>
                        <a:ext cx="56356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Line 33"/>
          <p:cNvSpPr>
            <a:spLocks noChangeShapeType="1"/>
          </p:cNvSpPr>
          <p:nvPr/>
        </p:nvSpPr>
        <p:spPr bwMode="auto">
          <a:xfrm flipV="1">
            <a:off x="7183438" y="3352800"/>
            <a:ext cx="1073150" cy="2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5371" name="Line 34"/>
          <p:cNvSpPr>
            <a:spLocks noChangeShapeType="1"/>
          </p:cNvSpPr>
          <p:nvPr/>
        </p:nvSpPr>
        <p:spPr bwMode="auto">
          <a:xfrm flipH="1">
            <a:off x="8023225" y="2617788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5372" name="Line 35"/>
          <p:cNvSpPr>
            <a:spLocks noChangeShapeType="1"/>
          </p:cNvSpPr>
          <p:nvPr/>
        </p:nvSpPr>
        <p:spPr bwMode="auto">
          <a:xfrm>
            <a:off x="8027988" y="2613025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5373" name="Line 36"/>
          <p:cNvSpPr>
            <a:spLocks noChangeShapeType="1"/>
          </p:cNvSpPr>
          <p:nvPr/>
        </p:nvSpPr>
        <p:spPr bwMode="auto">
          <a:xfrm flipV="1">
            <a:off x="8034338" y="4117975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5374" name="Text Box 37"/>
          <p:cNvSpPr txBox="1">
            <a:spLocks noChangeArrowheads="1"/>
          </p:cNvSpPr>
          <p:nvPr/>
        </p:nvSpPr>
        <p:spPr bwMode="auto">
          <a:xfrm>
            <a:off x="7905750" y="2001838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5375" name="Text Box 56"/>
          <p:cNvSpPr txBox="1">
            <a:spLocks noChangeArrowheads="1"/>
          </p:cNvSpPr>
          <p:nvPr/>
        </p:nvSpPr>
        <p:spPr bwMode="auto">
          <a:xfrm>
            <a:off x="7134225" y="2951163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15376" name="Line 57"/>
          <p:cNvSpPr>
            <a:spLocks noChangeShapeType="1"/>
          </p:cNvSpPr>
          <p:nvPr/>
        </p:nvSpPr>
        <p:spPr bwMode="auto">
          <a:xfrm flipH="1">
            <a:off x="7258050" y="320198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5377" name="Line 58"/>
          <p:cNvSpPr>
            <a:spLocks noChangeShapeType="1"/>
          </p:cNvSpPr>
          <p:nvPr/>
        </p:nvSpPr>
        <p:spPr bwMode="auto">
          <a:xfrm flipH="1">
            <a:off x="6518275" y="344011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5378" name="Text Box 88"/>
          <p:cNvSpPr txBox="1">
            <a:spLocks noChangeArrowheads="1"/>
          </p:cNvSpPr>
          <p:nvPr/>
        </p:nvSpPr>
        <p:spPr bwMode="auto">
          <a:xfrm>
            <a:off x="6434138" y="3522663"/>
            <a:ext cx="11398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roteador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NAT </a:t>
            </a:r>
          </a:p>
        </p:txBody>
      </p:sp>
      <p:sp>
        <p:nvSpPr>
          <p:cNvPr id="15379" name="Text Box 89"/>
          <p:cNvSpPr txBox="1">
            <a:spLocks noChangeArrowheads="1"/>
          </p:cNvSpPr>
          <p:nvPr/>
        </p:nvSpPr>
        <p:spPr bwMode="auto">
          <a:xfrm>
            <a:off x="5295900" y="3508375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grpSp>
        <p:nvGrpSpPr>
          <p:cNvPr id="15380" name="Group 91"/>
          <p:cNvGrpSpPr>
            <a:grpSpLocks/>
          </p:cNvGrpSpPr>
          <p:nvPr/>
        </p:nvGrpSpPr>
        <p:grpSpPr bwMode="auto">
          <a:xfrm>
            <a:off x="8205788" y="2274888"/>
            <a:ext cx="331787" cy="755650"/>
            <a:chOff x="4180" y="783"/>
            <a:chExt cx="150" cy="307"/>
          </a:xfrm>
        </p:grpSpPr>
        <p:sp>
          <p:nvSpPr>
            <p:cNvPr id="15399" name="AutoShape 9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400" name="Rectangle 9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401" name="Rectangle 9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402" name="AutoShape 9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403" name="Line 9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404" name="Line 9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405" name="Rectangle 9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406" name="Rectangle 9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5381" name="Line 100"/>
          <p:cNvSpPr>
            <a:spLocks noChangeShapeType="1"/>
          </p:cNvSpPr>
          <p:nvPr/>
        </p:nvSpPr>
        <p:spPr bwMode="auto">
          <a:xfrm>
            <a:off x="6345238" y="3422650"/>
            <a:ext cx="401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grpSp>
        <p:nvGrpSpPr>
          <p:cNvPr id="15382" name="Group 59"/>
          <p:cNvGrpSpPr>
            <a:grpSpLocks/>
          </p:cNvGrpSpPr>
          <p:nvPr/>
        </p:nvGrpSpPr>
        <p:grpSpPr bwMode="auto">
          <a:xfrm>
            <a:off x="6662738" y="3233738"/>
            <a:ext cx="555625" cy="307975"/>
            <a:chOff x="3600" y="219"/>
            <a:chExt cx="360" cy="175"/>
          </a:xfrm>
        </p:grpSpPr>
        <p:sp>
          <p:nvSpPr>
            <p:cNvPr id="15386" name="Oval 6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87" name="Line 6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88" name="Line 6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89" name="Rectangle 6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5390" name="Oval 6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5391" name="Group 6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5396" name="Line 6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97" name="Line 6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98" name="Line 6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5392" name="Group 6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5393" name="Line 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94" name="Line 7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5395" name="Line 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5172075" y="2559050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8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2559050"/>
                        <a:ext cx="5635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3" name="Text Box 102"/>
          <p:cNvSpPr txBox="1">
            <a:spLocks noChangeArrowheads="1"/>
          </p:cNvSpPr>
          <p:nvPr/>
        </p:nvSpPr>
        <p:spPr bwMode="auto">
          <a:xfrm>
            <a:off x="5046663" y="2187575"/>
            <a:ext cx="933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Cliente</a:t>
            </a:r>
          </a:p>
        </p:txBody>
      </p:sp>
      <p:sp>
        <p:nvSpPr>
          <p:cNvPr id="15384" name="Text Box 103"/>
          <p:cNvSpPr txBox="1">
            <a:spLocks noChangeArrowheads="1"/>
          </p:cNvSpPr>
          <p:nvPr/>
        </p:nvSpPr>
        <p:spPr bwMode="auto">
          <a:xfrm>
            <a:off x="5834063" y="2279650"/>
            <a:ext cx="396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?</a:t>
            </a:r>
          </a:p>
        </p:txBody>
      </p:sp>
      <p:sp>
        <p:nvSpPr>
          <p:cNvPr id="15385" name="Line 104"/>
          <p:cNvSpPr>
            <a:spLocks noChangeShapeType="1"/>
          </p:cNvSpPr>
          <p:nvPr/>
        </p:nvSpPr>
        <p:spPr bwMode="auto">
          <a:xfrm>
            <a:off x="5653088" y="3019425"/>
            <a:ext cx="401637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Network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6389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28263F37-0F5D-4525-AA65-A24573AD0A93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de travessia do NAT</a:t>
            </a:r>
            <a:endParaRPr lang="en-US" smtClean="0"/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06525"/>
            <a:ext cx="5003800" cy="5159375"/>
          </a:xfrm>
        </p:spPr>
        <p:txBody>
          <a:bodyPr/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solução</a:t>
            </a:r>
            <a:r>
              <a:rPr lang="en-US" sz="2000" dirty="0" smtClean="0">
                <a:solidFill>
                  <a:srgbClr val="FF0000"/>
                </a:solidFill>
              </a:rPr>
              <a:t> 2:</a:t>
            </a:r>
            <a:r>
              <a:rPr lang="en-US" sz="2000" dirty="0" smtClean="0"/>
              <a:t> </a:t>
            </a:r>
            <a:r>
              <a:rPr lang="en-US" sz="2000" dirty="0" err="1" smtClean="0"/>
              <a:t>Protocolo</a:t>
            </a:r>
            <a:r>
              <a:rPr lang="en-US" sz="2000" dirty="0" smtClean="0"/>
              <a:t> Internet Gateway Device (IGD) do Universal Plug and Play (UPnP).  </a:t>
            </a:r>
            <a:r>
              <a:rPr lang="en-US" sz="2000" dirty="0" err="1" smtClean="0"/>
              <a:t>Permite</a:t>
            </a:r>
            <a:r>
              <a:rPr lang="en-US" sz="2000" dirty="0" smtClean="0"/>
              <a:t> </a:t>
            </a:r>
            <a:r>
              <a:rPr lang="en-US" sz="2000" dirty="0" err="1" smtClean="0"/>
              <a:t>aos</a:t>
            </a:r>
            <a:r>
              <a:rPr lang="en-US" sz="2000" dirty="0" smtClean="0"/>
              <a:t> hosts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estejam</a:t>
            </a:r>
            <a:r>
              <a:rPr lang="en-US" sz="2000" dirty="0" smtClean="0"/>
              <a:t> </a:t>
            </a:r>
            <a:r>
              <a:rPr lang="en-US" sz="2000" dirty="0" err="1" smtClean="0"/>
              <a:t>atrás</a:t>
            </a:r>
            <a:r>
              <a:rPr lang="en-US" sz="2000" dirty="0" smtClean="0"/>
              <a:t> de NATs:</a:t>
            </a:r>
          </a:p>
          <a:p>
            <a:pPr lvl="1">
              <a:spcBef>
                <a:spcPct val="0"/>
              </a:spcBef>
              <a:buFont typeface="Wingdings" pitchFamily="2" charset="2"/>
              <a:buChar char="v"/>
            </a:pPr>
            <a:r>
              <a:rPr lang="en-US" sz="2000" dirty="0" err="1" smtClean="0"/>
              <a:t>descobrir</a:t>
            </a:r>
            <a:r>
              <a:rPr lang="en-US" sz="2000" dirty="0" smtClean="0"/>
              <a:t> o </a:t>
            </a:r>
            <a:r>
              <a:rPr lang="en-US" sz="2000" dirty="0" err="1" smtClean="0"/>
              <a:t>endereço</a:t>
            </a:r>
            <a:r>
              <a:rPr lang="en-US" sz="2000" dirty="0" smtClean="0"/>
              <a:t> </a:t>
            </a:r>
            <a:r>
              <a:rPr lang="en-US" sz="2000" dirty="0" err="1" smtClean="0"/>
              <a:t>público</a:t>
            </a:r>
            <a:r>
              <a:rPr lang="en-US" sz="2000" dirty="0" smtClean="0"/>
              <a:t> IP (138.76.29.7)</a:t>
            </a:r>
          </a:p>
          <a:p>
            <a:pPr lvl="1">
              <a:spcBef>
                <a:spcPct val="0"/>
              </a:spcBef>
              <a:buFont typeface="Wingdings" pitchFamily="2" charset="2"/>
              <a:buChar char="v"/>
            </a:pPr>
            <a:r>
              <a:rPr lang="en-US" sz="2000" dirty="0" err="1" smtClean="0"/>
              <a:t>Adicionar</a:t>
            </a:r>
            <a:r>
              <a:rPr lang="en-US" sz="2000" dirty="0" smtClean="0"/>
              <a:t>/remover </a:t>
            </a:r>
            <a:r>
              <a:rPr lang="en-US" sz="2000" dirty="0" err="1" smtClean="0"/>
              <a:t>mapeamento</a:t>
            </a:r>
            <a:r>
              <a:rPr lang="en-US" sz="2000" dirty="0" smtClean="0"/>
              <a:t> de </a:t>
            </a:r>
            <a:r>
              <a:rPr lang="en-US" sz="2000" dirty="0" err="1" smtClean="0"/>
              <a:t>portas</a:t>
            </a:r>
            <a:r>
              <a:rPr lang="en-US" sz="2000" dirty="0" smtClean="0"/>
              <a:t> (com tempos de </a:t>
            </a:r>
            <a:r>
              <a:rPr lang="en-US" sz="2000" dirty="0" err="1" smtClean="0"/>
              <a:t>validade</a:t>
            </a:r>
            <a:r>
              <a:rPr lang="en-US" sz="2000" dirty="0" smtClean="0"/>
              <a:t>)</a:t>
            </a:r>
          </a:p>
          <a:p>
            <a:pPr lvl="1">
              <a:spcBef>
                <a:spcPct val="0"/>
              </a:spcBef>
              <a:buFont typeface="Wingdings" pitchFamily="2" charset="2"/>
              <a:buChar char="v"/>
            </a:pPr>
            <a:endParaRPr lang="en-US" sz="2000" dirty="0" smtClean="0"/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i.e., </a:t>
            </a:r>
            <a:r>
              <a:rPr lang="en-US" sz="2000" dirty="0" err="1" smtClean="0"/>
              <a:t>automatiza</a:t>
            </a:r>
            <a:r>
              <a:rPr lang="en-US" sz="2000" dirty="0" smtClean="0"/>
              <a:t> a </a:t>
            </a:r>
            <a:r>
              <a:rPr lang="en-US" sz="2000" dirty="0" err="1" smtClean="0"/>
              <a:t>configuração</a:t>
            </a:r>
            <a:r>
              <a:rPr lang="en-US" sz="2000" dirty="0" smtClean="0"/>
              <a:t>  do </a:t>
            </a:r>
            <a:r>
              <a:rPr lang="en-US" sz="2000" dirty="0" err="1" smtClean="0"/>
              <a:t>mapeamento</a:t>
            </a:r>
            <a:r>
              <a:rPr lang="en-US" sz="2000" dirty="0" smtClean="0"/>
              <a:t> </a:t>
            </a:r>
            <a:r>
              <a:rPr lang="en-US" sz="2000" dirty="0" err="1" smtClean="0"/>
              <a:t>estático</a:t>
            </a:r>
            <a:r>
              <a:rPr lang="en-US" sz="2000" dirty="0" smtClean="0"/>
              <a:t> de </a:t>
            </a:r>
            <a:r>
              <a:rPr lang="en-US" sz="2000" dirty="0" err="1" smtClean="0"/>
              <a:t>portas</a:t>
            </a:r>
            <a:r>
              <a:rPr lang="en-US" sz="2000" dirty="0" smtClean="0"/>
              <a:t> NAT</a:t>
            </a:r>
          </a:p>
        </p:txBody>
      </p:sp>
      <p:sp>
        <p:nvSpPr>
          <p:cNvPr id="16392" name="Freeform 51"/>
          <p:cNvSpPr>
            <a:spLocks/>
          </p:cNvSpPr>
          <p:nvPr/>
        </p:nvSpPr>
        <p:spPr bwMode="auto">
          <a:xfrm>
            <a:off x="7115175" y="2185988"/>
            <a:ext cx="1676400" cy="2487612"/>
          </a:xfrm>
          <a:custGeom>
            <a:avLst/>
            <a:gdLst>
              <a:gd name="T0" fmla="*/ 173037 w 1056"/>
              <a:gd name="T1" fmla="*/ 1073150 h 1567"/>
              <a:gd name="T2" fmla="*/ 949325 w 1056"/>
              <a:gd name="T3" fmla="*/ 1027112 h 1567"/>
              <a:gd name="T4" fmla="*/ 846137 w 1056"/>
              <a:gd name="T5" fmla="*/ 974725 h 1567"/>
              <a:gd name="T6" fmla="*/ 898525 w 1056"/>
              <a:gd name="T7" fmla="*/ 268287 h 1567"/>
              <a:gd name="T8" fmla="*/ 1262062 w 1056"/>
              <a:gd name="T9" fmla="*/ 60325 h 1567"/>
              <a:gd name="T10" fmla="*/ 1608137 w 1056"/>
              <a:gd name="T11" fmla="*/ 142875 h 1567"/>
              <a:gd name="T12" fmla="*/ 1566862 w 1056"/>
              <a:gd name="T13" fmla="*/ 919162 h 1567"/>
              <a:gd name="T14" fmla="*/ 1595437 w 1056"/>
              <a:gd name="T15" fmla="*/ 1389062 h 1567"/>
              <a:gd name="T16" fmla="*/ 1566862 w 1056"/>
              <a:gd name="T17" fmla="*/ 2303462 h 1567"/>
              <a:gd name="T18" fmla="*/ 939800 w 1056"/>
              <a:gd name="T19" fmla="*/ 2346325 h 1567"/>
              <a:gd name="T20" fmla="*/ 750887 w 1056"/>
              <a:gd name="T21" fmla="*/ 1458912 h 1567"/>
              <a:gd name="T22" fmla="*/ 96837 w 1056"/>
              <a:gd name="T23" fmla="*/ 1330325 h 1567"/>
              <a:gd name="T24" fmla="*/ 173037 w 1056"/>
              <a:gd name="T25" fmla="*/ 1073150 h 156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56"/>
              <a:gd name="T40" fmla="*/ 0 h 1567"/>
              <a:gd name="T41" fmla="*/ 1056 w 1056"/>
              <a:gd name="T42" fmla="*/ 1567 h 156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56" h="1567">
                <a:moveTo>
                  <a:pt x="109" y="676"/>
                </a:moveTo>
                <a:cubicBezTo>
                  <a:pt x="199" y="644"/>
                  <a:pt x="527" y="657"/>
                  <a:pt x="598" y="647"/>
                </a:cubicBezTo>
                <a:cubicBezTo>
                  <a:pt x="669" y="637"/>
                  <a:pt x="538" y="694"/>
                  <a:pt x="533" y="614"/>
                </a:cubicBezTo>
                <a:cubicBezTo>
                  <a:pt x="527" y="534"/>
                  <a:pt x="522" y="265"/>
                  <a:pt x="566" y="169"/>
                </a:cubicBezTo>
                <a:cubicBezTo>
                  <a:pt x="610" y="73"/>
                  <a:pt x="721" y="51"/>
                  <a:pt x="795" y="38"/>
                </a:cubicBezTo>
                <a:cubicBezTo>
                  <a:pt x="869" y="25"/>
                  <a:pt x="981" y="0"/>
                  <a:pt x="1013" y="90"/>
                </a:cubicBezTo>
                <a:cubicBezTo>
                  <a:pt x="1045" y="180"/>
                  <a:pt x="988" y="448"/>
                  <a:pt x="987" y="579"/>
                </a:cubicBezTo>
                <a:cubicBezTo>
                  <a:pt x="986" y="710"/>
                  <a:pt x="1005" y="730"/>
                  <a:pt x="1005" y="875"/>
                </a:cubicBezTo>
                <a:cubicBezTo>
                  <a:pt x="1005" y="1020"/>
                  <a:pt x="1056" y="1351"/>
                  <a:pt x="987" y="1451"/>
                </a:cubicBezTo>
                <a:cubicBezTo>
                  <a:pt x="918" y="1551"/>
                  <a:pt x="678" y="1567"/>
                  <a:pt x="592" y="1478"/>
                </a:cubicBezTo>
                <a:cubicBezTo>
                  <a:pt x="506" y="1389"/>
                  <a:pt x="562" y="1026"/>
                  <a:pt x="473" y="919"/>
                </a:cubicBezTo>
                <a:cubicBezTo>
                  <a:pt x="384" y="812"/>
                  <a:pt x="122" y="878"/>
                  <a:pt x="61" y="838"/>
                </a:cubicBezTo>
                <a:cubicBezTo>
                  <a:pt x="0" y="798"/>
                  <a:pt x="26" y="710"/>
                  <a:pt x="109" y="676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8151813" y="3138488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2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1813" y="3138488"/>
                        <a:ext cx="5794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8123238" y="3903663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3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3238" y="3903663"/>
                        <a:ext cx="56356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Line 54"/>
          <p:cNvSpPr>
            <a:spLocks noChangeShapeType="1"/>
          </p:cNvSpPr>
          <p:nvPr/>
        </p:nvSpPr>
        <p:spPr bwMode="auto">
          <a:xfrm flipV="1">
            <a:off x="7183438" y="3352800"/>
            <a:ext cx="1073150" cy="2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6394" name="Line 55"/>
          <p:cNvSpPr>
            <a:spLocks noChangeShapeType="1"/>
          </p:cNvSpPr>
          <p:nvPr/>
        </p:nvSpPr>
        <p:spPr bwMode="auto">
          <a:xfrm flipH="1">
            <a:off x="8023225" y="2617788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6395" name="Line 56"/>
          <p:cNvSpPr>
            <a:spLocks noChangeShapeType="1"/>
          </p:cNvSpPr>
          <p:nvPr/>
        </p:nvSpPr>
        <p:spPr bwMode="auto">
          <a:xfrm>
            <a:off x="8027988" y="2613025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6396" name="Line 57"/>
          <p:cNvSpPr>
            <a:spLocks noChangeShapeType="1"/>
          </p:cNvSpPr>
          <p:nvPr/>
        </p:nvSpPr>
        <p:spPr bwMode="auto">
          <a:xfrm flipV="1">
            <a:off x="8034338" y="4117975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6397" name="Text Box 58"/>
          <p:cNvSpPr txBox="1">
            <a:spLocks noChangeArrowheads="1"/>
          </p:cNvSpPr>
          <p:nvPr/>
        </p:nvSpPr>
        <p:spPr bwMode="auto">
          <a:xfrm>
            <a:off x="7905750" y="2001838"/>
            <a:ext cx="89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10.0.0.1</a:t>
            </a:r>
          </a:p>
        </p:txBody>
      </p:sp>
      <p:sp>
        <p:nvSpPr>
          <p:cNvPr id="16398" name="Text Box 59"/>
          <p:cNvSpPr txBox="1">
            <a:spLocks noChangeArrowheads="1"/>
          </p:cNvSpPr>
          <p:nvPr/>
        </p:nvSpPr>
        <p:spPr bwMode="auto">
          <a:xfrm>
            <a:off x="7134225" y="2951163"/>
            <a:ext cx="92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10.0.0.4</a:t>
            </a:r>
          </a:p>
        </p:txBody>
      </p:sp>
      <p:sp>
        <p:nvSpPr>
          <p:cNvPr id="16399" name="Line 60"/>
          <p:cNvSpPr>
            <a:spLocks noChangeShapeType="1"/>
          </p:cNvSpPr>
          <p:nvPr/>
        </p:nvSpPr>
        <p:spPr bwMode="auto">
          <a:xfrm flipH="1">
            <a:off x="7258050" y="320198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6400" name="Line 61"/>
          <p:cNvSpPr>
            <a:spLocks noChangeShapeType="1"/>
          </p:cNvSpPr>
          <p:nvPr/>
        </p:nvSpPr>
        <p:spPr bwMode="auto">
          <a:xfrm flipH="1">
            <a:off x="6518275" y="344011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6401" name="Text Box 62"/>
          <p:cNvSpPr txBox="1">
            <a:spLocks noChangeArrowheads="1"/>
          </p:cNvSpPr>
          <p:nvPr/>
        </p:nvSpPr>
        <p:spPr bwMode="auto">
          <a:xfrm>
            <a:off x="6434138" y="3522663"/>
            <a:ext cx="11398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roteador</a:t>
            </a:r>
          </a:p>
          <a:p>
            <a:pPr algn="ctr"/>
            <a:r>
              <a:rPr lang="en-US"/>
              <a:t>NAT </a:t>
            </a:r>
          </a:p>
          <a:p>
            <a:pPr algn="ctr"/>
            <a:endParaRPr lang="en-US"/>
          </a:p>
        </p:txBody>
      </p:sp>
      <p:sp>
        <p:nvSpPr>
          <p:cNvPr id="16402" name="Text Box 63"/>
          <p:cNvSpPr txBox="1">
            <a:spLocks noChangeArrowheads="1"/>
          </p:cNvSpPr>
          <p:nvPr/>
        </p:nvSpPr>
        <p:spPr bwMode="auto">
          <a:xfrm>
            <a:off x="5295900" y="3508375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grpSp>
        <p:nvGrpSpPr>
          <p:cNvPr id="16403" name="Group 64"/>
          <p:cNvGrpSpPr>
            <a:grpSpLocks/>
          </p:cNvGrpSpPr>
          <p:nvPr/>
        </p:nvGrpSpPr>
        <p:grpSpPr bwMode="auto">
          <a:xfrm>
            <a:off x="8205788" y="2274888"/>
            <a:ext cx="331787" cy="755650"/>
            <a:chOff x="4180" y="783"/>
            <a:chExt cx="150" cy="307"/>
          </a:xfrm>
        </p:grpSpPr>
        <p:sp>
          <p:nvSpPr>
            <p:cNvPr id="16421" name="AutoShape 6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22" name="Rectangle 6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23" name="Rectangle 6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24" name="AutoShape 6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25" name="Line 6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26" name="Line 7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27" name="Rectangle 7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28" name="Rectangle 7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16404" name="Line 73"/>
          <p:cNvSpPr>
            <a:spLocks noChangeShapeType="1"/>
          </p:cNvSpPr>
          <p:nvPr/>
        </p:nvSpPr>
        <p:spPr bwMode="auto">
          <a:xfrm>
            <a:off x="6345238" y="3422650"/>
            <a:ext cx="401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grpSp>
        <p:nvGrpSpPr>
          <p:cNvPr id="16405" name="Group 74"/>
          <p:cNvGrpSpPr>
            <a:grpSpLocks/>
          </p:cNvGrpSpPr>
          <p:nvPr/>
        </p:nvGrpSpPr>
        <p:grpSpPr bwMode="auto">
          <a:xfrm>
            <a:off x="6662738" y="3233738"/>
            <a:ext cx="555625" cy="307975"/>
            <a:chOff x="3600" y="219"/>
            <a:chExt cx="360" cy="175"/>
          </a:xfrm>
        </p:grpSpPr>
        <p:sp>
          <p:nvSpPr>
            <p:cNvPr id="16408" name="Oval 7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09" name="Line 7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10" name="Line 7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6411" name="Rectangle 7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6412" name="Oval 7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6413" name="Group 8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6418" name="Line 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19" name="Line 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20" name="Line 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6414" name="Group 8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6415" name="Line 8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16" name="Line 8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6417" name="Line 8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16406" name="Freeform 92"/>
          <p:cNvSpPr>
            <a:spLocks/>
          </p:cNvSpPr>
          <p:nvPr/>
        </p:nvSpPr>
        <p:spPr bwMode="auto">
          <a:xfrm>
            <a:off x="7245350" y="2339975"/>
            <a:ext cx="1166813" cy="1079500"/>
          </a:xfrm>
          <a:custGeom>
            <a:avLst/>
            <a:gdLst>
              <a:gd name="T0" fmla="*/ 0 w 735"/>
              <a:gd name="T1" fmla="*/ 1040219 h 742"/>
              <a:gd name="T2" fmla="*/ 631825 w 735"/>
              <a:gd name="T3" fmla="*/ 974751 h 742"/>
              <a:gd name="T4" fmla="*/ 660400 w 735"/>
              <a:gd name="T5" fmla="*/ 408813 h 742"/>
              <a:gd name="T6" fmla="*/ 717550 w 735"/>
              <a:gd name="T7" fmla="*/ 59649 h 742"/>
              <a:gd name="T8" fmla="*/ 1166813 w 735"/>
              <a:gd name="T9" fmla="*/ 46555 h 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5"/>
              <a:gd name="T16" fmla="*/ 0 h 742"/>
              <a:gd name="T17" fmla="*/ 735 w 735"/>
              <a:gd name="T18" fmla="*/ 742 h 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5" h="742">
                <a:moveTo>
                  <a:pt x="0" y="715"/>
                </a:moveTo>
                <a:cubicBezTo>
                  <a:pt x="66" y="708"/>
                  <a:pt x="329" y="742"/>
                  <a:pt x="398" y="670"/>
                </a:cubicBezTo>
                <a:cubicBezTo>
                  <a:pt x="467" y="598"/>
                  <a:pt x="407" y="386"/>
                  <a:pt x="416" y="281"/>
                </a:cubicBezTo>
                <a:cubicBezTo>
                  <a:pt x="425" y="176"/>
                  <a:pt x="399" y="82"/>
                  <a:pt x="452" y="41"/>
                </a:cubicBezTo>
                <a:cubicBezTo>
                  <a:pt x="505" y="0"/>
                  <a:pt x="676" y="34"/>
                  <a:pt x="735" y="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16407" name="Text Box 93"/>
          <p:cNvSpPr txBox="1">
            <a:spLocks noChangeArrowheads="1"/>
          </p:cNvSpPr>
          <p:nvPr/>
        </p:nvSpPr>
        <p:spPr bwMode="auto">
          <a:xfrm>
            <a:off x="7321550" y="2495550"/>
            <a:ext cx="630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IGD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Network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7415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679AED1E-E0B2-457B-BDF9-CC33BE54559C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Problema de travessia do NAT</a:t>
            </a:r>
            <a:endParaRPr lang="en-US" smtClean="0"/>
          </a:p>
        </p:txBody>
      </p:sp>
      <p:sp>
        <p:nvSpPr>
          <p:cNvPr id="17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06525"/>
            <a:ext cx="7675563" cy="5159375"/>
          </a:xfrm>
        </p:spPr>
        <p:txBody>
          <a:bodyPr/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solução</a:t>
            </a:r>
            <a:r>
              <a:rPr lang="en-US" sz="2000" dirty="0" smtClean="0">
                <a:solidFill>
                  <a:srgbClr val="FF0000"/>
                </a:solidFill>
              </a:rPr>
              <a:t> 3:</a:t>
            </a:r>
            <a:r>
              <a:rPr lang="en-US" sz="2000" dirty="0" smtClean="0"/>
              <a:t> </a:t>
            </a:r>
            <a:r>
              <a:rPr lang="en-US" sz="2000" dirty="0" err="1" smtClean="0"/>
              <a:t>repasse</a:t>
            </a:r>
            <a:r>
              <a:rPr lang="en-US" sz="2000" dirty="0" smtClean="0"/>
              <a:t> (</a:t>
            </a:r>
            <a:r>
              <a:rPr lang="en-US" sz="2000" dirty="0" err="1" smtClean="0"/>
              <a:t>usado</a:t>
            </a:r>
            <a:r>
              <a:rPr lang="en-US" sz="2000" dirty="0" smtClean="0"/>
              <a:t> </a:t>
            </a:r>
            <a:r>
              <a:rPr lang="en-US" sz="2000" dirty="0" err="1" smtClean="0"/>
              <a:t>pelo</a:t>
            </a:r>
            <a:r>
              <a:rPr lang="en-US" sz="2000" dirty="0" smtClean="0"/>
              <a:t> Skype)</a:t>
            </a:r>
          </a:p>
          <a:p>
            <a:pPr lvl="1"/>
            <a:r>
              <a:rPr lang="en-US" sz="2000" dirty="0" err="1" smtClean="0"/>
              <a:t>clientes</a:t>
            </a:r>
            <a:r>
              <a:rPr lang="en-US" sz="2000" dirty="0" smtClean="0"/>
              <a:t> </a:t>
            </a:r>
            <a:r>
              <a:rPr lang="en-US" sz="2000" dirty="0" err="1" smtClean="0"/>
              <a:t>atrás</a:t>
            </a:r>
            <a:r>
              <a:rPr lang="en-US" sz="2000" dirty="0" smtClean="0"/>
              <a:t> do NAT se </a:t>
            </a:r>
            <a:r>
              <a:rPr lang="en-US" sz="2000" dirty="0" err="1" smtClean="0"/>
              <a:t>conecta</a:t>
            </a:r>
            <a:r>
              <a:rPr lang="en-US" sz="2000" dirty="0" smtClean="0"/>
              <a:t> </a:t>
            </a:r>
            <a:r>
              <a:rPr lang="en-US" sz="2000" dirty="0" err="1" smtClean="0"/>
              <a:t>ao</a:t>
            </a:r>
            <a:r>
              <a:rPr lang="en-US" sz="2000" dirty="0" smtClean="0"/>
              <a:t> relay</a:t>
            </a:r>
          </a:p>
          <a:p>
            <a:pPr lvl="1"/>
            <a:r>
              <a:rPr lang="en-US" sz="2000" dirty="0" err="1" smtClean="0"/>
              <a:t>cliente</a:t>
            </a:r>
            <a:r>
              <a:rPr lang="en-US" sz="2000" dirty="0" smtClean="0"/>
              <a:t> </a:t>
            </a:r>
            <a:r>
              <a:rPr lang="en-US" sz="2000" dirty="0" err="1" smtClean="0"/>
              <a:t>externo</a:t>
            </a:r>
            <a:r>
              <a:rPr lang="en-US" sz="2000" dirty="0" smtClean="0"/>
              <a:t> </a:t>
            </a:r>
            <a:r>
              <a:rPr lang="en-US" sz="2000" dirty="0" err="1" smtClean="0"/>
              <a:t>também</a:t>
            </a:r>
            <a:r>
              <a:rPr lang="en-US" sz="2000" dirty="0" smtClean="0"/>
              <a:t> se </a:t>
            </a:r>
            <a:r>
              <a:rPr lang="en-US" sz="2000" dirty="0" err="1" smtClean="0"/>
              <a:t>conecta</a:t>
            </a:r>
            <a:r>
              <a:rPr lang="en-US" sz="2000" dirty="0" smtClean="0"/>
              <a:t> </a:t>
            </a:r>
            <a:r>
              <a:rPr lang="en-US" sz="2000" dirty="0" err="1" smtClean="0"/>
              <a:t>ao</a:t>
            </a:r>
            <a:r>
              <a:rPr lang="en-US" sz="2000" dirty="0" smtClean="0"/>
              <a:t> relay</a:t>
            </a:r>
          </a:p>
          <a:p>
            <a:pPr lvl="1"/>
            <a:r>
              <a:rPr lang="en-US" sz="2000" dirty="0" err="1" smtClean="0"/>
              <a:t>Repasse</a:t>
            </a:r>
            <a:r>
              <a:rPr lang="en-US" sz="2000" dirty="0" smtClean="0"/>
              <a:t> serve de </a:t>
            </a:r>
            <a:r>
              <a:rPr lang="en-US" sz="2000" dirty="0" err="1" smtClean="0"/>
              <a:t>intermediário</a:t>
            </a:r>
            <a:r>
              <a:rPr lang="en-US" sz="2000" dirty="0" smtClean="0"/>
              <a:t> entre </a:t>
            </a:r>
            <a:r>
              <a:rPr lang="en-US" sz="2000" dirty="0" err="1" smtClean="0"/>
              <a:t>pacotes</a:t>
            </a:r>
            <a:r>
              <a:rPr lang="en-US" sz="2000" dirty="0" smtClean="0"/>
              <a:t> de </a:t>
            </a:r>
            <a:r>
              <a:rPr lang="en-US" sz="2000" dirty="0" err="1" smtClean="0"/>
              <a:t>uma</a:t>
            </a:r>
            <a:r>
              <a:rPr lang="en-US" sz="2000" dirty="0" smtClean="0"/>
              <a:t> </a:t>
            </a:r>
            <a:r>
              <a:rPr lang="en-US" sz="2000" dirty="0" err="1" smtClean="0"/>
              <a:t>conexão</a:t>
            </a:r>
            <a:r>
              <a:rPr lang="en-US" sz="2000" dirty="0" smtClean="0"/>
              <a:t> </a:t>
            </a:r>
            <a:r>
              <a:rPr lang="en-US" sz="2000" dirty="0" err="1" smtClean="0"/>
              <a:t>para</a:t>
            </a:r>
            <a:r>
              <a:rPr lang="en-US" sz="2000" dirty="0" smtClean="0"/>
              <a:t> a </a:t>
            </a:r>
            <a:r>
              <a:rPr lang="en-US" sz="2000" dirty="0" err="1" smtClean="0"/>
              <a:t>outra</a:t>
            </a:r>
            <a:r>
              <a:rPr lang="en-US" sz="2000" dirty="0" smtClean="0"/>
              <a:t> </a:t>
            </a:r>
          </a:p>
          <a:p>
            <a:pPr>
              <a:buFont typeface="ZapfDingbats" pitchFamily="82" charset="0"/>
              <a:buNone/>
            </a:pPr>
            <a:endParaRPr lang="en-US" sz="2400" dirty="0" smtClean="0"/>
          </a:p>
        </p:txBody>
      </p:sp>
      <p:sp>
        <p:nvSpPr>
          <p:cNvPr id="17418" name="Text Box 16"/>
          <p:cNvSpPr txBox="1">
            <a:spLocks noChangeArrowheads="1"/>
          </p:cNvSpPr>
          <p:nvPr/>
        </p:nvSpPr>
        <p:spPr bwMode="auto">
          <a:xfrm>
            <a:off x="4932363" y="519678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138.76.29.7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103703"/>
              </p:ext>
            </p:extLst>
          </p:nvPr>
        </p:nvGraphicFramePr>
        <p:xfrm>
          <a:off x="495300" y="4412558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2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4412558"/>
                        <a:ext cx="5635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42"/>
          <p:cNvSpPr txBox="1">
            <a:spLocks noChangeArrowheads="1"/>
          </p:cNvSpPr>
          <p:nvPr/>
        </p:nvSpPr>
        <p:spPr bwMode="auto">
          <a:xfrm>
            <a:off x="354013" y="4818958"/>
            <a:ext cx="933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Cliente</a:t>
            </a:r>
          </a:p>
        </p:txBody>
      </p:sp>
      <p:grpSp>
        <p:nvGrpSpPr>
          <p:cNvPr id="17420" name="Group 64"/>
          <p:cNvGrpSpPr>
            <a:grpSpLocks/>
          </p:cNvGrpSpPr>
          <p:nvPr/>
        </p:nvGrpSpPr>
        <p:grpSpPr bwMode="auto">
          <a:xfrm>
            <a:off x="6022975" y="3721995"/>
            <a:ext cx="2508250" cy="2640013"/>
            <a:chOff x="3735" y="2284"/>
            <a:chExt cx="1580" cy="1663"/>
          </a:xfrm>
        </p:grpSpPr>
        <p:sp>
          <p:nvSpPr>
            <p:cNvPr id="17438" name="Freeform 4"/>
            <p:cNvSpPr>
              <a:spLocks/>
            </p:cNvSpPr>
            <p:nvPr/>
          </p:nvSpPr>
          <p:spPr bwMode="auto">
            <a:xfrm>
              <a:off x="4220" y="2380"/>
              <a:ext cx="1056" cy="1567"/>
            </a:xfrm>
            <a:custGeom>
              <a:avLst/>
              <a:gdLst>
                <a:gd name="T0" fmla="*/ 109 w 1056"/>
                <a:gd name="T1" fmla="*/ 676 h 1567"/>
                <a:gd name="T2" fmla="*/ 598 w 1056"/>
                <a:gd name="T3" fmla="*/ 647 h 1567"/>
                <a:gd name="T4" fmla="*/ 533 w 1056"/>
                <a:gd name="T5" fmla="*/ 614 h 1567"/>
                <a:gd name="T6" fmla="*/ 566 w 1056"/>
                <a:gd name="T7" fmla="*/ 169 h 1567"/>
                <a:gd name="T8" fmla="*/ 795 w 1056"/>
                <a:gd name="T9" fmla="*/ 38 h 1567"/>
                <a:gd name="T10" fmla="*/ 1013 w 1056"/>
                <a:gd name="T11" fmla="*/ 90 h 1567"/>
                <a:gd name="T12" fmla="*/ 987 w 1056"/>
                <a:gd name="T13" fmla="*/ 579 h 1567"/>
                <a:gd name="T14" fmla="*/ 1005 w 1056"/>
                <a:gd name="T15" fmla="*/ 875 h 1567"/>
                <a:gd name="T16" fmla="*/ 987 w 1056"/>
                <a:gd name="T17" fmla="*/ 1451 h 1567"/>
                <a:gd name="T18" fmla="*/ 592 w 1056"/>
                <a:gd name="T19" fmla="*/ 1478 h 1567"/>
                <a:gd name="T20" fmla="*/ 473 w 1056"/>
                <a:gd name="T21" fmla="*/ 919 h 1567"/>
                <a:gd name="T22" fmla="*/ 61 w 1056"/>
                <a:gd name="T23" fmla="*/ 838 h 1567"/>
                <a:gd name="T24" fmla="*/ 109 w 1056"/>
                <a:gd name="T25" fmla="*/ 676 h 15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56"/>
                <a:gd name="T40" fmla="*/ 0 h 1567"/>
                <a:gd name="T41" fmla="*/ 1056 w 1056"/>
                <a:gd name="T42" fmla="*/ 1567 h 15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56" h="1567">
                  <a:moveTo>
                    <a:pt x="109" y="676"/>
                  </a:moveTo>
                  <a:cubicBezTo>
                    <a:pt x="199" y="644"/>
                    <a:pt x="527" y="657"/>
                    <a:pt x="598" y="647"/>
                  </a:cubicBezTo>
                  <a:cubicBezTo>
                    <a:pt x="669" y="637"/>
                    <a:pt x="538" y="694"/>
                    <a:pt x="533" y="614"/>
                  </a:cubicBezTo>
                  <a:cubicBezTo>
                    <a:pt x="527" y="534"/>
                    <a:pt x="522" y="265"/>
                    <a:pt x="566" y="169"/>
                  </a:cubicBezTo>
                  <a:cubicBezTo>
                    <a:pt x="610" y="73"/>
                    <a:pt x="721" y="51"/>
                    <a:pt x="795" y="38"/>
                  </a:cubicBezTo>
                  <a:cubicBezTo>
                    <a:pt x="869" y="25"/>
                    <a:pt x="981" y="0"/>
                    <a:pt x="1013" y="90"/>
                  </a:cubicBezTo>
                  <a:cubicBezTo>
                    <a:pt x="1045" y="180"/>
                    <a:pt x="988" y="448"/>
                    <a:pt x="987" y="579"/>
                  </a:cubicBezTo>
                  <a:cubicBezTo>
                    <a:pt x="986" y="710"/>
                    <a:pt x="1005" y="730"/>
                    <a:pt x="1005" y="875"/>
                  </a:cubicBezTo>
                  <a:cubicBezTo>
                    <a:pt x="1005" y="1020"/>
                    <a:pt x="1056" y="1351"/>
                    <a:pt x="987" y="1451"/>
                  </a:cubicBezTo>
                  <a:cubicBezTo>
                    <a:pt x="918" y="1551"/>
                    <a:pt x="678" y="1567"/>
                    <a:pt x="592" y="1478"/>
                  </a:cubicBezTo>
                  <a:cubicBezTo>
                    <a:pt x="506" y="1389"/>
                    <a:pt x="562" y="1026"/>
                    <a:pt x="473" y="919"/>
                  </a:cubicBezTo>
                  <a:cubicBezTo>
                    <a:pt x="384" y="812"/>
                    <a:pt x="122" y="878"/>
                    <a:pt x="61" y="838"/>
                  </a:cubicBezTo>
                  <a:cubicBezTo>
                    <a:pt x="0" y="798"/>
                    <a:pt x="26" y="710"/>
                    <a:pt x="109" y="676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aphicFrame>
          <p:nvGraphicFramePr>
            <p:cNvPr id="17411" name="Object 3"/>
            <p:cNvGraphicFramePr>
              <a:graphicFrameLocks noChangeAspect="1"/>
            </p:cNvGraphicFramePr>
            <p:nvPr/>
          </p:nvGraphicFramePr>
          <p:xfrm>
            <a:off x="4873" y="2980"/>
            <a:ext cx="36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3" name="Clip" r:id="rId5" imgW="1305000" imgH="1085760" progId="MS_ClipArt_Gallery.2">
                    <p:embed/>
                  </p:oleObj>
                </mc:Choice>
                <mc:Fallback>
                  <p:oleObj name="Clip" r:id="rId5" imgW="1305000" imgH="1085760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3" y="2980"/>
                          <a:ext cx="365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2" name="Object 4"/>
            <p:cNvGraphicFramePr>
              <a:graphicFrameLocks noChangeAspect="1"/>
            </p:cNvGraphicFramePr>
            <p:nvPr/>
          </p:nvGraphicFramePr>
          <p:xfrm>
            <a:off x="4855" y="3462"/>
            <a:ext cx="35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4" name="Clip" r:id="rId6" imgW="1305000" imgH="1085760" progId="MS_ClipArt_Gallery.2">
                    <p:embed/>
                  </p:oleObj>
                </mc:Choice>
                <mc:Fallback>
                  <p:oleObj name="Clip" r:id="rId6" imgW="1305000" imgH="1085760" progId="MS_ClipArt_Gallery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5" y="3462"/>
                          <a:ext cx="355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9" name="Line 7"/>
            <p:cNvSpPr>
              <a:spLocks noChangeShapeType="1"/>
            </p:cNvSpPr>
            <p:nvPr/>
          </p:nvSpPr>
          <p:spPr bwMode="auto">
            <a:xfrm flipV="1">
              <a:off x="4263" y="3115"/>
              <a:ext cx="676" cy="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40" name="Line 8"/>
            <p:cNvSpPr>
              <a:spLocks noChangeShapeType="1"/>
            </p:cNvSpPr>
            <p:nvPr/>
          </p:nvSpPr>
          <p:spPr bwMode="auto">
            <a:xfrm flipH="1">
              <a:off x="4792" y="2652"/>
              <a:ext cx="6" cy="9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41" name="Line 9"/>
            <p:cNvSpPr>
              <a:spLocks noChangeShapeType="1"/>
            </p:cNvSpPr>
            <p:nvPr/>
          </p:nvSpPr>
          <p:spPr bwMode="auto">
            <a:xfrm>
              <a:off x="4795" y="2649"/>
              <a:ext cx="84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42" name="Line 10"/>
            <p:cNvSpPr>
              <a:spLocks noChangeShapeType="1"/>
            </p:cNvSpPr>
            <p:nvPr/>
          </p:nvSpPr>
          <p:spPr bwMode="auto">
            <a:xfrm flipV="1">
              <a:off x="4799" y="3597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43" name="Text Box 11"/>
            <p:cNvSpPr txBox="1">
              <a:spLocks noChangeArrowheads="1"/>
            </p:cNvSpPr>
            <p:nvPr/>
          </p:nvSpPr>
          <p:spPr bwMode="auto">
            <a:xfrm>
              <a:off x="4753" y="2726"/>
              <a:ext cx="56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10.0.0.1</a:t>
              </a:r>
            </a:p>
          </p:txBody>
        </p:sp>
        <p:sp>
          <p:nvSpPr>
            <p:cNvPr id="17444" name="Line 14"/>
            <p:cNvSpPr>
              <a:spLocks noChangeShapeType="1"/>
            </p:cNvSpPr>
            <p:nvPr/>
          </p:nvSpPr>
          <p:spPr bwMode="auto">
            <a:xfrm flipH="1">
              <a:off x="3844" y="3170"/>
              <a:ext cx="54" cy="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7445" name="Text Box 15"/>
            <p:cNvSpPr txBox="1">
              <a:spLocks noChangeArrowheads="1"/>
            </p:cNvSpPr>
            <p:nvPr/>
          </p:nvSpPr>
          <p:spPr bwMode="auto">
            <a:xfrm>
              <a:off x="3791" y="3222"/>
              <a:ext cx="718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roteador</a:t>
              </a:r>
            </a:p>
            <a:p>
              <a:pPr algn="ctr"/>
              <a:r>
                <a:rPr lang="en-US"/>
                <a:t>NAT </a:t>
              </a:r>
            </a:p>
            <a:p>
              <a:pPr algn="ctr"/>
              <a:endParaRPr lang="en-US"/>
            </a:p>
          </p:txBody>
        </p:sp>
        <p:sp>
          <p:nvSpPr>
            <p:cNvPr id="17446" name="Line 26"/>
            <p:cNvSpPr>
              <a:spLocks noChangeShapeType="1"/>
            </p:cNvSpPr>
            <p:nvPr/>
          </p:nvSpPr>
          <p:spPr bwMode="auto">
            <a:xfrm>
              <a:off x="3735" y="3159"/>
              <a:ext cx="2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grpSp>
          <p:nvGrpSpPr>
            <p:cNvPr id="17447" name="Group 27"/>
            <p:cNvGrpSpPr>
              <a:grpSpLocks/>
            </p:cNvGrpSpPr>
            <p:nvPr/>
          </p:nvGrpSpPr>
          <p:grpSpPr bwMode="auto">
            <a:xfrm>
              <a:off x="3935" y="3040"/>
              <a:ext cx="350" cy="194"/>
              <a:chOff x="3600" y="219"/>
              <a:chExt cx="360" cy="175"/>
            </a:xfrm>
          </p:grpSpPr>
          <p:sp>
            <p:nvSpPr>
              <p:cNvPr id="17449" name="Oval 2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450" name="Line 2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451" name="Line 3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7452" name="Rectangle 3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7453" name="Oval 3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7454" name="Group 3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745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7460" name="Line 3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7461" name="Line 3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7455" name="Group 3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7456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7457" name="Line 3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7458" name="Line 4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aphicFrame>
          <p:nvGraphicFramePr>
            <p:cNvPr id="17413" name="Object 5"/>
            <p:cNvGraphicFramePr>
              <a:graphicFrameLocks noChangeAspect="1"/>
            </p:cNvGraphicFramePr>
            <p:nvPr/>
          </p:nvGraphicFramePr>
          <p:xfrm>
            <a:off x="4804" y="2483"/>
            <a:ext cx="365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5" name="Clip" r:id="rId7" imgW="1305000" imgH="1085760" progId="MS_ClipArt_Gallery.2">
                    <p:embed/>
                  </p:oleObj>
                </mc:Choice>
                <mc:Fallback>
                  <p:oleObj name="Clip" r:id="rId7" imgW="1305000" imgH="1085760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4" y="2483"/>
                          <a:ext cx="365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448" name="Picture 45" descr="kw_skype_logo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27" y="2284"/>
              <a:ext cx="464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421" name="Group 48"/>
          <p:cNvGrpSpPr>
            <a:grpSpLocks/>
          </p:cNvGrpSpPr>
          <p:nvPr/>
        </p:nvGrpSpPr>
        <p:grpSpPr bwMode="auto">
          <a:xfrm>
            <a:off x="3346450" y="3466408"/>
            <a:ext cx="331788" cy="755650"/>
            <a:chOff x="4180" y="783"/>
            <a:chExt cx="150" cy="307"/>
          </a:xfrm>
        </p:grpSpPr>
        <p:sp>
          <p:nvSpPr>
            <p:cNvPr id="17430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31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32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33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34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35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36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37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pic>
        <p:nvPicPr>
          <p:cNvPr id="17422" name="Picture 46" descr="kw_skype_relay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79825" y="3425133"/>
            <a:ext cx="8255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3" name="Picture 57" descr="kw_skype_log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7325" y="4069658"/>
            <a:ext cx="7366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4154" name="Freeform 58"/>
          <p:cNvSpPr>
            <a:spLocks/>
          </p:cNvSpPr>
          <p:nvPr/>
        </p:nvSpPr>
        <p:spPr bwMode="auto">
          <a:xfrm>
            <a:off x="4235450" y="4044258"/>
            <a:ext cx="3714750" cy="1039812"/>
          </a:xfrm>
          <a:custGeom>
            <a:avLst/>
            <a:gdLst>
              <a:gd name="T0" fmla="*/ 3714750 w 1597"/>
              <a:gd name="T1" fmla="*/ 96837 h 655"/>
              <a:gd name="T2" fmla="*/ 3200686 w 1597"/>
              <a:gd name="T3" fmla="*/ 123825 h 655"/>
              <a:gd name="T4" fmla="*/ 3030883 w 1597"/>
              <a:gd name="T5" fmla="*/ 842962 h 655"/>
              <a:gd name="T6" fmla="*/ 949041 w 1597"/>
              <a:gd name="T7" fmla="*/ 908050 h 655"/>
              <a:gd name="T8" fmla="*/ 0 w 1597"/>
              <a:gd name="T9" fmla="*/ 57150 h 6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7"/>
              <a:gd name="T16" fmla="*/ 0 h 655"/>
              <a:gd name="T17" fmla="*/ 1597 w 1597"/>
              <a:gd name="T18" fmla="*/ 655 h 6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7" h="655">
                <a:moveTo>
                  <a:pt x="1597" y="61"/>
                </a:moveTo>
                <a:cubicBezTo>
                  <a:pt x="1562" y="64"/>
                  <a:pt x="1425" y="0"/>
                  <a:pt x="1376" y="78"/>
                </a:cubicBezTo>
                <a:cubicBezTo>
                  <a:pt x="1327" y="156"/>
                  <a:pt x="1464" y="449"/>
                  <a:pt x="1303" y="531"/>
                </a:cubicBezTo>
                <a:cubicBezTo>
                  <a:pt x="1142" y="613"/>
                  <a:pt x="625" y="655"/>
                  <a:pt x="408" y="572"/>
                </a:cubicBezTo>
                <a:cubicBezTo>
                  <a:pt x="190" y="490"/>
                  <a:pt x="94" y="263"/>
                  <a:pt x="0" y="3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644155" name="Text Box 59"/>
          <p:cNvSpPr txBox="1">
            <a:spLocks noChangeArrowheads="1"/>
          </p:cNvSpPr>
          <p:nvPr/>
        </p:nvSpPr>
        <p:spPr bwMode="auto">
          <a:xfrm>
            <a:off x="5211763" y="3723583"/>
            <a:ext cx="19462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1.</a:t>
            </a:r>
            <a:r>
              <a:rPr lang="en-US"/>
              <a:t> conexão para o relay iniciada pelo host atrás do NAT</a:t>
            </a:r>
          </a:p>
        </p:txBody>
      </p:sp>
      <p:sp>
        <p:nvSpPr>
          <p:cNvPr id="644156" name="Text Box 60"/>
          <p:cNvSpPr txBox="1">
            <a:spLocks noChangeArrowheads="1"/>
          </p:cNvSpPr>
          <p:nvPr/>
        </p:nvSpPr>
        <p:spPr bwMode="auto">
          <a:xfrm>
            <a:off x="1008063" y="3699770"/>
            <a:ext cx="204628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2.</a:t>
            </a:r>
            <a:r>
              <a:rPr lang="en-US"/>
              <a:t> conexão para o relay é iniciada pelo cliente</a:t>
            </a:r>
          </a:p>
        </p:txBody>
      </p:sp>
      <p:sp>
        <p:nvSpPr>
          <p:cNvPr id="644157" name="Freeform 61"/>
          <p:cNvSpPr>
            <a:spLocks/>
          </p:cNvSpPr>
          <p:nvPr/>
        </p:nvSpPr>
        <p:spPr bwMode="auto">
          <a:xfrm>
            <a:off x="1127125" y="4169670"/>
            <a:ext cx="2798763" cy="511175"/>
          </a:xfrm>
          <a:custGeom>
            <a:avLst/>
            <a:gdLst>
              <a:gd name="T0" fmla="*/ 0 w 1763"/>
              <a:gd name="T1" fmla="*/ 484188 h 322"/>
              <a:gd name="T2" fmla="*/ 1731963 w 1763"/>
              <a:gd name="T3" fmla="*/ 484188 h 322"/>
              <a:gd name="T4" fmla="*/ 2535238 w 1763"/>
              <a:gd name="T5" fmla="*/ 319087 h 322"/>
              <a:gd name="T6" fmla="*/ 2798763 w 1763"/>
              <a:gd name="T7" fmla="*/ 0 h 322"/>
              <a:gd name="T8" fmla="*/ 0 60000 65536"/>
              <a:gd name="T9" fmla="*/ 0 60000 65536"/>
              <a:gd name="T10" fmla="*/ 0 60000 65536"/>
              <a:gd name="T11" fmla="*/ 0 60000 65536"/>
              <a:gd name="T12" fmla="*/ 0 w 1763"/>
              <a:gd name="T13" fmla="*/ 0 h 322"/>
              <a:gd name="T14" fmla="*/ 1763 w 1763"/>
              <a:gd name="T15" fmla="*/ 322 h 3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3" h="322">
                <a:moveTo>
                  <a:pt x="0" y="305"/>
                </a:moveTo>
                <a:cubicBezTo>
                  <a:pt x="412" y="313"/>
                  <a:pt x="825" y="322"/>
                  <a:pt x="1091" y="305"/>
                </a:cubicBezTo>
                <a:cubicBezTo>
                  <a:pt x="1357" y="288"/>
                  <a:pt x="1485" y="252"/>
                  <a:pt x="1597" y="201"/>
                </a:cubicBezTo>
                <a:cubicBezTo>
                  <a:pt x="1709" y="150"/>
                  <a:pt x="1736" y="75"/>
                  <a:pt x="1763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644158" name="Freeform 62"/>
          <p:cNvSpPr>
            <a:spLocks/>
          </p:cNvSpPr>
          <p:nvPr/>
        </p:nvSpPr>
        <p:spPr bwMode="auto">
          <a:xfrm>
            <a:off x="3898900" y="3793433"/>
            <a:ext cx="360363" cy="420687"/>
          </a:xfrm>
          <a:custGeom>
            <a:avLst/>
            <a:gdLst>
              <a:gd name="T0" fmla="*/ 0 w 227"/>
              <a:gd name="T1" fmla="*/ 420687 h 265"/>
              <a:gd name="T2" fmla="*/ 166688 w 227"/>
              <a:gd name="T3" fmla="*/ 4762 h 265"/>
              <a:gd name="T4" fmla="*/ 360363 w 227"/>
              <a:gd name="T5" fmla="*/ 392112 h 265"/>
              <a:gd name="T6" fmla="*/ 0 60000 65536"/>
              <a:gd name="T7" fmla="*/ 0 60000 65536"/>
              <a:gd name="T8" fmla="*/ 0 60000 65536"/>
              <a:gd name="T9" fmla="*/ 0 w 227"/>
              <a:gd name="T10" fmla="*/ 0 h 265"/>
              <a:gd name="T11" fmla="*/ 227 w 227"/>
              <a:gd name="T12" fmla="*/ 265 h 2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265">
                <a:moveTo>
                  <a:pt x="0" y="265"/>
                </a:moveTo>
                <a:cubicBezTo>
                  <a:pt x="33" y="135"/>
                  <a:pt x="67" y="6"/>
                  <a:pt x="105" y="3"/>
                </a:cubicBezTo>
                <a:cubicBezTo>
                  <a:pt x="143" y="0"/>
                  <a:pt x="185" y="123"/>
                  <a:pt x="227" y="24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644159" name="Text Box 63"/>
          <p:cNvSpPr txBox="1">
            <a:spLocks noChangeArrowheads="1"/>
          </p:cNvSpPr>
          <p:nvPr/>
        </p:nvSpPr>
        <p:spPr bwMode="auto">
          <a:xfrm>
            <a:off x="3279775" y="4680845"/>
            <a:ext cx="19462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3.</a:t>
            </a:r>
            <a:r>
              <a:rPr lang="en-US"/>
              <a:t> Ponte</a:t>
            </a:r>
          </a:p>
          <a:p>
            <a:r>
              <a:rPr lang="en-US"/>
              <a:t>estabelecida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64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4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64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54" grpId="0" animBg="1"/>
      <p:bldP spid="644155" grpId="0"/>
      <p:bldP spid="644156" grpId="0"/>
      <p:bldP spid="644157" grpId="0" animBg="1"/>
      <p:bldP spid="644158" grpId="0" animBg="1"/>
      <p:bldP spid="64415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0483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D892CAFC-B1E3-476F-97DD-D343463D6B7A}" type="slidenum">
              <a:rPr lang="pt-BR" smtClean="0"/>
              <a:pPr/>
              <a:t>77</a:t>
            </a:fld>
            <a:endParaRPr lang="pt-B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Capítulo 4: Camada de Rede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4.5 Algoritmos de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Estado de enlace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Vetor de distâncias</a:t>
            </a:r>
          </a:p>
          <a:p>
            <a:pPr lvl="1">
              <a:lnSpc>
                <a:spcPct val="90000"/>
              </a:lnSpc>
            </a:pP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hierárquico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4.6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na Internet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RIP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OSPF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BGP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4.7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i="1" dirty="0" smtClean="0">
                <a:solidFill>
                  <a:schemeClr val="bg1">
                    <a:lumMod val="65000"/>
                  </a:schemeClr>
                </a:solidFill>
              </a:rPr>
              <a:t>broadcast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pt-BR" sz="2400" i="1" dirty="0" err="1" smtClean="0">
                <a:solidFill>
                  <a:schemeClr val="bg1">
                    <a:lumMod val="65000"/>
                  </a:schemeClr>
                </a:solidFill>
              </a:rPr>
              <a:t>multicast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 1 Introdução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4.2 Redes de circuitos virtuais e de </a:t>
            </a:r>
            <a:r>
              <a:rPr lang="pt-BR" sz="2400" dirty="0" err="1" smtClean="0"/>
              <a:t>datagramas</a:t>
            </a:r>
            <a:endParaRPr lang="pt-BR" sz="2400" dirty="0" smtClean="0"/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4.3 O que há dentro de um roteador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4.4 O Protocolo da Internet (IP)</a:t>
            </a:r>
            <a:endParaRPr lang="pt-BR" sz="2400" i="1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Formato do </a:t>
            </a:r>
            <a:r>
              <a:rPr lang="pt-BR" sz="2000" dirty="0" err="1" smtClean="0"/>
              <a:t>datagrama</a:t>
            </a:r>
            <a:endParaRPr lang="pt-BR" sz="2000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Endereçamento IPv4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>
                <a:solidFill>
                  <a:srgbClr val="FF0000"/>
                </a:solidFill>
              </a:rPr>
              <a:t>ICMP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IPv6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66563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F349B2AC-188D-42C7-B5C8-7AD9EBC14A4D}" type="slidenum">
              <a:rPr lang="pt-BR" smtClean="0"/>
              <a:pPr/>
              <a:t>78</a:t>
            </a:fld>
            <a:endParaRPr lang="pt-BR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4825" cy="1143000"/>
          </a:xfrm>
        </p:spPr>
        <p:txBody>
          <a:bodyPr/>
          <a:lstStyle/>
          <a:p>
            <a:r>
              <a:rPr lang="pt-BR" sz="3200" smtClean="0"/>
              <a:t>Protocolo de Mensagens de Controle da Internet (ICMP)</a:t>
            </a:r>
            <a:endParaRPr lang="pt-BR" smtClean="0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pt-BR" sz="1800" smtClean="0"/>
              <a:t>usado por estações, roteadores para comunicar informação s/ camada de rede</a:t>
            </a:r>
          </a:p>
          <a:p>
            <a:pPr lvl="1"/>
            <a:r>
              <a:rPr lang="pt-BR" sz="1800" smtClean="0"/>
              <a:t>relatar erros: estação, rede, porta, protocolo inalcançáveis</a:t>
            </a:r>
          </a:p>
          <a:p>
            <a:pPr lvl="1"/>
            <a:r>
              <a:rPr lang="pt-BR" sz="1800" smtClean="0"/>
              <a:t>pedido/resposta de eco (usado por ping)</a:t>
            </a:r>
          </a:p>
          <a:p>
            <a:r>
              <a:rPr lang="pt-BR" sz="1800" smtClean="0"/>
              <a:t>camada de rede “acima de” IP:</a:t>
            </a:r>
          </a:p>
          <a:p>
            <a:pPr lvl="1"/>
            <a:r>
              <a:rPr lang="pt-BR" sz="1800" smtClean="0"/>
              <a:t>msgs ICMP transportadas em datagramas IP</a:t>
            </a:r>
          </a:p>
          <a:p>
            <a:r>
              <a:rPr lang="pt-BR" sz="1800" smtClean="0">
                <a:solidFill>
                  <a:schemeClr val="accent2"/>
                </a:solidFill>
              </a:rPr>
              <a:t>mensagem ICMP:</a:t>
            </a:r>
            <a:r>
              <a:rPr lang="pt-BR" sz="1800" smtClean="0"/>
              <a:t> tipo, código mais primeiros 8 bytes do datagrama IP causando erro</a:t>
            </a:r>
          </a:p>
        </p:txBody>
      </p:sp>
      <p:sp>
        <p:nvSpPr>
          <p:cNvPr id="66566" name="Text Box 4"/>
          <p:cNvSpPr txBox="1">
            <a:spLocks noChangeArrowheads="1"/>
          </p:cNvSpPr>
          <p:nvPr/>
        </p:nvSpPr>
        <p:spPr bwMode="auto">
          <a:xfrm>
            <a:off x="4584700" y="1760538"/>
            <a:ext cx="45021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u="sng">
                <a:latin typeface="Arial" pitchFamily="34" charset="0"/>
              </a:rPr>
              <a:t>Tipo</a:t>
            </a:r>
            <a:r>
              <a:rPr lang="pt-BR">
                <a:latin typeface="Arial" pitchFamily="34" charset="0"/>
              </a:rPr>
              <a:t>  </a:t>
            </a:r>
            <a:r>
              <a:rPr lang="pt-BR" u="sng">
                <a:latin typeface="Arial" pitchFamily="34" charset="0"/>
              </a:rPr>
              <a:t>Código</a:t>
            </a:r>
            <a:r>
              <a:rPr lang="pt-BR">
                <a:latin typeface="Arial" pitchFamily="34" charset="0"/>
              </a:rPr>
              <a:t>  </a:t>
            </a:r>
            <a:r>
              <a:rPr lang="pt-BR" u="sng">
                <a:latin typeface="Arial" pitchFamily="34" charset="0"/>
              </a:rPr>
              <a:t>descrição</a:t>
            </a:r>
            <a:endParaRPr lang="pt-BR">
              <a:latin typeface="Arial" pitchFamily="34" charset="0"/>
            </a:endParaRPr>
          </a:p>
          <a:p>
            <a:r>
              <a:rPr lang="pt-BR">
                <a:latin typeface="Arial" pitchFamily="34" charset="0"/>
              </a:rPr>
              <a:t>0        0         resposta de eco (ping)</a:t>
            </a:r>
          </a:p>
          <a:p>
            <a:r>
              <a:rPr lang="pt-BR">
                <a:latin typeface="Arial" pitchFamily="34" charset="0"/>
              </a:rPr>
              <a:t>3        0         rede dest. inalcançável</a:t>
            </a:r>
          </a:p>
          <a:p>
            <a:r>
              <a:rPr lang="pt-BR">
                <a:latin typeface="Arial" pitchFamily="34" charset="0"/>
              </a:rPr>
              <a:t>3        1         estação dest. inalcançável</a:t>
            </a:r>
          </a:p>
          <a:p>
            <a:r>
              <a:rPr lang="pt-BR">
                <a:latin typeface="Arial" pitchFamily="34" charset="0"/>
              </a:rPr>
              <a:t>3        2         protocolo dest. inalcançável</a:t>
            </a:r>
          </a:p>
          <a:p>
            <a:r>
              <a:rPr lang="pt-BR">
                <a:latin typeface="Arial" pitchFamily="34" charset="0"/>
              </a:rPr>
              <a:t>3        3         porta dest. inalcançável</a:t>
            </a:r>
          </a:p>
          <a:p>
            <a:r>
              <a:rPr lang="pt-BR">
                <a:latin typeface="Arial" pitchFamily="34" charset="0"/>
              </a:rPr>
              <a:t>3        6         rede dest. desconhecida</a:t>
            </a:r>
          </a:p>
          <a:p>
            <a:r>
              <a:rPr lang="pt-BR">
                <a:latin typeface="Arial" pitchFamily="34" charset="0"/>
              </a:rPr>
              <a:t>3        7         estação dest. desconhecida</a:t>
            </a:r>
          </a:p>
          <a:p>
            <a:r>
              <a:rPr lang="pt-BR">
                <a:latin typeface="Arial" pitchFamily="34" charset="0"/>
              </a:rPr>
              <a:t>4        0         abaixar fonte (controle de </a:t>
            </a:r>
            <a:br>
              <a:rPr lang="pt-BR">
                <a:latin typeface="Arial" pitchFamily="34" charset="0"/>
              </a:rPr>
            </a:br>
            <a:r>
              <a:rPr lang="pt-BR">
                <a:latin typeface="Arial" pitchFamily="34" charset="0"/>
              </a:rPr>
              <a:t>	       congestionamento - ñ usado)</a:t>
            </a:r>
          </a:p>
          <a:p>
            <a:r>
              <a:rPr lang="pt-BR">
                <a:latin typeface="Arial" pitchFamily="34" charset="0"/>
              </a:rPr>
              <a:t>8        0         pedido eco (ping)</a:t>
            </a:r>
          </a:p>
          <a:p>
            <a:r>
              <a:rPr lang="pt-BR">
                <a:latin typeface="Arial" pitchFamily="34" charset="0"/>
              </a:rPr>
              <a:t>9        0         anúncio de rota</a:t>
            </a:r>
          </a:p>
          <a:p>
            <a:r>
              <a:rPr lang="pt-BR">
                <a:latin typeface="Arial" pitchFamily="34" charset="0"/>
              </a:rPr>
              <a:t>10      0         descobrir roteador</a:t>
            </a:r>
          </a:p>
          <a:p>
            <a:r>
              <a:rPr lang="pt-BR">
                <a:latin typeface="Arial" pitchFamily="34" charset="0"/>
              </a:rPr>
              <a:t>11      0         TTL (sobrevida) expirada</a:t>
            </a:r>
          </a:p>
          <a:p>
            <a:r>
              <a:rPr lang="pt-BR">
                <a:latin typeface="Arial" pitchFamily="34" charset="0"/>
              </a:rPr>
              <a:t>12      0         erro de cabeçalho IP</a:t>
            </a:r>
          </a:p>
          <a:p>
            <a:endParaRPr lang="pt-BR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67587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8910C3EE-AE11-4D10-81AE-1800EE4AF0A9}" type="slidenum">
              <a:rPr lang="pt-BR" smtClean="0"/>
              <a:pPr/>
              <a:t>79</a:t>
            </a:fld>
            <a:endParaRPr lang="pt-BR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Traceroute e ICMP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1800" dirty="0" smtClean="0"/>
              <a:t>Origem envia uma série de segmentos UDP para o destino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Primeiro tem TTL =1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Segundo tem TTL=2, etc.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Número de porta improvável</a:t>
            </a:r>
          </a:p>
          <a:p>
            <a:pPr>
              <a:lnSpc>
                <a:spcPct val="90000"/>
              </a:lnSpc>
            </a:pPr>
            <a:r>
              <a:rPr lang="pt-BR" sz="1800" dirty="0" smtClean="0"/>
              <a:t>Quando </a:t>
            </a:r>
            <a:r>
              <a:rPr lang="pt-BR" sz="1800" dirty="0" err="1" smtClean="0"/>
              <a:t>n-ésimo</a:t>
            </a:r>
            <a:r>
              <a:rPr lang="pt-BR" sz="1800" dirty="0" smtClean="0"/>
              <a:t> </a:t>
            </a:r>
            <a:r>
              <a:rPr lang="pt-BR" sz="1800" dirty="0" err="1" smtClean="0"/>
              <a:t>datagrama</a:t>
            </a:r>
            <a:r>
              <a:rPr lang="pt-BR" sz="1800" dirty="0" smtClean="0"/>
              <a:t> chega ao </a:t>
            </a:r>
            <a:r>
              <a:rPr lang="pt-BR" sz="1800" dirty="0" err="1" smtClean="0"/>
              <a:t>n-ésimo</a:t>
            </a:r>
            <a:r>
              <a:rPr lang="pt-BR" sz="1800" dirty="0" smtClean="0"/>
              <a:t> roteador: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Roteador descarta </a:t>
            </a:r>
            <a:r>
              <a:rPr lang="pt-BR" sz="1600" dirty="0" err="1" smtClean="0"/>
              <a:t>datagrama</a:t>
            </a:r>
            <a:endParaRPr lang="pt-BR" sz="1600" dirty="0" smtClean="0"/>
          </a:p>
          <a:p>
            <a:pPr lvl="1">
              <a:lnSpc>
                <a:spcPct val="90000"/>
              </a:lnSpc>
            </a:pPr>
            <a:r>
              <a:rPr lang="pt-BR" sz="1600" dirty="0" smtClean="0"/>
              <a:t>Envia p/ origem uma mensagem ICMP (tipo 11, código 0)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Mensagem inclui nome e endereço IP do roteador</a:t>
            </a:r>
            <a:endParaRPr lang="pt-BR" sz="1800" dirty="0" smtClean="0"/>
          </a:p>
        </p:txBody>
      </p:sp>
      <p:sp>
        <p:nvSpPr>
          <p:cNvPr id="6759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1800" dirty="0" smtClean="0"/>
              <a:t>Quando a mensagem ICMP chega, origem calcula RTT</a:t>
            </a:r>
          </a:p>
          <a:p>
            <a:pPr>
              <a:lnSpc>
                <a:spcPct val="90000"/>
              </a:lnSpc>
            </a:pPr>
            <a:r>
              <a:rPr lang="pt-BR" sz="1800" dirty="0" err="1" smtClean="0"/>
              <a:t>Traceroute</a:t>
            </a:r>
            <a:r>
              <a:rPr lang="pt-BR" sz="1800" dirty="0" smtClean="0"/>
              <a:t> faz isto 3 vezes</a:t>
            </a:r>
          </a:p>
          <a:p>
            <a:pPr>
              <a:lnSpc>
                <a:spcPct val="90000"/>
              </a:lnSpc>
              <a:buFont typeface="ZapfDingbats" pitchFamily="82" charset="0"/>
              <a:buNone/>
            </a:pPr>
            <a:r>
              <a:rPr lang="pt-BR" sz="1800" u="sng" dirty="0" smtClean="0">
                <a:solidFill>
                  <a:srgbClr val="FF0000"/>
                </a:solidFill>
              </a:rPr>
              <a:t>Critério de parada</a:t>
            </a:r>
          </a:p>
          <a:p>
            <a:pPr>
              <a:lnSpc>
                <a:spcPct val="90000"/>
              </a:lnSpc>
            </a:pPr>
            <a:r>
              <a:rPr lang="pt-BR" sz="1800" dirty="0" smtClean="0"/>
              <a:t>Segmento UDP eventualmente chega à estação destino</a:t>
            </a:r>
          </a:p>
          <a:p>
            <a:pPr>
              <a:lnSpc>
                <a:spcPct val="90000"/>
              </a:lnSpc>
            </a:pPr>
            <a:r>
              <a:rPr lang="pt-BR" sz="1800" dirty="0" smtClean="0"/>
              <a:t>Destino retorna pacote ICMP “porta inalcançável” (tipo 3, código 3)</a:t>
            </a:r>
          </a:p>
          <a:p>
            <a:pPr>
              <a:lnSpc>
                <a:spcPct val="90000"/>
              </a:lnSpc>
            </a:pPr>
            <a:r>
              <a:rPr lang="pt-BR" sz="1800" dirty="0" smtClean="0"/>
              <a:t>Quando origem recebe este pacote ICMP, </a:t>
            </a:r>
            <a:r>
              <a:rPr lang="pt-BR" sz="1800" dirty="0" err="1" smtClean="0"/>
              <a:t>pára</a:t>
            </a:r>
            <a:r>
              <a:rPr lang="pt-BR" sz="1800" dirty="0" smtClean="0"/>
              <a:t>.</a:t>
            </a: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285875" y="5886450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" name="Line 105"/>
          <p:cNvSpPr>
            <a:spLocks noChangeShapeType="1"/>
          </p:cNvSpPr>
          <p:nvPr/>
        </p:nvSpPr>
        <p:spPr bwMode="auto">
          <a:xfrm flipV="1">
            <a:off x="2079625" y="5937250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Line 106"/>
          <p:cNvSpPr>
            <a:spLocks noChangeShapeType="1"/>
          </p:cNvSpPr>
          <p:nvPr/>
        </p:nvSpPr>
        <p:spPr bwMode="auto">
          <a:xfrm>
            <a:off x="3014663" y="592137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" name="Line 108"/>
          <p:cNvSpPr>
            <a:spLocks noChangeShapeType="1"/>
          </p:cNvSpPr>
          <p:nvPr/>
        </p:nvSpPr>
        <p:spPr bwMode="auto">
          <a:xfrm flipH="1">
            <a:off x="2776538" y="5653088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Line 113"/>
          <p:cNvSpPr>
            <a:spLocks noChangeShapeType="1"/>
          </p:cNvSpPr>
          <p:nvPr/>
        </p:nvSpPr>
        <p:spPr bwMode="auto">
          <a:xfrm flipH="1">
            <a:off x="3990975" y="5981700"/>
            <a:ext cx="620713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" name="Line 260"/>
          <p:cNvSpPr>
            <a:spLocks noChangeShapeType="1"/>
          </p:cNvSpPr>
          <p:nvPr/>
        </p:nvSpPr>
        <p:spPr bwMode="auto">
          <a:xfrm>
            <a:off x="5110163" y="594677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Line 261"/>
          <p:cNvSpPr>
            <a:spLocks noChangeShapeType="1"/>
          </p:cNvSpPr>
          <p:nvPr/>
        </p:nvSpPr>
        <p:spPr bwMode="auto">
          <a:xfrm flipH="1">
            <a:off x="6048375" y="5892800"/>
            <a:ext cx="557213" cy="277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4" name="Line 291"/>
          <p:cNvSpPr>
            <a:spLocks noChangeShapeType="1"/>
          </p:cNvSpPr>
          <p:nvPr/>
        </p:nvSpPr>
        <p:spPr bwMode="auto">
          <a:xfrm>
            <a:off x="2744788" y="6053138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" name="Line 292"/>
          <p:cNvSpPr>
            <a:spLocks noChangeShapeType="1"/>
          </p:cNvSpPr>
          <p:nvPr/>
        </p:nvSpPr>
        <p:spPr bwMode="auto">
          <a:xfrm>
            <a:off x="4668838" y="5640388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Line 294"/>
          <p:cNvSpPr>
            <a:spLocks noChangeShapeType="1"/>
          </p:cNvSpPr>
          <p:nvPr/>
        </p:nvSpPr>
        <p:spPr bwMode="auto">
          <a:xfrm flipH="1">
            <a:off x="3386138" y="6243638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7" name="Line 295"/>
          <p:cNvSpPr>
            <a:spLocks noChangeShapeType="1"/>
          </p:cNvSpPr>
          <p:nvPr/>
        </p:nvSpPr>
        <p:spPr bwMode="auto">
          <a:xfrm>
            <a:off x="3741738" y="5748338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" name="Text Box 300"/>
          <p:cNvSpPr txBox="1">
            <a:spLocks noChangeArrowheads="1"/>
          </p:cNvSpPr>
          <p:nvPr/>
        </p:nvSpPr>
        <p:spPr bwMode="auto">
          <a:xfrm>
            <a:off x="1387475" y="560546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pt-BR" sz="180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19" name="Text Box 302"/>
          <p:cNvSpPr txBox="1">
            <a:spLocks noChangeArrowheads="1"/>
          </p:cNvSpPr>
          <p:nvPr/>
        </p:nvSpPr>
        <p:spPr bwMode="auto">
          <a:xfrm>
            <a:off x="2001838" y="616585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pt-BR" sz="180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20" name="Text Box 304"/>
          <p:cNvSpPr txBox="1">
            <a:spLocks noChangeArrowheads="1"/>
          </p:cNvSpPr>
          <p:nvPr/>
        </p:nvSpPr>
        <p:spPr bwMode="auto">
          <a:xfrm>
            <a:off x="3025775" y="558006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pt-BR" sz="1800">
                <a:solidFill>
                  <a:srgbClr val="CC0000"/>
                </a:solidFill>
              </a:rPr>
              <a:t>3 probes</a:t>
            </a:r>
          </a:p>
        </p:txBody>
      </p: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517525" y="5541963"/>
            <a:ext cx="820738" cy="688975"/>
            <a:chOff x="-44" y="1473"/>
            <a:chExt cx="981" cy="1105"/>
          </a:xfrm>
        </p:grpSpPr>
        <p:pic>
          <p:nvPicPr>
            <p:cNvPr id="22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 flipH="1">
            <a:off x="6565900" y="5580063"/>
            <a:ext cx="754063" cy="669925"/>
            <a:chOff x="-44" y="1473"/>
            <a:chExt cx="981" cy="1105"/>
          </a:xfrm>
        </p:grpSpPr>
        <p:pic>
          <p:nvPicPr>
            <p:cNvPr id="25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5513388" y="6080125"/>
            <a:ext cx="617537" cy="250825"/>
            <a:chOff x="2356" y="1300"/>
            <a:chExt cx="555" cy="194"/>
          </a:xfrm>
        </p:grpSpPr>
        <p:sp>
          <p:nvSpPr>
            <p:cNvPr id="2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31" name="Group 31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4545013" y="5808663"/>
            <a:ext cx="617537" cy="250825"/>
            <a:chOff x="2356" y="1300"/>
            <a:chExt cx="555" cy="194"/>
          </a:xfrm>
        </p:grpSpPr>
        <p:sp>
          <p:nvSpPr>
            <p:cNvPr id="3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40" name="Group 40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43" name="Freeform 4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4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5" name="Group 45"/>
          <p:cNvGrpSpPr>
            <a:grpSpLocks/>
          </p:cNvGrpSpPr>
          <p:nvPr/>
        </p:nvGrpSpPr>
        <p:grpSpPr bwMode="auto">
          <a:xfrm>
            <a:off x="3394075" y="6018213"/>
            <a:ext cx="617538" cy="250825"/>
            <a:chOff x="2356" y="1300"/>
            <a:chExt cx="555" cy="194"/>
          </a:xfrm>
        </p:grpSpPr>
        <p:sp>
          <p:nvSpPr>
            <p:cNvPr id="4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49" name="Group 4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52" name="Freeform 5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Freeform 5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4" name="Group 54"/>
          <p:cNvGrpSpPr>
            <a:grpSpLocks/>
          </p:cNvGrpSpPr>
          <p:nvPr/>
        </p:nvGrpSpPr>
        <p:grpSpPr bwMode="auto">
          <a:xfrm>
            <a:off x="2392363" y="5772150"/>
            <a:ext cx="617537" cy="250825"/>
            <a:chOff x="2356" y="1300"/>
            <a:chExt cx="555" cy="194"/>
          </a:xfrm>
        </p:grpSpPr>
        <p:sp>
          <p:nvSpPr>
            <p:cNvPr id="5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5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58" name="Group 5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61" name="Freeform 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" name="Freeform 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9" name="Line 61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Line 6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3" name="Group 63"/>
          <p:cNvGrpSpPr>
            <a:grpSpLocks/>
          </p:cNvGrpSpPr>
          <p:nvPr/>
        </p:nvGrpSpPr>
        <p:grpSpPr bwMode="auto">
          <a:xfrm>
            <a:off x="1517650" y="6038850"/>
            <a:ext cx="617538" cy="250825"/>
            <a:chOff x="2356" y="1300"/>
            <a:chExt cx="555" cy="194"/>
          </a:xfrm>
        </p:grpSpPr>
        <p:sp>
          <p:nvSpPr>
            <p:cNvPr id="6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6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pt-BR" altLang="pt-BR">
                <a:latin typeface="Times New Roman" pitchFamily="18" charset="0"/>
                <a:cs typeface="Arial" pitchFamily="34" charset="0"/>
              </a:endParaRPr>
            </a:p>
          </p:txBody>
        </p:sp>
        <p:grpSp>
          <p:nvGrpSpPr>
            <p:cNvPr id="67" name="Group 6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0" name="Freeform 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" name="Freeform 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8" name="Line 70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2" name="Freeform 303"/>
          <p:cNvSpPr>
            <a:spLocks/>
          </p:cNvSpPr>
          <p:nvPr/>
        </p:nvSpPr>
        <p:spPr bwMode="auto">
          <a:xfrm>
            <a:off x="1257300" y="5826125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3" name="Freeform 299"/>
          <p:cNvSpPr>
            <a:spLocks/>
          </p:cNvSpPr>
          <p:nvPr/>
        </p:nvSpPr>
        <p:spPr bwMode="auto">
          <a:xfrm>
            <a:off x="1289050" y="5862638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4" name="Freeform 301"/>
          <p:cNvSpPr>
            <a:spLocks/>
          </p:cNvSpPr>
          <p:nvPr/>
        </p:nvSpPr>
        <p:spPr bwMode="auto">
          <a:xfrm>
            <a:off x="1282700" y="5776913"/>
            <a:ext cx="1346200" cy="474662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72" grpId="0" animBg="1"/>
      <p:bldP spid="73" grpId="0" animBg="1"/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5603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154AF252-24C2-4826-8A42-051F0BC0F022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r>
              <a:rPr lang="pt-BR" sz="3600" smtClean="0"/>
              <a:t>Modelos de serviço da camada de rede: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422275" y="1506538"/>
            <a:ext cx="142557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pt-BR" sz="2000">
                <a:latin typeface="Arial" pitchFamily="34" charset="0"/>
              </a:rPr>
              <a:t>Arquitetura</a:t>
            </a:r>
            <a:br>
              <a:rPr lang="pt-BR" sz="2000">
                <a:latin typeface="Arial" pitchFamily="34" charset="0"/>
              </a:rPr>
            </a:br>
            <a:r>
              <a:rPr lang="pt-BR" sz="2000">
                <a:latin typeface="Arial" pitchFamily="34" charset="0"/>
              </a:rPr>
              <a:t>de Rede</a:t>
            </a:r>
          </a:p>
          <a:p>
            <a:pPr algn="r"/>
            <a:endParaRPr lang="pt-BR" sz="2000">
              <a:latin typeface="Arial" pitchFamily="34" charset="0"/>
            </a:endParaRPr>
          </a:p>
          <a:p>
            <a:pPr algn="r"/>
            <a:r>
              <a:rPr lang="pt-BR" sz="2000">
                <a:latin typeface="Arial" pitchFamily="34" charset="0"/>
              </a:rPr>
              <a:t>Internet</a:t>
            </a:r>
          </a:p>
          <a:p>
            <a:pPr algn="r"/>
            <a:endParaRPr lang="pt-BR" sz="2000">
              <a:latin typeface="Arial" pitchFamily="34" charset="0"/>
            </a:endParaRPr>
          </a:p>
          <a:p>
            <a:pPr algn="r"/>
            <a:r>
              <a:rPr lang="pt-BR" sz="2000">
                <a:latin typeface="Arial" pitchFamily="34" charset="0"/>
              </a:rPr>
              <a:t>ATM</a:t>
            </a:r>
          </a:p>
          <a:p>
            <a:pPr algn="r"/>
            <a:endParaRPr lang="pt-BR" sz="2000">
              <a:latin typeface="Arial" pitchFamily="34" charset="0"/>
            </a:endParaRPr>
          </a:p>
          <a:p>
            <a:pPr algn="r"/>
            <a:r>
              <a:rPr lang="pt-BR" sz="2000">
                <a:latin typeface="Arial" pitchFamily="34" charset="0"/>
              </a:rPr>
              <a:t>ATM</a:t>
            </a:r>
          </a:p>
          <a:p>
            <a:pPr algn="r"/>
            <a:endParaRPr lang="pt-BR" sz="2000">
              <a:latin typeface="Arial" pitchFamily="34" charset="0"/>
            </a:endParaRPr>
          </a:p>
          <a:p>
            <a:pPr algn="r"/>
            <a:r>
              <a:rPr lang="pt-BR" sz="2000">
                <a:latin typeface="Arial" pitchFamily="34" charset="0"/>
              </a:rPr>
              <a:t>ATM</a:t>
            </a:r>
          </a:p>
          <a:p>
            <a:pPr algn="r"/>
            <a:endParaRPr lang="pt-BR" sz="2000">
              <a:latin typeface="Arial" pitchFamily="34" charset="0"/>
            </a:endParaRPr>
          </a:p>
          <a:p>
            <a:pPr algn="r"/>
            <a:r>
              <a:rPr lang="pt-BR" sz="2000">
                <a:latin typeface="Arial" pitchFamily="34" charset="0"/>
              </a:rPr>
              <a:t>ATM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1966913" y="1506538"/>
            <a:ext cx="1370012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Arial" pitchFamily="34" charset="0"/>
              </a:rPr>
              <a:t>Modelo de</a:t>
            </a:r>
            <a:br>
              <a:rPr lang="pt-BR" sz="2000">
                <a:latin typeface="Arial" pitchFamily="34" charset="0"/>
              </a:rPr>
            </a:br>
            <a:r>
              <a:rPr lang="pt-BR" sz="2000">
                <a:latin typeface="Arial" pitchFamily="34" charset="0"/>
              </a:rPr>
              <a:t>serviço</a:t>
            </a:r>
          </a:p>
          <a:p>
            <a:endParaRPr lang="pt-BR" sz="2000">
              <a:latin typeface="Arial" pitchFamily="34" charset="0"/>
            </a:endParaRPr>
          </a:p>
          <a:p>
            <a:r>
              <a:rPr lang="pt-BR" sz="2000">
                <a:latin typeface="Arial" pitchFamily="34" charset="0"/>
              </a:rPr>
              <a:t>melhor</a:t>
            </a:r>
            <a:br>
              <a:rPr lang="pt-BR" sz="2000">
                <a:latin typeface="Arial" pitchFamily="34" charset="0"/>
              </a:rPr>
            </a:br>
            <a:r>
              <a:rPr lang="pt-BR" sz="2000">
                <a:latin typeface="Arial" pitchFamily="34" charset="0"/>
              </a:rPr>
              <a:t>esforço</a:t>
            </a:r>
          </a:p>
          <a:p>
            <a:r>
              <a:rPr lang="pt-BR" sz="2000">
                <a:latin typeface="Arial" pitchFamily="34" charset="0"/>
              </a:rPr>
              <a:t>CBR</a:t>
            </a:r>
          </a:p>
          <a:p>
            <a:endParaRPr lang="pt-BR" sz="2000">
              <a:latin typeface="Arial" pitchFamily="34" charset="0"/>
            </a:endParaRPr>
          </a:p>
          <a:p>
            <a:r>
              <a:rPr lang="pt-BR" sz="2000">
                <a:latin typeface="Arial" pitchFamily="34" charset="0"/>
              </a:rPr>
              <a:t>VBR</a:t>
            </a:r>
          </a:p>
          <a:p>
            <a:endParaRPr lang="pt-BR" sz="2000">
              <a:latin typeface="Arial" pitchFamily="34" charset="0"/>
            </a:endParaRPr>
          </a:p>
          <a:p>
            <a:r>
              <a:rPr lang="pt-BR" sz="2000">
                <a:latin typeface="Arial" pitchFamily="34" charset="0"/>
              </a:rPr>
              <a:t>ABR</a:t>
            </a:r>
          </a:p>
          <a:p>
            <a:endParaRPr lang="pt-BR" sz="2000">
              <a:latin typeface="Arial" pitchFamily="34" charset="0"/>
            </a:endParaRPr>
          </a:p>
          <a:p>
            <a:r>
              <a:rPr lang="pt-BR" sz="2000">
                <a:latin typeface="Arial" pitchFamily="34" charset="0"/>
              </a:rPr>
              <a:t>UBR</a:t>
            </a: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3300413" y="1801813"/>
            <a:ext cx="128428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Arial" pitchFamily="34" charset="0"/>
              </a:rPr>
              <a:t>Banda</a:t>
            </a:r>
          </a:p>
          <a:p>
            <a:endParaRPr lang="pt-BR" sz="2000">
              <a:latin typeface="Arial" pitchFamily="34" charset="0"/>
            </a:endParaRPr>
          </a:p>
          <a:p>
            <a:r>
              <a:rPr lang="pt-BR" sz="2000">
                <a:latin typeface="Arial" pitchFamily="34" charset="0"/>
              </a:rPr>
              <a:t>nenhuma</a:t>
            </a:r>
          </a:p>
          <a:p>
            <a:endParaRPr lang="pt-BR" sz="2000">
              <a:latin typeface="Arial" pitchFamily="34" charset="0"/>
            </a:endParaRPr>
          </a:p>
          <a:p>
            <a:r>
              <a:rPr lang="pt-BR" sz="2000">
                <a:latin typeface="Arial" pitchFamily="34" charset="0"/>
              </a:rPr>
              <a:t>taxa</a:t>
            </a:r>
            <a:br>
              <a:rPr lang="pt-BR" sz="2000">
                <a:latin typeface="Arial" pitchFamily="34" charset="0"/>
              </a:rPr>
            </a:br>
            <a:r>
              <a:rPr lang="pt-BR" sz="2000">
                <a:latin typeface="Arial" pitchFamily="34" charset="0"/>
              </a:rPr>
              <a:t>constante</a:t>
            </a:r>
          </a:p>
          <a:p>
            <a:r>
              <a:rPr lang="pt-BR" sz="2000">
                <a:latin typeface="Arial" pitchFamily="34" charset="0"/>
              </a:rPr>
              <a:t>taxa</a:t>
            </a:r>
            <a:br>
              <a:rPr lang="pt-BR" sz="2000">
                <a:latin typeface="Arial" pitchFamily="34" charset="0"/>
              </a:rPr>
            </a:br>
            <a:r>
              <a:rPr lang="pt-BR" sz="2000">
                <a:latin typeface="Arial" pitchFamily="34" charset="0"/>
              </a:rPr>
              <a:t>garantida</a:t>
            </a:r>
          </a:p>
          <a:p>
            <a:r>
              <a:rPr lang="pt-BR" sz="2000">
                <a:latin typeface="Arial" pitchFamily="34" charset="0"/>
              </a:rPr>
              <a:t>mínima</a:t>
            </a:r>
          </a:p>
          <a:p>
            <a:r>
              <a:rPr lang="pt-BR" sz="2000">
                <a:latin typeface="Arial" pitchFamily="34" charset="0"/>
              </a:rPr>
              <a:t>garantida</a:t>
            </a:r>
          </a:p>
          <a:p>
            <a:r>
              <a:rPr lang="pt-BR" sz="2000">
                <a:latin typeface="Arial" pitchFamily="34" charset="0"/>
              </a:rPr>
              <a:t>nenhuma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25608" name="Line 6"/>
          <p:cNvSpPr>
            <a:spLocks noChangeShapeType="1"/>
          </p:cNvSpPr>
          <p:nvPr/>
        </p:nvSpPr>
        <p:spPr bwMode="auto">
          <a:xfrm>
            <a:off x="409575" y="2324100"/>
            <a:ext cx="84296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09" name="Line 7"/>
          <p:cNvSpPr>
            <a:spLocks noChangeShapeType="1"/>
          </p:cNvSpPr>
          <p:nvPr/>
        </p:nvSpPr>
        <p:spPr bwMode="auto">
          <a:xfrm>
            <a:off x="514350" y="3057525"/>
            <a:ext cx="8429625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>
            <a:off x="561975" y="3676650"/>
            <a:ext cx="8429625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11" name="Line 9"/>
          <p:cNvSpPr>
            <a:spLocks noChangeShapeType="1"/>
          </p:cNvSpPr>
          <p:nvPr/>
        </p:nvSpPr>
        <p:spPr bwMode="auto">
          <a:xfrm>
            <a:off x="561975" y="4305300"/>
            <a:ext cx="8429625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12" name="Line 10"/>
          <p:cNvSpPr>
            <a:spLocks noChangeShapeType="1"/>
          </p:cNvSpPr>
          <p:nvPr/>
        </p:nvSpPr>
        <p:spPr bwMode="auto">
          <a:xfrm>
            <a:off x="571500" y="4886325"/>
            <a:ext cx="8429625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613" name="Text Box 11"/>
          <p:cNvSpPr txBox="1">
            <a:spLocks noChangeArrowheads="1"/>
          </p:cNvSpPr>
          <p:nvPr/>
        </p:nvSpPr>
        <p:spPr bwMode="auto">
          <a:xfrm>
            <a:off x="4440238" y="1792288"/>
            <a:ext cx="989012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>
                <a:latin typeface="Arial" pitchFamily="34" charset="0"/>
              </a:rPr>
              <a:t>Perdas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não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sim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sim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não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não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25614" name="Text Box 12"/>
          <p:cNvSpPr txBox="1">
            <a:spLocks noChangeArrowheads="1"/>
          </p:cNvSpPr>
          <p:nvPr/>
        </p:nvSpPr>
        <p:spPr bwMode="auto">
          <a:xfrm>
            <a:off x="5424488" y="1811338"/>
            <a:ext cx="95885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>
                <a:latin typeface="Arial" pitchFamily="34" charset="0"/>
              </a:rPr>
              <a:t>Ordem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não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sim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sim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sim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sim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25615" name="Text Box 13"/>
          <p:cNvSpPr txBox="1">
            <a:spLocks noChangeArrowheads="1"/>
          </p:cNvSpPr>
          <p:nvPr/>
        </p:nvSpPr>
        <p:spPr bwMode="auto">
          <a:xfrm>
            <a:off x="6281738" y="1811338"/>
            <a:ext cx="97472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2000">
                <a:latin typeface="Arial" pitchFamily="34" charset="0"/>
              </a:rPr>
              <a:t>Tempo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não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sim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sim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não</a:t>
            </a:r>
          </a:p>
          <a:p>
            <a:pPr algn="ctr"/>
            <a:endParaRPr lang="pt-BR" sz="2000">
              <a:latin typeface="Arial" pitchFamily="34" charset="0"/>
            </a:endParaRPr>
          </a:p>
          <a:p>
            <a:pPr algn="ctr"/>
            <a:r>
              <a:rPr lang="pt-BR" sz="2000">
                <a:latin typeface="Arial" pitchFamily="34" charset="0"/>
              </a:rPr>
              <a:t>não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25616" name="Text Box 14"/>
          <p:cNvSpPr txBox="1">
            <a:spLocks noChangeArrowheads="1"/>
          </p:cNvSpPr>
          <p:nvPr/>
        </p:nvSpPr>
        <p:spPr bwMode="auto">
          <a:xfrm>
            <a:off x="7281863" y="1525588"/>
            <a:ext cx="1624012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Arial" pitchFamily="34" charset="0"/>
              </a:rPr>
              <a:t>Indicação de</a:t>
            </a:r>
            <a:br>
              <a:rPr lang="pt-BR" sz="2000">
                <a:latin typeface="Arial" pitchFamily="34" charset="0"/>
              </a:rPr>
            </a:br>
            <a:r>
              <a:rPr lang="pt-BR" sz="2000">
                <a:latin typeface="Arial" pitchFamily="34" charset="0"/>
              </a:rPr>
              <a:t>congestion.?</a:t>
            </a:r>
          </a:p>
          <a:p>
            <a:endParaRPr lang="pt-BR" sz="2000">
              <a:latin typeface="Arial" pitchFamily="34" charset="0"/>
            </a:endParaRPr>
          </a:p>
          <a:p>
            <a:r>
              <a:rPr lang="pt-BR" sz="2000">
                <a:latin typeface="Arial" pitchFamily="34" charset="0"/>
              </a:rPr>
              <a:t>não (inferido</a:t>
            </a:r>
          </a:p>
          <a:p>
            <a:r>
              <a:rPr lang="pt-BR" sz="2000">
                <a:latin typeface="Arial" pitchFamily="34" charset="0"/>
              </a:rPr>
              <a:t>via perdas)</a:t>
            </a:r>
          </a:p>
          <a:p>
            <a:r>
              <a:rPr lang="pt-BR" sz="2000">
                <a:latin typeface="Arial" pitchFamily="34" charset="0"/>
              </a:rPr>
              <a:t>sem</a:t>
            </a:r>
          </a:p>
          <a:p>
            <a:r>
              <a:rPr lang="pt-BR" sz="2000">
                <a:latin typeface="Arial" pitchFamily="34" charset="0"/>
              </a:rPr>
              <a:t>congestion.</a:t>
            </a:r>
          </a:p>
          <a:p>
            <a:r>
              <a:rPr lang="pt-BR" sz="2000">
                <a:latin typeface="Arial" pitchFamily="34" charset="0"/>
              </a:rPr>
              <a:t>sem</a:t>
            </a:r>
          </a:p>
          <a:p>
            <a:r>
              <a:rPr lang="pt-BR" sz="2000">
                <a:latin typeface="Arial" pitchFamily="34" charset="0"/>
              </a:rPr>
              <a:t>congestion.</a:t>
            </a:r>
          </a:p>
          <a:p>
            <a:r>
              <a:rPr lang="pt-BR" sz="2000">
                <a:latin typeface="Arial" pitchFamily="34" charset="0"/>
              </a:rPr>
              <a:t>sim</a:t>
            </a:r>
          </a:p>
          <a:p>
            <a:endParaRPr lang="pt-BR" sz="2000">
              <a:latin typeface="Arial" pitchFamily="34" charset="0"/>
            </a:endParaRPr>
          </a:p>
          <a:p>
            <a:r>
              <a:rPr lang="pt-BR" sz="2000">
                <a:latin typeface="Arial" pitchFamily="34" charset="0"/>
              </a:rPr>
              <a:t>não</a:t>
            </a:r>
          </a:p>
        </p:txBody>
      </p:sp>
      <p:sp>
        <p:nvSpPr>
          <p:cNvPr id="25617" name="Text Box 15"/>
          <p:cNvSpPr txBox="1">
            <a:spLocks noChangeArrowheads="1"/>
          </p:cNvSpPr>
          <p:nvPr/>
        </p:nvSpPr>
        <p:spPr bwMode="auto">
          <a:xfrm>
            <a:off x="4672013" y="1374775"/>
            <a:ext cx="1495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000">
                <a:latin typeface="Arial" pitchFamily="34" charset="0"/>
              </a:rPr>
              <a:t>Garantias ?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25618" name="Line 16"/>
          <p:cNvSpPr>
            <a:spLocks noChangeShapeType="1"/>
          </p:cNvSpPr>
          <p:nvPr/>
        </p:nvSpPr>
        <p:spPr bwMode="auto">
          <a:xfrm flipV="1">
            <a:off x="3390900" y="1800225"/>
            <a:ext cx="3733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0483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D892CAFC-B1E3-476F-97DD-D343463D6B7A}" type="slidenum">
              <a:rPr lang="pt-BR" smtClean="0"/>
              <a:pPr/>
              <a:t>80</a:t>
            </a:fld>
            <a:endParaRPr lang="pt-B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Capítulo 4: Camada de Rede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4.5 Algoritmos de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Estado de enlace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Vetor de distâncias</a:t>
            </a:r>
          </a:p>
          <a:p>
            <a:pPr lvl="1">
              <a:lnSpc>
                <a:spcPct val="90000"/>
              </a:lnSpc>
            </a:pP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hierárquico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4.6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na Internet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RIP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OSPF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BGP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4.7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i="1" dirty="0" smtClean="0">
                <a:solidFill>
                  <a:schemeClr val="bg1">
                    <a:lumMod val="65000"/>
                  </a:schemeClr>
                </a:solidFill>
              </a:rPr>
              <a:t>broadcast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pt-BR" sz="2400" i="1" dirty="0" err="1" smtClean="0">
                <a:solidFill>
                  <a:schemeClr val="bg1">
                    <a:lumMod val="65000"/>
                  </a:schemeClr>
                </a:solidFill>
              </a:rPr>
              <a:t>multicast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 1 Introdução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4.2 Redes de circuitos virtuais e de </a:t>
            </a:r>
            <a:r>
              <a:rPr lang="pt-BR" sz="2400" dirty="0" err="1" smtClean="0"/>
              <a:t>datagramas</a:t>
            </a:r>
            <a:endParaRPr lang="pt-BR" sz="2400" dirty="0" smtClean="0"/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4.3 O que há dentro de um roteador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4.4 O Protocolo da Internet (IP)</a:t>
            </a:r>
            <a:endParaRPr lang="pt-BR" sz="2400" i="1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Formato do </a:t>
            </a:r>
            <a:r>
              <a:rPr lang="pt-BR" sz="2000" dirty="0" err="1" smtClean="0"/>
              <a:t>datagrama</a:t>
            </a:r>
            <a:endParaRPr lang="pt-BR" sz="2000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Endereçamento IPv4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ICMP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>
                <a:solidFill>
                  <a:srgbClr val="FF0000"/>
                </a:solidFill>
              </a:rPr>
              <a:t>IPv6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72707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D595DABB-420E-4D2A-BF91-C2E60012E018}" type="slidenum">
              <a:rPr lang="pt-BR" smtClean="0"/>
              <a:pPr/>
              <a:t>81</a:t>
            </a:fld>
            <a:endParaRPr lang="pt-BR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2275"/>
            <a:ext cx="7772400" cy="838200"/>
          </a:xfrm>
        </p:spPr>
        <p:txBody>
          <a:bodyPr/>
          <a:lstStyle/>
          <a:p>
            <a:r>
              <a:rPr lang="pt-BR" smtClean="0"/>
              <a:t>IPv6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401763"/>
            <a:ext cx="8205788" cy="5105400"/>
          </a:xfrm>
        </p:spPr>
        <p:txBody>
          <a:bodyPr/>
          <a:lstStyle/>
          <a:p>
            <a:r>
              <a:rPr lang="pt-BR" sz="2400" dirty="0" smtClean="0">
                <a:solidFill>
                  <a:srgbClr val="FF0000"/>
                </a:solidFill>
              </a:rPr>
              <a:t>Motivação inicial:</a:t>
            </a:r>
            <a:r>
              <a:rPr lang="pt-BR" sz="2400" i="1" dirty="0" smtClean="0"/>
              <a:t> </a:t>
            </a:r>
            <a:r>
              <a:rPr lang="pt-BR" sz="2400" dirty="0" smtClean="0"/>
              <a:t>espaço de endereços de 32-bits em breve completamente alocado.</a:t>
            </a:r>
          </a:p>
          <a:p>
            <a:pPr lvl="1"/>
            <a:r>
              <a:rPr lang="pt-BR" sz="2000" dirty="0" smtClean="0"/>
              <a:t>Esgotou em 2011 na ICANN</a:t>
            </a:r>
          </a:p>
          <a:p>
            <a:r>
              <a:rPr lang="pt-BR" sz="2400" dirty="0" smtClean="0"/>
              <a:t>Motivação adicional:</a:t>
            </a:r>
          </a:p>
          <a:p>
            <a:pPr lvl="1"/>
            <a:r>
              <a:rPr lang="pt-BR" sz="2000" dirty="0" smtClean="0"/>
              <a:t>formato do cabeçalho facilita acelerar processamento/repasse</a:t>
            </a:r>
          </a:p>
          <a:p>
            <a:pPr lvl="1"/>
            <a:r>
              <a:rPr lang="pt-BR" sz="2000" dirty="0" smtClean="0"/>
              <a:t>mudanças no cabeçalho para facilitar </a:t>
            </a:r>
            <a:r>
              <a:rPr lang="pt-BR" sz="2000" dirty="0" err="1" smtClean="0"/>
              <a:t>QoS</a:t>
            </a:r>
            <a:r>
              <a:rPr lang="pt-BR" sz="2000" dirty="0" smtClean="0"/>
              <a:t> </a:t>
            </a:r>
          </a:p>
          <a:p>
            <a:endParaRPr lang="pt-BR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formato do </a:t>
            </a:r>
            <a:r>
              <a:rPr lang="pt-BR" sz="2400" dirty="0" err="1" smtClean="0">
                <a:solidFill>
                  <a:srgbClr val="FF0000"/>
                </a:solidFill>
              </a:rPr>
              <a:t>datagrama</a:t>
            </a:r>
            <a:r>
              <a:rPr lang="pt-BR" sz="2400" dirty="0" smtClean="0">
                <a:solidFill>
                  <a:srgbClr val="FF0000"/>
                </a:solidFill>
              </a:rPr>
              <a:t> IPv6:</a:t>
            </a:r>
            <a:r>
              <a:rPr lang="pt-BR" sz="2400" dirty="0" smtClean="0"/>
              <a:t> </a:t>
            </a:r>
          </a:p>
          <a:p>
            <a:pPr lvl="1"/>
            <a:r>
              <a:rPr lang="pt-BR" sz="2000" dirty="0" smtClean="0"/>
              <a:t>cabeçalho de tamanho fixo de 40 bytes</a:t>
            </a:r>
          </a:p>
          <a:p>
            <a:pPr lvl="1"/>
            <a:r>
              <a:rPr lang="pt-BR" sz="2000" dirty="0" smtClean="0"/>
              <a:t>não admite fragmentação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73731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52403B4D-9808-4DB2-9235-51FC1B55EB1F}" type="slidenum">
              <a:rPr lang="pt-BR" smtClean="0"/>
              <a:pPr/>
              <a:t>82</a:t>
            </a:fld>
            <a:endParaRPr lang="pt-BR" smtClean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Cabeçalho IPv6</a:t>
            </a:r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479425" y="1358900"/>
            <a:ext cx="848201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i="1">
                <a:solidFill>
                  <a:srgbClr val="FF0000"/>
                </a:solidFill>
              </a:rPr>
              <a:t>Classe de tráfego:</a:t>
            </a:r>
            <a:r>
              <a:rPr lang="pt-BR" sz="2400"/>
              <a:t>  identifica prioridade entre datagramas no fluxo</a:t>
            </a:r>
          </a:p>
          <a:p>
            <a:r>
              <a:rPr lang="pt-BR" sz="2400" i="1">
                <a:solidFill>
                  <a:srgbClr val="FF0000"/>
                </a:solidFill>
              </a:rPr>
              <a:t>Rótulo do Fluxo:</a:t>
            </a:r>
            <a:r>
              <a:rPr lang="pt-BR" sz="2400"/>
              <a:t> identifica datagramas no mesmo “fluxo” </a:t>
            </a:r>
          </a:p>
          <a:p>
            <a:r>
              <a:rPr lang="pt-BR" sz="2400"/>
              <a:t>                    (conceito de “fluxo” mal definido).</a:t>
            </a:r>
          </a:p>
          <a:p>
            <a:r>
              <a:rPr lang="pt-BR" sz="2400" i="1">
                <a:solidFill>
                  <a:srgbClr val="FF0000"/>
                </a:solidFill>
              </a:rPr>
              <a:t>Próximo cabeçalho:</a:t>
            </a:r>
            <a:r>
              <a:rPr lang="pt-BR" sz="2400"/>
              <a:t> identifica protocolo da camada superior </a:t>
            </a:r>
            <a:br>
              <a:rPr lang="pt-BR" sz="2400"/>
            </a:br>
            <a:r>
              <a:rPr lang="pt-BR" sz="2400"/>
              <a:t>		para os dados </a:t>
            </a:r>
          </a:p>
        </p:txBody>
      </p:sp>
      <p:pic>
        <p:nvPicPr>
          <p:cNvPr id="73734" name="Picture 7" descr="f042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76400" y="3421063"/>
            <a:ext cx="5430838" cy="29495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74755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3B3A505C-F2B1-436E-82FA-C6866322F6F4}" type="slidenum">
              <a:rPr lang="pt-BR" smtClean="0"/>
              <a:pPr/>
              <a:t>83</a:t>
            </a:fld>
            <a:endParaRPr lang="pt-BR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Outras mudanças em relação ao IPv4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i="1" dirty="0" err="1" smtClean="0">
                <a:solidFill>
                  <a:srgbClr val="FF0000"/>
                </a:solidFill>
              </a:rPr>
              <a:t>Checksum</a:t>
            </a:r>
            <a:r>
              <a:rPr lang="pt-BR" sz="2400" dirty="0" smtClean="0">
                <a:solidFill>
                  <a:srgbClr val="FF0000"/>
                </a:solidFill>
              </a:rPr>
              <a:t>:</a:t>
            </a:r>
            <a:r>
              <a:rPr lang="pt-BR" sz="2400" i="1" dirty="0" smtClean="0"/>
              <a:t> </a:t>
            </a:r>
            <a:r>
              <a:rPr lang="pt-BR" sz="2400" dirty="0" smtClean="0"/>
              <a:t>removido completamente para reduzir tempo de processamento a cada roteador</a:t>
            </a:r>
          </a:p>
          <a:p>
            <a:r>
              <a:rPr lang="pt-BR" sz="2400" i="1" dirty="0" smtClean="0">
                <a:solidFill>
                  <a:srgbClr val="FF0000"/>
                </a:solidFill>
              </a:rPr>
              <a:t>Opções:</a:t>
            </a:r>
            <a:r>
              <a:rPr lang="pt-BR" sz="2400" dirty="0" smtClean="0"/>
              <a:t> permitidas, porém fora do cabeçalho, indicadas pelo campo “Próximo Cabeçalho”</a:t>
            </a:r>
          </a:p>
          <a:p>
            <a:r>
              <a:rPr lang="pt-BR" sz="2400" i="1" dirty="0" smtClean="0">
                <a:solidFill>
                  <a:srgbClr val="FF0000"/>
                </a:solidFill>
              </a:rPr>
              <a:t>ICMPv6:</a:t>
            </a:r>
            <a:r>
              <a:rPr lang="pt-BR" sz="2400" dirty="0" smtClean="0"/>
              <a:t> versão nova de ICMP</a:t>
            </a:r>
          </a:p>
          <a:p>
            <a:pPr lvl="1"/>
            <a:r>
              <a:rPr lang="pt-BR" sz="2000" dirty="0" smtClean="0"/>
              <a:t>tipos adicionais de mensagens, p.ex. “Pacote Muito Grande”</a:t>
            </a:r>
          </a:p>
          <a:p>
            <a:pPr lvl="1"/>
            <a:r>
              <a:rPr lang="pt-BR" sz="2000" dirty="0" smtClean="0"/>
              <a:t>funções de gerenciamento de grupo multiponto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Espaço de Endereçamento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endereço IPv4 é formado por 32 bits.</a:t>
            </a:r>
          </a:p>
          <a:p>
            <a:pPr lvl="1"/>
            <a:r>
              <a:rPr lang="pt-BR" dirty="0" smtClean="0"/>
              <a:t>2</a:t>
            </a:r>
            <a:r>
              <a:rPr lang="pt-BR" baseline="30000" dirty="0" smtClean="0"/>
              <a:t>32</a:t>
            </a:r>
            <a:r>
              <a:rPr lang="pt-BR" dirty="0" smtClean="0"/>
              <a:t> = 4.294.967.296</a:t>
            </a:r>
          </a:p>
          <a:p>
            <a:pPr lvl="1"/>
            <a:endParaRPr lang="pt-BR" dirty="0"/>
          </a:p>
          <a:p>
            <a:r>
              <a:rPr lang="pt-BR" dirty="0" smtClean="0"/>
              <a:t>Um endereço IPv6 é formado por 128 bits.</a:t>
            </a:r>
          </a:p>
          <a:p>
            <a:pPr lvl="1"/>
            <a:r>
              <a:rPr lang="pt-BR" dirty="0" smtClean="0"/>
              <a:t>2</a:t>
            </a:r>
            <a:r>
              <a:rPr lang="pt-BR" baseline="30000" dirty="0" smtClean="0"/>
              <a:t>128</a:t>
            </a:r>
            <a:r>
              <a:rPr lang="pt-BR" dirty="0" smtClean="0"/>
              <a:t> </a:t>
            </a:r>
            <a:r>
              <a:rPr lang="pt-BR" dirty="0"/>
              <a:t>= </a:t>
            </a:r>
            <a:r>
              <a:rPr lang="pt-BR" dirty="0" smtClean="0"/>
              <a:t>340.282.366.920.938.463.463.374.607.431.768.211.456</a:t>
            </a:r>
          </a:p>
          <a:p>
            <a:pPr lvl="1"/>
            <a:r>
              <a:rPr lang="pt-BR" dirty="0" smtClean="0"/>
              <a:t>~56 </a:t>
            </a:r>
            <a:r>
              <a:rPr lang="pt-BR" dirty="0" err="1" smtClean="0"/>
              <a:t>octilhões</a:t>
            </a:r>
            <a:r>
              <a:rPr lang="pt-BR" dirty="0" smtClean="0"/>
              <a:t> (5,6 x 10</a:t>
            </a:r>
            <a:r>
              <a:rPr lang="pt-BR" baseline="30000" dirty="0" smtClean="0"/>
              <a:t>28</a:t>
            </a:r>
            <a:r>
              <a:rPr lang="pt-BR" dirty="0" smtClean="0"/>
              <a:t>) de endereços IP por ser humano</a:t>
            </a:r>
          </a:p>
          <a:p>
            <a:pPr lvl="1"/>
            <a:r>
              <a:rPr lang="pt-BR" dirty="0" smtClean="0"/>
              <a:t>~79 </a:t>
            </a:r>
            <a:r>
              <a:rPr lang="pt-BR" dirty="0" err="1"/>
              <a:t>octilhões</a:t>
            </a:r>
            <a:r>
              <a:rPr lang="pt-BR" dirty="0"/>
              <a:t> </a:t>
            </a:r>
            <a:r>
              <a:rPr lang="pt-BR" dirty="0" smtClean="0"/>
              <a:t>(7,9 </a:t>
            </a:r>
            <a:r>
              <a:rPr lang="pt-BR" dirty="0"/>
              <a:t>x 10</a:t>
            </a:r>
            <a:r>
              <a:rPr lang="pt-BR" baseline="30000" dirty="0"/>
              <a:t>28</a:t>
            </a:r>
            <a:r>
              <a:rPr lang="pt-BR" dirty="0"/>
              <a:t>) de </a:t>
            </a:r>
            <a:r>
              <a:rPr lang="pt-BR" dirty="0" smtClean="0"/>
              <a:t>vezes a quantidade de endereços IPv4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4a-</a:t>
            </a:r>
            <a:fld id="{5274A37C-EE8F-4987-9EFE-3337B73C46DE}" type="slidenum">
              <a:rPr lang="pt-BR" smtClean="0"/>
              <a:pPr>
                <a:defRPr/>
              </a:pPr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01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Endereços IPv6 </a:t>
            </a:r>
            <a:r>
              <a:rPr lang="pt-BR" sz="2800" smtClean="0"/>
              <a:t>(RFC 4291)</a:t>
            </a:r>
            <a:endParaRPr lang="pt-BR" smtClean="0"/>
          </a:p>
        </p:txBody>
      </p:sp>
      <p:sp>
        <p:nvSpPr>
          <p:cNvPr id="757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Exemplos:</a:t>
            </a:r>
          </a:p>
          <a:p>
            <a:pPr lvl="1"/>
            <a:r>
              <a:rPr lang="pt-BR" smtClean="0"/>
              <a:t>ABCD:EF01:2345:6789:ABCD:EF01:2345:6789</a:t>
            </a:r>
          </a:p>
          <a:p>
            <a:pPr lvl="1"/>
            <a:r>
              <a:rPr lang="pt-BR" smtClean="0"/>
              <a:t>2001:DB8:0:0:8:800:200C:417A</a:t>
            </a:r>
          </a:p>
          <a:p>
            <a:r>
              <a:rPr lang="pt-BR" smtClean="0"/>
              <a:t>Representação de endereços IPv4:</a:t>
            </a:r>
          </a:p>
          <a:p>
            <a:pPr lvl="1"/>
            <a:r>
              <a:rPr lang="en-US" smtClean="0"/>
              <a:t>0:0:0:0:0:FFFF:129.144.52.38</a:t>
            </a:r>
          </a:p>
          <a:p>
            <a:r>
              <a:rPr lang="en-US" smtClean="0"/>
              <a:t>Ou em formato comprimido</a:t>
            </a:r>
          </a:p>
          <a:p>
            <a:pPr lvl="1"/>
            <a:r>
              <a:rPr lang="en-US" smtClean="0"/>
              <a:t>::FFFF:129.144.52.38</a:t>
            </a:r>
            <a:endParaRPr lang="pt-BR" smtClean="0"/>
          </a:p>
        </p:txBody>
      </p:sp>
      <p:sp>
        <p:nvSpPr>
          <p:cNvPr id="75780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75781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E6C0DB01-FA20-4B27-8219-15452C002B43}" type="slidenum">
              <a:rPr lang="pt-BR" smtClean="0"/>
              <a:pPr/>
              <a:t>85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Endereços IPv6</a:t>
            </a:r>
          </a:p>
        </p:txBody>
      </p:sp>
      <p:sp>
        <p:nvSpPr>
          <p:cNvPr id="768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Eliminação de zeros:</a:t>
            </a:r>
          </a:p>
          <a:p>
            <a:pPr lvl="1"/>
            <a:r>
              <a:rPr lang="pt-BR" smtClean="0"/>
              <a:t>Os endereços:</a:t>
            </a:r>
          </a:p>
          <a:p>
            <a:pPr lvl="2"/>
            <a:r>
              <a:rPr lang="en-US" smtClean="0"/>
              <a:t> 2001:DB8:0:0:8:800:200C:417A   endereço unicast</a:t>
            </a:r>
          </a:p>
          <a:p>
            <a:pPr lvl="2"/>
            <a:r>
              <a:rPr lang="en-US" smtClean="0"/>
              <a:t> FF01:0:0:0:0:0:0:101           endereço multicast</a:t>
            </a:r>
          </a:p>
          <a:p>
            <a:pPr lvl="2"/>
            <a:r>
              <a:rPr lang="en-US" smtClean="0"/>
              <a:t> 0:0:0:0:0:0:0:1                endereço de loopback</a:t>
            </a:r>
          </a:p>
          <a:p>
            <a:pPr lvl="2"/>
            <a:r>
              <a:rPr lang="en-US" smtClean="0"/>
              <a:t> 0:0:0:0:0:0:0:0                endereço não especificado</a:t>
            </a:r>
          </a:p>
          <a:p>
            <a:pPr lvl="1"/>
            <a:r>
              <a:rPr lang="en-US" smtClean="0"/>
              <a:t>Podem ser escritos como:</a:t>
            </a:r>
          </a:p>
          <a:p>
            <a:pPr lvl="2"/>
            <a:r>
              <a:rPr lang="en-US" smtClean="0"/>
              <a:t> 2001:DB8::8:800:200C:417A   endereço unicast</a:t>
            </a:r>
          </a:p>
          <a:p>
            <a:pPr lvl="2"/>
            <a:r>
              <a:rPr lang="en-US" smtClean="0"/>
              <a:t> FF01::101           endereço multicast</a:t>
            </a:r>
          </a:p>
          <a:p>
            <a:pPr lvl="2"/>
            <a:r>
              <a:rPr lang="en-US" smtClean="0"/>
              <a:t> ::1                endereço de loopback</a:t>
            </a:r>
          </a:p>
          <a:p>
            <a:pPr lvl="2"/>
            <a:r>
              <a:rPr lang="en-US" smtClean="0"/>
              <a:t> ::                endereço não especificado</a:t>
            </a:r>
          </a:p>
          <a:p>
            <a:pPr lvl="2"/>
            <a:endParaRPr lang="pt-BR" smtClean="0"/>
          </a:p>
        </p:txBody>
      </p:sp>
      <p:sp>
        <p:nvSpPr>
          <p:cNvPr id="76804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76805" name="Espaço Reservado para Número de Slid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8F631BD2-E563-48F0-B3AB-B2AF59F40AA2}" type="slidenum">
              <a:rPr lang="pt-BR" smtClean="0"/>
              <a:pPr/>
              <a:t>86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Espaço de Endereçamento do IPv6 </a:t>
            </a:r>
            <a:r>
              <a:rPr lang="pt-BR" sz="2400" smtClean="0"/>
              <a:t>(19/07/2007)</a:t>
            </a:r>
            <a:endParaRPr lang="pt-BR" smtClean="0"/>
          </a:p>
        </p:txBody>
      </p:sp>
      <p:sp>
        <p:nvSpPr>
          <p:cNvPr id="77827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400" smtClean="0"/>
              <a:t>0000::/8              Reserved by IETF        [RFC4291]</a:t>
            </a:r>
          </a:p>
          <a:p>
            <a:r>
              <a:rPr lang="pt-BR" sz="1400" smtClean="0"/>
              <a:t>0100::/8              Reserved by IETF        [RFC4291]</a:t>
            </a:r>
          </a:p>
          <a:p>
            <a:r>
              <a:rPr lang="pt-BR" sz="1400" smtClean="0"/>
              <a:t>0200::/7              Reserved by IETF        [RFC4048]</a:t>
            </a:r>
          </a:p>
          <a:p>
            <a:r>
              <a:rPr lang="pt-BR" sz="1400" smtClean="0"/>
              <a:t>0400::/6              Reserved by IETF        [RFC4291]</a:t>
            </a:r>
          </a:p>
          <a:p>
            <a:r>
              <a:rPr lang="pt-BR" sz="1400" smtClean="0"/>
              <a:t>0800::/5              Reserved by IETF        [RFC4291]</a:t>
            </a:r>
          </a:p>
          <a:p>
            <a:r>
              <a:rPr lang="pt-BR" sz="1400" smtClean="0"/>
              <a:t>1000::/4              Reserved by IETF        [RFC4291]</a:t>
            </a:r>
          </a:p>
          <a:p>
            <a:r>
              <a:rPr lang="pt-BR" sz="1400" smtClean="0"/>
              <a:t>2000::/3              Global Unicast             [RFC4291] </a:t>
            </a:r>
          </a:p>
          <a:p>
            <a:r>
              <a:rPr lang="pt-BR" sz="1400" smtClean="0"/>
              <a:t>4000::/3              Reserved by IETF        [RFC4291]</a:t>
            </a:r>
          </a:p>
          <a:p>
            <a:r>
              <a:rPr lang="pt-BR" sz="1400" smtClean="0"/>
              <a:t>6000::/3              Reserved by IETF        [RFC4291]</a:t>
            </a:r>
          </a:p>
          <a:p>
            <a:r>
              <a:rPr lang="pt-BR" sz="1400" smtClean="0"/>
              <a:t>8000::/3              Reserved by IETF        [RFC4291]</a:t>
            </a:r>
          </a:p>
          <a:p>
            <a:r>
              <a:rPr lang="pt-BR" sz="1400" smtClean="0"/>
              <a:t>A000::/3              Reserved by IETF        [RFC4291]</a:t>
            </a:r>
          </a:p>
          <a:p>
            <a:r>
              <a:rPr lang="pt-BR" sz="1400" smtClean="0"/>
              <a:t>C000::/3              Reserved by IETF        [RFC4291]</a:t>
            </a:r>
          </a:p>
          <a:p>
            <a:r>
              <a:rPr lang="pt-BR" sz="1400" smtClean="0"/>
              <a:t>E000::/4              Reserved by IETF        [RFC4291]</a:t>
            </a:r>
          </a:p>
          <a:p>
            <a:r>
              <a:rPr lang="pt-BR" sz="1400" smtClean="0"/>
              <a:t>F000::/5              Reserved by IETF        [RFC4291]</a:t>
            </a:r>
          </a:p>
          <a:p>
            <a:r>
              <a:rPr lang="pt-BR" sz="1400" smtClean="0"/>
              <a:t>F800::/6              Reserved by IETF        [RFC4291]</a:t>
            </a:r>
          </a:p>
          <a:p>
            <a:r>
              <a:rPr lang="pt-BR" sz="1400" smtClean="0"/>
              <a:t>FC00::/7              Unique Local Unicast    [RFC4193]</a:t>
            </a:r>
          </a:p>
          <a:p>
            <a:r>
              <a:rPr lang="pt-BR" sz="1400" smtClean="0"/>
              <a:t>FE00::/9              Reserved by IETF        [RFC4291]</a:t>
            </a:r>
          </a:p>
          <a:p>
            <a:r>
              <a:rPr lang="pt-BR" sz="1400" smtClean="0"/>
              <a:t>FE80::/10             Link Local Unicast        [RFC4291]</a:t>
            </a:r>
          </a:p>
          <a:p>
            <a:r>
              <a:rPr lang="pt-BR" sz="1400" smtClean="0"/>
              <a:t>FEC0::/10             Reserved by IETF        [RFC3879]</a:t>
            </a:r>
          </a:p>
          <a:p>
            <a:r>
              <a:rPr lang="pt-BR" sz="1400" smtClean="0"/>
              <a:t>FF00::/8              Multicast                      [RFC4291]</a:t>
            </a:r>
          </a:p>
        </p:txBody>
      </p:sp>
      <p:sp>
        <p:nvSpPr>
          <p:cNvPr id="77828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77829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D3A002E8-A92E-4E79-A074-F3CC4AACD3B3}" type="slidenum">
              <a:rPr lang="pt-BR" smtClean="0"/>
              <a:pPr/>
              <a:t>87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400" dirty="0" smtClean="0"/>
              <a:t>2001:0000::/23        IANA           01 </a:t>
            </a:r>
            <a:r>
              <a:rPr lang="pt-BR" sz="1400" dirty="0" err="1" smtClean="0"/>
              <a:t>Jul</a:t>
            </a:r>
            <a:r>
              <a:rPr lang="pt-BR" sz="1400" dirty="0" smtClean="0"/>
              <a:t> 99   [1]</a:t>
            </a:r>
          </a:p>
          <a:p>
            <a:r>
              <a:rPr lang="pt-BR" sz="1400" dirty="0" smtClean="0"/>
              <a:t>2001:0200::/23        APNIC          01 </a:t>
            </a:r>
            <a:r>
              <a:rPr lang="pt-BR" sz="1400" dirty="0" err="1" smtClean="0"/>
              <a:t>Jul</a:t>
            </a:r>
            <a:r>
              <a:rPr lang="pt-BR" sz="1400" dirty="0" smtClean="0"/>
              <a:t> 99</a:t>
            </a:r>
          </a:p>
          <a:p>
            <a:r>
              <a:rPr lang="pt-BR" sz="1400" dirty="0" smtClean="0"/>
              <a:t>2001:0400::/23        ARIN           01 </a:t>
            </a:r>
            <a:r>
              <a:rPr lang="pt-BR" sz="1400" dirty="0" err="1" smtClean="0"/>
              <a:t>Jul</a:t>
            </a:r>
            <a:r>
              <a:rPr lang="pt-BR" sz="1400" dirty="0" smtClean="0"/>
              <a:t> 99</a:t>
            </a:r>
          </a:p>
          <a:p>
            <a:r>
              <a:rPr lang="pt-BR" sz="1400" dirty="0" smtClean="0"/>
              <a:t>2001:0600::/23        RIPE NCC       01 </a:t>
            </a:r>
            <a:r>
              <a:rPr lang="pt-BR" sz="1400" dirty="0" err="1" smtClean="0"/>
              <a:t>Jul</a:t>
            </a:r>
            <a:r>
              <a:rPr lang="pt-BR" sz="1400" dirty="0" smtClean="0"/>
              <a:t> 99</a:t>
            </a:r>
          </a:p>
          <a:p>
            <a:r>
              <a:rPr lang="pt-BR" sz="1400" dirty="0" smtClean="0"/>
              <a:t>2001:0800::/23        RIPE NCC       01 May 02</a:t>
            </a:r>
          </a:p>
          <a:p>
            <a:r>
              <a:rPr lang="pt-BR" sz="1400" dirty="0" smtClean="0"/>
              <a:t>2001:0A00::/23        RIPE NCC       02 </a:t>
            </a:r>
            <a:r>
              <a:rPr lang="pt-BR" sz="1400" dirty="0" err="1" smtClean="0"/>
              <a:t>Nov</a:t>
            </a:r>
            <a:r>
              <a:rPr lang="pt-BR" sz="1400" dirty="0" smtClean="0"/>
              <a:t> 02</a:t>
            </a:r>
          </a:p>
          <a:p>
            <a:r>
              <a:rPr lang="pt-BR" sz="1400" dirty="0" smtClean="0"/>
              <a:t>2001:0C00::/23        APNIC          01 May 02   [2]</a:t>
            </a:r>
          </a:p>
          <a:p>
            <a:r>
              <a:rPr lang="pt-BR" sz="1400" dirty="0" smtClean="0"/>
              <a:t>2001:0E00::/23        APNIC          01 Jan 03</a:t>
            </a:r>
          </a:p>
          <a:p>
            <a:r>
              <a:rPr lang="pt-BR" sz="1400" b="1" dirty="0" smtClean="0">
                <a:solidFill>
                  <a:srgbClr val="FF0000"/>
                </a:solidFill>
              </a:rPr>
              <a:t>2001:1200::/23    LACNIC      01 </a:t>
            </a:r>
            <a:r>
              <a:rPr lang="pt-BR" sz="1400" b="1" dirty="0" err="1" smtClean="0">
                <a:solidFill>
                  <a:srgbClr val="FF0000"/>
                </a:solidFill>
              </a:rPr>
              <a:t>Nov</a:t>
            </a:r>
            <a:r>
              <a:rPr lang="pt-BR" sz="1400" b="1" dirty="0" smtClean="0">
                <a:solidFill>
                  <a:srgbClr val="FF0000"/>
                </a:solidFill>
              </a:rPr>
              <a:t> 02</a:t>
            </a:r>
          </a:p>
          <a:p>
            <a:r>
              <a:rPr lang="pt-BR" sz="1400" dirty="0" smtClean="0"/>
              <a:t>2001:1400::/23        RIPE NCC       01 </a:t>
            </a:r>
            <a:r>
              <a:rPr lang="pt-BR" sz="1400" dirty="0" err="1" smtClean="0"/>
              <a:t>Feb</a:t>
            </a:r>
            <a:r>
              <a:rPr lang="pt-BR" sz="1400" dirty="0" smtClean="0"/>
              <a:t> 03</a:t>
            </a:r>
          </a:p>
          <a:p>
            <a:r>
              <a:rPr lang="pt-BR" sz="1400" dirty="0" smtClean="0"/>
              <a:t>2001:1600::/23        RIPE NCC       01 </a:t>
            </a:r>
            <a:r>
              <a:rPr lang="pt-BR" sz="1400" dirty="0" err="1" smtClean="0"/>
              <a:t>Jul</a:t>
            </a:r>
            <a:r>
              <a:rPr lang="pt-BR" sz="1400" dirty="0" smtClean="0"/>
              <a:t> 03</a:t>
            </a:r>
          </a:p>
          <a:p>
            <a:r>
              <a:rPr lang="pt-BR" sz="1400" dirty="0" smtClean="0"/>
              <a:t>2001:1800::/23        ARIN           01 </a:t>
            </a:r>
            <a:r>
              <a:rPr lang="pt-BR" sz="1400" dirty="0" err="1" smtClean="0"/>
              <a:t>Apr</a:t>
            </a:r>
            <a:r>
              <a:rPr lang="pt-BR" sz="1400" dirty="0" smtClean="0"/>
              <a:t> 03</a:t>
            </a:r>
          </a:p>
          <a:p>
            <a:r>
              <a:rPr lang="pt-BR" sz="1400" dirty="0" smtClean="0"/>
              <a:t>2001:1A00::/23        RIPE NCC       01 Jan 04</a:t>
            </a:r>
          </a:p>
          <a:p>
            <a:r>
              <a:rPr lang="pt-BR" sz="1400" dirty="0" smtClean="0"/>
              <a:t>2001:1C00::/22        RIPE NCC       01 May 04</a:t>
            </a:r>
          </a:p>
          <a:p>
            <a:r>
              <a:rPr lang="pt-BR" sz="1400" dirty="0" smtClean="0"/>
              <a:t>2001:2000::/20        RIPE NCC       01 May 04</a:t>
            </a:r>
          </a:p>
          <a:p>
            <a:r>
              <a:rPr lang="pt-BR" sz="1400" dirty="0" smtClean="0"/>
              <a:t>2001:3000::/21        RIPE NCC       01 May 04</a:t>
            </a:r>
          </a:p>
          <a:p>
            <a:r>
              <a:rPr lang="pt-BR" sz="1400" dirty="0" smtClean="0"/>
              <a:t>2001:3800::/22        RIPE NCC       01 May 04</a:t>
            </a:r>
          </a:p>
          <a:p>
            <a:r>
              <a:rPr lang="pt-BR" sz="1400" dirty="0" smtClean="0"/>
              <a:t>2001:3C00::/22        RESERVED       11 </a:t>
            </a:r>
            <a:r>
              <a:rPr lang="pt-BR" sz="1400" dirty="0" err="1" smtClean="0"/>
              <a:t>Jun</a:t>
            </a:r>
            <a:r>
              <a:rPr lang="pt-BR" sz="1400" dirty="0" smtClean="0"/>
              <a:t> 04   [3]</a:t>
            </a:r>
          </a:p>
          <a:p>
            <a:r>
              <a:rPr lang="pt-BR" sz="1400" dirty="0" smtClean="0"/>
              <a:t>2001:4000::/23        RIPE NCC       11 </a:t>
            </a:r>
            <a:r>
              <a:rPr lang="pt-BR" sz="1400" dirty="0" err="1" smtClean="0"/>
              <a:t>Jun</a:t>
            </a:r>
            <a:r>
              <a:rPr lang="pt-BR" sz="1400" dirty="0" smtClean="0"/>
              <a:t> 04</a:t>
            </a:r>
          </a:p>
          <a:p>
            <a:endParaRPr lang="pt-BR" sz="1400" dirty="0" smtClean="0"/>
          </a:p>
        </p:txBody>
      </p:sp>
      <p:sp>
        <p:nvSpPr>
          <p:cNvPr id="78850" name="Texto explicativo retangular 8"/>
          <p:cNvSpPr>
            <a:spLocks noChangeArrowheads="1"/>
          </p:cNvSpPr>
          <p:nvPr/>
        </p:nvSpPr>
        <p:spPr bwMode="auto">
          <a:xfrm>
            <a:off x="5360988" y="3429000"/>
            <a:ext cx="3014662" cy="2104350"/>
          </a:xfrm>
          <a:prstGeom prst="wedgeRectCallout">
            <a:avLst>
              <a:gd name="adj1" fmla="val -66836"/>
              <a:gd name="adj2" fmla="val -3372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71687" name="CaixaDeTexto 7"/>
          <p:cNvSpPr txBox="1">
            <a:spLocks noChangeArrowheads="1"/>
          </p:cNvSpPr>
          <p:nvPr/>
        </p:nvSpPr>
        <p:spPr bwMode="auto">
          <a:xfrm>
            <a:off x="5424488" y="3502025"/>
            <a:ext cx="30861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2001:12F0::/ 32 Bloco de produção alocado à RNP</a:t>
            </a:r>
            <a:r>
              <a:rPr lang="pt-BR" dirty="0" smtClean="0"/>
              <a:t>.</a:t>
            </a:r>
          </a:p>
          <a:p>
            <a:pPr>
              <a:defRPr/>
            </a:pPr>
            <a:r>
              <a:rPr lang="pt-BR" dirty="0" smtClean="0">
                <a:solidFill>
                  <a:schemeClr val="accent6"/>
                </a:solidFill>
              </a:rPr>
              <a:t>Blocos alocados </a:t>
            </a:r>
            <a:r>
              <a:rPr lang="pt-BR" dirty="0">
                <a:solidFill>
                  <a:schemeClr val="accent6"/>
                </a:solidFill>
              </a:rPr>
              <a:t>para a </a:t>
            </a:r>
            <a:r>
              <a:rPr lang="pt-BR" dirty="0" smtClean="0">
                <a:solidFill>
                  <a:schemeClr val="accent6"/>
                </a:solidFill>
              </a:rPr>
              <a:t>UFPE em 09/10/15:</a:t>
            </a:r>
            <a:endParaRPr lang="pt-BR" dirty="0"/>
          </a:p>
          <a:p>
            <a:pPr>
              <a:defRPr/>
            </a:pPr>
            <a:r>
              <a:rPr lang="pt-BR" dirty="0" smtClean="0">
                <a:solidFill>
                  <a:schemeClr val="accent6"/>
                </a:solidFill>
              </a:rPr>
              <a:t>2001:12F0:912::/48,</a:t>
            </a:r>
          </a:p>
          <a:p>
            <a:pPr>
              <a:defRPr/>
            </a:pPr>
            <a:r>
              <a:rPr lang="pt-BR" dirty="0" smtClean="0">
                <a:solidFill>
                  <a:schemeClr val="accent6"/>
                </a:solidFill>
              </a:rPr>
              <a:t>2001:12F0:913::/48</a:t>
            </a:r>
            <a:r>
              <a:rPr lang="pt-BR" dirty="0">
                <a:solidFill>
                  <a:schemeClr val="accent6"/>
                </a:solidFill>
              </a:rPr>
              <a:t>,</a:t>
            </a:r>
            <a:endParaRPr lang="pt-BR" dirty="0" smtClean="0">
              <a:solidFill>
                <a:schemeClr val="accent6"/>
              </a:solidFill>
            </a:endParaRPr>
          </a:p>
          <a:p>
            <a:pPr>
              <a:defRPr/>
            </a:pPr>
            <a:r>
              <a:rPr lang="pt-BR" dirty="0" smtClean="0">
                <a:solidFill>
                  <a:schemeClr val="accent6"/>
                </a:solidFill>
              </a:rPr>
              <a:t>2001:12F0:914::/48.</a:t>
            </a:r>
            <a:endParaRPr lang="pt-BR" dirty="0">
              <a:solidFill>
                <a:schemeClr val="accent6"/>
              </a:solidFill>
            </a:endParaRPr>
          </a:p>
        </p:txBody>
      </p:sp>
      <p:sp>
        <p:nvSpPr>
          <p:cNvPr id="78853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Alocação de Endereços Unicast Globais </a:t>
            </a:r>
            <a:r>
              <a:rPr lang="pt-BR" sz="2400" smtClean="0"/>
              <a:t>(22/12/2006)</a:t>
            </a:r>
            <a:endParaRPr lang="pt-BR" smtClean="0"/>
          </a:p>
        </p:txBody>
      </p:sp>
      <p:sp>
        <p:nvSpPr>
          <p:cNvPr id="78854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78855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28C7136C-764A-404F-ADE7-65666ADE6F55}" type="slidenum">
              <a:rPr lang="pt-BR" smtClean="0"/>
              <a:pPr/>
              <a:t>88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Alocação de Endereços Unicast Globais </a:t>
            </a:r>
            <a:r>
              <a:rPr lang="pt-BR" sz="2400" smtClean="0"/>
              <a:t>(22/12/2006)</a:t>
            </a:r>
            <a:endParaRPr lang="pt-BR" smtClean="0"/>
          </a:p>
        </p:txBody>
      </p:sp>
      <p:sp>
        <p:nvSpPr>
          <p:cNvPr id="79875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400" smtClean="0"/>
              <a:t>2001:4200::/23        AfriNIC        01 Jun 04</a:t>
            </a:r>
          </a:p>
          <a:p>
            <a:r>
              <a:rPr lang="pt-BR" sz="1400" smtClean="0"/>
              <a:t>2001:4400::/23        APNIC          11 Jun 04</a:t>
            </a:r>
          </a:p>
          <a:p>
            <a:r>
              <a:rPr lang="pt-BR" sz="1400" smtClean="0"/>
              <a:t>2001:4600::/23        RIPE NCC       17 Aug 04</a:t>
            </a:r>
          </a:p>
          <a:p>
            <a:r>
              <a:rPr lang="pt-BR" sz="1400" smtClean="0"/>
              <a:t>2001:4800::/23        ARIN           24 Aug 04</a:t>
            </a:r>
          </a:p>
          <a:p>
            <a:r>
              <a:rPr lang="pt-BR" sz="1400" smtClean="0"/>
              <a:t>2001:4A00::/23        RIPE NCC       15 Oct 04</a:t>
            </a:r>
          </a:p>
          <a:p>
            <a:r>
              <a:rPr lang="pt-BR" sz="1400" smtClean="0"/>
              <a:t>2001:4C00::/23        RIPE NCC       17 Dec 04</a:t>
            </a:r>
          </a:p>
          <a:p>
            <a:r>
              <a:rPr lang="pt-BR" sz="1400" smtClean="0"/>
              <a:t>2001:5000::/20        RIPE NCC       10 Sep 04</a:t>
            </a:r>
          </a:p>
          <a:p>
            <a:r>
              <a:rPr lang="pt-BR" sz="1400" smtClean="0"/>
              <a:t>2001:8000::/19        APNIC          30 Nov 04</a:t>
            </a:r>
          </a:p>
          <a:p>
            <a:r>
              <a:rPr lang="pt-BR" sz="1400" smtClean="0"/>
              <a:t>2001:A000::/20        APNIC          30 Nov 04</a:t>
            </a:r>
          </a:p>
          <a:p>
            <a:r>
              <a:rPr lang="pt-BR" sz="1400" smtClean="0"/>
              <a:t>2001:B000::/20        APNIC          08 Mar 06</a:t>
            </a:r>
          </a:p>
          <a:p>
            <a:r>
              <a:rPr lang="pt-BR" sz="1400" smtClean="0"/>
              <a:t>2002:0000::/16        6to4           01 Feb 01 </a:t>
            </a:r>
          </a:p>
          <a:p>
            <a:r>
              <a:rPr lang="pt-BR" sz="1400" smtClean="0"/>
              <a:t>2003:0000::/18        RIPE NCC       12 Jan 05</a:t>
            </a:r>
          </a:p>
          <a:p>
            <a:r>
              <a:rPr lang="pt-BR" sz="1400" smtClean="0"/>
              <a:t>2400:0000::/12        APNIC          03 Oct 06  </a:t>
            </a:r>
          </a:p>
          <a:p>
            <a:r>
              <a:rPr lang="pt-BR" sz="1400" smtClean="0"/>
              <a:t>2600:0000::/12        ARIN           03 Oct 06  </a:t>
            </a:r>
          </a:p>
          <a:p>
            <a:r>
              <a:rPr lang="pt-BR" sz="1400" smtClean="0"/>
              <a:t>2610:0000::/23        ARIN           17 Nov 05</a:t>
            </a:r>
          </a:p>
          <a:p>
            <a:r>
              <a:rPr lang="pt-BR" sz="1400" smtClean="0"/>
              <a:t>2620:0000::/23        ARIN           12 Sep 06</a:t>
            </a:r>
          </a:p>
          <a:p>
            <a:r>
              <a:rPr lang="pt-BR" sz="1400" smtClean="0"/>
              <a:t>2800:0000::/12        LACNIC         03 Oct 06  </a:t>
            </a:r>
          </a:p>
          <a:p>
            <a:r>
              <a:rPr lang="pt-BR" sz="1400" smtClean="0"/>
              <a:t>2A00:0000::/12        RIPE NCC       03 Oct 06 </a:t>
            </a:r>
          </a:p>
          <a:p>
            <a:r>
              <a:rPr lang="pt-BR" sz="1400" smtClean="0"/>
              <a:t>2C00:0000::/12        AfriNIC        03 Oct 06 </a:t>
            </a:r>
          </a:p>
        </p:txBody>
      </p:sp>
      <p:sp>
        <p:nvSpPr>
          <p:cNvPr id="79876" name="Espaço Reservado para Rodapé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79877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1A329CC2-3D7E-48BB-8BBE-7D62A4FD5EE7}" type="slidenum">
              <a:rPr lang="pt-BR" smtClean="0"/>
              <a:pPr/>
              <a:t>89</a:t>
            </a:fld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0483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D892CAFC-B1E3-476F-97DD-D343463D6B7A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Capítulo 4: Camada de Rede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4.5 Algoritmos de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Estado de enlace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Vetor de distâncias</a:t>
            </a:r>
          </a:p>
          <a:p>
            <a:pPr lvl="1">
              <a:lnSpc>
                <a:spcPct val="90000"/>
              </a:lnSpc>
            </a:pP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hierárquico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4.6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na Internet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RIP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OSPF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BGP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4.7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i="1" dirty="0" smtClean="0">
                <a:solidFill>
                  <a:schemeClr val="bg1">
                    <a:lumMod val="65000"/>
                  </a:schemeClr>
                </a:solidFill>
              </a:rPr>
              <a:t>broadcast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pt-BR" sz="2400" i="1" dirty="0" err="1" smtClean="0">
                <a:solidFill>
                  <a:schemeClr val="bg1">
                    <a:lumMod val="65000"/>
                  </a:schemeClr>
                </a:solidFill>
              </a:rPr>
              <a:t>multicast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 1 Introdução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>
                <a:solidFill>
                  <a:srgbClr val="FF0000"/>
                </a:solidFill>
              </a:rPr>
              <a:t>4.2 Redes de circuitos virtuais e de </a:t>
            </a:r>
            <a:r>
              <a:rPr lang="pt-BR" sz="2400" dirty="0" err="1" smtClean="0">
                <a:solidFill>
                  <a:srgbClr val="FF0000"/>
                </a:solidFill>
              </a:rPr>
              <a:t>datagramas</a:t>
            </a:r>
            <a:endParaRPr lang="pt-BR" sz="24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4.3 O que há dentro de um roteador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4.4 O Protocolo da Internet (IP)</a:t>
            </a:r>
            <a:endParaRPr lang="pt-BR" sz="2400" i="1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Formato do </a:t>
            </a:r>
            <a:r>
              <a:rPr lang="pt-BR" sz="2000" dirty="0" err="1" smtClean="0"/>
              <a:t>datagrama</a:t>
            </a:r>
            <a:endParaRPr lang="pt-BR" sz="2000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Endereçamento IPv4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ICMP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IPv6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err="1" smtClean="0"/>
              <a:t>IPSec</a:t>
            </a:r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</a:t>
            </a:r>
            <a:r>
              <a:rPr lang="pt-BR" dirty="0" err="1" smtClean="0"/>
              <a:t>Unicast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Global </a:t>
            </a:r>
            <a:r>
              <a:rPr lang="pt-BR" dirty="0" err="1" smtClean="0"/>
              <a:t>Unicast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lvl="1"/>
            <a:r>
              <a:rPr lang="pt-BR" dirty="0" smtClean="0"/>
              <a:t>Divisão de endereços:</a:t>
            </a:r>
          </a:p>
          <a:p>
            <a:pPr lvl="2"/>
            <a:r>
              <a:rPr lang="en-US" dirty="0"/>
              <a:t>http://ipv6.br/paginas/subnet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4: Camada de Rede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4a-</a:t>
            </a:r>
            <a:fld id="{5274A37C-EE8F-4987-9EFE-3337B73C46DE}" type="slidenum">
              <a:rPr lang="pt-BR" smtClean="0"/>
              <a:pPr>
                <a:defRPr/>
              </a:pPr>
              <a:t>90</a:t>
            </a:fld>
            <a:endParaRPr lang="pt-B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" y="2705101"/>
            <a:ext cx="7554278" cy="1172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48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dirty="0" smtClean="0"/>
              <a:t>4: Camada de Rede</a:t>
            </a:r>
            <a:endParaRPr lang="pt-BR" dirty="0" smtClean="0">
              <a:latin typeface="Times New Roman" pitchFamily="18" charset="0"/>
            </a:endParaRPr>
          </a:p>
        </p:txBody>
      </p:sp>
      <p:sp>
        <p:nvSpPr>
          <p:cNvPr id="80899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D72E6A5A-D2CC-4CCB-9D7C-61E73EA111C7}" type="slidenum">
              <a:rPr lang="pt-BR" smtClean="0"/>
              <a:pPr/>
              <a:t>91</a:t>
            </a:fld>
            <a:endParaRPr lang="pt-BR" smtClean="0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Transição do IPv4 para o IPv6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Nem todos os roteadores podem ser atualizados simultaneamente</a:t>
            </a:r>
          </a:p>
          <a:p>
            <a:pPr lvl="1"/>
            <a:r>
              <a:rPr lang="pt-BR" sz="2000" dirty="0" smtClean="0"/>
              <a:t>“dias de mudança geral” inviáveis</a:t>
            </a:r>
          </a:p>
          <a:p>
            <a:pPr lvl="1"/>
            <a:r>
              <a:rPr lang="pt-BR" sz="2000" dirty="0" smtClean="0"/>
              <a:t>Como a rede pode funcionar com uma mistura de roteadores IPv4 e IPv6? </a:t>
            </a:r>
          </a:p>
          <a:p>
            <a:r>
              <a:rPr lang="pt-BR" sz="2400" i="1" dirty="0" smtClean="0">
                <a:solidFill>
                  <a:srgbClr val="FF0000"/>
                </a:solidFill>
              </a:rPr>
              <a:t>Tunelamento:</a:t>
            </a:r>
            <a:r>
              <a:rPr lang="pt-BR" sz="2400" dirty="0" smtClean="0"/>
              <a:t> </a:t>
            </a:r>
            <a:r>
              <a:rPr lang="pt-BR" sz="2400" dirty="0" err="1" smtClean="0"/>
              <a:t>datagramas</a:t>
            </a:r>
            <a:r>
              <a:rPr lang="pt-BR" sz="2400" dirty="0" smtClean="0"/>
              <a:t> IPv6 carregados em </a:t>
            </a:r>
            <a:r>
              <a:rPr lang="pt-BR" sz="2400" dirty="0" err="1" smtClean="0"/>
              <a:t>datagramas</a:t>
            </a:r>
            <a:r>
              <a:rPr lang="pt-BR" sz="2400" dirty="0" smtClean="0"/>
              <a:t> IPv4 entre roteadores IPv4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101850" y="5351463"/>
            <a:ext cx="4854575" cy="473075"/>
            <a:chOff x="1163" y="3504"/>
            <a:chExt cx="3058" cy="298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1163" y="3505"/>
              <a:ext cx="3058" cy="295"/>
            </a:xfrm>
            <a:prstGeom prst="rect">
              <a:avLst/>
            </a:prstGeom>
            <a:gradFill rotWithShape="1">
              <a:gsLst>
                <a:gs pos="0">
                  <a:srgbClr val="CC0000">
                    <a:alpha val="40999"/>
                  </a:srgbClr>
                </a:gs>
                <a:gs pos="100000">
                  <a:srgbClr val="CC0000">
                    <a:alpha val="37999"/>
                  </a:srgbClr>
                </a:gs>
              </a:gsLst>
              <a:lin ang="540000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202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28"/>
            <p:cNvSpPr>
              <a:spLocks noChangeShapeType="1"/>
            </p:cNvSpPr>
            <p:nvPr/>
          </p:nvSpPr>
          <p:spPr bwMode="auto">
            <a:xfrm>
              <a:off x="1781" y="3507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>
              <a:off x="153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>
              <a:off x="1187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>
              <a:off x="1187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>
              <a:off x="1283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>
              <a:off x="1283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>
              <a:off x="1379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Line 36"/>
            <p:cNvSpPr>
              <a:spLocks noChangeShapeType="1"/>
            </p:cNvSpPr>
            <p:nvPr/>
          </p:nvSpPr>
          <p:spPr bwMode="auto">
            <a:xfrm>
              <a:off x="1379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Line 37"/>
            <p:cNvSpPr>
              <a:spLocks noChangeShapeType="1"/>
            </p:cNvSpPr>
            <p:nvPr/>
          </p:nvSpPr>
          <p:spPr bwMode="auto">
            <a:xfrm>
              <a:off x="1475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Line 38"/>
            <p:cNvSpPr>
              <a:spLocks noChangeShapeType="1"/>
            </p:cNvSpPr>
            <p:nvPr/>
          </p:nvSpPr>
          <p:spPr bwMode="auto">
            <a:xfrm>
              <a:off x="1475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Line 39"/>
            <p:cNvSpPr>
              <a:spLocks noChangeShapeType="1"/>
            </p:cNvSpPr>
            <p:nvPr/>
          </p:nvSpPr>
          <p:spPr bwMode="auto">
            <a:xfrm>
              <a:off x="1327" y="350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Line 40"/>
            <p:cNvSpPr>
              <a:spLocks noChangeShapeType="1"/>
            </p:cNvSpPr>
            <p:nvPr/>
          </p:nvSpPr>
          <p:spPr bwMode="auto">
            <a:xfrm>
              <a:off x="1327" y="374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Line 41"/>
            <p:cNvSpPr>
              <a:spLocks noChangeShapeType="1"/>
            </p:cNvSpPr>
            <p:nvPr/>
          </p:nvSpPr>
          <p:spPr bwMode="auto">
            <a:xfrm>
              <a:off x="1213" y="3508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Line 42"/>
            <p:cNvSpPr>
              <a:spLocks noChangeShapeType="1"/>
            </p:cNvSpPr>
            <p:nvPr/>
          </p:nvSpPr>
          <p:spPr bwMode="auto">
            <a:xfrm>
              <a:off x="1213" y="374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3" name="Text Box 48"/>
          <p:cNvSpPr txBox="1">
            <a:spLocks noChangeArrowheads="1"/>
          </p:cNvSpPr>
          <p:nvPr/>
        </p:nvSpPr>
        <p:spPr bwMode="auto">
          <a:xfrm>
            <a:off x="1597025" y="4549775"/>
            <a:ext cx="19255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/>
              <a:t>end IPv4 </a:t>
            </a:r>
            <a:r>
              <a:rPr lang="en-US" sz="1400" dirty="0" err="1" smtClean="0"/>
              <a:t>origem</a:t>
            </a:r>
            <a:r>
              <a:rPr lang="en-US" sz="1400" dirty="0" smtClean="0"/>
              <a:t>, </a:t>
            </a:r>
            <a:r>
              <a:rPr lang="en-US" sz="1400" dirty="0" err="1" smtClean="0"/>
              <a:t>dest</a:t>
            </a:r>
            <a:endParaRPr lang="en-US" sz="1400" dirty="0" smtClean="0"/>
          </a:p>
        </p:txBody>
      </p:sp>
      <p:sp>
        <p:nvSpPr>
          <p:cNvPr id="24" name="Text Box 50"/>
          <p:cNvSpPr txBox="1">
            <a:spLocks noChangeArrowheads="1"/>
          </p:cNvSpPr>
          <p:nvPr/>
        </p:nvSpPr>
        <p:spPr bwMode="auto">
          <a:xfrm>
            <a:off x="1303338" y="4318000"/>
            <a:ext cx="23342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err="1" smtClean="0"/>
              <a:t>campos</a:t>
            </a:r>
            <a:r>
              <a:rPr lang="en-US" sz="1400" dirty="0" smtClean="0"/>
              <a:t> do </a:t>
            </a:r>
            <a:r>
              <a:rPr lang="en-US" sz="1400" dirty="0" err="1" smtClean="0"/>
              <a:t>cabeçalho</a:t>
            </a:r>
            <a:r>
              <a:rPr lang="en-US" sz="1400" dirty="0" smtClean="0"/>
              <a:t> IPv4</a:t>
            </a:r>
          </a:p>
        </p:txBody>
      </p:sp>
      <p:sp>
        <p:nvSpPr>
          <p:cNvPr id="25" name="Line 55"/>
          <p:cNvSpPr>
            <a:spLocks noChangeShapeType="1"/>
          </p:cNvSpPr>
          <p:nvPr/>
        </p:nvSpPr>
        <p:spPr bwMode="auto">
          <a:xfrm>
            <a:off x="2855913" y="4808538"/>
            <a:ext cx="0" cy="7381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Line 56"/>
          <p:cNvSpPr>
            <a:spLocks noChangeShapeType="1"/>
          </p:cNvSpPr>
          <p:nvPr/>
        </p:nvSpPr>
        <p:spPr bwMode="auto">
          <a:xfrm>
            <a:off x="2860675" y="4803775"/>
            <a:ext cx="381000" cy="7381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" name="Line 57"/>
          <p:cNvSpPr>
            <a:spLocks noChangeShapeType="1"/>
          </p:cNvSpPr>
          <p:nvPr/>
        </p:nvSpPr>
        <p:spPr bwMode="auto">
          <a:xfrm>
            <a:off x="2260600" y="4560888"/>
            <a:ext cx="0" cy="9763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3663950" y="6178550"/>
            <a:ext cx="18133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err="1" smtClean="0"/>
              <a:t>datagrama</a:t>
            </a:r>
            <a:r>
              <a:rPr lang="en-US" dirty="0" smtClean="0"/>
              <a:t> IPv4</a:t>
            </a: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5284788" y="6367463"/>
            <a:ext cx="169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H="1">
            <a:off x="2095500" y="6367463"/>
            <a:ext cx="160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Text Box 64"/>
          <p:cNvSpPr txBox="1">
            <a:spLocks noChangeArrowheads="1"/>
          </p:cNvSpPr>
          <p:nvPr/>
        </p:nvSpPr>
        <p:spPr bwMode="auto">
          <a:xfrm>
            <a:off x="4384675" y="5829300"/>
            <a:ext cx="1813317" cy="3693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err="1" smtClean="0"/>
              <a:t>datagrama</a:t>
            </a:r>
            <a:r>
              <a:rPr lang="en-US" dirty="0" smtClean="0"/>
              <a:t> IPv6</a:t>
            </a:r>
          </a:p>
        </p:txBody>
      </p:sp>
      <p:sp>
        <p:nvSpPr>
          <p:cNvPr id="32" name="Line 65"/>
          <p:cNvSpPr>
            <a:spLocks noChangeShapeType="1"/>
          </p:cNvSpPr>
          <p:nvPr/>
        </p:nvSpPr>
        <p:spPr bwMode="auto">
          <a:xfrm>
            <a:off x="6021388" y="5999163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" name="Line 66"/>
          <p:cNvSpPr>
            <a:spLocks noChangeShapeType="1"/>
          </p:cNvSpPr>
          <p:nvPr/>
        </p:nvSpPr>
        <p:spPr bwMode="auto">
          <a:xfrm flipH="1">
            <a:off x="3522663" y="5999163"/>
            <a:ext cx="925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Rectangle 69"/>
          <p:cNvSpPr>
            <a:spLocks noChangeArrowheads="1"/>
          </p:cNvSpPr>
          <p:nvPr/>
        </p:nvSpPr>
        <p:spPr bwMode="auto">
          <a:xfrm>
            <a:off x="3490913" y="5386388"/>
            <a:ext cx="3422650" cy="401637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5" name="Group 70"/>
          <p:cNvGrpSpPr>
            <a:grpSpLocks/>
          </p:cNvGrpSpPr>
          <p:nvPr/>
        </p:nvGrpSpPr>
        <p:grpSpPr bwMode="auto">
          <a:xfrm>
            <a:off x="4552956" y="4416425"/>
            <a:ext cx="3409954" cy="1109663"/>
            <a:chOff x="2868" y="2782"/>
            <a:chExt cx="2148" cy="699"/>
          </a:xfrm>
        </p:grpSpPr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4204" y="2782"/>
              <a:ext cx="81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err="1" smtClean="0"/>
                <a:t>carga</a:t>
              </a:r>
              <a:r>
                <a:rPr lang="en-US" sz="1400" dirty="0" smtClean="0"/>
                <a:t> do IPv4</a:t>
              </a:r>
            </a:p>
          </p:txBody>
        </p:sp>
        <p:sp>
          <p:nvSpPr>
            <p:cNvPr id="37" name="Line 54"/>
            <p:cNvSpPr>
              <a:spLocks noChangeShapeType="1"/>
            </p:cNvSpPr>
            <p:nvPr/>
          </p:nvSpPr>
          <p:spPr bwMode="auto">
            <a:xfrm flipH="1">
              <a:off x="2868" y="2979"/>
              <a:ext cx="1532" cy="50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8" name="Group 71"/>
          <p:cNvGrpSpPr>
            <a:grpSpLocks/>
          </p:cNvGrpSpPr>
          <p:nvPr/>
        </p:nvGrpSpPr>
        <p:grpSpPr bwMode="auto">
          <a:xfrm>
            <a:off x="3506786" y="4321175"/>
            <a:ext cx="3402010" cy="1476375"/>
            <a:chOff x="2280" y="1247"/>
            <a:chExt cx="2143" cy="930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2280" y="1918"/>
              <a:ext cx="2143" cy="25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>
              <a:off x="2333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>
              <a:off x="2307" y="1917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2381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>
              <a:off x="2407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>
              <a:off x="2441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2483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>
              <a:off x="2679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15"/>
            <p:cNvSpPr>
              <a:spLocks noChangeShapeType="1"/>
            </p:cNvSpPr>
            <p:nvPr/>
          </p:nvSpPr>
          <p:spPr bwMode="auto">
            <a:xfrm>
              <a:off x="2915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2672" y="1557"/>
              <a:ext cx="92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err="1" smtClean="0"/>
                <a:t>carga</a:t>
              </a:r>
              <a:r>
                <a:rPr lang="en-US" sz="1400" dirty="0" smtClean="0"/>
                <a:t> UDP/TCP</a:t>
              </a:r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496" y="1396"/>
              <a:ext cx="121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400" dirty="0" smtClean="0"/>
                <a:t>end IPv6 </a:t>
              </a:r>
              <a:r>
                <a:rPr lang="en-US" sz="1400" dirty="0" err="1" smtClean="0"/>
                <a:t>origem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dest</a:t>
              </a:r>
              <a:endParaRPr lang="en-US" sz="1400" dirty="0" smtClean="0"/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2280" y="1247"/>
              <a:ext cx="147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400" dirty="0" err="1" smtClean="0"/>
                <a:t>campos</a:t>
              </a:r>
              <a:r>
                <a:rPr lang="en-US" sz="1400" dirty="0" smtClean="0"/>
                <a:t> do </a:t>
              </a:r>
              <a:r>
                <a:rPr lang="en-US" sz="1400" dirty="0" err="1" smtClean="0"/>
                <a:t>cabeçalho</a:t>
              </a:r>
              <a:r>
                <a:rPr lang="en-US" sz="1400" dirty="0" smtClean="0"/>
                <a:t> IPv6</a:t>
              </a:r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2602" y="1543"/>
              <a:ext cx="3" cy="44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Line 20"/>
            <p:cNvSpPr>
              <a:spLocks noChangeShapeType="1"/>
            </p:cNvSpPr>
            <p:nvPr/>
          </p:nvSpPr>
          <p:spPr bwMode="auto">
            <a:xfrm>
              <a:off x="2594" y="1546"/>
              <a:ext cx="174" cy="4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3" name="Line 58"/>
            <p:cNvSpPr>
              <a:spLocks noChangeShapeType="1"/>
            </p:cNvSpPr>
            <p:nvPr/>
          </p:nvSpPr>
          <p:spPr bwMode="auto">
            <a:xfrm>
              <a:off x="2386" y="1399"/>
              <a:ext cx="0" cy="5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54" name="Line 59"/>
            <p:cNvSpPr>
              <a:spLocks noChangeShapeType="1"/>
            </p:cNvSpPr>
            <p:nvPr/>
          </p:nvSpPr>
          <p:spPr bwMode="auto">
            <a:xfrm>
              <a:off x="3334" y="1720"/>
              <a:ext cx="0" cy="25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Network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1923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97312E2B-A8B7-4A1D-9A84-1C78B63444B7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r>
              <a:rPr lang="en-US" smtClean="0"/>
              <a:t>Tunelamento</a:t>
            </a:r>
          </a:p>
        </p:txBody>
      </p:sp>
      <p:grpSp>
        <p:nvGrpSpPr>
          <p:cNvPr id="2" name="Group 241"/>
          <p:cNvGrpSpPr>
            <a:grpSpLocks/>
          </p:cNvGrpSpPr>
          <p:nvPr/>
        </p:nvGrpSpPr>
        <p:grpSpPr bwMode="auto">
          <a:xfrm>
            <a:off x="414338" y="1022351"/>
            <a:ext cx="7497760" cy="1042988"/>
            <a:chOff x="261" y="644"/>
            <a:chExt cx="4723" cy="657"/>
          </a:xfrm>
        </p:grpSpPr>
        <p:grpSp>
          <p:nvGrpSpPr>
            <p:cNvPr id="82029" name="Group 3"/>
            <p:cNvGrpSpPr>
              <a:grpSpLocks/>
            </p:cNvGrpSpPr>
            <p:nvPr/>
          </p:nvGrpSpPr>
          <p:grpSpPr bwMode="auto">
            <a:xfrm>
              <a:off x="1356" y="707"/>
              <a:ext cx="446" cy="402"/>
              <a:chOff x="1898" y="728"/>
              <a:chExt cx="446" cy="402"/>
            </a:xfrm>
          </p:grpSpPr>
          <p:grpSp>
            <p:nvGrpSpPr>
              <p:cNvPr id="82087" name="Group 4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82089" name="Oval 5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90" name="Line 6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91" name="Line 7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92" name="Rectangle 8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</a:endParaRPr>
                </a:p>
              </p:txBody>
            </p:sp>
            <p:sp>
              <p:nvSpPr>
                <p:cNvPr id="82093" name="Oval 9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82094" name="Group 10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82099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100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10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2095" name="Group 14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82096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9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9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82088" name="Text Box 18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</p:grpSp>
        <p:grpSp>
          <p:nvGrpSpPr>
            <p:cNvPr id="82030" name="Group 19"/>
            <p:cNvGrpSpPr>
              <a:grpSpLocks/>
            </p:cNvGrpSpPr>
            <p:nvPr/>
          </p:nvGrpSpPr>
          <p:grpSpPr bwMode="auto">
            <a:xfrm>
              <a:off x="2015" y="710"/>
              <a:ext cx="446" cy="402"/>
              <a:chOff x="1898" y="728"/>
              <a:chExt cx="446" cy="402"/>
            </a:xfrm>
          </p:grpSpPr>
          <p:grpSp>
            <p:nvGrpSpPr>
              <p:cNvPr id="82072" name="Group 20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82074" name="Oval 21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75" name="Line 22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76" name="Line 23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77" name="Rectangle 24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</a:endParaRPr>
                </a:p>
              </p:txBody>
            </p:sp>
            <p:sp>
              <p:nvSpPr>
                <p:cNvPr id="82078" name="Oval 25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82079" name="Group 26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82084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8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86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2080" name="Group 30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82081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8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8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82073" name="Text Box 34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</p:grpSp>
        <p:grpSp>
          <p:nvGrpSpPr>
            <p:cNvPr id="82031" name="Group 35"/>
            <p:cNvGrpSpPr>
              <a:grpSpLocks/>
            </p:cNvGrpSpPr>
            <p:nvPr/>
          </p:nvGrpSpPr>
          <p:grpSpPr bwMode="auto">
            <a:xfrm>
              <a:off x="3914" y="704"/>
              <a:ext cx="446" cy="402"/>
              <a:chOff x="1898" y="728"/>
              <a:chExt cx="446" cy="402"/>
            </a:xfrm>
          </p:grpSpPr>
          <p:grpSp>
            <p:nvGrpSpPr>
              <p:cNvPr id="82057" name="Group 36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82059" name="Oval 37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60" name="Line 38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61" name="Line 39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62" name="Rectangle 40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</a:endParaRPr>
                </a:p>
              </p:txBody>
            </p:sp>
            <p:sp>
              <p:nvSpPr>
                <p:cNvPr id="82063" name="Oval 41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82064" name="Group 42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82069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7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7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2065" name="Group 46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82066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67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68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82058" name="Text Box 50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E</a:t>
                </a:r>
              </a:p>
            </p:txBody>
          </p:sp>
        </p:grpSp>
        <p:grpSp>
          <p:nvGrpSpPr>
            <p:cNvPr id="82032" name="Group 51"/>
            <p:cNvGrpSpPr>
              <a:grpSpLocks/>
            </p:cNvGrpSpPr>
            <p:nvPr/>
          </p:nvGrpSpPr>
          <p:grpSpPr bwMode="auto">
            <a:xfrm>
              <a:off x="4538" y="697"/>
              <a:ext cx="446" cy="402"/>
              <a:chOff x="1898" y="728"/>
              <a:chExt cx="446" cy="402"/>
            </a:xfrm>
          </p:grpSpPr>
          <p:grpSp>
            <p:nvGrpSpPr>
              <p:cNvPr id="82042" name="Group 52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82044" name="Oval 53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45" name="Line 54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46" name="Line 55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47" name="Rectangle 56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</a:endParaRPr>
                </a:p>
              </p:txBody>
            </p:sp>
            <p:sp>
              <p:nvSpPr>
                <p:cNvPr id="82048" name="Oval 57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82049" name="Group 58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82054" name="Line 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55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56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2050" name="Group 62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82051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52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53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82043" name="Text Box 66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82033" name="Rectangle 67"/>
            <p:cNvSpPr>
              <a:spLocks noChangeArrowheads="1"/>
            </p:cNvSpPr>
            <p:nvPr/>
          </p:nvSpPr>
          <p:spPr bwMode="auto">
            <a:xfrm>
              <a:off x="2460" y="1001"/>
              <a:ext cx="1437" cy="4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2034" name="Line 68"/>
            <p:cNvSpPr>
              <a:spLocks noChangeShapeType="1"/>
            </p:cNvSpPr>
            <p:nvPr/>
          </p:nvSpPr>
          <p:spPr bwMode="auto">
            <a:xfrm flipV="1">
              <a:off x="1809" y="1016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82035" name="Line 69"/>
            <p:cNvSpPr>
              <a:spLocks noChangeShapeType="1"/>
            </p:cNvSpPr>
            <p:nvPr/>
          </p:nvSpPr>
          <p:spPr bwMode="auto">
            <a:xfrm flipV="1">
              <a:off x="4358" y="1004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82036" name="Text Box 70"/>
            <p:cNvSpPr txBox="1">
              <a:spLocks noChangeArrowheads="1"/>
            </p:cNvSpPr>
            <p:nvPr/>
          </p:nvSpPr>
          <p:spPr bwMode="auto">
            <a:xfrm>
              <a:off x="1392" y="1088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82037" name="Text Box 71"/>
            <p:cNvSpPr txBox="1">
              <a:spLocks noChangeArrowheads="1"/>
            </p:cNvSpPr>
            <p:nvPr/>
          </p:nvSpPr>
          <p:spPr bwMode="auto">
            <a:xfrm>
              <a:off x="2051" y="1089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82038" name="Text Box 72"/>
            <p:cNvSpPr txBox="1">
              <a:spLocks noChangeArrowheads="1"/>
            </p:cNvSpPr>
            <p:nvPr/>
          </p:nvSpPr>
          <p:spPr bwMode="auto">
            <a:xfrm>
              <a:off x="3957" y="1084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82039" name="Text Box 73"/>
            <p:cNvSpPr txBox="1">
              <a:spLocks noChangeArrowheads="1"/>
            </p:cNvSpPr>
            <p:nvPr/>
          </p:nvSpPr>
          <p:spPr bwMode="auto">
            <a:xfrm>
              <a:off x="4575" y="1086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82040" name="Text Box 74"/>
            <p:cNvSpPr txBox="1">
              <a:spLocks noChangeArrowheads="1"/>
            </p:cNvSpPr>
            <p:nvPr/>
          </p:nvSpPr>
          <p:spPr bwMode="auto">
            <a:xfrm>
              <a:off x="2508" y="644"/>
              <a:ext cx="149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FF0000"/>
                  </a:solidFill>
                </a:rPr>
                <a:t>túnel</a:t>
              </a:r>
              <a:r>
                <a:rPr lang="en-US" sz="1600" dirty="0" smtClean="0">
                  <a:solidFill>
                    <a:srgbClr val="FF0000"/>
                  </a:solidFill>
                </a:rPr>
                <a:t> IPv4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conectando</a:t>
              </a:r>
              <a:r>
                <a:rPr lang="en-US" sz="1600" dirty="0" smtClean="0">
                  <a:solidFill>
                    <a:srgbClr val="FF0000"/>
                  </a:solidFill>
                </a:rPr>
                <a:t> </a:t>
              </a:r>
            </a:p>
            <a:p>
              <a:pPr algn="ctr"/>
              <a:r>
                <a:rPr lang="en-US" sz="1600" dirty="0" err="1" smtClean="0">
                  <a:solidFill>
                    <a:srgbClr val="FF0000"/>
                  </a:solidFill>
                </a:rPr>
                <a:t>roteadores</a:t>
              </a:r>
              <a:r>
                <a:rPr lang="en-US" sz="1600" dirty="0" smtClean="0">
                  <a:solidFill>
                    <a:srgbClr val="FF0000"/>
                  </a:solidFill>
                </a:rPr>
                <a:t> IPv6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2041" name="Text Box 75"/>
            <p:cNvSpPr txBox="1">
              <a:spLocks noChangeArrowheads="1"/>
            </p:cNvSpPr>
            <p:nvPr/>
          </p:nvSpPr>
          <p:spPr bwMode="auto">
            <a:xfrm>
              <a:off x="261" y="828"/>
              <a:ext cx="9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Visão lógica:</a:t>
              </a:r>
            </a:p>
          </p:txBody>
        </p:sp>
      </p:grpSp>
      <p:grpSp>
        <p:nvGrpSpPr>
          <p:cNvPr id="81926" name="Group 240"/>
          <p:cNvGrpSpPr>
            <a:grpSpLocks/>
          </p:cNvGrpSpPr>
          <p:nvPr/>
        </p:nvGrpSpPr>
        <p:grpSpPr bwMode="auto">
          <a:xfrm>
            <a:off x="309563" y="2238375"/>
            <a:ext cx="7593012" cy="963613"/>
            <a:chOff x="195" y="1410"/>
            <a:chExt cx="4783" cy="607"/>
          </a:xfrm>
        </p:grpSpPr>
        <p:sp>
          <p:nvSpPr>
            <p:cNvPr id="81927" name="Text Box 76"/>
            <p:cNvSpPr txBox="1">
              <a:spLocks noChangeArrowheads="1"/>
            </p:cNvSpPr>
            <p:nvPr/>
          </p:nvSpPr>
          <p:spPr bwMode="auto">
            <a:xfrm>
              <a:off x="195" y="1555"/>
              <a:ext cx="9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Visão física:</a:t>
              </a:r>
            </a:p>
          </p:txBody>
        </p:sp>
        <p:grpSp>
          <p:nvGrpSpPr>
            <p:cNvPr id="81928" name="Group 77"/>
            <p:cNvGrpSpPr>
              <a:grpSpLocks/>
            </p:cNvGrpSpPr>
            <p:nvPr/>
          </p:nvGrpSpPr>
          <p:grpSpPr bwMode="auto">
            <a:xfrm>
              <a:off x="1350" y="1420"/>
              <a:ext cx="446" cy="402"/>
              <a:chOff x="1898" y="728"/>
              <a:chExt cx="446" cy="402"/>
            </a:xfrm>
          </p:grpSpPr>
          <p:grpSp>
            <p:nvGrpSpPr>
              <p:cNvPr id="82014" name="Group 78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82016" name="Oval 79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17" name="Line 80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18" name="Line 81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19" name="Rectangle 82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</a:endParaRPr>
                </a:p>
              </p:txBody>
            </p:sp>
            <p:sp>
              <p:nvSpPr>
                <p:cNvPr id="82020" name="Oval 83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82021" name="Group 84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82026" name="Line 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27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28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2022" name="Group 88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82023" name="Lin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24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25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82015" name="Text Box 92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</p:grpSp>
        <p:grpSp>
          <p:nvGrpSpPr>
            <p:cNvPr id="81929" name="Group 93"/>
            <p:cNvGrpSpPr>
              <a:grpSpLocks/>
            </p:cNvGrpSpPr>
            <p:nvPr/>
          </p:nvGrpSpPr>
          <p:grpSpPr bwMode="auto">
            <a:xfrm>
              <a:off x="2009" y="1423"/>
              <a:ext cx="446" cy="402"/>
              <a:chOff x="1898" y="728"/>
              <a:chExt cx="446" cy="402"/>
            </a:xfrm>
          </p:grpSpPr>
          <p:grpSp>
            <p:nvGrpSpPr>
              <p:cNvPr id="81999" name="Group 94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82001" name="Oval 95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02" name="Line 96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03" name="Line 97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2004" name="Rectangle 98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</a:endParaRPr>
                </a:p>
              </p:txBody>
            </p:sp>
            <p:sp>
              <p:nvSpPr>
                <p:cNvPr id="82005" name="Oval 99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82006" name="Group 100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82011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12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13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2007" name="Group 104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82008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09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2010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82000" name="Text Box 108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</p:grpSp>
        <p:grpSp>
          <p:nvGrpSpPr>
            <p:cNvPr id="81930" name="Group 109"/>
            <p:cNvGrpSpPr>
              <a:grpSpLocks/>
            </p:cNvGrpSpPr>
            <p:nvPr/>
          </p:nvGrpSpPr>
          <p:grpSpPr bwMode="auto">
            <a:xfrm>
              <a:off x="3908" y="1417"/>
              <a:ext cx="446" cy="402"/>
              <a:chOff x="1898" y="728"/>
              <a:chExt cx="446" cy="402"/>
            </a:xfrm>
          </p:grpSpPr>
          <p:grpSp>
            <p:nvGrpSpPr>
              <p:cNvPr id="81984" name="Group 110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81986" name="Oval 111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87" name="Line 112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88" name="Line 113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89" name="Rectangle 114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</a:endParaRPr>
                </a:p>
              </p:txBody>
            </p:sp>
            <p:sp>
              <p:nvSpPr>
                <p:cNvPr id="81990" name="Oval 115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81991" name="Group 116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81996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1997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1998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1992" name="Group 120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81993" name="Line 1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1994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1995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81985" name="Text Box 124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E</a:t>
                </a:r>
              </a:p>
            </p:txBody>
          </p:sp>
        </p:grpSp>
        <p:grpSp>
          <p:nvGrpSpPr>
            <p:cNvPr id="81931" name="Group 125"/>
            <p:cNvGrpSpPr>
              <a:grpSpLocks/>
            </p:cNvGrpSpPr>
            <p:nvPr/>
          </p:nvGrpSpPr>
          <p:grpSpPr bwMode="auto">
            <a:xfrm>
              <a:off x="4532" y="1410"/>
              <a:ext cx="446" cy="402"/>
              <a:chOff x="1898" y="728"/>
              <a:chExt cx="446" cy="402"/>
            </a:xfrm>
          </p:grpSpPr>
          <p:grpSp>
            <p:nvGrpSpPr>
              <p:cNvPr id="81969" name="Group 126"/>
              <p:cNvGrpSpPr>
                <a:grpSpLocks/>
              </p:cNvGrpSpPr>
              <p:nvPr/>
            </p:nvGrpSpPr>
            <p:grpSpPr bwMode="auto">
              <a:xfrm>
                <a:off x="1898" y="918"/>
                <a:ext cx="446" cy="212"/>
                <a:chOff x="2210" y="903"/>
                <a:chExt cx="446" cy="212"/>
              </a:xfrm>
            </p:grpSpPr>
            <p:sp>
              <p:nvSpPr>
                <p:cNvPr id="81971" name="Oval 127"/>
                <p:cNvSpPr>
                  <a:spLocks noChangeArrowheads="1"/>
                </p:cNvSpPr>
                <p:nvPr/>
              </p:nvSpPr>
              <p:spPr bwMode="auto">
                <a:xfrm>
                  <a:off x="2213" y="969"/>
                  <a:ext cx="443" cy="146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72" name="Line 128"/>
                <p:cNvSpPr>
                  <a:spLocks noChangeShapeType="1"/>
                </p:cNvSpPr>
                <p:nvPr/>
              </p:nvSpPr>
              <p:spPr bwMode="auto">
                <a:xfrm>
                  <a:off x="2213" y="962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73" name="Line 129"/>
                <p:cNvSpPr>
                  <a:spLocks noChangeShapeType="1"/>
                </p:cNvSpPr>
                <p:nvPr/>
              </p:nvSpPr>
              <p:spPr bwMode="auto">
                <a:xfrm>
                  <a:off x="2560" y="969"/>
                  <a:ext cx="1" cy="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74" name="Rectangle 130"/>
                <p:cNvSpPr>
                  <a:spLocks noChangeArrowheads="1"/>
                </p:cNvSpPr>
                <p:nvPr/>
              </p:nvSpPr>
              <p:spPr bwMode="auto">
                <a:xfrm>
                  <a:off x="2213" y="962"/>
                  <a:ext cx="439" cy="7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pt-BR" sz="2400">
                    <a:latin typeface="Times New Roman" pitchFamily="18" charset="0"/>
                  </a:endParaRPr>
                </a:p>
              </p:txBody>
            </p:sp>
            <p:sp>
              <p:nvSpPr>
                <p:cNvPr id="81975" name="Oval 131"/>
                <p:cNvSpPr>
                  <a:spLocks noChangeArrowheads="1"/>
                </p:cNvSpPr>
                <p:nvPr/>
              </p:nvSpPr>
              <p:spPr bwMode="auto">
                <a:xfrm>
                  <a:off x="2210" y="903"/>
                  <a:ext cx="443" cy="14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grpSp>
              <p:nvGrpSpPr>
                <p:cNvPr id="81976" name="Group 132"/>
                <p:cNvGrpSpPr>
                  <a:grpSpLocks/>
                </p:cNvGrpSpPr>
                <p:nvPr/>
              </p:nvGrpSpPr>
              <p:grpSpPr bwMode="auto">
                <a:xfrm>
                  <a:off x="2319" y="931"/>
                  <a:ext cx="221" cy="85"/>
                  <a:chOff x="2848" y="848"/>
                  <a:chExt cx="140" cy="98"/>
                </a:xfrm>
              </p:grpSpPr>
              <p:sp>
                <p:nvSpPr>
                  <p:cNvPr id="81981" name="Line 1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1982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1983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1977" name="Group 136"/>
                <p:cNvGrpSpPr>
                  <a:grpSpLocks/>
                </p:cNvGrpSpPr>
                <p:nvPr/>
              </p:nvGrpSpPr>
              <p:grpSpPr bwMode="auto">
                <a:xfrm flipV="1">
                  <a:off x="2319" y="930"/>
                  <a:ext cx="221" cy="87"/>
                  <a:chOff x="2848" y="848"/>
                  <a:chExt cx="140" cy="98"/>
                </a:xfrm>
              </p:grpSpPr>
              <p:sp>
                <p:nvSpPr>
                  <p:cNvPr id="81978" name="Line 1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1979" name="Line 13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81980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</p:grpSp>
          </p:grpSp>
          <p:sp>
            <p:nvSpPr>
              <p:cNvPr id="81970" name="Text Box 140"/>
              <p:cNvSpPr txBox="1">
                <a:spLocks noChangeArrowheads="1"/>
              </p:cNvSpPr>
              <p:nvPr/>
            </p:nvSpPr>
            <p:spPr bwMode="auto">
              <a:xfrm>
                <a:off x="2010" y="728"/>
                <a:ext cx="20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</p:grpSp>
        <p:sp>
          <p:nvSpPr>
            <p:cNvPr id="81932" name="Line 141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81933" name="Line 14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81934" name="Text Box 143"/>
            <p:cNvSpPr txBox="1">
              <a:spLocks noChangeArrowheads="1"/>
            </p:cNvSpPr>
            <p:nvPr/>
          </p:nvSpPr>
          <p:spPr bwMode="auto">
            <a:xfrm>
              <a:off x="1386" y="1801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81935" name="Text Box 144"/>
            <p:cNvSpPr txBox="1">
              <a:spLocks noChangeArrowheads="1"/>
            </p:cNvSpPr>
            <p:nvPr/>
          </p:nvSpPr>
          <p:spPr bwMode="auto">
            <a:xfrm>
              <a:off x="2045" y="1802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81936" name="Text Box 145"/>
            <p:cNvSpPr txBox="1">
              <a:spLocks noChangeArrowheads="1"/>
            </p:cNvSpPr>
            <p:nvPr/>
          </p:nvSpPr>
          <p:spPr bwMode="auto">
            <a:xfrm>
              <a:off x="3951" y="1797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81937" name="Text Box 146"/>
            <p:cNvSpPr txBox="1">
              <a:spLocks noChangeArrowheads="1"/>
            </p:cNvSpPr>
            <p:nvPr/>
          </p:nvSpPr>
          <p:spPr bwMode="auto">
            <a:xfrm>
              <a:off x="4569" y="1799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IPv6</a:t>
              </a:r>
            </a:p>
          </p:txBody>
        </p:sp>
        <p:sp>
          <p:nvSpPr>
            <p:cNvPr id="81938" name="Line 147"/>
            <p:cNvSpPr>
              <a:spLocks noChangeShapeType="1"/>
            </p:cNvSpPr>
            <p:nvPr/>
          </p:nvSpPr>
          <p:spPr bwMode="auto">
            <a:xfrm flipV="1">
              <a:off x="2454" y="1723"/>
              <a:ext cx="14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81939" name="Text Box 180"/>
            <p:cNvSpPr txBox="1">
              <a:spLocks noChangeArrowheads="1"/>
            </p:cNvSpPr>
            <p:nvPr/>
          </p:nvSpPr>
          <p:spPr bwMode="auto">
            <a:xfrm>
              <a:off x="2663" y="1804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IPv4</a:t>
              </a:r>
            </a:p>
          </p:txBody>
        </p:sp>
        <p:sp>
          <p:nvSpPr>
            <p:cNvPr id="81940" name="Text Box 181"/>
            <p:cNvSpPr txBox="1">
              <a:spLocks noChangeArrowheads="1"/>
            </p:cNvSpPr>
            <p:nvPr/>
          </p:nvSpPr>
          <p:spPr bwMode="auto">
            <a:xfrm>
              <a:off x="3289" y="1805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IPv4</a:t>
              </a:r>
            </a:p>
          </p:txBody>
        </p:sp>
        <p:grpSp>
          <p:nvGrpSpPr>
            <p:cNvPr id="81941" name="Group 212"/>
            <p:cNvGrpSpPr>
              <a:grpSpLocks/>
            </p:cNvGrpSpPr>
            <p:nvPr/>
          </p:nvGrpSpPr>
          <p:grpSpPr bwMode="auto">
            <a:xfrm>
              <a:off x="2621" y="1586"/>
              <a:ext cx="446" cy="212"/>
              <a:chOff x="1510" y="1569"/>
              <a:chExt cx="446" cy="212"/>
            </a:xfrm>
          </p:grpSpPr>
          <p:sp>
            <p:nvSpPr>
              <p:cNvPr id="81956" name="Oval 213"/>
              <p:cNvSpPr>
                <a:spLocks noChangeArrowheads="1"/>
              </p:cNvSpPr>
              <p:nvPr/>
            </p:nvSpPr>
            <p:spPr bwMode="auto">
              <a:xfrm>
                <a:off x="1513" y="1635"/>
                <a:ext cx="443" cy="14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957" name="Line 214"/>
              <p:cNvSpPr>
                <a:spLocks noChangeShapeType="1"/>
              </p:cNvSpPr>
              <p:nvPr/>
            </p:nvSpPr>
            <p:spPr bwMode="auto">
              <a:xfrm>
                <a:off x="1513" y="1628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958" name="Line 215"/>
              <p:cNvSpPr>
                <a:spLocks noChangeShapeType="1"/>
              </p:cNvSpPr>
              <p:nvPr/>
            </p:nvSpPr>
            <p:spPr bwMode="auto">
              <a:xfrm>
                <a:off x="1860" y="1635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959" name="Rectangle 216"/>
              <p:cNvSpPr>
                <a:spLocks noChangeArrowheads="1"/>
              </p:cNvSpPr>
              <p:nvPr/>
            </p:nvSpPr>
            <p:spPr bwMode="auto">
              <a:xfrm>
                <a:off x="1513" y="1628"/>
                <a:ext cx="439" cy="7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1960" name="Oval 217"/>
              <p:cNvSpPr>
                <a:spLocks noChangeArrowheads="1"/>
              </p:cNvSpPr>
              <p:nvPr/>
            </p:nvSpPr>
            <p:spPr bwMode="auto">
              <a:xfrm>
                <a:off x="1510" y="1569"/>
                <a:ext cx="443" cy="14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1961" name="Group 218"/>
              <p:cNvGrpSpPr>
                <a:grpSpLocks/>
              </p:cNvGrpSpPr>
              <p:nvPr/>
            </p:nvGrpSpPr>
            <p:grpSpPr bwMode="auto">
              <a:xfrm>
                <a:off x="1619" y="1597"/>
                <a:ext cx="221" cy="85"/>
                <a:chOff x="2848" y="848"/>
                <a:chExt cx="140" cy="98"/>
              </a:xfrm>
            </p:grpSpPr>
            <p:sp>
              <p:nvSpPr>
                <p:cNvPr id="81966" name="Line 2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67" name="Line 2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68" name="Line 2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1962" name="Group 222"/>
              <p:cNvGrpSpPr>
                <a:grpSpLocks/>
              </p:cNvGrpSpPr>
              <p:nvPr/>
            </p:nvGrpSpPr>
            <p:grpSpPr bwMode="auto">
              <a:xfrm flipV="1">
                <a:off x="1619" y="1596"/>
                <a:ext cx="221" cy="87"/>
                <a:chOff x="2848" y="848"/>
                <a:chExt cx="140" cy="98"/>
              </a:xfrm>
            </p:grpSpPr>
            <p:sp>
              <p:nvSpPr>
                <p:cNvPr id="81963" name="Line 2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64" name="Line 2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65" name="Line 2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81942" name="Group 226"/>
            <p:cNvGrpSpPr>
              <a:grpSpLocks/>
            </p:cNvGrpSpPr>
            <p:nvPr/>
          </p:nvGrpSpPr>
          <p:grpSpPr bwMode="auto">
            <a:xfrm>
              <a:off x="3235" y="1591"/>
              <a:ext cx="446" cy="212"/>
              <a:chOff x="1510" y="1569"/>
              <a:chExt cx="446" cy="212"/>
            </a:xfrm>
          </p:grpSpPr>
          <p:sp>
            <p:nvSpPr>
              <p:cNvPr id="81943" name="Oval 227"/>
              <p:cNvSpPr>
                <a:spLocks noChangeArrowheads="1"/>
              </p:cNvSpPr>
              <p:nvPr/>
            </p:nvSpPr>
            <p:spPr bwMode="auto">
              <a:xfrm>
                <a:off x="1513" y="1635"/>
                <a:ext cx="443" cy="14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944" name="Line 228"/>
              <p:cNvSpPr>
                <a:spLocks noChangeShapeType="1"/>
              </p:cNvSpPr>
              <p:nvPr/>
            </p:nvSpPr>
            <p:spPr bwMode="auto">
              <a:xfrm>
                <a:off x="1513" y="1628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945" name="Line 229"/>
              <p:cNvSpPr>
                <a:spLocks noChangeShapeType="1"/>
              </p:cNvSpPr>
              <p:nvPr/>
            </p:nvSpPr>
            <p:spPr bwMode="auto">
              <a:xfrm>
                <a:off x="1860" y="1635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1946" name="Rectangle 230"/>
              <p:cNvSpPr>
                <a:spLocks noChangeArrowheads="1"/>
              </p:cNvSpPr>
              <p:nvPr/>
            </p:nvSpPr>
            <p:spPr bwMode="auto">
              <a:xfrm>
                <a:off x="1513" y="1628"/>
                <a:ext cx="439" cy="7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1947" name="Oval 231"/>
              <p:cNvSpPr>
                <a:spLocks noChangeArrowheads="1"/>
              </p:cNvSpPr>
              <p:nvPr/>
            </p:nvSpPr>
            <p:spPr bwMode="auto">
              <a:xfrm>
                <a:off x="1510" y="1569"/>
                <a:ext cx="443" cy="14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1948" name="Group 232"/>
              <p:cNvGrpSpPr>
                <a:grpSpLocks/>
              </p:cNvGrpSpPr>
              <p:nvPr/>
            </p:nvGrpSpPr>
            <p:grpSpPr bwMode="auto">
              <a:xfrm>
                <a:off x="1619" y="1597"/>
                <a:ext cx="221" cy="85"/>
                <a:chOff x="2848" y="848"/>
                <a:chExt cx="140" cy="98"/>
              </a:xfrm>
            </p:grpSpPr>
            <p:sp>
              <p:nvSpPr>
                <p:cNvPr id="81953" name="Line 2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54" name="Line 2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55" name="Line 2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1949" name="Group 236"/>
              <p:cNvGrpSpPr>
                <a:grpSpLocks/>
              </p:cNvGrpSpPr>
              <p:nvPr/>
            </p:nvGrpSpPr>
            <p:grpSpPr bwMode="auto">
              <a:xfrm flipV="1">
                <a:off x="1619" y="1596"/>
                <a:ext cx="221" cy="87"/>
                <a:chOff x="2848" y="848"/>
                <a:chExt cx="140" cy="98"/>
              </a:xfrm>
            </p:grpSpPr>
            <p:sp>
              <p:nvSpPr>
                <p:cNvPr id="81950" name="Line 2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51" name="Line 2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1952" name="Line 2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Rodapé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Network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2947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DA82F649-2A67-4BFB-B9BA-3AFD0A8D9488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r>
              <a:rPr lang="en-US" smtClean="0"/>
              <a:t>Tunelamento</a:t>
            </a:r>
          </a:p>
        </p:txBody>
      </p:sp>
      <p:grpSp>
        <p:nvGrpSpPr>
          <p:cNvPr id="82949" name="Group 3"/>
          <p:cNvGrpSpPr>
            <a:grpSpLocks/>
          </p:cNvGrpSpPr>
          <p:nvPr/>
        </p:nvGrpSpPr>
        <p:grpSpPr bwMode="auto">
          <a:xfrm>
            <a:off x="2152650" y="1122363"/>
            <a:ext cx="708025" cy="638175"/>
            <a:chOff x="1898" y="728"/>
            <a:chExt cx="446" cy="402"/>
          </a:xfrm>
        </p:grpSpPr>
        <p:grpSp>
          <p:nvGrpSpPr>
            <p:cNvPr id="83143" name="Group 4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83145" name="Oval 5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146" name="Line 6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147" name="Line 7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148" name="Rectangle 8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3149" name="Oval 9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3150" name="Group 10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8315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56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57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3151" name="Group 14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8315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53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54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83144" name="Text Box 18"/>
            <p:cNvSpPr txBox="1">
              <a:spLocks noChangeArrowheads="1"/>
            </p:cNvSpPr>
            <p:nvPr/>
          </p:nvSpPr>
          <p:spPr bwMode="auto">
            <a:xfrm>
              <a:off x="2010" y="728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82950" name="Group 19"/>
          <p:cNvGrpSpPr>
            <a:grpSpLocks/>
          </p:cNvGrpSpPr>
          <p:nvPr/>
        </p:nvGrpSpPr>
        <p:grpSpPr bwMode="auto">
          <a:xfrm>
            <a:off x="3198813" y="1127125"/>
            <a:ext cx="708025" cy="638175"/>
            <a:chOff x="1898" y="728"/>
            <a:chExt cx="446" cy="402"/>
          </a:xfrm>
        </p:grpSpPr>
        <p:grpSp>
          <p:nvGrpSpPr>
            <p:cNvPr id="83128" name="Group 20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83130" name="Oval 21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131" name="Line 22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132" name="Line 23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133" name="Rectangle 24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3134" name="Oval 25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3135" name="Group 26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83140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41" name="Line 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42" name="Line 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3136" name="Group 30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83137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38" name="Line 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39" name="Line 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83129" name="Text Box 34"/>
            <p:cNvSpPr txBox="1">
              <a:spLocks noChangeArrowheads="1"/>
            </p:cNvSpPr>
            <p:nvPr/>
          </p:nvSpPr>
          <p:spPr bwMode="auto">
            <a:xfrm>
              <a:off x="2010" y="728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82951" name="Group 35"/>
          <p:cNvGrpSpPr>
            <a:grpSpLocks/>
          </p:cNvGrpSpPr>
          <p:nvPr/>
        </p:nvGrpSpPr>
        <p:grpSpPr bwMode="auto">
          <a:xfrm>
            <a:off x="6213475" y="1117600"/>
            <a:ext cx="708025" cy="638175"/>
            <a:chOff x="1898" y="728"/>
            <a:chExt cx="446" cy="402"/>
          </a:xfrm>
        </p:grpSpPr>
        <p:grpSp>
          <p:nvGrpSpPr>
            <p:cNvPr id="83113" name="Group 36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83115" name="Oval 37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116" name="Line 38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117" name="Line 39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118" name="Rectangle 40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3119" name="Oval 41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3120" name="Group 42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83125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26" name="Line 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27" name="Line 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3121" name="Group 46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8312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23" name="Line 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24" name="Line 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83114" name="Text Box 50"/>
            <p:cNvSpPr txBox="1">
              <a:spLocks noChangeArrowheads="1"/>
            </p:cNvSpPr>
            <p:nvPr/>
          </p:nvSpPr>
          <p:spPr bwMode="auto">
            <a:xfrm>
              <a:off x="2010" y="728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82952" name="Group 51"/>
          <p:cNvGrpSpPr>
            <a:grpSpLocks/>
          </p:cNvGrpSpPr>
          <p:nvPr/>
        </p:nvGrpSpPr>
        <p:grpSpPr bwMode="auto">
          <a:xfrm>
            <a:off x="7204075" y="1106488"/>
            <a:ext cx="708025" cy="638175"/>
            <a:chOff x="1898" y="728"/>
            <a:chExt cx="446" cy="402"/>
          </a:xfrm>
        </p:grpSpPr>
        <p:grpSp>
          <p:nvGrpSpPr>
            <p:cNvPr id="83098" name="Group 52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83100" name="Oval 53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101" name="Line 54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102" name="Line 55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103" name="Rectangle 56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3104" name="Oval 57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3105" name="Group 58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83110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11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12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3106" name="Group 62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83107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08" name="Line 6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109" name="Line 6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83099" name="Text Box 66"/>
            <p:cNvSpPr txBox="1">
              <a:spLocks noChangeArrowheads="1"/>
            </p:cNvSpPr>
            <p:nvPr/>
          </p:nvSpPr>
          <p:spPr bwMode="auto">
            <a:xfrm>
              <a:off x="2010" y="728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sp>
        <p:nvSpPr>
          <p:cNvPr id="82953" name="Rectangle 67"/>
          <p:cNvSpPr>
            <a:spLocks noChangeArrowheads="1"/>
          </p:cNvSpPr>
          <p:nvPr/>
        </p:nvSpPr>
        <p:spPr bwMode="auto">
          <a:xfrm>
            <a:off x="3905250" y="1589088"/>
            <a:ext cx="2281238" cy="6667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954" name="Line 68"/>
          <p:cNvSpPr>
            <a:spLocks noChangeShapeType="1"/>
          </p:cNvSpPr>
          <p:nvPr/>
        </p:nvSpPr>
        <p:spPr bwMode="auto">
          <a:xfrm flipV="1">
            <a:off x="2871788" y="1612900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82955" name="Line 69"/>
          <p:cNvSpPr>
            <a:spLocks noChangeShapeType="1"/>
          </p:cNvSpPr>
          <p:nvPr/>
        </p:nvSpPr>
        <p:spPr bwMode="auto">
          <a:xfrm flipV="1">
            <a:off x="6918325" y="1593850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82956" name="Text Box 70"/>
          <p:cNvSpPr txBox="1">
            <a:spLocks noChangeArrowheads="1"/>
          </p:cNvSpPr>
          <p:nvPr/>
        </p:nvSpPr>
        <p:spPr bwMode="auto">
          <a:xfrm>
            <a:off x="2209800" y="1727200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82957" name="Text Box 71"/>
          <p:cNvSpPr txBox="1">
            <a:spLocks noChangeArrowheads="1"/>
          </p:cNvSpPr>
          <p:nvPr/>
        </p:nvSpPr>
        <p:spPr bwMode="auto">
          <a:xfrm>
            <a:off x="3255963" y="1728788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82958" name="Text Box 72"/>
          <p:cNvSpPr txBox="1">
            <a:spLocks noChangeArrowheads="1"/>
          </p:cNvSpPr>
          <p:nvPr/>
        </p:nvSpPr>
        <p:spPr bwMode="auto">
          <a:xfrm>
            <a:off x="6281738" y="1720850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82959" name="Text Box 73"/>
          <p:cNvSpPr txBox="1">
            <a:spLocks noChangeArrowheads="1"/>
          </p:cNvSpPr>
          <p:nvPr/>
        </p:nvSpPr>
        <p:spPr bwMode="auto">
          <a:xfrm>
            <a:off x="7262813" y="1724025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82960" name="Text Box 74"/>
          <p:cNvSpPr txBox="1">
            <a:spLocks noChangeArrowheads="1"/>
          </p:cNvSpPr>
          <p:nvPr/>
        </p:nvSpPr>
        <p:spPr bwMode="auto">
          <a:xfrm>
            <a:off x="4667250" y="1247775"/>
            <a:ext cx="6635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túnel</a:t>
            </a:r>
          </a:p>
        </p:txBody>
      </p:sp>
      <p:sp>
        <p:nvSpPr>
          <p:cNvPr id="82961" name="Text Box 75"/>
          <p:cNvSpPr txBox="1">
            <a:spLocks noChangeArrowheads="1"/>
          </p:cNvSpPr>
          <p:nvPr/>
        </p:nvSpPr>
        <p:spPr bwMode="auto">
          <a:xfrm>
            <a:off x="414338" y="1314450"/>
            <a:ext cx="1497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Visão lógica:</a:t>
            </a:r>
          </a:p>
        </p:txBody>
      </p:sp>
      <p:sp>
        <p:nvSpPr>
          <p:cNvPr id="82962" name="Text Box 76"/>
          <p:cNvSpPr txBox="1">
            <a:spLocks noChangeArrowheads="1"/>
          </p:cNvSpPr>
          <p:nvPr/>
        </p:nvSpPr>
        <p:spPr bwMode="auto">
          <a:xfrm>
            <a:off x="309563" y="2468563"/>
            <a:ext cx="1484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Visão física:</a:t>
            </a:r>
          </a:p>
        </p:txBody>
      </p:sp>
      <p:grpSp>
        <p:nvGrpSpPr>
          <p:cNvPr id="82963" name="Group 77"/>
          <p:cNvGrpSpPr>
            <a:grpSpLocks/>
          </p:cNvGrpSpPr>
          <p:nvPr/>
        </p:nvGrpSpPr>
        <p:grpSpPr bwMode="auto">
          <a:xfrm>
            <a:off x="2143125" y="2254250"/>
            <a:ext cx="708025" cy="638175"/>
            <a:chOff x="1898" y="728"/>
            <a:chExt cx="446" cy="402"/>
          </a:xfrm>
        </p:grpSpPr>
        <p:grpSp>
          <p:nvGrpSpPr>
            <p:cNvPr id="83083" name="Group 78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83085" name="Oval 79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86" name="Line 80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87" name="Line 81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88" name="Rectangle 82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3089" name="Oval 83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3090" name="Group 84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8309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96" name="Line 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97" name="Line 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3091" name="Group 88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83092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93" name="Line 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94" name="Line 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83084" name="Text Box 92"/>
            <p:cNvSpPr txBox="1">
              <a:spLocks noChangeArrowheads="1"/>
            </p:cNvSpPr>
            <p:nvPr/>
          </p:nvSpPr>
          <p:spPr bwMode="auto">
            <a:xfrm>
              <a:off x="2010" y="728"/>
              <a:ext cx="2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82964" name="Group 93"/>
          <p:cNvGrpSpPr>
            <a:grpSpLocks/>
          </p:cNvGrpSpPr>
          <p:nvPr/>
        </p:nvGrpSpPr>
        <p:grpSpPr bwMode="auto">
          <a:xfrm>
            <a:off x="3189288" y="2259013"/>
            <a:ext cx="708025" cy="638175"/>
            <a:chOff x="1898" y="728"/>
            <a:chExt cx="446" cy="402"/>
          </a:xfrm>
        </p:grpSpPr>
        <p:grpSp>
          <p:nvGrpSpPr>
            <p:cNvPr id="83068" name="Group 94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83070" name="Oval 95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71" name="Line 96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72" name="Line 97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73" name="Rectangle 98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3074" name="Oval 99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3075" name="Group 100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83080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81" name="Line 1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82" name="Line 1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3076" name="Group 104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83077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78" name="Line 10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79" name="Line 10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83069" name="Text Box 108"/>
            <p:cNvSpPr txBox="1">
              <a:spLocks noChangeArrowheads="1"/>
            </p:cNvSpPr>
            <p:nvPr/>
          </p:nvSpPr>
          <p:spPr bwMode="auto">
            <a:xfrm>
              <a:off x="2010" y="728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82965" name="Group 109"/>
          <p:cNvGrpSpPr>
            <a:grpSpLocks/>
          </p:cNvGrpSpPr>
          <p:nvPr/>
        </p:nvGrpSpPr>
        <p:grpSpPr bwMode="auto">
          <a:xfrm>
            <a:off x="6203950" y="2249488"/>
            <a:ext cx="708025" cy="638175"/>
            <a:chOff x="1898" y="728"/>
            <a:chExt cx="446" cy="402"/>
          </a:xfrm>
        </p:grpSpPr>
        <p:grpSp>
          <p:nvGrpSpPr>
            <p:cNvPr id="83053" name="Group 110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83055" name="Oval 111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56" name="Line 112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57" name="Line 113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58" name="Rectangle 114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3059" name="Oval 115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3060" name="Group 116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83065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66" name="Line 1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67" name="Line 1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3061" name="Group 120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83062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63" name="Line 1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64" name="Line 1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83054" name="Text Box 124"/>
            <p:cNvSpPr txBox="1">
              <a:spLocks noChangeArrowheads="1"/>
            </p:cNvSpPr>
            <p:nvPr/>
          </p:nvSpPr>
          <p:spPr bwMode="auto">
            <a:xfrm>
              <a:off x="2010" y="728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82966" name="Group 125"/>
          <p:cNvGrpSpPr>
            <a:grpSpLocks/>
          </p:cNvGrpSpPr>
          <p:nvPr/>
        </p:nvGrpSpPr>
        <p:grpSpPr bwMode="auto">
          <a:xfrm>
            <a:off x="7194550" y="2238375"/>
            <a:ext cx="708025" cy="638175"/>
            <a:chOff x="1898" y="728"/>
            <a:chExt cx="446" cy="402"/>
          </a:xfrm>
        </p:grpSpPr>
        <p:grpSp>
          <p:nvGrpSpPr>
            <p:cNvPr id="83038" name="Group 126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83040" name="Oval 127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41" name="Line 128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42" name="Line 129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43" name="Rectangle 130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3044" name="Oval 131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3045" name="Group 132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83050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51" name="Line 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52" name="Line 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3046" name="Group 136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83047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48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49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83039" name="Text Box 140"/>
            <p:cNvSpPr txBox="1">
              <a:spLocks noChangeArrowheads="1"/>
            </p:cNvSpPr>
            <p:nvPr/>
          </p:nvSpPr>
          <p:spPr bwMode="auto">
            <a:xfrm>
              <a:off x="2010" y="728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sp>
        <p:nvSpPr>
          <p:cNvPr id="82967" name="Line 141"/>
          <p:cNvSpPr>
            <a:spLocks noChangeShapeType="1"/>
          </p:cNvSpPr>
          <p:nvPr/>
        </p:nvSpPr>
        <p:spPr bwMode="auto">
          <a:xfrm flipV="1">
            <a:off x="2862263" y="2744788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82968" name="Line 142"/>
          <p:cNvSpPr>
            <a:spLocks noChangeShapeType="1"/>
          </p:cNvSpPr>
          <p:nvPr/>
        </p:nvSpPr>
        <p:spPr bwMode="auto">
          <a:xfrm flipV="1">
            <a:off x="6908800" y="2725738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82969" name="Text Box 143"/>
          <p:cNvSpPr txBox="1">
            <a:spLocks noChangeArrowheads="1"/>
          </p:cNvSpPr>
          <p:nvPr/>
        </p:nvSpPr>
        <p:spPr bwMode="auto">
          <a:xfrm>
            <a:off x="2200275" y="2859088"/>
            <a:ext cx="623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82970" name="Text Box 144"/>
          <p:cNvSpPr txBox="1">
            <a:spLocks noChangeArrowheads="1"/>
          </p:cNvSpPr>
          <p:nvPr/>
        </p:nvSpPr>
        <p:spPr bwMode="auto">
          <a:xfrm>
            <a:off x="3246438" y="2860675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82971" name="Text Box 145"/>
          <p:cNvSpPr txBox="1">
            <a:spLocks noChangeArrowheads="1"/>
          </p:cNvSpPr>
          <p:nvPr/>
        </p:nvSpPr>
        <p:spPr bwMode="auto">
          <a:xfrm>
            <a:off x="6272213" y="2852738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82972" name="Text Box 146"/>
          <p:cNvSpPr txBox="1">
            <a:spLocks noChangeArrowheads="1"/>
          </p:cNvSpPr>
          <p:nvPr/>
        </p:nvSpPr>
        <p:spPr bwMode="auto">
          <a:xfrm>
            <a:off x="7253288" y="2855913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IPv6</a:t>
            </a:r>
          </a:p>
        </p:txBody>
      </p:sp>
      <p:sp>
        <p:nvSpPr>
          <p:cNvPr id="82973" name="Line 147"/>
          <p:cNvSpPr>
            <a:spLocks noChangeShapeType="1"/>
          </p:cNvSpPr>
          <p:nvPr/>
        </p:nvSpPr>
        <p:spPr bwMode="auto">
          <a:xfrm flipV="1">
            <a:off x="3895725" y="273526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grpSp>
        <p:nvGrpSpPr>
          <p:cNvPr id="82974" name="Group 148"/>
          <p:cNvGrpSpPr>
            <a:grpSpLocks/>
          </p:cNvGrpSpPr>
          <p:nvPr/>
        </p:nvGrpSpPr>
        <p:grpSpPr bwMode="auto">
          <a:xfrm>
            <a:off x="4183063" y="2262188"/>
            <a:ext cx="708025" cy="638175"/>
            <a:chOff x="1898" y="728"/>
            <a:chExt cx="446" cy="402"/>
          </a:xfrm>
        </p:grpSpPr>
        <p:grpSp>
          <p:nvGrpSpPr>
            <p:cNvPr id="83023" name="Group 149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83025" name="Oval 150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26" name="Line 151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27" name="Line 152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28" name="Rectangle 153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3029" name="Oval 154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3030" name="Group 155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83035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36" name="Line 15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37" name="Line 1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3031" name="Group 159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83032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33" name="Line 1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34" name="Line 16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83024" name="Text Box 163"/>
            <p:cNvSpPr txBox="1">
              <a:spLocks noChangeArrowheads="1"/>
            </p:cNvSpPr>
            <p:nvPr/>
          </p:nvSpPr>
          <p:spPr bwMode="auto">
            <a:xfrm>
              <a:off x="2010" y="728"/>
              <a:ext cx="2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</p:grpSp>
      <p:grpSp>
        <p:nvGrpSpPr>
          <p:cNvPr id="82975" name="Group 164"/>
          <p:cNvGrpSpPr>
            <a:grpSpLocks/>
          </p:cNvGrpSpPr>
          <p:nvPr/>
        </p:nvGrpSpPr>
        <p:grpSpPr bwMode="auto">
          <a:xfrm>
            <a:off x="5172075" y="2252663"/>
            <a:ext cx="708025" cy="638175"/>
            <a:chOff x="1898" y="728"/>
            <a:chExt cx="446" cy="402"/>
          </a:xfrm>
        </p:grpSpPr>
        <p:grpSp>
          <p:nvGrpSpPr>
            <p:cNvPr id="83008" name="Group 165"/>
            <p:cNvGrpSpPr>
              <a:grpSpLocks/>
            </p:cNvGrpSpPr>
            <p:nvPr/>
          </p:nvGrpSpPr>
          <p:grpSpPr bwMode="auto">
            <a:xfrm>
              <a:off x="1898" y="918"/>
              <a:ext cx="446" cy="212"/>
              <a:chOff x="2210" y="903"/>
              <a:chExt cx="446" cy="212"/>
            </a:xfrm>
          </p:grpSpPr>
          <p:sp>
            <p:nvSpPr>
              <p:cNvPr id="83010" name="Oval 166"/>
              <p:cNvSpPr>
                <a:spLocks noChangeArrowheads="1"/>
              </p:cNvSpPr>
              <p:nvPr/>
            </p:nvSpPr>
            <p:spPr bwMode="auto">
              <a:xfrm>
                <a:off x="2213" y="969"/>
                <a:ext cx="443" cy="14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11" name="Line 167"/>
              <p:cNvSpPr>
                <a:spLocks noChangeShapeType="1"/>
              </p:cNvSpPr>
              <p:nvPr/>
            </p:nvSpPr>
            <p:spPr bwMode="auto">
              <a:xfrm>
                <a:off x="2213" y="962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12" name="Line 168"/>
              <p:cNvSpPr>
                <a:spLocks noChangeShapeType="1"/>
              </p:cNvSpPr>
              <p:nvPr/>
            </p:nvSpPr>
            <p:spPr bwMode="auto">
              <a:xfrm>
                <a:off x="2560" y="969"/>
                <a:ext cx="1" cy="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13" name="Rectangle 169"/>
              <p:cNvSpPr>
                <a:spLocks noChangeArrowheads="1"/>
              </p:cNvSpPr>
              <p:nvPr/>
            </p:nvSpPr>
            <p:spPr bwMode="auto">
              <a:xfrm>
                <a:off x="2213" y="962"/>
                <a:ext cx="439" cy="7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83014" name="Oval 170"/>
              <p:cNvSpPr>
                <a:spLocks noChangeArrowheads="1"/>
              </p:cNvSpPr>
              <p:nvPr/>
            </p:nvSpPr>
            <p:spPr bwMode="auto">
              <a:xfrm>
                <a:off x="2210" y="903"/>
                <a:ext cx="443" cy="14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83015" name="Group 171"/>
              <p:cNvGrpSpPr>
                <a:grpSpLocks/>
              </p:cNvGrpSpPr>
              <p:nvPr/>
            </p:nvGrpSpPr>
            <p:grpSpPr bwMode="auto">
              <a:xfrm>
                <a:off x="2319" y="931"/>
                <a:ext cx="221" cy="85"/>
                <a:chOff x="2848" y="848"/>
                <a:chExt cx="140" cy="98"/>
              </a:xfrm>
            </p:grpSpPr>
            <p:sp>
              <p:nvSpPr>
                <p:cNvPr id="83020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21" name="Line 17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22" name="Line 17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83016" name="Group 175"/>
              <p:cNvGrpSpPr>
                <a:grpSpLocks/>
              </p:cNvGrpSpPr>
              <p:nvPr/>
            </p:nvGrpSpPr>
            <p:grpSpPr bwMode="auto">
              <a:xfrm flipV="1">
                <a:off x="2319" y="930"/>
                <a:ext cx="221" cy="87"/>
                <a:chOff x="2848" y="848"/>
                <a:chExt cx="140" cy="98"/>
              </a:xfrm>
            </p:grpSpPr>
            <p:sp>
              <p:nvSpPr>
                <p:cNvPr id="83017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18" name="Line 17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83019" name="Line 17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83009" name="Text Box 179"/>
            <p:cNvSpPr txBox="1">
              <a:spLocks noChangeArrowheads="1"/>
            </p:cNvSpPr>
            <p:nvPr/>
          </p:nvSpPr>
          <p:spPr bwMode="auto">
            <a:xfrm>
              <a:off x="2010" y="728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</p:grpSp>
      <p:sp>
        <p:nvSpPr>
          <p:cNvPr id="82976" name="Text Box 180"/>
          <p:cNvSpPr txBox="1">
            <a:spLocks noChangeArrowheads="1"/>
          </p:cNvSpPr>
          <p:nvPr/>
        </p:nvSpPr>
        <p:spPr bwMode="auto">
          <a:xfrm>
            <a:off x="4227513" y="2863850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IPv4</a:t>
            </a:r>
          </a:p>
        </p:txBody>
      </p:sp>
      <p:sp>
        <p:nvSpPr>
          <p:cNvPr id="82977" name="Text Box 181"/>
          <p:cNvSpPr txBox="1">
            <a:spLocks noChangeArrowheads="1"/>
          </p:cNvSpPr>
          <p:nvPr/>
        </p:nvSpPr>
        <p:spPr bwMode="auto">
          <a:xfrm>
            <a:off x="5221288" y="2865438"/>
            <a:ext cx="623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IPv4</a:t>
            </a:r>
          </a:p>
        </p:txBody>
      </p:sp>
      <p:grpSp>
        <p:nvGrpSpPr>
          <p:cNvPr id="82978" name="Group 182"/>
          <p:cNvGrpSpPr>
            <a:grpSpLocks/>
          </p:cNvGrpSpPr>
          <p:nvPr/>
        </p:nvGrpSpPr>
        <p:grpSpPr bwMode="auto">
          <a:xfrm>
            <a:off x="2557463" y="3259138"/>
            <a:ext cx="903287" cy="1441450"/>
            <a:chOff x="4869" y="143"/>
            <a:chExt cx="569" cy="908"/>
          </a:xfrm>
        </p:grpSpPr>
        <p:sp>
          <p:nvSpPr>
            <p:cNvPr id="83006" name="Rectangle 183"/>
            <p:cNvSpPr>
              <a:spLocks noChangeArrowheads="1"/>
            </p:cNvSpPr>
            <p:nvPr/>
          </p:nvSpPr>
          <p:spPr bwMode="auto">
            <a:xfrm>
              <a:off x="4893" y="143"/>
              <a:ext cx="462" cy="9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3007" name="Text Box 184"/>
            <p:cNvSpPr txBox="1">
              <a:spLocks noChangeArrowheads="1"/>
            </p:cNvSpPr>
            <p:nvPr/>
          </p:nvSpPr>
          <p:spPr bwMode="auto">
            <a:xfrm>
              <a:off x="4869" y="163"/>
              <a:ext cx="569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Fluxo: X</a:t>
              </a:r>
            </a:p>
            <a:p>
              <a:r>
                <a:rPr lang="en-US" sz="1400"/>
                <a:t>Fonte: A</a:t>
              </a:r>
            </a:p>
            <a:p>
              <a:r>
                <a:rPr lang="en-US" sz="1400"/>
                <a:t>Dest: F</a:t>
              </a:r>
            </a:p>
            <a:p>
              <a:endParaRPr lang="en-US" sz="1400"/>
            </a:p>
            <a:p>
              <a:endParaRPr lang="en-US" sz="1400"/>
            </a:p>
            <a:p>
              <a:r>
                <a:rPr lang="en-US" sz="1400"/>
                <a:t>dados</a:t>
              </a:r>
            </a:p>
          </p:txBody>
        </p:sp>
      </p:grpSp>
      <p:grpSp>
        <p:nvGrpSpPr>
          <p:cNvPr id="82979" name="Group 185"/>
          <p:cNvGrpSpPr>
            <a:grpSpLocks/>
          </p:cNvGrpSpPr>
          <p:nvPr/>
        </p:nvGrpSpPr>
        <p:grpSpPr bwMode="auto">
          <a:xfrm>
            <a:off x="6710363" y="3271838"/>
            <a:ext cx="903287" cy="1441450"/>
            <a:chOff x="4869" y="143"/>
            <a:chExt cx="569" cy="908"/>
          </a:xfrm>
        </p:grpSpPr>
        <p:sp>
          <p:nvSpPr>
            <p:cNvPr id="83004" name="Rectangle 186"/>
            <p:cNvSpPr>
              <a:spLocks noChangeArrowheads="1"/>
            </p:cNvSpPr>
            <p:nvPr/>
          </p:nvSpPr>
          <p:spPr bwMode="auto">
            <a:xfrm>
              <a:off x="4893" y="143"/>
              <a:ext cx="462" cy="9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3005" name="Text Box 187"/>
            <p:cNvSpPr txBox="1">
              <a:spLocks noChangeArrowheads="1"/>
            </p:cNvSpPr>
            <p:nvPr/>
          </p:nvSpPr>
          <p:spPr bwMode="auto">
            <a:xfrm>
              <a:off x="4869" y="163"/>
              <a:ext cx="569" cy="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Fluxo: X</a:t>
              </a:r>
            </a:p>
            <a:p>
              <a:r>
                <a:rPr lang="en-US" sz="1400"/>
                <a:t>Fonte: A</a:t>
              </a:r>
            </a:p>
            <a:p>
              <a:r>
                <a:rPr lang="en-US" sz="1400"/>
                <a:t>Dest: F</a:t>
              </a:r>
            </a:p>
            <a:p>
              <a:endParaRPr lang="en-US" sz="1400"/>
            </a:p>
            <a:p>
              <a:endParaRPr lang="en-US" sz="1400"/>
            </a:p>
            <a:p>
              <a:r>
                <a:rPr lang="en-US" sz="1400"/>
                <a:t>dados</a:t>
              </a:r>
            </a:p>
          </p:txBody>
        </p:sp>
      </p:grpSp>
      <p:grpSp>
        <p:nvGrpSpPr>
          <p:cNvPr id="82980" name="Group 188"/>
          <p:cNvGrpSpPr>
            <a:grpSpLocks/>
          </p:cNvGrpSpPr>
          <p:nvPr/>
        </p:nvGrpSpPr>
        <p:grpSpPr bwMode="auto">
          <a:xfrm>
            <a:off x="3598863" y="3254375"/>
            <a:ext cx="1016000" cy="2198688"/>
            <a:chOff x="4943" y="2152"/>
            <a:chExt cx="640" cy="1385"/>
          </a:xfrm>
        </p:grpSpPr>
        <p:sp>
          <p:nvSpPr>
            <p:cNvPr id="82999" name="Rectangle 189"/>
            <p:cNvSpPr>
              <a:spLocks noChangeArrowheads="1"/>
            </p:cNvSpPr>
            <p:nvPr/>
          </p:nvSpPr>
          <p:spPr bwMode="auto">
            <a:xfrm>
              <a:off x="4980" y="2155"/>
              <a:ext cx="583" cy="138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83000" name="Group 190"/>
            <p:cNvGrpSpPr>
              <a:grpSpLocks/>
            </p:cNvGrpSpPr>
            <p:nvPr/>
          </p:nvGrpSpPr>
          <p:grpSpPr bwMode="auto">
            <a:xfrm>
              <a:off x="5001" y="2538"/>
              <a:ext cx="569" cy="908"/>
              <a:chOff x="4869" y="143"/>
              <a:chExt cx="569" cy="908"/>
            </a:xfrm>
          </p:grpSpPr>
          <p:sp>
            <p:nvSpPr>
              <p:cNvPr id="83002" name="Rectangle 191"/>
              <p:cNvSpPr>
                <a:spLocks noChangeArrowheads="1"/>
              </p:cNvSpPr>
              <p:nvPr/>
            </p:nvSpPr>
            <p:spPr bwMode="auto">
              <a:xfrm>
                <a:off x="4893" y="143"/>
                <a:ext cx="462" cy="9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3003" name="Text Box 192"/>
              <p:cNvSpPr txBox="1">
                <a:spLocks noChangeArrowheads="1"/>
              </p:cNvSpPr>
              <p:nvPr/>
            </p:nvSpPr>
            <p:spPr bwMode="auto">
              <a:xfrm>
                <a:off x="4869" y="163"/>
                <a:ext cx="569" cy="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Fluxo: X</a:t>
                </a:r>
              </a:p>
              <a:p>
                <a:r>
                  <a:rPr lang="en-US" sz="1400"/>
                  <a:t>Fonte: A</a:t>
                </a:r>
              </a:p>
              <a:p>
                <a:r>
                  <a:rPr lang="en-US" sz="1400"/>
                  <a:t>Dest: F</a:t>
                </a:r>
              </a:p>
              <a:p>
                <a:endParaRPr lang="en-US" sz="1400"/>
              </a:p>
              <a:p>
                <a:endParaRPr lang="en-US" sz="1400"/>
              </a:p>
              <a:p>
                <a:r>
                  <a:rPr lang="en-US" sz="1400"/>
                  <a:t>dados</a:t>
                </a:r>
              </a:p>
            </p:txBody>
          </p:sp>
        </p:grpSp>
        <p:sp>
          <p:nvSpPr>
            <p:cNvPr id="83001" name="Text Box 193"/>
            <p:cNvSpPr txBox="1">
              <a:spLocks noChangeArrowheads="1"/>
            </p:cNvSpPr>
            <p:nvPr/>
          </p:nvSpPr>
          <p:spPr bwMode="auto">
            <a:xfrm>
              <a:off x="4943" y="2152"/>
              <a:ext cx="64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Fonte:B</a:t>
              </a:r>
            </a:p>
            <a:p>
              <a:r>
                <a:rPr lang="en-US">
                  <a:solidFill>
                    <a:schemeClr val="bg1"/>
                  </a:solidFill>
                </a:rPr>
                <a:t>Dest: E</a:t>
              </a:r>
            </a:p>
          </p:txBody>
        </p:sp>
      </p:grpSp>
      <p:sp>
        <p:nvSpPr>
          <p:cNvPr id="82981" name="Line 194"/>
          <p:cNvSpPr>
            <a:spLocks noChangeShapeType="1"/>
          </p:cNvSpPr>
          <p:nvPr/>
        </p:nvSpPr>
        <p:spPr bwMode="auto">
          <a:xfrm>
            <a:off x="2603500" y="3162300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82982" name="Line 195"/>
          <p:cNvSpPr>
            <a:spLocks noChangeShapeType="1"/>
          </p:cNvSpPr>
          <p:nvPr/>
        </p:nvSpPr>
        <p:spPr bwMode="auto">
          <a:xfrm>
            <a:off x="3722688" y="3165475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82983" name="Line 196"/>
          <p:cNvSpPr>
            <a:spLocks noChangeShapeType="1"/>
          </p:cNvSpPr>
          <p:nvPr/>
        </p:nvSpPr>
        <p:spPr bwMode="auto">
          <a:xfrm>
            <a:off x="5757863" y="3167063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sp>
        <p:nvSpPr>
          <p:cNvPr id="82984" name="Line 197"/>
          <p:cNvSpPr>
            <a:spLocks noChangeShapeType="1"/>
          </p:cNvSpPr>
          <p:nvPr/>
        </p:nvSpPr>
        <p:spPr bwMode="auto">
          <a:xfrm>
            <a:off x="6813550" y="3168650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pt-BR"/>
          </a:p>
        </p:txBody>
      </p:sp>
      <p:grpSp>
        <p:nvGrpSpPr>
          <p:cNvPr id="82985" name="Group 198"/>
          <p:cNvGrpSpPr>
            <a:grpSpLocks/>
          </p:cNvGrpSpPr>
          <p:nvPr/>
        </p:nvGrpSpPr>
        <p:grpSpPr bwMode="auto">
          <a:xfrm>
            <a:off x="5611813" y="3257550"/>
            <a:ext cx="1016000" cy="2198688"/>
            <a:chOff x="4943" y="2152"/>
            <a:chExt cx="640" cy="1385"/>
          </a:xfrm>
        </p:grpSpPr>
        <p:sp>
          <p:nvSpPr>
            <p:cNvPr id="82994" name="Rectangle 199"/>
            <p:cNvSpPr>
              <a:spLocks noChangeArrowheads="1"/>
            </p:cNvSpPr>
            <p:nvPr/>
          </p:nvSpPr>
          <p:spPr bwMode="auto">
            <a:xfrm>
              <a:off x="4980" y="2155"/>
              <a:ext cx="583" cy="138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82995" name="Group 200"/>
            <p:cNvGrpSpPr>
              <a:grpSpLocks/>
            </p:cNvGrpSpPr>
            <p:nvPr/>
          </p:nvGrpSpPr>
          <p:grpSpPr bwMode="auto">
            <a:xfrm>
              <a:off x="5001" y="2538"/>
              <a:ext cx="569" cy="908"/>
              <a:chOff x="4869" y="143"/>
              <a:chExt cx="569" cy="908"/>
            </a:xfrm>
          </p:grpSpPr>
          <p:sp>
            <p:nvSpPr>
              <p:cNvPr id="82997" name="Rectangle 201"/>
              <p:cNvSpPr>
                <a:spLocks noChangeArrowheads="1"/>
              </p:cNvSpPr>
              <p:nvPr/>
            </p:nvSpPr>
            <p:spPr bwMode="auto">
              <a:xfrm>
                <a:off x="4893" y="143"/>
                <a:ext cx="462" cy="90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82998" name="Text Box 202"/>
              <p:cNvSpPr txBox="1">
                <a:spLocks noChangeArrowheads="1"/>
              </p:cNvSpPr>
              <p:nvPr/>
            </p:nvSpPr>
            <p:spPr bwMode="auto">
              <a:xfrm>
                <a:off x="4869" y="163"/>
                <a:ext cx="569" cy="8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Fluxo: X</a:t>
                </a:r>
              </a:p>
              <a:p>
                <a:r>
                  <a:rPr lang="en-US" sz="1400"/>
                  <a:t>Fonte: A</a:t>
                </a:r>
              </a:p>
              <a:p>
                <a:r>
                  <a:rPr lang="en-US" sz="1400"/>
                  <a:t>Dest: F</a:t>
                </a:r>
              </a:p>
              <a:p>
                <a:endParaRPr lang="en-US" sz="1400"/>
              </a:p>
              <a:p>
                <a:endParaRPr lang="en-US" sz="1400"/>
              </a:p>
              <a:p>
                <a:r>
                  <a:rPr lang="en-US" sz="1400"/>
                  <a:t>dados</a:t>
                </a:r>
              </a:p>
            </p:txBody>
          </p:sp>
        </p:grpSp>
        <p:sp>
          <p:nvSpPr>
            <p:cNvPr id="82996" name="Text Box 203"/>
            <p:cNvSpPr txBox="1">
              <a:spLocks noChangeArrowheads="1"/>
            </p:cNvSpPr>
            <p:nvPr/>
          </p:nvSpPr>
          <p:spPr bwMode="auto">
            <a:xfrm>
              <a:off x="4943" y="2152"/>
              <a:ext cx="64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Fonte:B</a:t>
              </a:r>
            </a:p>
            <a:p>
              <a:r>
                <a:rPr lang="en-US">
                  <a:solidFill>
                    <a:schemeClr val="bg1"/>
                  </a:solidFill>
                </a:rPr>
                <a:t>Dest: E</a:t>
              </a:r>
            </a:p>
          </p:txBody>
        </p:sp>
      </p:grpSp>
      <p:sp>
        <p:nvSpPr>
          <p:cNvPr id="82986" name="Text Box 204"/>
          <p:cNvSpPr txBox="1">
            <a:spLocks noChangeArrowheads="1"/>
          </p:cNvSpPr>
          <p:nvPr/>
        </p:nvSpPr>
        <p:spPr bwMode="auto">
          <a:xfrm>
            <a:off x="2409825" y="5621338"/>
            <a:ext cx="11144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A-para-B:</a:t>
            </a:r>
          </a:p>
          <a:p>
            <a:pPr algn="ctr"/>
            <a:r>
              <a:rPr lang="en-US" sz="1600"/>
              <a:t>IPv6</a:t>
            </a:r>
          </a:p>
        </p:txBody>
      </p:sp>
      <p:sp>
        <p:nvSpPr>
          <p:cNvPr id="82987" name="Line 205"/>
          <p:cNvSpPr>
            <a:spLocks noChangeShapeType="1"/>
          </p:cNvSpPr>
          <p:nvPr/>
        </p:nvSpPr>
        <p:spPr bwMode="auto">
          <a:xfrm>
            <a:off x="2946400" y="4916488"/>
            <a:ext cx="0" cy="78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82988" name="Text Box 206"/>
          <p:cNvSpPr txBox="1">
            <a:spLocks noChangeArrowheads="1"/>
          </p:cNvSpPr>
          <p:nvPr/>
        </p:nvSpPr>
        <p:spPr bwMode="auto">
          <a:xfrm>
            <a:off x="6683375" y="5634038"/>
            <a:ext cx="1087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E-para-F:</a:t>
            </a:r>
          </a:p>
          <a:p>
            <a:pPr algn="ctr"/>
            <a:r>
              <a:rPr lang="en-US" sz="1600"/>
              <a:t>IPv6</a:t>
            </a:r>
          </a:p>
        </p:txBody>
      </p:sp>
      <p:sp>
        <p:nvSpPr>
          <p:cNvPr id="82989" name="Line 207"/>
          <p:cNvSpPr>
            <a:spLocks noChangeShapeType="1"/>
          </p:cNvSpPr>
          <p:nvPr/>
        </p:nvSpPr>
        <p:spPr bwMode="auto">
          <a:xfrm>
            <a:off x="7207250" y="4929188"/>
            <a:ext cx="0" cy="78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82990" name="Text Box 208"/>
          <p:cNvSpPr txBox="1">
            <a:spLocks noChangeArrowheads="1"/>
          </p:cNvSpPr>
          <p:nvPr/>
        </p:nvSpPr>
        <p:spPr bwMode="auto">
          <a:xfrm>
            <a:off x="3463925" y="5743575"/>
            <a:ext cx="13319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B-para-C:</a:t>
            </a:r>
          </a:p>
          <a:p>
            <a:pPr algn="ctr"/>
            <a:r>
              <a:rPr lang="en-US" sz="1600"/>
              <a:t>IPv6 dentro</a:t>
            </a:r>
          </a:p>
          <a:p>
            <a:pPr algn="ctr"/>
            <a:r>
              <a:rPr lang="en-US" sz="1600"/>
              <a:t>do IPv4</a:t>
            </a:r>
          </a:p>
        </p:txBody>
      </p:sp>
      <p:sp>
        <p:nvSpPr>
          <p:cNvPr id="82991" name="Line 209"/>
          <p:cNvSpPr>
            <a:spLocks noChangeShapeType="1"/>
          </p:cNvSpPr>
          <p:nvPr/>
        </p:nvSpPr>
        <p:spPr bwMode="auto">
          <a:xfrm>
            <a:off x="4108450" y="551021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82992" name="Text Box 210"/>
          <p:cNvSpPr txBox="1">
            <a:spLocks noChangeArrowheads="1"/>
          </p:cNvSpPr>
          <p:nvPr/>
        </p:nvSpPr>
        <p:spPr bwMode="auto">
          <a:xfrm>
            <a:off x="5489575" y="5756275"/>
            <a:ext cx="13319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B-para-C:</a:t>
            </a:r>
          </a:p>
          <a:p>
            <a:pPr algn="ctr"/>
            <a:r>
              <a:rPr lang="en-US" sz="1600"/>
              <a:t>IPv6 dentro</a:t>
            </a:r>
          </a:p>
          <a:p>
            <a:pPr algn="ctr"/>
            <a:r>
              <a:rPr lang="en-US" sz="1600"/>
              <a:t>do IPv4</a:t>
            </a:r>
          </a:p>
        </p:txBody>
      </p:sp>
      <p:sp>
        <p:nvSpPr>
          <p:cNvPr id="82993" name="Line 211"/>
          <p:cNvSpPr>
            <a:spLocks noChangeShapeType="1"/>
          </p:cNvSpPr>
          <p:nvPr/>
        </p:nvSpPr>
        <p:spPr bwMode="auto">
          <a:xfrm>
            <a:off x="6134100" y="552291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BR" smtClean="0"/>
              <a:t>4: Camada de Rede</a:t>
            </a:r>
            <a:endParaRPr lang="pt-BR" smtClean="0">
              <a:latin typeface="Times New Roman" pitchFamily="18" charset="0"/>
            </a:endParaRPr>
          </a:p>
        </p:txBody>
      </p:sp>
      <p:sp>
        <p:nvSpPr>
          <p:cNvPr id="20483" name="Espaço Reservado para Número de Slide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pt-BR" smtClean="0"/>
              <a:t>4a-</a:t>
            </a:r>
            <a:fld id="{D892CAFC-B1E3-476F-97DD-D343463D6B7A}" type="slidenum">
              <a:rPr lang="pt-BR" smtClean="0"/>
              <a:pPr/>
              <a:t>94</a:t>
            </a:fld>
            <a:endParaRPr lang="pt-B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Capítulo 4: Camada de Rede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4.5 Algoritmos de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Estado de enlace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Vetor de distâncias</a:t>
            </a:r>
          </a:p>
          <a:p>
            <a:pPr lvl="1">
              <a:lnSpc>
                <a:spcPct val="90000"/>
              </a:lnSpc>
            </a:pPr>
            <a:r>
              <a:rPr lang="pt-BR" sz="20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 hierárquico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4.6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na Internet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RIP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OSPF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>
                <a:solidFill>
                  <a:schemeClr val="bg1">
                    <a:lumMod val="65000"/>
                  </a:schemeClr>
                </a:solidFill>
              </a:rPr>
              <a:t>BGP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4.7 </a:t>
            </a:r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Roteamento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t-BR" sz="2400" i="1" dirty="0" smtClean="0">
                <a:solidFill>
                  <a:schemeClr val="bg1">
                    <a:lumMod val="65000"/>
                  </a:schemeClr>
                </a:solidFill>
              </a:rPr>
              <a:t>broadcast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pt-BR" sz="2400" i="1" dirty="0" err="1" smtClean="0">
                <a:solidFill>
                  <a:schemeClr val="bg1">
                    <a:lumMod val="65000"/>
                  </a:schemeClr>
                </a:solidFill>
              </a:rPr>
              <a:t>multicast</a:t>
            </a:r>
            <a:endParaRPr lang="pt-BR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 1 Introdução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4.2 Redes de circuitos virtuais e de </a:t>
            </a:r>
            <a:r>
              <a:rPr lang="pt-BR" sz="2400" dirty="0" err="1" smtClean="0"/>
              <a:t>datagramas</a:t>
            </a:r>
            <a:endParaRPr lang="pt-BR" sz="2400" dirty="0" smtClean="0"/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4.3 O que há dentro de um roteador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smtClean="0"/>
              <a:t>4.4 O Protocolo da Internet (IP)</a:t>
            </a:r>
            <a:endParaRPr lang="pt-BR" sz="2400" i="1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Formato do </a:t>
            </a:r>
            <a:r>
              <a:rPr lang="pt-BR" sz="2000" dirty="0" err="1" smtClean="0"/>
              <a:t>datagrama</a:t>
            </a:r>
            <a:endParaRPr lang="pt-BR" sz="2000" dirty="0" smtClean="0"/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Endereçamento IPv4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ICMP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000" dirty="0" smtClean="0"/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411134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10398</TotalTime>
  <Words>7365</Words>
  <Application>Microsoft Office PowerPoint</Application>
  <PresentationFormat>Apresentação na tela (4:3)</PresentationFormat>
  <Paragraphs>1872</Paragraphs>
  <Slides>94</Slides>
  <Notes>66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94</vt:i4>
      </vt:variant>
    </vt:vector>
  </HeadingPairs>
  <TitlesOfParts>
    <vt:vector size="97" baseType="lpstr">
      <vt:lpstr>Design padrão</vt:lpstr>
      <vt:lpstr>Clip</vt:lpstr>
      <vt:lpstr>ClipArt</vt:lpstr>
      <vt:lpstr>Capítulo 4: Camada de Rede</vt:lpstr>
      <vt:lpstr>Capítulo 4: Camada de Rede</vt:lpstr>
      <vt:lpstr>Camada de rede</vt:lpstr>
      <vt:lpstr>Funções principais da camada de rede</vt:lpstr>
      <vt:lpstr>Apresentação do PowerPoint</vt:lpstr>
      <vt:lpstr>Estabelecimento de conexão</vt:lpstr>
      <vt:lpstr>Modelo de serviço de rede</vt:lpstr>
      <vt:lpstr>Modelos de serviço da camada de rede:</vt:lpstr>
      <vt:lpstr>Capítulo 4: Camada de Rede</vt:lpstr>
      <vt:lpstr>Serviços orientados e não orientados para conexão</vt:lpstr>
      <vt:lpstr>Redes de circuitos virtuais </vt:lpstr>
      <vt:lpstr>Implementação de CV</vt:lpstr>
      <vt:lpstr>Tabela de repasse</vt:lpstr>
      <vt:lpstr>Circuitos virtuais:  protocolos de sinalização</vt:lpstr>
      <vt:lpstr>Rede de datagramas: o modelo da Internet </vt:lpstr>
      <vt:lpstr>Tabela de repasse </vt:lpstr>
      <vt:lpstr>Tabela de repasse</vt:lpstr>
      <vt:lpstr>Concordância do prefixo mais longo</vt:lpstr>
      <vt:lpstr>Origens das redes de circuitos virtuais e de datagramas</vt:lpstr>
      <vt:lpstr>Capítulo 4: Camada de Rede</vt:lpstr>
      <vt:lpstr>Famílias de Roteadores</vt:lpstr>
      <vt:lpstr>Sumário da Arquitetura de Roteadores</vt:lpstr>
      <vt:lpstr>Funções das Portas de Entrada</vt:lpstr>
      <vt:lpstr>Elemento (matriz) de comutação</vt:lpstr>
      <vt:lpstr>Três tipos de elementos de comutação</vt:lpstr>
      <vt:lpstr>Comutação por Memória</vt:lpstr>
      <vt:lpstr>Comutação por um  Barramento</vt:lpstr>
      <vt:lpstr>Comutação por uma rede de interconexão</vt:lpstr>
      <vt:lpstr>Rede de Banyan</vt:lpstr>
      <vt:lpstr>Tráfego com interferência mínima</vt:lpstr>
      <vt:lpstr>Tráfego com interferência máxima (hot spot)</vt:lpstr>
      <vt:lpstr>Portas de Saída</vt:lpstr>
      <vt:lpstr>Filas na Porta de Saída</vt:lpstr>
      <vt:lpstr>Tamanho das filas</vt:lpstr>
      <vt:lpstr>Filas na Porta de Entrada</vt:lpstr>
      <vt:lpstr>Capítulo 4: Camada de Rede</vt:lpstr>
      <vt:lpstr>A Camada de Rede na Internet</vt:lpstr>
      <vt:lpstr>Formato do datagrama IP </vt:lpstr>
      <vt:lpstr>IP: Fragmentação &amp; Remontagem</vt:lpstr>
      <vt:lpstr>IP: Fragmentação &amp; Remontagem</vt:lpstr>
      <vt:lpstr>Capítulo 4: Camada de Rede</vt:lpstr>
      <vt:lpstr>Faz sentido para você?</vt:lpstr>
      <vt:lpstr>Endereçamento IP: introdução</vt:lpstr>
      <vt:lpstr>Endereçamento IP: introdução</vt:lpstr>
      <vt:lpstr>Sub-redes</vt:lpstr>
      <vt:lpstr>Sub-redes</vt:lpstr>
      <vt:lpstr>Sub-redes</vt:lpstr>
      <vt:lpstr>Sub-redes</vt:lpstr>
      <vt:lpstr>Endereçamento IP: Com Classes</vt:lpstr>
      <vt:lpstr>Endereçamento IP: Com Classes</vt:lpstr>
      <vt:lpstr>Endereçamento IP: CIDR “sáider”</vt:lpstr>
      <vt:lpstr>Endereçamento IP: CIDR</vt:lpstr>
      <vt:lpstr>CIDR, exemplo</vt:lpstr>
      <vt:lpstr>Exercício proposto</vt:lpstr>
      <vt:lpstr>Obtendo ENDEREÇO IP</vt:lpstr>
      <vt:lpstr>Endereços IP: como conseguir um?</vt:lpstr>
      <vt:lpstr>DHCP: Dynamic Host Configuration Protocol</vt:lpstr>
      <vt:lpstr>cenário DHCP cliente-servidor</vt:lpstr>
      <vt:lpstr>cenário DHCP cliente-servidor</vt:lpstr>
      <vt:lpstr>DHCP: mais do que endereços IP</vt:lpstr>
      <vt:lpstr>DHCP request: exemplo</vt:lpstr>
      <vt:lpstr>DHCP ack: exemplo</vt:lpstr>
      <vt:lpstr>DHCP: saída do Wireshark</vt:lpstr>
      <vt:lpstr>Endereços IP: como conseguir um?</vt:lpstr>
      <vt:lpstr>Endereçamento hierárquico: agregação de rotas</vt:lpstr>
      <vt:lpstr>Endereçamento hierárquico: rotas mais específicas</vt:lpstr>
      <vt:lpstr>Endereçamento IP: a última palavra...</vt:lpstr>
      <vt:lpstr>nat</vt:lpstr>
      <vt:lpstr>Tradução de endereços na rede (NAT)</vt:lpstr>
      <vt:lpstr>Tradução de endereços na rede (NAT)</vt:lpstr>
      <vt:lpstr>Tradução de endereços na rede (NAT)</vt:lpstr>
      <vt:lpstr>Tradução de endereços na rede (NAT)</vt:lpstr>
      <vt:lpstr>Tradução de endereços na rede (NAT)</vt:lpstr>
      <vt:lpstr>Problema de travessia do NAT</vt:lpstr>
      <vt:lpstr>Problema de travessia do NAT</vt:lpstr>
      <vt:lpstr>Problema de travessia do NAT</vt:lpstr>
      <vt:lpstr>Capítulo 4: Camada de Rede</vt:lpstr>
      <vt:lpstr>Protocolo de Mensagens de Controle da Internet (ICMP)</vt:lpstr>
      <vt:lpstr>Traceroute e ICMP</vt:lpstr>
      <vt:lpstr>Capítulo 4: Camada de Rede</vt:lpstr>
      <vt:lpstr>IPv6</vt:lpstr>
      <vt:lpstr>Cabeçalho IPv6</vt:lpstr>
      <vt:lpstr>Outras mudanças em relação ao IPv4</vt:lpstr>
      <vt:lpstr>Espaço de Endereçamento</vt:lpstr>
      <vt:lpstr>Endereços IPv6 (RFC 4291)</vt:lpstr>
      <vt:lpstr>Endereços IPv6</vt:lpstr>
      <vt:lpstr>Espaço de Endereçamento do IPv6 (19/07/2007)</vt:lpstr>
      <vt:lpstr>Alocação de Endereços Unicast Globais (22/12/2006)</vt:lpstr>
      <vt:lpstr>Alocação de Endereços Unicast Globais (22/12/2006)</vt:lpstr>
      <vt:lpstr>Endereçamento Unicast</vt:lpstr>
      <vt:lpstr>Transição do IPv4 para o IPv6</vt:lpstr>
      <vt:lpstr>Tunelamento</vt:lpstr>
      <vt:lpstr>Tunelamento</vt:lpstr>
      <vt:lpstr>Capítulo 4: Camada de Rede</vt:lpstr>
    </vt:vector>
  </TitlesOfParts>
  <Company>University of Massachusetts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Don Towsley</dc:creator>
  <cp:lastModifiedBy>Renato</cp:lastModifiedBy>
  <cp:revision>346</cp:revision>
  <dcterms:created xsi:type="dcterms:W3CDTF">1999-10-08T19:08:27Z</dcterms:created>
  <dcterms:modified xsi:type="dcterms:W3CDTF">2017-08-01T16:43:13Z</dcterms:modified>
</cp:coreProperties>
</file>