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87"/>
  </p:notesMasterIdLst>
  <p:sldIdLst>
    <p:sldId id="287" r:id="rId2"/>
    <p:sldId id="288" r:id="rId3"/>
    <p:sldId id="289" r:id="rId4"/>
    <p:sldId id="290" r:id="rId5"/>
    <p:sldId id="257" r:id="rId6"/>
    <p:sldId id="284" r:id="rId7"/>
    <p:sldId id="328" r:id="rId8"/>
    <p:sldId id="291" r:id="rId9"/>
    <p:sldId id="382" r:id="rId10"/>
    <p:sldId id="259" r:id="rId11"/>
    <p:sldId id="260" r:id="rId12"/>
    <p:sldId id="293" r:id="rId13"/>
    <p:sldId id="261" r:id="rId14"/>
    <p:sldId id="294" r:id="rId15"/>
    <p:sldId id="327" r:id="rId16"/>
    <p:sldId id="383" r:id="rId17"/>
    <p:sldId id="263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23" r:id="rId33"/>
    <p:sldId id="388" r:id="rId34"/>
    <p:sldId id="390" r:id="rId35"/>
    <p:sldId id="311" r:id="rId36"/>
    <p:sldId id="312" r:id="rId37"/>
    <p:sldId id="331" r:id="rId38"/>
    <p:sldId id="391" r:id="rId39"/>
    <p:sldId id="392" r:id="rId40"/>
    <p:sldId id="313" r:id="rId41"/>
    <p:sldId id="393" r:id="rId42"/>
    <p:sldId id="394" r:id="rId43"/>
    <p:sldId id="395" r:id="rId44"/>
    <p:sldId id="396" r:id="rId45"/>
    <p:sldId id="397" r:id="rId46"/>
    <p:sldId id="398" r:id="rId47"/>
    <p:sldId id="399" r:id="rId48"/>
    <p:sldId id="400" r:id="rId49"/>
    <p:sldId id="401" r:id="rId50"/>
    <p:sldId id="402" r:id="rId51"/>
    <p:sldId id="403" r:id="rId52"/>
    <p:sldId id="404" r:id="rId53"/>
    <p:sldId id="405" r:id="rId54"/>
    <p:sldId id="406" r:id="rId55"/>
    <p:sldId id="407" r:id="rId56"/>
    <p:sldId id="408" r:id="rId57"/>
    <p:sldId id="409" r:id="rId58"/>
    <p:sldId id="410" r:id="rId59"/>
    <p:sldId id="411" r:id="rId60"/>
    <p:sldId id="412" r:id="rId61"/>
    <p:sldId id="413" r:id="rId62"/>
    <p:sldId id="414" r:id="rId63"/>
    <p:sldId id="415" r:id="rId64"/>
    <p:sldId id="416" r:id="rId65"/>
    <p:sldId id="417" r:id="rId66"/>
    <p:sldId id="418" r:id="rId67"/>
    <p:sldId id="419" r:id="rId68"/>
    <p:sldId id="420" r:id="rId69"/>
    <p:sldId id="421" r:id="rId70"/>
    <p:sldId id="422" r:id="rId71"/>
    <p:sldId id="423" r:id="rId72"/>
    <p:sldId id="424" r:id="rId73"/>
    <p:sldId id="425" r:id="rId74"/>
    <p:sldId id="426" r:id="rId75"/>
    <p:sldId id="427" r:id="rId76"/>
    <p:sldId id="428" r:id="rId77"/>
    <p:sldId id="373" r:id="rId78"/>
    <p:sldId id="374" r:id="rId79"/>
    <p:sldId id="375" r:id="rId80"/>
    <p:sldId id="376" r:id="rId81"/>
    <p:sldId id="377" r:id="rId82"/>
    <p:sldId id="378" r:id="rId83"/>
    <p:sldId id="379" r:id="rId84"/>
    <p:sldId id="380" r:id="rId85"/>
    <p:sldId id="381" r:id="rId8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43592" autoAdjust="0"/>
    <p:restoredTop sz="90918" autoAdjust="0"/>
  </p:normalViewPr>
  <p:slideViewPr>
    <p:cSldViewPr>
      <p:cViewPr varScale="1">
        <p:scale>
          <a:sx n="111" d="100"/>
          <a:sy n="111" d="100"/>
        </p:scale>
        <p:origin x="156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13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63.xml"/><Relationship Id="rId3" Type="http://schemas.openxmlformats.org/officeDocument/2006/relationships/slide" Target="slides/slide6.xml"/><Relationship Id="rId7" Type="http://schemas.openxmlformats.org/officeDocument/2006/relationships/slide" Target="slides/slide56.xml"/><Relationship Id="rId2" Type="http://schemas.openxmlformats.org/officeDocument/2006/relationships/slide" Target="slides/slide5.xml"/><Relationship Id="rId1" Type="http://schemas.openxmlformats.org/officeDocument/2006/relationships/slide" Target="slides/slide2.xml"/><Relationship Id="rId6" Type="http://schemas.openxmlformats.org/officeDocument/2006/relationships/slide" Target="slides/slide41.xml"/><Relationship Id="rId5" Type="http://schemas.openxmlformats.org/officeDocument/2006/relationships/slide" Target="slides/slide16.xml"/><Relationship Id="rId4" Type="http://schemas.openxmlformats.org/officeDocument/2006/relationships/slide" Target="slides/slide9.xml"/><Relationship Id="rId9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86C8798-FFFB-47A8-A74B-DA2F09A821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95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372BCC-FAD1-48A8-B774-68804843F0BA}" type="slidenum">
              <a:rPr lang="en-US"/>
              <a:pPr/>
              <a:t>7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5BF4DB2A-FFE8-4AC6-9717-22FBA60F724A}" type="slidenum">
              <a:rPr lang="en-US" smtClean="0">
                <a:latin typeface="Times New Roman" pitchFamily="18" charset="0"/>
              </a:rPr>
              <a:pPr/>
              <a:t>72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019006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46D9D6E-A17B-465C-A91E-73DC9DADE4CC}" type="slidenum">
              <a:rPr lang="en-US" smtClean="0">
                <a:latin typeface="Times New Roman" pitchFamily="18" charset="0"/>
              </a:rPr>
              <a:pPr/>
              <a:t>73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643312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  <p:sp>
        <p:nvSpPr>
          <p:cNvPr id="7782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DB8B603E-DDD1-4B80-9327-04DA704113FD}" type="slidenum">
              <a:rPr lang="en-US" smtClean="0">
                <a:latin typeface="Times New Roman" pitchFamily="18" charset="0"/>
              </a:rPr>
              <a:pPr/>
              <a:t>74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215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  <p:sp>
        <p:nvSpPr>
          <p:cNvPr id="11674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EA03BA1A-82FC-4445-A3D8-B9AB103F0EC8}" type="slidenum">
              <a:rPr lang="en-US" smtClean="0">
                <a:latin typeface="Times New Roman" pitchFamily="18" charset="0"/>
              </a:rPr>
              <a:pPr/>
              <a:t>85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  <p:sp>
        <p:nvSpPr>
          <p:cNvPr id="6554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C2CB28C5-DE1F-4618-89F6-583522C0C72F}" type="slidenum">
              <a:rPr lang="en-US" smtClean="0">
                <a:latin typeface="Times New Roman" pitchFamily="18" charset="0"/>
              </a:rPr>
              <a:pPr/>
              <a:t>64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545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50E0D4DA-64D8-4C53-99DE-51AD3A16853A}" type="slidenum">
              <a:rPr lang="en-US" smtClean="0">
                <a:latin typeface="Times New Roman" pitchFamily="18" charset="0"/>
              </a:rPr>
              <a:pPr/>
              <a:t>65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331941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075B0124-0E69-4552-B47D-CA89EC391EC7}" type="slidenum">
              <a:rPr lang="en-US" smtClean="0">
                <a:latin typeface="Times New Roman" pitchFamily="18" charset="0"/>
              </a:rPr>
              <a:pPr/>
              <a:t>66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714691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075B0124-0E69-4552-B47D-CA89EC391EC7}" type="slidenum">
              <a:rPr lang="en-US" smtClean="0">
                <a:latin typeface="Times New Roman" pitchFamily="18" charset="0"/>
              </a:rPr>
              <a:pPr/>
              <a:t>67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464034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43B1638-5094-41BA-BD6A-B89D59ECE357}" type="slidenum">
              <a:rPr lang="en-US" smtClean="0">
                <a:latin typeface="Times New Roman" pitchFamily="18" charset="0"/>
              </a:rPr>
              <a:pPr/>
              <a:t>68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365870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  <p:sp>
        <p:nvSpPr>
          <p:cNvPr id="6963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2DD20175-7AC9-4B67-A682-5202F13D388A}" type="slidenum">
              <a:rPr lang="en-US" smtClean="0">
                <a:latin typeface="Times New Roman" pitchFamily="18" charset="0"/>
              </a:rPr>
              <a:pPr/>
              <a:t>69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395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7C400FB-9981-45EA-9534-E6E8575F313C}" type="slidenum">
              <a:rPr lang="en-US" smtClean="0">
                <a:latin typeface="Times New Roman" pitchFamily="18" charset="0"/>
              </a:rPr>
              <a:pPr/>
              <a:t>70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959105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3C8A5685-6A60-4CBB-96A9-3F39AC9F3D67}" type="slidenum">
              <a:rPr lang="en-US" smtClean="0">
                <a:latin typeface="Times New Roman" pitchFamily="18" charset="0"/>
              </a:rPr>
              <a:pPr/>
              <a:t>71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310144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64008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64008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10000" cy="5410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410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10000" cy="5410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3810000" cy="26289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3810000" cy="26289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ítulo e texto em cima do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5: Camada de Enlace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5c-</a:t>
            </a:r>
            <a:fld id="{2125FF09-6FD6-42A4-8D3B-126FD7F34F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1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5638800" y="6461125"/>
            <a:ext cx="3505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600" dirty="0">
                <a:latin typeface="Arial" charset="0"/>
              </a:rPr>
              <a:t>5: Camada de Enlace  </a:t>
            </a:r>
            <a:r>
              <a:rPr lang="pt-BR" sz="1600" dirty="0" smtClean="0">
                <a:latin typeface="Arial" charset="0"/>
              </a:rPr>
              <a:t>5-</a:t>
            </a:r>
            <a:fld id="{EA901276-D283-40CD-838F-E0B3C40DFC27}" type="slidenum">
              <a:rPr lang="pt-BR" sz="1600">
                <a:latin typeface="Arial" charset="0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pt-BR" sz="1600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¨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18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image" Target="../media/image18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5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5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3.bin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1.bin"/><Relationship Id="rId10" Type="http://schemas.openxmlformats.org/officeDocument/2006/relationships/oleObject" Target="../embeddings/oleObject26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5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oleObject33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39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1.bin"/><Relationship Id="rId9" Type="http://schemas.openxmlformats.org/officeDocument/2006/relationships/oleObject" Target="../embeddings/oleObject45.bin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51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oleObject" Target="../embeddings/oleObject61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55.bin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4.bin"/><Relationship Id="rId11" Type="http://schemas.openxmlformats.org/officeDocument/2006/relationships/oleObject" Target="../embeddings/oleObject59.bin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3.bin"/><Relationship Id="rId9" Type="http://schemas.openxmlformats.org/officeDocument/2006/relationships/oleObject" Target="../embeddings/oleObject57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oleObject" Target="../embeddings/oleObject70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64.bin"/><Relationship Id="rId12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3.bin"/><Relationship Id="rId11" Type="http://schemas.openxmlformats.org/officeDocument/2006/relationships/oleObject" Target="../embeddings/oleObject68.bin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2.bin"/><Relationship Id="rId9" Type="http://schemas.openxmlformats.org/officeDocument/2006/relationships/oleObject" Target="../embeddings/oleObject66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oleObject" Target="../embeddings/oleObject79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73.bin"/><Relationship Id="rId12" Type="http://schemas.openxmlformats.org/officeDocument/2006/relationships/oleObject" Target="../embeddings/oleObject7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2.bin"/><Relationship Id="rId11" Type="http://schemas.openxmlformats.org/officeDocument/2006/relationships/oleObject" Target="../embeddings/oleObject77.bin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1.bin"/><Relationship Id="rId9" Type="http://schemas.openxmlformats.org/officeDocument/2006/relationships/oleObject" Target="../embeddings/oleObject75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76222"/>
            <a:ext cx="7772400" cy="838200"/>
          </a:xfrm>
        </p:spPr>
        <p:txBody>
          <a:bodyPr/>
          <a:lstStyle/>
          <a:p>
            <a:r>
              <a:rPr lang="pt-BR" sz="3600" dirty="0" smtClean="0"/>
              <a:t>Capítulo 5: A Camada de Enlace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38320"/>
            <a:ext cx="730567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 sz="2400" u="sng" dirty="0" smtClean="0">
                <a:solidFill>
                  <a:srgbClr val="FF0000"/>
                </a:solidFill>
              </a:rPr>
              <a:t>Nossos objetivos:</a:t>
            </a:r>
            <a:r>
              <a:rPr lang="pt-BR" sz="2000" dirty="0" smtClean="0"/>
              <a:t> </a:t>
            </a:r>
          </a:p>
          <a:p>
            <a:r>
              <a:rPr lang="pt-BR" sz="2000" dirty="0" smtClean="0"/>
              <a:t>Entender os princípios por trás dos serviços da camada de enlace de dados:</a:t>
            </a:r>
          </a:p>
          <a:p>
            <a:pPr lvl="1"/>
            <a:r>
              <a:rPr lang="pt-BR" sz="2000" dirty="0" smtClean="0"/>
              <a:t>detecção e correção de erros</a:t>
            </a:r>
          </a:p>
          <a:p>
            <a:pPr lvl="1"/>
            <a:r>
              <a:rPr lang="pt-BR" sz="2000" dirty="0" smtClean="0"/>
              <a:t>compartilhamento de canal de </a:t>
            </a:r>
            <a:r>
              <a:rPr lang="pt-BR" sz="2000" i="1" dirty="0" smtClean="0"/>
              <a:t>broadcast</a:t>
            </a:r>
            <a:r>
              <a:rPr lang="pt-BR" sz="2000" dirty="0" smtClean="0"/>
              <a:t>: acesso múltiplo</a:t>
            </a:r>
          </a:p>
          <a:p>
            <a:pPr lvl="1"/>
            <a:r>
              <a:rPr lang="pt-BR" sz="2000" dirty="0" smtClean="0"/>
              <a:t>endereçamento da camada de enlace</a:t>
            </a:r>
          </a:p>
          <a:p>
            <a:pPr lvl="1"/>
            <a:r>
              <a:rPr lang="pt-BR" sz="2000" dirty="0" smtClean="0"/>
              <a:t>redes locais (</a:t>
            </a:r>
            <a:r>
              <a:rPr lang="pt-BR" sz="2000" dirty="0" err="1" smtClean="0"/>
              <a:t>LANs</a:t>
            </a:r>
            <a:r>
              <a:rPr lang="pt-BR" sz="2000" dirty="0" smtClean="0"/>
              <a:t>): Ethernet, </a:t>
            </a:r>
            <a:r>
              <a:rPr lang="pt-BR" sz="2000" dirty="0" err="1" smtClean="0"/>
              <a:t>VLANs</a:t>
            </a:r>
            <a:endParaRPr lang="pt-BR" sz="2000" dirty="0" smtClean="0"/>
          </a:p>
          <a:p>
            <a:r>
              <a:rPr lang="pt-BR" sz="2000" dirty="0" smtClean="0"/>
              <a:t>instanciação e implementação de diversas tecnologias de camada de enlace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816100" y="3419475"/>
            <a:ext cx="5203825" cy="3322638"/>
          </a:xfrm>
          <a:noFill/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Detecção de Erros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539750" y="993775"/>
            <a:ext cx="8355013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dirty="0">
                <a:latin typeface="Comic Sans MS" pitchFamily="66" charset="0"/>
              </a:rPr>
              <a:t>EDC= bits de Detecção e Correção de Erros (redundância)</a:t>
            </a:r>
          </a:p>
          <a:p>
            <a:r>
              <a:rPr lang="pt-BR" dirty="0">
                <a:latin typeface="Comic Sans MS" pitchFamily="66" charset="0"/>
              </a:rPr>
              <a:t>D    = Dados protegidos por verificação de erros, </a:t>
            </a:r>
            <a:br>
              <a:rPr lang="pt-BR" dirty="0">
                <a:latin typeface="Comic Sans MS" pitchFamily="66" charset="0"/>
              </a:rPr>
            </a:br>
            <a:r>
              <a:rPr lang="pt-BR" dirty="0">
                <a:latin typeface="Comic Sans MS" pitchFamily="66" charset="0"/>
              </a:rPr>
              <a:t>         podem incluir alguns campos do cabeçalho </a:t>
            </a:r>
          </a:p>
          <a:p>
            <a:pPr>
              <a:buFontTx/>
              <a:buChar char="•"/>
            </a:pPr>
            <a:r>
              <a:rPr lang="pt-BR" dirty="0">
                <a:latin typeface="Comic Sans MS" pitchFamily="66" charset="0"/>
              </a:rPr>
              <a:t> </a:t>
            </a:r>
            <a:r>
              <a:rPr lang="pt-BR" dirty="0" smtClean="0">
                <a:latin typeface="Comic Sans MS" pitchFamily="66" charset="0"/>
              </a:rPr>
              <a:t>a detecção </a:t>
            </a:r>
            <a:r>
              <a:rPr lang="pt-BR" dirty="0">
                <a:latin typeface="Comic Sans MS" pitchFamily="66" charset="0"/>
              </a:rPr>
              <a:t>de erros não é 100% confiável;</a:t>
            </a:r>
          </a:p>
          <a:p>
            <a:pPr lvl="1">
              <a:buFontTx/>
              <a:buChar char="•"/>
            </a:pPr>
            <a:r>
              <a:rPr lang="pt-BR" dirty="0">
                <a:latin typeface="Comic Sans MS" pitchFamily="66" charset="0"/>
              </a:rPr>
              <a:t> protocolos podem deixar passar alguns erros, mas é raro</a:t>
            </a:r>
          </a:p>
          <a:p>
            <a:pPr lvl="1">
              <a:buFontTx/>
              <a:buChar char="•"/>
            </a:pPr>
            <a:r>
              <a:rPr lang="pt-BR" dirty="0">
                <a:latin typeface="Comic Sans MS" pitchFamily="66" charset="0"/>
              </a:rPr>
              <a:t> quanto maior </a:t>
            </a:r>
            <a:r>
              <a:rPr lang="pt-BR" dirty="0" smtClean="0">
                <a:latin typeface="Comic Sans MS" pitchFamily="66" charset="0"/>
              </a:rPr>
              <a:t>for o </a:t>
            </a:r>
            <a:r>
              <a:rPr lang="pt-BR" dirty="0">
                <a:latin typeface="Comic Sans MS" pitchFamily="66" charset="0"/>
              </a:rPr>
              <a:t>campo </a:t>
            </a:r>
            <a:r>
              <a:rPr lang="pt-BR" dirty="0" smtClean="0">
                <a:latin typeface="Comic Sans MS" pitchFamily="66" charset="0"/>
              </a:rPr>
              <a:t>EDC, </a:t>
            </a:r>
            <a:r>
              <a:rPr lang="pt-BR" dirty="0">
                <a:latin typeface="Comic Sans MS" pitchFamily="66" charset="0"/>
              </a:rPr>
              <a:t>melhor será a capacidade de detecção e correção de erros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Verificações de Paridade</a:t>
            </a:r>
          </a:p>
        </p:txBody>
      </p:sp>
      <p:pic>
        <p:nvPicPr>
          <p:cNvPr id="13315" name="Picture 1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716463" y="1684338"/>
            <a:ext cx="3810000" cy="4697412"/>
          </a:xfrm>
          <a:noFill/>
        </p:spPr>
      </p:pic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323850" y="1484313"/>
            <a:ext cx="3124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 u="sng">
                <a:solidFill>
                  <a:srgbClr val="FF0000"/>
                </a:solidFill>
                <a:latin typeface="Comic Sans MS" pitchFamily="66" charset="0"/>
              </a:rPr>
              <a:t>Paridade de 1 Bit:</a:t>
            </a:r>
          </a:p>
          <a:p>
            <a:r>
              <a:rPr lang="pt-BR" sz="1600" b="1">
                <a:latin typeface="Comic Sans MS" pitchFamily="66" charset="0"/>
              </a:rPr>
              <a:t>Detecta erros em um único bit</a:t>
            </a:r>
            <a:endParaRPr lang="en-US" sz="3200" b="1">
              <a:latin typeface="Comic Sans MS" pitchFamily="66" charset="0"/>
            </a:endParaRPr>
          </a:p>
        </p:txBody>
      </p:sp>
      <p:sp>
        <p:nvSpPr>
          <p:cNvPr id="13317" name="Text Box 8"/>
          <p:cNvSpPr txBox="1">
            <a:spLocks noChangeArrowheads="1"/>
          </p:cNvSpPr>
          <p:nvPr/>
        </p:nvSpPr>
        <p:spPr bwMode="auto">
          <a:xfrm>
            <a:off x="4083050" y="908050"/>
            <a:ext cx="495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 u="sng">
                <a:solidFill>
                  <a:srgbClr val="FF0000"/>
                </a:solidFill>
                <a:latin typeface="Comic Sans MS" pitchFamily="66" charset="0"/>
              </a:rPr>
              <a:t>Paridade Bidimensional:</a:t>
            </a:r>
          </a:p>
          <a:p>
            <a:r>
              <a:rPr lang="pt-BR" sz="1600" b="1">
                <a:latin typeface="Comic Sans MS" pitchFamily="66" charset="0"/>
              </a:rPr>
              <a:t>Detecta e corrige erro em um único bit</a:t>
            </a:r>
            <a:endParaRPr lang="en-US" sz="1600" b="1">
              <a:latin typeface="Comic Sans MS" pitchFamily="66" charset="0"/>
            </a:endParaRPr>
          </a:p>
        </p:txBody>
      </p:sp>
      <p:pic>
        <p:nvPicPr>
          <p:cNvPr id="13318" name="Picture 14" descr="f050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95288" y="2636838"/>
            <a:ext cx="3114675" cy="10858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Soma de verificação da Internet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90575" y="2328863"/>
            <a:ext cx="3657600" cy="40687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 sz="2400" u="sng" dirty="0" smtClean="0">
                <a:solidFill>
                  <a:srgbClr val="FF0000"/>
                </a:solidFill>
              </a:rPr>
              <a:t>Transmissor:</a:t>
            </a:r>
            <a:endParaRPr lang="pt-BR" sz="2400" dirty="0" smtClean="0"/>
          </a:p>
          <a:p>
            <a:r>
              <a:rPr lang="pt-BR" sz="2000" dirty="0" smtClean="0"/>
              <a:t>trata o conteúdo do segmento como uma sequência de inteiros de 16 bits</a:t>
            </a:r>
          </a:p>
          <a:p>
            <a:r>
              <a:rPr lang="pt-BR" sz="2000" dirty="0" smtClean="0"/>
              <a:t>Soma de verificação: adição (complemento de 1 da soma ) do conteúdo do segmento</a:t>
            </a:r>
          </a:p>
          <a:p>
            <a:r>
              <a:rPr lang="pt-BR" sz="2000" dirty="0" smtClean="0"/>
              <a:t>transmissor coloca o valor do </a:t>
            </a:r>
            <a:r>
              <a:rPr lang="pt-BR" sz="2000" i="1" dirty="0" err="1" smtClean="0"/>
              <a:t>checksum</a:t>
            </a:r>
            <a:r>
              <a:rPr lang="pt-BR" sz="2000" dirty="0" smtClean="0"/>
              <a:t> no campo de </a:t>
            </a:r>
            <a:r>
              <a:rPr lang="pt-BR" sz="2000" i="1" dirty="0" err="1" smtClean="0"/>
              <a:t>checksum</a:t>
            </a:r>
            <a:r>
              <a:rPr lang="pt-BR" sz="2000" dirty="0" smtClean="0"/>
              <a:t> UDP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171950" cy="32575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 sz="2400" u="sng" dirty="0" smtClean="0">
                <a:solidFill>
                  <a:srgbClr val="FF0000"/>
                </a:solidFill>
              </a:rPr>
              <a:t>Receptor:</a:t>
            </a:r>
            <a:endParaRPr lang="pt-BR" sz="2400" dirty="0" smtClean="0"/>
          </a:p>
          <a:p>
            <a:r>
              <a:rPr lang="pt-BR" sz="2000" dirty="0" smtClean="0"/>
              <a:t>calcula a soma de verificação do segmento recebido</a:t>
            </a:r>
          </a:p>
          <a:p>
            <a:r>
              <a:rPr lang="pt-BR" sz="2000" dirty="0" smtClean="0"/>
              <a:t>verifica se o resultado é igual ao valor do campo da soma de verificação:</a:t>
            </a:r>
          </a:p>
          <a:p>
            <a:pPr lvl="1"/>
            <a:r>
              <a:rPr lang="pt-BR" sz="1800" dirty="0" smtClean="0"/>
              <a:t>NÃO - erro detectado</a:t>
            </a:r>
          </a:p>
          <a:p>
            <a:pPr lvl="1"/>
            <a:r>
              <a:rPr lang="pt-BR" sz="1800" dirty="0" smtClean="0"/>
              <a:t>SIM - nenhum erro foi detectado. </a:t>
            </a:r>
            <a:r>
              <a:rPr lang="pt-BR" sz="1800" i="1" dirty="0" smtClean="0"/>
              <a:t>Mas ainda pode conter erros?</a:t>
            </a:r>
            <a:r>
              <a:rPr lang="pt-BR" sz="1800" dirty="0" smtClean="0"/>
              <a:t> 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695325" y="1457325"/>
            <a:ext cx="79248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pt-BR" u="sng">
                <a:solidFill>
                  <a:srgbClr val="FF0000"/>
                </a:solidFill>
                <a:latin typeface="Comic Sans MS" pitchFamily="66" charset="0"/>
              </a:rPr>
              <a:t>Objetivo:</a:t>
            </a:r>
            <a:r>
              <a:rPr lang="pt-BR">
                <a:latin typeface="Comic Sans MS" pitchFamily="66" charset="0"/>
              </a:rPr>
              <a:t> detectar “erros” (ex., bits trocados) no segmento transmitido (nota: usado </a:t>
            </a:r>
            <a:r>
              <a:rPr lang="pt-BR" i="1">
                <a:latin typeface="Comic Sans MS" pitchFamily="66" charset="0"/>
              </a:rPr>
              <a:t>apenas</a:t>
            </a:r>
            <a:r>
              <a:rPr lang="pt-BR">
                <a:latin typeface="Comic Sans MS" pitchFamily="66" charset="0"/>
              </a:rPr>
              <a:t> na camada de transporte)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¨"/>
            </a:pPr>
            <a:endParaRPr lang="pt-BR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Verificação de redundância cíclica (CRC)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6420"/>
            <a:ext cx="7773988" cy="4014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1800" dirty="0" smtClean="0"/>
              <a:t>codificação para detecção de erro mais poderosa</a:t>
            </a:r>
          </a:p>
          <a:p>
            <a:pPr>
              <a:lnSpc>
                <a:spcPct val="90000"/>
              </a:lnSpc>
            </a:pPr>
            <a:r>
              <a:rPr lang="pt-BR" sz="1800" dirty="0" smtClean="0"/>
              <a:t>vê os bits de dados, </a:t>
            </a:r>
            <a:r>
              <a:rPr lang="pt-BR" sz="1800" dirty="0" smtClean="0">
                <a:solidFill>
                  <a:srgbClr val="FF0000"/>
                </a:solidFill>
              </a:rPr>
              <a:t>D</a:t>
            </a:r>
            <a:r>
              <a:rPr lang="pt-BR" sz="1800" dirty="0" smtClean="0"/>
              <a:t>, como um número binário</a:t>
            </a:r>
          </a:p>
          <a:p>
            <a:pPr>
              <a:lnSpc>
                <a:spcPct val="90000"/>
              </a:lnSpc>
            </a:pPr>
            <a:r>
              <a:rPr lang="pt-BR" sz="1800" dirty="0" smtClean="0"/>
              <a:t>é escolhido um polinômio </a:t>
            </a:r>
            <a:r>
              <a:rPr lang="pt-BR" sz="1800" i="1" dirty="0" smtClean="0"/>
              <a:t>Gerador</a:t>
            </a:r>
            <a:r>
              <a:rPr lang="pt-BR" sz="1800" dirty="0" smtClean="0"/>
              <a:t>, (</a:t>
            </a:r>
            <a:r>
              <a:rPr lang="pt-BR" sz="1800" dirty="0" smtClean="0">
                <a:solidFill>
                  <a:srgbClr val="FF0000"/>
                </a:solidFill>
              </a:rPr>
              <a:t>G</a:t>
            </a:r>
            <a:r>
              <a:rPr lang="pt-BR" sz="1800" dirty="0" smtClean="0"/>
              <a:t>), (=&gt; r+1 bits)</a:t>
            </a:r>
          </a:p>
          <a:p>
            <a:pPr>
              <a:lnSpc>
                <a:spcPct val="90000"/>
              </a:lnSpc>
            </a:pPr>
            <a:r>
              <a:rPr lang="pt-BR" sz="1800" dirty="0" smtClean="0"/>
              <a:t>objetivo: escolher r bits CRC, </a:t>
            </a:r>
            <a:r>
              <a:rPr lang="pt-BR" sz="1800" dirty="0" smtClean="0">
                <a:solidFill>
                  <a:srgbClr val="FF0000"/>
                </a:solidFill>
              </a:rPr>
              <a:t>R</a:t>
            </a:r>
            <a:r>
              <a:rPr lang="pt-BR" sz="1800" dirty="0" smtClean="0"/>
              <a:t>, de modo que</a:t>
            </a:r>
          </a:p>
          <a:p>
            <a:pPr lvl="1">
              <a:lnSpc>
                <a:spcPct val="90000"/>
              </a:lnSpc>
            </a:pPr>
            <a:r>
              <a:rPr lang="pt-BR" sz="1800" dirty="0" smtClean="0"/>
              <a:t>&lt;D,R&gt;  seja exatamente divisível por G (módulo 2)</a:t>
            </a:r>
          </a:p>
          <a:p>
            <a:pPr lvl="1">
              <a:lnSpc>
                <a:spcPct val="90000"/>
              </a:lnSpc>
            </a:pPr>
            <a:r>
              <a:rPr lang="pt-BR" sz="1800" dirty="0" smtClean="0"/>
              <a:t>receptor conhece G, divide &lt;D,R&gt; por G. Caso o resto seja diferente de zero: detectado erro!</a:t>
            </a:r>
          </a:p>
          <a:p>
            <a:pPr lvl="1">
              <a:lnSpc>
                <a:spcPct val="90000"/>
              </a:lnSpc>
            </a:pPr>
            <a:r>
              <a:rPr lang="pt-BR" sz="1800" dirty="0" smtClean="0"/>
              <a:t>Pode detectar todos os erros em rajadas menores do que r+1 bits</a:t>
            </a:r>
          </a:p>
          <a:p>
            <a:pPr>
              <a:lnSpc>
                <a:spcPct val="90000"/>
              </a:lnSpc>
            </a:pPr>
            <a:r>
              <a:rPr lang="pt-BR" sz="1800" dirty="0" smtClean="0"/>
              <a:t>Largamente usado na prática (Ethernet, 802.11 </a:t>
            </a:r>
            <a:r>
              <a:rPr lang="pt-BR" sz="1800" dirty="0" err="1" smtClean="0"/>
              <a:t>WiFi</a:t>
            </a:r>
            <a:r>
              <a:rPr lang="pt-BR" sz="1800" dirty="0" smtClean="0"/>
              <a:t>, ATM)</a:t>
            </a:r>
          </a:p>
        </p:txBody>
      </p:sp>
      <p:pic>
        <p:nvPicPr>
          <p:cNvPr id="15364" name="Picture 11" descr="f050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47813" y="4508500"/>
            <a:ext cx="6408737" cy="15303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Exemplo de CRC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pt-BR" dirty="0" smtClean="0">
                <a:solidFill>
                  <a:schemeClr val="accent2"/>
                </a:solidFill>
              </a:rPr>
              <a:t>Queremos:</a:t>
            </a:r>
            <a:endParaRPr lang="pt-BR" sz="2800" dirty="0" smtClean="0"/>
          </a:p>
          <a:p>
            <a:pPr lvl="1">
              <a:buFont typeface="Wingdings" pitchFamily="2" charset="2"/>
              <a:buNone/>
            </a:pPr>
            <a:r>
              <a:rPr lang="pt-BR" sz="2800" dirty="0" smtClean="0"/>
              <a:t>D</a:t>
            </a:r>
            <a:r>
              <a:rPr lang="pt-BR" sz="2800" baseline="26000" dirty="0" smtClean="0"/>
              <a:t>.</a:t>
            </a:r>
            <a:r>
              <a:rPr lang="pt-BR" sz="2800" dirty="0" smtClean="0"/>
              <a:t>2</a:t>
            </a:r>
            <a:r>
              <a:rPr lang="pt-BR" sz="2800" baseline="30000" dirty="0" smtClean="0"/>
              <a:t>r</a:t>
            </a:r>
            <a:r>
              <a:rPr lang="pt-BR" sz="2800" dirty="0" smtClean="0"/>
              <a:t> XOR R = </a:t>
            </a:r>
            <a:r>
              <a:rPr lang="pt-BR" sz="2800" dirty="0" err="1" smtClean="0"/>
              <a:t>nG</a:t>
            </a:r>
            <a:endParaRPr lang="pt-BR" sz="2800" dirty="0" smtClean="0"/>
          </a:p>
          <a:p>
            <a:pPr>
              <a:buFont typeface="Wingdings" pitchFamily="2" charset="2"/>
              <a:buNone/>
            </a:pPr>
            <a:r>
              <a:rPr lang="pt-BR" i="1" dirty="0" smtClean="0">
                <a:solidFill>
                  <a:schemeClr val="accent2"/>
                </a:solidFill>
              </a:rPr>
              <a:t>de forma equivalente:</a:t>
            </a:r>
            <a:endParaRPr lang="pt-BR" sz="2800" dirty="0" smtClean="0"/>
          </a:p>
          <a:p>
            <a:pPr lvl="1">
              <a:buFont typeface="Wingdings" pitchFamily="2" charset="2"/>
              <a:buNone/>
            </a:pPr>
            <a:r>
              <a:rPr lang="pt-BR" sz="2800" dirty="0" smtClean="0"/>
              <a:t>D</a:t>
            </a:r>
            <a:r>
              <a:rPr lang="pt-BR" sz="2800" baseline="26000" dirty="0" smtClean="0"/>
              <a:t>.</a:t>
            </a:r>
            <a:r>
              <a:rPr lang="pt-BR" sz="2800" dirty="0" smtClean="0"/>
              <a:t>2</a:t>
            </a:r>
            <a:r>
              <a:rPr lang="pt-BR" sz="2800" baseline="30000" dirty="0" smtClean="0"/>
              <a:t>r</a:t>
            </a:r>
            <a:r>
              <a:rPr lang="pt-BR" sz="2800" dirty="0" smtClean="0"/>
              <a:t> = </a:t>
            </a:r>
            <a:r>
              <a:rPr lang="pt-BR" sz="2800" dirty="0" err="1" smtClean="0"/>
              <a:t>nG</a:t>
            </a:r>
            <a:r>
              <a:rPr lang="pt-BR" sz="2800" dirty="0" smtClean="0"/>
              <a:t> XOR R </a:t>
            </a:r>
          </a:p>
          <a:p>
            <a:pPr>
              <a:buFont typeface="Wingdings" pitchFamily="2" charset="2"/>
              <a:buNone/>
            </a:pPr>
            <a:r>
              <a:rPr lang="pt-BR" i="1" dirty="0" smtClean="0">
                <a:solidFill>
                  <a:schemeClr val="accent2"/>
                </a:solidFill>
              </a:rPr>
              <a:t>de forma equivalente :</a:t>
            </a:r>
            <a:r>
              <a:rPr lang="pt-BR" dirty="0" smtClean="0"/>
              <a:t>  </a:t>
            </a:r>
          </a:p>
          <a:p>
            <a:pPr>
              <a:buFont typeface="Wingdings" pitchFamily="2" charset="2"/>
              <a:buNone/>
            </a:pPr>
            <a:r>
              <a:rPr lang="pt-BR" dirty="0" smtClean="0"/>
              <a:t>    se dividirmos D</a:t>
            </a:r>
            <a:r>
              <a:rPr lang="pt-BR" baseline="26000" dirty="0" smtClean="0"/>
              <a:t>.</a:t>
            </a:r>
            <a:r>
              <a:rPr lang="pt-BR" dirty="0" smtClean="0"/>
              <a:t>2</a:t>
            </a:r>
            <a:r>
              <a:rPr lang="pt-BR" baseline="30000" dirty="0" smtClean="0"/>
              <a:t>r</a:t>
            </a:r>
            <a:r>
              <a:rPr lang="pt-BR" dirty="0" smtClean="0"/>
              <a:t> por G, queremos o resto R que satisfaça:</a:t>
            </a: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911225" y="4878388"/>
            <a:ext cx="3201988" cy="11906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1026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258888" y="4941888"/>
          <a:ext cx="2516187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3" imgW="1104840" imgH="482400" progId="Equation.3">
                  <p:embed/>
                </p:oleObj>
              </mc:Choice>
              <mc:Fallback>
                <p:oleObj name="Equation" r:id="rId3" imgW="1104840" imgH="482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941888"/>
                        <a:ext cx="2516187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0" name="Grupo 9"/>
          <p:cNvGrpSpPr>
            <a:grpSpLocks/>
          </p:cNvGrpSpPr>
          <p:nvPr/>
        </p:nvGrpSpPr>
        <p:grpSpPr bwMode="auto">
          <a:xfrm>
            <a:off x="5081588" y="1285875"/>
            <a:ext cx="3133725" cy="4594225"/>
            <a:chOff x="785786" y="1285860"/>
            <a:chExt cx="3134191" cy="4593494"/>
          </a:xfrm>
        </p:grpSpPr>
        <p:sp>
          <p:nvSpPr>
            <p:cNvPr id="11" name="Retângulo 10"/>
            <p:cNvSpPr/>
            <p:nvPr/>
          </p:nvSpPr>
          <p:spPr bwMode="auto">
            <a:xfrm>
              <a:off x="2714885" y="1857269"/>
              <a:ext cx="643034" cy="285705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pt-BR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" name="Retângulo 11"/>
            <p:cNvSpPr/>
            <p:nvPr/>
          </p:nvSpPr>
          <p:spPr bwMode="auto">
            <a:xfrm>
              <a:off x="857234" y="1857269"/>
              <a:ext cx="1071722" cy="285705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pt-BR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cxnSp>
          <p:nvCxnSpPr>
            <p:cNvPr id="13" name="Conector reto 12"/>
            <p:cNvCxnSpPr/>
            <p:nvPr/>
          </p:nvCxnSpPr>
          <p:spPr bwMode="auto">
            <a:xfrm rot="5400000">
              <a:off x="2501379" y="1999327"/>
              <a:ext cx="285705" cy="158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tângulo 13"/>
            <p:cNvSpPr/>
            <p:nvPr/>
          </p:nvSpPr>
          <p:spPr bwMode="auto">
            <a:xfrm>
              <a:off x="1928956" y="4785741"/>
              <a:ext cx="643033" cy="285705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pt-BR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35" name="CaixaDeTexto 14"/>
            <p:cNvSpPr txBox="1">
              <a:spLocks noChangeArrowheads="1"/>
            </p:cNvSpPr>
            <p:nvPr/>
          </p:nvSpPr>
          <p:spPr bwMode="auto">
            <a:xfrm>
              <a:off x="785786" y="1785926"/>
              <a:ext cx="3134191" cy="4093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101110000 </a:t>
              </a:r>
              <a:r>
                <a:rPr lang="pt-BR" sz="2400" b="1" u="sng" dirty="0">
                  <a:latin typeface="Courier New" pitchFamily="49" charset="0"/>
                  <a:cs typeface="Courier New" pitchFamily="49" charset="0"/>
                </a:rPr>
                <a:t>1001</a:t>
              </a:r>
            </a:p>
            <a:p>
              <a:r>
                <a:rPr lang="pt-BR" sz="2400" b="1" u="sng" dirty="0">
                  <a:latin typeface="Courier New" pitchFamily="49" charset="0"/>
                  <a:cs typeface="Courier New" pitchFamily="49" charset="0"/>
                </a:rPr>
                <a:t>1001</a:t>
              </a:r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      101011</a:t>
              </a:r>
            </a:p>
            <a:p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  1010</a:t>
              </a:r>
            </a:p>
            <a:p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pt-BR" sz="2400" b="1" u="sng" dirty="0">
                  <a:latin typeface="Courier New" pitchFamily="49" charset="0"/>
                  <a:cs typeface="Courier New" pitchFamily="49" charset="0"/>
                </a:rPr>
                <a:t>1001</a:t>
              </a:r>
            </a:p>
            <a:p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    1100</a:t>
              </a:r>
            </a:p>
            <a:p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pt-BR" sz="2400" b="1" u="sng" dirty="0">
                  <a:latin typeface="Courier New" pitchFamily="49" charset="0"/>
                  <a:cs typeface="Courier New" pitchFamily="49" charset="0"/>
                </a:rPr>
                <a:t>1001</a:t>
              </a:r>
            </a:p>
            <a:p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     1010</a:t>
              </a:r>
            </a:p>
            <a:p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pt-BR" sz="2400" b="1" u="sng" dirty="0">
                  <a:latin typeface="Courier New" pitchFamily="49" charset="0"/>
                  <a:cs typeface="Courier New" pitchFamily="49" charset="0"/>
                </a:rPr>
                <a:t>1001</a:t>
              </a:r>
            </a:p>
            <a:p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      011</a:t>
              </a:r>
            </a:p>
            <a:p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endParaRPr lang="pt-BR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Chave direita 15"/>
            <p:cNvSpPr/>
            <p:nvPr/>
          </p:nvSpPr>
          <p:spPr bwMode="auto">
            <a:xfrm rot="16200000">
              <a:off x="1357393" y="1214280"/>
              <a:ext cx="142852" cy="1000274"/>
            </a:xfrm>
            <a:prstGeom prst="rightBrac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pt-BR">
                <a:latin typeface="Times New Roman" pitchFamily="18" charset="0"/>
              </a:endParaRPr>
            </a:p>
          </p:txBody>
        </p:sp>
        <p:sp>
          <p:nvSpPr>
            <p:cNvPr id="17" name="Chave direita 16"/>
            <p:cNvSpPr/>
            <p:nvPr/>
          </p:nvSpPr>
          <p:spPr bwMode="auto">
            <a:xfrm rot="16200000">
              <a:off x="2964975" y="1392901"/>
              <a:ext cx="142852" cy="643034"/>
            </a:xfrm>
            <a:prstGeom prst="rightBrac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pt-BR">
                <a:latin typeface="Times New Roman" pitchFamily="18" charset="0"/>
              </a:endParaRPr>
            </a:p>
          </p:txBody>
        </p:sp>
        <p:sp>
          <p:nvSpPr>
            <p:cNvPr id="18" name="Chave direita 17"/>
            <p:cNvSpPr/>
            <p:nvPr/>
          </p:nvSpPr>
          <p:spPr bwMode="auto">
            <a:xfrm rot="5400000" flipV="1">
              <a:off x="2179046" y="4892781"/>
              <a:ext cx="142852" cy="643033"/>
            </a:xfrm>
            <a:prstGeom prst="rightBrac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pt-BR">
                <a:latin typeface="Times New Roman" pitchFamily="18" charset="0"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1285922" y="1285860"/>
              <a:ext cx="369943" cy="3999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b="1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D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2843492" y="1285860"/>
              <a:ext cx="371530" cy="3999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b="1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G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2071852" y="5314294"/>
              <a:ext cx="347714" cy="3999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b="1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R</a:t>
              </a:r>
            </a:p>
          </p:txBody>
        </p:sp>
      </p:grpSp>
      <p:sp>
        <p:nvSpPr>
          <p:cNvPr id="22" name="TextBox 1"/>
          <p:cNvSpPr txBox="1"/>
          <p:nvPr/>
        </p:nvSpPr>
        <p:spPr>
          <a:xfrm>
            <a:off x="7516813" y="836712"/>
            <a:ext cx="95091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ea typeface="ＭＳ Ｐゴシック" charset="0"/>
              </a:rPr>
              <a:t>r</a:t>
            </a:r>
            <a:r>
              <a:rPr lang="en-US" sz="2800" dirty="0">
                <a:solidFill>
                  <a:srgbClr val="CC0000"/>
                </a:solidFill>
                <a:latin typeface="+mn-lt"/>
                <a:ea typeface="ＭＳ Ｐゴシック" charset="0"/>
              </a:rPr>
              <a:t> </a:t>
            </a:r>
            <a:r>
              <a:rPr lang="en-US" sz="2800" dirty="0">
                <a:latin typeface="+mn-lt"/>
                <a:ea typeface="ＭＳ Ｐゴシック" charset="0"/>
              </a:rPr>
              <a:t>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Implementação em Hardware</a:t>
            </a:r>
          </a:p>
        </p:txBody>
      </p:sp>
      <p:grpSp>
        <p:nvGrpSpPr>
          <p:cNvPr id="16387" name="Grupo 46"/>
          <p:cNvGrpSpPr>
            <a:grpSpLocks/>
          </p:cNvGrpSpPr>
          <p:nvPr/>
        </p:nvGrpSpPr>
        <p:grpSpPr bwMode="auto">
          <a:xfrm>
            <a:off x="2357438" y="1571625"/>
            <a:ext cx="3500437" cy="1643063"/>
            <a:chOff x="1142976" y="1785926"/>
            <a:chExt cx="3500462" cy="1643868"/>
          </a:xfrm>
        </p:grpSpPr>
        <p:sp>
          <p:nvSpPr>
            <p:cNvPr id="16390" name="Retângulo 21"/>
            <p:cNvSpPr>
              <a:spLocks noChangeArrowheads="1"/>
            </p:cNvSpPr>
            <p:nvPr/>
          </p:nvSpPr>
          <p:spPr bwMode="auto">
            <a:xfrm>
              <a:off x="1857356" y="2500306"/>
              <a:ext cx="428628" cy="57150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391" name="Text Box 19"/>
            <p:cNvSpPr txBox="1">
              <a:spLocks noChangeArrowheads="1"/>
            </p:cNvSpPr>
            <p:nvPr/>
          </p:nvSpPr>
          <p:spPr bwMode="auto">
            <a:xfrm>
              <a:off x="1142976" y="2500306"/>
              <a:ext cx="4572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pt-BR" sz="2800">
                  <a:latin typeface="Symbol" pitchFamily="18" charset="2"/>
                </a:rPr>
                <a:t>Å</a:t>
              </a:r>
            </a:p>
          </p:txBody>
        </p:sp>
        <p:sp>
          <p:nvSpPr>
            <p:cNvPr id="16392" name="Retângulo 23"/>
            <p:cNvSpPr>
              <a:spLocks noChangeArrowheads="1"/>
            </p:cNvSpPr>
            <p:nvPr/>
          </p:nvSpPr>
          <p:spPr bwMode="auto">
            <a:xfrm>
              <a:off x="2786050" y="2500306"/>
              <a:ext cx="428628" cy="57150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393" name="Retângulo 24"/>
            <p:cNvSpPr>
              <a:spLocks noChangeArrowheads="1"/>
            </p:cNvSpPr>
            <p:nvPr/>
          </p:nvSpPr>
          <p:spPr bwMode="auto">
            <a:xfrm>
              <a:off x="3714744" y="2500306"/>
              <a:ext cx="428628" cy="57150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394" name="Line 11"/>
            <p:cNvSpPr>
              <a:spLocks noChangeShapeType="1"/>
            </p:cNvSpPr>
            <p:nvPr/>
          </p:nvSpPr>
          <p:spPr bwMode="auto">
            <a:xfrm>
              <a:off x="1500166" y="2786058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cxnSp>
          <p:nvCxnSpPr>
            <p:cNvPr id="16395" name="Conector de seta reta 28"/>
            <p:cNvCxnSpPr>
              <a:cxnSpLocks noChangeShapeType="1"/>
              <a:stCxn id="16390" idx="3"/>
              <a:endCxn id="16392" idx="1"/>
            </p:cNvCxnSpPr>
            <p:nvPr/>
          </p:nvCxnSpPr>
          <p:spPr bwMode="auto">
            <a:xfrm>
              <a:off x="2285984" y="2786058"/>
              <a:ext cx="50006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6396" name="Conector de seta reta 29"/>
            <p:cNvCxnSpPr>
              <a:cxnSpLocks noChangeShapeType="1"/>
            </p:cNvCxnSpPr>
            <p:nvPr/>
          </p:nvCxnSpPr>
          <p:spPr bwMode="auto">
            <a:xfrm>
              <a:off x="3214678" y="2786058"/>
              <a:ext cx="50006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6397" name="Conector de seta reta 30"/>
            <p:cNvCxnSpPr>
              <a:cxnSpLocks noChangeShapeType="1"/>
            </p:cNvCxnSpPr>
            <p:nvPr/>
          </p:nvCxnSpPr>
          <p:spPr bwMode="auto">
            <a:xfrm>
              <a:off x="4143372" y="2786058"/>
              <a:ext cx="50006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6398" name="Conector de seta reta 34"/>
            <p:cNvCxnSpPr>
              <a:cxnSpLocks noChangeShapeType="1"/>
            </p:cNvCxnSpPr>
            <p:nvPr/>
          </p:nvCxnSpPr>
          <p:spPr bwMode="auto">
            <a:xfrm rot="5400000">
              <a:off x="928662" y="2213760"/>
              <a:ext cx="85725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6399" name="Conector angulado 42"/>
            <p:cNvCxnSpPr>
              <a:cxnSpLocks noChangeShapeType="1"/>
            </p:cNvCxnSpPr>
            <p:nvPr/>
          </p:nvCxnSpPr>
          <p:spPr bwMode="auto">
            <a:xfrm rot="10800000">
              <a:off x="1357290" y="2928934"/>
              <a:ext cx="3000396" cy="500066"/>
            </a:xfrm>
            <a:prstGeom prst="bentConnector3">
              <a:avLst>
                <a:gd name="adj1" fmla="val 10012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6400" name="Conector reto 45"/>
            <p:cNvCxnSpPr>
              <a:cxnSpLocks noChangeShapeType="1"/>
            </p:cNvCxnSpPr>
            <p:nvPr/>
          </p:nvCxnSpPr>
          <p:spPr bwMode="auto">
            <a:xfrm rot="5400000" flipH="1" flipV="1">
              <a:off x="4035421" y="3107529"/>
              <a:ext cx="64294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8" name="CaixaDeTexto 47"/>
          <p:cNvSpPr txBox="1"/>
          <p:nvPr/>
        </p:nvSpPr>
        <p:spPr>
          <a:xfrm>
            <a:off x="4929188" y="1714500"/>
            <a:ext cx="102711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dirty="0">
                <a:latin typeface="+mj-lt"/>
              </a:rPr>
              <a:t>G=1001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1592263" y="1028700"/>
            <a:ext cx="20510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dirty="0">
                <a:latin typeface="+mj-lt"/>
              </a:rPr>
              <a:t>D.2</a:t>
            </a:r>
            <a:r>
              <a:rPr lang="pt-BR" baseline="30000" dirty="0">
                <a:latin typeface="+mj-lt"/>
              </a:rPr>
              <a:t>r</a:t>
            </a:r>
            <a:r>
              <a:rPr lang="pt-BR" dirty="0">
                <a:latin typeface="+mj-lt"/>
              </a:rPr>
              <a:t>=101110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000</a:t>
            </a:r>
            <a:endParaRPr lang="pt-BR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Camada de Enlace</a:t>
            </a:r>
          </a:p>
        </p:txBody>
      </p:sp>
      <p:sp>
        <p:nvSpPr>
          <p:cNvPr id="5123" name="Rectangle 6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5.1 Introdução e serviços</a:t>
            </a:r>
          </a:p>
          <a:p>
            <a:pPr>
              <a:buNone/>
            </a:pPr>
            <a:r>
              <a:rPr lang="pt-BR" dirty="0" smtClean="0"/>
              <a:t>5.2 </a:t>
            </a:r>
            <a:r>
              <a:rPr lang="pt-BR" dirty="0"/>
              <a:t>D</a:t>
            </a:r>
            <a:r>
              <a:rPr lang="pt-BR" dirty="0" smtClean="0"/>
              <a:t>etecção e correção de erros </a:t>
            </a:r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5.3 Protocolos de acesso múltiplo </a:t>
            </a:r>
          </a:p>
          <a:p>
            <a:pPr>
              <a:buNone/>
            </a:pPr>
            <a:r>
              <a:rPr lang="pt-BR" dirty="0" smtClean="0"/>
              <a:t>5.4 Redes Locais</a:t>
            </a:r>
          </a:p>
          <a:p>
            <a:pPr lvl="1"/>
            <a:r>
              <a:rPr lang="pt-BR" dirty="0" smtClean="0"/>
              <a:t>Endereçamento, ARP</a:t>
            </a:r>
          </a:p>
          <a:p>
            <a:pPr lvl="1"/>
            <a:r>
              <a:rPr lang="pt-BR" dirty="0" smtClean="0"/>
              <a:t>Ethernet</a:t>
            </a:r>
          </a:p>
          <a:p>
            <a:pPr lvl="1"/>
            <a:r>
              <a:rPr lang="pt-BR" dirty="0" smtClean="0"/>
              <a:t>Switches</a:t>
            </a:r>
          </a:p>
          <a:p>
            <a:pPr lvl="1"/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VLANs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pt-BR" dirty="0" smtClean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5.5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Virtualização </a:t>
            </a:r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do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enlace: </a:t>
            </a:r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MPLS</a:t>
            </a:r>
          </a:p>
          <a:p>
            <a:pPr>
              <a:buNone/>
            </a:pPr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5.6 Redes de centros de dados</a:t>
            </a:r>
            <a:endParaRPr lang="pt-BR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>
              <a:buNone/>
            </a:pPr>
            <a:r>
              <a:rPr lang="pt-BR" dirty="0" smtClean="0"/>
              <a:t>5.7 </a:t>
            </a:r>
            <a:r>
              <a:rPr lang="pt-BR" dirty="0"/>
              <a:t>Um dia na vida de uma solicitação de página Web</a:t>
            </a:r>
          </a:p>
        </p:txBody>
      </p:sp>
    </p:spTree>
    <p:extLst>
      <p:ext uri="{BB962C8B-B14F-4D97-AF65-F5344CB8AC3E}">
        <p14:creationId xmlns:p14="http://schemas.microsoft.com/office/powerpoint/2010/main" val="111932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Enlaces e Protocolos de Acesso Múltiplo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143000"/>
            <a:ext cx="3810000" cy="5410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 sz="2000" dirty="0" smtClean="0"/>
              <a:t>Dois tipos de enlaces:</a:t>
            </a:r>
          </a:p>
          <a:p>
            <a:r>
              <a:rPr lang="pt-BR" sz="2000" dirty="0" err="1" smtClean="0">
                <a:solidFill>
                  <a:srgbClr val="FF0000"/>
                </a:solidFill>
              </a:rPr>
              <a:t>Ponto-a-ponto</a:t>
            </a:r>
            <a:r>
              <a:rPr lang="pt-BR" sz="2000" dirty="0" smtClean="0"/>
              <a:t>:</a:t>
            </a:r>
          </a:p>
          <a:p>
            <a:pPr lvl="1"/>
            <a:r>
              <a:rPr lang="pt-BR" sz="2000" dirty="0" smtClean="0"/>
              <a:t>PPP para acesso discado</a:t>
            </a:r>
          </a:p>
          <a:p>
            <a:pPr lvl="1"/>
            <a:r>
              <a:rPr lang="pt-BR" sz="2000" dirty="0" smtClean="0"/>
              <a:t>Conexão entre switch Ethernet e hospedeiro</a:t>
            </a:r>
          </a:p>
          <a:p>
            <a:r>
              <a:rPr lang="pt-BR" sz="2000" i="1" dirty="0" smtClean="0">
                <a:solidFill>
                  <a:srgbClr val="FF0000"/>
                </a:solidFill>
              </a:rPr>
              <a:t>broadcast</a:t>
            </a:r>
            <a:r>
              <a:rPr lang="pt-BR" sz="2000" dirty="0" smtClean="0"/>
              <a:t> (cabo ou meio compartilhado);</a:t>
            </a:r>
          </a:p>
          <a:p>
            <a:pPr lvl="1"/>
            <a:r>
              <a:rPr lang="pt-BR" sz="2000" dirty="0" smtClean="0"/>
              <a:t>Ethernet tradicional</a:t>
            </a:r>
          </a:p>
          <a:p>
            <a:pPr lvl="1"/>
            <a:r>
              <a:rPr lang="pt-BR" sz="2000" dirty="0" smtClean="0"/>
              <a:t>Upstream HFC</a:t>
            </a:r>
          </a:p>
          <a:p>
            <a:pPr lvl="1"/>
            <a:r>
              <a:rPr lang="pt-BR" sz="2000" dirty="0" smtClean="0"/>
              <a:t>802.11 LAN sem fio</a:t>
            </a:r>
          </a:p>
          <a:p>
            <a:pPr lvl="1"/>
            <a:r>
              <a:rPr lang="pt-BR" sz="2000" dirty="0" smtClean="0"/>
              <a:t>Satélite</a:t>
            </a:r>
          </a:p>
          <a:p>
            <a:pPr lvl="1"/>
            <a:r>
              <a:rPr lang="pt-BR" sz="2000" dirty="0" smtClean="0"/>
              <a:t>Etc.</a:t>
            </a:r>
          </a:p>
          <a:p>
            <a:pPr>
              <a:buFont typeface="Wingdings" pitchFamily="2" charset="2"/>
              <a:buNone/>
            </a:pPr>
            <a:r>
              <a:rPr lang="pt-BR" sz="2000" dirty="0" smtClean="0"/>
              <a:t>                </a:t>
            </a:r>
            <a:endParaRPr lang="pt-BR" sz="2000" b="1" dirty="0" smtClean="0"/>
          </a:p>
        </p:txBody>
      </p:sp>
      <p:pic>
        <p:nvPicPr>
          <p:cNvPr id="19460" name="Picture 5" descr="f050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283521" y="1420813"/>
            <a:ext cx="4752975" cy="47450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Protocolos de Acesso Múltiplo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395413"/>
            <a:ext cx="8396287" cy="4648200"/>
          </a:xfrm>
        </p:spPr>
        <p:txBody>
          <a:bodyPr/>
          <a:lstStyle/>
          <a:p>
            <a:r>
              <a:rPr lang="pt-BR" sz="2000" dirty="0" smtClean="0"/>
              <a:t>canal de comunicação único de </a:t>
            </a:r>
            <a:r>
              <a:rPr lang="pt-BR" sz="2000" i="1" dirty="0" smtClean="0"/>
              <a:t>broadcast</a:t>
            </a:r>
          </a:p>
          <a:p>
            <a:r>
              <a:rPr lang="pt-BR" sz="2000" dirty="0" smtClean="0"/>
              <a:t>interferência: quando dois ou mais nós transmitem simultaneamente</a:t>
            </a:r>
          </a:p>
          <a:p>
            <a:pPr lvl="1"/>
            <a:r>
              <a:rPr lang="pt-BR" sz="2000" dirty="0" smtClean="0">
                <a:solidFill>
                  <a:srgbClr val="FF0000"/>
                </a:solidFill>
              </a:rPr>
              <a:t>colisão</a:t>
            </a:r>
            <a:r>
              <a:rPr lang="pt-BR" sz="2000" dirty="0" smtClean="0"/>
              <a:t> se um nó receber dois ou mais sinais ao mesmo tempo</a:t>
            </a:r>
          </a:p>
          <a:p>
            <a:pPr lvl="1">
              <a:buNone/>
            </a:pPr>
            <a:endParaRPr lang="pt-BR" sz="2000" dirty="0" smtClean="0"/>
          </a:p>
          <a:p>
            <a:pPr>
              <a:buFont typeface="Wingdings" pitchFamily="2" charset="2"/>
              <a:buNone/>
            </a:pPr>
            <a:r>
              <a:rPr lang="pt-BR" i="1" u="sng" dirty="0" smtClean="0">
                <a:solidFill>
                  <a:srgbClr val="FF0000"/>
                </a:solidFill>
              </a:rPr>
              <a:t>Protocolo de acesso múltiplo</a:t>
            </a:r>
            <a:endParaRPr lang="pt-BR" dirty="0" smtClean="0"/>
          </a:p>
          <a:p>
            <a:r>
              <a:rPr lang="pt-BR" sz="2000" dirty="0" smtClean="0"/>
              <a:t>algoritmo distribuído que determina como os nós compartilham o canal, isto é, determina quando um nó pode transmitir</a:t>
            </a:r>
          </a:p>
          <a:p>
            <a:r>
              <a:rPr lang="pt-BR" sz="2000" dirty="0" smtClean="0"/>
              <a:t>comunicação sobre o compartilhamento do canal deve usar o próprio canal!</a:t>
            </a:r>
          </a:p>
          <a:p>
            <a:pPr lvl="1"/>
            <a:r>
              <a:rPr lang="pt-BR" sz="2000" dirty="0" smtClean="0"/>
              <a:t>não há canal fora da faixa para coordenar a transmissão</a:t>
            </a:r>
          </a:p>
          <a:p>
            <a:pPr>
              <a:buFont typeface="Wingdings" pitchFamily="2" charset="2"/>
              <a:buNone/>
            </a:pP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Protocolo Ideal de Acesso Múltiplo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pt-BR" u="sng" smtClean="0">
                <a:solidFill>
                  <a:srgbClr val="FF0000"/>
                </a:solidFill>
              </a:rPr>
              <a:t>Para um canal de </a:t>
            </a:r>
            <a:r>
              <a:rPr lang="pt-BR" i="1" u="sng" smtClean="0">
                <a:solidFill>
                  <a:srgbClr val="FF0000"/>
                </a:solidFill>
              </a:rPr>
              <a:t>broadcast</a:t>
            </a:r>
            <a:r>
              <a:rPr lang="pt-BR" u="sng" smtClean="0">
                <a:solidFill>
                  <a:srgbClr val="FF0000"/>
                </a:solidFill>
              </a:rPr>
              <a:t> com taxa de </a:t>
            </a:r>
            <a:r>
              <a:rPr lang="pt-BR" i="1" u="sng" smtClean="0">
                <a:solidFill>
                  <a:srgbClr val="FF0000"/>
                </a:solidFill>
              </a:rPr>
              <a:t>R</a:t>
            </a:r>
            <a:r>
              <a:rPr lang="pt-BR" u="sng" smtClean="0">
                <a:solidFill>
                  <a:srgbClr val="FF0000"/>
                </a:solidFill>
              </a:rPr>
              <a:t> bps:</a:t>
            </a:r>
          </a:p>
          <a:p>
            <a:pPr>
              <a:buFont typeface="Wingdings" pitchFamily="2" charset="2"/>
              <a:buNone/>
            </a:pPr>
            <a:endParaRPr lang="pt-BR" smtClean="0"/>
          </a:p>
          <a:p>
            <a:pPr>
              <a:buFont typeface="Wingdings" pitchFamily="2" charset="2"/>
              <a:buNone/>
            </a:pPr>
            <a:r>
              <a:rPr lang="pt-BR" sz="2000" smtClean="0"/>
              <a:t>1. Quando apenas um nó tem dados para enviar, esse nó obtém uma vazão de </a:t>
            </a:r>
            <a:r>
              <a:rPr lang="pt-BR" sz="2000" i="1" smtClean="0"/>
              <a:t>R </a:t>
            </a:r>
            <a:r>
              <a:rPr lang="pt-BR" sz="2000" smtClean="0"/>
              <a:t>bps.</a:t>
            </a:r>
          </a:p>
          <a:p>
            <a:pPr>
              <a:buFont typeface="Wingdings" pitchFamily="2" charset="2"/>
              <a:buNone/>
            </a:pPr>
            <a:r>
              <a:rPr lang="pt-BR" sz="2000" smtClean="0"/>
              <a:t>2. Quando M nós têm dados para enviar, cada um desses nós poderá transmitir em média a uma taxa de </a:t>
            </a:r>
            <a:r>
              <a:rPr lang="pt-BR" sz="2000" i="1" smtClean="0"/>
              <a:t>R/M </a:t>
            </a:r>
            <a:r>
              <a:rPr lang="pt-BR" sz="2000" smtClean="0"/>
              <a:t>bps.</a:t>
            </a:r>
            <a:endParaRPr lang="pt-BR" sz="2000" i="1" smtClean="0"/>
          </a:p>
          <a:p>
            <a:pPr>
              <a:buFont typeface="Wingdings" pitchFamily="2" charset="2"/>
              <a:buNone/>
            </a:pPr>
            <a:r>
              <a:rPr lang="pt-BR" sz="2000" smtClean="0"/>
              <a:t>3. Completamente descentralizado</a:t>
            </a:r>
          </a:p>
          <a:p>
            <a:pPr lvl="1"/>
            <a:r>
              <a:rPr lang="pt-BR" sz="2000" smtClean="0"/>
              <a:t>nenhum nó especial (mestre) para coordenar as transmissões</a:t>
            </a:r>
          </a:p>
          <a:p>
            <a:pPr lvl="1"/>
            <a:r>
              <a:rPr lang="pt-BR" sz="2000" smtClean="0"/>
              <a:t>nenhuma sincronização de relógios ou slots</a:t>
            </a:r>
          </a:p>
          <a:p>
            <a:pPr>
              <a:buFont typeface="Wingdings" pitchFamily="2" charset="2"/>
              <a:buNone/>
            </a:pPr>
            <a:r>
              <a:rPr lang="pt-BR" sz="2000" smtClean="0"/>
              <a:t>4. Simples para que sua implementação seja barata</a:t>
            </a:r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Camada de Enlace</a:t>
            </a:r>
          </a:p>
        </p:txBody>
      </p:sp>
      <p:sp>
        <p:nvSpPr>
          <p:cNvPr id="5123" name="Rectangle 6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5.1 Introdução e serviços</a:t>
            </a:r>
          </a:p>
          <a:p>
            <a:pPr>
              <a:buNone/>
            </a:pPr>
            <a:r>
              <a:rPr lang="pt-BR" dirty="0" smtClean="0"/>
              <a:t>5.2 </a:t>
            </a:r>
            <a:r>
              <a:rPr lang="pt-BR" dirty="0"/>
              <a:t>D</a:t>
            </a:r>
            <a:r>
              <a:rPr lang="pt-BR" dirty="0" smtClean="0"/>
              <a:t>etecção e correção de erros </a:t>
            </a:r>
          </a:p>
          <a:p>
            <a:pPr>
              <a:buNone/>
            </a:pPr>
            <a:r>
              <a:rPr lang="pt-BR" dirty="0" smtClean="0"/>
              <a:t>5.3 Protocolos de acesso múltiplo </a:t>
            </a:r>
          </a:p>
          <a:p>
            <a:pPr>
              <a:buNone/>
            </a:pPr>
            <a:r>
              <a:rPr lang="pt-BR" dirty="0" smtClean="0"/>
              <a:t>5.4 Redes Locais</a:t>
            </a:r>
          </a:p>
          <a:p>
            <a:pPr lvl="1"/>
            <a:r>
              <a:rPr lang="pt-BR" dirty="0" smtClean="0"/>
              <a:t>Endereçamento, ARP</a:t>
            </a:r>
          </a:p>
          <a:p>
            <a:pPr lvl="1"/>
            <a:r>
              <a:rPr lang="pt-BR" dirty="0" smtClean="0"/>
              <a:t>Ethernet</a:t>
            </a:r>
          </a:p>
          <a:p>
            <a:pPr lvl="1"/>
            <a:r>
              <a:rPr lang="pt-BR" dirty="0" smtClean="0"/>
              <a:t>Switches</a:t>
            </a:r>
          </a:p>
          <a:p>
            <a:pPr lvl="1"/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VLANs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pt-BR" dirty="0" smtClean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5.5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Virtualização </a:t>
            </a:r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do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enlace: </a:t>
            </a:r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MPLS</a:t>
            </a:r>
          </a:p>
          <a:p>
            <a:pPr>
              <a:buNone/>
            </a:pPr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5.6 Redes de centros de dados</a:t>
            </a:r>
            <a:endParaRPr lang="pt-BR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>
              <a:buNone/>
            </a:pPr>
            <a:r>
              <a:rPr lang="pt-BR" dirty="0" smtClean="0"/>
              <a:t>5.7 </a:t>
            </a:r>
            <a:r>
              <a:rPr lang="pt-BR" dirty="0"/>
              <a:t>Um dia na vida de uma solicitação de página Web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01013" cy="1143000"/>
          </a:xfrm>
        </p:spPr>
        <p:txBody>
          <a:bodyPr/>
          <a:lstStyle/>
          <a:p>
            <a:r>
              <a:rPr lang="pt-BR" sz="3600" dirty="0" smtClean="0"/>
              <a:t>Taxonomia dos Protocolos MAC</a:t>
            </a:r>
            <a:endParaRPr lang="pt-BR" sz="44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71588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 sz="2000" dirty="0" smtClean="0"/>
              <a:t>Três categorias gerais:</a:t>
            </a:r>
          </a:p>
          <a:p>
            <a:r>
              <a:rPr lang="pt-BR" sz="2000" dirty="0" smtClean="0">
                <a:solidFill>
                  <a:srgbClr val="FF0000"/>
                </a:solidFill>
              </a:rPr>
              <a:t>divisão de Canal</a:t>
            </a:r>
            <a:endParaRPr lang="pt-BR" dirty="0" smtClean="0"/>
          </a:p>
          <a:p>
            <a:pPr lvl="1"/>
            <a:r>
              <a:rPr lang="pt-BR" sz="2000" dirty="0" smtClean="0"/>
              <a:t>divide o canal em pequenos “pedaços” (</a:t>
            </a:r>
            <a:r>
              <a:rPr lang="pt-BR" sz="2000" i="1" dirty="0" smtClean="0"/>
              <a:t>slots</a:t>
            </a:r>
            <a:r>
              <a:rPr lang="pt-BR" sz="2000" dirty="0" smtClean="0"/>
              <a:t>/compartimentos de tempo, frequência, código)</a:t>
            </a:r>
          </a:p>
          <a:p>
            <a:pPr lvl="1"/>
            <a:r>
              <a:rPr lang="pt-BR" sz="2000" dirty="0" smtClean="0"/>
              <a:t>aloca pedaço a um dado nó para uso exclusivo deste</a:t>
            </a:r>
          </a:p>
          <a:p>
            <a:r>
              <a:rPr lang="pt-BR" sz="2000" dirty="0" smtClean="0">
                <a:solidFill>
                  <a:srgbClr val="FF0000"/>
                </a:solidFill>
              </a:rPr>
              <a:t>acesso Aleatório</a:t>
            </a:r>
            <a:endParaRPr lang="pt-BR" dirty="0" smtClean="0"/>
          </a:p>
          <a:p>
            <a:pPr lvl="1"/>
            <a:r>
              <a:rPr lang="pt-BR" sz="2000" dirty="0" smtClean="0"/>
              <a:t>canal não é dividido, podem ocorrer colisões</a:t>
            </a:r>
          </a:p>
          <a:p>
            <a:pPr lvl="1"/>
            <a:r>
              <a:rPr lang="pt-BR" sz="2000" dirty="0" smtClean="0"/>
              <a:t>“recuperação” das colisões</a:t>
            </a:r>
          </a:p>
          <a:p>
            <a:r>
              <a:rPr lang="pt-BR" sz="2000" dirty="0" smtClean="0">
                <a:solidFill>
                  <a:srgbClr val="FF0000"/>
                </a:solidFill>
              </a:rPr>
              <a:t>revezamento</a:t>
            </a:r>
            <a:endParaRPr lang="pt-BR" dirty="0" smtClean="0"/>
          </a:p>
          <a:p>
            <a:pPr lvl="1"/>
            <a:r>
              <a:rPr lang="pt-BR" sz="2000" dirty="0" smtClean="0"/>
              <a:t>Nós se alternam em revezamento, mas um nó que possui mais dados a transmitir pode demorar mais quando chegar a sua vez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30188" y="228600"/>
            <a:ext cx="8629650" cy="1143000"/>
          </a:xfrm>
        </p:spPr>
        <p:txBody>
          <a:bodyPr/>
          <a:lstStyle/>
          <a:p>
            <a:r>
              <a:rPr lang="pt-BR" dirty="0" smtClean="0"/>
              <a:t>Protocolos MAC de divisão de canal: TDMA</a:t>
            </a:r>
            <a:endParaRPr lang="pt-BR" sz="4000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4224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 dirty="0" smtClean="0">
                <a:solidFill>
                  <a:srgbClr val="FF0000"/>
                </a:solidFill>
              </a:rPr>
              <a:t>TDMA: Acesso Múltiplo por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Divisão de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Tempo</a:t>
            </a:r>
            <a:endParaRPr lang="pt-BR" dirty="0" smtClean="0"/>
          </a:p>
          <a:p>
            <a:r>
              <a:rPr lang="pt-BR" sz="2000" dirty="0" smtClean="0"/>
              <a:t>acesso ao canal em “turnos" </a:t>
            </a:r>
          </a:p>
          <a:p>
            <a:r>
              <a:rPr lang="pt-BR" sz="2000" dirty="0" smtClean="0"/>
              <a:t>cada estação recebe um comprimento fixo de compartimento (comprimento = tempo de </a:t>
            </a:r>
            <a:r>
              <a:rPr lang="pt-BR" sz="2000" dirty="0" err="1" smtClean="0"/>
              <a:t>tx</a:t>
            </a:r>
            <a:r>
              <a:rPr lang="pt-BR" sz="2000" dirty="0" smtClean="0"/>
              <a:t> do pacote) em cada turno</a:t>
            </a:r>
          </a:p>
          <a:p>
            <a:r>
              <a:rPr lang="pt-BR" sz="2000" dirty="0" smtClean="0"/>
              <a:t>compartimentos não usados permanecem ociosos</a:t>
            </a:r>
          </a:p>
          <a:p>
            <a:r>
              <a:rPr lang="pt-BR" sz="2000" dirty="0" smtClean="0"/>
              <a:t>Exemplo: LAN com 6 estações: compartimentos 1, 3 e 4 com pacotes, compartimentos 2, 5 e 6 ociosos</a:t>
            </a:r>
          </a:p>
          <a:p>
            <a:pPr>
              <a:buFont typeface="Wingdings" pitchFamily="2" charset="2"/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23556" name="Picture 4" descr="IMG0008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4683125"/>
            <a:ext cx="734536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30188" y="228600"/>
            <a:ext cx="8629650" cy="1143000"/>
          </a:xfrm>
        </p:spPr>
        <p:txBody>
          <a:bodyPr/>
          <a:lstStyle/>
          <a:p>
            <a:r>
              <a:rPr lang="pt-BR" dirty="0" smtClean="0"/>
              <a:t>Protocolos MAC de divisão de canal: FDMA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370013"/>
            <a:ext cx="8223250" cy="1987549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 dirty="0" smtClean="0">
                <a:solidFill>
                  <a:srgbClr val="FF0000"/>
                </a:solidFill>
              </a:rPr>
              <a:t>FDMA: Acesso Múltiplo por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Divisão de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Frequência</a:t>
            </a:r>
            <a:endParaRPr lang="pt-BR" dirty="0" smtClean="0"/>
          </a:p>
          <a:p>
            <a:r>
              <a:rPr lang="pt-BR" sz="2000" dirty="0" smtClean="0"/>
              <a:t>espectro do canal dividido em bandas de frequência </a:t>
            </a:r>
          </a:p>
          <a:p>
            <a:r>
              <a:rPr lang="pt-BR" sz="2000" dirty="0" smtClean="0"/>
              <a:t>a cada estação é atribuída uma banda fixa de frequência</a:t>
            </a:r>
          </a:p>
          <a:p>
            <a:r>
              <a:rPr lang="pt-BR" sz="2000" dirty="0" smtClean="0"/>
              <a:t>tempo de transmissão não usado nas bandas permanecem ociosos</a:t>
            </a:r>
          </a:p>
          <a:p>
            <a:r>
              <a:rPr lang="pt-BR" sz="2000" dirty="0" smtClean="0"/>
              <a:t>exemplo: LAN com 6 estações, 1,3,4 com pacotes, bandas 2,5,6 ociosas </a:t>
            </a:r>
          </a:p>
        </p:txBody>
      </p:sp>
      <p:sp>
        <p:nvSpPr>
          <p:cNvPr id="24592" name="Text Box 22"/>
          <p:cNvSpPr txBox="1">
            <a:spLocks noChangeArrowheads="1"/>
          </p:cNvSpPr>
          <p:nvPr/>
        </p:nvSpPr>
        <p:spPr bwMode="auto">
          <a:xfrm rot="-5400000">
            <a:off x="3077122" y="5116002"/>
            <a:ext cx="24801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mic Sans MS" pitchFamily="66" charset="0"/>
              </a:rPr>
              <a:t>Bandas</a:t>
            </a:r>
            <a:r>
              <a:rPr lang="en-US" sz="1800" dirty="0">
                <a:latin typeface="Comic Sans MS" pitchFamily="66" charset="0"/>
              </a:rPr>
              <a:t> de </a:t>
            </a:r>
            <a:r>
              <a:rPr lang="en-US" sz="1800" dirty="0" err="1" smtClean="0">
                <a:latin typeface="Comic Sans MS" pitchFamily="66" charset="0"/>
              </a:rPr>
              <a:t>frequência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4627563" y="4138613"/>
            <a:ext cx="627062" cy="225107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5" name="Line 5"/>
          <p:cNvSpPr>
            <a:spLocks noChangeShapeType="1"/>
          </p:cNvSpPr>
          <p:nvPr/>
        </p:nvSpPr>
        <p:spPr bwMode="auto">
          <a:xfrm flipV="1">
            <a:off x="4625975" y="5243513"/>
            <a:ext cx="6223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 flipV="1">
            <a:off x="4621213" y="5635625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 flipV="1">
            <a:off x="4625975" y="6021388"/>
            <a:ext cx="6270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8" name="Line 8"/>
          <p:cNvSpPr>
            <a:spLocks noChangeShapeType="1"/>
          </p:cNvSpPr>
          <p:nvPr/>
        </p:nvSpPr>
        <p:spPr bwMode="auto">
          <a:xfrm flipV="1">
            <a:off x="4621213" y="4857750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 flipV="1">
            <a:off x="4625975" y="4471988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>
            <a:off x="5346700" y="44116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1" name="Freeform 12"/>
          <p:cNvSpPr>
            <a:spLocks/>
          </p:cNvSpPr>
          <p:nvPr/>
        </p:nvSpPr>
        <p:spPr bwMode="auto">
          <a:xfrm>
            <a:off x="5494338" y="4292600"/>
            <a:ext cx="1728787" cy="114300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0" y="3"/>
              </a:cxn>
              <a:cxn ang="0">
                <a:pos x="1089" y="0"/>
              </a:cxn>
              <a:cxn ang="0">
                <a:pos x="1089" y="72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chemeClr val="accent2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>
            <a:off x="5394325" y="4814888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5394325" y="5213350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4" name="Freeform 16"/>
          <p:cNvSpPr>
            <a:spLocks/>
          </p:cNvSpPr>
          <p:nvPr/>
        </p:nvSpPr>
        <p:spPr bwMode="auto">
          <a:xfrm>
            <a:off x="5541963" y="5094288"/>
            <a:ext cx="1728787" cy="114300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0" y="3"/>
              </a:cxn>
              <a:cxn ang="0">
                <a:pos x="1089" y="0"/>
              </a:cxn>
              <a:cxn ang="0">
                <a:pos x="1089" y="72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FF0000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5" name="Group 17"/>
          <p:cNvGrpSpPr>
            <a:grpSpLocks/>
          </p:cNvGrpSpPr>
          <p:nvPr/>
        </p:nvGrpSpPr>
        <p:grpSpPr bwMode="auto">
          <a:xfrm>
            <a:off x="5411788" y="5499100"/>
            <a:ext cx="2228850" cy="119063"/>
            <a:chOff x="1884" y="2826"/>
            <a:chExt cx="1404" cy="75"/>
          </a:xfrm>
        </p:grpSpPr>
        <p:sp>
          <p:nvSpPr>
            <p:cNvPr id="36" name="Line 18"/>
            <p:cNvSpPr>
              <a:spLocks noChangeShapeType="1"/>
            </p:cNvSpPr>
            <p:nvPr/>
          </p:nvSpPr>
          <p:spPr bwMode="auto">
            <a:xfrm>
              <a:off x="1884" y="2901"/>
              <a:ext cx="14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7" name="Freeform 19"/>
            <p:cNvSpPr>
              <a:spLocks/>
            </p:cNvSpPr>
            <p:nvPr/>
          </p:nvSpPr>
          <p:spPr bwMode="auto">
            <a:xfrm>
              <a:off x="1977" y="2826"/>
              <a:ext cx="1089" cy="72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0" y="3"/>
                </a:cxn>
                <a:cxn ang="0">
                  <a:pos x="1089" y="0"/>
                </a:cxn>
                <a:cxn ang="0">
                  <a:pos x="1089" y="72"/>
                </a:cxn>
              </a:cxnLst>
              <a:rect l="0" t="0" r="r" b="b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00CC66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8" name="Line 20"/>
          <p:cNvSpPr>
            <a:spLocks noChangeShapeType="1"/>
          </p:cNvSpPr>
          <p:nvPr/>
        </p:nvSpPr>
        <p:spPr bwMode="auto">
          <a:xfrm>
            <a:off x="5441950" y="60245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9" name="Line 21"/>
          <p:cNvSpPr>
            <a:spLocks noChangeShapeType="1"/>
          </p:cNvSpPr>
          <p:nvPr/>
        </p:nvSpPr>
        <p:spPr bwMode="auto">
          <a:xfrm>
            <a:off x="5448300" y="63547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1" name="Text Box 23"/>
          <p:cNvSpPr txBox="1">
            <a:spLocks noChangeArrowheads="1"/>
          </p:cNvSpPr>
          <p:nvPr/>
        </p:nvSpPr>
        <p:spPr bwMode="auto">
          <a:xfrm rot="67766">
            <a:off x="7203450" y="3948877"/>
            <a:ext cx="9172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+mj-lt"/>
              </a:rPr>
              <a:t>tempo</a:t>
            </a:r>
            <a:endParaRPr lang="en-US" i="0" dirty="0">
              <a:latin typeface="+mj-lt"/>
            </a:endParaRPr>
          </a:p>
        </p:txBody>
      </p:sp>
      <p:sp>
        <p:nvSpPr>
          <p:cNvPr id="42" name="Freeform 54"/>
          <p:cNvSpPr>
            <a:spLocks/>
          </p:cNvSpPr>
          <p:nvPr/>
        </p:nvSpPr>
        <p:spPr bwMode="auto">
          <a:xfrm>
            <a:off x="2032000" y="4348163"/>
            <a:ext cx="595313" cy="1538287"/>
          </a:xfrm>
          <a:custGeom>
            <a:avLst/>
            <a:gdLst/>
            <a:ahLst/>
            <a:cxnLst>
              <a:cxn ang="0">
                <a:pos x="375" y="0"/>
              </a:cxn>
              <a:cxn ang="0">
                <a:pos x="0" y="485"/>
              </a:cxn>
              <a:cxn ang="0">
                <a:pos x="375" y="969"/>
              </a:cxn>
              <a:cxn ang="0">
                <a:pos x="375" y="0"/>
              </a:cxn>
            </a:cxnLst>
            <a:rect l="0" t="0" r="r" b="b"/>
            <a:pathLst>
              <a:path w="375" h="969">
                <a:moveTo>
                  <a:pt x="375" y="0"/>
                </a:moveTo>
                <a:lnTo>
                  <a:pt x="0" y="485"/>
                </a:lnTo>
                <a:lnTo>
                  <a:pt x="375" y="969"/>
                </a:lnTo>
                <a:lnTo>
                  <a:pt x="375" y="0"/>
                </a:ln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43" name="Group 56"/>
          <p:cNvGrpSpPr>
            <a:grpSpLocks/>
          </p:cNvGrpSpPr>
          <p:nvPr/>
        </p:nvGrpSpPr>
        <p:grpSpPr bwMode="auto">
          <a:xfrm>
            <a:off x="293688" y="4986338"/>
            <a:ext cx="1666875" cy="314325"/>
            <a:chOff x="1614" y="1494"/>
            <a:chExt cx="1050" cy="198"/>
          </a:xfrm>
        </p:grpSpPr>
        <p:sp>
          <p:nvSpPr>
            <p:cNvPr id="44" name="Rectangle 57"/>
            <p:cNvSpPr>
              <a:spLocks noChangeArrowheads="1"/>
            </p:cNvSpPr>
            <p:nvPr/>
          </p:nvSpPr>
          <p:spPr bwMode="auto">
            <a:xfrm>
              <a:off x="2358" y="1500"/>
              <a:ext cx="168" cy="1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5" name="Freeform 58"/>
            <p:cNvSpPr>
              <a:spLocks/>
            </p:cNvSpPr>
            <p:nvPr/>
          </p:nvSpPr>
          <p:spPr bwMode="auto">
            <a:xfrm>
              <a:off x="1614" y="1494"/>
              <a:ext cx="896" cy="19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96"/>
                </a:cxn>
                <a:cxn ang="0">
                  <a:pos x="18" y="198"/>
                </a:cxn>
                <a:cxn ang="0">
                  <a:pos x="774" y="198"/>
                </a:cxn>
                <a:cxn ang="0">
                  <a:pos x="750" y="90"/>
                </a:cxn>
                <a:cxn ang="0">
                  <a:pos x="774" y="0"/>
                </a:cxn>
                <a:cxn ang="0">
                  <a:pos x="18" y="0"/>
                </a:cxn>
              </a:cxnLst>
              <a:rect l="0" t="0" r="r" b="b"/>
              <a:pathLst>
                <a:path w="896" h="198">
                  <a:moveTo>
                    <a:pt x="18" y="0"/>
                  </a:moveTo>
                  <a:lnTo>
                    <a:pt x="0" y="96"/>
                  </a:lnTo>
                  <a:lnTo>
                    <a:pt x="18" y="198"/>
                  </a:lnTo>
                  <a:lnTo>
                    <a:pt x="774" y="198"/>
                  </a:lnTo>
                  <a:cubicBezTo>
                    <a:pt x="896" y="180"/>
                    <a:pt x="750" y="123"/>
                    <a:pt x="750" y="90"/>
                  </a:cubicBezTo>
                  <a:cubicBezTo>
                    <a:pt x="750" y="57"/>
                    <a:pt x="896" y="15"/>
                    <a:pt x="774" y="0"/>
                  </a:cubicBezTo>
                  <a:lnTo>
                    <a:pt x="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Oval 59"/>
            <p:cNvSpPr>
              <a:spLocks noChangeArrowheads="1"/>
            </p:cNvSpPr>
            <p:nvPr/>
          </p:nvSpPr>
          <p:spPr bwMode="auto">
            <a:xfrm>
              <a:off x="2502" y="1506"/>
              <a:ext cx="62" cy="1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7" name="Line 60"/>
            <p:cNvSpPr>
              <a:spLocks noChangeShapeType="1"/>
            </p:cNvSpPr>
            <p:nvPr/>
          </p:nvSpPr>
          <p:spPr bwMode="auto">
            <a:xfrm>
              <a:off x="2526" y="1584"/>
              <a:ext cx="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8" name="Freeform 65"/>
          <p:cNvSpPr>
            <a:spLocks/>
          </p:cNvSpPr>
          <p:nvPr/>
        </p:nvSpPr>
        <p:spPr bwMode="auto">
          <a:xfrm>
            <a:off x="2803525" y="5040313"/>
            <a:ext cx="892175" cy="173037"/>
          </a:xfrm>
          <a:custGeom>
            <a:avLst/>
            <a:gdLst/>
            <a:ahLst/>
            <a:cxnLst>
              <a:cxn ang="0">
                <a:pos x="4" y="264"/>
              </a:cxn>
              <a:cxn ang="0">
                <a:pos x="52" y="6"/>
              </a:cxn>
              <a:cxn ang="0">
                <a:pos x="108" y="266"/>
              </a:cxn>
              <a:cxn ang="0">
                <a:pos x="174" y="0"/>
              </a:cxn>
              <a:cxn ang="0">
                <a:pos x="228" y="264"/>
              </a:cxn>
              <a:cxn ang="0">
                <a:pos x="288" y="8"/>
              </a:cxn>
              <a:cxn ang="0">
                <a:pos x="354" y="266"/>
              </a:cxn>
              <a:cxn ang="0">
                <a:pos x="402" y="8"/>
              </a:cxn>
              <a:cxn ang="0">
                <a:pos x="464" y="264"/>
              </a:cxn>
              <a:cxn ang="0">
                <a:pos x="506" y="6"/>
              </a:cxn>
              <a:cxn ang="0">
                <a:pos x="556" y="266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49" name="Freeform 66"/>
          <p:cNvSpPr>
            <a:spLocks/>
          </p:cNvSpPr>
          <p:nvPr/>
        </p:nvSpPr>
        <p:spPr bwMode="auto">
          <a:xfrm>
            <a:off x="2846388" y="4270375"/>
            <a:ext cx="427037" cy="219075"/>
          </a:xfrm>
          <a:custGeom>
            <a:avLst/>
            <a:gdLst/>
            <a:ahLst/>
            <a:cxnLst>
              <a:cxn ang="0">
                <a:pos x="4" y="264"/>
              </a:cxn>
              <a:cxn ang="0">
                <a:pos x="52" y="6"/>
              </a:cxn>
              <a:cxn ang="0">
                <a:pos x="108" y="266"/>
              </a:cxn>
              <a:cxn ang="0">
                <a:pos x="174" y="0"/>
              </a:cxn>
              <a:cxn ang="0">
                <a:pos x="228" y="264"/>
              </a:cxn>
              <a:cxn ang="0">
                <a:pos x="288" y="8"/>
              </a:cxn>
              <a:cxn ang="0">
                <a:pos x="354" y="266"/>
              </a:cxn>
              <a:cxn ang="0">
                <a:pos x="402" y="8"/>
              </a:cxn>
              <a:cxn ang="0">
                <a:pos x="464" y="264"/>
              </a:cxn>
              <a:cxn ang="0">
                <a:pos x="506" y="6"/>
              </a:cxn>
              <a:cxn ang="0">
                <a:pos x="556" y="266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50" name="Freeform 68"/>
          <p:cNvSpPr>
            <a:spLocks/>
          </p:cNvSpPr>
          <p:nvPr/>
        </p:nvSpPr>
        <p:spPr bwMode="auto">
          <a:xfrm>
            <a:off x="2755900" y="6069013"/>
            <a:ext cx="989013" cy="185737"/>
          </a:xfrm>
          <a:custGeom>
            <a:avLst/>
            <a:gdLst/>
            <a:ahLst/>
            <a:cxnLst>
              <a:cxn ang="0">
                <a:pos x="20" y="113"/>
              </a:cxn>
              <a:cxn ang="0">
                <a:pos x="114" y="2"/>
              </a:cxn>
              <a:cxn ang="0">
                <a:pos x="256" y="114"/>
              </a:cxn>
              <a:cxn ang="0">
                <a:pos x="394" y="0"/>
              </a:cxn>
              <a:cxn ang="0">
                <a:pos x="522" y="116"/>
              </a:cxn>
              <a:cxn ang="0">
                <a:pos x="616" y="14"/>
              </a:cxn>
            </a:cxnLst>
            <a:rect l="0" t="0" r="r" b="b"/>
            <a:pathLst>
              <a:path w="623" h="117">
                <a:moveTo>
                  <a:pt x="20" y="113"/>
                </a:moveTo>
                <a:cubicBezTo>
                  <a:pt x="44" y="68"/>
                  <a:pt x="0" y="1"/>
                  <a:pt x="114" y="2"/>
                </a:cubicBezTo>
                <a:cubicBezTo>
                  <a:pt x="233" y="1"/>
                  <a:pt x="144" y="114"/>
                  <a:pt x="256" y="114"/>
                </a:cubicBezTo>
                <a:cubicBezTo>
                  <a:pt x="368" y="114"/>
                  <a:pt x="288" y="0"/>
                  <a:pt x="394" y="0"/>
                </a:cubicBezTo>
                <a:cubicBezTo>
                  <a:pt x="500" y="0"/>
                  <a:pt x="421" y="117"/>
                  <a:pt x="522" y="116"/>
                </a:cubicBezTo>
                <a:cubicBezTo>
                  <a:pt x="623" y="115"/>
                  <a:pt x="570" y="64"/>
                  <a:pt x="616" y="1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51" name="Text Box 69"/>
          <p:cNvSpPr txBox="1">
            <a:spLocks noChangeArrowheads="1"/>
          </p:cNvSpPr>
          <p:nvPr/>
        </p:nvSpPr>
        <p:spPr bwMode="auto">
          <a:xfrm>
            <a:off x="442913" y="5703888"/>
            <a:ext cx="13773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 err="1" smtClean="0">
                <a:latin typeface="+mj-lt"/>
              </a:rPr>
              <a:t>cabo</a:t>
            </a:r>
            <a:r>
              <a:rPr lang="en-US" i="0" dirty="0" smtClean="0">
                <a:latin typeface="+mj-lt"/>
              </a:rPr>
              <a:t> FDM</a:t>
            </a:r>
            <a:endParaRPr lang="en-US" i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Protocolos de Acesso Aleatório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Quando nó tem um pacote para transmitir</a:t>
            </a:r>
          </a:p>
          <a:p>
            <a:pPr lvl="1"/>
            <a:r>
              <a:rPr lang="pt-BR" dirty="0" smtClean="0"/>
              <a:t>transmite na taxa máxima R.</a:t>
            </a:r>
          </a:p>
          <a:p>
            <a:pPr lvl="1"/>
            <a:r>
              <a:rPr lang="pt-BR" dirty="0" smtClean="0"/>
              <a:t>nenhuma coordenação </a:t>
            </a:r>
            <a:r>
              <a:rPr lang="pt-BR" i="1" dirty="0" smtClean="0"/>
              <a:t>a priori</a:t>
            </a:r>
            <a:r>
              <a:rPr lang="pt-BR" dirty="0" smtClean="0"/>
              <a:t> entre os nós</a:t>
            </a:r>
          </a:p>
          <a:p>
            <a:r>
              <a:rPr lang="pt-BR" dirty="0" smtClean="0"/>
              <a:t>dois ou mais nós transmitindo </a:t>
            </a:r>
            <a:r>
              <a:rPr lang="pt-BR" dirty="0" smtClean="0">
                <a:latin typeface="MS Mincho" pitchFamily="49" charset="-128"/>
                <a:ea typeface="MS Mincho" pitchFamily="49" charset="-128"/>
              </a:rPr>
              <a:t>➜</a:t>
            </a:r>
            <a:r>
              <a:rPr lang="pt-BR" dirty="0" smtClean="0"/>
              <a:t> “colisão”,</a:t>
            </a:r>
          </a:p>
          <a:p>
            <a:r>
              <a:rPr lang="pt-BR" dirty="0" smtClean="0"/>
              <a:t>O </a:t>
            </a:r>
            <a:r>
              <a:rPr lang="pt-BR" dirty="0" smtClean="0">
                <a:solidFill>
                  <a:srgbClr val="FF0000"/>
                </a:solidFill>
              </a:rPr>
              <a:t>protocolo </a:t>
            </a:r>
            <a:r>
              <a:rPr lang="pt-BR" b="1" dirty="0" smtClean="0">
                <a:solidFill>
                  <a:srgbClr val="FF0000"/>
                </a:solidFill>
              </a:rPr>
              <a:t>MAC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b="1" dirty="0" smtClean="0">
                <a:solidFill>
                  <a:srgbClr val="FF0000"/>
                </a:solidFill>
              </a:rPr>
              <a:t>de acesso aleatório</a:t>
            </a:r>
            <a:r>
              <a:rPr lang="pt-BR" b="1" dirty="0" smtClean="0"/>
              <a:t> </a:t>
            </a:r>
            <a:r>
              <a:rPr lang="pt-BR" dirty="0" smtClean="0"/>
              <a:t>especifica: </a:t>
            </a:r>
          </a:p>
          <a:p>
            <a:pPr lvl="1"/>
            <a:r>
              <a:rPr lang="pt-BR" dirty="0" smtClean="0"/>
              <a:t>como detectar colisões</a:t>
            </a:r>
          </a:p>
          <a:p>
            <a:pPr lvl="1"/>
            <a:r>
              <a:rPr lang="pt-BR" dirty="0" smtClean="0"/>
              <a:t>como se recuperar delas (através de retransmissões retardadas, por exemplo)</a:t>
            </a:r>
          </a:p>
          <a:p>
            <a:r>
              <a:rPr lang="pt-BR" dirty="0" smtClean="0"/>
              <a:t>Exemplos de protocolos MAC de acesso aleatório:</a:t>
            </a:r>
          </a:p>
          <a:p>
            <a:pPr lvl="1"/>
            <a:r>
              <a:rPr lang="pt-BR" dirty="0" err="1" smtClean="0"/>
              <a:t>slotted</a:t>
            </a:r>
            <a:r>
              <a:rPr lang="pt-BR" dirty="0" smtClean="0"/>
              <a:t> ALOHA</a:t>
            </a:r>
          </a:p>
          <a:p>
            <a:pPr lvl="1"/>
            <a:r>
              <a:rPr lang="pt-BR" dirty="0" smtClean="0"/>
              <a:t>ALOHA</a:t>
            </a:r>
          </a:p>
          <a:p>
            <a:pPr lvl="1"/>
            <a:r>
              <a:rPr lang="pt-BR" dirty="0" smtClean="0"/>
              <a:t>CSMA, CSMA/CD, CSMA/CA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i="1" dirty="0" err="1" smtClean="0"/>
              <a:t>Slotted</a:t>
            </a:r>
            <a:r>
              <a:rPr lang="pt-BR" sz="3600" dirty="0" smtClean="0"/>
              <a:t> ALOHA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4013" y="1600200"/>
            <a:ext cx="3989387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 sz="2000" u="sng" dirty="0" smtClean="0">
                <a:solidFill>
                  <a:srgbClr val="FF0000"/>
                </a:solidFill>
              </a:rPr>
              <a:t>Hipóteses</a:t>
            </a:r>
            <a:endParaRPr lang="pt-BR" sz="2000" dirty="0" smtClean="0"/>
          </a:p>
          <a:p>
            <a:r>
              <a:rPr lang="pt-BR" sz="2000" dirty="0" smtClean="0"/>
              <a:t>todos os quadros têm o mesmo tamanho (</a:t>
            </a:r>
            <a:r>
              <a:rPr lang="pt-BR" sz="2000" i="1" dirty="0" smtClean="0"/>
              <a:t>L</a:t>
            </a:r>
            <a:r>
              <a:rPr lang="pt-BR" sz="2000" dirty="0" smtClean="0"/>
              <a:t> bits)</a:t>
            </a:r>
          </a:p>
          <a:p>
            <a:r>
              <a:rPr lang="pt-BR" sz="2000" dirty="0" smtClean="0"/>
              <a:t>tempo é dividido em </a:t>
            </a:r>
            <a:r>
              <a:rPr lang="pt-BR" sz="2000" dirty="0" err="1" smtClean="0"/>
              <a:t>slots</a:t>
            </a:r>
            <a:r>
              <a:rPr lang="pt-BR" sz="2000" dirty="0" smtClean="0"/>
              <a:t> de tamanho igual, tempo para transmitir 1 quadro (</a:t>
            </a:r>
            <a:r>
              <a:rPr lang="pt-BR" sz="2000" i="1" dirty="0" smtClean="0"/>
              <a:t>L</a:t>
            </a:r>
            <a:r>
              <a:rPr lang="pt-BR" sz="2000" dirty="0" smtClean="0"/>
              <a:t>/</a:t>
            </a:r>
            <a:r>
              <a:rPr lang="pt-BR" sz="2000" i="1" dirty="0" smtClean="0"/>
              <a:t>R </a:t>
            </a:r>
            <a:r>
              <a:rPr lang="pt-BR" sz="2000" dirty="0" err="1" smtClean="0"/>
              <a:t>seg</a:t>
            </a:r>
            <a:r>
              <a:rPr lang="pt-BR" sz="2000" dirty="0" smtClean="0"/>
              <a:t>)</a:t>
            </a:r>
          </a:p>
          <a:p>
            <a:r>
              <a:rPr lang="pt-BR" sz="2000" dirty="0" smtClean="0"/>
              <a:t>nós começam a transmitir quadros apenas no início dos intervalos (</a:t>
            </a:r>
            <a:r>
              <a:rPr lang="pt-BR" sz="2000" i="1" dirty="0" err="1" smtClean="0"/>
              <a:t>slots</a:t>
            </a:r>
            <a:r>
              <a:rPr lang="pt-BR" sz="2000" dirty="0" smtClean="0"/>
              <a:t>)</a:t>
            </a:r>
          </a:p>
          <a:p>
            <a:r>
              <a:rPr lang="pt-BR" sz="2000" dirty="0" smtClean="0"/>
              <a:t>nós são sincronizados</a:t>
            </a:r>
          </a:p>
          <a:p>
            <a:r>
              <a:rPr lang="pt-BR" sz="2000" dirty="0" smtClean="0"/>
              <a:t>se 2 ou mais nós transmitirem num </a:t>
            </a:r>
            <a:r>
              <a:rPr lang="pt-BR" sz="2000" i="1" dirty="0" err="1" smtClean="0"/>
              <a:t>slot</a:t>
            </a:r>
            <a:r>
              <a:rPr lang="pt-BR" sz="2000" dirty="0" smtClean="0"/>
              <a:t>, todos os nós detectam a colisão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332288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 sz="2000" u="sng" dirty="0" smtClean="0">
                <a:solidFill>
                  <a:srgbClr val="FF0000"/>
                </a:solidFill>
              </a:rPr>
              <a:t>Operação</a:t>
            </a:r>
            <a:endParaRPr lang="pt-BR" sz="2000" dirty="0" smtClean="0"/>
          </a:p>
          <a:p>
            <a:r>
              <a:rPr lang="pt-BR" sz="2000" dirty="0" smtClean="0"/>
              <a:t>quando o nó obtém um novo quadro, ele espera até o início do próximo </a:t>
            </a:r>
            <a:r>
              <a:rPr lang="pt-BR" sz="2000" i="1" dirty="0" smtClean="0"/>
              <a:t>slot</a:t>
            </a:r>
            <a:r>
              <a:rPr lang="pt-BR" sz="2000" dirty="0" smtClean="0"/>
              <a:t> e transmite o quadro inteiro</a:t>
            </a:r>
          </a:p>
          <a:p>
            <a:r>
              <a:rPr lang="pt-BR" sz="2000" dirty="0" smtClean="0"/>
              <a:t>Se não houver colisão, nó poderá enviar um novo quadro no próximo </a:t>
            </a:r>
            <a:r>
              <a:rPr lang="pt-BR" sz="2000" i="1" dirty="0" smtClean="0"/>
              <a:t>slot</a:t>
            </a:r>
          </a:p>
          <a:p>
            <a:r>
              <a:rPr lang="pt-BR" sz="2000" dirty="0" smtClean="0"/>
              <a:t>caso haja uma colisão (detectada antes do final do intervalo), nó retransmite o quadro em cada intervalo subsequente com probabilidade </a:t>
            </a:r>
            <a:r>
              <a:rPr lang="pt-BR" sz="2000" i="1" dirty="0" smtClean="0"/>
              <a:t>p</a:t>
            </a:r>
            <a:r>
              <a:rPr lang="pt-BR" sz="2000" dirty="0" smtClean="0"/>
              <a:t> até obter sucesso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92100" y="0"/>
            <a:ext cx="7772400" cy="1143000"/>
          </a:xfrm>
        </p:spPr>
        <p:txBody>
          <a:bodyPr/>
          <a:lstStyle/>
          <a:p>
            <a:r>
              <a:rPr lang="pt-BR" sz="3600" i="1" dirty="0" err="1" smtClean="0"/>
              <a:t>Slotted</a:t>
            </a:r>
            <a:r>
              <a:rPr lang="pt-BR" sz="3600" dirty="0" smtClean="0"/>
              <a:t> ALOHA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3255963"/>
            <a:ext cx="3810000" cy="32035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 sz="2000" u="sng" smtClean="0">
                <a:solidFill>
                  <a:srgbClr val="FF0000"/>
                </a:solidFill>
              </a:rPr>
              <a:t>Vantagens</a:t>
            </a:r>
            <a:endParaRPr lang="pt-BR" sz="2000" smtClean="0"/>
          </a:p>
          <a:p>
            <a:r>
              <a:rPr lang="pt-BR" sz="2000" smtClean="0"/>
              <a:t>único nó ativo pode transmitir continuamente na taxa máxima do canal</a:t>
            </a:r>
          </a:p>
          <a:p>
            <a:r>
              <a:rPr lang="pt-BR" sz="2000" smtClean="0"/>
              <a:t>Altamente descentralizado: apenas </a:t>
            </a:r>
            <a:r>
              <a:rPr lang="pt-BR" sz="2000" i="1" smtClean="0"/>
              <a:t>slots</a:t>
            </a:r>
            <a:r>
              <a:rPr lang="pt-BR" sz="2000" smtClean="0"/>
              <a:t> nos nós precisam estar sincronizados</a:t>
            </a:r>
          </a:p>
          <a:p>
            <a:r>
              <a:rPr lang="pt-BR" sz="2000" smtClean="0"/>
              <a:t>simples</a:t>
            </a:r>
          </a:p>
          <a:p>
            <a:endParaRPr lang="pt-BR" sz="2000" smtClean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3255963"/>
            <a:ext cx="3810000" cy="3200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000" u="sng" smtClean="0">
                <a:solidFill>
                  <a:srgbClr val="FF0000"/>
                </a:solidFill>
              </a:rPr>
              <a:t>Desvantagens</a:t>
            </a:r>
            <a:endParaRPr lang="pt-BR" sz="2000" smtClean="0"/>
          </a:p>
          <a:p>
            <a:pPr>
              <a:lnSpc>
                <a:spcPct val="90000"/>
              </a:lnSpc>
            </a:pPr>
            <a:r>
              <a:rPr lang="pt-BR" sz="2000" smtClean="0"/>
              <a:t>colisões: </a:t>
            </a:r>
            <a:r>
              <a:rPr lang="pt-BR" sz="2000" i="1" smtClean="0"/>
              <a:t>slots</a:t>
            </a:r>
            <a:r>
              <a:rPr lang="pt-BR" sz="2000" smtClean="0"/>
              <a:t> desperdiçados</a:t>
            </a:r>
          </a:p>
          <a:p>
            <a:pPr>
              <a:lnSpc>
                <a:spcPct val="90000"/>
              </a:lnSpc>
            </a:pPr>
            <a:r>
              <a:rPr lang="pt-BR" sz="2000" i="1" smtClean="0"/>
              <a:t>slots</a:t>
            </a:r>
            <a:r>
              <a:rPr lang="pt-BR" sz="2000" smtClean="0"/>
              <a:t> ociosos (desperdício)</a:t>
            </a:r>
          </a:p>
          <a:p>
            <a:pPr>
              <a:lnSpc>
                <a:spcPct val="90000"/>
              </a:lnSpc>
            </a:pPr>
            <a:r>
              <a:rPr lang="pt-BR" sz="2000" smtClean="0"/>
              <a:t>nós podem ser capazes de detectar colisões num tempo inferior ao da transmissão do pacote</a:t>
            </a:r>
          </a:p>
          <a:p>
            <a:pPr>
              <a:lnSpc>
                <a:spcPct val="90000"/>
              </a:lnSpc>
            </a:pPr>
            <a:r>
              <a:rPr lang="pt-BR" sz="2000" smtClean="0"/>
              <a:t>sincronização dos relógios</a:t>
            </a:r>
          </a:p>
        </p:txBody>
      </p:sp>
      <p:pic>
        <p:nvPicPr>
          <p:cNvPr id="28677" name="Picture 5" descr="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8089900" cy="195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8613" y="0"/>
            <a:ext cx="7772400" cy="1143000"/>
          </a:xfrm>
        </p:spPr>
        <p:txBody>
          <a:bodyPr/>
          <a:lstStyle/>
          <a:p>
            <a:r>
              <a:rPr lang="pt-BR" sz="3600" dirty="0" smtClean="0"/>
              <a:t>Eficiência do </a:t>
            </a:r>
            <a:r>
              <a:rPr lang="pt-BR" sz="3600" i="1" dirty="0" err="1" smtClean="0"/>
              <a:t>Slotted</a:t>
            </a:r>
            <a:r>
              <a:rPr lang="pt-BR" sz="3600" dirty="0" smtClean="0"/>
              <a:t> </a:t>
            </a:r>
            <a:r>
              <a:rPr lang="pt-BR" sz="3600" dirty="0" err="1" smtClean="0"/>
              <a:t>Aloha</a:t>
            </a:r>
            <a:endParaRPr lang="pt-BR" sz="3600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61950" y="3324225"/>
            <a:ext cx="4138613" cy="3344863"/>
          </a:xfrm>
        </p:spPr>
        <p:txBody>
          <a:bodyPr/>
          <a:lstStyle/>
          <a:p>
            <a:r>
              <a:rPr lang="pt-BR" sz="2000" dirty="0" smtClean="0"/>
              <a:t>Assuma N nós com muitos quadros para enviar, cada um transmite num </a:t>
            </a:r>
            <a:r>
              <a:rPr lang="pt-BR" sz="2000" i="1" dirty="0" err="1" smtClean="0"/>
              <a:t>slot</a:t>
            </a:r>
            <a:r>
              <a:rPr lang="pt-BR" sz="2000" dirty="0" smtClean="0"/>
              <a:t> com probabilidade </a:t>
            </a:r>
            <a:r>
              <a:rPr lang="pt-BR" sz="2000" i="1" dirty="0" smtClean="0"/>
              <a:t>p</a:t>
            </a:r>
            <a:endParaRPr lang="pt-BR" sz="2000" dirty="0" smtClean="0"/>
          </a:p>
          <a:p>
            <a:r>
              <a:rPr lang="pt-BR" sz="2000" dirty="0" smtClean="0"/>
              <a:t>probabilidade que nó 1 tenha sucesso em um </a:t>
            </a:r>
            <a:r>
              <a:rPr lang="pt-BR" sz="2000" i="1" dirty="0" err="1" smtClean="0"/>
              <a:t>slot</a:t>
            </a:r>
            <a:r>
              <a:rPr lang="pt-BR" sz="1800" dirty="0" smtClean="0"/>
              <a:t>  = </a:t>
            </a:r>
            <a:r>
              <a:rPr lang="pt-BR" sz="1800" i="1" dirty="0" smtClean="0"/>
              <a:t>p</a:t>
            </a:r>
            <a:r>
              <a:rPr lang="pt-BR" sz="1800" dirty="0" smtClean="0"/>
              <a:t>(1-</a:t>
            </a:r>
            <a:r>
              <a:rPr lang="pt-BR" sz="1800" i="1" dirty="0" smtClean="0"/>
              <a:t>p</a:t>
            </a:r>
            <a:r>
              <a:rPr lang="pt-BR" sz="1800" dirty="0" smtClean="0"/>
              <a:t>)</a:t>
            </a:r>
            <a:r>
              <a:rPr lang="pt-BR" sz="1800" b="1" i="1" baseline="30000" dirty="0" smtClean="0"/>
              <a:t>N</a:t>
            </a:r>
            <a:r>
              <a:rPr lang="pt-BR" sz="1800" b="1" baseline="30000" dirty="0" smtClean="0"/>
              <a:t>-1</a:t>
            </a:r>
          </a:p>
          <a:p>
            <a:r>
              <a:rPr lang="pt-BR" sz="2000" dirty="0" smtClean="0"/>
              <a:t>probabilidade que qualquer nó tenha sucesso</a:t>
            </a:r>
            <a:r>
              <a:rPr lang="pt-BR" sz="1800" dirty="0" smtClean="0"/>
              <a:t> = </a:t>
            </a:r>
            <a:r>
              <a:rPr lang="pt-BR" sz="1800" i="1" dirty="0" smtClean="0"/>
              <a:t>Np</a:t>
            </a:r>
            <a:r>
              <a:rPr lang="pt-BR" sz="1800" dirty="0" smtClean="0"/>
              <a:t>(1-</a:t>
            </a:r>
            <a:r>
              <a:rPr lang="pt-BR" sz="1800" i="1" dirty="0" smtClean="0"/>
              <a:t>p</a:t>
            </a:r>
            <a:r>
              <a:rPr lang="pt-BR" sz="1800" dirty="0" smtClean="0"/>
              <a:t>)</a:t>
            </a:r>
            <a:r>
              <a:rPr lang="pt-BR" sz="1800" b="1" i="1" baseline="30000" dirty="0" smtClean="0"/>
              <a:t>N</a:t>
            </a:r>
            <a:r>
              <a:rPr lang="pt-BR" sz="1800" b="1" baseline="30000" dirty="0" smtClean="0"/>
              <a:t>-1</a:t>
            </a:r>
            <a:endParaRPr lang="pt-BR" sz="1800" dirty="0" smtClean="0"/>
          </a:p>
          <a:p>
            <a:pPr>
              <a:buFont typeface="Wingdings" pitchFamily="2" charset="2"/>
              <a:buNone/>
            </a:pPr>
            <a:r>
              <a:rPr lang="pt-BR" sz="1800" dirty="0" smtClean="0"/>
              <a:t>          </a:t>
            </a:r>
            <a:endParaRPr lang="pt-BR" sz="1800" b="1" i="1" dirty="0" smtClean="0"/>
          </a:p>
          <a:p>
            <a:pPr>
              <a:buFont typeface="Wingdings" pitchFamily="2" charset="2"/>
              <a:buNone/>
            </a:pPr>
            <a:endParaRPr lang="pt-BR" sz="1800" i="1" dirty="0" smtClean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48263" y="1108075"/>
            <a:ext cx="3810000" cy="3163888"/>
          </a:xfrm>
        </p:spPr>
        <p:txBody>
          <a:bodyPr/>
          <a:lstStyle/>
          <a:p>
            <a:r>
              <a:rPr lang="pt-BR" sz="2000" dirty="0" smtClean="0"/>
              <a:t>Para eficiência máxima com </a:t>
            </a:r>
            <a:r>
              <a:rPr lang="pt-BR" sz="2000" i="1" dirty="0" smtClean="0"/>
              <a:t>N</a:t>
            </a:r>
            <a:r>
              <a:rPr lang="pt-BR" sz="2000" dirty="0" smtClean="0"/>
              <a:t> nós, encontre </a:t>
            </a:r>
            <a:r>
              <a:rPr lang="pt-BR" sz="2000" i="1" dirty="0" smtClean="0"/>
              <a:t>p</a:t>
            </a:r>
            <a:r>
              <a:rPr lang="pt-BR" sz="2000" dirty="0" smtClean="0"/>
              <a:t>* que maximiza </a:t>
            </a:r>
            <a:r>
              <a:rPr lang="pt-BR" sz="1800" i="1" dirty="0" smtClean="0"/>
              <a:t>Np</a:t>
            </a:r>
            <a:r>
              <a:rPr lang="pt-BR" sz="1800" dirty="0" smtClean="0"/>
              <a:t>(1-</a:t>
            </a:r>
            <a:r>
              <a:rPr lang="pt-BR" sz="1800" i="1" dirty="0" smtClean="0"/>
              <a:t>p</a:t>
            </a:r>
            <a:r>
              <a:rPr lang="pt-BR" sz="1800" dirty="0" smtClean="0"/>
              <a:t>)</a:t>
            </a:r>
            <a:r>
              <a:rPr lang="pt-BR" sz="1800" b="1" i="1" baseline="30000" dirty="0" smtClean="0"/>
              <a:t>N</a:t>
            </a:r>
            <a:r>
              <a:rPr lang="pt-BR" sz="1800" b="1" baseline="30000" dirty="0" smtClean="0"/>
              <a:t>-1</a:t>
            </a:r>
          </a:p>
          <a:p>
            <a:r>
              <a:rPr lang="pt-BR" sz="2000" dirty="0" smtClean="0"/>
              <a:t>Para muitos nós, faça limite para </a:t>
            </a:r>
            <a:r>
              <a:rPr lang="pt-BR" sz="2000" i="1" dirty="0" smtClean="0"/>
              <a:t>Np</a:t>
            </a:r>
            <a:r>
              <a:rPr lang="pt-BR" sz="2000" dirty="0" smtClean="0"/>
              <a:t>*(1-</a:t>
            </a:r>
            <a:r>
              <a:rPr lang="pt-BR" sz="2000" i="1" dirty="0" smtClean="0"/>
              <a:t>p</a:t>
            </a:r>
            <a:r>
              <a:rPr lang="pt-BR" sz="2000" dirty="0" smtClean="0"/>
              <a:t>*)</a:t>
            </a:r>
            <a:r>
              <a:rPr lang="pt-BR" sz="2000" b="1" i="1" baseline="30000" dirty="0" smtClean="0"/>
              <a:t>N</a:t>
            </a:r>
            <a:r>
              <a:rPr lang="pt-BR" sz="2000" b="1" baseline="30000" dirty="0" smtClean="0"/>
              <a:t>-1 </a:t>
            </a:r>
            <a:r>
              <a:rPr lang="pt-BR" sz="2000" dirty="0" smtClean="0"/>
              <a:t>quando </a:t>
            </a:r>
            <a:r>
              <a:rPr lang="pt-BR" sz="2000" i="1" dirty="0" smtClean="0"/>
              <a:t>N</a:t>
            </a:r>
            <a:r>
              <a:rPr lang="pt-BR" sz="2000" dirty="0" smtClean="0"/>
              <a:t> tende a infinito, dá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eficiência máxima = 1/e = 0,37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361950" y="1143000"/>
            <a:ext cx="4614863" cy="19431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 b="1">
                <a:solidFill>
                  <a:srgbClr val="FF0000"/>
                </a:solidFill>
                <a:latin typeface="Comic Sans MS" pitchFamily="66" charset="0"/>
              </a:rPr>
              <a:t>Eficiência</a:t>
            </a:r>
            <a:r>
              <a:rPr lang="pt-BR" sz="2400">
                <a:latin typeface="Comic Sans MS" pitchFamily="66" charset="0"/>
              </a:rPr>
              <a:t> é a fração de longo prazo de </a:t>
            </a:r>
            <a:r>
              <a:rPr lang="pt-BR" sz="2400" i="1">
                <a:latin typeface="Comic Sans MS" pitchFamily="66" charset="0"/>
              </a:rPr>
              <a:t>slots</a:t>
            </a:r>
            <a:r>
              <a:rPr lang="pt-BR" sz="2400">
                <a:latin typeface="Comic Sans MS" pitchFamily="66" charset="0"/>
              </a:rPr>
              <a:t> bem sucedidos quando há muitos nós cada um com muitos quadros para transmitir</a:t>
            </a:r>
            <a:endParaRPr lang="pt-BR" sz="1800">
              <a:latin typeface="Comic Sans MS" pitchFamily="66" charset="0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5359405" y="4221162"/>
            <a:ext cx="2927371" cy="193899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400" i="1" dirty="0">
                <a:solidFill>
                  <a:srgbClr val="FF0000"/>
                </a:solidFill>
                <a:latin typeface="Comic Sans MS" pitchFamily="66" charset="0"/>
              </a:rPr>
              <a:t>Melhor caso:</a:t>
            </a:r>
            <a:r>
              <a:rPr lang="pt-BR" sz="2400" dirty="0">
                <a:latin typeface="Comic Sans MS" pitchFamily="66" charset="0"/>
              </a:rPr>
              <a:t> canal</a:t>
            </a:r>
          </a:p>
          <a:p>
            <a:r>
              <a:rPr lang="pt-BR" sz="2400" dirty="0">
                <a:latin typeface="Comic Sans MS" pitchFamily="66" charset="0"/>
              </a:rPr>
              <a:t>usado para transmissões  </a:t>
            </a:r>
          </a:p>
          <a:p>
            <a:r>
              <a:rPr lang="pt-BR" sz="2400" dirty="0">
                <a:latin typeface="Comic Sans MS" pitchFamily="66" charset="0"/>
              </a:rPr>
              <a:t>úteis em </a:t>
            </a:r>
            <a:r>
              <a:rPr lang="pt-BR" sz="2400" dirty="0" smtClean="0">
                <a:latin typeface="Comic Sans MS" pitchFamily="66" charset="0"/>
              </a:rPr>
              <a:t>apenas 37</a:t>
            </a:r>
            <a:r>
              <a:rPr lang="pt-BR" sz="2400" dirty="0">
                <a:latin typeface="Comic Sans MS" pitchFamily="66" charset="0"/>
              </a:rPr>
              <a:t>% do tempo!</a:t>
            </a:r>
            <a:endParaRPr lang="pt-BR" sz="1800" dirty="0">
              <a:latin typeface="Comic Sans MS" pitchFamily="66" charset="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8312180" y="4357694"/>
            <a:ext cx="474662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600" i="0" dirty="0">
                <a:solidFill>
                  <a:srgbClr val="FF0000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ALOHA Puro (sem </a:t>
            </a:r>
            <a:r>
              <a:rPr lang="pt-BR" sz="3600" i="1" dirty="0" err="1" smtClean="0"/>
              <a:t>slots</a:t>
            </a:r>
            <a:r>
              <a:rPr lang="pt-BR" sz="3600" dirty="0" smtClean="0"/>
              <a:t>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43000"/>
            <a:ext cx="7847013" cy="3941763"/>
          </a:xfrm>
        </p:spPr>
        <p:txBody>
          <a:bodyPr/>
          <a:lstStyle/>
          <a:p>
            <a:r>
              <a:rPr lang="pt-BR" sz="2000" smtClean="0"/>
              <a:t>Aloha puro (sem slots): mais simples, sem sincronização</a:t>
            </a:r>
          </a:p>
          <a:p>
            <a:r>
              <a:rPr lang="pt-BR" sz="2000" smtClean="0"/>
              <a:t>Ao chegar um quadro no nó</a:t>
            </a:r>
          </a:p>
          <a:p>
            <a:pPr lvl="1"/>
            <a:r>
              <a:rPr lang="pt-BR" sz="2000" smtClean="0"/>
              <a:t> transmite imediatamente </a:t>
            </a:r>
          </a:p>
          <a:p>
            <a:r>
              <a:rPr lang="pt-BR" sz="2000" smtClean="0"/>
              <a:t>Probabilidade de colisão aumenta:</a:t>
            </a:r>
          </a:p>
          <a:p>
            <a:pPr lvl="1"/>
            <a:r>
              <a:rPr lang="pt-BR" sz="2000" smtClean="0"/>
              <a:t>quadro enviado em t</a:t>
            </a:r>
            <a:r>
              <a:rPr lang="pt-BR" sz="2000" baseline="-25000" smtClean="0"/>
              <a:t>0</a:t>
            </a:r>
            <a:r>
              <a:rPr lang="pt-BR" sz="2000" smtClean="0"/>
              <a:t> colide com outros quadros enviados em [t</a:t>
            </a:r>
            <a:r>
              <a:rPr lang="pt-BR" sz="2000" baseline="-25000" smtClean="0"/>
              <a:t>0</a:t>
            </a:r>
            <a:r>
              <a:rPr lang="pt-BR" sz="2000" smtClean="0"/>
              <a:t>-1,t</a:t>
            </a:r>
            <a:r>
              <a:rPr lang="pt-BR" sz="2000" baseline="-25000" smtClean="0"/>
              <a:t>0</a:t>
            </a:r>
            <a:r>
              <a:rPr lang="pt-BR" sz="2000" smtClean="0"/>
              <a:t>+1]</a:t>
            </a:r>
          </a:p>
        </p:txBody>
      </p:sp>
      <p:pic>
        <p:nvPicPr>
          <p:cNvPr id="30724" name="Picture 5" descr="f051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74788" y="3644900"/>
            <a:ext cx="6337300" cy="25876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Eficiência do </a:t>
            </a:r>
            <a:r>
              <a:rPr lang="pt-BR" sz="3600" dirty="0" err="1" smtClean="0"/>
              <a:t>Aloha</a:t>
            </a:r>
            <a:r>
              <a:rPr lang="pt-BR" sz="3600" dirty="0" smtClean="0"/>
              <a:t> puro</a:t>
            </a:r>
            <a:endParaRPr lang="pt-BR" sz="4000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2645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 sz="1800" dirty="0" smtClean="0"/>
              <a:t>P(sucesso por um dado nó) = P(nó transmita) </a:t>
            </a:r>
            <a:r>
              <a:rPr lang="pt-BR" baseline="16000" dirty="0" smtClean="0"/>
              <a:t>.</a:t>
            </a:r>
            <a:endParaRPr lang="pt-BR" sz="1800" dirty="0" smtClean="0"/>
          </a:p>
          <a:p>
            <a:pPr>
              <a:buFont typeface="Wingdings" pitchFamily="2" charset="2"/>
              <a:buNone/>
            </a:pPr>
            <a:r>
              <a:rPr lang="pt-BR" sz="1800" dirty="0" smtClean="0"/>
              <a:t>                                         P(nenhum outro nó transmita em [t</a:t>
            </a:r>
            <a:r>
              <a:rPr lang="pt-BR" sz="1800" baseline="-25000" dirty="0" smtClean="0"/>
              <a:t>0</a:t>
            </a:r>
            <a:r>
              <a:rPr lang="pt-BR" sz="1800" dirty="0" smtClean="0"/>
              <a:t>-1,t</a:t>
            </a:r>
            <a:r>
              <a:rPr lang="pt-BR" sz="1800" baseline="-25000" dirty="0" smtClean="0"/>
              <a:t>0</a:t>
            </a:r>
            <a:r>
              <a:rPr lang="pt-BR" sz="1800" dirty="0" smtClean="0"/>
              <a:t>] </a:t>
            </a:r>
            <a:r>
              <a:rPr lang="pt-BR" baseline="16000" dirty="0" smtClean="0"/>
              <a:t>.</a:t>
            </a:r>
            <a:endParaRPr lang="pt-BR" sz="1800" dirty="0" smtClean="0"/>
          </a:p>
          <a:p>
            <a:pPr>
              <a:buFont typeface="Wingdings" pitchFamily="2" charset="2"/>
              <a:buNone/>
            </a:pPr>
            <a:r>
              <a:rPr lang="pt-BR" sz="1800" dirty="0" smtClean="0"/>
              <a:t>                                         P(nenhum outro nó transmita em [t</a:t>
            </a:r>
            <a:r>
              <a:rPr lang="pt-BR" sz="1800" baseline="-25000" dirty="0" smtClean="0"/>
              <a:t>0</a:t>
            </a:r>
            <a:r>
              <a:rPr lang="pt-BR" sz="1800" dirty="0" smtClean="0"/>
              <a:t>,t</a:t>
            </a:r>
            <a:r>
              <a:rPr lang="pt-BR" sz="1800" baseline="-25000" dirty="0" smtClean="0"/>
              <a:t>0</a:t>
            </a:r>
            <a:r>
              <a:rPr lang="pt-BR" sz="1800" dirty="0" smtClean="0"/>
              <a:t>+1] </a:t>
            </a:r>
          </a:p>
          <a:p>
            <a:pPr>
              <a:buFont typeface="Wingdings" pitchFamily="2" charset="2"/>
              <a:buNone/>
            </a:pPr>
            <a:r>
              <a:rPr lang="pt-BR" sz="1800" dirty="0" smtClean="0"/>
              <a:t>                                      = p </a:t>
            </a:r>
            <a:r>
              <a:rPr lang="pt-BR" baseline="16000" dirty="0" smtClean="0"/>
              <a:t>. </a:t>
            </a:r>
            <a:r>
              <a:rPr lang="pt-BR" sz="1800" dirty="0" smtClean="0"/>
              <a:t>(1-p)</a:t>
            </a:r>
            <a:r>
              <a:rPr lang="pt-BR" sz="1800" b="1" baseline="30000" dirty="0" smtClean="0"/>
              <a:t>N-1</a:t>
            </a:r>
            <a:r>
              <a:rPr lang="pt-BR" baseline="16000" dirty="0" smtClean="0"/>
              <a:t> . </a:t>
            </a:r>
            <a:r>
              <a:rPr lang="pt-BR" sz="1800" dirty="0" smtClean="0"/>
              <a:t>(1-p)</a:t>
            </a:r>
            <a:r>
              <a:rPr lang="pt-BR" sz="1800" b="1" baseline="30000" dirty="0" smtClean="0"/>
              <a:t>N-1</a:t>
            </a:r>
          </a:p>
          <a:p>
            <a:pPr>
              <a:buFont typeface="Wingdings" pitchFamily="2" charset="2"/>
              <a:buNone/>
            </a:pPr>
            <a:r>
              <a:rPr lang="pt-BR" sz="1800" b="1" baseline="30000" dirty="0" smtClean="0"/>
              <a:t>                                        </a:t>
            </a:r>
            <a:r>
              <a:rPr lang="pt-BR" sz="1800" b="1" dirty="0" smtClean="0"/>
              <a:t>= </a:t>
            </a:r>
            <a:r>
              <a:rPr lang="pt-BR" sz="1800" dirty="0" smtClean="0"/>
              <a:t>p </a:t>
            </a:r>
            <a:r>
              <a:rPr lang="pt-BR" baseline="16000" dirty="0" smtClean="0"/>
              <a:t>. </a:t>
            </a:r>
            <a:r>
              <a:rPr lang="pt-BR" sz="1800" dirty="0" smtClean="0"/>
              <a:t>(1-p)</a:t>
            </a:r>
            <a:r>
              <a:rPr lang="pt-BR" sz="1800" b="1" baseline="30000" dirty="0" smtClean="0"/>
              <a:t>2(N-1)</a:t>
            </a:r>
            <a:r>
              <a:rPr lang="pt-BR" baseline="16000" dirty="0" smtClean="0"/>
              <a:t> </a:t>
            </a:r>
            <a:endParaRPr lang="pt-BR" sz="1800" dirty="0" smtClean="0"/>
          </a:p>
          <a:p>
            <a:pPr>
              <a:buFont typeface="Wingdings" pitchFamily="2" charset="2"/>
              <a:buNone/>
            </a:pPr>
            <a:endParaRPr lang="pt-BR" baseline="16000" dirty="0" smtClean="0"/>
          </a:p>
          <a:p>
            <a:pPr>
              <a:buFont typeface="Wingdings" pitchFamily="2" charset="2"/>
              <a:buNone/>
            </a:pPr>
            <a:r>
              <a:rPr lang="pt-BR" baseline="16000" dirty="0" smtClean="0"/>
              <a:t>                            </a:t>
            </a:r>
            <a:r>
              <a:rPr lang="pt-BR" sz="2800" baseline="16000" dirty="0" smtClean="0"/>
              <a:t>… escolhendo o valor ótimo de p e deixando n -&gt; infinito ...</a:t>
            </a:r>
          </a:p>
          <a:p>
            <a:pPr>
              <a:buFont typeface="Wingdings" pitchFamily="2" charset="2"/>
              <a:buNone/>
            </a:pPr>
            <a:r>
              <a:rPr lang="pt-BR" sz="2800" baseline="16000" dirty="0" smtClean="0"/>
              <a:t>                                        </a:t>
            </a:r>
            <a:br>
              <a:rPr lang="pt-BR" sz="2800" baseline="16000" dirty="0" smtClean="0"/>
            </a:br>
            <a:r>
              <a:rPr lang="pt-BR" sz="2800" baseline="16000" dirty="0" smtClean="0"/>
              <a:t>                                    = 1/(2e) = 0,18</a:t>
            </a:r>
            <a:r>
              <a:rPr lang="pt-BR" sz="2000" baseline="16000" dirty="0" smtClean="0"/>
              <a:t> </a:t>
            </a:r>
            <a:r>
              <a:rPr lang="pt-BR" sz="1600" dirty="0" smtClean="0"/>
              <a:t>	</a:t>
            </a:r>
            <a:endParaRPr lang="pt-BR" sz="1800" b="1" i="1" dirty="0" smtClean="0"/>
          </a:p>
          <a:p>
            <a:endParaRPr lang="pt-BR" dirty="0" smtClean="0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000232" y="5013325"/>
            <a:ext cx="51684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mic Sans MS" pitchFamily="66" charset="0"/>
              </a:rPr>
              <a:t>Ainda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Comic Sans MS" pitchFamily="66" charset="0"/>
              </a:rPr>
              <a:t>pior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 do </a:t>
            </a:r>
            <a:r>
              <a:rPr lang="en-US" sz="2400" dirty="0" err="1" smtClean="0">
                <a:solidFill>
                  <a:srgbClr val="FF0000"/>
                </a:solidFill>
                <a:latin typeface="Comic Sans MS" pitchFamily="66" charset="0"/>
              </a:rPr>
              <a:t>que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 o Slotted Aloha!</a:t>
            </a:r>
            <a:endParaRPr lang="en-US" sz="24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228600"/>
            <a:ext cx="8464550" cy="1143000"/>
          </a:xfrm>
        </p:spPr>
        <p:txBody>
          <a:bodyPr/>
          <a:lstStyle/>
          <a:p>
            <a:r>
              <a:rPr lang="pt-BR" smtClean="0"/>
              <a:t>CSMA (Acesso múltiplo com detecção de portadora)</a:t>
            </a:r>
            <a:endParaRPr lang="pt-BR" sz="360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89113"/>
            <a:ext cx="8296275" cy="32464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 b="1" u="sng" dirty="0" smtClean="0">
                <a:solidFill>
                  <a:srgbClr val="FF0000"/>
                </a:solidFill>
              </a:rPr>
              <a:t>CSMA (</a:t>
            </a:r>
            <a:r>
              <a:rPr lang="pt-BR" b="1" i="1" u="sng" dirty="0" smtClean="0">
                <a:solidFill>
                  <a:srgbClr val="FF0000"/>
                </a:solidFill>
              </a:rPr>
              <a:t>Carrier </a:t>
            </a:r>
            <a:r>
              <a:rPr lang="pt-BR" b="1" i="1" u="sng" dirty="0" err="1" smtClean="0">
                <a:solidFill>
                  <a:srgbClr val="FF0000"/>
                </a:solidFill>
              </a:rPr>
              <a:t>Sense</a:t>
            </a:r>
            <a:r>
              <a:rPr lang="pt-BR" b="1" i="1" u="sng" dirty="0" smtClean="0">
                <a:solidFill>
                  <a:srgbClr val="FF0000"/>
                </a:solidFill>
              </a:rPr>
              <a:t> </a:t>
            </a:r>
            <a:r>
              <a:rPr lang="pt-BR" b="1" i="1" u="sng" dirty="0" err="1" smtClean="0">
                <a:solidFill>
                  <a:srgbClr val="FF0000"/>
                </a:solidFill>
              </a:rPr>
              <a:t>Multiple</a:t>
            </a:r>
            <a:r>
              <a:rPr lang="pt-BR" b="1" i="1" u="sng" dirty="0" smtClean="0">
                <a:solidFill>
                  <a:srgbClr val="FF0000"/>
                </a:solidFill>
              </a:rPr>
              <a:t> Access</a:t>
            </a:r>
            <a:r>
              <a:rPr lang="pt-BR" b="1" u="sng" dirty="0" smtClean="0">
                <a:solidFill>
                  <a:srgbClr val="FF0000"/>
                </a:solidFill>
              </a:rPr>
              <a:t>)</a:t>
            </a:r>
            <a:r>
              <a:rPr lang="pt-BR" b="1" i="1" u="sng" dirty="0" smtClean="0">
                <a:solidFill>
                  <a:srgbClr val="FF0000"/>
                </a:solidFill>
              </a:rPr>
              <a:t>:</a:t>
            </a:r>
            <a:r>
              <a:rPr lang="pt-BR" dirty="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pt-BR" dirty="0" smtClean="0"/>
              <a:t>Escuta antes de transmitir (detecção de portadora):</a:t>
            </a:r>
          </a:p>
          <a:p>
            <a:pPr lvl="1"/>
            <a:r>
              <a:rPr lang="pt-BR" dirty="0" smtClean="0">
                <a:solidFill>
                  <a:srgbClr val="0070C0"/>
                </a:solidFill>
              </a:rPr>
              <a:t>Se o canal estiver livre</a:t>
            </a:r>
            <a:r>
              <a:rPr lang="pt-BR" dirty="0" smtClean="0"/>
              <a:t>: transmite todo o quadro</a:t>
            </a:r>
          </a:p>
          <a:p>
            <a:pPr lvl="1"/>
            <a:r>
              <a:rPr lang="pt-BR" dirty="0" smtClean="0">
                <a:solidFill>
                  <a:srgbClr val="0070C0"/>
                </a:solidFill>
              </a:rPr>
              <a:t>Se o canal estiver ocupado</a:t>
            </a:r>
            <a:r>
              <a:rPr lang="pt-BR" dirty="0" smtClean="0"/>
              <a:t>, adia a transmissão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Analogia humana: não interrompa outros!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37" descr="f050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00562" y="1071546"/>
            <a:ext cx="4392612" cy="4608513"/>
          </a:xfrm>
          <a:noFill/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Camada de Enlace: Introdução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143000"/>
            <a:ext cx="4171950" cy="5410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 sz="2000" u="sng" dirty="0" smtClean="0">
                <a:solidFill>
                  <a:srgbClr val="FF0000"/>
                </a:solidFill>
              </a:rPr>
              <a:t>Terminologia:</a:t>
            </a:r>
            <a:endParaRPr lang="pt-BR" sz="2000" dirty="0" smtClean="0"/>
          </a:p>
          <a:p>
            <a:r>
              <a:rPr lang="pt-BR" sz="1800" dirty="0" smtClean="0"/>
              <a:t>hospedeiros e roteadores são </a:t>
            </a:r>
            <a:r>
              <a:rPr lang="pt-BR" sz="1800" b="1" dirty="0" smtClean="0">
                <a:solidFill>
                  <a:srgbClr val="FF0000"/>
                </a:solidFill>
              </a:rPr>
              <a:t>nós</a:t>
            </a:r>
          </a:p>
          <a:p>
            <a:r>
              <a:rPr lang="pt-BR" sz="1800" dirty="0" smtClean="0"/>
              <a:t>canais de comunicação que conectam nós adjacentes ao longo de um caminho de comunicação são </a:t>
            </a:r>
            <a:r>
              <a:rPr lang="pt-BR" sz="1800" b="1" dirty="0" smtClean="0">
                <a:solidFill>
                  <a:srgbClr val="FF0000"/>
                </a:solidFill>
              </a:rPr>
              <a:t>enlaces </a:t>
            </a:r>
            <a:r>
              <a:rPr lang="pt-BR" sz="1800" dirty="0" smtClean="0"/>
              <a:t>(</a:t>
            </a:r>
            <a:r>
              <a:rPr lang="pt-BR" sz="1800" i="1" dirty="0" smtClean="0"/>
              <a:t>links</a:t>
            </a:r>
            <a:r>
              <a:rPr lang="pt-BR" sz="1800" dirty="0" smtClean="0"/>
              <a:t>)</a:t>
            </a:r>
          </a:p>
          <a:p>
            <a:pPr lvl="1"/>
            <a:r>
              <a:rPr lang="pt-BR" sz="1800" dirty="0" smtClean="0"/>
              <a:t>enlaces com fio (</a:t>
            </a:r>
            <a:r>
              <a:rPr lang="pt-BR" sz="1800" dirty="0" err="1" smtClean="0"/>
              <a:t>cabeados</a:t>
            </a:r>
            <a:r>
              <a:rPr lang="pt-BR" sz="1800" dirty="0" smtClean="0"/>
              <a:t>)</a:t>
            </a:r>
          </a:p>
          <a:p>
            <a:pPr lvl="1"/>
            <a:r>
              <a:rPr lang="pt-BR" sz="1800" dirty="0" smtClean="0"/>
              <a:t>enlaces sem fio (não </a:t>
            </a:r>
            <a:r>
              <a:rPr lang="pt-BR" sz="1800" dirty="0" err="1" smtClean="0"/>
              <a:t>cabeados</a:t>
            </a:r>
            <a:r>
              <a:rPr lang="pt-BR" sz="1800" dirty="0" smtClean="0"/>
              <a:t>)</a:t>
            </a:r>
          </a:p>
          <a:p>
            <a:pPr lvl="1"/>
            <a:r>
              <a:rPr lang="pt-BR" sz="1800" dirty="0" err="1" smtClean="0"/>
              <a:t>LANs</a:t>
            </a:r>
            <a:endParaRPr lang="pt-BR" sz="1800" b="1" dirty="0" smtClean="0">
              <a:solidFill>
                <a:srgbClr val="FF0000"/>
              </a:solidFill>
            </a:endParaRPr>
          </a:p>
          <a:p>
            <a:r>
              <a:rPr lang="pt-BR" sz="1800" dirty="0" smtClean="0"/>
              <a:t>Pacote da camada 2 é um </a:t>
            </a:r>
            <a:r>
              <a:rPr lang="pt-BR" sz="1800" b="1" dirty="0" smtClean="0">
                <a:solidFill>
                  <a:srgbClr val="FF0000"/>
                </a:solidFill>
              </a:rPr>
              <a:t>quadro </a:t>
            </a:r>
            <a:r>
              <a:rPr lang="pt-BR" sz="1800" i="1" dirty="0" smtClean="0"/>
              <a:t>(frame</a:t>
            </a:r>
            <a:r>
              <a:rPr lang="pt-BR" sz="1800" dirty="0" smtClean="0"/>
              <a:t>)</a:t>
            </a:r>
            <a:r>
              <a:rPr lang="pt-BR" sz="1800" b="1" i="1" dirty="0" smtClean="0"/>
              <a:t>,</a:t>
            </a:r>
            <a:r>
              <a:rPr lang="pt-BR" sz="1800" b="1" dirty="0" smtClean="0">
                <a:solidFill>
                  <a:srgbClr val="FF0000"/>
                </a:solidFill>
              </a:rPr>
              <a:t> </a:t>
            </a:r>
            <a:r>
              <a:rPr lang="pt-BR" sz="1800" dirty="0" smtClean="0"/>
              <a:t>encapsula o </a:t>
            </a:r>
            <a:r>
              <a:rPr lang="pt-BR" sz="1800" dirty="0" err="1" smtClean="0"/>
              <a:t>datagrama</a:t>
            </a:r>
            <a:endParaRPr lang="pt-BR" sz="1800" dirty="0" smtClean="0"/>
          </a:p>
          <a:p>
            <a:pPr>
              <a:buFont typeface="Wingdings" pitchFamily="2" charset="2"/>
              <a:buNone/>
            </a:pPr>
            <a:endParaRPr lang="pt-BR" sz="2000" dirty="0" smtClean="0"/>
          </a:p>
          <a:p>
            <a:endParaRPr lang="pt-BR" sz="2000" dirty="0" smtClean="0"/>
          </a:p>
        </p:txBody>
      </p:sp>
      <p:sp>
        <p:nvSpPr>
          <p:cNvPr id="6149" name="Text Box 236"/>
          <p:cNvSpPr txBox="1">
            <a:spLocks noChangeArrowheads="1"/>
          </p:cNvSpPr>
          <p:nvPr/>
        </p:nvSpPr>
        <p:spPr bwMode="auto">
          <a:xfrm>
            <a:off x="236538" y="5157789"/>
            <a:ext cx="4551486" cy="132343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Comic Sans MS" pitchFamily="66" charset="0"/>
              </a:rPr>
              <a:t>a camada de enlace</a:t>
            </a:r>
            <a:r>
              <a:rPr lang="pt-BR" dirty="0">
                <a:latin typeface="Comic Sans MS" pitchFamily="66" charset="0"/>
              </a:rPr>
              <a:t> é responsável por transferir os </a:t>
            </a:r>
            <a:r>
              <a:rPr lang="pt-BR" dirty="0" err="1">
                <a:latin typeface="Comic Sans MS" pitchFamily="66" charset="0"/>
              </a:rPr>
              <a:t>datagramas</a:t>
            </a:r>
            <a:r>
              <a:rPr lang="pt-BR" dirty="0">
                <a:latin typeface="Comic Sans MS" pitchFamily="66" charset="0"/>
              </a:rPr>
              <a:t> entre nós </a:t>
            </a:r>
            <a:r>
              <a:rPr lang="pt-BR" dirty="0" smtClean="0">
                <a:latin typeface="Comic Sans MS" pitchFamily="66" charset="0"/>
              </a:rPr>
              <a:t>fisicamente adjacentes </a:t>
            </a:r>
            <a:r>
              <a:rPr lang="pt-BR" dirty="0">
                <a:latin typeface="Comic Sans MS" pitchFamily="66" charset="0"/>
              </a:rPr>
              <a:t>através de um enlace</a:t>
            </a:r>
            <a:endParaRPr lang="pt-BR" sz="16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Colisões no CSMA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07975" y="1536700"/>
            <a:ext cx="3794125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>
                <a:solidFill>
                  <a:schemeClr val="accent2"/>
                </a:solidFill>
                <a:latin typeface="Comic Sans MS" pitchFamily="66" charset="0"/>
              </a:rPr>
              <a:t>colisões ainda </a:t>
            </a:r>
            <a:r>
              <a:rPr lang="pt-BR" sz="2400" i="1">
                <a:solidFill>
                  <a:schemeClr val="accent2"/>
                </a:solidFill>
                <a:latin typeface="Comic Sans MS" pitchFamily="66" charset="0"/>
              </a:rPr>
              <a:t>podem</a:t>
            </a:r>
            <a:r>
              <a:rPr lang="pt-BR" sz="2400">
                <a:solidFill>
                  <a:schemeClr val="accent2"/>
                </a:solidFill>
                <a:latin typeface="Comic Sans MS" pitchFamily="66" charset="0"/>
              </a:rPr>
              <a:t> acontecer:</a:t>
            </a:r>
            <a:endParaRPr lang="pt-BR" sz="2400">
              <a:latin typeface="Comic Sans MS" pitchFamily="66" charset="0"/>
            </a:endParaRPr>
          </a:p>
          <a:p>
            <a:r>
              <a:rPr lang="pt-BR">
                <a:latin typeface="Comic Sans MS" pitchFamily="66" charset="0"/>
              </a:rPr>
              <a:t>atraso de propagação significa que dois nós podem não ouvir</a:t>
            </a:r>
          </a:p>
          <a:p>
            <a:r>
              <a:rPr lang="pt-BR">
                <a:latin typeface="Comic Sans MS" pitchFamily="66" charset="0"/>
              </a:rPr>
              <a:t>a transmissão do outro </a:t>
            </a:r>
            <a:endParaRPr lang="pt-BR" sz="2400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07975" y="3367088"/>
            <a:ext cx="34988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>
                <a:solidFill>
                  <a:schemeClr val="accent2"/>
                </a:solidFill>
                <a:latin typeface="Comic Sans MS" pitchFamily="66" charset="0"/>
              </a:rPr>
              <a:t>colisão:</a:t>
            </a:r>
            <a:endParaRPr lang="pt-BR" sz="2400">
              <a:latin typeface="Comic Sans MS" pitchFamily="66" charset="0"/>
            </a:endParaRPr>
          </a:p>
          <a:p>
            <a:r>
              <a:rPr lang="pt-BR">
                <a:latin typeface="Comic Sans MS" pitchFamily="66" charset="0"/>
              </a:rPr>
              <a:t>todo o tempo de transmissão é desperdiçado</a:t>
            </a:r>
            <a:endParaRPr lang="pt-BR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4759325" y="874713"/>
            <a:ext cx="3546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>
                <a:latin typeface="Comic Sans MS" pitchFamily="66" charset="0"/>
              </a:rPr>
              <a:t>Disposição espacial dos nós </a:t>
            </a:r>
            <a:endParaRPr lang="pt-BR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07975" y="4505325"/>
            <a:ext cx="41354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 dirty="0">
                <a:solidFill>
                  <a:schemeClr val="accent2"/>
                </a:solidFill>
                <a:latin typeface="Comic Sans MS" pitchFamily="66" charset="0"/>
              </a:rPr>
              <a:t>nota:</a:t>
            </a:r>
            <a:endParaRPr lang="pt-BR" sz="2400" dirty="0">
              <a:latin typeface="Comic Sans MS" pitchFamily="66" charset="0"/>
            </a:endParaRPr>
          </a:p>
          <a:p>
            <a:r>
              <a:rPr lang="pt-BR" dirty="0">
                <a:latin typeface="Comic Sans MS" pitchFamily="66" charset="0"/>
              </a:rPr>
              <a:t>papel da distância e atraso de propagação na determinação da probabilidade de colisão</a:t>
            </a:r>
          </a:p>
        </p:txBody>
      </p:sp>
      <p:pic>
        <p:nvPicPr>
          <p:cNvPr id="8" name="Picture 3" descr="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1322388"/>
            <a:ext cx="4287837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7"/>
          <p:cNvSpPr>
            <a:spLocks noChangeArrowheads="1"/>
          </p:cNvSpPr>
          <p:nvPr/>
        </p:nvSpPr>
        <p:spPr bwMode="auto">
          <a:xfrm>
            <a:off x="4827588" y="2552700"/>
            <a:ext cx="3736975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0" name="Rectangle 88"/>
          <p:cNvSpPr>
            <a:spLocks noChangeArrowheads="1"/>
          </p:cNvSpPr>
          <p:nvPr/>
        </p:nvSpPr>
        <p:spPr bwMode="auto">
          <a:xfrm>
            <a:off x="4835525" y="2809875"/>
            <a:ext cx="3725863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1" name="Rectangle 90"/>
          <p:cNvSpPr>
            <a:spLocks noChangeArrowheads="1"/>
          </p:cNvSpPr>
          <p:nvPr/>
        </p:nvSpPr>
        <p:spPr bwMode="auto">
          <a:xfrm>
            <a:off x="4797425" y="3062288"/>
            <a:ext cx="3763963" cy="1624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" name="Rectangle 91"/>
          <p:cNvSpPr>
            <a:spLocks noChangeArrowheads="1"/>
          </p:cNvSpPr>
          <p:nvPr/>
        </p:nvSpPr>
        <p:spPr bwMode="auto">
          <a:xfrm>
            <a:off x="4770438" y="4670425"/>
            <a:ext cx="3789362" cy="163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" name="Rectangle 92"/>
          <p:cNvSpPr>
            <a:spLocks noChangeArrowheads="1"/>
          </p:cNvSpPr>
          <p:nvPr/>
        </p:nvSpPr>
        <p:spPr bwMode="auto">
          <a:xfrm>
            <a:off x="4764088" y="1254125"/>
            <a:ext cx="4040187" cy="1301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14" name="Group 98"/>
          <p:cNvGrpSpPr>
            <a:grpSpLocks/>
          </p:cNvGrpSpPr>
          <p:nvPr/>
        </p:nvGrpSpPr>
        <p:grpSpPr bwMode="auto">
          <a:xfrm>
            <a:off x="4948238" y="1252538"/>
            <a:ext cx="3513137" cy="628650"/>
            <a:chOff x="3117" y="180"/>
            <a:chExt cx="2213" cy="396"/>
          </a:xfrm>
        </p:grpSpPr>
        <p:grpSp>
          <p:nvGrpSpPr>
            <p:cNvPr id="15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30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16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28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17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26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18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24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19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0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2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3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CSMA/CD (Detecção de Colisões)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33513"/>
            <a:ext cx="82645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 smtClean="0">
                <a:solidFill>
                  <a:srgbClr val="FF0000"/>
                </a:solidFill>
              </a:rPr>
              <a:t>CSMA/CD:</a:t>
            </a:r>
            <a:r>
              <a:rPr lang="pt-BR" smtClean="0"/>
              <a:t> detecção da portadora, adia a transmissão como no CSMA</a:t>
            </a:r>
          </a:p>
          <a:p>
            <a:pPr lvl="1"/>
            <a:r>
              <a:rPr lang="pt-BR" smtClean="0"/>
              <a:t>As colisões são </a:t>
            </a:r>
            <a:r>
              <a:rPr lang="pt-BR" i="1" smtClean="0"/>
              <a:t>detectadas</a:t>
            </a:r>
            <a:r>
              <a:rPr lang="pt-BR" smtClean="0"/>
              <a:t> em pouco tempo</a:t>
            </a:r>
          </a:p>
          <a:p>
            <a:pPr lvl="1"/>
            <a:r>
              <a:rPr lang="pt-BR" smtClean="0"/>
              <a:t>Transmissões que sofreram colisões são abortadas, reduzindo o desperdício do canal</a:t>
            </a:r>
          </a:p>
          <a:p>
            <a:r>
              <a:rPr lang="pt-BR" smtClean="0"/>
              <a:t>Detecção de colisões:</a:t>
            </a:r>
          </a:p>
          <a:p>
            <a:pPr lvl="1"/>
            <a:r>
              <a:rPr lang="pt-BR" smtClean="0"/>
              <a:t>Fácil em LANs cabeadas: mede a potência do sinal, compara o sinal recebido com o transmitido</a:t>
            </a:r>
          </a:p>
          <a:p>
            <a:pPr lvl="1"/>
            <a:r>
              <a:rPr lang="pt-BR" smtClean="0"/>
              <a:t>Difícil em LANs sem fio: o receptor é desligado durante a transmissão</a:t>
            </a:r>
          </a:p>
          <a:p>
            <a:r>
              <a:rPr lang="pt-BR" smtClean="0"/>
              <a:t>Analogia humana: bate papo educado!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Detecção de colisões em CSMA/CD</a:t>
            </a:r>
          </a:p>
        </p:txBody>
      </p:sp>
      <p:pic>
        <p:nvPicPr>
          <p:cNvPr id="35843" name="Picture 3" descr="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752600"/>
            <a:ext cx="4433888" cy="38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pt-BR" sz="3600" smtClean="0"/>
              <a:t>Algoritmo CSMA/CD do Ethernet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6225" y="1289050"/>
            <a:ext cx="4351338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pt-BR" sz="2000" smtClean="0"/>
              <a:t>1. Adaptador recebe datagrama da camada de rede e cria um quadro</a:t>
            </a:r>
          </a:p>
          <a:p>
            <a:pPr>
              <a:buFont typeface="ZapfDingbats" pitchFamily="82" charset="2"/>
              <a:buNone/>
            </a:pPr>
            <a:r>
              <a:rPr lang="pt-BR" sz="2000" smtClean="0"/>
              <a:t>2. Se o adaptador percebe que o canal está ocioso, começa a transmitir o quadro. Se percebe que o canal está ocupado, espera que o canal fique livre e transmite</a:t>
            </a:r>
          </a:p>
          <a:p>
            <a:pPr>
              <a:buFont typeface="ZapfDingbats" pitchFamily="82" charset="2"/>
              <a:buNone/>
            </a:pPr>
            <a:r>
              <a:rPr lang="pt-BR" sz="2000" smtClean="0"/>
              <a:t>3.  Se o adaptador transmitir todo o quadro sem detectar outra transmissão, o adaptador concluiu a operação com o quadro!</a:t>
            </a:r>
          </a:p>
          <a:p>
            <a:pPr>
              <a:buFont typeface="ZapfDingbats" pitchFamily="82" charset="2"/>
              <a:buNone/>
            </a:pPr>
            <a:endParaRPr lang="pt-BR" sz="2000" smtClean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27563" y="1289050"/>
            <a:ext cx="4335462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pt-BR" sz="2000" dirty="0" smtClean="0"/>
              <a:t>4. Se o adaptador detectar outra transmissão enquanto estiver transmitindo, aborta e envia sinal de </a:t>
            </a:r>
            <a:r>
              <a:rPr lang="pt-BR" sz="2000" dirty="0" smtClean="0">
                <a:solidFill>
                  <a:srgbClr val="FF0000"/>
                </a:solidFill>
              </a:rPr>
              <a:t>reforço de colisão</a:t>
            </a:r>
            <a:r>
              <a:rPr lang="pt-BR" sz="2000" dirty="0" smtClean="0"/>
              <a:t> de 48 bits</a:t>
            </a:r>
          </a:p>
          <a:p>
            <a:pPr>
              <a:buFont typeface="ZapfDingbats" pitchFamily="82" charset="2"/>
              <a:buNone/>
            </a:pPr>
            <a:r>
              <a:rPr lang="pt-BR" sz="2000" dirty="0" smtClean="0"/>
              <a:t>5. Após o aborto, o adaptador entra na </a:t>
            </a:r>
            <a:r>
              <a:rPr lang="pt-BR" sz="2000" b="1" dirty="0" smtClean="0">
                <a:solidFill>
                  <a:srgbClr val="FF0000"/>
                </a:solidFill>
              </a:rPr>
              <a:t>retirada </a:t>
            </a:r>
            <a:r>
              <a:rPr lang="pt-BR" sz="2000" dirty="0" smtClean="0">
                <a:solidFill>
                  <a:srgbClr val="FF0000"/>
                </a:solidFill>
              </a:rPr>
              <a:t>(</a:t>
            </a:r>
            <a:r>
              <a:rPr lang="pt-BR" sz="2000" i="1" dirty="0" err="1" smtClean="0">
                <a:solidFill>
                  <a:srgbClr val="FF0000"/>
                </a:solidFill>
              </a:rPr>
              <a:t>backoff</a:t>
            </a:r>
            <a:r>
              <a:rPr lang="pt-BR" sz="2000" dirty="0" smtClean="0">
                <a:solidFill>
                  <a:srgbClr val="FF0000"/>
                </a:solidFill>
              </a:rPr>
              <a:t>)</a:t>
            </a:r>
            <a:r>
              <a:rPr lang="pt-BR" sz="2000" b="1" dirty="0" smtClean="0">
                <a:solidFill>
                  <a:srgbClr val="FF0000"/>
                </a:solidFill>
              </a:rPr>
              <a:t> exponencial binária</a:t>
            </a:r>
            <a:r>
              <a:rPr lang="pt-BR" sz="2000" dirty="0" smtClean="0"/>
              <a:t>: </a:t>
            </a:r>
          </a:p>
          <a:p>
            <a:pPr lvl="1"/>
            <a:r>
              <a:rPr lang="pt-BR" sz="1600" dirty="0" smtClean="0"/>
              <a:t>após a </a:t>
            </a:r>
            <a:r>
              <a:rPr lang="pt-BR" sz="1600" i="1" dirty="0" smtClean="0"/>
              <a:t>m</a:t>
            </a:r>
            <a:r>
              <a:rPr lang="pt-BR" sz="1600" dirty="0" smtClean="0"/>
              <a:t>-</a:t>
            </a:r>
            <a:r>
              <a:rPr lang="pt-BR" sz="1600" dirty="0" err="1" smtClean="0"/>
              <a:t>ésima</a:t>
            </a:r>
            <a:r>
              <a:rPr lang="pt-BR" sz="1600" dirty="0" smtClean="0"/>
              <a:t> colisão, o adaptador escolhe um </a:t>
            </a:r>
            <a:r>
              <a:rPr lang="pt-BR" sz="1600" i="1" dirty="0" smtClean="0"/>
              <a:t>K</a:t>
            </a:r>
            <a:r>
              <a:rPr lang="pt-BR" sz="1600" dirty="0" smtClean="0"/>
              <a:t> aleatoriamente entre {0,1,2,…,2</a:t>
            </a:r>
            <a:r>
              <a:rPr lang="pt-BR" sz="1600" b="1" baseline="30000" dirty="0" smtClean="0"/>
              <a:t>m</a:t>
            </a:r>
            <a:r>
              <a:rPr lang="pt-BR" sz="1600" dirty="0" smtClean="0"/>
              <a:t>-1}. O adaptador espera K·512 tempos de bit e retorna ao Passo 2</a:t>
            </a:r>
          </a:p>
          <a:p>
            <a:pPr lvl="1"/>
            <a:r>
              <a:rPr lang="pt-BR" sz="1600" dirty="0" smtClean="0"/>
              <a:t>quanto mais colisões houver, mas longos serão os intervalos de retirada.</a:t>
            </a:r>
          </a:p>
          <a:p>
            <a:pPr>
              <a:buFont typeface="ZapfDingbats" pitchFamily="82" charset="2"/>
              <a:buNone/>
            </a:pPr>
            <a:r>
              <a:rPr lang="pt-BR" sz="1800" dirty="0" smtClean="0"/>
              <a:t> </a:t>
            </a:r>
            <a:r>
              <a:rPr lang="pt-BR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62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Eficiência do CSMA/CD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994275"/>
          </a:xfrm>
        </p:spPr>
        <p:txBody>
          <a:bodyPr/>
          <a:lstStyle/>
          <a:p>
            <a:r>
              <a:rPr lang="pt-BR" i="1" smtClean="0">
                <a:latin typeface="Times New Roman" pitchFamily="18" charset="0"/>
              </a:rPr>
              <a:t>t</a:t>
            </a:r>
            <a:r>
              <a:rPr lang="pt-BR" i="1" baseline="-25000" smtClean="0">
                <a:latin typeface="Times New Roman" pitchFamily="18" charset="0"/>
              </a:rPr>
              <a:t>prop</a:t>
            </a:r>
            <a:r>
              <a:rPr lang="pt-BR" smtClean="0"/>
              <a:t> = atraso máximo de prop. entre 2 nós na LAN</a:t>
            </a:r>
          </a:p>
          <a:p>
            <a:r>
              <a:rPr lang="pt-BR" i="1" smtClean="0">
                <a:latin typeface="Times New Roman" pitchFamily="18" charset="0"/>
              </a:rPr>
              <a:t>t</a:t>
            </a:r>
            <a:r>
              <a:rPr lang="pt-BR" i="1" baseline="-25000" smtClean="0">
                <a:latin typeface="Times New Roman" pitchFamily="18" charset="0"/>
              </a:rPr>
              <a:t>trans</a:t>
            </a:r>
            <a:r>
              <a:rPr lang="pt-BR" smtClean="0"/>
              <a:t> = tempo para transmitir quadro de tamanho máximo</a:t>
            </a:r>
            <a:endParaRPr lang="pt-BR" sz="2800" smtClean="0"/>
          </a:p>
          <a:p>
            <a:endParaRPr lang="pt-BR" sz="2800" smtClean="0"/>
          </a:p>
          <a:p>
            <a:endParaRPr lang="pt-BR" sz="2800" smtClean="0"/>
          </a:p>
          <a:p>
            <a:endParaRPr lang="pt-BR" sz="2800" smtClean="0"/>
          </a:p>
          <a:p>
            <a:r>
              <a:rPr lang="pt-BR" smtClean="0"/>
              <a:t>Eficiência vai para 1 à medida que:</a:t>
            </a:r>
          </a:p>
          <a:p>
            <a:pPr lvl="1"/>
            <a:r>
              <a:rPr lang="pt-BR" smtClean="0"/>
              <a:t> </a:t>
            </a:r>
            <a:r>
              <a:rPr lang="pt-BR" i="1" smtClean="0">
                <a:latin typeface="Times New Roman" pitchFamily="18" charset="0"/>
              </a:rPr>
              <a:t>t</a:t>
            </a:r>
            <a:r>
              <a:rPr lang="pt-BR" i="1" baseline="-25000" smtClean="0">
                <a:latin typeface="Times New Roman" pitchFamily="18" charset="0"/>
              </a:rPr>
              <a:t>prop</a:t>
            </a:r>
            <a:r>
              <a:rPr lang="pt-BR" smtClean="0"/>
              <a:t> vai para 0</a:t>
            </a:r>
          </a:p>
          <a:p>
            <a:pPr lvl="1"/>
            <a:r>
              <a:rPr lang="pt-BR" i="1" smtClean="0">
                <a:latin typeface="Times New Roman" pitchFamily="18" charset="0"/>
              </a:rPr>
              <a:t>t</a:t>
            </a:r>
            <a:r>
              <a:rPr lang="pt-BR" i="1" baseline="-25000" smtClean="0">
                <a:latin typeface="Times New Roman" pitchFamily="18" charset="0"/>
              </a:rPr>
              <a:t>trans</a:t>
            </a:r>
            <a:r>
              <a:rPr lang="pt-BR" smtClean="0"/>
              <a:t> vai para infinito</a:t>
            </a:r>
          </a:p>
          <a:p>
            <a:r>
              <a:rPr lang="pt-BR" smtClean="0"/>
              <a:t>Muito melhor do que ALOHA, e ainda é descentralizado, simples, e barato!</a:t>
            </a:r>
            <a:endParaRPr lang="pt-BR" sz="2800" smtClean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509838" y="2795588"/>
          <a:ext cx="4144962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4" name="Equation" r:id="rId3" imgW="1650960" imgH="444240" progId="Equation.3">
                  <p:embed/>
                </p:oleObj>
              </mc:Choice>
              <mc:Fallback>
                <p:oleObj name="Equation" r:id="rId3" imgW="1650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8" y="2795588"/>
                        <a:ext cx="4144962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860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Protocolos MAC de “revezamento”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pt-BR" dirty="0" smtClean="0">
                <a:solidFill>
                  <a:schemeClr val="accent2"/>
                </a:solidFill>
              </a:rPr>
              <a:t>Protocolos MAC de divisão de canal:</a:t>
            </a:r>
            <a:endParaRPr lang="pt-BR" sz="2800" dirty="0" smtClean="0"/>
          </a:p>
          <a:p>
            <a:pPr lvl="1"/>
            <a:r>
              <a:rPr lang="pt-BR" dirty="0" smtClean="0"/>
              <a:t>Compartilha o canal eficientemente e de forma justa em altas cargas</a:t>
            </a:r>
          </a:p>
          <a:p>
            <a:pPr lvl="1"/>
            <a:r>
              <a:rPr lang="pt-BR" dirty="0" smtClean="0"/>
              <a:t>Ineficiente em baixas cargas: atraso no canal de acesso, alocação de 1/N da largura de banda mesmo com apenas 1 nó ativo!</a:t>
            </a:r>
          </a:p>
          <a:p>
            <a:pPr>
              <a:buFont typeface="Wingdings" pitchFamily="2" charset="2"/>
              <a:buNone/>
            </a:pPr>
            <a:r>
              <a:rPr lang="pt-BR" dirty="0" smtClean="0">
                <a:solidFill>
                  <a:schemeClr val="accent2"/>
                </a:solidFill>
              </a:rPr>
              <a:t>Protocolos MAC de acesso aleatório:</a:t>
            </a:r>
            <a:endParaRPr lang="pt-BR" sz="2800" dirty="0" smtClean="0"/>
          </a:p>
          <a:p>
            <a:pPr lvl="1"/>
            <a:r>
              <a:rPr lang="pt-BR" dirty="0" smtClean="0"/>
              <a:t>eficiente em baixas cargas: um único nó pode utilizar completamente o canal</a:t>
            </a:r>
          </a:p>
          <a:p>
            <a:pPr lvl="1"/>
            <a:r>
              <a:rPr lang="pt-BR" dirty="0" smtClean="0"/>
              <a:t>Altas cargas: overhead com colisões</a:t>
            </a:r>
          </a:p>
          <a:p>
            <a:pPr>
              <a:buFont typeface="Wingdings" pitchFamily="2" charset="2"/>
              <a:buNone/>
            </a:pPr>
            <a:r>
              <a:rPr lang="pt-BR" dirty="0" smtClean="0">
                <a:solidFill>
                  <a:srgbClr val="FF0000"/>
                </a:solidFill>
              </a:rPr>
              <a:t>Protocolos de revezamento:</a:t>
            </a:r>
            <a:endParaRPr lang="pt-BR" sz="2800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pt-BR" dirty="0" smtClean="0"/>
              <a:t>Procura oferecer o melhor dos dois mundos!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Protocolos MAC de “revezamento”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485900"/>
            <a:ext cx="346075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 dirty="0" smtClean="0">
                <a:solidFill>
                  <a:srgbClr val="FF0000"/>
                </a:solidFill>
              </a:rPr>
              <a:t>Seleção (</a:t>
            </a:r>
            <a:r>
              <a:rPr lang="pt-BR" i="1" dirty="0" err="1" smtClean="0">
                <a:solidFill>
                  <a:srgbClr val="FF0000"/>
                </a:solidFill>
              </a:rPr>
              <a:t>Polling</a:t>
            </a:r>
            <a:r>
              <a:rPr lang="pt-BR" dirty="0" smtClean="0">
                <a:solidFill>
                  <a:srgbClr val="FF0000"/>
                </a:solidFill>
              </a:rPr>
              <a:t>):</a:t>
            </a:r>
            <a:r>
              <a:rPr lang="pt-BR" b="1" dirty="0" smtClean="0"/>
              <a:t> </a:t>
            </a:r>
            <a:endParaRPr lang="pt-BR" dirty="0" smtClean="0"/>
          </a:p>
          <a:p>
            <a:r>
              <a:rPr lang="pt-BR" sz="2000" dirty="0" smtClean="0"/>
              <a:t>Nó mestre “convida” nós escravos a transmitir em revezamento</a:t>
            </a:r>
          </a:p>
          <a:p>
            <a:r>
              <a:rPr lang="pt-BR" sz="2000" dirty="0" smtClean="0"/>
              <a:t>Usado tipicamente com dispositivos escravo burros.</a:t>
            </a:r>
          </a:p>
          <a:p>
            <a:r>
              <a:rPr lang="pt-BR" sz="2000" dirty="0" smtClean="0"/>
              <a:t>Preocupações:</a:t>
            </a:r>
          </a:p>
          <a:p>
            <a:pPr lvl="1"/>
            <a:r>
              <a:rPr lang="pt-BR" sz="2000" dirty="0" smtClean="0"/>
              <a:t>Overhead com as consultas (</a:t>
            </a:r>
            <a:r>
              <a:rPr lang="pt-BR" sz="2000" i="1" dirty="0" err="1" smtClean="0"/>
              <a:t>polling</a:t>
            </a:r>
            <a:r>
              <a:rPr lang="pt-BR" sz="2000" dirty="0" smtClean="0"/>
              <a:t>)</a:t>
            </a:r>
          </a:p>
          <a:p>
            <a:pPr lvl="1"/>
            <a:r>
              <a:rPr lang="pt-BR" sz="2000" dirty="0" smtClean="0"/>
              <a:t>Latência</a:t>
            </a:r>
          </a:p>
          <a:p>
            <a:pPr lvl="1"/>
            <a:r>
              <a:rPr lang="pt-BR" sz="2000" dirty="0" smtClean="0"/>
              <a:t>Ponto único de falha (mestre)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5426075" y="2446338"/>
          <a:ext cx="5222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9"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75" y="2446338"/>
                        <a:ext cx="522288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24"/>
          <p:cNvSpPr>
            <a:spLocks noChangeShapeType="1"/>
          </p:cNvSpPr>
          <p:nvPr/>
        </p:nvSpPr>
        <p:spPr bwMode="auto">
          <a:xfrm flipH="1">
            <a:off x="5286375" y="2717800"/>
            <a:ext cx="927100" cy="177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8" name="Line 25"/>
          <p:cNvSpPr>
            <a:spLocks noChangeShapeType="1"/>
          </p:cNvSpPr>
          <p:nvPr/>
        </p:nvSpPr>
        <p:spPr bwMode="auto">
          <a:xfrm>
            <a:off x="5927725" y="276860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9" name="Line 31"/>
          <p:cNvSpPr>
            <a:spLocks noChangeShapeType="1"/>
          </p:cNvSpPr>
          <p:nvPr/>
        </p:nvSpPr>
        <p:spPr bwMode="auto">
          <a:xfrm>
            <a:off x="6076950" y="2982913"/>
            <a:ext cx="85883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aphicFrame>
        <p:nvGraphicFramePr>
          <p:cNvPr id="10" name="Object 32"/>
          <p:cNvGraphicFramePr>
            <a:graphicFrameLocks noChangeAspect="1"/>
          </p:cNvGraphicFramePr>
          <p:nvPr/>
        </p:nvGraphicFramePr>
        <p:xfrm>
          <a:off x="6835775" y="2679700"/>
          <a:ext cx="5222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0"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775" y="2679700"/>
                        <a:ext cx="522288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4"/>
          <p:cNvGraphicFramePr>
            <a:graphicFrameLocks noChangeAspect="1"/>
          </p:cNvGraphicFramePr>
          <p:nvPr/>
        </p:nvGraphicFramePr>
        <p:xfrm>
          <a:off x="5154613" y="2974975"/>
          <a:ext cx="5222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1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3" y="2974975"/>
                        <a:ext cx="522287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35"/>
          <p:cNvSpPr>
            <a:spLocks noChangeShapeType="1"/>
          </p:cNvSpPr>
          <p:nvPr/>
        </p:nvSpPr>
        <p:spPr bwMode="auto">
          <a:xfrm>
            <a:off x="5656263" y="32972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aphicFrame>
        <p:nvGraphicFramePr>
          <p:cNvPr id="13" name="Object 36"/>
          <p:cNvGraphicFramePr>
            <a:graphicFrameLocks noChangeAspect="1"/>
          </p:cNvGraphicFramePr>
          <p:nvPr/>
        </p:nvGraphicFramePr>
        <p:xfrm>
          <a:off x="4883150" y="3503613"/>
          <a:ext cx="5222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2" name="Clip" r:id="rId7" imgW="1305000" imgH="1085760" progId="">
                  <p:embed/>
                </p:oleObj>
              </mc:Choice>
              <mc:Fallback>
                <p:oleObj name="Clip" r:id="rId7" imgW="1305000" imgH="108576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0" y="3503613"/>
                        <a:ext cx="522288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37"/>
          <p:cNvSpPr>
            <a:spLocks noChangeShapeType="1"/>
          </p:cNvSpPr>
          <p:nvPr/>
        </p:nvSpPr>
        <p:spPr bwMode="auto">
          <a:xfrm>
            <a:off x="5384800" y="382587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aphicFrame>
        <p:nvGraphicFramePr>
          <p:cNvPr id="15" name="Object 38"/>
          <p:cNvGraphicFramePr>
            <a:graphicFrameLocks noChangeAspect="1"/>
          </p:cNvGraphicFramePr>
          <p:nvPr/>
        </p:nvGraphicFramePr>
        <p:xfrm>
          <a:off x="4611688" y="4032250"/>
          <a:ext cx="5222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3" name="Clip" r:id="rId8" imgW="1305000" imgH="1085760" progId="">
                  <p:embed/>
                </p:oleObj>
              </mc:Choice>
              <mc:Fallback>
                <p:oleObj name="Clip" r:id="rId8" imgW="1305000" imgH="108576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1688" y="4032250"/>
                        <a:ext cx="522287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39"/>
          <p:cNvSpPr>
            <a:spLocks noChangeShapeType="1"/>
          </p:cNvSpPr>
          <p:nvPr/>
        </p:nvSpPr>
        <p:spPr bwMode="auto">
          <a:xfrm>
            <a:off x="5113338" y="4354513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7" name="Text Box 40"/>
          <p:cNvSpPr txBox="1">
            <a:spLocks noChangeArrowheads="1"/>
          </p:cNvSpPr>
          <p:nvPr/>
        </p:nvSpPr>
        <p:spPr bwMode="auto">
          <a:xfrm>
            <a:off x="6616700" y="3141663"/>
            <a:ext cx="10342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 err="1" smtClean="0">
                <a:latin typeface="+mj-lt"/>
              </a:rPr>
              <a:t>mestre</a:t>
            </a:r>
            <a:endParaRPr lang="en-US" i="0" dirty="0">
              <a:latin typeface="+mj-lt"/>
            </a:endParaRPr>
          </a:p>
        </p:txBody>
      </p:sp>
      <p:sp>
        <p:nvSpPr>
          <p:cNvPr id="18" name="Text Box 41"/>
          <p:cNvSpPr txBox="1">
            <a:spLocks noChangeArrowheads="1"/>
          </p:cNvSpPr>
          <p:nvPr/>
        </p:nvSpPr>
        <p:spPr bwMode="auto">
          <a:xfrm>
            <a:off x="4379913" y="4711700"/>
            <a:ext cx="12218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 err="1" smtClean="0">
                <a:latin typeface="+mj-lt"/>
              </a:rPr>
              <a:t>escravos</a:t>
            </a:r>
            <a:endParaRPr lang="en-US" i="0" dirty="0">
              <a:latin typeface="+mj-lt"/>
            </a:endParaRPr>
          </a:p>
        </p:txBody>
      </p:sp>
      <p:grpSp>
        <p:nvGrpSpPr>
          <p:cNvPr id="19" name="Group 44"/>
          <p:cNvGrpSpPr>
            <a:grpSpLocks/>
          </p:cNvGrpSpPr>
          <p:nvPr/>
        </p:nvGrpSpPr>
        <p:grpSpPr bwMode="auto">
          <a:xfrm>
            <a:off x="6823075" y="2641600"/>
            <a:ext cx="560388" cy="336550"/>
            <a:chOff x="4212" y="2867"/>
            <a:chExt cx="353" cy="212"/>
          </a:xfrm>
        </p:grpSpPr>
        <p:sp>
          <p:nvSpPr>
            <p:cNvPr id="20" name="Rectangle 42"/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" name="Text Box 43"/>
            <p:cNvSpPr txBox="1">
              <a:spLocks noChangeArrowheads="1"/>
            </p:cNvSpPr>
            <p:nvPr/>
          </p:nvSpPr>
          <p:spPr bwMode="auto">
            <a:xfrm>
              <a:off x="4227" y="2867"/>
              <a:ext cx="3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i="0">
                  <a:solidFill>
                    <a:schemeClr val="bg1"/>
                  </a:solidFill>
                </a:rPr>
                <a:t>poll</a:t>
              </a:r>
            </a:p>
          </p:txBody>
        </p:sp>
      </p:grpSp>
      <p:grpSp>
        <p:nvGrpSpPr>
          <p:cNvPr id="22" name="Group 48"/>
          <p:cNvGrpSpPr>
            <a:grpSpLocks/>
          </p:cNvGrpSpPr>
          <p:nvPr/>
        </p:nvGrpSpPr>
        <p:grpSpPr bwMode="auto">
          <a:xfrm>
            <a:off x="4643438" y="3563944"/>
            <a:ext cx="738186" cy="338138"/>
            <a:chOff x="4415" y="2367"/>
            <a:chExt cx="465" cy="213"/>
          </a:xfrm>
        </p:grpSpPr>
        <p:sp>
          <p:nvSpPr>
            <p:cNvPr id="23" name="Rectangle 46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4" name="Text Box 47"/>
            <p:cNvSpPr txBox="1">
              <a:spLocks noChangeArrowheads="1"/>
            </p:cNvSpPr>
            <p:nvPr/>
          </p:nvSpPr>
          <p:spPr bwMode="auto">
            <a:xfrm>
              <a:off x="4415" y="2367"/>
              <a:ext cx="46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i="0" dirty="0" smtClean="0">
                  <a:solidFill>
                    <a:schemeClr val="bg1"/>
                  </a:solidFill>
                  <a:latin typeface="+mj-lt"/>
                </a:rPr>
                <a:t>dados</a:t>
              </a:r>
              <a:endParaRPr lang="en-US" sz="1600" i="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Group 49"/>
          <p:cNvGrpSpPr>
            <a:grpSpLocks/>
          </p:cNvGrpSpPr>
          <p:nvPr/>
        </p:nvGrpSpPr>
        <p:grpSpPr bwMode="auto">
          <a:xfrm>
            <a:off x="5286382" y="2446344"/>
            <a:ext cx="738189" cy="338138"/>
            <a:chOff x="4357" y="2367"/>
            <a:chExt cx="465" cy="213"/>
          </a:xfrm>
        </p:grpSpPr>
        <p:sp>
          <p:nvSpPr>
            <p:cNvPr id="26" name="Rectangle 50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" name="Text Box 51"/>
            <p:cNvSpPr txBox="1">
              <a:spLocks noChangeArrowheads="1"/>
            </p:cNvSpPr>
            <p:nvPr/>
          </p:nvSpPr>
          <p:spPr bwMode="auto">
            <a:xfrm>
              <a:off x="4357" y="2367"/>
              <a:ext cx="46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i="0" dirty="0" smtClean="0">
                  <a:solidFill>
                    <a:schemeClr val="bg1"/>
                  </a:solidFill>
                  <a:latin typeface="+mj-lt"/>
                </a:rPr>
                <a:t>dados</a:t>
              </a:r>
              <a:endParaRPr lang="en-US" sz="1600" i="0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09254 -1.85185E-6 L -0.07882 -0.03495 L -0.1526 -0.03495 " pathEditMode="relative" ptsTypes="AAAA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7119 -0.00162 L 0.0599 0.03171 L 0.15122 0.03009 " pathEditMode="relative" ptsTypes="AAAA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-0.08872 -1.85185E-6 L -0.14375 0.14167 L -0.21753 0.14167 " pathEditMode="relative" ptsTypes="AAAA">
                                      <p:cBhvr>
                                        <p:cTn id="2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2963E-6 L 0.07135 -0.00161 L 0.11754 -0.13171 L 0.21129 -0.13333 " pathEditMode="relative" ptsTypes="AAAA">
                                      <p:cBhvr>
                                        <p:cTn id="3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Protocolos MAC de “revezamento”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2" y="1485900"/>
            <a:ext cx="3667123" cy="4648200"/>
          </a:xfrm>
        </p:spPr>
        <p:txBody>
          <a:bodyPr/>
          <a:lstStyle/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  <a:latin typeface="Comic Sans MS" pitchFamily="66" charset="0"/>
              </a:rPr>
              <a:t>Passagem de permissão (</a:t>
            </a:r>
            <a:r>
              <a:rPr lang="pt-BR" i="1" dirty="0" err="1" smtClean="0">
                <a:solidFill>
                  <a:srgbClr val="FF0000"/>
                </a:solidFill>
                <a:latin typeface="Comic Sans MS" pitchFamily="66" charset="0"/>
              </a:rPr>
              <a:t>token</a:t>
            </a:r>
            <a:r>
              <a:rPr lang="pt-BR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pt-BR" i="1" dirty="0" smtClean="0">
                <a:solidFill>
                  <a:srgbClr val="FF0000"/>
                </a:solidFill>
                <a:latin typeface="Comic Sans MS" pitchFamily="66" charset="0"/>
              </a:rPr>
              <a:t>:</a:t>
            </a:r>
            <a:endParaRPr lang="pt-BR" sz="3200" b="1" i="1" dirty="0" smtClean="0">
              <a:latin typeface="Comic Sans MS" pitchFamily="66" charset="0"/>
            </a:endParaRPr>
          </a:p>
          <a:p>
            <a:r>
              <a:rPr lang="pt-BR" sz="2000" dirty="0" smtClean="0">
                <a:latin typeface="Comic Sans MS" pitchFamily="66" charset="0"/>
              </a:rPr>
              <a:t>controla </a:t>
            </a:r>
            <a:r>
              <a:rPr lang="pt-BR" sz="2000" b="1" dirty="0" smtClean="0">
                <a:solidFill>
                  <a:srgbClr val="FF0000"/>
                </a:solidFill>
                <a:latin typeface="Comic Sans MS" pitchFamily="66" charset="0"/>
              </a:rPr>
              <a:t>permissão</a:t>
            </a:r>
            <a:r>
              <a:rPr lang="pt-BR" sz="2000" b="1" dirty="0" smtClean="0">
                <a:latin typeface="Comic Sans MS" pitchFamily="66" charset="0"/>
              </a:rPr>
              <a:t> </a:t>
            </a:r>
            <a:r>
              <a:rPr lang="pt-BR" sz="2000" dirty="0" smtClean="0">
                <a:latin typeface="Comic Sans MS" pitchFamily="66" charset="0"/>
              </a:rPr>
              <a:t>passada de um nó para o próximo de forma sequencial.</a:t>
            </a:r>
          </a:p>
          <a:p>
            <a:r>
              <a:rPr lang="pt-BR" sz="2000" dirty="0" smtClean="0">
                <a:latin typeface="Comic Sans MS" pitchFamily="66" charset="0"/>
              </a:rPr>
              <a:t>mensagem de passagem da permissão</a:t>
            </a:r>
          </a:p>
          <a:p>
            <a:r>
              <a:rPr lang="pt-BR" sz="2000" dirty="0" smtClean="0">
                <a:latin typeface="Comic Sans MS" pitchFamily="66" charset="0"/>
              </a:rPr>
              <a:t>preocupações:</a:t>
            </a:r>
          </a:p>
          <a:p>
            <a:pPr lvl="1"/>
            <a:r>
              <a:rPr lang="pt-BR" sz="2000" i="1" dirty="0" smtClean="0">
                <a:latin typeface="Comic Sans MS" pitchFamily="66" charset="0"/>
              </a:rPr>
              <a:t>overhead</a:t>
            </a:r>
            <a:r>
              <a:rPr lang="pt-BR" sz="2000" dirty="0" smtClean="0">
                <a:latin typeface="Comic Sans MS" pitchFamily="66" charset="0"/>
              </a:rPr>
              <a:t> com a passagem de permissão</a:t>
            </a:r>
          </a:p>
          <a:p>
            <a:pPr lvl="1"/>
            <a:r>
              <a:rPr lang="pt-BR" sz="2000" dirty="0" smtClean="0">
                <a:latin typeface="Comic Sans MS" pitchFamily="66" charset="0"/>
              </a:rPr>
              <a:t>latência</a:t>
            </a:r>
          </a:p>
          <a:p>
            <a:pPr lvl="1"/>
            <a:r>
              <a:rPr lang="pt-BR" sz="2000" dirty="0" smtClean="0">
                <a:latin typeface="Comic Sans MS" pitchFamily="66" charset="0"/>
              </a:rPr>
              <a:t>Ponto único de falha (permissão)</a:t>
            </a:r>
            <a:endParaRPr lang="pt-BR" sz="2000" dirty="0">
              <a:latin typeface="Comic Sans MS" pitchFamily="66" charset="0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6342089" y="1881174"/>
          <a:ext cx="5222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8"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089" y="1881174"/>
                        <a:ext cx="522288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5645177" y="2392349"/>
            <a:ext cx="2046287" cy="27781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6459564" y="5302236"/>
          <a:ext cx="5222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9"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9564" y="5302236"/>
                        <a:ext cx="522288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4999064" y="3498836"/>
          <a:ext cx="5222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0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064" y="3498836"/>
                        <a:ext cx="522288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7835927" y="3455974"/>
          <a:ext cx="5222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1" name="Clip" r:id="rId7" imgW="1305000" imgH="1085760" progId="">
                  <p:embed/>
                </p:oleObj>
              </mc:Choice>
              <mc:Fallback>
                <p:oleObj name="Clip" r:id="rId7" imgW="1305000" imgH="108576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927" y="3455974"/>
                        <a:ext cx="522287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6489727" y="1500174"/>
            <a:ext cx="274637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6234139" y="5783249"/>
            <a:ext cx="811213" cy="3206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 dirty="0" smtClean="0">
                <a:solidFill>
                  <a:schemeClr val="bg1"/>
                </a:solidFill>
                <a:latin typeface="+mj-lt"/>
              </a:rPr>
              <a:t>dados</a:t>
            </a:r>
            <a:endParaRPr lang="en-US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4427561" y="2859074"/>
            <a:ext cx="14285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 smtClean="0">
                <a:latin typeface="+mj-lt"/>
              </a:rPr>
              <a:t>(nada </a:t>
            </a:r>
            <a:r>
              <a:rPr lang="en-US" i="0" dirty="0" err="1" smtClean="0">
                <a:latin typeface="+mj-lt"/>
              </a:rPr>
              <a:t>para</a:t>
            </a:r>
            <a:endParaRPr lang="en-US" i="0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mandar</a:t>
            </a:r>
            <a:r>
              <a:rPr lang="en-US" i="0" dirty="0" smtClean="0">
                <a:latin typeface="+mj-lt"/>
              </a:rPr>
              <a:t>)</a:t>
            </a:r>
            <a:endParaRPr lang="en-US" i="0" dirty="0">
              <a:latin typeface="+mj-lt"/>
            </a:endParaRP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5122889" y="3517886"/>
            <a:ext cx="274638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>
                <a:solidFill>
                  <a:schemeClr val="bg1"/>
                </a:solidFill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3657 C 0.00694 0.06435 0.00121 0.09282 0.00139 0.10509 C 0.00156 0.11736 0.00659 0.10694 0.00017 0.10995 C -0.00625 0.11296 -0.02361 0.11273 -0.03733 0.12338 C -0.05105 0.13403 -0.06945 0.14444 -0.0823 0.17338 C -0.09514 0.20231 -0.1033 0.27847 -0.11476 0.29676 C -0.12622 0.31505 -0.14341 0.28611 -0.15105 0.28333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1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354 -0.0044 0.02708 -0.0088 0.03506 0.00671 C 0.04305 0.02222 0.04236 0.06875 0.04756 0.09328 C 0.05277 0.11782 0.05538 0.13402 0.06631 0.15347 C 0.07725 0.17291 0.09982 0.19861 0.11371 0.20995 C 0.1276 0.22129 0.1434 0.20926 0.15 0.22176 C 0.15659 0.23426 0.1552 0.25949 0.15381 0.28495 " pathEditMode="relative" ptsTypes="aaaaaaA">
                                      <p:cBhvr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2431 C 0.01319 -0.0581 0.00763 -0.09167 0.01371 -0.10926 C 0.01979 -0.12685 0.04114 -0.11273 0.05503 -0.1294 C 0.06892 -0.14607 0.0875 -0.1794 0.09756 -0.20926 C 0.10763 -0.23912 0.11371 -0.27824 0.1151 -0.30926 C 0.11649 -0.34028 0.11371 -0.36783 0.10625 -0.39607 C 0.09878 -0.42431 0.08454 -0.45949 0.06996 -0.4794 C 0.05538 -0.49931 0.03142 -0.50996 0.01875 -0.51598 C 0.00607 -0.52199 0.0052 -0.51875 -0.00625 -0.51598 C -0.01771 -0.5132 -0.03698 -0.51135 -0.05 -0.49931 C -0.06303 -0.48727 -0.07605 -0.46343 -0.0849 -0.44422 C -0.09375 -0.425 -0.10018 -0.4044 -0.10365 -0.38426 C -0.10712 -0.36412 -0.10556 -0.34375 -0.10625 -0.32269 C -0.10695 -0.30162 -0.11025 -0.27801 -0.10747 -0.25764 C -0.10469 -0.23727 -0.09705 -0.21852 -0.08994 -0.20093 C -0.08282 -0.18334 -0.07553 -0.1669 -0.06494 -0.15255 C -0.05434 -0.1382 -0.03768 -0.12107 -0.02622 -0.11435 C -0.01476 -0.10764 -0.00174 -0.11806 0.00381 -0.11273 C 0.00937 -0.10741 0.00677 -0.09931 0.00746 -0.08264 C 0.00816 -0.06598 0.00781 -0.03935 0.00746 -0.01273 " pathEditMode="relative" rAng="0" ptsTypes="aaaaaaaaaaaaaaaaaaaA"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0" y="-24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/>
      <p:bldP spid="14" grpId="0" animBg="1"/>
      <p:bldP spid="14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de acesso a cabo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4725144"/>
            <a:ext cx="7772400" cy="1828056"/>
          </a:xfrm>
        </p:spPr>
        <p:txBody>
          <a:bodyPr/>
          <a:lstStyle/>
          <a:p>
            <a:r>
              <a:rPr lang="pt-BR" sz="1800" dirty="0" smtClean="0">
                <a:solidFill>
                  <a:srgbClr val="FF0000"/>
                </a:solidFill>
              </a:rPr>
              <a:t>Múltiplos</a:t>
            </a:r>
            <a:r>
              <a:rPr lang="pt-BR" sz="1800" dirty="0" smtClean="0"/>
              <a:t> canais de difusão </a:t>
            </a:r>
            <a:r>
              <a:rPr lang="pt-BR" sz="1800" i="1" dirty="0" err="1" smtClean="0"/>
              <a:t>downstream</a:t>
            </a:r>
            <a:r>
              <a:rPr lang="pt-BR" sz="1800" dirty="0" smtClean="0"/>
              <a:t> de 40Mbps</a:t>
            </a:r>
          </a:p>
          <a:p>
            <a:pPr lvl="1"/>
            <a:r>
              <a:rPr lang="pt-BR" sz="1800" dirty="0" smtClean="0"/>
              <a:t>Um único CMTS transmite para os diversos canais</a:t>
            </a:r>
          </a:p>
          <a:p>
            <a:r>
              <a:rPr lang="pt-BR" sz="1800" dirty="0" smtClean="0">
                <a:solidFill>
                  <a:srgbClr val="FF0000"/>
                </a:solidFill>
              </a:rPr>
              <a:t>Múltiplos</a:t>
            </a:r>
            <a:r>
              <a:rPr lang="pt-BR" sz="1800" dirty="0" smtClean="0"/>
              <a:t> canais </a:t>
            </a:r>
            <a:r>
              <a:rPr lang="pt-BR" sz="1800" i="1" dirty="0" err="1" smtClean="0"/>
              <a:t>upstream</a:t>
            </a:r>
            <a:r>
              <a:rPr lang="pt-BR" sz="1800" i="1" dirty="0" smtClean="0"/>
              <a:t> </a:t>
            </a:r>
            <a:r>
              <a:rPr lang="pt-BR" sz="1800" dirty="0" smtClean="0"/>
              <a:t>de 30 Mbps</a:t>
            </a:r>
          </a:p>
          <a:p>
            <a:pPr lvl="1"/>
            <a:r>
              <a:rPr lang="pt-BR" sz="1800" dirty="0" smtClean="0">
                <a:solidFill>
                  <a:srgbClr val="FF0000"/>
                </a:solidFill>
              </a:rPr>
              <a:t>Acesso múltiplo: </a:t>
            </a:r>
            <a:r>
              <a:rPr lang="pt-BR" sz="1800" dirty="0" smtClean="0"/>
              <a:t>todos os usuários disputam alguns slots de tempo em canais </a:t>
            </a:r>
            <a:r>
              <a:rPr lang="pt-BR" sz="1800" i="1" dirty="0" err="1" smtClean="0"/>
              <a:t>upstream</a:t>
            </a:r>
            <a:r>
              <a:rPr lang="pt-BR" sz="1800" dirty="0" smtClean="0"/>
              <a:t> (outros são </a:t>
            </a:r>
            <a:r>
              <a:rPr lang="pt-BR" sz="1800" dirty="0" err="1" smtClean="0"/>
              <a:t>pré</a:t>
            </a:r>
            <a:r>
              <a:rPr lang="pt-BR" sz="1800" dirty="0" smtClean="0"/>
              <a:t>-alocados)</a:t>
            </a:r>
          </a:p>
          <a:p>
            <a:pPr lvl="1"/>
            <a:endParaRPr lang="pt-BR" dirty="0"/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1184275" y="2614613"/>
            <a:ext cx="955675" cy="7000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endParaRPr lang="pt-BR" altLang="pt-BR" i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Text Box 45"/>
          <p:cNvSpPr txBox="1">
            <a:spLocks noChangeArrowheads="1"/>
          </p:cNvSpPr>
          <p:nvPr/>
        </p:nvSpPr>
        <p:spPr bwMode="auto">
          <a:xfrm>
            <a:off x="623888" y="2073275"/>
            <a:ext cx="1925637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pt-BR" sz="1600" i="0" dirty="0" err="1" smtClean="0">
                <a:solidFill>
                  <a:srgbClr val="000000"/>
                </a:solidFill>
                <a:latin typeface="Arial" pitchFamily="34" charset="0"/>
              </a:rPr>
              <a:t>terminação</a:t>
            </a:r>
            <a:r>
              <a:rPr lang="en-US" altLang="pt-BR" sz="1600" i="0" dirty="0" smtClean="0">
                <a:solidFill>
                  <a:srgbClr val="000000"/>
                </a:solidFill>
                <a:latin typeface="Arial" pitchFamily="34" charset="0"/>
              </a:rPr>
              <a:t> do </a:t>
            </a:r>
            <a:r>
              <a:rPr lang="en-US" altLang="pt-BR" sz="1600" i="0" dirty="0" err="1" smtClean="0">
                <a:solidFill>
                  <a:srgbClr val="000000"/>
                </a:solidFill>
                <a:latin typeface="Arial" pitchFamily="34" charset="0"/>
              </a:rPr>
              <a:t>cabo</a:t>
            </a:r>
            <a:endParaRPr lang="en-US" altLang="pt-BR" sz="1600" i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Text Box 126"/>
          <p:cNvSpPr txBox="1">
            <a:spLocks noChangeArrowheads="1"/>
          </p:cNvSpPr>
          <p:nvPr/>
        </p:nvSpPr>
        <p:spPr bwMode="auto">
          <a:xfrm>
            <a:off x="1049338" y="2584450"/>
            <a:ext cx="950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0" dirty="0" smtClean="0">
                <a:solidFill>
                  <a:srgbClr val="000000"/>
                </a:solidFill>
              </a:rPr>
              <a:t>CMTS</a:t>
            </a:r>
          </a:p>
        </p:txBody>
      </p:sp>
      <p:sp>
        <p:nvSpPr>
          <p:cNvPr id="7" name="AutoShape 127"/>
          <p:cNvSpPr>
            <a:spLocks noChangeArrowheads="1"/>
          </p:cNvSpPr>
          <p:nvPr/>
        </p:nvSpPr>
        <p:spPr bwMode="auto">
          <a:xfrm>
            <a:off x="1089025" y="2351088"/>
            <a:ext cx="1206500" cy="26193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 i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8" name="Group 128"/>
          <p:cNvGrpSpPr>
            <a:grpSpLocks/>
          </p:cNvGrpSpPr>
          <p:nvPr/>
        </p:nvGrpSpPr>
        <p:grpSpPr bwMode="auto">
          <a:xfrm>
            <a:off x="481013" y="3727450"/>
            <a:ext cx="2000250" cy="811213"/>
            <a:chOff x="3240" y="1830"/>
            <a:chExt cx="1372" cy="723"/>
          </a:xfrm>
        </p:grpSpPr>
        <p:sp>
          <p:nvSpPr>
            <p:cNvPr id="9" name="Freeform 129"/>
            <p:cNvSpPr>
              <a:spLocks/>
            </p:cNvSpPr>
            <p:nvPr/>
          </p:nvSpPr>
          <p:spPr bwMode="auto">
            <a:xfrm>
              <a:off x="3240" y="1830"/>
              <a:ext cx="1372" cy="723"/>
            </a:xfrm>
            <a:custGeom>
              <a:avLst/>
              <a:gdLst>
                <a:gd name="T0" fmla="*/ 81326 w 765"/>
                <a:gd name="T1" fmla="*/ 591 h 459"/>
                <a:gd name="T2" fmla="*/ 55350 w 765"/>
                <a:gd name="T3" fmla="*/ 4166 h 459"/>
                <a:gd name="T4" fmla="*/ 18372 w 765"/>
                <a:gd name="T5" fmla="*/ 5984 h 459"/>
                <a:gd name="T6" fmla="*/ 2688 w 765"/>
                <a:gd name="T7" fmla="*/ 20046 h 459"/>
                <a:gd name="T8" fmla="*/ 34542 w 765"/>
                <a:gd name="T9" fmla="*/ 26482 h 459"/>
                <a:gd name="T10" fmla="*/ 66486 w 765"/>
                <a:gd name="T11" fmla="*/ 25439 h 459"/>
                <a:gd name="T12" fmla="*/ 112079 w 765"/>
                <a:gd name="T13" fmla="*/ 26482 h 459"/>
                <a:gd name="T14" fmla="*/ 133972 w 765"/>
                <a:gd name="T15" fmla="*/ 25900 h 459"/>
                <a:gd name="T16" fmla="*/ 144358 w 765"/>
                <a:gd name="T17" fmla="*/ 22207 h 459"/>
                <a:gd name="T18" fmla="*/ 143965 w 765"/>
                <a:gd name="T19" fmla="*/ 9426 h 459"/>
                <a:gd name="T20" fmla="*/ 127049 w 765"/>
                <a:gd name="T21" fmla="*/ 2045 h 459"/>
                <a:gd name="T22" fmla="*/ 81326 w 765"/>
                <a:gd name="T23" fmla="*/ 591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Line 130"/>
            <p:cNvSpPr>
              <a:spLocks noChangeShapeType="1"/>
            </p:cNvSpPr>
            <p:nvPr/>
          </p:nvSpPr>
          <p:spPr bwMode="auto">
            <a:xfrm flipV="1">
              <a:off x="3763" y="2054"/>
              <a:ext cx="108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Line 131"/>
            <p:cNvSpPr>
              <a:spLocks noChangeShapeType="1"/>
            </p:cNvSpPr>
            <p:nvPr/>
          </p:nvSpPr>
          <p:spPr bwMode="auto">
            <a:xfrm>
              <a:off x="3616" y="2204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Line 132"/>
            <p:cNvSpPr>
              <a:spLocks noChangeShapeType="1"/>
            </p:cNvSpPr>
            <p:nvPr/>
          </p:nvSpPr>
          <p:spPr bwMode="auto">
            <a:xfrm flipV="1">
              <a:off x="3763" y="2114"/>
              <a:ext cx="226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Line 133"/>
            <p:cNvSpPr>
              <a:spLocks noChangeShapeType="1"/>
            </p:cNvSpPr>
            <p:nvPr/>
          </p:nvSpPr>
          <p:spPr bwMode="auto">
            <a:xfrm>
              <a:off x="4076" y="2113"/>
              <a:ext cx="0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Line 134"/>
            <p:cNvSpPr>
              <a:spLocks noChangeShapeType="1"/>
            </p:cNvSpPr>
            <p:nvPr/>
          </p:nvSpPr>
          <p:spPr bwMode="auto">
            <a:xfrm>
              <a:off x="3779" y="2380"/>
              <a:ext cx="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Line 135"/>
            <p:cNvSpPr>
              <a:spLocks noChangeShapeType="1"/>
            </p:cNvSpPr>
            <p:nvPr/>
          </p:nvSpPr>
          <p:spPr bwMode="auto">
            <a:xfrm>
              <a:off x="4255" y="2372"/>
              <a:ext cx="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6" name="Group 136"/>
            <p:cNvGrpSpPr>
              <a:grpSpLocks/>
            </p:cNvGrpSpPr>
            <p:nvPr/>
          </p:nvGrpSpPr>
          <p:grpSpPr bwMode="auto">
            <a:xfrm>
              <a:off x="3860" y="1969"/>
              <a:ext cx="335" cy="148"/>
              <a:chOff x="4650" y="1129"/>
              <a:chExt cx="246" cy="95"/>
            </a:xfrm>
          </p:grpSpPr>
          <p:sp>
            <p:nvSpPr>
              <p:cNvPr id="4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endParaRPr lang="pt-BR" altLang="pt-BR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 algn="ctr"/>
                <a:endParaRPr lang="pt-BR" altLang="pt-BR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endParaRPr lang="pt-BR" altLang="pt-BR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49" name="Group 14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52" name="Freeform 14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3" name="Freeform 14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50" name="Line 143"/>
              <p:cNvSpPr>
                <a:spLocks noChangeShapeType="1"/>
              </p:cNvSpPr>
              <p:nvPr/>
            </p:nvSpPr>
            <p:spPr bwMode="auto">
              <a:xfrm>
                <a:off x="4650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" name="Line 14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" name="Group 145"/>
            <p:cNvGrpSpPr>
              <a:grpSpLocks/>
            </p:cNvGrpSpPr>
            <p:nvPr/>
          </p:nvGrpSpPr>
          <p:grpSpPr bwMode="auto">
            <a:xfrm>
              <a:off x="3922" y="2284"/>
              <a:ext cx="336" cy="154"/>
              <a:chOff x="4650" y="1129"/>
              <a:chExt cx="246" cy="95"/>
            </a:xfrm>
          </p:grpSpPr>
          <p:sp>
            <p:nvSpPr>
              <p:cNvPr id="3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endParaRPr lang="pt-BR" altLang="pt-BR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 algn="ctr"/>
                <a:endParaRPr lang="pt-BR" altLang="pt-BR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endParaRPr lang="pt-BR" altLang="pt-BR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41" name="Group 14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4" name="Freeform 15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5" name="Freeform 15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42" name="Line 15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" name="Line 153"/>
              <p:cNvSpPr>
                <a:spLocks noChangeShapeType="1"/>
              </p:cNvSpPr>
              <p:nvPr/>
            </p:nvSpPr>
            <p:spPr bwMode="auto">
              <a:xfrm>
                <a:off x="4894" y="1161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8" name="Group 154"/>
            <p:cNvGrpSpPr>
              <a:grpSpLocks/>
            </p:cNvGrpSpPr>
            <p:nvPr/>
          </p:nvGrpSpPr>
          <p:grpSpPr bwMode="auto">
            <a:xfrm>
              <a:off x="3443" y="2054"/>
              <a:ext cx="335" cy="149"/>
              <a:chOff x="4650" y="1129"/>
              <a:chExt cx="246" cy="95"/>
            </a:xfrm>
          </p:grpSpPr>
          <p:sp>
            <p:nvSpPr>
              <p:cNvPr id="3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endParaRPr lang="pt-BR" altLang="pt-BR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 algn="ctr"/>
                <a:endParaRPr lang="pt-BR" altLang="pt-BR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endParaRPr lang="pt-BR" altLang="pt-BR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3" name="Group 15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6" name="Freeform 15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" name="Freeform 16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34" name="Line 161"/>
              <p:cNvSpPr>
                <a:spLocks noChangeShapeType="1"/>
              </p:cNvSpPr>
              <p:nvPr/>
            </p:nvSpPr>
            <p:spPr bwMode="auto">
              <a:xfrm>
                <a:off x="4650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5" name="Line 16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9" name="Group 163"/>
            <p:cNvGrpSpPr>
              <a:grpSpLocks/>
            </p:cNvGrpSpPr>
            <p:nvPr/>
          </p:nvGrpSpPr>
          <p:grpSpPr bwMode="auto">
            <a:xfrm>
              <a:off x="3452" y="2284"/>
              <a:ext cx="336" cy="148"/>
              <a:chOff x="4650" y="1129"/>
              <a:chExt cx="246" cy="95"/>
            </a:xfrm>
          </p:grpSpPr>
          <p:sp>
            <p:nvSpPr>
              <p:cNvPr id="2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endParaRPr lang="pt-BR" altLang="pt-BR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 algn="ctr"/>
                <a:endParaRPr lang="pt-BR" altLang="pt-BR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endParaRPr lang="pt-BR" altLang="pt-BR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25" name="Group 167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8" name="Freeform 16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9" name="Freeform 16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26" name="Line 170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" name="Line 171"/>
              <p:cNvSpPr>
                <a:spLocks noChangeShapeType="1"/>
              </p:cNvSpPr>
              <p:nvPr/>
            </p:nvSpPr>
            <p:spPr bwMode="auto">
              <a:xfrm>
                <a:off x="4893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0" name="Line 172"/>
            <p:cNvSpPr>
              <a:spLocks noChangeShapeType="1"/>
            </p:cNvSpPr>
            <p:nvPr/>
          </p:nvSpPr>
          <p:spPr bwMode="auto">
            <a:xfrm>
              <a:off x="4423" y="2370"/>
              <a:ext cx="15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Text Box 580"/>
            <p:cNvSpPr txBox="1">
              <a:spLocks noChangeArrowheads="1"/>
            </p:cNvSpPr>
            <p:nvPr/>
          </p:nvSpPr>
          <p:spPr bwMode="auto">
            <a:xfrm>
              <a:off x="4231" y="1988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pt-BR" sz="1800" i="0">
                  <a:solidFill>
                    <a:srgbClr val="000000"/>
                  </a:solidFill>
                  <a:latin typeface="Arial" pitchFamily="34" charset="0"/>
                </a:rPr>
                <a:t>ISP</a:t>
              </a:r>
            </a:p>
          </p:txBody>
        </p:sp>
      </p:grpSp>
      <p:sp>
        <p:nvSpPr>
          <p:cNvPr id="54" name="Freeform 174"/>
          <p:cNvSpPr>
            <a:spLocks/>
          </p:cNvSpPr>
          <p:nvPr/>
        </p:nvSpPr>
        <p:spPr bwMode="auto">
          <a:xfrm flipH="1">
            <a:off x="1563688" y="3040063"/>
            <a:ext cx="163512" cy="927100"/>
          </a:xfrm>
          <a:custGeom>
            <a:avLst/>
            <a:gdLst>
              <a:gd name="T0" fmla="*/ 0 w 130"/>
              <a:gd name="T1" fmla="*/ 0 h 584"/>
              <a:gd name="T2" fmla="*/ 2147483647 w 130"/>
              <a:gd name="T3" fmla="*/ 0 h 584"/>
              <a:gd name="T4" fmla="*/ 2147483647 w 130"/>
              <a:gd name="T5" fmla="*/ 2147483647 h 5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0" h="584">
                <a:moveTo>
                  <a:pt x="0" y="0"/>
                </a:moveTo>
                <a:lnTo>
                  <a:pt x="130" y="0"/>
                </a:lnTo>
                <a:lnTo>
                  <a:pt x="130" y="5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5" name="Line 176"/>
          <p:cNvSpPr>
            <a:spLocks noChangeShapeType="1"/>
          </p:cNvSpPr>
          <p:nvPr/>
        </p:nvSpPr>
        <p:spPr bwMode="auto">
          <a:xfrm flipH="1" flipV="1">
            <a:off x="1903413" y="3163888"/>
            <a:ext cx="452437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400" i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" name="Text Box 177"/>
          <p:cNvSpPr txBox="1">
            <a:spLocks noChangeArrowheads="1"/>
          </p:cNvSpPr>
          <p:nvPr/>
        </p:nvSpPr>
        <p:spPr bwMode="auto">
          <a:xfrm>
            <a:off x="1344442" y="3370263"/>
            <a:ext cx="2282996" cy="45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>
              <a:lnSpc>
                <a:spcPct val="85000"/>
              </a:lnSpc>
              <a:defRPr/>
            </a:pPr>
            <a:r>
              <a:rPr lang="en-US" sz="1400" dirty="0" err="1" smtClean="0">
                <a:solidFill>
                  <a:srgbClr val="000000"/>
                </a:solidFill>
              </a:rPr>
              <a:t>sistema</a:t>
            </a:r>
            <a:r>
              <a:rPr lang="en-US" sz="1400" dirty="0" smtClean="0">
                <a:solidFill>
                  <a:srgbClr val="000000"/>
                </a:solidFill>
              </a:rPr>
              <a:t> de </a:t>
            </a:r>
            <a:r>
              <a:rPr lang="en-US" sz="1400" dirty="0" err="1" smtClean="0">
                <a:solidFill>
                  <a:srgbClr val="000000"/>
                </a:solidFill>
              </a:rPr>
              <a:t>terminação</a:t>
            </a:r>
            <a:r>
              <a:rPr lang="en-US" sz="1400" dirty="0" smtClean="0">
                <a:solidFill>
                  <a:srgbClr val="000000"/>
                </a:solidFill>
              </a:rPr>
              <a:t> do </a:t>
            </a:r>
          </a:p>
          <a:p>
            <a:pPr algn="r">
              <a:lnSpc>
                <a:spcPct val="85000"/>
              </a:lnSpc>
              <a:defRPr/>
            </a:pPr>
            <a:r>
              <a:rPr lang="en-US" sz="1400" dirty="0" smtClean="0">
                <a:solidFill>
                  <a:srgbClr val="000000"/>
                </a:solidFill>
              </a:rPr>
              <a:t>cable modem</a:t>
            </a:r>
          </a:p>
        </p:txBody>
      </p:sp>
      <p:grpSp>
        <p:nvGrpSpPr>
          <p:cNvPr id="57" name="Group 2"/>
          <p:cNvGrpSpPr>
            <a:grpSpLocks/>
          </p:cNvGrpSpPr>
          <p:nvPr/>
        </p:nvGrpSpPr>
        <p:grpSpPr bwMode="auto">
          <a:xfrm>
            <a:off x="6440488" y="2089150"/>
            <a:ext cx="2268537" cy="1457325"/>
            <a:chOff x="419100" y="1239838"/>
            <a:chExt cx="2268538" cy="1456437"/>
          </a:xfrm>
        </p:grpSpPr>
        <p:sp>
          <p:nvSpPr>
            <p:cNvPr id="58" name="Rectangle 9"/>
            <p:cNvSpPr>
              <a:spLocks noChangeArrowheads="1"/>
            </p:cNvSpPr>
            <p:nvPr/>
          </p:nvSpPr>
          <p:spPr bwMode="auto">
            <a:xfrm>
              <a:off x="657225" y="1650750"/>
              <a:ext cx="1793876" cy="92653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i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9" name="Line 7"/>
            <p:cNvSpPr>
              <a:spLocks noChangeShapeType="1"/>
            </p:cNvSpPr>
            <p:nvPr/>
          </p:nvSpPr>
          <p:spPr bwMode="auto">
            <a:xfrm flipV="1">
              <a:off x="958850" y="2201863"/>
              <a:ext cx="36512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60" name="Text Box 39"/>
            <p:cNvSpPr txBox="1">
              <a:spLocks noChangeArrowheads="1"/>
            </p:cNvSpPr>
            <p:nvPr/>
          </p:nvSpPr>
          <p:spPr bwMode="auto">
            <a:xfrm>
              <a:off x="1237199" y="2264475"/>
              <a:ext cx="7747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pt-BR" sz="1400" i="0">
                  <a:solidFill>
                    <a:srgbClr val="000000"/>
                  </a:solidFill>
                  <a:latin typeface="Arial" pitchFamily="34" charset="0"/>
                </a:rPr>
                <a:t>cable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pt-BR" sz="1400" i="0">
                  <a:solidFill>
                    <a:srgbClr val="000000"/>
                  </a:solidFill>
                  <a:latin typeface="Arial" pitchFamily="34" charset="0"/>
                </a:rPr>
                <a:t>modem</a:t>
              </a:r>
            </a:p>
          </p:txBody>
        </p:sp>
        <p:sp>
          <p:nvSpPr>
            <p:cNvPr id="61" name="Text Box 41"/>
            <p:cNvSpPr txBox="1">
              <a:spLocks noChangeArrowheads="1"/>
            </p:cNvSpPr>
            <p:nvPr/>
          </p:nvSpPr>
          <p:spPr bwMode="auto">
            <a:xfrm>
              <a:off x="608202" y="2331583"/>
              <a:ext cx="706438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pt-BR" sz="1400" i="0">
                  <a:solidFill>
                    <a:srgbClr val="000000"/>
                  </a:solidFill>
                  <a:latin typeface="Arial" pitchFamily="34" charset="0"/>
                </a:rPr>
                <a:t>splitter</a:t>
              </a:r>
            </a:p>
          </p:txBody>
        </p:sp>
        <p:grpSp>
          <p:nvGrpSpPr>
            <p:cNvPr id="62" name="Group 13"/>
            <p:cNvGrpSpPr>
              <a:grpSpLocks/>
            </p:cNvGrpSpPr>
            <p:nvPr/>
          </p:nvGrpSpPr>
          <p:grpSpPr bwMode="auto">
            <a:xfrm>
              <a:off x="1304925" y="2078038"/>
              <a:ext cx="614363" cy="220662"/>
              <a:chOff x="322" y="890"/>
              <a:chExt cx="872" cy="339"/>
            </a:xfrm>
          </p:grpSpPr>
          <p:sp>
            <p:nvSpPr>
              <p:cNvPr id="71" name="Rectangle 14"/>
              <p:cNvSpPr>
                <a:spLocks noChangeArrowheads="1"/>
              </p:cNvSpPr>
              <p:nvPr/>
            </p:nvSpPr>
            <p:spPr bwMode="auto">
              <a:xfrm>
                <a:off x="322" y="1004"/>
                <a:ext cx="872" cy="22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" name="Rectangle 15"/>
              <p:cNvSpPr>
                <a:spLocks noChangeArrowheads="1"/>
              </p:cNvSpPr>
              <p:nvPr/>
            </p:nvSpPr>
            <p:spPr bwMode="auto">
              <a:xfrm>
                <a:off x="394" y="1072"/>
                <a:ext cx="54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" name="Rectangle 16"/>
              <p:cNvSpPr>
                <a:spLocks noChangeArrowheads="1"/>
              </p:cNvSpPr>
              <p:nvPr/>
            </p:nvSpPr>
            <p:spPr bwMode="auto">
              <a:xfrm>
                <a:off x="466" y="1072"/>
                <a:ext cx="56" cy="56"/>
              </a:xfrm>
              <a:prstGeom prst="rect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" name="Rectangle 17"/>
              <p:cNvSpPr>
                <a:spLocks noChangeArrowheads="1"/>
              </p:cNvSpPr>
              <p:nvPr/>
            </p:nvSpPr>
            <p:spPr bwMode="auto">
              <a:xfrm>
                <a:off x="541" y="1070"/>
                <a:ext cx="56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" name="Rectangle 18"/>
              <p:cNvSpPr>
                <a:spLocks noChangeArrowheads="1"/>
              </p:cNvSpPr>
              <p:nvPr/>
            </p:nvSpPr>
            <p:spPr bwMode="auto">
              <a:xfrm>
                <a:off x="615" y="1070"/>
                <a:ext cx="56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6" name="AutoShape 19"/>
              <p:cNvSpPr>
                <a:spLocks noChangeArrowheads="1"/>
              </p:cNvSpPr>
              <p:nvPr/>
            </p:nvSpPr>
            <p:spPr bwMode="auto">
              <a:xfrm rot="10800000" flipH="1">
                <a:off x="322" y="890"/>
                <a:ext cx="859" cy="11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1 w 21600"/>
                  <a:gd name="T13" fmla="*/ 4516 h 21600"/>
                  <a:gd name="T14" fmla="*/ 17099 w 21600"/>
                  <a:gd name="T15" fmla="*/ 1708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63" name="AutoShape 21"/>
            <p:cNvSpPr>
              <a:spLocks noChangeArrowheads="1"/>
            </p:cNvSpPr>
            <p:nvPr/>
          </p:nvSpPr>
          <p:spPr bwMode="auto">
            <a:xfrm>
              <a:off x="419100" y="1239838"/>
              <a:ext cx="2268538" cy="468028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i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4" name="Rectangle 22"/>
            <p:cNvSpPr>
              <a:spLocks noChangeArrowheads="1"/>
            </p:cNvSpPr>
            <p:nvPr/>
          </p:nvSpPr>
          <p:spPr bwMode="auto">
            <a:xfrm>
              <a:off x="906462" y="2133056"/>
              <a:ext cx="166688" cy="144374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i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5" name="Freeform 23"/>
            <p:cNvSpPr>
              <a:spLocks/>
            </p:cNvSpPr>
            <p:nvPr/>
          </p:nvSpPr>
          <p:spPr bwMode="auto">
            <a:xfrm flipH="1">
              <a:off x="970845" y="1691922"/>
              <a:ext cx="479425" cy="434975"/>
            </a:xfrm>
            <a:custGeom>
              <a:avLst/>
              <a:gdLst>
                <a:gd name="T0" fmla="*/ 2147483647 w 381"/>
                <a:gd name="T1" fmla="*/ 2147483647 h 274"/>
                <a:gd name="T2" fmla="*/ 2147483647 w 381"/>
                <a:gd name="T3" fmla="*/ 2147483647 h 274"/>
                <a:gd name="T4" fmla="*/ 0 w 381"/>
                <a:gd name="T5" fmla="*/ 0 h 2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1" h="274">
                  <a:moveTo>
                    <a:pt x="381" y="274"/>
                  </a:moveTo>
                  <a:lnTo>
                    <a:pt x="381" y="13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Line 24"/>
            <p:cNvSpPr>
              <a:spLocks noChangeShapeType="1"/>
            </p:cNvSpPr>
            <p:nvPr/>
          </p:nvSpPr>
          <p:spPr bwMode="auto">
            <a:xfrm flipH="1">
              <a:off x="1917701" y="2215556"/>
              <a:ext cx="2397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pic>
          <p:nvPicPr>
            <p:cNvPr id="67" name="Picture 25" descr="tv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4844" y="1355725"/>
              <a:ext cx="755650" cy="67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8" name="Group 181"/>
            <p:cNvGrpSpPr>
              <a:grpSpLocks/>
            </p:cNvGrpSpPr>
            <p:nvPr/>
          </p:nvGrpSpPr>
          <p:grpSpPr bwMode="auto">
            <a:xfrm>
              <a:off x="1854097" y="1780738"/>
              <a:ext cx="609600" cy="609600"/>
              <a:chOff x="-44" y="1473"/>
              <a:chExt cx="981" cy="1105"/>
            </a:xfrm>
          </p:grpSpPr>
          <p:pic>
            <p:nvPicPr>
              <p:cNvPr id="69" name="Picture 18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0" name="Freeform 18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176 w 356"/>
                  <a:gd name="T3" fmla="*/ 248 h 368"/>
                  <a:gd name="T4" fmla="*/ 4954 w 356"/>
                  <a:gd name="T5" fmla="*/ 5173 h 368"/>
                  <a:gd name="T6" fmla="*/ 1092 w 356"/>
                  <a:gd name="T7" fmla="*/ 646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</p:grpSp>
      </p:grpSp>
      <p:grpSp>
        <p:nvGrpSpPr>
          <p:cNvPr id="77" name="Group 8"/>
          <p:cNvGrpSpPr>
            <a:grpSpLocks/>
          </p:cNvGrpSpPr>
          <p:nvPr/>
        </p:nvGrpSpPr>
        <p:grpSpPr bwMode="auto">
          <a:xfrm>
            <a:off x="1998663" y="2298700"/>
            <a:ext cx="4938712" cy="1389063"/>
            <a:chOff x="4327270" y="1745934"/>
            <a:chExt cx="4938730" cy="1388847"/>
          </a:xfrm>
        </p:grpSpPr>
        <p:sp>
          <p:nvSpPr>
            <p:cNvPr id="78" name="Line 94"/>
            <p:cNvSpPr>
              <a:spLocks noChangeShapeType="1"/>
            </p:cNvSpPr>
            <p:nvPr/>
          </p:nvSpPr>
          <p:spPr bwMode="auto">
            <a:xfrm>
              <a:off x="4327270" y="2504641"/>
              <a:ext cx="49387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9" name="Group 7"/>
            <p:cNvGrpSpPr>
              <a:grpSpLocks/>
            </p:cNvGrpSpPr>
            <p:nvPr/>
          </p:nvGrpSpPr>
          <p:grpSpPr bwMode="auto">
            <a:xfrm flipH="1">
              <a:off x="5534163" y="1745934"/>
              <a:ext cx="2894013" cy="752475"/>
              <a:chOff x="5534163" y="1745934"/>
              <a:chExt cx="2894013" cy="752475"/>
            </a:xfrm>
          </p:grpSpPr>
          <p:grpSp>
            <p:nvGrpSpPr>
              <p:cNvPr id="119" name="Group 26"/>
              <p:cNvGrpSpPr>
                <a:grpSpLocks/>
              </p:cNvGrpSpPr>
              <p:nvPr/>
            </p:nvGrpSpPr>
            <p:grpSpPr bwMode="auto">
              <a:xfrm>
                <a:off x="5534163" y="1752284"/>
                <a:ext cx="850900" cy="527050"/>
                <a:chOff x="-490" y="1664"/>
                <a:chExt cx="1429" cy="842"/>
              </a:xfrm>
            </p:grpSpPr>
            <p:sp>
              <p:nvSpPr>
                <p:cNvPr id="158" name="AutoShape 27"/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159" name="Group 28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160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61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pt-BR"/>
                  </a:p>
                </p:txBody>
              </p:sp>
              <p:grpSp>
                <p:nvGrpSpPr>
                  <p:cNvPr id="162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168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69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70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71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72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73" name="AutoShape 37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pt-BR"/>
                    </a:p>
                  </p:txBody>
                </p:sp>
              </p:grpSp>
              <p:pic>
                <p:nvPicPr>
                  <p:cNvPr id="163" name="Picture 38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65" name="Freeform 40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47 w 381"/>
                      <a:gd name="T1" fmla="*/ 274 h 274"/>
                      <a:gd name="T2" fmla="*/ 4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66" name="Line 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pic>
                <p:nvPicPr>
                  <p:cNvPr id="167" name="Picture 42" descr="tv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120" name="Group 43"/>
              <p:cNvGrpSpPr>
                <a:grpSpLocks/>
              </p:cNvGrpSpPr>
              <p:nvPr/>
            </p:nvGrpSpPr>
            <p:grpSpPr bwMode="auto">
              <a:xfrm>
                <a:off x="6435863" y="1745934"/>
                <a:ext cx="850900" cy="527050"/>
                <a:chOff x="-490" y="1664"/>
                <a:chExt cx="1429" cy="842"/>
              </a:xfrm>
            </p:grpSpPr>
            <p:sp>
              <p:nvSpPr>
                <p:cNvPr id="142" name="AutoShape 44"/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143" name="Group 45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144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5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pt-BR"/>
                  </a:p>
                </p:txBody>
              </p:sp>
              <p:grpSp>
                <p:nvGrpSpPr>
                  <p:cNvPr id="146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152" name="Rectangl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53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54" name="Rectangle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55" name="Rectangl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56" name="Rectangl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57" name="AutoShape 54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pt-BR"/>
                    </a:p>
                  </p:txBody>
                </p:sp>
              </p:grpSp>
              <p:pic>
                <p:nvPicPr>
                  <p:cNvPr id="147" name="Picture 55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48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9" name="Freeform 57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47 w 381"/>
                      <a:gd name="T1" fmla="*/ 274 h 274"/>
                      <a:gd name="T2" fmla="*/ 4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50" name="Line 5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pic>
                <p:nvPicPr>
                  <p:cNvPr id="151" name="Picture 59" descr="tv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121" name="Group 95"/>
              <p:cNvGrpSpPr>
                <a:grpSpLocks/>
              </p:cNvGrpSpPr>
              <p:nvPr/>
            </p:nvGrpSpPr>
            <p:grpSpPr bwMode="auto">
              <a:xfrm>
                <a:off x="7577276" y="1753872"/>
                <a:ext cx="850900" cy="527050"/>
                <a:chOff x="-490" y="1664"/>
                <a:chExt cx="1429" cy="842"/>
              </a:xfrm>
            </p:grpSpPr>
            <p:sp>
              <p:nvSpPr>
                <p:cNvPr id="126" name="AutoShape 96"/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127" name="Group 97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128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29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pt-BR"/>
                  </a:p>
                </p:txBody>
              </p:sp>
              <p:grpSp>
                <p:nvGrpSpPr>
                  <p:cNvPr id="130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136" name="Rectangl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37" name="Rectangle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38" name="Rectangle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39" name="Rectangl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40" name="Rectangl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41" name="AutoShape 106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pt-BR"/>
                    </a:p>
                  </p:txBody>
                </p:sp>
              </p:grpSp>
              <p:pic>
                <p:nvPicPr>
                  <p:cNvPr id="131" name="Picture 107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32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33" name="Freeform 109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47 w 381"/>
                      <a:gd name="T1" fmla="*/ 274 h 274"/>
                      <a:gd name="T2" fmla="*/ 4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34" name="Line 1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pic>
                <p:nvPicPr>
                  <p:cNvPr id="135" name="Picture 111" descr="tv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122" name="Text Box 112"/>
              <p:cNvSpPr txBox="1">
                <a:spLocks noChangeArrowheads="1"/>
              </p:cNvSpPr>
              <p:nvPr/>
            </p:nvSpPr>
            <p:spPr bwMode="auto">
              <a:xfrm>
                <a:off x="7188723" y="1823710"/>
                <a:ext cx="488952" cy="457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pt-BR" i="0">
                    <a:solidFill>
                      <a:srgbClr val="969696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23" name="Line 113"/>
              <p:cNvSpPr>
                <a:spLocks noChangeShapeType="1"/>
              </p:cNvSpPr>
              <p:nvPr/>
            </p:nvSpPr>
            <p:spPr bwMode="auto">
              <a:xfrm flipH="1">
                <a:off x="6169544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4" name="Line 114"/>
              <p:cNvSpPr>
                <a:spLocks noChangeShapeType="1"/>
              </p:cNvSpPr>
              <p:nvPr/>
            </p:nvSpPr>
            <p:spPr bwMode="auto">
              <a:xfrm flipH="1">
                <a:off x="7074423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5" name="Line 115"/>
              <p:cNvSpPr>
                <a:spLocks noChangeShapeType="1"/>
              </p:cNvSpPr>
              <p:nvPr/>
            </p:nvSpPr>
            <p:spPr bwMode="auto">
              <a:xfrm flipH="1">
                <a:off x="8211077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80" name="Group 5"/>
            <p:cNvGrpSpPr>
              <a:grpSpLocks/>
            </p:cNvGrpSpPr>
            <p:nvPr/>
          </p:nvGrpSpPr>
          <p:grpSpPr bwMode="auto">
            <a:xfrm flipH="1">
              <a:off x="7298039" y="2490881"/>
              <a:ext cx="850900" cy="627063"/>
              <a:chOff x="6488251" y="2501584"/>
              <a:chExt cx="850900" cy="627063"/>
            </a:xfrm>
          </p:grpSpPr>
          <p:grpSp>
            <p:nvGrpSpPr>
              <p:cNvPr id="101" name="Group 77"/>
              <p:cNvGrpSpPr>
                <a:grpSpLocks/>
              </p:cNvGrpSpPr>
              <p:nvPr/>
            </p:nvGrpSpPr>
            <p:grpSpPr bwMode="auto">
              <a:xfrm>
                <a:off x="6488251" y="2601597"/>
                <a:ext cx="850900" cy="527050"/>
                <a:chOff x="-490" y="1664"/>
                <a:chExt cx="1429" cy="842"/>
              </a:xfrm>
            </p:grpSpPr>
            <p:sp>
              <p:nvSpPr>
                <p:cNvPr id="103" name="AutoShape 78"/>
                <p:cNvSpPr>
                  <a:spLocks noChangeArrowheads="1"/>
                </p:cNvSpPr>
                <p:nvPr/>
              </p:nvSpPr>
              <p:spPr bwMode="auto">
                <a:xfrm>
                  <a:off x="-489" y="1663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104" name="Group 79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105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-332" y="1922"/>
                    <a:ext cx="1122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06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pt-BR"/>
                  </a:p>
                </p:txBody>
              </p:sp>
              <p:grpSp>
                <p:nvGrpSpPr>
                  <p:cNvPr id="107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113" name="Rectangl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998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14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2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15" name="Rectangle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2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16" name="Rectangl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" y="1066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17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7" y="1066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18" name="AutoShape 88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pt-BR"/>
                    </a:p>
                  </p:txBody>
                </p:sp>
              </p:grpSp>
              <p:pic>
                <p:nvPicPr>
                  <p:cNvPr id="108" name="Picture 89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09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1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10" name="Freeform 91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47 w 381"/>
                      <a:gd name="T1" fmla="*/ 274 h 274"/>
                      <a:gd name="T2" fmla="*/ 4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11" name="Line 9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" y="2269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pic>
                <p:nvPicPr>
                  <p:cNvPr id="112" name="Picture 93" descr="tv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102" name="Freeform 116"/>
              <p:cNvSpPr>
                <a:spLocks/>
              </p:cNvSpPr>
              <p:nvPr/>
            </p:nvSpPr>
            <p:spPr bwMode="auto">
              <a:xfrm>
                <a:off x="7159763" y="2501584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81" name="Group 186"/>
            <p:cNvGrpSpPr>
              <a:grpSpLocks/>
            </p:cNvGrpSpPr>
            <p:nvPr/>
          </p:nvGrpSpPr>
          <p:grpSpPr bwMode="auto">
            <a:xfrm flipH="1">
              <a:off x="5984260" y="2507718"/>
              <a:ext cx="850900" cy="627063"/>
              <a:chOff x="6488251" y="2501584"/>
              <a:chExt cx="850900" cy="627063"/>
            </a:xfrm>
          </p:grpSpPr>
          <p:grpSp>
            <p:nvGrpSpPr>
              <p:cNvPr id="83" name="Group 77"/>
              <p:cNvGrpSpPr>
                <a:grpSpLocks/>
              </p:cNvGrpSpPr>
              <p:nvPr/>
            </p:nvGrpSpPr>
            <p:grpSpPr bwMode="auto">
              <a:xfrm>
                <a:off x="6488251" y="2601597"/>
                <a:ext cx="850900" cy="527050"/>
                <a:chOff x="-490" y="1664"/>
                <a:chExt cx="1429" cy="842"/>
              </a:xfrm>
            </p:grpSpPr>
            <p:sp>
              <p:nvSpPr>
                <p:cNvPr id="85" name="AutoShape 78"/>
                <p:cNvSpPr>
                  <a:spLocks noChangeArrowheads="1"/>
                </p:cNvSpPr>
                <p:nvPr/>
              </p:nvSpPr>
              <p:spPr bwMode="auto">
                <a:xfrm>
                  <a:off x="-491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86" name="Group 79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87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-339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8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pt-BR"/>
                  </a:p>
                </p:txBody>
              </p:sp>
              <p:grpSp>
                <p:nvGrpSpPr>
                  <p:cNvPr id="89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95" name="Rectangl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" y="1000"/>
                      <a:ext cx="859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96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9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97" name="Rectangle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98" name="Rectangl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3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99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1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00" name="AutoShape 88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pt-BR"/>
                    </a:p>
                  </p:txBody>
                </p:sp>
              </p:grpSp>
              <p:pic>
                <p:nvPicPr>
                  <p:cNvPr id="90" name="Picture 89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1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2" name="Freeform 91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47 w 381"/>
                      <a:gd name="T1" fmla="*/ 274 h 274"/>
                      <a:gd name="T2" fmla="*/ 4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93" name="Line 9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9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pic>
                <p:nvPicPr>
                  <p:cNvPr id="94" name="Picture 93" descr="tv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84" name="Freeform 116"/>
              <p:cNvSpPr>
                <a:spLocks/>
              </p:cNvSpPr>
              <p:nvPr/>
            </p:nvSpPr>
            <p:spPr bwMode="auto">
              <a:xfrm>
                <a:off x="7159763" y="2501584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82" name="Text Box 112"/>
            <p:cNvSpPr txBox="1">
              <a:spLocks noChangeArrowheads="1"/>
            </p:cNvSpPr>
            <p:nvPr/>
          </p:nvSpPr>
          <p:spPr bwMode="auto">
            <a:xfrm>
              <a:off x="6787904" y="2596702"/>
              <a:ext cx="488952" cy="457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pt-BR" i="0">
                  <a:solidFill>
                    <a:srgbClr val="969696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74" name="Group 10"/>
          <p:cNvGrpSpPr>
            <a:grpSpLocks/>
          </p:cNvGrpSpPr>
          <p:nvPr/>
        </p:nvGrpSpPr>
        <p:grpSpPr bwMode="auto">
          <a:xfrm>
            <a:off x="1563688" y="1239838"/>
            <a:ext cx="6373812" cy="938212"/>
            <a:chOff x="1987247" y="1333114"/>
            <a:chExt cx="5338532" cy="938762"/>
          </a:xfrm>
        </p:grpSpPr>
        <p:sp>
          <p:nvSpPr>
            <p:cNvPr id="175" name="Text Box 6"/>
            <p:cNvSpPr txBox="1">
              <a:spLocks noChangeArrowheads="1"/>
            </p:cNvSpPr>
            <p:nvPr/>
          </p:nvSpPr>
          <p:spPr bwMode="auto">
            <a:xfrm>
              <a:off x="1987247" y="1333114"/>
              <a:ext cx="5338532" cy="517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600" dirty="0" err="1" smtClean="0">
                  <a:solidFill>
                    <a:srgbClr val="000000"/>
                  </a:solidFill>
                </a:rPr>
                <a:t>quadros</a:t>
              </a:r>
              <a:r>
                <a:rPr lang="en-US" sz="1600" dirty="0" smtClean="0">
                  <a:solidFill>
                    <a:srgbClr val="000000"/>
                  </a:solidFill>
                </a:rPr>
                <a:t> Internet,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canais</a:t>
              </a:r>
              <a:r>
                <a:rPr lang="en-US" sz="1600" dirty="0" smtClean="0">
                  <a:solidFill>
                    <a:srgbClr val="000000"/>
                  </a:solidFill>
                </a:rPr>
                <a:t> de TV e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controle</a:t>
              </a:r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são</a:t>
              </a:r>
              <a:r>
                <a:rPr lang="en-US" sz="1600" dirty="0" smtClean="0">
                  <a:solidFill>
                    <a:srgbClr val="000000"/>
                  </a:solidFill>
                </a:rPr>
                <a:t> 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transmitidos</a:t>
              </a:r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600" i="1" dirty="0" smtClean="0">
                  <a:solidFill>
                    <a:srgbClr val="000000"/>
                  </a:solidFill>
                </a:rPr>
                <a:t>downstream</a:t>
              </a:r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em</a:t>
              </a:r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frequências</a:t>
              </a:r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diferentes</a:t>
              </a:r>
              <a:endParaRPr lang="en-US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76" name="Right Arrow 9"/>
            <p:cNvSpPr>
              <a:spLocks noChangeArrowheads="1"/>
            </p:cNvSpPr>
            <p:nvPr/>
          </p:nvSpPr>
          <p:spPr bwMode="auto">
            <a:xfrm>
              <a:off x="3457110" y="1787244"/>
              <a:ext cx="2387053" cy="484632"/>
            </a:xfrm>
            <a:prstGeom prst="rightArrow">
              <a:avLst>
                <a:gd name="adj1" fmla="val 50000"/>
                <a:gd name="adj2" fmla="val 5000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00FF"/>
                </a:gs>
              </a:gsLst>
              <a:lin ang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endParaRPr lang="pt-BR" altLang="pt-BR" i="0">
                <a:latin typeface="Arial" pitchFamily="34" charset="0"/>
              </a:endParaRPr>
            </a:p>
          </p:txBody>
        </p:sp>
      </p:grpSp>
      <p:grpSp>
        <p:nvGrpSpPr>
          <p:cNvPr id="177" name="Group 11"/>
          <p:cNvGrpSpPr>
            <a:grpSpLocks/>
          </p:cNvGrpSpPr>
          <p:nvPr/>
        </p:nvGrpSpPr>
        <p:grpSpPr bwMode="auto">
          <a:xfrm>
            <a:off x="2998788" y="3644902"/>
            <a:ext cx="5995987" cy="937948"/>
            <a:chOff x="2810374" y="3867998"/>
            <a:chExt cx="5997028" cy="938186"/>
          </a:xfrm>
        </p:grpSpPr>
        <p:sp>
          <p:nvSpPr>
            <p:cNvPr id="178" name="Text Box 6"/>
            <p:cNvSpPr txBox="1">
              <a:spLocks noChangeArrowheads="1"/>
            </p:cNvSpPr>
            <p:nvPr/>
          </p:nvSpPr>
          <p:spPr bwMode="auto">
            <a:xfrm>
              <a:off x="2810374" y="4295145"/>
              <a:ext cx="5997028" cy="5110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600" dirty="0" err="1" smtClean="0">
                  <a:solidFill>
                    <a:srgbClr val="000000"/>
                  </a:solidFill>
                </a:rPr>
                <a:t>quadros</a:t>
              </a:r>
              <a:r>
                <a:rPr lang="en-US" sz="1600" dirty="0" smtClean="0">
                  <a:solidFill>
                    <a:srgbClr val="000000"/>
                  </a:solidFill>
                </a:rPr>
                <a:t> Internet </a:t>
              </a:r>
              <a:r>
                <a:rPr lang="en-US" sz="1600" i="1" dirty="0" smtClean="0">
                  <a:solidFill>
                    <a:srgbClr val="000000"/>
                  </a:solidFill>
                </a:rPr>
                <a:t>upstream</a:t>
              </a:r>
              <a:r>
                <a:rPr lang="en-US" sz="1600" dirty="0" smtClean="0">
                  <a:solidFill>
                    <a:srgbClr val="000000"/>
                  </a:solidFill>
                </a:rPr>
                <a:t>, e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controle</a:t>
              </a:r>
              <a:r>
                <a:rPr lang="en-US" sz="1600" dirty="0" smtClean="0">
                  <a:solidFill>
                    <a:srgbClr val="000000"/>
                  </a:solidFill>
                </a:rPr>
                <a:t> de TV, 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são</a:t>
              </a:r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transmitidos</a:t>
              </a:r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600" i="1" dirty="0" smtClean="0">
                  <a:solidFill>
                    <a:srgbClr val="000000"/>
                  </a:solidFill>
                </a:rPr>
                <a:t>upstream</a:t>
              </a:r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em</a:t>
              </a:r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diferentes</a:t>
              </a:r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frequências</a:t>
              </a:r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em</a:t>
              </a:r>
              <a:r>
                <a:rPr lang="en-US" sz="1600" dirty="0" smtClean="0">
                  <a:solidFill>
                    <a:srgbClr val="000000"/>
                  </a:solidFill>
                </a:rPr>
                <a:t> slots de tempo</a:t>
              </a:r>
            </a:p>
          </p:txBody>
        </p:sp>
        <p:sp>
          <p:nvSpPr>
            <p:cNvPr id="179" name="Right Arrow 213"/>
            <p:cNvSpPr>
              <a:spLocks noChangeArrowheads="1"/>
            </p:cNvSpPr>
            <p:nvPr/>
          </p:nvSpPr>
          <p:spPr bwMode="auto">
            <a:xfrm rot="10800000">
              <a:off x="4197454" y="3867998"/>
              <a:ext cx="2387053" cy="484632"/>
            </a:xfrm>
            <a:prstGeom prst="rightArrow">
              <a:avLst>
                <a:gd name="adj1" fmla="val 50000"/>
                <a:gd name="adj2" fmla="val 5000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00FF"/>
                </a:gs>
              </a:gsLst>
              <a:lin ang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endParaRPr lang="pt-BR" altLang="pt-BR" i="0">
                <a:latin typeface="Arial" pitchFamily="34" charset="0"/>
              </a:endParaRPr>
            </a:p>
          </p:txBody>
        </p:sp>
      </p:grpSp>
      <p:pic>
        <p:nvPicPr>
          <p:cNvPr id="18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2740025"/>
            <a:ext cx="2603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886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9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9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de acesso a cabo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4193232"/>
            <a:ext cx="7772400" cy="2476128"/>
          </a:xfrm>
        </p:spPr>
        <p:txBody>
          <a:bodyPr/>
          <a:lstStyle/>
          <a:p>
            <a:r>
              <a:rPr lang="pt-BR" sz="1800" dirty="0" smtClean="0">
                <a:solidFill>
                  <a:srgbClr val="FF0000"/>
                </a:solidFill>
              </a:rPr>
              <a:t>DOCSIS:</a:t>
            </a:r>
            <a:r>
              <a:rPr lang="pt-BR" sz="1800" dirty="0" smtClean="0"/>
              <a:t> espec. da interface de serviço de dados sobre cabo</a:t>
            </a:r>
          </a:p>
          <a:p>
            <a:pPr lvl="1"/>
            <a:r>
              <a:rPr lang="pt-BR" sz="1800" dirty="0" smtClean="0"/>
              <a:t>FDM sobre as frequências dos canais </a:t>
            </a:r>
            <a:r>
              <a:rPr lang="pt-BR" sz="1800" i="1" dirty="0" err="1" smtClean="0"/>
              <a:t>up</a:t>
            </a:r>
            <a:r>
              <a:rPr lang="pt-BR" sz="1800" dirty="0" smtClean="0"/>
              <a:t> e </a:t>
            </a:r>
            <a:r>
              <a:rPr lang="pt-BR" sz="1800" i="1" dirty="0" err="1" smtClean="0"/>
              <a:t>downstream</a:t>
            </a:r>
            <a:endParaRPr lang="pt-BR" sz="1800" i="1" dirty="0" smtClean="0"/>
          </a:p>
          <a:p>
            <a:pPr lvl="1"/>
            <a:r>
              <a:rPr lang="pt-BR" sz="1800" dirty="0" smtClean="0"/>
              <a:t>TDM </a:t>
            </a:r>
            <a:r>
              <a:rPr lang="pt-BR" sz="1800" i="1" dirty="0" err="1" smtClean="0"/>
              <a:t>upstream</a:t>
            </a:r>
            <a:r>
              <a:rPr lang="pt-BR" sz="1800" dirty="0" smtClean="0"/>
              <a:t>: alguns slots são alocados, outros têm disputa</a:t>
            </a:r>
          </a:p>
          <a:p>
            <a:pPr lvl="2"/>
            <a:r>
              <a:rPr lang="pt-BR" sz="1800" dirty="0" smtClean="0"/>
              <a:t>quadro de mapeamento </a:t>
            </a:r>
            <a:r>
              <a:rPr lang="pt-BR" sz="1800" i="1" dirty="0" err="1" smtClean="0"/>
              <a:t>downstream</a:t>
            </a:r>
            <a:r>
              <a:rPr lang="pt-BR" sz="1800" dirty="0" smtClean="0"/>
              <a:t>: aloca slots </a:t>
            </a:r>
            <a:r>
              <a:rPr lang="pt-BR" sz="1800" i="1" dirty="0" err="1" smtClean="0"/>
              <a:t>upstream</a:t>
            </a:r>
            <a:endParaRPr lang="pt-BR" sz="1800" i="1" dirty="0" smtClean="0"/>
          </a:p>
          <a:p>
            <a:pPr lvl="2"/>
            <a:r>
              <a:rPr lang="pt-BR" sz="1800" dirty="0" smtClean="0"/>
              <a:t>requisição de slots </a:t>
            </a:r>
            <a:r>
              <a:rPr lang="pt-BR" sz="1800" i="1" dirty="0" err="1" smtClean="0"/>
              <a:t>upstream</a:t>
            </a:r>
            <a:r>
              <a:rPr lang="pt-BR" sz="1800" dirty="0" smtClean="0"/>
              <a:t> (e dados) são transmitidos através de acesso aleatório (retirada binária) em slots selecionados</a:t>
            </a:r>
            <a:endParaRPr lang="pt-BR" sz="1800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36588" y="1304925"/>
            <a:ext cx="8018567" cy="2705193"/>
            <a:chOff x="871157" y="3598021"/>
            <a:chExt cx="8019056" cy="2705737"/>
          </a:xfrm>
        </p:grpSpPr>
        <p:sp>
          <p:nvSpPr>
            <p:cNvPr id="5" name="Rectangle 5"/>
            <p:cNvSpPr/>
            <p:nvPr/>
          </p:nvSpPr>
          <p:spPr>
            <a:xfrm>
              <a:off x="3692317" y="3679000"/>
              <a:ext cx="1505041" cy="4255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3692317" y="3716338"/>
              <a:ext cx="1998264" cy="400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lnSpc>
                  <a:spcPts val="1200"/>
                </a:lnSpc>
              </a:pPr>
              <a:r>
                <a:rPr lang="en-US" altLang="pt-BR" sz="1000" dirty="0" err="1" smtClean="0">
                  <a:latin typeface="Arial" pitchFamily="34" charset="0"/>
                  <a:cs typeface="Arial" pitchFamily="34" charset="0"/>
                </a:rPr>
                <a:t>quadro</a:t>
              </a:r>
              <a:r>
                <a:rPr lang="en-US" altLang="pt-BR" sz="1000" dirty="0" smtClean="0">
                  <a:latin typeface="Arial" pitchFamily="34" charset="0"/>
                  <a:cs typeface="Arial" pitchFamily="34" charset="0"/>
                </a:rPr>
                <a:t> de </a:t>
              </a:r>
              <a:r>
                <a:rPr lang="en-US" altLang="pt-BR" sz="1000" dirty="0" err="1" smtClean="0">
                  <a:latin typeface="Arial" pitchFamily="34" charset="0"/>
                  <a:cs typeface="Arial" pitchFamily="34" charset="0"/>
                </a:rPr>
                <a:t>mapeamento</a:t>
              </a:r>
              <a:endParaRPr lang="en-US" altLang="pt-BR" sz="1000" dirty="0" smtClean="0">
                <a:latin typeface="Arial" pitchFamily="34" charset="0"/>
                <a:cs typeface="Arial" pitchFamily="34" charset="0"/>
              </a:endParaRPr>
            </a:p>
            <a:p>
              <a:pPr>
                <a:lnSpc>
                  <a:spcPts val="1200"/>
                </a:lnSpc>
              </a:pPr>
              <a:r>
                <a:rPr lang="en-US" altLang="pt-BR" sz="1000" dirty="0" smtClean="0">
                  <a:latin typeface="Arial" pitchFamily="34" charset="0"/>
                  <a:cs typeface="Arial" pitchFamily="34" charset="0"/>
                </a:rPr>
                <a:t>p/ </a:t>
              </a:r>
              <a:r>
                <a:rPr lang="en-US" altLang="pt-BR" sz="1000" dirty="0" err="1" smtClean="0">
                  <a:latin typeface="Arial" pitchFamily="34" charset="0"/>
                  <a:cs typeface="Arial" pitchFamily="34" charset="0"/>
                </a:rPr>
                <a:t>intervalo</a:t>
              </a:r>
              <a:r>
                <a:rPr lang="en-US" altLang="pt-BR" sz="1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pt-BR" sz="1000" dirty="0">
                  <a:latin typeface="Arial" pitchFamily="34" charset="0"/>
                  <a:cs typeface="Arial" pitchFamily="34" charset="0"/>
                </a:rPr>
                <a:t>[t1, t2]</a:t>
              </a:r>
            </a:p>
          </p:txBody>
        </p:sp>
        <p:sp>
          <p:nvSpPr>
            <p:cNvPr id="7" name="TextBox 28"/>
            <p:cNvSpPr txBox="1">
              <a:spLocks noChangeArrowheads="1"/>
            </p:cNvSpPr>
            <p:nvPr/>
          </p:nvSpPr>
          <p:spPr bwMode="auto">
            <a:xfrm>
              <a:off x="6127750" y="5278438"/>
              <a:ext cx="2762463" cy="30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pt-BR" sz="1400" dirty="0" err="1" smtClean="0">
                  <a:latin typeface="Arial" pitchFamily="34" charset="0"/>
                  <a:cs typeface="Arial" pitchFamily="34" charset="0"/>
                </a:rPr>
                <a:t>Residências</a:t>
              </a:r>
              <a:r>
                <a:rPr lang="en-US" altLang="pt-BR" sz="1400" dirty="0" smtClean="0">
                  <a:latin typeface="Arial" pitchFamily="34" charset="0"/>
                  <a:cs typeface="Arial" pitchFamily="34" charset="0"/>
                </a:rPr>
                <a:t> com cable </a:t>
              </a:r>
              <a:r>
                <a:rPr lang="en-US" altLang="pt-BR" sz="1400" dirty="0">
                  <a:latin typeface="Arial" pitchFamily="34" charset="0"/>
                  <a:cs typeface="Arial" pitchFamily="34" charset="0"/>
                </a:rPr>
                <a:t>modems</a:t>
              </a:r>
            </a:p>
          </p:txBody>
        </p:sp>
        <p:sp>
          <p:nvSpPr>
            <p:cNvPr id="8" name="Down Arrow 29"/>
            <p:cNvSpPr/>
            <p:nvPr/>
          </p:nvSpPr>
          <p:spPr>
            <a:xfrm rot="16200000">
              <a:off x="4257473" y="2472510"/>
              <a:ext cx="390604" cy="3607020"/>
            </a:xfrm>
            <a:prstGeom prst="down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9" name="Down Arrow 30"/>
            <p:cNvSpPr/>
            <p:nvPr/>
          </p:nvSpPr>
          <p:spPr>
            <a:xfrm rot="5400000">
              <a:off x="4198733" y="2898046"/>
              <a:ext cx="374725" cy="3607020"/>
            </a:xfrm>
            <a:prstGeom prst="down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10" name="TextBox 31"/>
            <p:cNvSpPr txBox="1">
              <a:spLocks noChangeArrowheads="1"/>
            </p:cNvSpPr>
            <p:nvPr/>
          </p:nvSpPr>
          <p:spPr bwMode="auto">
            <a:xfrm>
              <a:off x="3505200" y="4124325"/>
              <a:ext cx="1539298" cy="277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pt-BR" sz="1200" dirty="0" smtClean="0">
                  <a:latin typeface="Arial" pitchFamily="34" charset="0"/>
                  <a:cs typeface="Arial" pitchFamily="34" charset="0"/>
                </a:rPr>
                <a:t>Canal downstream </a:t>
              </a:r>
              <a:r>
                <a:rPr lang="en-US" altLang="pt-BR" sz="1200" dirty="0" err="1" smtClean="0">
                  <a:latin typeface="Arial" pitchFamily="34" charset="0"/>
                  <a:cs typeface="Arial" pitchFamily="34" charset="0"/>
                </a:rPr>
                <a:t>i</a:t>
              </a:r>
              <a:endParaRPr lang="en-US" altLang="pt-B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Box 32"/>
            <p:cNvSpPr txBox="1">
              <a:spLocks noChangeArrowheads="1"/>
            </p:cNvSpPr>
            <p:nvPr/>
          </p:nvSpPr>
          <p:spPr bwMode="auto">
            <a:xfrm>
              <a:off x="3648075" y="4546600"/>
              <a:ext cx="1369369" cy="277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pt-BR" sz="1200" dirty="0" smtClean="0">
                  <a:latin typeface="Arial" pitchFamily="34" charset="0"/>
                  <a:cs typeface="Arial" pitchFamily="34" charset="0"/>
                </a:rPr>
                <a:t>Canal Upstream j</a:t>
              </a:r>
              <a:endParaRPr lang="en-US" altLang="pt-BR" sz="1200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0223" y="3796499"/>
              <a:ext cx="817612" cy="242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cxnSp>
          <p:nvCxnSpPr>
            <p:cNvPr id="13" name="Straight Connector 34"/>
            <p:cNvCxnSpPr/>
            <p:nvPr/>
          </p:nvCxnSpPr>
          <p:spPr>
            <a:xfrm>
              <a:off x="3060452" y="5238239"/>
              <a:ext cx="2756068" cy="47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35"/>
            <p:cNvCxnSpPr/>
            <p:nvPr/>
          </p:nvCxnSpPr>
          <p:spPr>
            <a:xfrm>
              <a:off x="3119194" y="5044525"/>
              <a:ext cx="0" cy="1905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36"/>
            <p:cNvCxnSpPr/>
            <p:nvPr/>
          </p:nvCxnSpPr>
          <p:spPr>
            <a:xfrm flipH="1">
              <a:off x="3204924" y="5130267"/>
              <a:ext cx="3175" cy="107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37"/>
            <p:cNvCxnSpPr/>
            <p:nvPr/>
          </p:nvCxnSpPr>
          <p:spPr>
            <a:xfrm flipH="1">
              <a:off x="3285891" y="5130267"/>
              <a:ext cx="3175" cy="107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38"/>
            <p:cNvCxnSpPr/>
            <p:nvPr/>
          </p:nvCxnSpPr>
          <p:spPr>
            <a:xfrm flipH="1">
              <a:off x="3366859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39"/>
            <p:cNvCxnSpPr/>
            <p:nvPr/>
          </p:nvCxnSpPr>
          <p:spPr>
            <a:xfrm flipH="1">
              <a:off x="3447826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40"/>
            <p:cNvCxnSpPr/>
            <p:nvPr/>
          </p:nvCxnSpPr>
          <p:spPr>
            <a:xfrm flipH="1">
              <a:off x="3528794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41"/>
            <p:cNvCxnSpPr/>
            <p:nvPr/>
          </p:nvCxnSpPr>
          <p:spPr>
            <a:xfrm flipH="1">
              <a:off x="360817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42"/>
            <p:cNvCxnSpPr/>
            <p:nvPr/>
          </p:nvCxnSpPr>
          <p:spPr>
            <a:xfrm flipH="1">
              <a:off x="3689141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43"/>
            <p:cNvCxnSpPr/>
            <p:nvPr/>
          </p:nvCxnSpPr>
          <p:spPr>
            <a:xfrm flipH="1">
              <a:off x="3770109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44"/>
            <p:cNvCxnSpPr/>
            <p:nvPr/>
          </p:nvCxnSpPr>
          <p:spPr>
            <a:xfrm flipH="1">
              <a:off x="3851076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45"/>
            <p:cNvCxnSpPr/>
            <p:nvPr/>
          </p:nvCxnSpPr>
          <p:spPr>
            <a:xfrm flipH="1">
              <a:off x="3939981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46"/>
            <p:cNvCxnSpPr/>
            <p:nvPr/>
          </p:nvCxnSpPr>
          <p:spPr>
            <a:xfrm flipH="1">
              <a:off x="4019361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47"/>
            <p:cNvCxnSpPr/>
            <p:nvPr/>
          </p:nvCxnSpPr>
          <p:spPr>
            <a:xfrm flipH="1">
              <a:off x="4100329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48"/>
            <p:cNvCxnSpPr/>
            <p:nvPr/>
          </p:nvCxnSpPr>
          <p:spPr>
            <a:xfrm flipH="1">
              <a:off x="4181296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49"/>
            <p:cNvCxnSpPr/>
            <p:nvPr/>
          </p:nvCxnSpPr>
          <p:spPr>
            <a:xfrm flipH="1">
              <a:off x="426226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50"/>
            <p:cNvCxnSpPr/>
            <p:nvPr/>
          </p:nvCxnSpPr>
          <p:spPr>
            <a:xfrm flipH="1">
              <a:off x="4343231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51"/>
            <p:cNvCxnSpPr/>
            <p:nvPr/>
          </p:nvCxnSpPr>
          <p:spPr>
            <a:xfrm flipH="1">
              <a:off x="4424198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52"/>
            <p:cNvCxnSpPr/>
            <p:nvPr/>
          </p:nvCxnSpPr>
          <p:spPr>
            <a:xfrm flipH="1">
              <a:off x="4505165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3"/>
            <p:cNvCxnSpPr/>
            <p:nvPr/>
          </p:nvCxnSpPr>
          <p:spPr>
            <a:xfrm flipH="1">
              <a:off x="4584545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54"/>
            <p:cNvCxnSpPr/>
            <p:nvPr/>
          </p:nvCxnSpPr>
          <p:spPr>
            <a:xfrm flipH="1">
              <a:off x="467821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55"/>
            <p:cNvCxnSpPr/>
            <p:nvPr/>
          </p:nvCxnSpPr>
          <p:spPr>
            <a:xfrm flipH="1">
              <a:off x="4767119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56"/>
            <p:cNvCxnSpPr/>
            <p:nvPr/>
          </p:nvCxnSpPr>
          <p:spPr>
            <a:xfrm flipH="1">
              <a:off x="4848086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57"/>
            <p:cNvCxnSpPr/>
            <p:nvPr/>
          </p:nvCxnSpPr>
          <p:spPr>
            <a:xfrm flipH="1">
              <a:off x="4929054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58"/>
            <p:cNvCxnSpPr/>
            <p:nvPr/>
          </p:nvCxnSpPr>
          <p:spPr>
            <a:xfrm flipH="1">
              <a:off x="500843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59"/>
            <p:cNvCxnSpPr/>
            <p:nvPr/>
          </p:nvCxnSpPr>
          <p:spPr>
            <a:xfrm flipH="1">
              <a:off x="5089401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60"/>
            <p:cNvCxnSpPr/>
            <p:nvPr/>
          </p:nvCxnSpPr>
          <p:spPr>
            <a:xfrm flipH="1">
              <a:off x="5170369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61"/>
            <p:cNvCxnSpPr/>
            <p:nvPr/>
          </p:nvCxnSpPr>
          <p:spPr>
            <a:xfrm flipH="1">
              <a:off x="5251336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62"/>
            <p:cNvCxnSpPr/>
            <p:nvPr/>
          </p:nvCxnSpPr>
          <p:spPr>
            <a:xfrm flipH="1">
              <a:off x="5332304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63"/>
            <p:cNvCxnSpPr/>
            <p:nvPr/>
          </p:nvCxnSpPr>
          <p:spPr>
            <a:xfrm flipH="1">
              <a:off x="5413271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64"/>
            <p:cNvCxnSpPr/>
            <p:nvPr/>
          </p:nvCxnSpPr>
          <p:spPr>
            <a:xfrm>
              <a:off x="5508527" y="5044525"/>
              <a:ext cx="0" cy="1905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65"/>
            <p:cNvSpPr txBox="1">
              <a:spLocks noChangeArrowheads="1"/>
            </p:cNvSpPr>
            <p:nvPr/>
          </p:nvSpPr>
          <p:spPr bwMode="auto">
            <a:xfrm>
              <a:off x="2998788" y="5230813"/>
              <a:ext cx="3558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pt-BR" sz="1600"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altLang="pt-BR" sz="1600" baseline="-2500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45" name="TextBox 66"/>
            <p:cNvSpPr txBox="1">
              <a:spLocks noChangeArrowheads="1"/>
            </p:cNvSpPr>
            <p:nvPr/>
          </p:nvSpPr>
          <p:spPr bwMode="auto">
            <a:xfrm>
              <a:off x="5389563" y="5246688"/>
              <a:ext cx="3558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pt-BR" sz="1600"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altLang="pt-BR" sz="1600" baseline="-2500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cxnSp>
          <p:nvCxnSpPr>
            <p:cNvPr id="46" name="Straight Connector 67"/>
            <p:cNvCxnSpPr/>
            <p:nvPr/>
          </p:nvCxnSpPr>
          <p:spPr>
            <a:xfrm>
              <a:off x="3111255" y="5322393"/>
              <a:ext cx="577885" cy="3176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68"/>
            <p:cNvCxnSpPr/>
            <p:nvPr/>
          </p:nvCxnSpPr>
          <p:spPr>
            <a:xfrm>
              <a:off x="3679615" y="5328744"/>
              <a:ext cx="1870189" cy="1588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69"/>
            <p:cNvCxnSpPr/>
            <p:nvPr/>
          </p:nvCxnSpPr>
          <p:spPr>
            <a:xfrm>
              <a:off x="3400198" y="5376379"/>
              <a:ext cx="4763" cy="512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70"/>
            <p:cNvCxnSpPr/>
            <p:nvPr/>
          </p:nvCxnSpPr>
          <p:spPr>
            <a:xfrm>
              <a:off x="4573433" y="5384318"/>
              <a:ext cx="6350" cy="5144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71"/>
            <p:cNvSpPr txBox="1">
              <a:spLocks noChangeArrowheads="1"/>
            </p:cNvSpPr>
            <p:nvPr/>
          </p:nvSpPr>
          <p:spPr bwMode="auto">
            <a:xfrm>
              <a:off x="4476750" y="5842000"/>
              <a:ext cx="3379657" cy="461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pt-BR" sz="1200" dirty="0" err="1" smtClean="0">
                  <a:latin typeface="Arial" pitchFamily="34" charset="0"/>
                  <a:cs typeface="Arial" pitchFamily="34" charset="0"/>
                </a:rPr>
                <a:t>Minislots</a:t>
              </a:r>
              <a:r>
                <a:rPr lang="en-US" altLang="pt-BR" sz="12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pt-BR" sz="1200" dirty="0" err="1" smtClean="0">
                  <a:latin typeface="Arial" pitchFamily="34" charset="0"/>
                  <a:cs typeface="Arial" pitchFamily="34" charset="0"/>
                </a:rPr>
                <a:t>alocados</a:t>
              </a:r>
              <a:r>
                <a:rPr lang="en-US" altLang="pt-BR" sz="12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pt-BR" sz="1200" dirty="0" err="1" smtClean="0">
                  <a:latin typeface="Arial" pitchFamily="34" charset="0"/>
                  <a:cs typeface="Arial" pitchFamily="34" charset="0"/>
                </a:rPr>
                <a:t>contendo</a:t>
              </a:r>
              <a:r>
                <a:rPr lang="en-US" altLang="pt-BR" sz="12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pt-BR" sz="1200" dirty="0" err="1" smtClean="0">
                  <a:latin typeface="Arial" pitchFamily="34" charset="0"/>
                  <a:cs typeface="Arial" pitchFamily="34" charset="0"/>
                </a:rPr>
                <a:t>quadros</a:t>
              </a:r>
              <a:r>
                <a:rPr lang="en-US" altLang="pt-BR" sz="1200" dirty="0" smtClean="0">
                  <a:latin typeface="Arial" pitchFamily="34" charset="0"/>
                  <a:cs typeface="Arial" pitchFamily="34" charset="0"/>
                </a:rPr>
                <a:t> de dados</a:t>
              </a:r>
            </a:p>
            <a:p>
              <a:r>
                <a:rPr lang="en-US" altLang="pt-BR" sz="1200" dirty="0" smtClean="0">
                  <a:latin typeface="Arial" pitchFamily="34" charset="0"/>
                  <a:cs typeface="Arial" pitchFamily="34" charset="0"/>
                </a:rPr>
                <a:t>upstream do cable modem</a:t>
              </a:r>
              <a:endParaRPr lang="en-US" altLang="pt-B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TextBox 72"/>
            <p:cNvSpPr txBox="1">
              <a:spLocks noChangeArrowheads="1"/>
            </p:cNvSpPr>
            <p:nvPr/>
          </p:nvSpPr>
          <p:spPr bwMode="auto">
            <a:xfrm>
              <a:off x="2358388" y="5840413"/>
              <a:ext cx="2050686" cy="461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pt-BR" sz="1200" dirty="0" err="1">
                  <a:latin typeface="Arial" pitchFamily="34" charset="0"/>
                  <a:cs typeface="Arial" pitchFamily="34" charset="0"/>
                </a:rPr>
                <a:t>Minislots</a:t>
              </a:r>
              <a:r>
                <a:rPr lang="en-US" altLang="pt-BR" sz="12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pt-BR" sz="1200" dirty="0" err="1" smtClean="0">
                  <a:latin typeface="Arial" pitchFamily="34" charset="0"/>
                  <a:cs typeface="Arial" pitchFamily="34" charset="0"/>
                </a:rPr>
                <a:t>contendo</a:t>
              </a:r>
              <a:r>
                <a:rPr lang="en-US" altLang="pt-BR" sz="12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pt-BR" sz="1200" dirty="0" err="1" smtClean="0">
                  <a:latin typeface="Arial" pitchFamily="34" charset="0"/>
                  <a:cs typeface="Arial" pitchFamily="34" charset="0"/>
                </a:rPr>
                <a:t>quadros</a:t>
              </a:r>
              <a:endParaRPr lang="en-US" altLang="pt-BR" sz="1200" dirty="0">
                <a:latin typeface="Arial" pitchFamily="34" charset="0"/>
                <a:cs typeface="Arial" pitchFamily="34" charset="0"/>
              </a:endParaRPr>
            </a:p>
            <a:p>
              <a:r>
                <a:rPr lang="en-US" altLang="pt-BR" sz="1200" dirty="0" smtClean="0">
                  <a:latin typeface="Arial" pitchFamily="34" charset="0"/>
                  <a:cs typeface="Arial" pitchFamily="34" charset="0"/>
                </a:rPr>
                <a:t>de </a:t>
              </a:r>
              <a:r>
                <a:rPr lang="en-US" altLang="pt-BR" sz="1200" dirty="0" err="1" smtClean="0">
                  <a:latin typeface="Arial" pitchFamily="34" charset="0"/>
                  <a:cs typeface="Arial" pitchFamily="34" charset="0"/>
                </a:rPr>
                <a:t>requisição</a:t>
              </a:r>
              <a:r>
                <a:rPr lang="en-US" altLang="pt-BR" sz="1200" dirty="0" smtClean="0">
                  <a:latin typeface="Arial" pitchFamily="34" charset="0"/>
                  <a:cs typeface="Arial" pitchFamily="34" charset="0"/>
                </a:rPr>
                <a:t> de </a:t>
              </a:r>
              <a:r>
                <a:rPr lang="en-US" altLang="pt-BR" sz="1200" dirty="0" err="1" smtClean="0">
                  <a:latin typeface="Arial" pitchFamily="34" charset="0"/>
                  <a:cs typeface="Arial" pitchFamily="34" charset="0"/>
                </a:rPr>
                <a:t>minislots</a:t>
              </a:r>
              <a:endParaRPr lang="en-US" altLang="pt-B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44"/>
            <p:cNvSpPr>
              <a:spLocks noChangeArrowheads="1"/>
            </p:cNvSpPr>
            <p:nvPr/>
          </p:nvSpPr>
          <p:spPr bwMode="auto">
            <a:xfrm>
              <a:off x="1431405" y="4202429"/>
              <a:ext cx="955675" cy="700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endParaRPr lang="pt-BR" altLang="pt-BR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3" name="Text Box 45"/>
            <p:cNvSpPr txBox="1">
              <a:spLocks noChangeArrowheads="1"/>
            </p:cNvSpPr>
            <p:nvPr/>
          </p:nvSpPr>
          <p:spPr bwMode="auto">
            <a:xfrm>
              <a:off x="871157" y="3661398"/>
              <a:ext cx="1925637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pt-BR" sz="1600" i="0">
                  <a:solidFill>
                    <a:srgbClr val="000000"/>
                  </a:solidFill>
                  <a:latin typeface="Arial" pitchFamily="34" charset="0"/>
                </a:rPr>
                <a:t>cable headend</a:t>
              </a:r>
            </a:p>
          </p:txBody>
        </p:sp>
        <p:sp>
          <p:nvSpPr>
            <p:cNvPr id="54" name="Text Box 126"/>
            <p:cNvSpPr txBox="1">
              <a:spLocks noChangeArrowheads="1"/>
            </p:cNvSpPr>
            <p:nvPr/>
          </p:nvSpPr>
          <p:spPr bwMode="auto">
            <a:xfrm>
              <a:off x="1296633" y="4171224"/>
              <a:ext cx="950970" cy="336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i="0" dirty="0" smtClean="0">
                  <a:solidFill>
                    <a:srgbClr val="000000"/>
                  </a:solidFill>
                </a:rPr>
                <a:t>CMTS</a:t>
              </a:r>
            </a:p>
          </p:txBody>
        </p:sp>
        <p:sp>
          <p:nvSpPr>
            <p:cNvPr id="55" name="AutoShape 127"/>
            <p:cNvSpPr>
              <a:spLocks noChangeArrowheads="1"/>
            </p:cNvSpPr>
            <p:nvPr/>
          </p:nvSpPr>
          <p:spPr bwMode="auto">
            <a:xfrm>
              <a:off x="1336322" y="3939403"/>
              <a:ext cx="1206574" cy="26199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i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pic>
          <p:nvPicPr>
            <p:cNvPr id="5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2949" y="4326831"/>
              <a:ext cx="258778" cy="520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57" name="Group 77"/>
            <p:cNvGrpSpPr>
              <a:grpSpLocks/>
            </p:cNvGrpSpPr>
            <p:nvPr/>
          </p:nvGrpSpPr>
          <p:grpSpPr bwMode="auto">
            <a:xfrm flipH="1">
              <a:off x="6302761" y="3598021"/>
              <a:ext cx="1034814" cy="625180"/>
              <a:chOff x="-490" y="1664"/>
              <a:chExt cx="1429" cy="842"/>
            </a:xfrm>
          </p:grpSpPr>
          <p:sp>
            <p:nvSpPr>
              <p:cNvPr id="109" name="AutoShape 78"/>
              <p:cNvSpPr>
                <a:spLocks noChangeArrowheads="1"/>
              </p:cNvSpPr>
              <p:nvPr/>
            </p:nvSpPr>
            <p:spPr bwMode="auto">
              <a:xfrm>
                <a:off x="-490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10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111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6" y="1923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12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pt-BR"/>
                </a:p>
              </p:txBody>
            </p:sp>
            <p:grpSp>
              <p:nvGrpSpPr>
                <p:cNvPr id="113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119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35" y="1000"/>
                    <a:ext cx="855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20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404" y="1073"/>
                    <a:ext cx="4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21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8" y="1073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22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7" y="1068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23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6" y="1068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24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pic>
              <p:nvPicPr>
                <p:cNvPr id="114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5" name="Rectangle 90"/>
                <p:cNvSpPr>
                  <a:spLocks noChangeArrowheads="1"/>
                </p:cNvSpPr>
                <p:nvPr/>
              </p:nvSpPr>
              <p:spPr bwMode="auto">
                <a:xfrm>
                  <a:off x="530" y="2233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16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47 w 381"/>
                    <a:gd name="T1" fmla="*/ 274 h 274"/>
                    <a:gd name="T2" fmla="*/ 4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7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1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pic>
              <p:nvPicPr>
                <p:cNvPr id="118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8" name="Group 77"/>
            <p:cNvGrpSpPr>
              <a:grpSpLocks/>
            </p:cNvGrpSpPr>
            <p:nvPr/>
          </p:nvGrpSpPr>
          <p:grpSpPr bwMode="auto">
            <a:xfrm flipH="1">
              <a:off x="7513460" y="3950311"/>
              <a:ext cx="1034814" cy="625180"/>
              <a:chOff x="-490" y="1664"/>
              <a:chExt cx="1429" cy="842"/>
            </a:xfrm>
          </p:grpSpPr>
          <p:sp>
            <p:nvSpPr>
              <p:cNvPr id="93" name="AutoShape 78"/>
              <p:cNvSpPr>
                <a:spLocks noChangeArrowheads="1"/>
              </p:cNvSpPr>
              <p:nvPr/>
            </p:nvSpPr>
            <p:spPr bwMode="auto">
              <a:xfrm>
                <a:off x="-491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94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95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7" y="1923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96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pt-BR"/>
                </a:p>
              </p:txBody>
            </p:sp>
            <p:grpSp>
              <p:nvGrpSpPr>
                <p:cNvPr id="97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103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23" y="1001"/>
                    <a:ext cx="864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04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2" y="1074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05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6" y="1074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06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5" y="1069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07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4" y="1069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08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pic>
              <p:nvPicPr>
                <p:cNvPr id="98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9" name="Rectangle 90"/>
                <p:cNvSpPr>
                  <a:spLocks noChangeArrowheads="1"/>
                </p:cNvSpPr>
                <p:nvPr/>
              </p:nvSpPr>
              <p:spPr bwMode="auto">
                <a:xfrm>
                  <a:off x="529" y="2233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00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47 w 381"/>
                    <a:gd name="T1" fmla="*/ 274 h 274"/>
                    <a:gd name="T2" fmla="*/ 4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1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2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pic>
              <p:nvPicPr>
                <p:cNvPr id="102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9" name="Group 77"/>
            <p:cNvGrpSpPr>
              <a:grpSpLocks/>
            </p:cNvGrpSpPr>
            <p:nvPr/>
          </p:nvGrpSpPr>
          <p:grpSpPr bwMode="auto">
            <a:xfrm flipH="1">
              <a:off x="7313560" y="4655807"/>
              <a:ext cx="1034814" cy="625180"/>
              <a:chOff x="-490" y="1664"/>
              <a:chExt cx="1429" cy="842"/>
            </a:xfrm>
          </p:grpSpPr>
          <p:sp>
            <p:nvSpPr>
              <p:cNvPr id="77" name="AutoShape 78"/>
              <p:cNvSpPr>
                <a:spLocks noChangeArrowheads="1"/>
              </p:cNvSpPr>
              <p:nvPr/>
            </p:nvSpPr>
            <p:spPr bwMode="auto">
              <a:xfrm>
                <a:off x="-491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78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79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7" y="1922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80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pt-BR"/>
                </a:p>
              </p:txBody>
            </p:sp>
            <p:grpSp>
              <p:nvGrpSpPr>
                <p:cNvPr id="81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87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23" y="999"/>
                    <a:ext cx="864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88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2" y="1072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89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6" y="1072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90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6" y="1067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91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1067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92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pic>
              <p:nvPicPr>
                <p:cNvPr id="82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3" name="Rectangle 90"/>
                <p:cNvSpPr>
                  <a:spLocks noChangeArrowheads="1"/>
                </p:cNvSpPr>
                <p:nvPr/>
              </p:nvSpPr>
              <p:spPr bwMode="auto">
                <a:xfrm>
                  <a:off x="529" y="2232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84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47 w 381"/>
                    <a:gd name="T1" fmla="*/ 274 h 274"/>
                    <a:gd name="T2" fmla="*/ 4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5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1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pic>
              <p:nvPicPr>
                <p:cNvPr id="86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60" name="Group 77"/>
            <p:cNvGrpSpPr>
              <a:grpSpLocks/>
            </p:cNvGrpSpPr>
            <p:nvPr/>
          </p:nvGrpSpPr>
          <p:grpSpPr bwMode="auto">
            <a:xfrm flipH="1">
              <a:off x="6254794" y="4337877"/>
              <a:ext cx="1034814" cy="625180"/>
              <a:chOff x="-490" y="1664"/>
              <a:chExt cx="1429" cy="842"/>
            </a:xfrm>
          </p:grpSpPr>
          <p:sp>
            <p:nvSpPr>
              <p:cNvPr id="61" name="AutoShape 78"/>
              <p:cNvSpPr>
                <a:spLocks noChangeArrowheads="1"/>
              </p:cNvSpPr>
              <p:nvPr/>
            </p:nvSpPr>
            <p:spPr bwMode="auto">
              <a:xfrm>
                <a:off x="-490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62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63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7" y="1923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64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pt-BR"/>
                </a:p>
              </p:txBody>
            </p:sp>
            <p:grpSp>
              <p:nvGrpSpPr>
                <p:cNvPr id="65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71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24" y="1000"/>
                    <a:ext cx="864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72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3" y="1073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7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7" y="1073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74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6" y="1068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75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1068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76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pic>
              <p:nvPicPr>
                <p:cNvPr id="66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7" name="Rectangle 90"/>
                <p:cNvSpPr>
                  <a:spLocks noChangeArrowheads="1"/>
                </p:cNvSpPr>
                <p:nvPr/>
              </p:nvSpPr>
              <p:spPr bwMode="auto">
                <a:xfrm>
                  <a:off x="529" y="2233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68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47 w 381"/>
                    <a:gd name="T1" fmla="*/ 274 h 274"/>
                    <a:gd name="T2" fmla="*/ 4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9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1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pic>
              <p:nvPicPr>
                <p:cNvPr id="70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pic>
        <p:nvPicPr>
          <p:cNvPr id="125" name="Picture 180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868363"/>
            <a:ext cx="46164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03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0"/>
            <a:ext cx="7772400" cy="1143000"/>
          </a:xfrm>
        </p:spPr>
        <p:txBody>
          <a:bodyPr/>
          <a:lstStyle/>
          <a:p>
            <a:r>
              <a:rPr lang="pt-BR" sz="4000" dirty="0" smtClean="0"/>
              <a:t>Camada de Enlace: Contexto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8925" y="1258888"/>
            <a:ext cx="4151313" cy="4648200"/>
          </a:xfrm>
        </p:spPr>
        <p:txBody>
          <a:bodyPr/>
          <a:lstStyle/>
          <a:p>
            <a:r>
              <a:rPr lang="pt-BR" sz="2000" dirty="0" smtClean="0"/>
              <a:t>um </a:t>
            </a:r>
            <a:r>
              <a:rPr lang="pt-BR" sz="2000" dirty="0" err="1" smtClean="0"/>
              <a:t>datagrama</a:t>
            </a:r>
            <a:r>
              <a:rPr lang="pt-BR" sz="2000" dirty="0" smtClean="0"/>
              <a:t> é transferido por diferentes protocolos de enlace em diferentes enlaces:</a:t>
            </a:r>
          </a:p>
          <a:p>
            <a:pPr lvl="1"/>
            <a:r>
              <a:rPr lang="pt-BR" sz="2000" dirty="0" smtClean="0"/>
              <a:t>Ex.: Ethernet no primeiro enlace, frame </a:t>
            </a:r>
            <a:r>
              <a:rPr lang="pt-BR" sz="2000" dirty="0" err="1" smtClean="0"/>
              <a:t>relay</a:t>
            </a:r>
            <a:r>
              <a:rPr lang="pt-BR" sz="2000" dirty="0" smtClean="0"/>
              <a:t> em enlaces intermediários e 802.11 no último enlace</a:t>
            </a:r>
          </a:p>
          <a:p>
            <a:r>
              <a:rPr lang="pt-BR" sz="2000" dirty="0" smtClean="0"/>
              <a:t>cada protocolo de enlace provê diferentes serviços</a:t>
            </a:r>
          </a:p>
          <a:p>
            <a:pPr lvl="1"/>
            <a:r>
              <a:rPr lang="pt-BR" sz="2000" dirty="0" smtClean="0"/>
              <a:t>ex.: pode ou não prover transporte confiável de dados através do enlace</a:t>
            </a:r>
            <a:endParaRPr lang="pt-BR" sz="1800" dirty="0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06925" y="1123950"/>
            <a:ext cx="4187825" cy="4648200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 sz="1800" u="sng" dirty="0" smtClean="0">
                <a:solidFill>
                  <a:srgbClr val="FF0000"/>
                </a:solidFill>
              </a:rPr>
              <a:t>Analogia com um sistema de transporte</a:t>
            </a:r>
          </a:p>
          <a:p>
            <a:r>
              <a:rPr lang="pt-BR" sz="1600" dirty="0" smtClean="0"/>
              <a:t>Viagem de Princeton até </a:t>
            </a:r>
            <a:r>
              <a:rPr lang="pt-BR" sz="1600" dirty="0" err="1" smtClean="0"/>
              <a:t>Lausanne</a:t>
            </a:r>
            <a:endParaRPr lang="pt-BR" sz="1600" dirty="0" smtClean="0"/>
          </a:p>
          <a:p>
            <a:pPr lvl="1"/>
            <a:r>
              <a:rPr lang="pt-BR" sz="1800" dirty="0" smtClean="0"/>
              <a:t>taxi: Princeton até JFK</a:t>
            </a:r>
          </a:p>
          <a:p>
            <a:pPr lvl="1"/>
            <a:r>
              <a:rPr lang="pt-BR" sz="1800" dirty="0" smtClean="0"/>
              <a:t>avião: JFK até Genebra</a:t>
            </a:r>
          </a:p>
          <a:p>
            <a:pPr lvl="1"/>
            <a:r>
              <a:rPr lang="pt-BR" sz="1800" dirty="0" smtClean="0"/>
              <a:t>Trem: Genebra até </a:t>
            </a:r>
            <a:r>
              <a:rPr lang="pt-BR" sz="1800" dirty="0" err="1" smtClean="0"/>
              <a:t>Lausanne</a:t>
            </a:r>
            <a:endParaRPr lang="pt-BR" sz="1800" dirty="0" smtClean="0"/>
          </a:p>
          <a:p>
            <a:r>
              <a:rPr lang="pt-BR" sz="1800" dirty="0" smtClean="0"/>
              <a:t>turista = </a:t>
            </a:r>
            <a:r>
              <a:rPr lang="pt-BR" sz="1800" dirty="0" err="1" smtClean="0">
                <a:solidFill>
                  <a:srgbClr val="FF0000"/>
                </a:solidFill>
              </a:rPr>
              <a:t>datagrama</a:t>
            </a:r>
            <a:endParaRPr lang="pt-BR" sz="1800" dirty="0" smtClean="0"/>
          </a:p>
          <a:p>
            <a:r>
              <a:rPr lang="pt-BR" sz="1800" dirty="0" smtClean="0"/>
              <a:t>segmento de transporte = </a:t>
            </a:r>
            <a:r>
              <a:rPr lang="pt-BR" sz="1800" dirty="0" smtClean="0">
                <a:solidFill>
                  <a:srgbClr val="FF0000"/>
                </a:solidFill>
              </a:rPr>
              <a:t>enlace de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0000"/>
                </a:solidFill>
              </a:rPr>
              <a:t>comunicação</a:t>
            </a:r>
            <a:endParaRPr lang="pt-BR" sz="1800" dirty="0" smtClean="0"/>
          </a:p>
          <a:p>
            <a:r>
              <a:rPr lang="pt-BR" sz="1800" dirty="0" smtClean="0"/>
              <a:t>modo de transporte = </a:t>
            </a:r>
            <a:r>
              <a:rPr lang="pt-BR" sz="1800" dirty="0" smtClean="0">
                <a:solidFill>
                  <a:srgbClr val="FF0000"/>
                </a:solidFill>
              </a:rPr>
              <a:t>protocolo da camada de enlace</a:t>
            </a:r>
            <a:endParaRPr lang="pt-BR" sz="1800" dirty="0" smtClean="0"/>
          </a:p>
          <a:p>
            <a:r>
              <a:rPr lang="pt-BR" sz="1800" dirty="0" smtClean="0"/>
              <a:t>agente de viagens = </a:t>
            </a:r>
            <a:r>
              <a:rPr lang="pt-BR" sz="1800" dirty="0" smtClean="0">
                <a:solidFill>
                  <a:srgbClr val="FF0000"/>
                </a:solidFill>
              </a:rPr>
              <a:t>algoritmo de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0000"/>
                </a:solidFill>
              </a:rPr>
              <a:t>roteamento</a:t>
            </a:r>
          </a:p>
          <a:p>
            <a:pPr lvl="1"/>
            <a:endParaRPr lang="pt-B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Resumo dos protocolos MAC</a:t>
            </a:r>
            <a:endParaRPr lang="pt-BR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>
                <a:solidFill>
                  <a:srgbClr val="FF0000"/>
                </a:solidFill>
              </a:rPr>
              <a:t>divisão do canal</a:t>
            </a:r>
            <a:r>
              <a:rPr lang="pt-BR" dirty="0" smtClean="0"/>
              <a:t> por tempo, frequência ou código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Divisão de Tempo, Divisão de Frequência</a:t>
            </a:r>
          </a:p>
          <a:p>
            <a:pPr>
              <a:lnSpc>
                <a:spcPct val="90000"/>
              </a:lnSpc>
            </a:pPr>
            <a:r>
              <a:rPr lang="pt-BR" dirty="0" smtClean="0">
                <a:solidFill>
                  <a:srgbClr val="FF0000"/>
                </a:solidFill>
              </a:rPr>
              <a:t>acesso aleatório </a:t>
            </a:r>
            <a:r>
              <a:rPr lang="pt-BR" dirty="0" smtClean="0"/>
              <a:t>(dinâmico): 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ALOHA, S-ALOHA, CSMA, CSMA/CD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escutar a portadora: fácil em algumas tecnologias (cabeadas), difícil em outras (sem fio)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CSMA/CD usado na Ethernet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CSMA/CA usado no 802.11</a:t>
            </a:r>
          </a:p>
          <a:p>
            <a:pPr>
              <a:lnSpc>
                <a:spcPct val="90000"/>
              </a:lnSpc>
            </a:pPr>
            <a:r>
              <a:rPr lang="pt-BR" dirty="0" smtClean="0">
                <a:solidFill>
                  <a:srgbClr val="FF0000"/>
                </a:solidFill>
              </a:rPr>
              <a:t>Revezamento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Seleção (</a:t>
            </a:r>
            <a:r>
              <a:rPr lang="pt-BR" i="1" dirty="0" err="1" smtClean="0"/>
              <a:t>polling</a:t>
            </a:r>
            <a:r>
              <a:rPr lang="pt-BR" dirty="0" smtClean="0"/>
              <a:t>) a partir de um ponto central, passagem de permissões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Bluetooth, FDDI, Token </a:t>
            </a:r>
            <a:r>
              <a:rPr lang="pt-BR" dirty="0" err="1" smtClean="0"/>
              <a:t>Ring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Camada de Enlace</a:t>
            </a:r>
          </a:p>
        </p:txBody>
      </p:sp>
      <p:sp>
        <p:nvSpPr>
          <p:cNvPr id="5123" name="Rectangle 6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5.1 Introdução e serviços</a:t>
            </a:r>
          </a:p>
          <a:p>
            <a:pPr>
              <a:buNone/>
            </a:pPr>
            <a:r>
              <a:rPr lang="pt-BR" dirty="0" smtClean="0"/>
              <a:t>5.2 </a:t>
            </a:r>
            <a:r>
              <a:rPr lang="pt-BR" dirty="0"/>
              <a:t>D</a:t>
            </a:r>
            <a:r>
              <a:rPr lang="pt-BR" dirty="0" smtClean="0"/>
              <a:t>etecção e correção de erros </a:t>
            </a:r>
          </a:p>
          <a:p>
            <a:pPr>
              <a:buNone/>
            </a:pPr>
            <a:r>
              <a:rPr lang="pt-BR" dirty="0" smtClean="0"/>
              <a:t>5.3 Protocolos de acesso múltiplo </a:t>
            </a:r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5.4 Redes Locais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Endereçamento, ARP</a:t>
            </a:r>
          </a:p>
          <a:p>
            <a:pPr lvl="1"/>
            <a:r>
              <a:rPr lang="pt-BR" dirty="0" smtClean="0"/>
              <a:t>Ethernet</a:t>
            </a:r>
          </a:p>
          <a:p>
            <a:pPr lvl="1"/>
            <a:r>
              <a:rPr lang="pt-BR" dirty="0" smtClean="0"/>
              <a:t>Switches</a:t>
            </a:r>
          </a:p>
          <a:p>
            <a:pPr lvl="1"/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VLANs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pt-BR" dirty="0" smtClean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5.5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Virtualização </a:t>
            </a:r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do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enlace: </a:t>
            </a:r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MPLS</a:t>
            </a:r>
          </a:p>
          <a:p>
            <a:pPr>
              <a:buNone/>
            </a:pPr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5.6 Redes de centros de dados</a:t>
            </a:r>
            <a:endParaRPr lang="pt-BR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>
              <a:buNone/>
            </a:pPr>
            <a:r>
              <a:rPr lang="pt-BR" dirty="0" smtClean="0"/>
              <a:t>5.7 </a:t>
            </a:r>
            <a:r>
              <a:rPr lang="pt-BR" dirty="0"/>
              <a:t>Um dia na vida de uma solicitação de página Web</a:t>
            </a:r>
          </a:p>
        </p:txBody>
      </p:sp>
    </p:spTree>
    <p:extLst>
      <p:ext uri="{BB962C8B-B14F-4D97-AF65-F5344CB8AC3E}">
        <p14:creationId xmlns:p14="http://schemas.microsoft.com/office/powerpoint/2010/main" val="311339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9619"/>
            <a:ext cx="8458200" cy="838200"/>
          </a:xfrm>
        </p:spPr>
        <p:txBody>
          <a:bodyPr/>
          <a:lstStyle/>
          <a:p>
            <a:r>
              <a:rPr lang="pt-BR" sz="3600" dirty="0" smtClean="0"/>
              <a:t>Endereços MAC:Media Access Control</a:t>
            </a:r>
            <a:br>
              <a:rPr lang="pt-BR" sz="3600" dirty="0" smtClean="0"/>
            </a:br>
            <a:r>
              <a:rPr lang="pt-BR" sz="3600" dirty="0" smtClean="0"/>
              <a:t>(Controle de Acesso ao Meio)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4590256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Endereço IP de 32 bits: </a:t>
            </a:r>
          </a:p>
          <a:p>
            <a:pPr lvl="1"/>
            <a:r>
              <a:rPr lang="pt-BR" sz="2000" dirty="0" smtClean="0"/>
              <a:t>endereços da camada de rede para a interface (datagrama)</a:t>
            </a:r>
          </a:p>
          <a:p>
            <a:pPr lvl="1"/>
            <a:r>
              <a:rPr lang="pt-BR" sz="2000" dirty="0" smtClean="0"/>
              <a:t>usado pelo repasse da camada 3 (rede)</a:t>
            </a:r>
            <a:endParaRPr lang="pt-BR" sz="2000" b="1" dirty="0" smtClean="0"/>
          </a:p>
          <a:p>
            <a:r>
              <a:rPr lang="pt-BR" dirty="0" smtClean="0"/>
              <a:t>Endereço MAC (ou LAN, ou físico, ou Ethernet):</a:t>
            </a:r>
          </a:p>
          <a:p>
            <a:pPr lvl="1"/>
            <a:r>
              <a:rPr lang="pt-BR" sz="2000" dirty="0" smtClean="0"/>
              <a:t>Hospedeiros e roteadores (</a:t>
            </a:r>
            <a:r>
              <a:rPr lang="pt-BR" sz="2000" dirty="0" smtClean="0">
                <a:solidFill>
                  <a:srgbClr val="FF0000"/>
                </a:solidFill>
              </a:rPr>
              <a:t>nós</a:t>
            </a:r>
            <a:r>
              <a:rPr lang="pt-BR" sz="2000" dirty="0" smtClean="0"/>
              <a:t>) possuem endereço MAC </a:t>
            </a:r>
          </a:p>
          <a:p>
            <a:pPr lvl="1"/>
            <a:r>
              <a:rPr lang="pt-BR" sz="2000" dirty="0" smtClean="0"/>
              <a:t>Função: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 smtClean="0"/>
              <a:t>usado ‘localmente’ para levar o </a:t>
            </a:r>
            <a:r>
              <a:rPr lang="pt-BR" sz="2000" dirty="0" smtClean="0">
                <a:solidFill>
                  <a:srgbClr val="FF0000"/>
                </a:solidFill>
              </a:rPr>
              <a:t>quadro</a:t>
            </a:r>
            <a:r>
              <a:rPr lang="pt-BR" sz="2000" dirty="0" smtClean="0"/>
              <a:t> de uma interface até outra interface conectada fisicamente (na mesma rede, no sentido do endereçamento IP)</a:t>
            </a:r>
            <a:endParaRPr lang="pt-BR" sz="2000" b="1" dirty="0" smtClean="0"/>
          </a:p>
          <a:p>
            <a:pPr lvl="1"/>
            <a:r>
              <a:rPr lang="pt-BR" sz="2000" dirty="0" smtClean="0"/>
              <a:t>Endereço MAC de 48 bits</a:t>
            </a:r>
            <a:r>
              <a:rPr lang="pt-BR" sz="2000" b="1" dirty="0" smtClean="0"/>
              <a:t> </a:t>
            </a:r>
            <a:r>
              <a:rPr lang="pt-BR" sz="2000" dirty="0" smtClean="0"/>
              <a:t>(para a maioria das redes) gravado na ROM do adaptador, e pode ser configurado por software</a:t>
            </a:r>
          </a:p>
        </p:txBody>
      </p:sp>
    </p:spTree>
    <p:extLst>
      <p:ext uri="{BB962C8B-B14F-4D97-AF65-F5344CB8AC3E}">
        <p14:creationId xmlns:p14="http://schemas.microsoft.com/office/powerpoint/2010/main" val="259623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Endereços MAC </a:t>
            </a:r>
          </a:p>
        </p:txBody>
      </p:sp>
      <p:sp>
        <p:nvSpPr>
          <p:cNvPr id="1031" name="Text Box 3"/>
          <p:cNvSpPr txBox="1">
            <a:spLocks noChangeArrowheads="1"/>
          </p:cNvSpPr>
          <p:nvPr/>
        </p:nvSpPr>
        <p:spPr bwMode="auto">
          <a:xfrm>
            <a:off x="766763" y="1314450"/>
            <a:ext cx="664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pt-BR" sz="2000" dirty="0"/>
              <a:t>c</a:t>
            </a:r>
            <a:r>
              <a:rPr lang="pt-BR" sz="2000" dirty="0" smtClean="0"/>
              <a:t>ada </a:t>
            </a:r>
            <a:r>
              <a:rPr lang="pt-BR" sz="2000" dirty="0"/>
              <a:t>adaptador na LAN possui um endereço </a:t>
            </a:r>
            <a:r>
              <a:rPr lang="pt-BR" sz="2000" dirty="0">
                <a:solidFill>
                  <a:srgbClr val="FF0000"/>
                </a:solidFill>
              </a:rPr>
              <a:t>MAC </a:t>
            </a:r>
            <a:r>
              <a:rPr lang="pt-BR" sz="2000" dirty="0"/>
              <a:t>único</a:t>
            </a:r>
          </a:p>
        </p:txBody>
      </p:sp>
      <p:sp>
        <p:nvSpPr>
          <p:cNvPr id="1032" name="Text Box 4"/>
          <p:cNvSpPr txBox="1">
            <a:spLocks noChangeArrowheads="1"/>
          </p:cNvSpPr>
          <p:nvPr/>
        </p:nvSpPr>
        <p:spPr bwMode="auto">
          <a:xfrm>
            <a:off x="6180138" y="2490788"/>
            <a:ext cx="2841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Endereço de </a:t>
            </a:r>
            <a:r>
              <a:rPr lang="en-US" sz="1800" i="1">
                <a:solidFill>
                  <a:srgbClr val="FF0000"/>
                </a:solidFill>
              </a:rPr>
              <a:t>Broadcast</a:t>
            </a:r>
            <a:r>
              <a:rPr lang="en-US" sz="1800">
                <a:solidFill>
                  <a:srgbClr val="FF0000"/>
                </a:solidFill>
              </a:rPr>
              <a:t> =</a:t>
            </a:r>
          </a:p>
          <a:p>
            <a:r>
              <a:rPr lang="en-US" sz="1800">
                <a:solidFill>
                  <a:srgbClr val="FF0000"/>
                </a:solidFill>
              </a:rPr>
              <a:t>FF-FF-FF-FF-FF-FF</a:t>
            </a:r>
          </a:p>
        </p:txBody>
      </p:sp>
      <p:sp>
        <p:nvSpPr>
          <p:cNvPr id="1033" name="Rectangle 5"/>
          <p:cNvSpPr>
            <a:spLocks noChangeArrowheads="1"/>
          </p:cNvSpPr>
          <p:nvPr/>
        </p:nvSpPr>
        <p:spPr bwMode="auto">
          <a:xfrm>
            <a:off x="6642100" y="3989388"/>
            <a:ext cx="269875" cy="2047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34" name="Text Box 6"/>
          <p:cNvSpPr txBox="1">
            <a:spLocks noChangeArrowheads="1"/>
          </p:cNvSpPr>
          <p:nvPr/>
        </p:nvSpPr>
        <p:spPr bwMode="auto">
          <a:xfrm>
            <a:off x="6862763" y="3895725"/>
            <a:ext cx="1450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= adaptador</a:t>
            </a:r>
          </a:p>
        </p:txBody>
      </p:sp>
      <p:grpSp>
        <p:nvGrpSpPr>
          <p:cNvPr id="1035" name="Group 7"/>
          <p:cNvGrpSpPr>
            <a:grpSpLocks/>
          </p:cNvGrpSpPr>
          <p:nvPr/>
        </p:nvGrpSpPr>
        <p:grpSpPr bwMode="auto">
          <a:xfrm>
            <a:off x="319088" y="2052638"/>
            <a:ext cx="6061075" cy="4279900"/>
            <a:chOff x="201" y="1293"/>
            <a:chExt cx="3818" cy="2696"/>
          </a:xfrm>
        </p:grpSpPr>
        <p:graphicFrame>
          <p:nvGraphicFramePr>
            <p:cNvPr id="1026" name="Object 8"/>
            <p:cNvGraphicFramePr>
              <a:graphicFrameLocks noChangeAspect="1"/>
            </p:cNvGraphicFramePr>
            <p:nvPr/>
          </p:nvGraphicFramePr>
          <p:xfrm>
            <a:off x="1869" y="1293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06" name="Clip" r:id="rId3" imgW="1305000" imgH="1085760" progId="MS_ClipArt_Gallery.2">
                    <p:embed/>
                  </p:oleObj>
                </mc:Choice>
                <mc:Fallback>
                  <p:oleObj name="Clip" r:id="rId3" imgW="1305000" imgH="1085760" progId="MS_ClipArt_Gallery.2">
                    <p:embed/>
                    <p:pic>
                      <p:nvPicPr>
                        <p:cNvPr id="102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9" y="1293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6" name="Freeform 9"/>
            <p:cNvSpPr>
              <a:spLocks/>
            </p:cNvSpPr>
            <p:nvPr/>
          </p:nvSpPr>
          <p:spPr bwMode="auto">
            <a:xfrm>
              <a:off x="1356" y="2055"/>
              <a:ext cx="1289" cy="1291"/>
            </a:xfrm>
            <a:custGeom>
              <a:avLst/>
              <a:gdLst>
                <a:gd name="T0" fmla="*/ 237 w 1292"/>
                <a:gd name="T1" fmla="*/ 7 h 1255"/>
                <a:gd name="T2" fmla="*/ 35 w 1292"/>
                <a:gd name="T3" fmla="*/ 167 h 1255"/>
                <a:gd name="T4" fmla="*/ 29 w 1292"/>
                <a:gd name="T5" fmla="*/ 553 h 1255"/>
                <a:gd name="T6" fmla="*/ 53 w 1292"/>
                <a:gd name="T7" fmla="*/ 877 h 1255"/>
                <a:gd name="T8" fmla="*/ 243 w 1292"/>
                <a:gd name="T9" fmla="*/ 922 h 1255"/>
                <a:gd name="T10" fmla="*/ 644 w 1292"/>
                <a:gd name="T11" fmla="*/ 1194 h 1255"/>
                <a:gd name="T12" fmla="*/ 991 w 1292"/>
                <a:gd name="T13" fmla="*/ 1308 h 1255"/>
                <a:gd name="T14" fmla="*/ 1193 w 1292"/>
                <a:gd name="T15" fmla="*/ 1080 h 1255"/>
                <a:gd name="T16" fmla="*/ 1265 w 1292"/>
                <a:gd name="T17" fmla="*/ 471 h 1255"/>
                <a:gd name="T18" fmla="*/ 1199 w 1292"/>
                <a:gd name="T19" fmla="*/ 223 h 1255"/>
                <a:gd name="T20" fmla="*/ 745 w 1292"/>
                <a:gd name="T21" fmla="*/ 121 h 1255"/>
                <a:gd name="T22" fmla="*/ 237 w 1292"/>
                <a:gd name="T23" fmla="*/ 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aphicFrame>
          <p:nvGraphicFramePr>
            <p:cNvPr id="1027" name="Object 10"/>
            <p:cNvGraphicFramePr>
              <a:graphicFrameLocks noChangeAspect="1"/>
            </p:cNvGraphicFramePr>
            <p:nvPr/>
          </p:nvGraphicFramePr>
          <p:xfrm>
            <a:off x="3255" y="2437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07" name="Clip" r:id="rId5" imgW="1305000" imgH="1085760" progId="MS_ClipArt_Gallery.2">
                    <p:embed/>
                  </p:oleObj>
                </mc:Choice>
                <mc:Fallback>
                  <p:oleObj name="Clip" r:id="rId5" imgW="1305000" imgH="1085760" progId="MS_ClipArt_Gallery.2">
                    <p:embed/>
                    <p:pic>
                      <p:nvPicPr>
                        <p:cNvPr id="1027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5" y="2437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11"/>
            <p:cNvGraphicFramePr>
              <a:graphicFrameLocks noChangeAspect="1"/>
            </p:cNvGraphicFramePr>
            <p:nvPr/>
          </p:nvGraphicFramePr>
          <p:xfrm>
            <a:off x="1860" y="3661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08" name="Clip" r:id="rId6" imgW="1305000" imgH="1085760" progId="MS_ClipArt_Gallery.2">
                    <p:embed/>
                  </p:oleObj>
                </mc:Choice>
                <mc:Fallback>
                  <p:oleObj name="Clip" r:id="rId6" imgW="1305000" imgH="1085760" progId="MS_ClipArt_Gallery.2">
                    <p:embed/>
                    <p:pic>
                      <p:nvPicPr>
                        <p:cNvPr id="1028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3661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12"/>
            <p:cNvGraphicFramePr>
              <a:graphicFrameLocks noChangeAspect="1"/>
            </p:cNvGraphicFramePr>
            <p:nvPr/>
          </p:nvGraphicFramePr>
          <p:xfrm>
            <a:off x="310" y="2338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09" name="Clip" r:id="rId7" imgW="1305000" imgH="1085760" progId="MS_ClipArt_Gallery.2">
                    <p:embed/>
                  </p:oleObj>
                </mc:Choice>
                <mc:Fallback>
                  <p:oleObj name="Clip" r:id="rId7" imgW="1305000" imgH="1085760" progId="MS_ClipArt_Gallery.2">
                    <p:embed/>
                    <p:pic>
                      <p:nvPicPr>
                        <p:cNvPr id="102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" y="2338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3130" y="2531"/>
              <a:ext cx="170" cy="1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654" y="2416"/>
              <a:ext cx="170" cy="1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9" name="Rectangle 15"/>
            <p:cNvSpPr>
              <a:spLocks noChangeArrowheads="1"/>
            </p:cNvSpPr>
            <p:nvPr/>
          </p:nvSpPr>
          <p:spPr bwMode="auto">
            <a:xfrm>
              <a:off x="2040" y="1604"/>
              <a:ext cx="121" cy="16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40" name="Rectangle 16"/>
            <p:cNvSpPr>
              <a:spLocks noChangeArrowheads="1"/>
            </p:cNvSpPr>
            <p:nvPr/>
          </p:nvSpPr>
          <p:spPr bwMode="auto">
            <a:xfrm>
              <a:off x="1998" y="3501"/>
              <a:ext cx="121" cy="16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41" name="Line 17"/>
            <p:cNvSpPr>
              <a:spLocks noChangeShapeType="1"/>
            </p:cNvSpPr>
            <p:nvPr/>
          </p:nvSpPr>
          <p:spPr bwMode="auto">
            <a:xfrm>
              <a:off x="819" y="2482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042" name="Line 18"/>
            <p:cNvSpPr>
              <a:spLocks noChangeShapeType="1"/>
            </p:cNvSpPr>
            <p:nvPr/>
          </p:nvSpPr>
          <p:spPr bwMode="auto">
            <a:xfrm>
              <a:off x="2085" y="1769"/>
              <a:ext cx="0" cy="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043" name="Line 19"/>
            <p:cNvSpPr>
              <a:spLocks noChangeShapeType="1"/>
            </p:cNvSpPr>
            <p:nvPr/>
          </p:nvSpPr>
          <p:spPr bwMode="auto">
            <a:xfrm flipH="1">
              <a:off x="2629" y="2588"/>
              <a:ext cx="5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044" name="Line 20"/>
            <p:cNvSpPr>
              <a:spLocks noChangeShapeType="1"/>
            </p:cNvSpPr>
            <p:nvPr/>
          </p:nvSpPr>
          <p:spPr bwMode="auto">
            <a:xfrm flipV="1">
              <a:off x="2061" y="3221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045" name="Text Box 21"/>
            <p:cNvSpPr txBox="1">
              <a:spLocks noChangeArrowheads="1"/>
            </p:cNvSpPr>
            <p:nvPr/>
          </p:nvSpPr>
          <p:spPr bwMode="auto">
            <a:xfrm>
              <a:off x="2287" y="1585"/>
              <a:ext cx="1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/>
                <a:t>1A-2F-BB-76-09-AD</a:t>
              </a:r>
            </a:p>
          </p:txBody>
        </p:sp>
        <p:sp>
          <p:nvSpPr>
            <p:cNvPr id="1046" name="Line 22"/>
            <p:cNvSpPr>
              <a:spLocks noChangeShapeType="1"/>
            </p:cNvSpPr>
            <p:nvPr/>
          </p:nvSpPr>
          <p:spPr bwMode="auto">
            <a:xfrm flipH="1" flipV="1">
              <a:off x="2166" y="1671"/>
              <a:ext cx="162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047" name="Line 23"/>
            <p:cNvSpPr>
              <a:spLocks noChangeShapeType="1"/>
            </p:cNvSpPr>
            <p:nvPr/>
          </p:nvSpPr>
          <p:spPr bwMode="auto">
            <a:xfrm flipV="1">
              <a:off x="3205" y="2653"/>
              <a:ext cx="0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048" name="Text Box 24"/>
            <p:cNvSpPr txBox="1">
              <a:spLocks noChangeArrowheads="1"/>
            </p:cNvSpPr>
            <p:nvPr/>
          </p:nvSpPr>
          <p:spPr bwMode="auto">
            <a:xfrm>
              <a:off x="2822" y="2899"/>
              <a:ext cx="119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/>
                <a:t>58-23-D7-FA-20-B0</a:t>
              </a:r>
            </a:p>
          </p:txBody>
        </p:sp>
        <p:sp>
          <p:nvSpPr>
            <p:cNvPr id="1049" name="Line 25"/>
            <p:cNvSpPr>
              <a:spLocks noChangeShapeType="1"/>
            </p:cNvSpPr>
            <p:nvPr/>
          </p:nvSpPr>
          <p:spPr bwMode="auto">
            <a:xfrm flipH="1">
              <a:off x="2126" y="357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050" name="Text Box 26"/>
            <p:cNvSpPr txBox="1">
              <a:spLocks noChangeArrowheads="1"/>
            </p:cNvSpPr>
            <p:nvPr/>
          </p:nvSpPr>
          <p:spPr bwMode="auto">
            <a:xfrm>
              <a:off x="2392" y="3499"/>
              <a:ext cx="113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/>
                <a:t>0C-C4-11-6F-E3-98</a:t>
              </a:r>
            </a:p>
          </p:txBody>
        </p:sp>
        <p:sp>
          <p:nvSpPr>
            <p:cNvPr id="1051" name="Line 27"/>
            <p:cNvSpPr>
              <a:spLocks noChangeShapeType="1"/>
            </p:cNvSpPr>
            <p:nvPr/>
          </p:nvSpPr>
          <p:spPr bwMode="auto">
            <a:xfrm flipV="1">
              <a:off x="737" y="2545"/>
              <a:ext cx="0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052" name="Text Box 28"/>
            <p:cNvSpPr txBox="1">
              <a:spLocks noChangeArrowheads="1"/>
            </p:cNvSpPr>
            <p:nvPr/>
          </p:nvSpPr>
          <p:spPr bwMode="auto">
            <a:xfrm>
              <a:off x="201" y="2818"/>
              <a:ext cx="1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/>
                <a:t>71-65-F7-2B-08-53</a:t>
              </a:r>
            </a:p>
          </p:txBody>
        </p:sp>
        <p:sp>
          <p:nvSpPr>
            <p:cNvPr id="1053" name="Text Box 29"/>
            <p:cNvSpPr txBox="1">
              <a:spLocks noChangeArrowheads="1"/>
            </p:cNvSpPr>
            <p:nvPr/>
          </p:nvSpPr>
          <p:spPr bwMode="auto">
            <a:xfrm>
              <a:off x="1661" y="2284"/>
              <a:ext cx="90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800"/>
                <a:t>   LAN</a:t>
              </a:r>
            </a:p>
            <a:p>
              <a:r>
                <a:rPr lang="en-US" sz="1800"/>
                <a:t>(cabeada ou</a:t>
              </a:r>
            </a:p>
            <a:p>
              <a:r>
                <a:rPr lang="en-US" sz="1800"/>
                <a:t>sem fio)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309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smtClean="0"/>
              <a:t>Endereço MAC (cont)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52736"/>
            <a:ext cx="8201025" cy="4908550"/>
          </a:xfrm>
        </p:spPr>
        <p:txBody>
          <a:bodyPr/>
          <a:lstStyle/>
          <a:p>
            <a:r>
              <a:rPr lang="pt-BR" dirty="0" smtClean="0"/>
              <a:t>Alocação de endereços MAC gerenciada pelo IEEE</a:t>
            </a:r>
          </a:p>
          <a:p>
            <a:r>
              <a:rPr lang="pt-BR" dirty="0" smtClean="0"/>
              <a:t>Um fabricante compra uma parte do espaço de endereços (para garantir unicidade)</a:t>
            </a:r>
          </a:p>
          <a:p>
            <a:r>
              <a:rPr lang="pt-BR" dirty="0" err="1" smtClean="0"/>
              <a:t>Ex</a:t>
            </a:r>
            <a:r>
              <a:rPr lang="pt-BR" dirty="0" smtClean="0"/>
              <a:t>: 3COM = 02:60:8C; CISCO = 00:60:2F; IBM = 08:00:5A</a:t>
            </a:r>
          </a:p>
          <a:p>
            <a:r>
              <a:rPr lang="pt-BR" dirty="0" smtClean="0"/>
              <a:t>Analogia:</a:t>
            </a:r>
          </a:p>
          <a:p>
            <a:pPr>
              <a:buFont typeface="ZapfDingbats" pitchFamily="82" charset="2"/>
              <a:buNone/>
            </a:pPr>
            <a:r>
              <a:rPr lang="pt-BR" dirty="0" smtClean="0"/>
              <a:t>         (a) endereço MAC: como número do CPF</a:t>
            </a:r>
          </a:p>
          <a:p>
            <a:pPr>
              <a:buFont typeface="ZapfDingbats" pitchFamily="82" charset="2"/>
              <a:buNone/>
            </a:pPr>
            <a:r>
              <a:rPr lang="pt-BR" dirty="0" smtClean="0"/>
              <a:t>         (b) endereço IP: como endereço postal (CEP)</a:t>
            </a:r>
          </a:p>
          <a:p>
            <a:r>
              <a:rPr lang="pt-BR" dirty="0" smtClean="0"/>
              <a:t>endereço MAC tem estrutura linear </a:t>
            </a:r>
            <a:r>
              <a:rPr lang="pt-BR" i="1" dirty="0" smtClean="0"/>
              <a:t>=&gt;</a:t>
            </a:r>
            <a:r>
              <a:rPr lang="pt-BR" dirty="0" smtClean="0"/>
              <a:t> portabilidade</a:t>
            </a:r>
          </a:p>
          <a:p>
            <a:pPr lvl="1"/>
            <a:r>
              <a:rPr lang="pt-BR" dirty="0" smtClean="0"/>
              <a:t>Pode mover um cartão LAN de uma LAN para outra</a:t>
            </a:r>
          </a:p>
          <a:p>
            <a:r>
              <a:rPr lang="pt-BR" dirty="0" smtClean="0"/>
              <a:t>endereço IP hierárquico NÃO é portátil</a:t>
            </a:r>
          </a:p>
          <a:p>
            <a:pPr lvl="1"/>
            <a:r>
              <a:rPr lang="pt-BR" dirty="0" smtClean="0"/>
              <a:t>Depende da </a:t>
            </a:r>
            <a:r>
              <a:rPr lang="pt-BR" dirty="0" err="1" smtClean="0"/>
              <a:t>subrede</a:t>
            </a:r>
            <a:r>
              <a:rPr lang="pt-BR" dirty="0" smtClean="0"/>
              <a:t> IP à qual o nó está conectado</a:t>
            </a:r>
          </a:p>
        </p:txBody>
      </p:sp>
    </p:spTree>
    <p:extLst>
      <p:ext uri="{BB962C8B-B14F-4D97-AF65-F5344CB8AC3E}">
        <p14:creationId xmlns:p14="http://schemas.microsoft.com/office/powerpoint/2010/main" val="109927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1650" y="241300"/>
            <a:ext cx="8191500" cy="901700"/>
          </a:xfrm>
        </p:spPr>
        <p:txBody>
          <a:bodyPr/>
          <a:lstStyle/>
          <a:p>
            <a:r>
              <a:rPr lang="pt-BR" dirty="0" smtClean="0"/>
              <a:t>ARP: </a:t>
            </a:r>
            <a:r>
              <a:rPr lang="pt-BR" i="1" dirty="0" smtClean="0"/>
              <a:t>Address Resolution Protocol </a:t>
            </a:r>
            <a:br>
              <a:rPr lang="pt-BR" i="1" dirty="0" smtClean="0"/>
            </a:br>
            <a:r>
              <a:rPr lang="pt-BR" dirty="0" smtClean="0"/>
              <a:t>(Protocolo de Resolução de Endereços)</a:t>
            </a:r>
            <a:endParaRPr lang="pt-BR" sz="3600" i="1" dirty="0" smtClean="0"/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8550" y="1474788"/>
            <a:ext cx="3990975" cy="4648200"/>
          </a:xfrm>
        </p:spPr>
        <p:txBody>
          <a:bodyPr/>
          <a:lstStyle/>
          <a:p>
            <a:r>
              <a:rPr lang="pt-BR" sz="2000" dirty="0" smtClean="0"/>
              <a:t>Cada nó IP (Host, Roteador) de uma LAN possui tabela  </a:t>
            </a:r>
            <a:r>
              <a:rPr lang="pt-BR" sz="2000" dirty="0" smtClean="0">
                <a:solidFill>
                  <a:srgbClr val="FF0000"/>
                </a:solidFill>
              </a:rPr>
              <a:t>ARP</a:t>
            </a:r>
            <a:endParaRPr lang="pt-BR" sz="2000" dirty="0" smtClean="0"/>
          </a:p>
          <a:p>
            <a:r>
              <a:rPr lang="pt-BR" sz="2000" dirty="0" smtClean="0"/>
              <a:t>Tabela ARP: </a:t>
            </a:r>
            <a:r>
              <a:rPr lang="pt-BR" sz="2000" dirty="0" smtClean="0">
                <a:solidFill>
                  <a:srgbClr val="FF0000"/>
                </a:solidFill>
              </a:rPr>
              <a:t>mapeamento de endereços IP/MAC </a:t>
            </a:r>
            <a:r>
              <a:rPr lang="pt-BR" sz="2000" dirty="0" smtClean="0"/>
              <a:t>para alguns nós da LAN</a:t>
            </a:r>
          </a:p>
          <a:p>
            <a:pPr>
              <a:buFont typeface="ZapfDingbats" pitchFamily="82" charset="2"/>
              <a:buNone/>
            </a:pPr>
            <a:r>
              <a:rPr lang="pt-BR" sz="1600" dirty="0" smtClean="0"/>
              <a:t>    </a:t>
            </a:r>
            <a:r>
              <a:rPr lang="pt-BR" sz="1600" dirty="0" smtClean="0">
                <a:solidFill>
                  <a:srgbClr val="FF0000"/>
                </a:solidFill>
              </a:rPr>
              <a:t>&lt; endereço IP; endereço MAC; TTL&gt;</a:t>
            </a:r>
          </a:p>
          <a:p>
            <a:pPr lvl="1"/>
            <a:r>
              <a:rPr lang="pt-BR" sz="1400" dirty="0" smtClean="0"/>
              <a:t> </a:t>
            </a:r>
            <a:r>
              <a:rPr lang="pt-BR" sz="1800" dirty="0" smtClean="0"/>
              <a:t>TTL (</a:t>
            </a:r>
            <a:r>
              <a:rPr lang="pt-BR" sz="1800" i="1" dirty="0" smtClean="0"/>
              <a:t>Time To Live</a:t>
            </a:r>
            <a:r>
              <a:rPr lang="pt-BR" sz="1800" dirty="0" smtClean="0"/>
              <a:t>): tempo a partir do qual o mapeamento de endereços será esquecido (valor típico de </a:t>
            </a:r>
            <a:r>
              <a:rPr lang="pt-BR" sz="1800" dirty="0" smtClean="0">
                <a:solidFill>
                  <a:srgbClr val="FF0000"/>
                </a:solidFill>
              </a:rPr>
              <a:t>20 min</a:t>
            </a:r>
            <a:r>
              <a:rPr lang="pt-BR" sz="1800" dirty="0" smtClean="0"/>
              <a:t>)</a:t>
            </a:r>
          </a:p>
        </p:txBody>
      </p:sp>
      <p:grpSp>
        <p:nvGrpSpPr>
          <p:cNvPr id="2056" name="Group 4"/>
          <p:cNvGrpSpPr>
            <a:grpSpLocks/>
          </p:cNvGrpSpPr>
          <p:nvPr/>
        </p:nvGrpSpPr>
        <p:grpSpPr bwMode="auto">
          <a:xfrm>
            <a:off x="230188" y="1487488"/>
            <a:ext cx="4384675" cy="1277937"/>
            <a:chOff x="297" y="3336"/>
            <a:chExt cx="2814" cy="805"/>
          </a:xfrm>
        </p:grpSpPr>
        <p:sp>
          <p:nvSpPr>
            <p:cNvPr id="2083" name="Text Box 5"/>
            <p:cNvSpPr txBox="1">
              <a:spLocks noChangeArrowheads="1"/>
            </p:cNvSpPr>
            <p:nvPr/>
          </p:nvSpPr>
          <p:spPr bwMode="auto">
            <a:xfrm>
              <a:off x="390" y="3350"/>
              <a:ext cx="2721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pt-BR" sz="2400"/>
                <a:t>Pergunta: como obter o</a:t>
              </a:r>
            </a:p>
            <a:p>
              <a:r>
                <a:rPr lang="pt-BR" sz="2400"/>
                <a:t>endereço MAC de B a partir </a:t>
              </a:r>
            </a:p>
            <a:p>
              <a:r>
                <a:rPr lang="pt-BR" sz="2400"/>
                <a:t>do endereço IP de B?</a:t>
              </a: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2084" name="Rectangle 6"/>
            <p:cNvSpPr>
              <a:spLocks noChangeArrowheads="1"/>
            </p:cNvSpPr>
            <p:nvPr/>
          </p:nvSpPr>
          <p:spPr bwMode="auto">
            <a:xfrm>
              <a:off x="297" y="3336"/>
              <a:ext cx="2788" cy="8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2354263" y="3044825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0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205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3044825"/>
                        <a:ext cx="415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Freeform 8"/>
          <p:cNvSpPr>
            <a:spLocks/>
          </p:cNvSpPr>
          <p:nvPr/>
        </p:nvSpPr>
        <p:spPr bwMode="auto">
          <a:xfrm>
            <a:off x="1800225" y="3944938"/>
            <a:ext cx="1393825" cy="1525587"/>
          </a:xfrm>
          <a:custGeom>
            <a:avLst/>
            <a:gdLst>
              <a:gd name="T0" fmla="*/ 278156512 w 1292"/>
              <a:gd name="T1" fmla="*/ 10343602 h 1255"/>
              <a:gd name="T2" fmla="*/ 40733782 w 1292"/>
              <a:gd name="T3" fmla="*/ 231998614 h 1255"/>
              <a:gd name="T4" fmla="*/ 33751705 w 1292"/>
              <a:gd name="T5" fmla="*/ 772838065 h 1255"/>
              <a:gd name="T6" fmla="*/ 61683223 w 1292"/>
              <a:gd name="T7" fmla="*/ 1225013367 h 1255"/>
              <a:gd name="T8" fmla="*/ 285139727 w 1292"/>
              <a:gd name="T9" fmla="*/ 1287077686 h 1255"/>
              <a:gd name="T10" fmla="*/ 753000996 w 1292"/>
              <a:gd name="T11" fmla="*/ 1668324768 h 1255"/>
              <a:gd name="T12" fmla="*/ 1158016235 w 1292"/>
              <a:gd name="T13" fmla="*/ 1827915694 h 1255"/>
              <a:gd name="T14" fmla="*/ 1395438915 w 1292"/>
              <a:gd name="T15" fmla="*/ 1508732627 h 1255"/>
              <a:gd name="T16" fmla="*/ 1479234520 w 1292"/>
              <a:gd name="T17" fmla="*/ 657576669 h 1255"/>
              <a:gd name="T18" fmla="*/ 1402420983 w 1292"/>
              <a:gd name="T19" fmla="*/ 311794685 h 1255"/>
              <a:gd name="T20" fmla="*/ 871712336 w 1292"/>
              <a:gd name="T21" fmla="*/ 169935814 h 1255"/>
              <a:gd name="T22" fmla="*/ 278156512 w 1292"/>
              <a:gd name="T23" fmla="*/ 10343602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2051" name="Object 9"/>
          <p:cNvGraphicFramePr>
            <a:graphicFrameLocks noChangeAspect="1"/>
          </p:cNvGraphicFramePr>
          <p:nvPr/>
        </p:nvGraphicFramePr>
        <p:xfrm>
          <a:off x="3852863" y="4397375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1"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205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4397375"/>
                        <a:ext cx="415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0"/>
          <p:cNvGraphicFramePr>
            <a:graphicFrameLocks noChangeAspect="1"/>
          </p:cNvGraphicFramePr>
          <p:nvPr/>
        </p:nvGraphicFramePr>
        <p:xfrm>
          <a:off x="2344738" y="5843588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2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205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5843588"/>
                        <a:ext cx="415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11"/>
          <p:cNvGraphicFramePr>
            <a:graphicFrameLocks noChangeAspect="1"/>
          </p:cNvGraphicFramePr>
          <p:nvPr/>
        </p:nvGraphicFramePr>
        <p:xfrm>
          <a:off x="668338" y="4279900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3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205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4279900"/>
                        <a:ext cx="415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Rectangle 12"/>
          <p:cNvSpPr>
            <a:spLocks noChangeArrowheads="1"/>
          </p:cNvSpPr>
          <p:nvPr/>
        </p:nvSpPr>
        <p:spPr bwMode="auto">
          <a:xfrm>
            <a:off x="3717925" y="4508500"/>
            <a:ext cx="18415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9" name="Rectangle 13"/>
          <p:cNvSpPr>
            <a:spLocks noChangeArrowheads="1"/>
          </p:cNvSpPr>
          <p:nvPr/>
        </p:nvSpPr>
        <p:spPr bwMode="auto">
          <a:xfrm>
            <a:off x="1041400" y="4371975"/>
            <a:ext cx="182563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60" name="Rectangle 14"/>
          <p:cNvSpPr>
            <a:spLocks noChangeArrowheads="1"/>
          </p:cNvSpPr>
          <p:nvPr/>
        </p:nvSpPr>
        <p:spPr bwMode="auto">
          <a:xfrm>
            <a:off x="2540000" y="3413125"/>
            <a:ext cx="130175" cy="1889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61" name="Rectangle 15"/>
          <p:cNvSpPr>
            <a:spLocks noChangeArrowheads="1"/>
          </p:cNvSpPr>
          <p:nvPr/>
        </p:nvSpPr>
        <p:spPr bwMode="auto">
          <a:xfrm>
            <a:off x="2493963" y="5654675"/>
            <a:ext cx="130175" cy="190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62" name="Line 16"/>
          <p:cNvSpPr>
            <a:spLocks noChangeShapeType="1"/>
          </p:cNvSpPr>
          <p:nvPr/>
        </p:nvSpPr>
        <p:spPr bwMode="auto">
          <a:xfrm>
            <a:off x="1219200" y="4449763"/>
            <a:ext cx="614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2063" name="Line 17"/>
          <p:cNvSpPr>
            <a:spLocks noChangeShapeType="1"/>
          </p:cNvSpPr>
          <p:nvPr/>
        </p:nvSpPr>
        <p:spPr bwMode="auto">
          <a:xfrm>
            <a:off x="2587625" y="36068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2064" name="Line 18"/>
          <p:cNvSpPr>
            <a:spLocks noChangeShapeType="1"/>
          </p:cNvSpPr>
          <p:nvPr/>
        </p:nvSpPr>
        <p:spPr bwMode="auto">
          <a:xfrm flipH="1">
            <a:off x="3176588" y="4575175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2065" name="Line 19"/>
          <p:cNvSpPr>
            <a:spLocks noChangeShapeType="1"/>
          </p:cNvSpPr>
          <p:nvPr/>
        </p:nvSpPr>
        <p:spPr bwMode="auto">
          <a:xfrm flipV="1">
            <a:off x="2562225" y="5322888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2066" name="Text Box 20"/>
          <p:cNvSpPr txBox="1">
            <a:spLocks noChangeArrowheads="1"/>
          </p:cNvSpPr>
          <p:nvPr/>
        </p:nvSpPr>
        <p:spPr bwMode="auto">
          <a:xfrm>
            <a:off x="2806700" y="3389313"/>
            <a:ext cx="1898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/>
              <a:t>1A-2F-BB-76-09-AD</a:t>
            </a:r>
          </a:p>
        </p:txBody>
      </p:sp>
      <p:sp>
        <p:nvSpPr>
          <p:cNvPr id="2067" name="Line 21"/>
          <p:cNvSpPr>
            <a:spLocks noChangeShapeType="1"/>
          </p:cNvSpPr>
          <p:nvPr/>
        </p:nvSpPr>
        <p:spPr bwMode="auto">
          <a:xfrm flipH="1" flipV="1">
            <a:off x="2674938" y="3490913"/>
            <a:ext cx="1762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2068" name="Line 22"/>
          <p:cNvSpPr>
            <a:spLocks noChangeShapeType="1"/>
          </p:cNvSpPr>
          <p:nvPr/>
        </p:nvSpPr>
        <p:spPr bwMode="auto">
          <a:xfrm flipV="1">
            <a:off x="3798888" y="4651375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2069" name="Text Box 23"/>
          <p:cNvSpPr txBox="1">
            <a:spLocks noChangeArrowheads="1"/>
          </p:cNvSpPr>
          <p:nvPr/>
        </p:nvSpPr>
        <p:spPr bwMode="auto">
          <a:xfrm>
            <a:off x="3384550" y="4943475"/>
            <a:ext cx="1900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/>
              <a:t>58-23-D7-FA-20-B0</a:t>
            </a:r>
          </a:p>
        </p:txBody>
      </p:sp>
      <p:sp>
        <p:nvSpPr>
          <p:cNvPr id="2070" name="Line 24"/>
          <p:cNvSpPr>
            <a:spLocks noChangeShapeType="1"/>
          </p:cNvSpPr>
          <p:nvPr/>
        </p:nvSpPr>
        <p:spPr bwMode="auto">
          <a:xfrm flipH="1">
            <a:off x="2632075" y="5735638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2071" name="Text Box 25"/>
          <p:cNvSpPr txBox="1">
            <a:spLocks noChangeArrowheads="1"/>
          </p:cNvSpPr>
          <p:nvPr/>
        </p:nvSpPr>
        <p:spPr bwMode="auto">
          <a:xfrm>
            <a:off x="2921000" y="5651500"/>
            <a:ext cx="1795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/>
              <a:t>0C-C4-11-6F-E3-98</a:t>
            </a:r>
          </a:p>
        </p:txBody>
      </p:sp>
      <p:sp>
        <p:nvSpPr>
          <p:cNvPr id="2072" name="Line 26"/>
          <p:cNvSpPr>
            <a:spLocks noChangeShapeType="1"/>
          </p:cNvSpPr>
          <p:nvPr/>
        </p:nvSpPr>
        <p:spPr bwMode="auto">
          <a:xfrm flipV="1">
            <a:off x="1130300" y="4524375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2073" name="Text Box 27"/>
          <p:cNvSpPr txBox="1">
            <a:spLocks noChangeArrowheads="1"/>
          </p:cNvSpPr>
          <p:nvPr/>
        </p:nvSpPr>
        <p:spPr bwMode="auto">
          <a:xfrm>
            <a:off x="0" y="4833938"/>
            <a:ext cx="182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/>
              <a:t>71-65-F7-2B-08-53</a:t>
            </a:r>
          </a:p>
        </p:txBody>
      </p:sp>
      <p:sp>
        <p:nvSpPr>
          <p:cNvPr id="2074" name="Text Box 28"/>
          <p:cNvSpPr txBox="1">
            <a:spLocks noChangeArrowheads="1"/>
          </p:cNvSpPr>
          <p:nvPr/>
        </p:nvSpPr>
        <p:spPr bwMode="auto">
          <a:xfrm>
            <a:off x="2012950" y="4435475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800"/>
              <a:t>   LAN</a:t>
            </a:r>
          </a:p>
        </p:txBody>
      </p:sp>
      <p:sp>
        <p:nvSpPr>
          <p:cNvPr id="2075" name="Text Box 29"/>
          <p:cNvSpPr txBox="1">
            <a:spLocks noChangeArrowheads="1"/>
          </p:cNvSpPr>
          <p:nvPr/>
        </p:nvSpPr>
        <p:spPr bwMode="auto">
          <a:xfrm>
            <a:off x="230188" y="3790950"/>
            <a:ext cx="1260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/>
              <a:t>237.196.7.23</a:t>
            </a:r>
          </a:p>
        </p:txBody>
      </p:sp>
      <p:sp>
        <p:nvSpPr>
          <p:cNvPr id="2076" name="Line 30"/>
          <p:cNvSpPr>
            <a:spLocks noChangeShapeType="1"/>
          </p:cNvSpPr>
          <p:nvPr/>
        </p:nvSpPr>
        <p:spPr bwMode="auto">
          <a:xfrm>
            <a:off x="876300" y="40433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2077" name="Text Box 31"/>
          <p:cNvSpPr txBox="1">
            <a:spLocks noChangeArrowheads="1"/>
          </p:cNvSpPr>
          <p:nvPr/>
        </p:nvSpPr>
        <p:spPr bwMode="auto">
          <a:xfrm>
            <a:off x="2944813" y="2990850"/>
            <a:ext cx="1260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/>
              <a:t>237.196.7.78</a:t>
            </a:r>
          </a:p>
        </p:txBody>
      </p:sp>
      <p:sp>
        <p:nvSpPr>
          <p:cNvPr id="2078" name="Line 32"/>
          <p:cNvSpPr>
            <a:spLocks noChangeShapeType="1"/>
          </p:cNvSpPr>
          <p:nvPr/>
        </p:nvSpPr>
        <p:spPr bwMode="auto">
          <a:xfrm flipH="1" flipV="1">
            <a:off x="2705100" y="3116263"/>
            <a:ext cx="2825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2079" name="Line 33"/>
          <p:cNvSpPr>
            <a:spLocks noChangeShapeType="1"/>
          </p:cNvSpPr>
          <p:nvPr/>
        </p:nvSpPr>
        <p:spPr bwMode="auto">
          <a:xfrm>
            <a:off x="4054475" y="415607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2080" name="Text Box 34"/>
          <p:cNvSpPr txBox="1">
            <a:spLocks noChangeArrowheads="1"/>
          </p:cNvSpPr>
          <p:nvPr/>
        </p:nvSpPr>
        <p:spPr bwMode="auto">
          <a:xfrm>
            <a:off x="3444875" y="3890963"/>
            <a:ext cx="1231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/>
              <a:t>237.196.7.14</a:t>
            </a:r>
          </a:p>
        </p:txBody>
      </p:sp>
      <p:sp>
        <p:nvSpPr>
          <p:cNvPr id="2081" name="Line 35"/>
          <p:cNvSpPr>
            <a:spLocks noChangeShapeType="1"/>
          </p:cNvSpPr>
          <p:nvPr/>
        </p:nvSpPr>
        <p:spPr bwMode="auto">
          <a:xfrm>
            <a:off x="2136775" y="600233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2082" name="Text Box 36"/>
          <p:cNvSpPr txBox="1">
            <a:spLocks noChangeArrowheads="1"/>
          </p:cNvSpPr>
          <p:nvPr/>
        </p:nvSpPr>
        <p:spPr bwMode="auto">
          <a:xfrm>
            <a:off x="898525" y="5861050"/>
            <a:ext cx="1260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/>
              <a:t>237.196.7.88</a:t>
            </a:r>
          </a:p>
        </p:txBody>
      </p:sp>
    </p:spTree>
    <p:extLst>
      <p:ext uri="{BB962C8B-B14F-4D97-AF65-F5344CB8AC3E}">
        <p14:creationId xmlns:p14="http://schemas.microsoft.com/office/powerpoint/2010/main" val="361640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pt-BR" sz="3600" dirty="0" smtClean="0"/>
              <a:t>Protocolo ARP: mesma LAN (rede)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6413" y="1277938"/>
            <a:ext cx="3810000" cy="4648200"/>
          </a:xfrm>
        </p:spPr>
        <p:txBody>
          <a:bodyPr/>
          <a:lstStyle/>
          <a:p>
            <a:r>
              <a:rPr lang="pt-BR" sz="1800" smtClean="0"/>
              <a:t>A deseja enviar datagrama para B, e o endereço MAC de B não está na tabela ARP.</a:t>
            </a:r>
          </a:p>
          <a:p>
            <a:r>
              <a:rPr lang="pt-BR" sz="1800" smtClean="0"/>
              <a:t>A </a:t>
            </a:r>
            <a:r>
              <a:rPr lang="pt-BR" sz="1800" smtClean="0">
                <a:solidFill>
                  <a:srgbClr val="FF0000"/>
                </a:solidFill>
              </a:rPr>
              <a:t>difunde</a:t>
            </a:r>
            <a:r>
              <a:rPr lang="pt-BR" sz="1800" smtClean="0"/>
              <a:t> o pacote de solicitação ARP, que contém o endereço IP de B</a:t>
            </a:r>
          </a:p>
          <a:p>
            <a:pPr lvl="1"/>
            <a:r>
              <a:rPr lang="pt-BR" sz="1800" smtClean="0"/>
              <a:t>Endereço MAC destino = FF-FF-FF-FF-FF-FF</a:t>
            </a:r>
          </a:p>
          <a:p>
            <a:pPr lvl="1"/>
            <a:r>
              <a:rPr lang="pt-BR" sz="1800" smtClean="0"/>
              <a:t>todas as máquinas na LAN recebem a consulta do ARP</a:t>
            </a:r>
          </a:p>
          <a:p>
            <a:r>
              <a:rPr lang="pt-BR" sz="1800" smtClean="0"/>
              <a:t>B recebe o pacote ARP, responde a A com o seu (de B) endereço MAC</a:t>
            </a:r>
          </a:p>
          <a:p>
            <a:pPr lvl="1"/>
            <a:r>
              <a:rPr lang="pt-BR" sz="1600" smtClean="0"/>
              <a:t>Quadro enviado para o endereço MAC (</a:t>
            </a:r>
            <a:r>
              <a:rPr lang="pt-BR" sz="1600" i="1" smtClean="0"/>
              <a:t>unicast</a:t>
            </a:r>
            <a:r>
              <a:rPr lang="pt-BR" sz="1600" smtClean="0"/>
              <a:t>) de A</a:t>
            </a:r>
          </a:p>
          <a:p>
            <a:endParaRPr lang="pt-BR" sz="1800" smtClean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sz="1800" dirty="0" smtClean="0"/>
              <a:t>Uma cache (salva) o par de endereços IP-para-MAC na sua tabela ARP até que a informação fique antiquada (expire)</a:t>
            </a:r>
          </a:p>
          <a:p>
            <a:pPr lvl="1"/>
            <a:r>
              <a:rPr lang="pt-BR" sz="1400" dirty="0" smtClean="0"/>
              <a:t>‘</a:t>
            </a:r>
            <a:r>
              <a:rPr lang="pt-BR" sz="1400" i="1" dirty="0" smtClean="0"/>
              <a:t>soft </a:t>
            </a:r>
            <a:r>
              <a:rPr lang="pt-BR" sz="1400" i="1" dirty="0" err="1" smtClean="0"/>
              <a:t>state</a:t>
            </a:r>
            <a:r>
              <a:rPr lang="pt-BR" sz="1400" dirty="0" smtClean="0"/>
              <a:t>’: informação que expira (vai embora) a menos que seja renovada</a:t>
            </a:r>
          </a:p>
          <a:p>
            <a:r>
              <a:rPr lang="pt-BR" sz="1800" dirty="0" smtClean="0"/>
              <a:t>ARP é “</a:t>
            </a:r>
            <a:r>
              <a:rPr lang="pt-BR" sz="1800" i="1" dirty="0" err="1" smtClean="0"/>
              <a:t>plug</a:t>
            </a:r>
            <a:r>
              <a:rPr lang="pt-BR" sz="1800" i="1" dirty="0" smtClean="0"/>
              <a:t>-</a:t>
            </a:r>
            <a:r>
              <a:rPr lang="pt-BR" sz="1800" i="1" dirty="0" err="1" smtClean="0"/>
              <a:t>and</a:t>
            </a:r>
            <a:r>
              <a:rPr lang="pt-BR" sz="1800" i="1" dirty="0" smtClean="0"/>
              <a:t>-play</a:t>
            </a:r>
            <a:r>
              <a:rPr lang="pt-BR" sz="1800" dirty="0" smtClean="0"/>
              <a:t>”:</a:t>
            </a:r>
          </a:p>
          <a:p>
            <a:pPr lvl="1"/>
            <a:r>
              <a:rPr lang="pt-BR" sz="1600" dirty="0" smtClean="0"/>
              <a:t>os nós criam suas tabelas ARP sem a intervenção do administrador da rede</a:t>
            </a:r>
          </a:p>
        </p:txBody>
      </p:sp>
    </p:spTree>
    <p:extLst>
      <p:ext uri="{BB962C8B-B14F-4D97-AF65-F5344CB8AC3E}">
        <p14:creationId xmlns:p14="http://schemas.microsoft.com/office/powerpoint/2010/main" val="266632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pt-BR" sz="3600" dirty="0" smtClean="0"/>
              <a:t>Protocolo ARP: mesma LAN (rede)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08720"/>
            <a:ext cx="7560839" cy="44061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5229200"/>
            <a:ext cx="86868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6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pt-BR" sz="3600" dirty="0" smtClean="0"/>
              <a:t>Protocolo ARP: mesma LAN (rede)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196752"/>
            <a:ext cx="5762625" cy="48577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64089" y="27809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FF-FF-FF-FF-FF-FF</a:t>
            </a:r>
            <a:endParaRPr lang="pt-BR" sz="14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7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pt-BR" sz="3600" dirty="0" smtClean="0"/>
              <a:t>Observações: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6412" y="1277938"/>
            <a:ext cx="7799387" cy="4648200"/>
          </a:xfrm>
        </p:spPr>
        <p:txBody>
          <a:bodyPr/>
          <a:lstStyle/>
          <a:p>
            <a:r>
              <a:rPr lang="pt-BR" sz="2400" dirty="0"/>
              <a:t>Observe que os papéis de </a:t>
            </a:r>
            <a:r>
              <a:rPr lang="pt-BR" sz="2400" dirty="0" smtClean="0"/>
              <a:t>origem </a:t>
            </a:r>
            <a:r>
              <a:rPr lang="pt-BR" sz="2400" dirty="0"/>
              <a:t>e destino </a:t>
            </a:r>
            <a:r>
              <a:rPr lang="pt-BR" sz="2400" dirty="0" smtClean="0"/>
              <a:t>se </a:t>
            </a:r>
            <a:r>
              <a:rPr lang="pt-BR" sz="2400" dirty="0" smtClean="0">
                <a:solidFill>
                  <a:srgbClr val="FF0000"/>
                </a:solidFill>
              </a:rPr>
              <a:t>invertem</a:t>
            </a:r>
            <a:r>
              <a:rPr lang="pt-BR" sz="2400" dirty="0" smtClean="0"/>
              <a:t> </a:t>
            </a:r>
            <a:r>
              <a:rPr lang="pt-BR" sz="2400" dirty="0"/>
              <a:t>na resposta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Observe </a:t>
            </a:r>
            <a:r>
              <a:rPr lang="pt-BR" sz="2400" dirty="0"/>
              <a:t>também que, como o </a:t>
            </a:r>
            <a:r>
              <a:rPr lang="pt-BR" sz="2400" dirty="0">
                <a:solidFill>
                  <a:srgbClr val="FF0000"/>
                </a:solidFill>
              </a:rPr>
              <a:t>request</a:t>
            </a:r>
            <a:r>
              <a:rPr lang="pt-BR" sz="2400" dirty="0"/>
              <a:t> original </a:t>
            </a:r>
            <a:r>
              <a:rPr lang="pt-BR" sz="2400" dirty="0" smtClean="0"/>
              <a:t>do ARP </a:t>
            </a:r>
            <a:r>
              <a:rPr lang="pt-BR" sz="2400" dirty="0"/>
              <a:t>é um broadcast, qualquer máquina da </a:t>
            </a:r>
            <a:r>
              <a:rPr lang="pt-BR" sz="2400" dirty="0" smtClean="0"/>
              <a:t>rede poderia </a:t>
            </a:r>
            <a:r>
              <a:rPr lang="pt-BR" sz="2400" dirty="0"/>
              <a:t>usar a informação contida na </a:t>
            </a:r>
            <a:r>
              <a:rPr lang="pt-BR" sz="2400" dirty="0" smtClean="0"/>
              <a:t>mensagem ARP </a:t>
            </a:r>
            <a:r>
              <a:rPr lang="pt-BR" sz="2400" dirty="0"/>
              <a:t>para alterar as entradas da sua tabela ARP</a:t>
            </a:r>
            <a:r>
              <a:rPr lang="pt-BR" sz="2400" dirty="0" smtClean="0"/>
              <a:t>.</a:t>
            </a:r>
          </a:p>
          <a:p>
            <a:r>
              <a:rPr lang="pt-BR" sz="2400" dirty="0"/>
              <a:t>Entretanto, usualmente, </a:t>
            </a:r>
            <a:r>
              <a:rPr lang="pt-BR" sz="2400" dirty="0">
                <a:solidFill>
                  <a:srgbClr val="FF0000"/>
                </a:solidFill>
              </a:rPr>
              <a:t>uma máquina faz </a:t>
            </a:r>
            <a:r>
              <a:rPr lang="pt-BR" sz="2400" dirty="0" smtClean="0">
                <a:solidFill>
                  <a:srgbClr val="FF0000"/>
                </a:solidFill>
              </a:rPr>
              <a:t>a alteração </a:t>
            </a:r>
            <a:r>
              <a:rPr lang="pt-BR" sz="2400" dirty="0">
                <a:solidFill>
                  <a:srgbClr val="FF0000"/>
                </a:solidFill>
              </a:rPr>
              <a:t>somente </a:t>
            </a:r>
            <a:r>
              <a:rPr lang="pt-BR" sz="2400" dirty="0"/>
              <a:t>quando ela é o destino </a:t>
            </a:r>
            <a:r>
              <a:rPr lang="pt-BR" sz="2400" dirty="0" smtClean="0"/>
              <a:t>da mensagem </a:t>
            </a:r>
            <a:r>
              <a:rPr lang="pt-BR" sz="2400" dirty="0"/>
              <a:t>ARP.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408969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Serviços da Camada de Enlace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enquadramento (delimitação do quadro) e acesso ao enlace:</a:t>
            </a:r>
            <a:r>
              <a:rPr lang="pt-BR" sz="20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encapsula </a:t>
            </a:r>
            <a:r>
              <a:rPr lang="pt-BR" sz="2000" dirty="0" err="1" smtClean="0"/>
              <a:t>datagrama</a:t>
            </a:r>
            <a:r>
              <a:rPr lang="pt-BR" sz="2000" dirty="0" smtClean="0"/>
              <a:t> num quadro adicionando cabeçalho e cauda </a:t>
            </a:r>
            <a:r>
              <a:rPr lang="pt-BR" sz="2000" i="1" dirty="0" smtClean="0"/>
              <a:t>(trailer</a:t>
            </a:r>
            <a:r>
              <a:rPr lang="pt-BR" sz="2000" dirty="0" smtClean="0"/>
              <a:t>). 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implementa acesso ao canal se meio for compartilhado, 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‘endereços físicos (MAC)’ são usados nos cabeçalhos dos quadros para  identificar origem e destino de quadros em enlaces multiponto</a:t>
            </a:r>
          </a:p>
          <a:p>
            <a:pPr lvl="2">
              <a:lnSpc>
                <a:spcPct val="90000"/>
              </a:lnSpc>
            </a:pPr>
            <a:r>
              <a:rPr lang="pt-BR" sz="2000" dirty="0"/>
              <a:t>Diferente do endereço IP</a:t>
            </a:r>
            <a:r>
              <a:rPr lang="pt-BR" sz="2000" dirty="0" smtClean="0"/>
              <a:t>!</a:t>
            </a:r>
          </a:p>
          <a:p>
            <a:pPr>
              <a:lnSpc>
                <a:spcPct val="9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entrega confiável entre nós adjacentes:</a:t>
            </a:r>
            <a:endParaRPr lang="pt-BR" sz="2000" dirty="0" smtClean="0"/>
          </a:p>
          <a:p>
            <a:pPr lvl="1">
              <a:lnSpc>
                <a:spcPct val="90000"/>
              </a:lnSpc>
            </a:pPr>
            <a:r>
              <a:rPr lang="pt-BR" sz="2000" dirty="0" smtClean="0"/>
              <a:t>já aprendemos como fazer isto (Capítulo 3)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raramente usada em canais com baixas taxas de erro (fibra óptica, alguns tipos de pares trançados)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Canais sem fio: altas taxas de erros</a:t>
            </a:r>
          </a:p>
          <a:p>
            <a:pPr lvl="2">
              <a:lnSpc>
                <a:spcPct val="90000"/>
              </a:lnSpc>
            </a:pPr>
            <a:r>
              <a:rPr lang="pt-BR" sz="2000" dirty="0" smtClean="0"/>
              <a:t>P: para que confiabilidade na camada de enlace e </a:t>
            </a:r>
            <a:r>
              <a:rPr lang="pt-BR" sz="2000" dirty="0" err="1" smtClean="0"/>
              <a:t>fim-a-fim</a:t>
            </a:r>
            <a:r>
              <a:rPr lang="pt-BR" sz="2000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Endereçamento: repassando para outra LAN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2502024"/>
          </a:xfrm>
        </p:spPr>
        <p:txBody>
          <a:bodyPr/>
          <a:lstStyle/>
          <a:p>
            <a:r>
              <a:rPr lang="pt-BR" sz="1800" dirty="0" smtClean="0"/>
              <a:t>encaminhamento: </a:t>
            </a:r>
            <a:r>
              <a:rPr lang="pt-BR" sz="1800" dirty="0" smtClean="0">
                <a:solidFill>
                  <a:srgbClr val="FF0000"/>
                </a:solidFill>
              </a:rPr>
              <a:t>envio de </a:t>
            </a:r>
            <a:r>
              <a:rPr lang="pt-BR" sz="1800" dirty="0" err="1" smtClean="0">
                <a:solidFill>
                  <a:srgbClr val="FF0000"/>
                </a:solidFill>
              </a:rPr>
              <a:t>datagrama</a:t>
            </a:r>
            <a:r>
              <a:rPr lang="pt-BR" sz="1800" dirty="0" smtClean="0">
                <a:solidFill>
                  <a:srgbClr val="FF0000"/>
                </a:solidFill>
              </a:rPr>
              <a:t> de A para B via R</a:t>
            </a:r>
            <a:endParaRPr lang="pt-BR" sz="2000" dirty="0" smtClean="0">
              <a:solidFill>
                <a:srgbClr val="FF0000"/>
              </a:solidFill>
            </a:endParaRPr>
          </a:p>
          <a:p>
            <a:pPr lvl="1"/>
            <a:r>
              <a:rPr lang="pt-BR" sz="1800" dirty="0" smtClean="0"/>
              <a:t>foco no endereçamento – nas camadas IP (</a:t>
            </a:r>
            <a:r>
              <a:rPr lang="pt-BR" sz="1800" dirty="0" err="1" smtClean="0"/>
              <a:t>datagrama</a:t>
            </a:r>
            <a:r>
              <a:rPr lang="pt-BR" sz="1800" dirty="0" smtClean="0"/>
              <a:t>) e MAC (quadro)</a:t>
            </a:r>
          </a:p>
          <a:p>
            <a:pPr lvl="1"/>
            <a:r>
              <a:rPr lang="pt-BR" sz="1800" dirty="0" smtClean="0"/>
              <a:t>assume que A conhece o endereço IP de B</a:t>
            </a:r>
          </a:p>
          <a:p>
            <a:pPr lvl="1"/>
            <a:r>
              <a:rPr lang="pt-BR" sz="1800" dirty="0" smtClean="0"/>
              <a:t>assume que A conhece o endereço IP do próximo roteador, R (como?)</a:t>
            </a:r>
          </a:p>
          <a:p>
            <a:pPr lvl="1"/>
            <a:r>
              <a:rPr lang="pt-BR" sz="1800" dirty="0" smtClean="0"/>
              <a:t>assume que A conhece o endereço MAC de R (como?)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5" name="Group 99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64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6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sp>
            <p:nvSpPr>
              <p:cNvPr id="65" name="Rectangle 43"/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6" name="Group 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60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61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6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3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</a:rPr>
                <a:t>R</a:t>
              </a:r>
              <a:endParaRPr lang="en-US" i="0" dirty="0">
                <a:latin typeface="+mn-lt"/>
                <a:ea typeface="+mn-ea"/>
              </a:endParaRPr>
            </a:p>
          </p:txBody>
        </p:sp>
        <p:sp>
          <p:nvSpPr>
            <p:cNvPr id="8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1A-23-F9-CD-06-9B</a:t>
              </a:r>
            </a:p>
          </p:txBody>
        </p:sp>
        <p:sp>
          <p:nvSpPr>
            <p:cNvPr id="9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222.222.222.220</a:t>
              </a:r>
            </a:p>
          </p:txBody>
        </p:sp>
        <p:grpSp>
          <p:nvGrpSpPr>
            <p:cNvPr id="10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58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59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CC-49-DE-D0-AB-7D</a:t>
              </a:r>
            </a:p>
          </p:txBody>
        </p: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111.111.111.112</a:t>
              </a:r>
            </a:p>
          </p:txBody>
        </p:sp>
        <p:sp>
          <p:nvSpPr>
            <p:cNvPr id="13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111.111.111.111</a:t>
              </a:r>
            </a:p>
          </p:txBody>
        </p:sp>
        <p:sp>
          <p:nvSpPr>
            <p:cNvPr id="14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74-29-9C-E8-FF-55</a:t>
              </a:r>
            </a:p>
          </p:txBody>
        </p:sp>
        <p:sp>
          <p:nvSpPr>
            <p:cNvPr id="15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6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7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8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9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0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2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3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</a:rPr>
                <a:t>A</a:t>
              </a:r>
            </a:p>
          </p:txBody>
        </p:sp>
        <p:sp>
          <p:nvSpPr>
            <p:cNvPr id="24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5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56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57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26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7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8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222.222.222.221</a:t>
              </a:r>
            </a:p>
          </p:txBody>
        </p:sp>
        <p:sp>
          <p:nvSpPr>
            <p:cNvPr id="29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88-B2-2F-54-1A-0F</a:t>
              </a:r>
            </a:p>
          </p:txBody>
        </p:sp>
        <p:sp>
          <p:nvSpPr>
            <p:cNvPr id="30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1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2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33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</a:rPr>
                <a:t>B</a:t>
              </a:r>
            </a:p>
          </p:txBody>
        </p:sp>
        <p:grpSp>
          <p:nvGrpSpPr>
            <p:cNvPr id="34" name="Group 3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5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5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sp>
            <p:nvSpPr>
              <p:cNvPr id="53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35" name="Group 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41" name="Rectangle 43"/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42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44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endParaRPr lang="pt-BR" altLang="pt-BR" i="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45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 algn="ctr"/>
                  <a:endParaRPr lang="pt-BR" altLang="pt-BR" i="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46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endParaRPr lang="pt-BR" altLang="pt-BR" i="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47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50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51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sp>
              <p:nvSpPr>
                <p:cNvPr id="48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" name="Rectangle 43"/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36" name="Group 9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37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38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3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2166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Endereçamento: repassando para outra LAN</a:t>
            </a:r>
          </a:p>
        </p:txBody>
      </p:sp>
      <p:grpSp>
        <p:nvGrpSpPr>
          <p:cNvPr id="3" name="Group 94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4" name="Group 95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6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6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sp>
            <p:nvSpPr>
              <p:cNvPr id="64" name="Rectangle 43"/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5" name="Group 96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59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60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61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2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</a:rPr>
                <a:t>R</a:t>
              </a:r>
              <a:endParaRPr lang="en-US" i="0" dirty="0">
                <a:latin typeface="+mn-lt"/>
                <a:ea typeface="+mn-ea"/>
              </a:endParaRPr>
            </a:p>
          </p:txBody>
        </p:sp>
        <p:sp>
          <p:nvSpPr>
            <p:cNvPr id="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1A-23-F9-CD-06-9B</a:t>
              </a:r>
            </a:p>
          </p:txBody>
        </p:sp>
        <p:sp>
          <p:nvSpPr>
            <p:cNvPr id="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222.222.222.220</a:t>
              </a:r>
            </a:p>
          </p:txBody>
        </p: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5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5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CC-49-DE-D0-AB-7D</a:t>
              </a:r>
            </a:p>
          </p:txBody>
        </p:sp>
        <p:sp>
          <p:nvSpPr>
            <p:cNvPr id="1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111.111.111.112</a:t>
              </a:r>
            </a:p>
          </p:txBody>
        </p:sp>
        <p:sp>
          <p:nvSpPr>
            <p:cNvPr id="1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111.111.111.111</a:t>
              </a:r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74-29-9C-E8-FF-55</a:t>
              </a:r>
            </a:p>
          </p:txBody>
        </p:sp>
        <p:sp>
          <p:nvSpPr>
            <p:cNvPr id="14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2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</a:rPr>
                <a:t>A</a:t>
              </a:r>
            </a:p>
          </p:txBody>
        </p:sp>
        <p:sp>
          <p:nvSpPr>
            <p:cNvPr id="2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4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5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5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2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222.222.222.221</a:t>
              </a:r>
            </a:p>
          </p:txBody>
        </p:sp>
        <p:sp>
          <p:nvSpPr>
            <p:cNvPr id="2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88-B2-2F-54-1A-0F</a:t>
              </a:r>
            </a:p>
          </p:txBody>
        </p:sp>
        <p:sp>
          <p:nvSpPr>
            <p:cNvPr id="2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1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32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</a:rPr>
                <a:t>B</a:t>
              </a:r>
            </a:p>
          </p:txBody>
        </p:sp>
        <p:grpSp>
          <p:nvGrpSpPr>
            <p:cNvPr id="33" name="Group 12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51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5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sp>
            <p:nvSpPr>
              <p:cNvPr id="52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34" name="Group 125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40" name="Rectangle 43"/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41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43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endParaRPr lang="pt-BR" altLang="pt-BR" i="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44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 algn="ctr"/>
                  <a:endParaRPr lang="pt-BR" altLang="pt-BR" i="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45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endParaRPr lang="pt-BR" altLang="pt-BR" i="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46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49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50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sp>
              <p:nvSpPr>
                <p:cNvPr id="4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" name="Rectangle 43"/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35" name="Group 126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36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37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38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9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</p:grpSp>
      <p:sp>
        <p:nvSpPr>
          <p:cNvPr id="67" name="AutoShape 153"/>
          <p:cNvSpPr>
            <a:spLocks noChangeArrowheads="1"/>
          </p:cNvSpPr>
          <p:nvPr/>
        </p:nvSpPr>
        <p:spPr bwMode="auto">
          <a:xfrm>
            <a:off x="2387600" y="3086100"/>
            <a:ext cx="314325" cy="792163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68" name="Group 130"/>
          <p:cNvGrpSpPr>
            <a:grpSpLocks/>
          </p:cNvGrpSpPr>
          <p:nvPr/>
        </p:nvGrpSpPr>
        <p:grpSpPr bwMode="auto">
          <a:xfrm>
            <a:off x="534988" y="2686050"/>
            <a:ext cx="976312" cy="1460500"/>
            <a:chOff x="337" y="1692"/>
            <a:chExt cx="615" cy="920"/>
          </a:xfrm>
        </p:grpSpPr>
        <p:sp>
          <p:nvSpPr>
            <p:cNvPr id="69" name="Freeform 65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1" name="Text Box 68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smtClean="0">
                <a:latin typeface="Arial" charset="0"/>
              </a:endParaRPr>
            </a:p>
            <a:p>
              <a:pPr algn="ctr">
                <a:defRPr/>
              </a:pPr>
              <a:endParaRPr lang="en-US" sz="1600" i="0" smtClean="0"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Phy</a:t>
              </a:r>
            </a:p>
          </p:txBody>
        </p:sp>
        <p:sp>
          <p:nvSpPr>
            <p:cNvPr id="72" name="Line 6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3" name="Line 7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4" name="Line 7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5" name="Line 72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6" name="Group 151"/>
          <p:cNvGrpSpPr>
            <a:grpSpLocks/>
          </p:cNvGrpSpPr>
          <p:nvPr/>
        </p:nvGrpSpPr>
        <p:grpSpPr bwMode="auto">
          <a:xfrm>
            <a:off x="1893888" y="2643188"/>
            <a:ext cx="2011362" cy="760412"/>
            <a:chOff x="1197" y="1665"/>
            <a:chExt cx="1267" cy="479"/>
          </a:xfrm>
        </p:grpSpPr>
        <p:grpSp>
          <p:nvGrpSpPr>
            <p:cNvPr id="77" name="Group 150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79" name="Rectangle 123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" name="Line 124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" name="Line 125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78" name="Text Box 126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82" name="Group 141"/>
          <p:cNvGrpSpPr>
            <a:grpSpLocks/>
          </p:cNvGrpSpPr>
          <p:nvPr/>
        </p:nvGrpSpPr>
        <p:grpSpPr bwMode="auto">
          <a:xfrm>
            <a:off x="2027238" y="2903538"/>
            <a:ext cx="146050" cy="385762"/>
            <a:chOff x="1272" y="1762"/>
            <a:chExt cx="92" cy="243"/>
          </a:xfrm>
        </p:grpSpPr>
        <p:sp>
          <p:nvSpPr>
            <p:cNvPr id="83" name="Line 127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" name="Line 128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5" name="Rectangle 143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 dirty="0">
                <a:latin typeface="Gill Sans MT" charset="0"/>
                <a:ea typeface="ＭＳ Ｐゴシック" charset="0"/>
              </a:rPr>
              <a:t>A </a:t>
            </a:r>
            <a:r>
              <a:rPr lang="en-US" sz="2000" i="0" dirty="0" err="1" smtClean="0">
                <a:latin typeface="Gill Sans MT" charset="0"/>
                <a:ea typeface="ＭＳ Ｐゴシック" charset="0"/>
              </a:rPr>
              <a:t>cria</a:t>
            </a:r>
            <a:r>
              <a:rPr lang="en-US" sz="2000" i="0" dirty="0" smtClean="0">
                <a:latin typeface="Gill Sans MT" charset="0"/>
                <a:ea typeface="ＭＳ Ｐゴシック" charset="0"/>
              </a:rPr>
              <a:t> </a:t>
            </a:r>
            <a:r>
              <a:rPr lang="en-US" sz="2000" i="0" dirty="0" err="1" smtClean="0">
                <a:latin typeface="Gill Sans MT" charset="0"/>
                <a:ea typeface="ＭＳ Ｐゴシック" charset="0"/>
              </a:rPr>
              <a:t>datagrama</a:t>
            </a:r>
            <a:r>
              <a:rPr lang="en-US" sz="2000" i="0" dirty="0" smtClean="0">
                <a:latin typeface="Gill Sans MT" charset="0"/>
                <a:ea typeface="ＭＳ Ｐゴシック" charset="0"/>
              </a:rPr>
              <a:t> </a:t>
            </a:r>
            <a:r>
              <a:rPr lang="en-US" sz="2000" i="0" dirty="0">
                <a:latin typeface="Gill Sans MT" charset="0"/>
                <a:ea typeface="ＭＳ Ｐゴシック" charset="0"/>
              </a:rPr>
              <a:t>IP </a:t>
            </a:r>
            <a:r>
              <a:rPr lang="en-US" sz="2000" i="0" dirty="0" smtClean="0">
                <a:latin typeface="Gill Sans MT" charset="0"/>
                <a:ea typeface="ＭＳ Ｐゴシック" charset="0"/>
              </a:rPr>
              <a:t>com IP </a:t>
            </a:r>
            <a:r>
              <a:rPr lang="en-US" sz="2000" i="0" dirty="0" err="1" smtClean="0">
                <a:latin typeface="Gill Sans MT" charset="0"/>
                <a:ea typeface="ＭＳ Ｐゴシック" charset="0"/>
              </a:rPr>
              <a:t>origem</a:t>
            </a:r>
            <a:r>
              <a:rPr lang="en-US" sz="2000" i="0" dirty="0" smtClean="0">
                <a:latin typeface="Gill Sans MT" charset="0"/>
                <a:ea typeface="ＭＳ Ｐゴシック" charset="0"/>
              </a:rPr>
              <a:t> A</a:t>
            </a:r>
            <a:r>
              <a:rPr lang="en-US" sz="2000" i="0" dirty="0">
                <a:latin typeface="Gill Sans MT" charset="0"/>
                <a:ea typeface="ＭＳ Ｐゴシック" charset="0"/>
              </a:rPr>
              <a:t>, </a:t>
            </a:r>
            <a:r>
              <a:rPr lang="en-US" sz="2000" i="0" dirty="0" err="1" smtClean="0">
                <a:latin typeface="Gill Sans MT" charset="0"/>
                <a:ea typeface="ＭＳ Ｐゴシック" charset="0"/>
              </a:rPr>
              <a:t>destino</a:t>
            </a:r>
            <a:r>
              <a:rPr lang="en-US" sz="2000" i="0" dirty="0" smtClean="0">
                <a:latin typeface="Gill Sans MT" charset="0"/>
                <a:ea typeface="ＭＳ Ｐゴシック" charset="0"/>
              </a:rPr>
              <a:t> B </a:t>
            </a:r>
            <a:endParaRPr lang="en-US" sz="2000" i="0" dirty="0">
              <a:latin typeface="Gill Sans MT" charset="0"/>
              <a:ea typeface="ＭＳ Ｐゴシック" charset="0"/>
            </a:endParaRPr>
          </a:p>
        </p:txBody>
      </p:sp>
      <p:sp>
        <p:nvSpPr>
          <p:cNvPr id="86" name="Rectangle 144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 dirty="0">
                <a:latin typeface="Gill Sans MT" charset="0"/>
                <a:ea typeface="ＭＳ Ｐゴシック" charset="0"/>
              </a:rPr>
              <a:t>A </a:t>
            </a:r>
            <a:r>
              <a:rPr lang="en-US" sz="2000" i="0" dirty="0" err="1" smtClean="0">
                <a:latin typeface="Gill Sans MT" charset="0"/>
                <a:ea typeface="ＭＳ Ｐゴシック" charset="0"/>
              </a:rPr>
              <a:t>cria</a:t>
            </a:r>
            <a:r>
              <a:rPr lang="en-US" sz="2000" i="0" dirty="0" smtClean="0">
                <a:latin typeface="Gill Sans MT" charset="0"/>
                <a:ea typeface="ＭＳ Ｐゴシック" charset="0"/>
              </a:rPr>
              <a:t> </a:t>
            </a:r>
            <a:r>
              <a:rPr lang="en-US" sz="2000" i="0" dirty="0" err="1" smtClean="0">
                <a:latin typeface="Gill Sans MT" charset="0"/>
                <a:ea typeface="ＭＳ Ｐゴシック" charset="0"/>
              </a:rPr>
              <a:t>quadro</a:t>
            </a:r>
            <a:r>
              <a:rPr lang="en-US" sz="2000" i="0" dirty="0" smtClean="0">
                <a:latin typeface="Gill Sans MT" charset="0"/>
                <a:ea typeface="ＭＳ Ｐゴシック" charset="0"/>
              </a:rPr>
              <a:t> da </a:t>
            </a:r>
            <a:r>
              <a:rPr lang="en-US" sz="2000" i="0" dirty="0" err="1" smtClean="0">
                <a:latin typeface="Gill Sans MT" charset="0"/>
                <a:ea typeface="ＭＳ Ｐゴシック" charset="0"/>
              </a:rPr>
              <a:t>camada</a:t>
            </a:r>
            <a:r>
              <a:rPr lang="en-US" sz="2000" i="0" dirty="0" smtClean="0">
                <a:latin typeface="Gill Sans MT" charset="0"/>
                <a:ea typeface="ＭＳ Ｐゴシック" charset="0"/>
              </a:rPr>
              <a:t> de enlace com </a:t>
            </a:r>
            <a:r>
              <a:rPr lang="en-US" sz="2000" i="0" dirty="0" err="1" smtClean="0">
                <a:latin typeface="Gill Sans MT" charset="0"/>
                <a:ea typeface="ＭＳ Ｐゴシック" charset="0"/>
              </a:rPr>
              <a:t>endereço</a:t>
            </a:r>
            <a:r>
              <a:rPr lang="en-US" sz="2000" i="0" dirty="0" smtClean="0">
                <a:latin typeface="Gill Sans MT" charset="0"/>
                <a:ea typeface="ＭＳ Ｐゴシック" charset="0"/>
              </a:rPr>
              <a:t> MAC de R</a:t>
            </a:r>
            <a:r>
              <a:rPr lang="en-US" dirty="0">
                <a:latin typeface="Gill Sans MT" charset="0"/>
                <a:ea typeface="ＭＳ Ｐゴシック" charset="0"/>
              </a:rPr>
              <a:t> </a:t>
            </a:r>
            <a:r>
              <a:rPr lang="en-US" dirty="0" err="1" smtClean="0">
                <a:latin typeface="Gill Sans MT" charset="0"/>
                <a:ea typeface="ＭＳ Ｐゴシック" charset="0"/>
              </a:rPr>
              <a:t>como</a:t>
            </a:r>
            <a:r>
              <a:rPr lang="en-US" dirty="0" smtClean="0">
                <a:latin typeface="Gill Sans MT" charset="0"/>
                <a:ea typeface="ＭＳ Ｐゴシック" charset="0"/>
              </a:rPr>
              <a:t> </a:t>
            </a:r>
            <a:r>
              <a:rPr lang="en-US" dirty="0" err="1" smtClean="0">
                <a:latin typeface="Gill Sans MT" charset="0"/>
                <a:ea typeface="ＭＳ Ｐゴシック" charset="0"/>
              </a:rPr>
              <a:t>destino</a:t>
            </a:r>
            <a:r>
              <a:rPr lang="en-US" dirty="0" smtClean="0">
                <a:latin typeface="Gill Sans MT" charset="0"/>
                <a:ea typeface="ＭＳ Ｐゴシック" charset="0"/>
              </a:rPr>
              <a:t>.</a:t>
            </a:r>
            <a:r>
              <a:rPr lang="en-US" sz="2000" i="0" dirty="0" smtClean="0">
                <a:latin typeface="Gill Sans MT" charset="0"/>
                <a:ea typeface="ＭＳ Ｐゴシック" charset="0"/>
              </a:rPr>
              <a:t> </a:t>
            </a:r>
            <a:r>
              <a:rPr lang="en-US" sz="2000" i="0" dirty="0" err="1" smtClean="0">
                <a:latin typeface="Gill Sans MT" charset="0"/>
                <a:ea typeface="ＭＳ Ｐゴシック" charset="0"/>
              </a:rPr>
              <a:t>quadro</a:t>
            </a:r>
            <a:r>
              <a:rPr lang="en-US" sz="2000" i="0" dirty="0" smtClean="0">
                <a:latin typeface="Gill Sans MT" charset="0"/>
                <a:ea typeface="ＭＳ Ｐゴシック" charset="0"/>
              </a:rPr>
              <a:t> </a:t>
            </a:r>
            <a:r>
              <a:rPr lang="en-US" sz="2000" i="0" dirty="0" err="1" smtClean="0">
                <a:latin typeface="Gill Sans MT" charset="0"/>
                <a:ea typeface="ＭＳ Ｐゴシック" charset="0"/>
              </a:rPr>
              <a:t>contém</a:t>
            </a:r>
            <a:r>
              <a:rPr lang="en-US" sz="2000" i="0" dirty="0" smtClean="0">
                <a:latin typeface="Gill Sans MT" charset="0"/>
                <a:ea typeface="ＭＳ Ｐゴシック" charset="0"/>
              </a:rPr>
              <a:t> o </a:t>
            </a:r>
            <a:r>
              <a:rPr lang="en-US" sz="2000" i="0" dirty="0" err="1" smtClean="0">
                <a:latin typeface="Gill Sans MT" charset="0"/>
                <a:ea typeface="ＭＳ Ｐゴシック" charset="0"/>
              </a:rPr>
              <a:t>datagrama</a:t>
            </a:r>
            <a:r>
              <a:rPr lang="en-US" sz="2000" i="0" dirty="0" smtClean="0">
                <a:latin typeface="Gill Sans MT" charset="0"/>
                <a:ea typeface="ＭＳ Ｐゴシック" charset="0"/>
              </a:rPr>
              <a:t> IP de A-para-B</a:t>
            </a:r>
            <a:endParaRPr lang="en-US" sz="2800" i="0" dirty="0">
              <a:latin typeface="Gill Sans MT" charset="0"/>
              <a:ea typeface="ＭＳ Ｐゴシック" charset="0"/>
            </a:endParaRPr>
          </a:p>
        </p:txBody>
      </p:sp>
      <p:grpSp>
        <p:nvGrpSpPr>
          <p:cNvPr id="87" name="Group 152"/>
          <p:cNvGrpSpPr>
            <a:grpSpLocks/>
          </p:cNvGrpSpPr>
          <p:nvPr/>
        </p:nvGrpSpPr>
        <p:grpSpPr bwMode="auto">
          <a:xfrm>
            <a:off x="1477963" y="2244725"/>
            <a:ext cx="2417762" cy="1519238"/>
            <a:chOff x="931" y="1414"/>
            <a:chExt cx="1523" cy="957"/>
          </a:xfrm>
        </p:grpSpPr>
        <p:sp>
          <p:nvSpPr>
            <p:cNvPr id="88" name="Text Box 135"/>
            <p:cNvSpPr txBox="1">
              <a:spLocks noChangeArrowheads="1"/>
            </p:cNvSpPr>
            <p:nvPr/>
          </p:nvSpPr>
          <p:spPr bwMode="auto">
            <a:xfrm>
              <a:off x="931" y="1414"/>
              <a:ext cx="15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MAC src: 74-29-9C-E8-FF-55</a:t>
              </a:r>
            </a:p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   MAC dest: </a:t>
              </a:r>
              <a:r>
                <a:rPr lang="en-US" sz="1200" i="0" smtClean="0">
                  <a:solidFill>
                    <a:srgbClr val="FF0000"/>
                  </a:solidFill>
                  <a:latin typeface="Arial" charset="0"/>
                </a:rPr>
                <a:t>E6-E9-00-17-BB-4B</a:t>
              </a:r>
            </a:p>
          </p:txBody>
        </p:sp>
        <p:grpSp>
          <p:nvGrpSpPr>
            <p:cNvPr id="89" name="Group 14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94" name="Rectangle 138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5" name="Rectangle 13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6" name="Line 13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7" name="Line 13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8" name="Line 139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9" name="Line 140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0" name="Line 146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" name="Line 147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" name="Line 148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3" name="Line 149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977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85" grpId="0"/>
      <p:bldP spid="8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Endereçamento: repassando para outra LAN</a:t>
            </a:r>
          </a:p>
        </p:txBody>
      </p:sp>
      <p:grpSp>
        <p:nvGrpSpPr>
          <p:cNvPr id="3" name="Group 163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4" name="Group 164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6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6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sp>
            <p:nvSpPr>
              <p:cNvPr id="64" name="Rectangle 43"/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5" name="Group 165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59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60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61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2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</a:rPr>
                <a:t>R</a:t>
              </a:r>
              <a:endParaRPr lang="en-US" i="0" dirty="0">
                <a:latin typeface="+mn-lt"/>
                <a:ea typeface="+mn-ea"/>
              </a:endParaRPr>
            </a:p>
          </p:txBody>
        </p:sp>
        <p:sp>
          <p:nvSpPr>
            <p:cNvPr id="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1A-23-F9-CD-06-9B</a:t>
              </a:r>
            </a:p>
          </p:txBody>
        </p:sp>
        <p:sp>
          <p:nvSpPr>
            <p:cNvPr id="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222.222.222.220</a:t>
              </a:r>
            </a:p>
          </p:txBody>
        </p: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5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5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CC-49-DE-D0-AB-7D</a:t>
              </a:r>
            </a:p>
          </p:txBody>
        </p:sp>
        <p:sp>
          <p:nvSpPr>
            <p:cNvPr id="1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111.111.111.112</a:t>
              </a:r>
            </a:p>
          </p:txBody>
        </p:sp>
        <p:sp>
          <p:nvSpPr>
            <p:cNvPr id="1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111.111.111.111</a:t>
              </a:r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74-29-9C-E8-FF-55</a:t>
              </a:r>
            </a:p>
          </p:txBody>
        </p:sp>
        <p:sp>
          <p:nvSpPr>
            <p:cNvPr id="14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2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</a:rPr>
                <a:t>A</a:t>
              </a:r>
            </a:p>
          </p:txBody>
        </p:sp>
        <p:sp>
          <p:nvSpPr>
            <p:cNvPr id="2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4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5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5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2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222.222.222.221</a:t>
              </a:r>
            </a:p>
          </p:txBody>
        </p:sp>
        <p:sp>
          <p:nvSpPr>
            <p:cNvPr id="2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88-B2-2F-54-1A-0F</a:t>
              </a:r>
            </a:p>
          </p:txBody>
        </p:sp>
        <p:sp>
          <p:nvSpPr>
            <p:cNvPr id="2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1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32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</a:rPr>
                <a:t>B</a:t>
              </a:r>
            </a:p>
          </p:txBody>
        </p:sp>
        <p:grpSp>
          <p:nvGrpSpPr>
            <p:cNvPr id="33" name="Group 193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51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5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sp>
            <p:nvSpPr>
              <p:cNvPr id="52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34" name="Group 194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40" name="Rectangle 43"/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41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43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endParaRPr lang="pt-BR" altLang="pt-BR" i="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44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 algn="ctr"/>
                  <a:endParaRPr lang="pt-BR" altLang="pt-BR" i="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45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endParaRPr lang="pt-BR" altLang="pt-BR" i="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46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49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50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sp>
              <p:nvSpPr>
                <p:cNvPr id="4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" name="Rectangle 43"/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35" name="Group 195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36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37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38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9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</p:grpSp>
      <p:grpSp>
        <p:nvGrpSpPr>
          <p:cNvPr id="67" name="Group 59"/>
          <p:cNvGrpSpPr>
            <a:grpSpLocks/>
          </p:cNvGrpSpPr>
          <p:nvPr/>
        </p:nvGrpSpPr>
        <p:grpSpPr bwMode="auto">
          <a:xfrm>
            <a:off x="534988" y="2686050"/>
            <a:ext cx="976312" cy="1460500"/>
            <a:chOff x="337" y="1692"/>
            <a:chExt cx="615" cy="920"/>
          </a:xfrm>
        </p:grpSpPr>
        <p:sp>
          <p:nvSpPr>
            <p:cNvPr id="68" name="Freeform 60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69" name="Rectangle 61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0" name="Text Box 62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smtClean="0">
                <a:latin typeface="Arial" charset="0"/>
              </a:endParaRPr>
            </a:p>
            <a:p>
              <a:pPr algn="ctr">
                <a:defRPr/>
              </a:pPr>
              <a:endParaRPr lang="en-US" sz="1600" i="0" smtClean="0"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Phy</a:t>
              </a:r>
            </a:p>
          </p:txBody>
        </p:sp>
        <p:sp>
          <p:nvSpPr>
            <p:cNvPr id="71" name="Line 63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" name="Line 64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3" name="Line 65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4" name="Line 66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75" name="Rectangle 76"/>
          <p:cNvSpPr>
            <a:spLocks noChangeArrowheads="1"/>
          </p:cNvSpPr>
          <p:nvPr/>
        </p:nvSpPr>
        <p:spPr bwMode="auto">
          <a:xfrm>
            <a:off x="706438" y="1084263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 dirty="0" err="1" smtClean="0">
                <a:latin typeface="Gill Sans MT" charset="0"/>
                <a:ea typeface="ＭＳ Ｐゴシック" charset="0"/>
              </a:rPr>
              <a:t>quadro</a:t>
            </a:r>
            <a:r>
              <a:rPr lang="en-US" sz="2000" i="0" dirty="0" smtClean="0">
                <a:latin typeface="Gill Sans MT" charset="0"/>
                <a:ea typeface="ＭＳ Ｐゴシック" charset="0"/>
              </a:rPr>
              <a:t> </a:t>
            </a:r>
            <a:r>
              <a:rPr lang="en-US" sz="2000" i="0" dirty="0" err="1" smtClean="0">
                <a:latin typeface="Gill Sans MT" charset="0"/>
                <a:ea typeface="ＭＳ Ｐゴシック" charset="0"/>
              </a:rPr>
              <a:t>enviado</a:t>
            </a:r>
            <a:r>
              <a:rPr lang="en-US" sz="2000" i="0" dirty="0" smtClean="0">
                <a:latin typeface="Gill Sans MT" charset="0"/>
                <a:ea typeface="ＭＳ Ｐゴシック" charset="0"/>
              </a:rPr>
              <a:t> de </a:t>
            </a:r>
            <a:r>
              <a:rPr lang="en-US" sz="2000" i="0" dirty="0">
                <a:latin typeface="Gill Sans MT" charset="0"/>
                <a:ea typeface="ＭＳ Ｐゴシック" charset="0"/>
              </a:rPr>
              <a:t>A </a:t>
            </a:r>
            <a:r>
              <a:rPr lang="en-US" sz="2000" i="0" dirty="0" smtClean="0">
                <a:latin typeface="Gill Sans MT" charset="0"/>
                <a:ea typeface="ＭＳ Ｐゴシック" charset="0"/>
              </a:rPr>
              <a:t>para R</a:t>
            </a:r>
            <a:endParaRPr lang="en-US" sz="2000" i="0" dirty="0">
              <a:latin typeface="Gill Sans MT" charset="0"/>
              <a:ea typeface="ＭＳ Ｐゴシック" charset="0"/>
            </a:endParaRPr>
          </a:p>
        </p:txBody>
      </p:sp>
      <p:grpSp>
        <p:nvGrpSpPr>
          <p:cNvPr id="76" name="Group 68"/>
          <p:cNvGrpSpPr>
            <a:grpSpLocks/>
          </p:cNvGrpSpPr>
          <p:nvPr/>
        </p:nvGrpSpPr>
        <p:grpSpPr bwMode="auto">
          <a:xfrm>
            <a:off x="2713038" y="3265488"/>
            <a:ext cx="1096962" cy="244475"/>
            <a:chOff x="1231" y="1990"/>
            <a:chExt cx="691" cy="154"/>
          </a:xfrm>
        </p:grpSpPr>
        <p:sp>
          <p:nvSpPr>
            <p:cNvPr id="77" name="Rectangle 69"/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8" name="Line 70"/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9" name="Line 71"/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80" name="Group 100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81" name="Freeform 93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82" name="Rectangle 94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3" name="Text Box 95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smtClean="0">
                <a:latin typeface="Arial" charset="0"/>
              </a:endParaRPr>
            </a:p>
            <a:p>
              <a:pPr algn="ctr">
                <a:defRPr/>
              </a:pPr>
              <a:endParaRPr lang="en-US" sz="1600" i="0" smtClean="0"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Phy</a:t>
              </a:r>
            </a:p>
          </p:txBody>
        </p:sp>
        <p:sp>
          <p:nvSpPr>
            <p:cNvPr id="84" name="Line 98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5" name="Line 99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6" name="Rectangle 101"/>
          <p:cNvSpPr>
            <a:spLocks noChangeArrowheads="1"/>
          </p:cNvSpPr>
          <p:nvPr/>
        </p:nvSpPr>
        <p:spPr bwMode="auto">
          <a:xfrm>
            <a:off x="709613" y="1439863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 dirty="0" err="1" smtClean="0">
                <a:latin typeface="Gill Sans MT" charset="0"/>
                <a:ea typeface="ＭＳ Ｐゴシック" charset="0"/>
              </a:rPr>
              <a:t>quadro</a:t>
            </a:r>
            <a:r>
              <a:rPr lang="en-US" sz="2000" i="0" dirty="0" smtClean="0">
                <a:latin typeface="Gill Sans MT" charset="0"/>
                <a:ea typeface="ＭＳ Ｐゴシック" charset="0"/>
              </a:rPr>
              <a:t> </a:t>
            </a:r>
            <a:r>
              <a:rPr lang="en-US" sz="2000" i="0" dirty="0" err="1" smtClean="0">
                <a:latin typeface="Gill Sans MT" charset="0"/>
                <a:ea typeface="ＭＳ Ｐゴシック" charset="0"/>
              </a:rPr>
              <a:t>recebido</a:t>
            </a:r>
            <a:r>
              <a:rPr lang="en-US" sz="2000" i="0" dirty="0" smtClean="0">
                <a:latin typeface="Gill Sans MT" charset="0"/>
                <a:ea typeface="ＭＳ Ｐゴシック" charset="0"/>
              </a:rPr>
              <a:t> </a:t>
            </a:r>
            <a:r>
              <a:rPr lang="en-US" sz="2000" i="0" dirty="0" err="1" smtClean="0">
                <a:latin typeface="Gill Sans MT" charset="0"/>
                <a:ea typeface="ＭＳ Ｐゴシック" charset="0"/>
              </a:rPr>
              <a:t>em</a:t>
            </a:r>
            <a:r>
              <a:rPr lang="en-US" sz="2000" i="0" dirty="0" smtClean="0">
                <a:latin typeface="Gill Sans MT" charset="0"/>
                <a:ea typeface="ＭＳ Ｐゴシック" charset="0"/>
              </a:rPr>
              <a:t> R, </a:t>
            </a:r>
            <a:r>
              <a:rPr lang="en-US" sz="2000" i="0" dirty="0" err="1" smtClean="0">
                <a:latin typeface="Gill Sans MT" charset="0"/>
                <a:ea typeface="ＭＳ Ｐゴシック" charset="0"/>
              </a:rPr>
              <a:t>datagrama</a:t>
            </a:r>
            <a:r>
              <a:rPr lang="en-US" sz="2000" i="0" dirty="0" smtClean="0">
                <a:latin typeface="Gill Sans MT" charset="0"/>
                <a:ea typeface="ＭＳ Ｐゴシック" charset="0"/>
              </a:rPr>
              <a:t> </a:t>
            </a:r>
            <a:r>
              <a:rPr lang="en-US" sz="2000" i="0" dirty="0" err="1" smtClean="0">
                <a:latin typeface="Gill Sans MT" charset="0"/>
                <a:ea typeface="ＭＳ Ｐゴシック" charset="0"/>
              </a:rPr>
              <a:t>removido</a:t>
            </a:r>
            <a:r>
              <a:rPr lang="en-US" sz="2000" i="0" dirty="0" smtClean="0">
                <a:latin typeface="Gill Sans MT" charset="0"/>
                <a:ea typeface="ＭＳ Ｐゴシック" charset="0"/>
              </a:rPr>
              <a:t>, </a:t>
            </a:r>
            <a:r>
              <a:rPr lang="en-US" sz="2000" i="0" dirty="0" err="1" smtClean="0">
                <a:latin typeface="Gill Sans MT" charset="0"/>
                <a:ea typeface="ＭＳ Ｐゴシック" charset="0"/>
              </a:rPr>
              <a:t>passado</a:t>
            </a:r>
            <a:r>
              <a:rPr lang="en-US" sz="2000" i="0" dirty="0" smtClean="0">
                <a:latin typeface="Gill Sans MT" charset="0"/>
                <a:ea typeface="ＭＳ Ｐゴシック" charset="0"/>
              </a:rPr>
              <a:t> para o IP</a:t>
            </a:r>
            <a:endParaRPr lang="en-US" sz="2000" i="0" dirty="0">
              <a:latin typeface="Gill Sans MT" charset="0"/>
              <a:ea typeface="ＭＳ Ｐゴシック" charset="0"/>
            </a:endParaRPr>
          </a:p>
        </p:txBody>
      </p:sp>
      <p:grpSp>
        <p:nvGrpSpPr>
          <p:cNvPr id="87" name="Group 131"/>
          <p:cNvGrpSpPr>
            <a:grpSpLocks/>
          </p:cNvGrpSpPr>
          <p:nvPr/>
        </p:nvGrpSpPr>
        <p:grpSpPr bwMode="auto">
          <a:xfrm>
            <a:off x="1477963" y="2244725"/>
            <a:ext cx="2427287" cy="1519238"/>
            <a:chOff x="931" y="1414"/>
            <a:chExt cx="1529" cy="957"/>
          </a:xfrm>
        </p:grpSpPr>
        <p:sp>
          <p:nvSpPr>
            <p:cNvPr id="88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MAC src: 74-29-9C-E8-FF-55</a:t>
              </a:r>
            </a:p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   MAC dest: E6-E9-00-17-BB-4B</a:t>
              </a:r>
            </a:p>
          </p:txBody>
        </p:sp>
        <p:grpSp>
          <p:nvGrpSpPr>
            <p:cNvPr id="89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95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6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7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8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9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0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0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3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4" name="Text Box 130"/>
            <p:cNvSpPr txBox="1">
              <a:spLocks noChangeArrowheads="1"/>
            </p:cNvSpPr>
            <p:nvPr/>
          </p:nvSpPr>
          <p:spPr bwMode="auto">
            <a:xfrm>
              <a:off x="1193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101" name="Group 146"/>
          <p:cNvGrpSpPr>
            <a:grpSpLocks/>
          </p:cNvGrpSpPr>
          <p:nvPr/>
        </p:nvGrpSpPr>
        <p:grpSpPr bwMode="auto">
          <a:xfrm>
            <a:off x="2667000" y="2435225"/>
            <a:ext cx="2011363" cy="979488"/>
            <a:chOff x="4493" y="1480"/>
            <a:chExt cx="1267" cy="617"/>
          </a:xfrm>
        </p:grpSpPr>
        <p:sp>
          <p:nvSpPr>
            <p:cNvPr id="102" name="Line 143"/>
            <p:cNvSpPr>
              <a:spLocks noChangeShapeType="1"/>
            </p:cNvSpPr>
            <p:nvPr/>
          </p:nvSpPr>
          <p:spPr bwMode="auto">
            <a:xfrm flipH="1" flipV="1">
              <a:off x="4576" y="1627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3" name="Line 144"/>
            <p:cNvSpPr>
              <a:spLocks noChangeShapeType="1"/>
            </p:cNvSpPr>
            <p:nvPr/>
          </p:nvSpPr>
          <p:spPr bwMode="auto">
            <a:xfrm>
              <a:off x="4668" y="1739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4" name="Text Box 145"/>
            <p:cNvSpPr txBox="1">
              <a:spLocks noChangeArrowheads="1"/>
            </p:cNvSpPr>
            <p:nvPr/>
          </p:nvSpPr>
          <p:spPr bwMode="auto">
            <a:xfrm>
              <a:off x="4493" y="1480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   IP dest: 222.222.222.222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174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8.33333E-7 0.13334 L 0.04045 0.16297 L 0.08629 0.16297 L 0.08524 0.01482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Endereçamento: repassando para outra LAN</a:t>
            </a:r>
          </a:p>
        </p:txBody>
      </p:sp>
      <p:grpSp>
        <p:nvGrpSpPr>
          <p:cNvPr id="3" name="Group 100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4" name="Group 101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6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6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sp>
            <p:nvSpPr>
              <p:cNvPr id="64" name="Rectangle 43"/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5" name="Group 10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59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60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61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2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</a:rPr>
                <a:t>R</a:t>
              </a:r>
              <a:endParaRPr lang="en-US" i="0" dirty="0">
                <a:latin typeface="+mn-lt"/>
                <a:ea typeface="+mn-ea"/>
              </a:endParaRPr>
            </a:p>
          </p:txBody>
        </p:sp>
        <p:sp>
          <p:nvSpPr>
            <p:cNvPr id="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1A-23-F9-CD-06-9B</a:t>
              </a:r>
            </a:p>
          </p:txBody>
        </p:sp>
        <p:sp>
          <p:nvSpPr>
            <p:cNvPr id="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222.222.222.220</a:t>
              </a:r>
            </a:p>
          </p:txBody>
        </p: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5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5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CC-49-DE-D0-AB-7D</a:t>
              </a:r>
            </a:p>
          </p:txBody>
        </p:sp>
        <p:sp>
          <p:nvSpPr>
            <p:cNvPr id="1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111.111.111.112</a:t>
              </a:r>
            </a:p>
          </p:txBody>
        </p:sp>
        <p:sp>
          <p:nvSpPr>
            <p:cNvPr id="1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111.111.111.111</a:t>
              </a:r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74-29-9C-E8-FF-55</a:t>
              </a:r>
            </a:p>
          </p:txBody>
        </p:sp>
        <p:sp>
          <p:nvSpPr>
            <p:cNvPr id="14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2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</a:rPr>
                <a:t>A</a:t>
              </a:r>
            </a:p>
          </p:txBody>
        </p:sp>
        <p:sp>
          <p:nvSpPr>
            <p:cNvPr id="2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4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5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5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2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222.222.222.221</a:t>
              </a:r>
            </a:p>
          </p:txBody>
        </p:sp>
        <p:sp>
          <p:nvSpPr>
            <p:cNvPr id="2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88-B2-2F-54-1A-0F</a:t>
              </a:r>
            </a:p>
          </p:txBody>
        </p:sp>
        <p:sp>
          <p:nvSpPr>
            <p:cNvPr id="2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1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32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</a:rPr>
                <a:t>B</a:t>
              </a:r>
            </a:p>
          </p:txBody>
        </p:sp>
        <p:grpSp>
          <p:nvGrpSpPr>
            <p:cNvPr id="33" name="Group 130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51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5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sp>
            <p:nvSpPr>
              <p:cNvPr id="52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34" name="Group 13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40" name="Rectangle 43"/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41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43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endParaRPr lang="pt-BR" altLang="pt-BR" i="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44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 algn="ctr"/>
                  <a:endParaRPr lang="pt-BR" altLang="pt-BR" i="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45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endParaRPr lang="pt-BR" altLang="pt-BR" i="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46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49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50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sp>
              <p:nvSpPr>
                <p:cNvPr id="4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" name="Rectangle 43"/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35" name="Group 132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36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37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38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9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</p:grpSp>
      <p:sp>
        <p:nvSpPr>
          <p:cNvPr id="67" name="AutoShape 2"/>
          <p:cNvSpPr>
            <a:spLocks noChangeArrowheads="1"/>
          </p:cNvSpPr>
          <p:nvPr/>
        </p:nvSpPr>
        <p:spPr bwMode="auto">
          <a:xfrm>
            <a:off x="5710238" y="3144838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5216525" y="2701925"/>
            <a:ext cx="2011363" cy="760413"/>
            <a:chOff x="1197" y="1665"/>
            <a:chExt cx="1267" cy="479"/>
          </a:xfrm>
        </p:grpSpPr>
        <p:grpSp>
          <p:nvGrpSpPr>
            <p:cNvPr id="69" name="Group 68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71" name="Rectangle 69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2" name="Line 70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3" name="Line 71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70" name="Text Box 72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5340350" y="2952750"/>
            <a:ext cx="146050" cy="385763"/>
            <a:chOff x="1272" y="1762"/>
            <a:chExt cx="92" cy="243"/>
          </a:xfrm>
        </p:grpSpPr>
        <p:sp>
          <p:nvSpPr>
            <p:cNvPr id="75" name="Line 74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 dirty="0">
                <a:latin typeface="Gill Sans MT" charset="0"/>
                <a:ea typeface="ＭＳ Ｐゴシック" charset="0"/>
              </a:rPr>
              <a:t>R </a:t>
            </a:r>
            <a:r>
              <a:rPr lang="en-US" sz="2000" i="0" dirty="0" err="1" smtClean="0">
                <a:latin typeface="Gill Sans MT" charset="0"/>
                <a:ea typeface="ＭＳ Ｐゴシック" charset="0"/>
              </a:rPr>
              <a:t>repassa</a:t>
            </a:r>
            <a:r>
              <a:rPr lang="en-US" sz="2000" i="0" dirty="0" smtClean="0">
                <a:latin typeface="Gill Sans MT" charset="0"/>
                <a:ea typeface="ＭＳ Ｐゴシック" charset="0"/>
              </a:rPr>
              <a:t> o </a:t>
            </a:r>
            <a:r>
              <a:rPr lang="en-US" sz="2000" i="0" dirty="0" err="1" smtClean="0">
                <a:latin typeface="Gill Sans MT" charset="0"/>
                <a:ea typeface="ＭＳ Ｐゴシック" charset="0"/>
              </a:rPr>
              <a:t>datagrama</a:t>
            </a:r>
            <a:r>
              <a:rPr lang="en-US" sz="2000" i="0" dirty="0" smtClean="0">
                <a:latin typeface="Gill Sans MT" charset="0"/>
                <a:ea typeface="ＭＳ Ｐゴシック" charset="0"/>
              </a:rPr>
              <a:t> com </a:t>
            </a:r>
            <a:r>
              <a:rPr lang="en-US" sz="2000" i="0" dirty="0" err="1" smtClean="0">
                <a:latin typeface="Gill Sans MT" charset="0"/>
                <a:ea typeface="ＭＳ Ｐゴシック" charset="0"/>
              </a:rPr>
              <a:t>origem</a:t>
            </a:r>
            <a:r>
              <a:rPr lang="en-US" sz="2000" i="0" dirty="0" smtClean="0">
                <a:latin typeface="Gill Sans MT" charset="0"/>
                <a:ea typeface="ＭＳ Ｐゴシック" charset="0"/>
              </a:rPr>
              <a:t> IP A, </a:t>
            </a:r>
            <a:r>
              <a:rPr lang="en-US" sz="2000" i="0" dirty="0" err="1" smtClean="0">
                <a:latin typeface="Gill Sans MT" charset="0"/>
                <a:ea typeface="ＭＳ Ｐゴシック" charset="0"/>
              </a:rPr>
              <a:t>destino</a:t>
            </a:r>
            <a:r>
              <a:rPr lang="en-US" sz="2000" i="0" dirty="0" smtClean="0">
                <a:latin typeface="Gill Sans MT" charset="0"/>
                <a:ea typeface="ＭＳ Ｐゴシック" charset="0"/>
              </a:rPr>
              <a:t> B</a:t>
            </a:r>
            <a:endParaRPr lang="en-US" sz="2000" i="0" dirty="0">
              <a:latin typeface="Gill Sans MT" charset="0"/>
              <a:ea typeface="ＭＳ Ｐゴシック" charset="0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 dirty="0">
                <a:latin typeface="Gill Sans MT" charset="0"/>
                <a:ea typeface="ＭＳ Ｐゴシック" charset="0"/>
              </a:rPr>
              <a:t>R </a:t>
            </a:r>
            <a:r>
              <a:rPr lang="en-US" sz="2000" i="0" dirty="0" err="1" smtClean="0">
                <a:latin typeface="Gill Sans MT" charset="0"/>
                <a:ea typeface="ＭＳ Ｐゴシック" charset="0"/>
              </a:rPr>
              <a:t>cria</a:t>
            </a:r>
            <a:r>
              <a:rPr lang="en-US" sz="2000" i="0" dirty="0" smtClean="0">
                <a:latin typeface="Gill Sans MT" charset="0"/>
                <a:ea typeface="ＭＳ Ｐゴシック" charset="0"/>
              </a:rPr>
              <a:t> </a:t>
            </a:r>
            <a:r>
              <a:rPr lang="en-US" sz="2000" i="0" dirty="0" err="1" smtClean="0">
                <a:latin typeface="Gill Sans MT" charset="0"/>
                <a:ea typeface="ＭＳ Ｐゴシック" charset="0"/>
              </a:rPr>
              <a:t>quadro</a:t>
            </a:r>
            <a:r>
              <a:rPr lang="en-US" sz="2000" i="0" dirty="0" smtClean="0">
                <a:latin typeface="Gill Sans MT" charset="0"/>
                <a:ea typeface="ＭＳ Ｐゴシック" charset="0"/>
              </a:rPr>
              <a:t> da </a:t>
            </a:r>
            <a:r>
              <a:rPr lang="en-US" sz="2000" i="0" dirty="0" err="1" smtClean="0">
                <a:latin typeface="Gill Sans MT" charset="0"/>
                <a:ea typeface="ＭＳ Ｐゴシック" charset="0"/>
              </a:rPr>
              <a:t>camada</a:t>
            </a:r>
            <a:r>
              <a:rPr lang="en-US" sz="2000" i="0" dirty="0" smtClean="0">
                <a:latin typeface="Gill Sans MT" charset="0"/>
                <a:ea typeface="ＭＳ Ｐゴシック" charset="0"/>
              </a:rPr>
              <a:t> de enlace com </a:t>
            </a:r>
            <a:r>
              <a:rPr lang="en-US" sz="2000" i="0" dirty="0" err="1" smtClean="0">
                <a:latin typeface="Gill Sans MT" charset="0"/>
                <a:ea typeface="ＭＳ Ｐゴシック" charset="0"/>
              </a:rPr>
              <a:t>endereço</a:t>
            </a:r>
            <a:r>
              <a:rPr lang="en-US" sz="2000" i="0" dirty="0" smtClean="0">
                <a:latin typeface="Gill Sans MT" charset="0"/>
                <a:ea typeface="ＭＳ Ｐゴシック" charset="0"/>
              </a:rPr>
              <a:t> MAC de B </a:t>
            </a:r>
            <a:r>
              <a:rPr lang="en-US" sz="2000" i="0" dirty="0" err="1" smtClean="0">
                <a:latin typeface="Gill Sans MT" charset="0"/>
                <a:ea typeface="ＭＳ Ｐゴシック" charset="0"/>
              </a:rPr>
              <a:t>como</a:t>
            </a:r>
            <a:r>
              <a:rPr lang="en-US" sz="2000" i="0" dirty="0" smtClean="0">
                <a:latin typeface="Gill Sans MT" charset="0"/>
                <a:ea typeface="ＭＳ Ｐゴシック" charset="0"/>
              </a:rPr>
              <a:t> </a:t>
            </a:r>
            <a:r>
              <a:rPr lang="en-US" sz="2000" i="0" dirty="0" err="1" smtClean="0">
                <a:latin typeface="Gill Sans MT" charset="0"/>
                <a:ea typeface="ＭＳ Ｐゴシック" charset="0"/>
              </a:rPr>
              <a:t>destino</a:t>
            </a:r>
            <a:r>
              <a:rPr lang="en-US" sz="2000" i="0" dirty="0" smtClean="0">
                <a:latin typeface="Gill Sans MT" charset="0"/>
                <a:ea typeface="ＭＳ Ｐゴシック" charset="0"/>
              </a:rPr>
              <a:t>. </a:t>
            </a:r>
            <a:r>
              <a:rPr lang="en-US" sz="2000" i="0" dirty="0" err="1" smtClean="0">
                <a:latin typeface="Gill Sans MT" charset="0"/>
                <a:ea typeface="ＭＳ Ｐゴシック" charset="0"/>
              </a:rPr>
              <a:t>quadro</a:t>
            </a:r>
            <a:r>
              <a:rPr lang="en-US" sz="2000" i="0" dirty="0" smtClean="0">
                <a:latin typeface="Gill Sans MT" charset="0"/>
                <a:ea typeface="ＭＳ Ｐゴシック" charset="0"/>
              </a:rPr>
              <a:t> </a:t>
            </a:r>
            <a:r>
              <a:rPr lang="en-US" sz="2000" i="0" dirty="0" err="1" smtClean="0">
                <a:latin typeface="Gill Sans MT" charset="0"/>
                <a:ea typeface="ＭＳ Ｐゴシック" charset="0"/>
              </a:rPr>
              <a:t>contém</a:t>
            </a:r>
            <a:r>
              <a:rPr lang="en-US" sz="2000" i="0" dirty="0" smtClean="0">
                <a:latin typeface="Gill Sans MT" charset="0"/>
                <a:ea typeface="ＭＳ Ｐゴシック" charset="0"/>
              </a:rPr>
              <a:t> o </a:t>
            </a:r>
            <a:r>
              <a:rPr lang="en-US" sz="2000" i="0" dirty="0" err="1" smtClean="0">
                <a:latin typeface="Gill Sans MT" charset="0"/>
                <a:ea typeface="ＭＳ Ｐゴシック" charset="0"/>
              </a:rPr>
              <a:t>datagrama</a:t>
            </a:r>
            <a:r>
              <a:rPr lang="en-US" sz="2000" i="0" dirty="0" smtClean="0">
                <a:latin typeface="Gill Sans MT" charset="0"/>
                <a:ea typeface="ＭＳ Ｐゴシック" charset="0"/>
              </a:rPr>
              <a:t> IP de A para B</a:t>
            </a:r>
            <a:endParaRPr lang="en-US" sz="2800" i="0" dirty="0">
              <a:latin typeface="Gill Sans MT" charset="0"/>
              <a:ea typeface="ＭＳ Ｐゴシック" charset="0"/>
            </a:endParaRPr>
          </a:p>
        </p:txBody>
      </p: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4791075" y="2293938"/>
            <a:ext cx="2398713" cy="1519237"/>
            <a:chOff x="931" y="1414"/>
            <a:chExt cx="1511" cy="957"/>
          </a:xfrm>
        </p:grpSpPr>
        <p:sp>
          <p:nvSpPr>
            <p:cNvPr id="80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11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MAC src: </a:t>
              </a:r>
              <a:r>
                <a:rPr lang="en-US" sz="1200" i="0" smtClean="0">
                  <a:solidFill>
                    <a:srgbClr val="FF0000"/>
                  </a:solidFill>
                  <a:latin typeface="Arial" charset="0"/>
                </a:rPr>
                <a:t>1A-23-F9-CD-06-9B</a:t>
              </a:r>
            </a:p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  MAC dest: </a:t>
              </a:r>
              <a:r>
                <a:rPr lang="en-US" sz="1200" i="0" smtClean="0">
                  <a:solidFill>
                    <a:srgbClr val="FF0000"/>
                  </a:solidFill>
                  <a:latin typeface="Arial" charset="0"/>
                </a:rPr>
                <a:t>49-BD-D2-C7-56-2A</a:t>
              </a:r>
            </a:p>
            <a:p>
              <a:pPr>
                <a:defRPr/>
              </a:pPr>
              <a:endParaRPr lang="en-US" sz="1200" i="0" smtClean="0">
                <a:solidFill>
                  <a:srgbClr val="FF0000"/>
                </a:solidFill>
                <a:latin typeface="Arial" charset="0"/>
              </a:endParaRPr>
            </a:p>
          </p:txBody>
        </p:sp>
        <p:grpSp>
          <p:nvGrpSpPr>
            <p:cNvPr id="81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86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7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2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3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5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5" name="Text Box 94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smtClean="0">
                <a:latin typeface="Arial" charset="0"/>
              </a:endParaRPr>
            </a:p>
            <a:p>
              <a:pPr algn="ctr">
                <a:defRPr/>
              </a:pPr>
              <a:endParaRPr lang="en-US" sz="1600" i="0" smtClean="0"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Phy</a:t>
              </a:r>
            </a:p>
          </p:txBody>
        </p:sp>
        <p:sp>
          <p:nvSpPr>
            <p:cNvPr id="96" name="Line 95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7" name="Line 96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98" name="Group 113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99" name="Freeform 106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00" name="Rectangle 107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1" name="Text Box 108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smtClean="0">
                <a:latin typeface="Arial" charset="0"/>
              </a:endParaRPr>
            </a:p>
            <a:p>
              <a:pPr algn="ctr">
                <a:defRPr/>
              </a:pPr>
              <a:endParaRPr lang="en-US" sz="1600" i="0" smtClean="0"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Phy</a:t>
              </a:r>
            </a:p>
          </p:txBody>
        </p:sp>
        <p:sp>
          <p:nvSpPr>
            <p:cNvPr id="102" name="Line 10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3" name="Line 11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4" name="Line 11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5" name="Line 112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171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7" grpId="0"/>
      <p:bldP spid="7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Endereçamento: repassando para outra LAN</a:t>
            </a:r>
          </a:p>
        </p:txBody>
      </p:sp>
      <p:grpSp>
        <p:nvGrpSpPr>
          <p:cNvPr id="3" name="Group 101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4" name="Group 102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6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6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sp>
            <p:nvSpPr>
              <p:cNvPr id="64" name="Rectangle 43"/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5" name="Group 103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59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60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61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2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</a:rPr>
                <a:t>R</a:t>
              </a:r>
              <a:endParaRPr lang="en-US" i="0" dirty="0">
                <a:latin typeface="+mn-lt"/>
                <a:ea typeface="+mn-ea"/>
              </a:endParaRPr>
            </a:p>
          </p:txBody>
        </p:sp>
        <p:sp>
          <p:nvSpPr>
            <p:cNvPr id="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1A-23-F9-CD-06-9B</a:t>
              </a:r>
            </a:p>
          </p:txBody>
        </p:sp>
        <p:sp>
          <p:nvSpPr>
            <p:cNvPr id="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222.222.222.220</a:t>
              </a:r>
            </a:p>
          </p:txBody>
        </p: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5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5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CC-49-DE-D0-AB-7D</a:t>
              </a:r>
            </a:p>
          </p:txBody>
        </p:sp>
        <p:sp>
          <p:nvSpPr>
            <p:cNvPr id="1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111.111.111.112</a:t>
              </a:r>
            </a:p>
          </p:txBody>
        </p:sp>
        <p:sp>
          <p:nvSpPr>
            <p:cNvPr id="1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111.111.111.111</a:t>
              </a:r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74-29-9C-E8-FF-55</a:t>
              </a:r>
            </a:p>
          </p:txBody>
        </p:sp>
        <p:sp>
          <p:nvSpPr>
            <p:cNvPr id="14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2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</a:rPr>
                <a:t>A</a:t>
              </a:r>
            </a:p>
          </p:txBody>
        </p:sp>
        <p:sp>
          <p:nvSpPr>
            <p:cNvPr id="2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4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5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5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2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222.222.222.221</a:t>
              </a:r>
            </a:p>
          </p:txBody>
        </p:sp>
        <p:sp>
          <p:nvSpPr>
            <p:cNvPr id="2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88-B2-2F-54-1A-0F</a:t>
              </a:r>
            </a:p>
          </p:txBody>
        </p:sp>
        <p:sp>
          <p:nvSpPr>
            <p:cNvPr id="2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1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32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</a:rPr>
                <a:t>B</a:t>
              </a:r>
            </a:p>
          </p:txBody>
        </p:sp>
        <p:grpSp>
          <p:nvGrpSpPr>
            <p:cNvPr id="33" name="Group 131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51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5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sp>
            <p:nvSpPr>
              <p:cNvPr id="52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34" name="Group 132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40" name="Rectangle 43"/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41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43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endParaRPr lang="pt-BR" altLang="pt-BR" i="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44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 algn="ctr"/>
                  <a:endParaRPr lang="pt-BR" altLang="pt-BR" i="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45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endParaRPr lang="pt-BR" altLang="pt-BR" i="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46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49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50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sp>
              <p:nvSpPr>
                <p:cNvPr id="4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" name="Rectangle 43"/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35" name="Group 13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36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37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38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9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</p:grpSp>
      <p:sp>
        <p:nvSpPr>
          <p:cNvPr id="67" name="Rectangle 70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dirty="0">
                <a:latin typeface="Gill Sans MT" charset="0"/>
                <a:ea typeface="ＭＳ Ｐゴシック" charset="0"/>
              </a:rPr>
              <a:t>R </a:t>
            </a:r>
            <a:r>
              <a:rPr lang="en-US" dirty="0" err="1">
                <a:latin typeface="Gill Sans MT" charset="0"/>
                <a:ea typeface="ＭＳ Ｐゴシック" charset="0"/>
              </a:rPr>
              <a:t>repassa</a:t>
            </a:r>
            <a:r>
              <a:rPr lang="en-US" dirty="0">
                <a:latin typeface="Gill Sans MT" charset="0"/>
                <a:ea typeface="ＭＳ Ｐゴシック" charset="0"/>
              </a:rPr>
              <a:t> o </a:t>
            </a:r>
            <a:r>
              <a:rPr lang="en-US" dirty="0" err="1">
                <a:latin typeface="Gill Sans MT" charset="0"/>
                <a:ea typeface="ＭＳ Ｐゴシック" charset="0"/>
              </a:rPr>
              <a:t>datagrama</a:t>
            </a:r>
            <a:r>
              <a:rPr lang="en-US" dirty="0">
                <a:latin typeface="Gill Sans MT" charset="0"/>
                <a:ea typeface="ＭＳ Ｐゴシック" charset="0"/>
              </a:rPr>
              <a:t> com </a:t>
            </a:r>
            <a:r>
              <a:rPr lang="en-US" dirty="0" err="1">
                <a:latin typeface="Gill Sans MT" charset="0"/>
                <a:ea typeface="ＭＳ Ｐゴシック" charset="0"/>
              </a:rPr>
              <a:t>origem</a:t>
            </a:r>
            <a:r>
              <a:rPr lang="en-US" dirty="0">
                <a:latin typeface="Gill Sans MT" charset="0"/>
                <a:ea typeface="ＭＳ Ｐゴシック" charset="0"/>
              </a:rPr>
              <a:t> IP A, </a:t>
            </a:r>
            <a:r>
              <a:rPr lang="en-US" dirty="0" err="1">
                <a:latin typeface="Gill Sans MT" charset="0"/>
                <a:ea typeface="ＭＳ Ｐゴシック" charset="0"/>
              </a:rPr>
              <a:t>destino</a:t>
            </a:r>
            <a:r>
              <a:rPr lang="en-US" dirty="0">
                <a:latin typeface="Gill Sans MT" charset="0"/>
                <a:ea typeface="ＭＳ Ｐゴシック" charset="0"/>
              </a:rPr>
              <a:t> B</a:t>
            </a:r>
          </a:p>
        </p:txBody>
      </p:sp>
      <p:sp>
        <p:nvSpPr>
          <p:cNvPr id="68" name="Rectangle 71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dirty="0">
                <a:latin typeface="Gill Sans MT" charset="0"/>
                <a:ea typeface="ＭＳ Ｐゴシック" charset="0"/>
              </a:rPr>
              <a:t>R </a:t>
            </a:r>
            <a:r>
              <a:rPr lang="en-US" dirty="0" err="1">
                <a:latin typeface="Gill Sans MT" charset="0"/>
                <a:ea typeface="ＭＳ Ｐゴシック" charset="0"/>
              </a:rPr>
              <a:t>cria</a:t>
            </a:r>
            <a:r>
              <a:rPr lang="en-US" dirty="0">
                <a:latin typeface="Gill Sans MT" charset="0"/>
                <a:ea typeface="ＭＳ Ｐゴシック" charset="0"/>
              </a:rPr>
              <a:t> </a:t>
            </a:r>
            <a:r>
              <a:rPr lang="en-US" dirty="0" err="1">
                <a:latin typeface="Gill Sans MT" charset="0"/>
                <a:ea typeface="ＭＳ Ｐゴシック" charset="0"/>
              </a:rPr>
              <a:t>quadro</a:t>
            </a:r>
            <a:r>
              <a:rPr lang="en-US" dirty="0">
                <a:latin typeface="Gill Sans MT" charset="0"/>
                <a:ea typeface="ＭＳ Ｐゴシック" charset="0"/>
              </a:rPr>
              <a:t> da </a:t>
            </a:r>
            <a:r>
              <a:rPr lang="en-US" dirty="0" err="1">
                <a:latin typeface="Gill Sans MT" charset="0"/>
                <a:ea typeface="ＭＳ Ｐゴシック" charset="0"/>
              </a:rPr>
              <a:t>camada</a:t>
            </a:r>
            <a:r>
              <a:rPr lang="en-US" dirty="0">
                <a:latin typeface="Gill Sans MT" charset="0"/>
                <a:ea typeface="ＭＳ Ｐゴシック" charset="0"/>
              </a:rPr>
              <a:t> de enlace com </a:t>
            </a:r>
            <a:r>
              <a:rPr lang="en-US" dirty="0" err="1">
                <a:latin typeface="Gill Sans MT" charset="0"/>
                <a:ea typeface="ＭＳ Ｐゴシック" charset="0"/>
              </a:rPr>
              <a:t>endereço</a:t>
            </a:r>
            <a:r>
              <a:rPr lang="en-US" dirty="0">
                <a:latin typeface="Gill Sans MT" charset="0"/>
                <a:ea typeface="ＭＳ Ｐゴシック" charset="0"/>
              </a:rPr>
              <a:t> MAC de B </a:t>
            </a:r>
            <a:r>
              <a:rPr lang="en-US" dirty="0" err="1">
                <a:latin typeface="Gill Sans MT" charset="0"/>
                <a:ea typeface="ＭＳ Ｐゴシック" charset="0"/>
              </a:rPr>
              <a:t>como</a:t>
            </a:r>
            <a:r>
              <a:rPr lang="en-US" dirty="0">
                <a:latin typeface="Gill Sans MT" charset="0"/>
                <a:ea typeface="ＭＳ Ｐゴシック" charset="0"/>
              </a:rPr>
              <a:t> </a:t>
            </a:r>
            <a:r>
              <a:rPr lang="en-US" dirty="0" err="1">
                <a:latin typeface="Gill Sans MT" charset="0"/>
                <a:ea typeface="ＭＳ Ｐゴシック" charset="0"/>
              </a:rPr>
              <a:t>destino</a:t>
            </a:r>
            <a:r>
              <a:rPr lang="en-US" dirty="0">
                <a:latin typeface="Gill Sans MT" charset="0"/>
                <a:ea typeface="ＭＳ Ｐゴシック" charset="0"/>
              </a:rPr>
              <a:t>. </a:t>
            </a:r>
            <a:r>
              <a:rPr lang="en-US" dirty="0" err="1">
                <a:latin typeface="Gill Sans MT" charset="0"/>
                <a:ea typeface="ＭＳ Ｐゴシック" charset="0"/>
              </a:rPr>
              <a:t>quadro</a:t>
            </a:r>
            <a:r>
              <a:rPr lang="en-US" dirty="0">
                <a:latin typeface="Gill Sans MT" charset="0"/>
                <a:ea typeface="ＭＳ Ｐゴシック" charset="0"/>
              </a:rPr>
              <a:t> </a:t>
            </a:r>
            <a:r>
              <a:rPr lang="en-US" dirty="0" err="1">
                <a:latin typeface="Gill Sans MT" charset="0"/>
                <a:ea typeface="ＭＳ Ｐゴシック" charset="0"/>
              </a:rPr>
              <a:t>contém</a:t>
            </a:r>
            <a:r>
              <a:rPr lang="en-US" dirty="0">
                <a:latin typeface="Gill Sans MT" charset="0"/>
                <a:ea typeface="ＭＳ Ｐゴシック" charset="0"/>
              </a:rPr>
              <a:t> o </a:t>
            </a:r>
            <a:r>
              <a:rPr lang="en-US" dirty="0" err="1">
                <a:latin typeface="Gill Sans MT" charset="0"/>
                <a:ea typeface="ＭＳ Ｐゴシック" charset="0"/>
              </a:rPr>
              <a:t>datagrama</a:t>
            </a:r>
            <a:r>
              <a:rPr lang="en-US" dirty="0">
                <a:latin typeface="Gill Sans MT" charset="0"/>
                <a:ea typeface="ＭＳ Ｐゴシック" charset="0"/>
              </a:rPr>
              <a:t> IP de A para B</a:t>
            </a:r>
            <a:endParaRPr lang="en-US" sz="2800" dirty="0">
              <a:latin typeface="Gill Sans MT" charset="0"/>
              <a:ea typeface="ＭＳ Ｐゴシック" charset="0"/>
            </a:endParaRPr>
          </a:p>
        </p:txBody>
      </p:sp>
      <p:grpSp>
        <p:nvGrpSpPr>
          <p:cNvPr id="69" name="Group 99"/>
          <p:cNvGrpSpPr>
            <a:grpSpLocks/>
          </p:cNvGrpSpPr>
          <p:nvPr/>
        </p:nvGrpSpPr>
        <p:grpSpPr bwMode="auto">
          <a:xfrm>
            <a:off x="4791075" y="2293938"/>
            <a:ext cx="2436813" cy="1643062"/>
            <a:chOff x="3018" y="1445"/>
            <a:chExt cx="1535" cy="1035"/>
          </a:xfrm>
        </p:grpSpPr>
        <p:sp>
          <p:nvSpPr>
            <p:cNvPr id="70" name="AutoShape 2"/>
            <p:cNvSpPr>
              <a:spLocks noChangeArrowheads="1"/>
            </p:cNvSpPr>
            <p:nvPr/>
          </p:nvSpPr>
          <p:spPr bwMode="auto">
            <a:xfrm>
              <a:off x="3597" y="1981"/>
              <a:ext cx="198" cy="499"/>
            </a:xfrm>
            <a:prstGeom prst="downArrow">
              <a:avLst>
                <a:gd name="adj1" fmla="val 50000"/>
                <a:gd name="adj2" fmla="val 63005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71" name="Group 61"/>
            <p:cNvGrpSpPr>
              <a:grpSpLocks/>
            </p:cNvGrpSpPr>
            <p:nvPr/>
          </p:nvGrpSpPr>
          <p:grpSpPr bwMode="auto">
            <a:xfrm>
              <a:off x="3286" y="1702"/>
              <a:ext cx="1267" cy="479"/>
              <a:chOff x="1197" y="1665"/>
              <a:chExt cx="1267" cy="479"/>
            </a:xfrm>
          </p:grpSpPr>
          <p:grpSp>
            <p:nvGrpSpPr>
              <p:cNvPr id="88" name="Group 62"/>
              <p:cNvGrpSpPr>
                <a:grpSpLocks/>
              </p:cNvGrpSpPr>
              <p:nvPr/>
            </p:nvGrpSpPr>
            <p:grpSpPr bwMode="auto">
              <a:xfrm>
                <a:off x="1231" y="1990"/>
                <a:ext cx="691" cy="154"/>
                <a:chOff x="1231" y="1990"/>
                <a:chExt cx="691" cy="154"/>
              </a:xfrm>
            </p:grpSpPr>
            <p:sp>
              <p:nvSpPr>
                <p:cNvPr id="90" name="Rectangle 63"/>
                <p:cNvSpPr>
                  <a:spLocks noChangeArrowheads="1"/>
                </p:cNvSpPr>
                <p:nvPr/>
              </p:nvSpPr>
              <p:spPr bwMode="auto">
                <a:xfrm>
                  <a:off x="1231" y="1991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" name="Line 64"/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" name="Line 65"/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9" name="Text Box 66"/>
              <p:cNvSpPr txBox="1">
                <a:spLocks noChangeArrowheads="1"/>
              </p:cNvSpPr>
              <p:nvPr/>
            </p:nvSpPr>
            <p:spPr bwMode="auto">
              <a:xfrm>
                <a:off x="1197" y="1665"/>
                <a:ext cx="12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IP src: 111.111.111.111</a:t>
                </a:r>
              </a:p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   IP dest: 222.222.222.222</a:t>
                </a:r>
              </a:p>
            </p:txBody>
          </p:sp>
        </p:grpSp>
        <p:grpSp>
          <p:nvGrpSpPr>
            <p:cNvPr id="72" name="Group 67"/>
            <p:cNvGrpSpPr>
              <a:grpSpLocks/>
            </p:cNvGrpSpPr>
            <p:nvPr/>
          </p:nvGrpSpPr>
          <p:grpSpPr bwMode="auto">
            <a:xfrm>
              <a:off x="3364" y="1860"/>
              <a:ext cx="92" cy="243"/>
              <a:chOff x="1272" y="1762"/>
              <a:chExt cx="92" cy="243"/>
            </a:xfrm>
          </p:grpSpPr>
          <p:sp>
            <p:nvSpPr>
              <p:cNvPr id="86" name="Line 68"/>
              <p:cNvSpPr>
                <a:spLocks noChangeShapeType="1"/>
              </p:cNvSpPr>
              <p:nvPr/>
            </p:nvSpPr>
            <p:spPr bwMode="auto">
              <a:xfrm>
                <a:off x="1272" y="1762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7" name="Line 69"/>
              <p:cNvSpPr>
                <a:spLocks noChangeShapeType="1"/>
              </p:cNvSpPr>
              <p:nvPr/>
            </p:nvSpPr>
            <p:spPr bwMode="auto">
              <a:xfrm>
                <a:off x="1364" y="1878"/>
                <a:ext cx="0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73" name="Group 72"/>
            <p:cNvGrpSpPr>
              <a:grpSpLocks/>
            </p:cNvGrpSpPr>
            <p:nvPr/>
          </p:nvGrpSpPr>
          <p:grpSpPr bwMode="auto">
            <a:xfrm>
              <a:off x="3018" y="1445"/>
              <a:ext cx="1511" cy="957"/>
              <a:chOff x="931" y="1414"/>
              <a:chExt cx="1511" cy="957"/>
            </a:xfrm>
          </p:grpSpPr>
          <p:sp>
            <p:nvSpPr>
              <p:cNvPr id="74" name="Text Box 73"/>
              <p:cNvSpPr txBox="1">
                <a:spLocks noChangeArrowheads="1"/>
              </p:cNvSpPr>
              <p:nvPr/>
            </p:nvSpPr>
            <p:spPr bwMode="auto">
              <a:xfrm>
                <a:off x="931" y="1414"/>
                <a:ext cx="1511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MAC src: </a:t>
                </a:r>
                <a:r>
                  <a:rPr lang="en-US" sz="1200" i="0" smtClean="0">
                    <a:solidFill>
                      <a:srgbClr val="FF0000"/>
                    </a:solidFill>
                    <a:latin typeface="Arial" charset="0"/>
                  </a:rPr>
                  <a:t>1A-23-F9-CD-06-9B</a:t>
                </a:r>
              </a:p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  MAC dest: </a:t>
                </a:r>
                <a:r>
                  <a:rPr lang="en-US" sz="1200" i="0" smtClean="0">
                    <a:solidFill>
                      <a:srgbClr val="FF0000"/>
                    </a:solidFill>
                    <a:latin typeface="Arial" charset="0"/>
                  </a:rPr>
                  <a:t>49-BD-D2-C7-56-2A</a:t>
                </a:r>
              </a:p>
              <a:p>
                <a:pPr>
                  <a:defRPr/>
                </a:pPr>
                <a:endParaRPr lang="en-US" sz="1200" i="0" smtClean="0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grpSp>
            <p:nvGrpSpPr>
              <p:cNvPr id="75" name="Group 74"/>
              <p:cNvGrpSpPr>
                <a:grpSpLocks/>
              </p:cNvGrpSpPr>
              <p:nvPr/>
            </p:nvGrpSpPr>
            <p:grpSpPr bwMode="auto"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80" name="Rectangle 75"/>
                <p:cNvSpPr>
                  <a:spLocks noChangeArrowheads="1"/>
                </p:cNvSpPr>
                <p:nvPr/>
              </p:nvSpPr>
              <p:spPr bwMode="auto"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1" name="Rectangle 76"/>
                <p:cNvSpPr>
                  <a:spLocks noChangeArrowheads="1"/>
                </p:cNvSpPr>
                <p:nvPr/>
              </p:nvSpPr>
              <p:spPr bwMode="auto"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2" name="Line 77"/>
                <p:cNvSpPr>
                  <a:spLocks noChangeShapeType="1"/>
                </p:cNvSpPr>
                <p:nvPr/>
              </p:nvSpPr>
              <p:spPr bwMode="auto">
                <a:xfrm>
                  <a:off x="3180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3" name="Line 78"/>
                <p:cNvSpPr>
                  <a:spLocks noChangeShapeType="1"/>
                </p:cNvSpPr>
                <p:nvPr/>
              </p:nvSpPr>
              <p:spPr bwMode="auto">
                <a:xfrm>
                  <a:off x="3276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4" name="Line 79"/>
                <p:cNvSpPr>
                  <a:spLocks noChangeShapeType="1"/>
                </p:cNvSpPr>
                <p:nvPr/>
              </p:nvSpPr>
              <p:spPr bwMode="auto">
                <a:xfrm>
                  <a:off x="2910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5" name="Line 80"/>
                <p:cNvSpPr>
                  <a:spLocks noChangeShapeType="1"/>
                </p:cNvSpPr>
                <p:nvPr/>
              </p:nvSpPr>
              <p:spPr bwMode="auto">
                <a:xfrm>
                  <a:off x="3006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76" name="Line 81"/>
              <p:cNvSpPr>
                <a:spLocks noChangeShapeType="1"/>
              </p:cNvSpPr>
              <p:nvPr/>
            </p:nvSpPr>
            <p:spPr bwMode="auto">
              <a:xfrm flipV="1">
                <a:off x="1018" y="1576"/>
                <a:ext cx="2" cy="7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7" name="Line 82"/>
              <p:cNvSpPr>
                <a:spLocks noChangeShapeType="1"/>
              </p:cNvSpPr>
              <p:nvPr/>
            </p:nvSpPr>
            <p:spPr bwMode="auto">
              <a:xfrm flipV="1">
                <a:off x="1106" y="1680"/>
                <a:ext cx="0" cy="5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8" name="Line 83"/>
              <p:cNvSpPr>
                <a:spLocks noChangeShapeType="1"/>
              </p:cNvSpPr>
              <p:nvPr/>
            </p:nvSpPr>
            <p:spPr bwMode="auto">
              <a:xfrm flipH="1" flipV="1">
                <a:off x="1276" y="1812"/>
                <a:ext cx="2" cy="4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9" name="Line 84"/>
              <p:cNvSpPr>
                <a:spLocks noChangeShapeType="1"/>
              </p:cNvSpPr>
              <p:nvPr/>
            </p:nvSpPr>
            <p:spPr bwMode="auto">
              <a:xfrm>
                <a:off x="1368" y="1924"/>
                <a:ext cx="2" cy="3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93" name="Group 85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94" name="Freeform 86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95" name="Rectangle 87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6" name="Text Box 88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smtClean="0">
                <a:latin typeface="Arial" charset="0"/>
              </a:endParaRPr>
            </a:p>
            <a:p>
              <a:pPr algn="ctr">
                <a:defRPr/>
              </a:pPr>
              <a:endParaRPr lang="en-US" sz="1600" i="0" smtClean="0"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Phy</a:t>
              </a:r>
            </a:p>
          </p:txBody>
        </p:sp>
        <p:sp>
          <p:nvSpPr>
            <p:cNvPr id="97" name="Line 89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8" name="Line 90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99" name="Group 91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100" name="Freeform 92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01" name="Rectangle 93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2" name="Text Box 94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smtClean="0">
                <a:latin typeface="Arial" charset="0"/>
              </a:endParaRPr>
            </a:p>
            <a:p>
              <a:pPr algn="ctr">
                <a:defRPr/>
              </a:pPr>
              <a:endParaRPr lang="en-US" sz="1600" i="0" smtClean="0"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Phy</a:t>
              </a:r>
            </a:p>
          </p:txBody>
        </p:sp>
        <p:sp>
          <p:nvSpPr>
            <p:cNvPr id="103" name="Line 95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4" name="Line 96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5" name="Line 97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6" name="Line 98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155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1.94444E-6 0.19838 L 0.11007 0.1199 L 0.11007 -0.03565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Endereçamento: repassando para outra LAN</a:t>
            </a:r>
          </a:p>
        </p:txBody>
      </p: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6980238" y="5354638"/>
            <a:ext cx="711200" cy="600075"/>
            <a:chOff x="7179310" y="4033520"/>
            <a:chExt cx="1009650" cy="855028"/>
          </a:xfrm>
        </p:grpSpPr>
        <p:grpSp>
          <p:nvGrpSpPr>
            <p:cNvPr id="4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5" name="Rectangle 43"/>
            <p:cNvSpPr>
              <a:spLocks noChangeArrowheads="1"/>
            </p:cNvSpPr>
            <p:nvPr/>
          </p:nvSpPr>
          <p:spPr bwMode="auto">
            <a:xfrm rot="-5400000">
              <a:off x="7439378" y="4308711"/>
              <a:ext cx="126671" cy="19607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8" name="Group 96"/>
          <p:cNvGrpSpPr>
            <a:grpSpLocks/>
          </p:cNvGrpSpPr>
          <p:nvPr/>
        </p:nvGrpSpPr>
        <p:grpSpPr bwMode="auto">
          <a:xfrm>
            <a:off x="1046163" y="3962400"/>
            <a:ext cx="1027112" cy="762000"/>
            <a:chOff x="1046480" y="3962400"/>
            <a:chExt cx="1026163" cy="761428"/>
          </a:xfrm>
        </p:grpSpPr>
        <p:sp>
          <p:nvSpPr>
            <p:cNvPr id="9" name="Rectangle 48"/>
            <p:cNvSpPr>
              <a:spLocks noChangeArrowheads="1"/>
            </p:cNvSpPr>
            <p:nvPr/>
          </p:nvSpPr>
          <p:spPr bwMode="auto">
            <a:xfrm rot="-5400000">
              <a:off x="1893411" y="4300306"/>
              <a:ext cx="111042" cy="24742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10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1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</p:grpSp>
      </p:grp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224338" y="4381500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0" dirty="0">
                <a:solidFill>
                  <a:srgbClr val="FF0000"/>
                </a:solidFill>
                <a:latin typeface="+mn-lt"/>
                <a:ea typeface="+mn-ea"/>
              </a:rPr>
              <a:t>R</a:t>
            </a:r>
            <a:endParaRPr lang="en-US" i="0" dirty="0">
              <a:latin typeface="+mn-lt"/>
              <a:ea typeface="+mn-ea"/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868738" y="5378450"/>
            <a:ext cx="1543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charset="0"/>
              </a:rPr>
              <a:t>1A-23-F9-CD-06-9B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4016375" y="5205413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charset="0"/>
              </a:rPr>
              <a:t>222.222.222.220</a:t>
            </a:r>
          </a:p>
        </p:txBody>
      </p:sp>
      <p:grpSp>
        <p:nvGrpSpPr>
          <p:cNvPr id="16" name="Group 23"/>
          <p:cNvGrpSpPr>
            <a:grpSpLocks/>
          </p:cNvGrpSpPr>
          <p:nvPr/>
        </p:nvGrpSpPr>
        <p:grpSpPr bwMode="auto">
          <a:xfrm>
            <a:off x="3044825" y="5794375"/>
            <a:ext cx="1541463" cy="449263"/>
            <a:chOff x="1934" y="2405"/>
            <a:chExt cx="971" cy="283"/>
          </a:xfrm>
        </p:grpSpPr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111.111.111.110</a:t>
              </a:r>
            </a:p>
          </p:txBody>
        </p:sp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E6-E9-00-17-BB-4B</a:t>
              </a:r>
            </a:p>
          </p:txBody>
        </p:sp>
      </p:grp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952500" y="6037263"/>
            <a:ext cx="16271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charset="0"/>
              </a:rPr>
              <a:t>CC-49-DE-D0-AB-7D</a:t>
            </a:r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942975" y="5854700"/>
            <a:ext cx="13223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charset="0"/>
              </a:rPr>
              <a:t>111.111.111.112</a:t>
            </a:r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709613" y="4741863"/>
            <a:ext cx="13223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charset="0"/>
              </a:rPr>
              <a:t>111.111.111.111</a:t>
            </a: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730250" y="4927600"/>
            <a:ext cx="1509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charset="0"/>
              </a:rPr>
              <a:t>74-29-9C-E8-FF-55</a:t>
            </a:r>
          </a:p>
        </p:txBody>
      </p:sp>
      <p:sp>
        <p:nvSpPr>
          <p:cNvPr id="23" name="Freeform 39"/>
          <p:cNvSpPr>
            <a:spLocks/>
          </p:cNvSpPr>
          <p:nvPr/>
        </p:nvSpPr>
        <p:spPr bwMode="auto">
          <a:xfrm>
            <a:off x="2365375" y="4437063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24" name="Line 40"/>
          <p:cNvSpPr>
            <a:spLocks noChangeShapeType="1"/>
          </p:cNvSpPr>
          <p:nvPr/>
        </p:nvSpPr>
        <p:spPr bwMode="auto">
          <a:xfrm>
            <a:off x="2062163" y="4416425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" name="Line 41"/>
          <p:cNvSpPr>
            <a:spLocks noChangeShapeType="1"/>
          </p:cNvSpPr>
          <p:nvPr/>
        </p:nvSpPr>
        <p:spPr bwMode="auto">
          <a:xfrm flipV="1">
            <a:off x="2185988" y="5360988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" name="Line 42"/>
          <p:cNvSpPr>
            <a:spLocks noChangeShapeType="1"/>
          </p:cNvSpPr>
          <p:nvPr/>
        </p:nvSpPr>
        <p:spPr bwMode="auto">
          <a:xfrm>
            <a:off x="3184525" y="4954588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" name="Line 44"/>
          <p:cNvSpPr>
            <a:spLocks noChangeShapeType="1"/>
          </p:cNvSpPr>
          <p:nvPr/>
        </p:nvSpPr>
        <p:spPr bwMode="auto">
          <a:xfrm flipV="1">
            <a:off x="2101850" y="5711825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8" name="Line 45"/>
          <p:cNvSpPr>
            <a:spLocks noChangeShapeType="1"/>
          </p:cNvSpPr>
          <p:nvPr/>
        </p:nvSpPr>
        <p:spPr bwMode="auto">
          <a:xfrm flipH="1" flipV="1">
            <a:off x="1976438" y="4489450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9" name="Line 46"/>
          <p:cNvSpPr>
            <a:spLocks noChangeShapeType="1"/>
          </p:cNvSpPr>
          <p:nvPr/>
        </p:nvSpPr>
        <p:spPr bwMode="auto">
          <a:xfrm>
            <a:off x="3854450" y="502126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0" name="Line 47"/>
          <p:cNvSpPr>
            <a:spLocks noChangeShapeType="1"/>
          </p:cNvSpPr>
          <p:nvPr/>
        </p:nvSpPr>
        <p:spPr bwMode="auto">
          <a:xfrm flipH="1" flipV="1">
            <a:off x="4935538" y="5011738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1" name="Text Box 58"/>
          <p:cNvSpPr txBox="1">
            <a:spLocks noChangeArrowheads="1"/>
          </p:cNvSpPr>
          <p:nvPr/>
        </p:nvSpPr>
        <p:spPr bwMode="auto">
          <a:xfrm>
            <a:off x="719138" y="4156075"/>
            <a:ext cx="3905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0" dirty="0">
                <a:solidFill>
                  <a:srgbClr val="FF0000"/>
                </a:solidFill>
                <a:latin typeface="+mj-lt"/>
                <a:ea typeface="+mn-ea"/>
              </a:rPr>
              <a:t>A</a:t>
            </a:r>
          </a:p>
        </p:txBody>
      </p:sp>
      <p:sp>
        <p:nvSpPr>
          <p:cNvPr id="32" name="Line 60"/>
          <p:cNvSpPr>
            <a:spLocks noChangeShapeType="1"/>
          </p:cNvSpPr>
          <p:nvPr/>
        </p:nvSpPr>
        <p:spPr bwMode="auto">
          <a:xfrm>
            <a:off x="5045075" y="4921250"/>
            <a:ext cx="1198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33" name="Group 63"/>
          <p:cNvGrpSpPr>
            <a:grpSpLocks/>
          </p:cNvGrpSpPr>
          <p:nvPr/>
        </p:nvGrpSpPr>
        <p:grpSpPr bwMode="auto">
          <a:xfrm>
            <a:off x="7372350" y="4845050"/>
            <a:ext cx="1558925" cy="460375"/>
            <a:chOff x="4351" y="2786"/>
            <a:chExt cx="982" cy="290"/>
          </a:xfrm>
        </p:grpSpPr>
        <p:sp>
          <p:nvSpPr>
            <p:cNvPr id="34" name="Text Box 64"/>
            <p:cNvSpPr txBox="1">
              <a:spLocks noChangeArrowheads="1"/>
            </p:cNvSpPr>
            <p:nvPr/>
          </p:nvSpPr>
          <p:spPr bwMode="auto">
            <a:xfrm>
              <a:off x="4352" y="2786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222.222.222.222</a:t>
              </a:r>
            </a:p>
          </p:txBody>
        </p:sp>
        <p:sp>
          <p:nvSpPr>
            <p:cNvPr id="35" name="Text Box 65"/>
            <p:cNvSpPr txBox="1">
              <a:spLocks noChangeArrowheads="1"/>
            </p:cNvSpPr>
            <p:nvPr/>
          </p:nvSpPr>
          <p:spPr bwMode="auto">
            <a:xfrm>
              <a:off x="4351" y="2904"/>
              <a:ext cx="982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49-BD-D2-C7-56-2A</a:t>
              </a:r>
            </a:p>
          </p:txBody>
        </p:sp>
      </p:grpSp>
      <p:sp>
        <p:nvSpPr>
          <p:cNvPr id="36" name="Line 67"/>
          <p:cNvSpPr>
            <a:spLocks noChangeShapeType="1"/>
          </p:cNvSpPr>
          <p:nvPr/>
        </p:nvSpPr>
        <p:spPr bwMode="auto">
          <a:xfrm flipV="1">
            <a:off x="6943725" y="4416425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7" name="Line 68"/>
          <p:cNvSpPr>
            <a:spLocks noChangeShapeType="1"/>
          </p:cNvSpPr>
          <p:nvPr/>
        </p:nvSpPr>
        <p:spPr bwMode="auto">
          <a:xfrm flipH="1" flipV="1">
            <a:off x="7469188" y="4492625"/>
            <a:ext cx="11112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8" name="Text Box 71"/>
          <p:cNvSpPr txBox="1">
            <a:spLocks noChangeArrowheads="1"/>
          </p:cNvSpPr>
          <p:nvPr/>
        </p:nvSpPr>
        <p:spPr bwMode="auto">
          <a:xfrm>
            <a:off x="7073900" y="5811838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charset="0"/>
              </a:rPr>
              <a:t>222.222.222.221</a:t>
            </a:r>
          </a:p>
        </p:txBody>
      </p:sp>
      <p:sp>
        <p:nvSpPr>
          <p:cNvPr id="39" name="Text Box 72"/>
          <p:cNvSpPr txBox="1">
            <a:spLocks noChangeArrowheads="1"/>
          </p:cNvSpPr>
          <p:nvPr/>
        </p:nvSpPr>
        <p:spPr bwMode="auto">
          <a:xfrm>
            <a:off x="7077075" y="5986463"/>
            <a:ext cx="15017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charset="0"/>
              </a:rPr>
              <a:t>88-B2-2F-54-1A-0F</a:t>
            </a:r>
          </a:p>
        </p:txBody>
      </p:sp>
      <p:sp>
        <p:nvSpPr>
          <p:cNvPr id="40" name="Line 73"/>
          <p:cNvSpPr>
            <a:spLocks noChangeShapeType="1"/>
          </p:cNvSpPr>
          <p:nvPr/>
        </p:nvSpPr>
        <p:spPr bwMode="auto">
          <a:xfrm flipH="1" flipV="1">
            <a:off x="6873875" y="5313363"/>
            <a:ext cx="25400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" name="Line 74"/>
          <p:cNvSpPr>
            <a:spLocks noChangeShapeType="1"/>
          </p:cNvSpPr>
          <p:nvPr/>
        </p:nvSpPr>
        <p:spPr bwMode="auto">
          <a:xfrm flipH="1">
            <a:off x="7208838" y="5654675"/>
            <a:ext cx="4762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2" name="Freeform 75"/>
          <p:cNvSpPr>
            <a:spLocks/>
          </p:cNvSpPr>
          <p:nvPr/>
        </p:nvSpPr>
        <p:spPr bwMode="auto">
          <a:xfrm>
            <a:off x="6203950" y="4440238"/>
            <a:ext cx="765175" cy="1081087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43" name="Text Box 76"/>
          <p:cNvSpPr txBox="1">
            <a:spLocks noChangeArrowheads="1"/>
          </p:cNvSpPr>
          <p:nvPr/>
        </p:nvSpPr>
        <p:spPr bwMode="auto">
          <a:xfrm>
            <a:off x="8307388" y="4073525"/>
            <a:ext cx="3571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0" dirty="0">
                <a:solidFill>
                  <a:srgbClr val="FF0000"/>
                </a:solidFill>
                <a:latin typeface="+mj-lt"/>
                <a:ea typeface="+mn-ea"/>
              </a:rPr>
              <a:t>B</a:t>
            </a:r>
          </a:p>
        </p:txBody>
      </p:sp>
      <p:grpSp>
        <p:nvGrpSpPr>
          <p:cNvPr id="44" name="Group 124"/>
          <p:cNvGrpSpPr>
            <a:grpSpLocks/>
          </p:cNvGrpSpPr>
          <p:nvPr/>
        </p:nvGrpSpPr>
        <p:grpSpPr bwMode="auto">
          <a:xfrm>
            <a:off x="7178675" y="4033838"/>
            <a:ext cx="1009650" cy="854075"/>
            <a:chOff x="7179310" y="4033520"/>
            <a:chExt cx="1009650" cy="855028"/>
          </a:xfrm>
        </p:grpSpPr>
        <p:grpSp>
          <p:nvGrpSpPr>
            <p:cNvPr id="45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4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 rot="-5400000">
              <a:off x="7438796" y="4309366"/>
              <a:ext cx="127142" cy="1952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49" name="Group 125"/>
          <p:cNvGrpSpPr>
            <a:grpSpLocks/>
          </p:cNvGrpSpPr>
          <p:nvPr/>
        </p:nvGrpSpPr>
        <p:grpSpPr bwMode="auto">
          <a:xfrm>
            <a:off x="3757613" y="4714875"/>
            <a:ext cx="1292225" cy="425450"/>
            <a:chOff x="4011931" y="3379152"/>
            <a:chExt cx="1262062" cy="390207"/>
          </a:xfrm>
        </p:grpSpPr>
        <p:sp>
          <p:nvSpPr>
            <p:cNvPr id="50" name="Rectangle 43"/>
            <p:cNvSpPr>
              <a:spLocks noChangeArrowheads="1"/>
            </p:cNvSpPr>
            <p:nvPr/>
          </p:nvSpPr>
          <p:spPr bwMode="auto">
            <a:xfrm rot="-5400000">
              <a:off x="5112252" y="3476577"/>
              <a:ext cx="128128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51" name="Group 1185"/>
            <p:cNvGrpSpPr>
              <a:grpSpLocks/>
            </p:cNvGrpSpPr>
            <p:nvPr/>
          </p:nvGrpSpPr>
          <p:grpSpPr bwMode="auto">
            <a:xfrm>
              <a:off x="4197985" y="3379152"/>
              <a:ext cx="892175" cy="390207"/>
              <a:chOff x="4650" y="1129"/>
              <a:chExt cx="246" cy="95"/>
            </a:xfrm>
          </p:grpSpPr>
          <p:sp>
            <p:nvSpPr>
              <p:cNvPr id="5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endParaRPr lang="pt-BR" altLang="pt-BR" i="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5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 algn="ctr"/>
                <a:endParaRPr lang="pt-BR" altLang="pt-BR" i="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5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endParaRPr lang="pt-BR" altLang="pt-BR" i="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56" name="Group 118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59" name="Freeform 119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0" name="Freeform 119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57" name="Line 119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8" name="Line 119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52" name="Rectangle 43"/>
            <p:cNvSpPr>
              <a:spLocks noChangeArrowheads="1"/>
            </p:cNvSpPr>
            <p:nvPr/>
          </p:nvSpPr>
          <p:spPr bwMode="auto">
            <a:xfrm rot="-5400000">
              <a:off x="4046274" y="3486041"/>
              <a:ext cx="126671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61" name="Group 126"/>
          <p:cNvGrpSpPr>
            <a:grpSpLocks/>
          </p:cNvGrpSpPr>
          <p:nvPr/>
        </p:nvGrpSpPr>
        <p:grpSpPr bwMode="auto">
          <a:xfrm>
            <a:off x="1482725" y="5313363"/>
            <a:ext cx="701675" cy="517525"/>
            <a:chOff x="1046480" y="3962400"/>
            <a:chExt cx="1026163" cy="761428"/>
          </a:xfrm>
        </p:grpSpPr>
        <p:sp>
          <p:nvSpPr>
            <p:cNvPr id="62" name="Rectangle 48"/>
            <p:cNvSpPr>
              <a:spLocks noChangeArrowheads="1"/>
            </p:cNvSpPr>
            <p:nvPr/>
          </p:nvSpPr>
          <p:spPr bwMode="auto">
            <a:xfrm rot="-54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63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64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</p:grpSp>
      </p:grpSp>
      <p:sp>
        <p:nvSpPr>
          <p:cNvPr id="66" name="Rectangle 60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dirty="0">
                <a:latin typeface="Gill Sans MT" charset="0"/>
                <a:ea typeface="ＭＳ Ｐゴシック" charset="0"/>
              </a:rPr>
              <a:t>R </a:t>
            </a:r>
            <a:r>
              <a:rPr lang="en-US" dirty="0" err="1">
                <a:latin typeface="Gill Sans MT" charset="0"/>
                <a:ea typeface="ＭＳ Ｐゴシック" charset="0"/>
              </a:rPr>
              <a:t>repassa</a:t>
            </a:r>
            <a:r>
              <a:rPr lang="en-US" dirty="0">
                <a:latin typeface="Gill Sans MT" charset="0"/>
                <a:ea typeface="ＭＳ Ｐゴシック" charset="0"/>
              </a:rPr>
              <a:t> o </a:t>
            </a:r>
            <a:r>
              <a:rPr lang="en-US" dirty="0" err="1">
                <a:latin typeface="Gill Sans MT" charset="0"/>
                <a:ea typeface="ＭＳ Ｐゴシック" charset="0"/>
              </a:rPr>
              <a:t>datagrama</a:t>
            </a:r>
            <a:r>
              <a:rPr lang="en-US" dirty="0">
                <a:latin typeface="Gill Sans MT" charset="0"/>
                <a:ea typeface="ＭＳ Ｐゴシック" charset="0"/>
              </a:rPr>
              <a:t> com </a:t>
            </a:r>
            <a:r>
              <a:rPr lang="en-US" dirty="0" err="1">
                <a:latin typeface="Gill Sans MT" charset="0"/>
                <a:ea typeface="ＭＳ Ｐゴシック" charset="0"/>
              </a:rPr>
              <a:t>origem</a:t>
            </a:r>
            <a:r>
              <a:rPr lang="en-US" dirty="0">
                <a:latin typeface="Gill Sans MT" charset="0"/>
                <a:ea typeface="ＭＳ Ｐゴシック" charset="0"/>
              </a:rPr>
              <a:t> IP A, </a:t>
            </a:r>
            <a:r>
              <a:rPr lang="en-US" dirty="0" err="1">
                <a:latin typeface="Gill Sans MT" charset="0"/>
                <a:ea typeface="ＭＳ Ｐゴシック" charset="0"/>
              </a:rPr>
              <a:t>destino</a:t>
            </a:r>
            <a:r>
              <a:rPr lang="en-US" dirty="0">
                <a:latin typeface="Gill Sans MT" charset="0"/>
                <a:ea typeface="ＭＳ Ｐゴシック" charset="0"/>
              </a:rPr>
              <a:t> B</a:t>
            </a:r>
          </a:p>
        </p:txBody>
      </p:sp>
      <p:sp>
        <p:nvSpPr>
          <p:cNvPr id="67" name="Rectangle 61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dirty="0">
                <a:latin typeface="Gill Sans MT" charset="0"/>
                <a:ea typeface="ＭＳ Ｐゴシック" charset="0"/>
              </a:rPr>
              <a:t>R </a:t>
            </a:r>
            <a:r>
              <a:rPr lang="en-US" dirty="0" err="1">
                <a:latin typeface="Gill Sans MT" charset="0"/>
                <a:ea typeface="ＭＳ Ｐゴシック" charset="0"/>
              </a:rPr>
              <a:t>cria</a:t>
            </a:r>
            <a:r>
              <a:rPr lang="en-US" dirty="0">
                <a:latin typeface="Gill Sans MT" charset="0"/>
                <a:ea typeface="ＭＳ Ｐゴシック" charset="0"/>
              </a:rPr>
              <a:t> </a:t>
            </a:r>
            <a:r>
              <a:rPr lang="en-US" dirty="0" err="1">
                <a:latin typeface="Gill Sans MT" charset="0"/>
                <a:ea typeface="ＭＳ Ｐゴシック" charset="0"/>
              </a:rPr>
              <a:t>quadro</a:t>
            </a:r>
            <a:r>
              <a:rPr lang="en-US" dirty="0">
                <a:latin typeface="Gill Sans MT" charset="0"/>
                <a:ea typeface="ＭＳ Ｐゴシック" charset="0"/>
              </a:rPr>
              <a:t> da </a:t>
            </a:r>
            <a:r>
              <a:rPr lang="en-US" dirty="0" err="1">
                <a:latin typeface="Gill Sans MT" charset="0"/>
                <a:ea typeface="ＭＳ Ｐゴシック" charset="0"/>
              </a:rPr>
              <a:t>camada</a:t>
            </a:r>
            <a:r>
              <a:rPr lang="en-US" dirty="0">
                <a:latin typeface="Gill Sans MT" charset="0"/>
                <a:ea typeface="ＭＳ Ｐゴシック" charset="0"/>
              </a:rPr>
              <a:t> de enlace com </a:t>
            </a:r>
            <a:r>
              <a:rPr lang="en-US" dirty="0" err="1">
                <a:latin typeface="Gill Sans MT" charset="0"/>
                <a:ea typeface="ＭＳ Ｐゴシック" charset="0"/>
              </a:rPr>
              <a:t>endereço</a:t>
            </a:r>
            <a:r>
              <a:rPr lang="en-US" dirty="0">
                <a:latin typeface="Gill Sans MT" charset="0"/>
                <a:ea typeface="ＭＳ Ｐゴシック" charset="0"/>
              </a:rPr>
              <a:t> MAC de B </a:t>
            </a:r>
            <a:r>
              <a:rPr lang="en-US" dirty="0" err="1">
                <a:latin typeface="Gill Sans MT" charset="0"/>
                <a:ea typeface="ＭＳ Ｐゴシック" charset="0"/>
              </a:rPr>
              <a:t>como</a:t>
            </a:r>
            <a:r>
              <a:rPr lang="en-US" dirty="0">
                <a:latin typeface="Gill Sans MT" charset="0"/>
                <a:ea typeface="ＭＳ Ｐゴシック" charset="0"/>
              </a:rPr>
              <a:t> </a:t>
            </a:r>
            <a:r>
              <a:rPr lang="en-US" dirty="0" err="1">
                <a:latin typeface="Gill Sans MT" charset="0"/>
                <a:ea typeface="ＭＳ Ｐゴシック" charset="0"/>
              </a:rPr>
              <a:t>destino</a:t>
            </a:r>
            <a:r>
              <a:rPr lang="en-US" dirty="0">
                <a:latin typeface="Gill Sans MT" charset="0"/>
                <a:ea typeface="ＭＳ Ｐゴシック" charset="0"/>
              </a:rPr>
              <a:t>. </a:t>
            </a:r>
            <a:r>
              <a:rPr lang="en-US" dirty="0" err="1">
                <a:latin typeface="Gill Sans MT" charset="0"/>
                <a:ea typeface="ＭＳ Ｐゴシック" charset="0"/>
              </a:rPr>
              <a:t>quadro</a:t>
            </a:r>
            <a:r>
              <a:rPr lang="en-US" dirty="0">
                <a:latin typeface="Gill Sans MT" charset="0"/>
                <a:ea typeface="ＭＳ Ｐゴシック" charset="0"/>
              </a:rPr>
              <a:t> </a:t>
            </a:r>
            <a:r>
              <a:rPr lang="en-US" dirty="0" err="1">
                <a:latin typeface="Gill Sans MT" charset="0"/>
                <a:ea typeface="ＭＳ Ｐゴシック" charset="0"/>
              </a:rPr>
              <a:t>contém</a:t>
            </a:r>
            <a:r>
              <a:rPr lang="en-US" dirty="0">
                <a:latin typeface="Gill Sans MT" charset="0"/>
                <a:ea typeface="ＭＳ Ｐゴシック" charset="0"/>
              </a:rPr>
              <a:t> o </a:t>
            </a:r>
            <a:r>
              <a:rPr lang="en-US" dirty="0" err="1">
                <a:latin typeface="Gill Sans MT" charset="0"/>
                <a:ea typeface="ＭＳ Ｐゴシック" charset="0"/>
              </a:rPr>
              <a:t>datagrama</a:t>
            </a:r>
            <a:r>
              <a:rPr lang="en-US" dirty="0">
                <a:latin typeface="Gill Sans MT" charset="0"/>
                <a:ea typeface="ＭＳ Ｐゴシック" charset="0"/>
              </a:rPr>
              <a:t> IP de A para B</a:t>
            </a:r>
            <a:endParaRPr lang="en-US" sz="2800" dirty="0">
              <a:latin typeface="Gill Sans MT" charset="0"/>
              <a:ea typeface="ＭＳ Ｐゴシック" charset="0"/>
            </a:endParaRPr>
          </a:p>
        </p:txBody>
      </p:sp>
      <p:sp>
        <p:nvSpPr>
          <p:cNvPr id="68" name="AutoShape 63"/>
          <p:cNvSpPr>
            <a:spLocks noChangeArrowheads="1"/>
          </p:cNvSpPr>
          <p:nvPr/>
        </p:nvSpPr>
        <p:spPr bwMode="auto">
          <a:xfrm>
            <a:off x="6719888" y="2897188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69" name="Group 64"/>
          <p:cNvGrpSpPr>
            <a:grpSpLocks/>
          </p:cNvGrpSpPr>
          <p:nvPr/>
        </p:nvGrpSpPr>
        <p:grpSpPr bwMode="auto">
          <a:xfrm>
            <a:off x="6226175" y="2454275"/>
            <a:ext cx="2011363" cy="760413"/>
            <a:chOff x="1197" y="1665"/>
            <a:chExt cx="1267" cy="479"/>
          </a:xfrm>
        </p:grpSpPr>
        <p:grpSp>
          <p:nvGrpSpPr>
            <p:cNvPr id="70" name="Group 65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72" name="Rectangle 66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3" name="Line 67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4" name="Line 68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71" name="Text Box 69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75" name="Group 70"/>
          <p:cNvGrpSpPr>
            <a:grpSpLocks/>
          </p:cNvGrpSpPr>
          <p:nvPr/>
        </p:nvGrpSpPr>
        <p:grpSpPr bwMode="auto">
          <a:xfrm>
            <a:off x="6350000" y="2705100"/>
            <a:ext cx="146050" cy="385763"/>
            <a:chOff x="1272" y="1762"/>
            <a:chExt cx="92" cy="243"/>
          </a:xfrm>
        </p:grpSpPr>
        <p:sp>
          <p:nvSpPr>
            <p:cNvPr id="76" name="Line 71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8" name="Group 73"/>
          <p:cNvGrpSpPr>
            <a:grpSpLocks/>
          </p:cNvGrpSpPr>
          <p:nvPr/>
        </p:nvGrpSpPr>
        <p:grpSpPr bwMode="auto">
          <a:xfrm>
            <a:off x="5800725" y="2046288"/>
            <a:ext cx="2398713" cy="1519237"/>
            <a:chOff x="931" y="1414"/>
            <a:chExt cx="1511" cy="957"/>
          </a:xfrm>
        </p:grpSpPr>
        <p:sp>
          <p:nvSpPr>
            <p:cNvPr id="79" name="Text Box 74"/>
            <p:cNvSpPr txBox="1">
              <a:spLocks noChangeArrowheads="1"/>
            </p:cNvSpPr>
            <p:nvPr/>
          </p:nvSpPr>
          <p:spPr bwMode="auto">
            <a:xfrm>
              <a:off x="931" y="1414"/>
              <a:ext cx="1511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MAC src: </a:t>
              </a:r>
              <a:r>
                <a:rPr lang="en-US" sz="1200" i="0" smtClean="0">
                  <a:solidFill>
                    <a:srgbClr val="FF0000"/>
                  </a:solidFill>
                  <a:latin typeface="Arial" charset="0"/>
                </a:rPr>
                <a:t>1A-23-F9-CD-06-9B</a:t>
              </a:r>
            </a:p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  MAC dest: </a:t>
              </a:r>
              <a:r>
                <a:rPr lang="en-US" sz="1200" i="0" smtClean="0">
                  <a:solidFill>
                    <a:srgbClr val="FF0000"/>
                  </a:solidFill>
                  <a:latin typeface="Arial" charset="0"/>
                </a:rPr>
                <a:t>49-BD-D2-C7-56-2A</a:t>
              </a:r>
            </a:p>
            <a:p>
              <a:pPr>
                <a:defRPr/>
              </a:pPr>
              <a:endParaRPr lang="en-US" sz="1200" i="0" smtClean="0">
                <a:solidFill>
                  <a:srgbClr val="FF0000"/>
                </a:solidFill>
                <a:latin typeface="Arial" charset="0"/>
              </a:endParaRPr>
            </a:p>
          </p:txBody>
        </p:sp>
        <p:grpSp>
          <p:nvGrpSpPr>
            <p:cNvPr id="80" name="Group 7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85" name="Rectangle 76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6" name="Rectangle 77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7" name="Line 78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" name="Line 79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" name="Line 80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" name="Line 81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1" name="Line 82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" name="Line 83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3" name="Line 84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" name="Line 85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91" name="Group 92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92" name="Freeform 93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93" name="Rectangle 94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4" name="Text Box 95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smtClean="0">
                <a:latin typeface="Arial" charset="0"/>
              </a:endParaRPr>
            </a:p>
            <a:p>
              <a:pPr algn="ctr">
                <a:defRPr/>
              </a:pPr>
              <a:endParaRPr lang="en-US" sz="1600" i="0" smtClean="0"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Phy</a:t>
              </a:r>
            </a:p>
          </p:txBody>
        </p:sp>
        <p:sp>
          <p:nvSpPr>
            <p:cNvPr id="95" name="Line 96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6" name="Line 97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7" name="Line 98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8" name="Line 99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337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Camada de Enlace</a:t>
            </a:r>
          </a:p>
        </p:txBody>
      </p:sp>
      <p:sp>
        <p:nvSpPr>
          <p:cNvPr id="5123" name="Rectangle 6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5.1 Introdução e serviços</a:t>
            </a:r>
          </a:p>
          <a:p>
            <a:pPr>
              <a:buNone/>
            </a:pPr>
            <a:r>
              <a:rPr lang="pt-BR" dirty="0" smtClean="0"/>
              <a:t>5.2 </a:t>
            </a:r>
            <a:r>
              <a:rPr lang="pt-BR" dirty="0"/>
              <a:t>D</a:t>
            </a:r>
            <a:r>
              <a:rPr lang="pt-BR" dirty="0" smtClean="0"/>
              <a:t>etecção e correção de erros </a:t>
            </a:r>
          </a:p>
          <a:p>
            <a:pPr>
              <a:buNone/>
            </a:pPr>
            <a:r>
              <a:rPr lang="pt-BR" dirty="0" smtClean="0"/>
              <a:t>5.3 Protocolos de acesso múltiplo </a:t>
            </a:r>
          </a:p>
          <a:p>
            <a:pPr>
              <a:buNone/>
            </a:pPr>
            <a:r>
              <a:rPr lang="pt-BR" dirty="0" smtClean="0"/>
              <a:t>5.4 Redes Locais</a:t>
            </a:r>
          </a:p>
          <a:p>
            <a:pPr lvl="1"/>
            <a:r>
              <a:rPr lang="pt-BR" dirty="0" smtClean="0"/>
              <a:t>Endereçamento, ARP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Ethernet</a:t>
            </a:r>
          </a:p>
          <a:p>
            <a:pPr lvl="1"/>
            <a:r>
              <a:rPr lang="pt-BR" dirty="0" smtClean="0"/>
              <a:t>Switches</a:t>
            </a:r>
          </a:p>
          <a:p>
            <a:pPr lvl="1"/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VLANs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pt-BR" dirty="0" smtClean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5.5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Virtualização </a:t>
            </a:r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do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enlace: </a:t>
            </a:r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MPLS</a:t>
            </a:r>
          </a:p>
          <a:p>
            <a:pPr>
              <a:buNone/>
            </a:pPr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5.6 Redes de centros de dados</a:t>
            </a:r>
            <a:endParaRPr lang="pt-BR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>
              <a:buNone/>
            </a:pPr>
            <a:r>
              <a:rPr lang="pt-BR" dirty="0" smtClean="0"/>
              <a:t>5.7 </a:t>
            </a:r>
            <a:r>
              <a:rPr lang="pt-BR" dirty="0"/>
              <a:t>Um dia na vida de uma solicitação de página Web</a:t>
            </a:r>
          </a:p>
        </p:txBody>
      </p:sp>
    </p:spTree>
    <p:extLst>
      <p:ext uri="{BB962C8B-B14F-4D97-AF65-F5344CB8AC3E}">
        <p14:creationId xmlns:p14="http://schemas.microsoft.com/office/powerpoint/2010/main" val="420397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pt-BR" smtClean="0"/>
              <a:t>Ethernet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162925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000" dirty="0" smtClean="0"/>
              <a:t>Muitíssimo difundida porque: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Muito barata! R$50 para placas 10/100/1000Mbps!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A mais antiga das tecnologias de rede local (meados da década de 70)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Mais simples e menos cara que redes usando ficha ou ATM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Acompanhou o aumento de velocidade: 10 Mbps – 10 </a:t>
            </a:r>
            <a:r>
              <a:rPr lang="pt-BR" sz="2000" dirty="0" err="1" smtClean="0"/>
              <a:t>Gbps</a:t>
            </a:r>
            <a:endParaRPr lang="pt-BR" sz="2000" dirty="0" smtClean="0"/>
          </a:p>
          <a:p>
            <a:pPr lvl="1">
              <a:lnSpc>
                <a:spcPct val="90000"/>
              </a:lnSpc>
            </a:pPr>
            <a:endParaRPr lang="pt-BR" sz="2000" dirty="0" smtClean="0"/>
          </a:p>
        </p:txBody>
      </p:sp>
      <p:pic>
        <p:nvPicPr>
          <p:cNvPr id="13316" name="Picture 4" descr="551 metcalfe-e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74" y="3429000"/>
            <a:ext cx="54102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218238" y="4487863"/>
            <a:ext cx="26193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800"/>
              <a:t>Rascunho de Metcalfe sobre o Ethernet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754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r>
              <a:rPr lang="pt-BR" dirty="0" smtClean="0"/>
              <a:t>Ethernet: topologia física</a:t>
            </a:r>
          </a:p>
        </p:txBody>
      </p:sp>
      <p:sp>
        <p:nvSpPr>
          <p:cNvPr id="3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989013"/>
            <a:ext cx="7772400" cy="1738312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barramento</a:t>
            </a:r>
            <a:r>
              <a:rPr lang="pt-BR" dirty="0" smtClean="0"/>
              <a:t> popular até meados dos anos 90</a:t>
            </a:r>
          </a:p>
          <a:p>
            <a:pPr lvl="1"/>
            <a:r>
              <a:rPr lang="pt-BR" sz="1800" dirty="0" smtClean="0"/>
              <a:t>Todos os nós no mesmo domínio de colisão (podem colidir um com o outro)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estrela: </a:t>
            </a:r>
            <a:r>
              <a:rPr lang="pt-BR" dirty="0" smtClean="0"/>
              <a:t>prevalência hoje</a:t>
            </a:r>
            <a:endParaRPr lang="pt-BR" dirty="0" smtClean="0">
              <a:solidFill>
                <a:srgbClr val="FF0000"/>
              </a:solidFill>
            </a:endParaRPr>
          </a:p>
          <a:p>
            <a:pPr lvl="1"/>
            <a:r>
              <a:rPr lang="pt-BR" sz="1800" dirty="0" smtClean="0"/>
              <a:t>Comutador (</a:t>
            </a:r>
            <a:r>
              <a:rPr lang="pt-BR" sz="1800" i="1" dirty="0" smtClean="0"/>
              <a:t>switch</a:t>
            </a:r>
            <a:r>
              <a:rPr lang="pt-BR" sz="1800" dirty="0" smtClean="0"/>
              <a:t>) ativo no centro</a:t>
            </a:r>
          </a:p>
          <a:p>
            <a:pPr lvl="1"/>
            <a:r>
              <a:rPr lang="pt-BR" sz="1800" dirty="0" smtClean="0"/>
              <a:t>Cada porta roda o protocolo Ethernet separadamente (os nós não colidem uns com os outros)</a:t>
            </a:r>
          </a:p>
        </p:txBody>
      </p:sp>
      <p:grpSp>
        <p:nvGrpSpPr>
          <p:cNvPr id="3085" name="Group 40"/>
          <p:cNvGrpSpPr>
            <a:grpSpLocks/>
          </p:cNvGrpSpPr>
          <p:nvPr/>
        </p:nvGrpSpPr>
        <p:grpSpPr bwMode="auto">
          <a:xfrm>
            <a:off x="1254125" y="3829050"/>
            <a:ext cx="2305050" cy="1946275"/>
            <a:chOff x="493" y="2719"/>
            <a:chExt cx="900" cy="743"/>
          </a:xfrm>
        </p:grpSpPr>
        <p:graphicFrame>
          <p:nvGraphicFramePr>
            <p:cNvPr id="3074" name="Object 19"/>
            <p:cNvGraphicFramePr>
              <a:graphicFrameLocks noChangeAspect="1"/>
            </p:cNvGraphicFramePr>
            <p:nvPr/>
          </p:nvGraphicFramePr>
          <p:xfrm>
            <a:off x="493" y="3231"/>
            <a:ext cx="27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59" name="Clip" r:id="rId3" imgW="1305000" imgH="1085760" progId="MS_ClipArt_Gallery.2">
                    <p:embed/>
                  </p:oleObj>
                </mc:Choice>
                <mc:Fallback>
                  <p:oleObj name="Clip" r:id="rId3" imgW="1305000" imgH="1085760" progId="MS_ClipArt_Gallery.2">
                    <p:embed/>
                    <p:pic>
                      <p:nvPicPr>
                        <p:cNvPr id="3074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" y="3231"/>
                          <a:ext cx="27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20"/>
            <p:cNvGraphicFramePr>
              <a:graphicFrameLocks noChangeAspect="1"/>
            </p:cNvGraphicFramePr>
            <p:nvPr/>
          </p:nvGraphicFramePr>
          <p:xfrm>
            <a:off x="591" y="2989"/>
            <a:ext cx="27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60" name="Clip" r:id="rId5" imgW="1305000" imgH="1085760" progId="MS_ClipArt_Gallery.2">
                    <p:embed/>
                  </p:oleObj>
                </mc:Choice>
                <mc:Fallback>
                  <p:oleObj name="Clip" r:id="rId5" imgW="1305000" imgH="1085760" progId="MS_ClipArt_Gallery.2">
                    <p:embed/>
                    <p:pic>
                      <p:nvPicPr>
                        <p:cNvPr id="3075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" y="2989"/>
                          <a:ext cx="27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21"/>
            <p:cNvGraphicFramePr>
              <a:graphicFrameLocks noChangeAspect="1"/>
            </p:cNvGraphicFramePr>
            <p:nvPr/>
          </p:nvGraphicFramePr>
          <p:xfrm>
            <a:off x="1116" y="2923"/>
            <a:ext cx="27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61" name="Clip" r:id="rId6" imgW="1305000" imgH="1085760" progId="MS_ClipArt_Gallery.2">
                    <p:embed/>
                  </p:oleObj>
                </mc:Choice>
                <mc:Fallback>
                  <p:oleObj name="Clip" r:id="rId6" imgW="1305000" imgH="1085760" progId="MS_ClipArt_Gallery.2">
                    <p:embed/>
                    <p:pic>
                      <p:nvPicPr>
                        <p:cNvPr id="3076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" y="2923"/>
                          <a:ext cx="27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22"/>
            <p:cNvGraphicFramePr>
              <a:graphicFrameLocks noChangeAspect="1"/>
            </p:cNvGraphicFramePr>
            <p:nvPr/>
          </p:nvGraphicFramePr>
          <p:xfrm>
            <a:off x="1003" y="3219"/>
            <a:ext cx="27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62" name="Clip" r:id="rId7" imgW="1305000" imgH="1085760" progId="MS_ClipArt_Gallery.2">
                    <p:embed/>
                  </p:oleObj>
                </mc:Choice>
                <mc:Fallback>
                  <p:oleObj name="Clip" r:id="rId7" imgW="1305000" imgH="1085760" progId="MS_ClipArt_Gallery.2">
                    <p:embed/>
                    <p:pic>
                      <p:nvPicPr>
                        <p:cNvPr id="3077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3" y="3219"/>
                          <a:ext cx="27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1" name="Line 32"/>
            <p:cNvSpPr>
              <a:spLocks noChangeShapeType="1"/>
            </p:cNvSpPr>
            <p:nvPr/>
          </p:nvSpPr>
          <p:spPr bwMode="auto">
            <a:xfrm flipH="1">
              <a:off x="847" y="2823"/>
              <a:ext cx="294" cy="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02" name="Line 33"/>
            <p:cNvSpPr>
              <a:spLocks noChangeShapeType="1"/>
            </p:cNvSpPr>
            <p:nvPr/>
          </p:nvSpPr>
          <p:spPr bwMode="auto">
            <a:xfrm>
              <a:off x="836" y="3120"/>
              <a:ext cx="15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03" name="Line 34"/>
            <p:cNvSpPr>
              <a:spLocks noChangeShapeType="1"/>
            </p:cNvSpPr>
            <p:nvPr/>
          </p:nvSpPr>
          <p:spPr bwMode="auto">
            <a:xfrm>
              <a:off x="751" y="3332"/>
              <a:ext cx="1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04" name="Line 35"/>
            <p:cNvSpPr>
              <a:spLocks noChangeShapeType="1"/>
            </p:cNvSpPr>
            <p:nvPr/>
          </p:nvSpPr>
          <p:spPr bwMode="auto">
            <a:xfrm flipV="1">
              <a:off x="1031" y="3032"/>
              <a:ext cx="112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3078" name="Object 23"/>
            <p:cNvGraphicFramePr>
              <a:graphicFrameLocks noChangeAspect="1"/>
            </p:cNvGraphicFramePr>
            <p:nvPr/>
          </p:nvGraphicFramePr>
          <p:xfrm>
            <a:off x="699" y="2719"/>
            <a:ext cx="27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63" name="Clip" r:id="rId8" imgW="1305000" imgH="1085760" progId="MS_ClipArt_Gallery.2">
                    <p:embed/>
                  </p:oleObj>
                </mc:Choice>
                <mc:Fallback>
                  <p:oleObj name="Clip" r:id="rId8" imgW="1305000" imgH="1085760" progId="MS_ClipArt_Gallery.2">
                    <p:embed/>
                    <p:pic>
                      <p:nvPicPr>
                        <p:cNvPr id="3078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9" y="2719"/>
                          <a:ext cx="27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5" name="Line 37"/>
            <p:cNvSpPr>
              <a:spLocks noChangeShapeType="1"/>
            </p:cNvSpPr>
            <p:nvPr/>
          </p:nvSpPr>
          <p:spPr bwMode="auto">
            <a:xfrm>
              <a:off x="950" y="2889"/>
              <a:ext cx="15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06" name="Line 38"/>
            <p:cNvSpPr>
              <a:spLocks noChangeShapeType="1"/>
            </p:cNvSpPr>
            <p:nvPr/>
          </p:nvSpPr>
          <p:spPr bwMode="auto">
            <a:xfrm>
              <a:off x="950" y="2889"/>
              <a:ext cx="15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07" name="Line 39"/>
            <p:cNvSpPr>
              <a:spLocks noChangeShapeType="1"/>
            </p:cNvSpPr>
            <p:nvPr/>
          </p:nvSpPr>
          <p:spPr bwMode="auto">
            <a:xfrm>
              <a:off x="907" y="3290"/>
              <a:ext cx="1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086" name="Text Box 41"/>
          <p:cNvSpPr txBox="1">
            <a:spLocks noChangeArrowheads="1"/>
          </p:cNvSpPr>
          <p:nvPr/>
        </p:nvSpPr>
        <p:spPr bwMode="auto">
          <a:xfrm>
            <a:off x="1044575" y="5908675"/>
            <a:ext cx="2644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barramento: cabo coaxial</a:t>
            </a:r>
          </a:p>
        </p:txBody>
      </p:sp>
      <p:sp>
        <p:nvSpPr>
          <p:cNvPr id="3087" name="Rectangle 8"/>
          <p:cNvSpPr>
            <a:spLocks noChangeArrowheads="1"/>
          </p:cNvSpPr>
          <p:nvPr/>
        </p:nvSpPr>
        <p:spPr bwMode="auto">
          <a:xfrm>
            <a:off x="6226175" y="5043488"/>
            <a:ext cx="417513" cy="92075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graphicFrame>
        <p:nvGraphicFramePr>
          <p:cNvPr id="3079" name="Object 24"/>
          <p:cNvGraphicFramePr>
            <a:graphicFrameLocks noChangeAspect="1"/>
          </p:cNvGraphicFramePr>
          <p:nvPr/>
        </p:nvGraphicFramePr>
        <p:xfrm>
          <a:off x="7880350" y="4783138"/>
          <a:ext cx="6016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4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3079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350" y="4783138"/>
                        <a:ext cx="6016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25"/>
          <p:cNvGraphicFramePr>
            <a:graphicFrameLocks noChangeAspect="1"/>
          </p:cNvGraphicFramePr>
          <p:nvPr/>
        </p:nvGraphicFramePr>
        <p:xfrm>
          <a:off x="4572000" y="4784725"/>
          <a:ext cx="6016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5" name="Clip" r:id="rId10" imgW="1305000" imgH="1085760" progId="MS_ClipArt_Gallery.2">
                  <p:embed/>
                </p:oleObj>
              </mc:Choice>
              <mc:Fallback>
                <p:oleObj name="Clip" r:id="rId10" imgW="1305000" imgH="1085760" progId="MS_ClipArt_Gallery.2">
                  <p:embed/>
                  <p:pic>
                    <p:nvPicPr>
                      <p:cNvPr id="308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84725"/>
                        <a:ext cx="6016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8" name="Rectangle 13"/>
          <p:cNvSpPr>
            <a:spLocks noChangeArrowheads="1"/>
          </p:cNvSpPr>
          <p:nvPr/>
        </p:nvSpPr>
        <p:spPr bwMode="auto">
          <a:xfrm>
            <a:off x="5138738" y="4903788"/>
            <a:ext cx="180975" cy="136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89" name="Rectangle 14"/>
          <p:cNvSpPr>
            <a:spLocks noChangeArrowheads="1"/>
          </p:cNvSpPr>
          <p:nvPr/>
        </p:nvSpPr>
        <p:spPr bwMode="auto">
          <a:xfrm>
            <a:off x="7770813" y="4941888"/>
            <a:ext cx="180975" cy="136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90" name="Line 17"/>
          <p:cNvSpPr>
            <a:spLocks noChangeShapeType="1"/>
          </p:cNvSpPr>
          <p:nvPr/>
        </p:nvSpPr>
        <p:spPr bwMode="auto">
          <a:xfrm>
            <a:off x="5316538" y="4983163"/>
            <a:ext cx="97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091" name="Line 18"/>
          <p:cNvSpPr>
            <a:spLocks noChangeShapeType="1"/>
          </p:cNvSpPr>
          <p:nvPr/>
        </p:nvSpPr>
        <p:spPr bwMode="auto">
          <a:xfrm>
            <a:off x="6556375" y="43910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092" name="Line 19"/>
          <p:cNvSpPr>
            <a:spLocks noChangeShapeType="1"/>
          </p:cNvSpPr>
          <p:nvPr/>
        </p:nvSpPr>
        <p:spPr bwMode="auto">
          <a:xfrm flipH="1">
            <a:off x="6746875" y="4999038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093" name="Line 20"/>
          <p:cNvSpPr>
            <a:spLocks noChangeShapeType="1"/>
          </p:cNvSpPr>
          <p:nvPr/>
        </p:nvSpPr>
        <p:spPr bwMode="auto">
          <a:xfrm flipV="1">
            <a:off x="6556375" y="5124450"/>
            <a:ext cx="12700" cy="709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094" name="Text Box 23"/>
          <p:cNvSpPr txBox="1">
            <a:spLocks noChangeArrowheads="1"/>
          </p:cNvSpPr>
          <p:nvPr/>
        </p:nvSpPr>
        <p:spPr bwMode="auto">
          <a:xfrm>
            <a:off x="5464175" y="5359400"/>
            <a:ext cx="796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i="1"/>
              <a:t>switch</a:t>
            </a:r>
          </a:p>
        </p:txBody>
      </p:sp>
      <p:sp>
        <p:nvSpPr>
          <p:cNvPr id="3095" name="Line 24"/>
          <p:cNvSpPr>
            <a:spLocks noChangeShapeType="1"/>
          </p:cNvSpPr>
          <p:nvPr/>
        </p:nvSpPr>
        <p:spPr bwMode="auto">
          <a:xfrm flipV="1">
            <a:off x="5834063" y="5148263"/>
            <a:ext cx="417512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096" name="Freeform 25"/>
          <p:cNvSpPr>
            <a:spLocks/>
          </p:cNvSpPr>
          <p:nvPr/>
        </p:nvSpPr>
        <p:spPr bwMode="auto">
          <a:xfrm>
            <a:off x="6283325" y="4919663"/>
            <a:ext cx="444500" cy="100012"/>
          </a:xfrm>
          <a:custGeom>
            <a:avLst/>
            <a:gdLst>
              <a:gd name="T0" fmla="*/ 0 w 280"/>
              <a:gd name="T1" fmla="*/ 63 h 63"/>
              <a:gd name="T2" fmla="*/ 37 w 280"/>
              <a:gd name="T3" fmla="*/ 62 h 63"/>
              <a:gd name="T4" fmla="*/ 219 w 280"/>
              <a:gd name="T5" fmla="*/ 0 h 63"/>
              <a:gd name="T6" fmla="*/ 280 w 280"/>
              <a:gd name="T7" fmla="*/ 0 h 63"/>
              <a:gd name="T8" fmla="*/ 0 60000 65536"/>
              <a:gd name="T9" fmla="*/ 0 60000 65536"/>
              <a:gd name="T10" fmla="*/ 0 60000 65536"/>
              <a:gd name="T11" fmla="*/ 0 60000 65536"/>
              <a:gd name="T12" fmla="*/ 0 w 280"/>
              <a:gd name="T13" fmla="*/ 0 h 63"/>
              <a:gd name="T14" fmla="*/ 280 w 280"/>
              <a:gd name="T15" fmla="*/ 63 h 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0" h="63">
                <a:moveTo>
                  <a:pt x="0" y="63"/>
                </a:moveTo>
                <a:lnTo>
                  <a:pt x="37" y="62"/>
                </a:lnTo>
                <a:lnTo>
                  <a:pt x="219" y="0"/>
                </a:lnTo>
                <a:lnTo>
                  <a:pt x="28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097" name="Freeform 26"/>
          <p:cNvSpPr>
            <a:spLocks/>
          </p:cNvSpPr>
          <p:nvPr/>
        </p:nvSpPr>
        <p:spPr bwMode="auto">
          <a:xfrm>
            <a:off x="6396038" y="4914900"/>
            <a:ext cx="230187" cy="103188"/>
          </a:xfrm>
          <a:custGeom>
            <a:avLst/>
            <a:gdLst>
              <a:gd name="T0" fmla="*/ 0 w 148"/>
              <a:gd name="T1" fmla="*/ 0 h 74"/>
              <a:gd name="T2" fmla="*/ 40 w 148"/>
              <a:gd name="T3" fmla="*/ 0 h 74"/>
              <a:gd name="T4" fmla="*/ 102 w 148"/>
              <a:gd name="T5" fmla="*/ 74 h 74"/>
              <a:gd name="T6" fmla="*/ 148 w 148"/>
              <a:gd name="T7" fmla="*/ 74 h 74"/>
              <a:gd name="T8" fmla="*/ 0 60000 65536"/>
              <a:gd name="T9" fmla="*/ 0 60000 65536"/>
              <a:gd name="T10" fmla="*/ 0 60000 65536"/>
              <a:gd name="T11" fmla="*/ 0 60000 65536"/>
              <a:gd name="T12" fmla="*/ 0 w 148"/>
              <a:gd name="T13" fmla="*/ 0 h 74"/>
              <a:gd name="T14" fmla="*/ 148 w 148"/>
              <a:gd name="T15" fmla="*/ 74 h 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" h="74">
                <a:moveTo>
                  <a:pt x="0" y="0"/>
                </a:moveTo>
                <a:lnTo>
                  <a:pt x="40" y="0"/>
                </a:lnTo>
                <a:lnTo>
                  <a:pt x="102" y="74"/>
                </a:lnTo>
                <a:lnTo>
                  <a:pt x="148" y="7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graphicFrame>
        <p:nvGraphicFramePr>
          <p:cNvPr id="3081" name="Object 26"/>
          <p:cNvGraphicFramePr>
            <a:graphicFrameLocks noChangeAspect="1"/>
          </p:cNvGraphicFramePr>
          <p:nvPr/>
        </p:nvGraphicFramePr>
        <p:xfrm>
          <a:off x="6235700" y="5835650"/>
          <a:ext cx="6016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6" name="Clip" r:id="rId11" imgW="1305000" imgH="1085760" progId="MS_ClipArt_Gallery.2">
                  <p:embed/>
                </p:oleObj>
              </mc:Choice>
              <mc:Fallback>
                <p:oleObj name="Clip" r:id="rId11" imgW="1305000" imgH="1085760" progId="MS_ClipArt_Gallery.2">
                  <p:embed/>
                  <p:pic>
                    <p:nvPicPr>
                      <p:cNvPr id="3081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700" y="5835650"/>
                        <a:ext cx="6016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8" name="Rectangle 16"/>
          <p:cNvSpPr>
            <a:spLocks noChangeArrowheads="1"/>
          </p:cNvSpPr>
          <p:nvPr/>
        </p:nvSpPr>
        <p:spPr bwMode="auto">
          <a:xfrm>
            <a:off x="6492875" y="5637213"/>
            <a:ext cx="141288" cy="2143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3082" name="Object 27"/>
          <p:cNvGraphicFramePr>
            <a:graphicFrameLocks noChangeAspect="1"/>
          </p:cNvGraphicFramePr>
          <p:nvPr/>
        </p:nvGraphicFramePr>
        <p:xfrm>
          <a:off x="6218238" y="3890963"/>
          <a:ext cx="6032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7" name="Clip" r:id="rId12" imgW="1305000" imgH="1085760" progId="MS_ClipArt_Gallery.2">
                  <p:embed/>
                </p:oleObj>
              </mc:Choice>
              <mc:Fallback>
                <p:oleObj name="Clip" r:id="rId12" imgW="1305000" imgH="1085760" progId="MS_ClipArt_Gallery.2">
                  <p:embed/>
                  <p:pic>
                    <p:nvPicPr>
                      <p:cNvPr id="3082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3890963"/>
                        <a:ext cx="6032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9" name="Rectangle 15"/>
          <p:cNvSpPr>
            <a:spLocks noChangeArrowheads="1"/>
          </p:cNvSpPr>
          <p:nvPr/>
        </p:nvSpPr>
        <p:spPr bwMode="auto">
          <a:xfrm>
            <a:off x="6496050" y="4344988"/>
            <a:ext cx="141288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100" name="Text Box 42"/>
          <p:cNvSpPr txBox="1">
            <a:spLocks noChangeArrowheads="1"/>
          </p:cNvSpPr>
          <p:nvPr/>
        </p:nvSpPr>
        <p:spPr bwMode="auto">
          <a:xfrm>
            <a:off x="5081588" y="6022975"/>
            <a:ext cx="866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estrela</a:t>
            </a:r>
          </a:p>
        </p:txBody>
      </p:sp>
    </p:spTree>
    <p:extLst>
      <p:ext uri="{BB962C8B-B14F-4D97-AF65-F5344CB8AC3E}">
        <p14:creationId xmlns:p14="http://schemas.microsoft.com/office/powerpoint/2010/main" val="352152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smtClean="0"/>
              <a:t>Estrutura do Quadro Ethernet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39850"/>
            <a:ext cx="7616825" cy="490855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sz="2000" dirty="0" smtClean="0"/>
              <a:t>Adaptador remetente encapsula </a:t>
            </a:r>
            <a:r>
              <a:rPr lang="pt-BR" sz="2000" dirty="0" err="1" smtClean="0"/>
              <a:t>datagrama</a:t>
            </a:r>
            <a:r>
              <a:rPr lang="pt-BR" sz="2000" dirty="0" smtClean="0"/>
              <a:t> IP (ou pacote de outro protocolo da camada de rede) num </a:t>
            </a:r>
            <a:r>
              <a:rPr lang="pt-BR" sz="2000" dirty="0" smtClean="0">
                <a:solidFill>
                  <a:srgbClr val="FF0000"/>
                </a:solidFill>
              </a:rPr>
              <a:t>quadro Ethernet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sz="20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sz="20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sz="2000" dirty="0" smtClean="0"/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sz="20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preâmbulo</a:t>
            </a:r>
            <a:r>
              <a:rPr lang="pt-BR" sz="2000" dirty="0" smtClean="0">
                <a:solidFill>
                  <a:srgbClr val="FF0000"/>
                </a:solidFill>
              </a:rPr>
              <a:t>: </a:t>
            </a:r>
          </a:p>
          <a:p>
            <a:pPr>
              <a:lnSpc>
                <a:spcPct val="90000"/>
              </a:lnSpc>
            </a:pPr>
            <a:r>
              <a:rPr lang="pt-BR" sz="2000" dirty="0" smtClean="0"/>
              <a:t>7 bytes com o padrão 10101010 seguidos por um byte com o padrão 10101011</a:t>
            </a:r>
          </a:p>
          <a:p>
            <a:pPr>
              <a:lnSpc>
                <a:spcPct val="90000"/>
              </a:lnSpc>
            </a:pPr>
            <a:r>
              <a:rPr lang="pt-BR" sz="2000" dirty="0" smtClean="0"/>
              <a:t>usado para sincronizar receptor ao relógio do remetente (relógios nunca são exatos, é muito provável que exista algum desvio entre eles)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16" y="2132856"/>
            <a:ext cx="7649991" cy="87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3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Serviços da Camada de Enlace (mais)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i="1" dirty="0" smtClean="0">
                <a:solidFill>
                  <a:srgbClr val="FF0000"/>
                </a:solidFill>
              </a:rPr>
              <a:t>controle de Fluxo</a:t>
            </a:r>
            <a:r>
              <a:rPr lang="pt-BR" sz="2000" dirty="0" smtClean="0">
                <a:solidFill>
                  <a:srgbClr val="FF0000"/>
                </a:solidFill>
              </a:rPr>
              <a:t>:</a:t>
            </a:r>
            <a:r>
              <a:rPr lang="pt-BR" sz="2000" dirty="0" smtClean="0"/>
              <a:t> </a:t>
            </a:r>
          </a:p>
          <a:p>
            <a:pPr lvl="1"/>
            <a:r>
              <a:rPr lang="pt-BR" sz="2000" dirty="0" smtClean="0"/>
              <a:t>compatibilizar taxas de produção e consumo de quadros entre remetentes e receptores</a:t>
            </a:r>
          </a:p>
          <a:p>
            <a:r>
              <a:rPr lang="pt-BR" sz="2000" i="1" dirty="0" smtClean="0">
                <a:solidFill>
                  <a:srgbClr val="FF0000"/>
                </a:solidFill>
              </a:rPr>
              <a:t>detecção de Erros</a:t>
            </a:r>
            <a:r>
              <a:rPr lang="pt-BR" sz="2000" dirty="0" smtClean="0">
                <a:solidFill>
                  <a:srgbClr val="FF0000"/>
                </a:solidFill>
              </a:rPr>
              <a:t>:</a:t>
            </a:r>
            <a:r>
              <a:rPr lang="pt-BR" sz="2000" dirty="0" smtClean="0"/>
              <a:t> </a:t>
            </a:r>
          </a:p>
          <a:p>
            <a:pPr lvl="1"/>
            <a:r>
              <a:rPr lang="pt-BR" sz="2000" dirty="0" smtClean="0"/>
              <a:t>erros são causados por atenuação do sinal e por ruído </a:t>
            </a:r>
          </a:p>
          <a:p>
            <a:pPr lvl="1"/>
            <a:r>
              <a:rPr lang="pt-BR" sz="2000" dirty="0" smtClean="0"/>
              <a:t>receptor detecta presença de erros </a:t>
            </a:r>
          </a:p>
          <a:p>
            <a:pPr lvl="2"/>
            <a:r>
              <a:rPr lang="pt-BR" sz="2000" dirty="0" smtClean="0"/>
              <a:t>receptor sinaliza ao remetente para retransmissão, ou simplesmente descarta o quadro em erro</a:t>
            </a:r>
          </a:p>
          <a:p>
            <a:r>
              <a:rPr lang="pt-BR" sz="2000" i="1" dirty="0" smtClean="0">
                <a:solidFill>
                  <a:srgbClr val="FF0000"/>
                </a:solidFill>
              </a:rPr>
              <a:t>correção de Erros</a:t>
            </a:r>
            <a:r>
              <a:rPr lang="pt-BR" sz="2000" dirty="0" smtClean="0">
                <a:solidFill>
                  <a:srgbClr val="FF0000"/>
                </a:solidFill>
              </a:rPr>
              <a:t>:</a:t>
            </a:r>
            <a:r>
              <a:rPr lang="pt-BR" sz="2000" dirty="0" smtClean="0"/>
              <a:t> </a:t>
            </a:r>
          </a:p>
          <a:p>
            <a:pPr lvl="1"/>
            <a:r>
              <a:rPr lang="pt-BR" sz="2000" dirty="0" smtClean="0"/>
              <a:t>mecanismo que permite que o receptor localize </a:t>
            </a:r>
            <a:r>
              <a:rPr lang="pt-BR" sz="2000" i="1" dirty="0" smtClean="0">
                <a:solidFill>
                  <a:srgbClr val="FF0000"/>
                </a:solidFill>
              </a:rPr>
              <a:t>e corrija</a:t>
            </a:r>
            <a:r>
              <a:rPr lang="pt-BR" sz="2000" dirty="0" smtClean="0"/>
              <a:t> o(s) erro(s) sem precisar da retransmissão</a:t>
            </a:r>
          </a:p>
          <a:p>
            <a:r>
              <a:rPr lang="pt-BR" sz="2000" i="1" dirty="0" err="1" smtClean="0">
                <a:solidFill>
                  <a:srgbClr val="FF0000"/>
                </a:solidFill>
              </a:rPr>
              <a:t>half</a:t>
            </a:r>
            <a:r>
              <a:rPr lang="pt-BR" sz="2000" i="1" dirty="0" smtClean="0">
                <a:solidFill>
                  <a:srgbClr val="FF0000"/>
                </a:solidFill>
              </a:rPr>
              <a:t>-duplex e </a:t>
            </a:r>
            <a:r>
              <a:rPr lang="pt-BR" sz="2000" i="1" dirty="0" err="1" smtClean="0">
                <a:solidFill>
                  <a:srgbClr val="FF0000"/>
                </a:solidFill>
              </a:rPr>
              <a:t>full</a:t>
            </a:r>
            <a:r>
              <a:rPr lang="pt-BR" sz="2000" i="1" dirty="0" smtClean="0">
                <a:solidFill>
                  <a:srgbClr val="FF0000"/>
                </a:solidFill>
              </a:rPr>
              <a:t>-duplex</a:t>
            </a:r>
          </a:p>
          <a:p>
            <a:pPr lvl="1"/>
            <a:r>
              <a:rPr lang="pt-BR" sz="2000" dirty="0" smtClean="0"/>
              <a:t>com </a:t>
            </a:r>
            <a:r>
              <a:rPr lang="pt-BR" sz="2000" dirty="0" err="1" smtClean="0"/>
              <a:t>half</a:t>
            </a:r>
            <a:r>
              <a:rPr lang="pt-BR" sz="2000" dirty="0" smtClean="0"/>
              <a:t> duplex um nó não pode transmitir e receber pacotes ao mesmo tempo</a:t>
            </a:r>
          </a:p>
          <a:p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Estrutura de Quadro Ethernet (cont)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39850"/>
            <a:ext cx="8169275" cy="4908550"/>
          </a:xfrm>
        </p:spPr>
        <p:txBody>
          <a:bodyPr/>
          <a:lstStyle/>
          <a:p>
            <a:r>
              <a:rPr lang="pt-BR" sz="2000" smtClean="0">
                <a:solidFill>
                  <a:srgbClr val="FF0000"/>
                </a:solidFill>
              </a:rPr>
              <a:t>Endereços:</a:t>
            </a:r>
            <a:r>
              <a:rPr lang="pt-BR" sz="2000" smtClean="0"/>
              <a:t> 6 bytes para cada endereço MAC</a:t>
            </a:r>
          </a:p>
          <a:p>
            <a:pPr lvl="1"/>
            <a:r>
              <a:rPr lang="pt-BR" sz="1800" smtClean="0"/>
              <a:t>se o adaptador recebe um quadro com endereço destino igual ao seu, ou com endereço de </a:t>
            </a:r>
            <a:r>
              <a:rPr lang="pt-BR" sz="1800" i="1" smtClean="0"/>
              <a:t>broadcast</a:t>
            </a:r>
            <a:r>
              <a:rPr lang="pt-BR" sz="1800" smtClean="0"/>
              <a:t> (ex., pacote ARP), ele passa os dados do quadro para o protocolo da camada de rede</a:t>
            </a:r>
          </a:p>
          <a:p>
            <a:pPr lvl="1"/>
            <a:r>
              <a:rPr lang="pt-BR" sz="1800" smtClean="0"/>
              <a:t>caso contrário, o adaptador descarta o quadro</a:t>
            </a:r>
          </a:p>
          <a:p>
            <a:r>
              <a:rPr lang="pt-BR" sz="2000" smtClean="0">
                <a:solidFill>
                  <a:srgbClr val="FF0000"/>
                </a:solidFill>
              </a:rPr>
              <a:t>Tipo (2 bytes):</a:t>
            </a:r>
            <a:r>
              <a:rPr lang="pt-BR" sz="2000" smtClean="0"/>
              <a:t> indica o protocolo da camada superior, usualmente IP, mas existe suporte para outros (tais como IPX da Novell e AppleTalk)</a:t>
            </a:r>
          </a:p>
          <a:p>
            <a:r>
              <a:rPr lang="pt-BR" sz="2000" smtClean="0">
                <a:solidFill>
                  <a:srgbClr val="FF0000"/>
                </a:solidFill>
              </a:rPr>
              <a:t>CRC (4 bytes):</a:t>
            </a:r>
            <a:r>
              <a:rPr lang="pt-BR" sz="2000" smtClean="0"/>
              <a:t> verificado pelo receptor: se for detectado um erro, o quadro será descartado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20" y="4869160"/>
            <a:ext cx="8156820" cy="92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0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47063" cy="1143000"/>
          </a:xfrm>
        </p:spPr>
        <p:txBody>
          <a:bodyPr/>
          <a:lstStyle/>
          <a:p>
            <a:r>
              <a:rPr lang="pt-BR" dirty="0" smtClean="0"/>
              <a:t>Ethernet: não confiável e sem conexão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sz="2000" dirty="0" smtClean="0">
              <a:solidFill>
                <a:srgbClr val="FF0000"/>
              </a:solidFill>
            </a:endParaRPr>
          </a:p>
          <a:p>
            <a:r>
              <a:rPr lang="pt-BR" dirty="0" smtClean="0">
                <a:solidFill>
                  <a:srgbClr val="FF0000"/>
                </a:solidFill>
              </a:rPr>
              <a:t>sem conexão:</a:t>
            </a:r>
            <a:r>
              <a:rPr lang="pt-BR" dirty="0" smtClean="0"/>
              <a:t> não há estabelecimento de conexão (saudação) entre os adaptadores transmissor e receptor.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Não confiável:</a:t>
            </a:r>
            <a:r>
              <a:rPr lang="pt-BR" dirty="0" smtClean="0"/>
              <a:t> o adaptador receptor não envia </a:t>
            </a:r>
            <a:r>
              <a:rPr lang="pt-BR" dirty="0" err="1" smtClean="0"/>
              <a:t>ACKs</a:t>
            </a:r>
            <a:r>
              <a:rPr lang="pt-BR" dirty="0" smtClean="0"/>
              <a:t> ou </a:t>
            </a:r>
            <a:r>
              <a:rPr lang="pt-BR" dirty="0" err="1" smtClean="0"/>
              <a:t>NACKs</a:t>
            </a:r>
            <a:r>
              <a:rPr lang="pt-BR" dirty="0" smtClean="0"/>
              <a:t> para o adaptador transmissor</a:t>
            </a:r>
          </a:p>
          <a:p>
            <a:pPr lvl="1"/>
            <a:r>
              <a:rPr lang="pt-BR" dirty="0" smtClean="0"/>
              <a:t>dados em quadros descartados são recuperados apenas se o transmissor usar transferência confiável em camadas mais altas (ex. TCP), caso contrário os dados estarão perdidos</a:t>
            </a:r>
          </a:p>
          <a:p>
            <a:r>
              <a:rPr lang="pt-BR" sz="2200" dirty="0" smtClean="0"/>
              <a:t>Protocolo MAC do Ethernet: </a:t>
            </a:r>
            <a:r>
              <a:rPr lang="pt-BR" sz="2200" dirty="0" smtClean="0">
                <a:solidFill>
                  <a:srgbClr val="FF0000"/>
                </a:solidFill>
              </a:rPr>
              <a:t>CSMA</a:t>
            </a:r>
            <a:r>
              <a:rPr lang="en-US" sz="2200" dirty="0" smtClean="0">
                <a:solidFill>
                  <a:srgbClr val="FF0000"/>
                </a:solidFill>
              </a:rPr>
              <a:t>/CD com </a:t>
            </a:r>
            <a:r>
              <a:rPr lang="en-US" sz="2200" dirty="0" err="1" smtClean="0">
                <a:solidFill>
                  <a:srgbClr val="FF0000"/>
                </a:solidFill>
              </a:rPr>
              <a:t>retirada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binária</a:t>
            </a:r>
            <a:endParaRPr lang="pt-BR" sz="2200" dirty="0" smtClean="0"/>
          </a:p>
        </p:txBody>
      </p:sp>
    </p:spTree>
    <p:extLst>
      <p:ext uri="{BB962C8B-B14F-4D97-AF65-F5344CB8AC3E}">
        <p14:creationId xmlns:p14="http://schemas.microsoft.com/office/powerpoint/2010/main" val="153066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Padrões Ethernet 802.3: Camadas de Enlace e Física</a:t>
            </a:r>
            <a:endParaRPr lang="en-US" smtClean="0"/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>
          <a:xfrm>
            <a:off x="533400" y="1339850"/>
            <a:ext cx="7772400" cy="2509838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diversos</a:t>
            </a:r>
            <a:r>
              <a:rPr lang="pt-BR" dirty="0" smtClean="0"/>
              <a:t> padrões Ethernet diferentes</a:t>
            </a:r>
          </a:p>
          <a:p>
            <a:pPr lvl="1"/>
            <a:r>
              <a:rPr lang="pt-BR" sz="2000" dirty="0" smtClean="0"/>
              <a:t>têm em comum o protocolo MAC e o formato do quadro</a:t>
            </a:r>
          </a:p>
          <a:p>
            <a:pPr lvl="1"/>
            <a:r>
              <a:rPr lang="pt-BR" sz="2000" dirty="0" smtClean="0"/>
              <a:t>diferentes velocidades: 2Mbps, 10Mbps, 100Mbps, 1Gbps, 10Gbps</a:t>
            </a:r>
          </a:p>
          <a:p>
            <a:pPr lvl="1"/>
            <a:r>
              <a:rPr lang="pt-BR" sz="2000" dirty="0" smtClean="0"/>
              <a:t>diferentes meios da camada física: fibra, cabo</a:t>
            </a:r>
            <a:endParaRPr lang="en-US" sz="2000" dirty="0" smtClean="0"/>
          </a:p>
        </p:txBody>
      </p:sp>
      <p:sp>
        <p:nvSpPr>
          <p:cNvPr id="19460" name="Freeform 39"/>
          <p:cNvSpPr>
            <a:spLocks/>
          </p:cNvSpPr>
          <p:nvPr/>
        </p:nvSpPr>
        <p:spPr bwMode="auto">
          <a:xfrm>
            <a:off x="2873375" y="3753545"/>
            <a:ext cx="1393825" cy="1527175"/>
          </a:xfrm>
          <a:custGeom>
            <a:avLst/>
            <a:gdLst>
              <a:gd name="T0" fmla="*/ 851 w 878"/>
              <a:gd name="T1" fmla="*/ 0 h 962"/>
              <a:gd name="T2" fmla="*/ 0 w 878"/>
              <a:gd name="T3" fmla="*/ 622 h 962"/>
              <a:gd name="T4" fmla="*/ 7 w 878"/>
              <a:gd name="T5" fmla="*/ 962 h 962"/>
              <a:gd name="T6" fmla="*/ 878 w 878"/>
              <a:gd name="T7" fmla="*/ 960 h 962"/>
              <a:gd name="T8" fmla="*/ 851 w 878"/>
              <a:gd name="T9" fmla="*/ 0 h 9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78"/>
              <a:gd name="T16" fmla="*/ 0 h 962"/>
              <a:gd name="T17" fmla="*/ 878 w 878"/>
              <a:gd name="T18" fmla="*/ 962 h 9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78" h="962">
                <a:moveTo>
                  <a:pt x="851" y="0"/>
                </a:moveTo>
                <a:lnTo>
                  <a:pt x="0" y="622"/>
                </a:lnTo>
                <a:lnTo>
                  <a:pt x="7" y="962"/>
                </a:lnTo>
                <a:lnTo>
                  <a:pt x="878" y="960"/>
                </a:lnTo>
                <a:lnTo>
                  <a:pt x="851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9461" name="Group 40"/>
          <p:cNvGrpSpPr>
            <a:grpSpLocks/>
          </p:cNvGrpSpPr>
          <p:nvPr/>
        </p:nvGrpSpPr>
        <p:grpSpPr bwMode="auto">
          <a:xfrm>
            <a:off x="1577975" y="3867845"/>
            <a:ext cx="1300163" cy="1479550"/>
            <a:chOff x="921" y="785"/>
            <a:chExt cx="819" cy="932"/>
          </a:xfrm>
        </p:grpSpPr>
        <p:sp>
          <p:nvSpPr>
            <p:cNvPr id="19480" name="Rectangle 41"/>
            <p:cNvSpPr>
              <a:spLocks noChangeArrowheads="1"/>
            </p:cNvSpPr>
            <p:nvPr/>
          </p:nvSpPr>
          <p:spPr bwMode="auto">
            <a:xfrm>
              <a:off x="924" y="810"/>
              <a:ext cx="816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81" name="Text Box 42"/>
            <p:cNvSpPr txBox="1">
              <a:spLocks noChangeArrowheads="1"/>
            </p:cNvSpPr>
            <p:nvPr/>
          </p:nvSpPr>
          <p:spPr bwMode="auto">
            <a:xfrm>
              <a:off x="922" y="785"/>
              <a:ext cx="699" cy="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lnSpc>
                  <a:spcPts val="2225"/>
                </a:lnSpc>
              </a:pPr>
              <a:r>
                <a:rPr lang="pt-BR">
                  <a:latin typeface="Arial" charset="0"/>
                </a:rPr>
                <a:t>aplicação</a:t>
              </a:r>
            </a:p>
            <a:p>
              <a:pPr algn="ctr" eaLnBrk="1" hangingPunct="1">
                <a:lnSpc>
                  <a:spcPts val="2225"/>
                </a:lnSpc>
              </a:pPr>
              <a:r>
                <a:rPr lang="pt-BR">
                  <a:latin typeface="Arial" charset="0"/>
                </a:rPr>
                <a:t>transporte</a:t>
              </a:r>
            </a:p>
            <a:p>
              <a:pPr algn="ctr" eaLnBrk="1" hangingPunct="1">
                <a:lnSpc>
                  <a:spcPts val="2225"/>
                </a:lnSpc>
              </a:pPr>
              <a:r>
                <a:rPr lang="pt-BR">
                  <a:latin typeface="Arial" charset="0"/>
                </a:rPr>
                <a:t>rede</a:t>
              </a:r>
            </a:p>
            <a:p>
              <a:pPr algn="ctr" eaLnBrk="1" hangingPunct="1">
                <a:lnSpc>
                  <a:spcPts val="2225"/>
                </a:lnSpc>
              </a:pPr>
              <a:r>
                <a:rPr lang="pt-BR">
                  <a:latin typeface="Arial" charset="0"/>
                </a:rPr>
                <a:t>enlace</a:t>
              </a:r>
            </a:p>
            <a:p>
              <a:pPr algn="ctr" eaLnBrk="1" hangingPunct="1">
                <a:lnSpc>
                  <a:spcPts val="2225"/>
                </a:lnSpc>
              </a:pPr>
              <a:r>
                <a:rPr lang="pt-BR">
                  <a:latin typeface="Arial" charset="0"/>
                </a:rPr>
                <a:t>física</a:t>
              </a:r>
            </a:p>
          </p:txBody>
        </p:sp>
        <p:sp>
          <p:nvSpPr>
            <p:cNvPr id="19482" name="Line 43"/>
            <p:cNvSpPr>
              <a:spLocks noChangeShapeType="1"/>
            </p:cNvSpPr>
            <p:nvPr/>
          </p:nvSpPr>
          <p:spPr bwMode="auto">
            <a:xfrm>
              <a:off x="924" y="99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83" name="Line 44"/>
            <p:cNvSpPr>
              <a:spLocks noChangeShapeType="1"/>
            </p:cNvSpPr>
            <p:nvPr/>
          </p:nvSpPr>
          <p:spPr bwMode="auto">
            <a:xfrm>
              <a:off x="924" y="116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84" name="Line 45"/>
            <p:cNvSpPr>
              <a:spLocks noChangeShapeType="1"/>
            </p:cNvSpPr>
            <p:nvPr/>
          </p:nvSpPr>
          <p:spPr bwMode="auto">
            <a:xfrm>
              <a:off x="921" y="134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85" name="Line 46"/>
            <p:cNvSpPr>
              <a:spLocks noChangeShapeType="1"/>
            </p:cNvSpPr>
            <p:nvPr/>
          </p:nvSpPr>
          <p:spPr bwMode="auto">
            <a:xfrm>
              <a:off x="926" y="1501"/>
              <a:ext cx="808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86" name="Line 47"/>
            <p:cNvSpPr>
              <a:spLocks noChangeShapeType="1"/>
            </p:cNvSpPr>
            <p:nvPr/>
          </p:nvSpPr>
          <p:spPr bwMode="auto">
            <a:xfrm>
              <a:off x="926" y="1552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87" name="Line 48"/>
            <p:cNvSpPr>
              <a:spLocks noChangeShapeType="1"/>
            </p:cNvSpPr>
            <p:nvPr/>
          </p:nvSpPr>
          <p:spPr bwMode="auto">
            <a:xfrm>
              <a:off x="1739" y="1541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9462" name="Rectangle 49"/>
          <p:cNvSpPr>
            <a:spLocks noChangeArrowheads="1"/>
          </p:cNvSpPr>
          <p:nvPr/>
        </p:nvSpPr>
        <p:spPr bwMode="auto">
          <a:xfrm>
            <a:off x="4230688" y="3717032"/>
            <a:ext cx="4195762" cy="1568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9463" name="Line 50"/>
          <p:cNvSpPr>
            <a:spLocks noChangeShapeType="1"/>
          </p:cNvSpPr>
          <p:nvPr/>
        </p:nvSpPr>
        <p:spPr bwMode="auto">
          <a:xfrm flipV="1">
            <a:off x="4244975" y="4382195"/>
            <a:ext cx="417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464" name="Text Box 51"/>
          <p:cNvSpPr txBox="1">
            <a:spLocks noChangeArrowheads="1"/>
          </p:cNvSpPr>
          <p:nvPr/>
        </p:nvSpPr>
        <p:spPr bwMode="auto">
          <a:xfrm>
            <a:off x="5310188" y="3758307"/>
            <a:ext cx="2033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/>
            <a:r>
              <a:rPr lang="pt-BR">
                <a:latin typeface="Arial" charset="0"/>
              </a:rPr>
              <a:t>protocolo MAC</a:t>
            </a:r>
          </a:p>
          <a:p>
            <a:pPr algn="ctr" eaLnBrk="1" hangingPunct="1"/>
            <a:r>
              <a:rPr lang="pt-BR">
                <a:latin typeface="Arial" charset="0"/>
              </a:rPr>
              <a:t>e formato do quadro</a:t>
            </a:r>
          </a:p>
        </p:txBody>
      </p:sp>
      <p:sp>
        <p:nvSpPr>
          <p:cNvPr id="19465" name="Text Box 52"/>
          <p:cNvSpPr txBox="1">
            <a:spLocks noChangeArrowheads="1"/>
          </p:cNvSpPr>
          <p:nvPr/>
        </p:nvSpPr>
        <p:spPr bwMode="auto">
          <a:xfrm>
            <a:off x="4398963" y="4472682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pt-BR" sz="1400" dirty="0">
                <a:latin typeface="Arial" charset="0"/>
              </a:rPr>
              <a:t>100BASE-TX</a:t>
            </a:r>
          </a:p>
        </p:txBody>
      </p:sp>
      <p:sp>
        <p:nvSpPr>
          <p:cNvPr id="19466" name="Text Box 53"/>
          <p:cNvSpPr txBox="1">
            <a:spLocks noChangeArrowheads="1"/>
          </p:cNvSpPr>
          <p:nvPr/>
        </p:nvSpPr>
        <p:spPr bwMode="auto">
          <a:xfrm>
            <a:off x="4410075" y="4833045"/>
            <a:ext cx="123031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pt-BR" sz="1400">
                <a:latin typeface="Arial" charset="0"/>
              </a:rPr>
              <a:t>100BASE-T4</a:t>
            </a:r>
          </a:p>
        </p:txBody>
      </p:sp>
      <p:sp>
        <p:nvSpPr>
          <p:cNvPr id="19467" name="Text Box 54"/>
          <p:cNvSpPr txBox="1">
            <a:spLocks noChangeArrowheads="1"/>
          </p:cNvSpPr>
          <p:nvPr/>
        </p:nvSpPr>
        <p:spPr bwMode="auto">
          <a:xfrm>
            <a:off x="7081838" y="4467920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pt-BR" sz="1400">
                <a:latin typeface="Arial" charset="0"/>
              </a:rPr>
              <a:t>100BASE-FX</a:t>
            </a:r>
          </a:p>
        </p:txBody>
      </p:sp>
      <p:sp>
        <p:nvSpPr>
          <p:cNvPr id="19468" name="Freeform 55"/>
          <p:cNvSpPr>
            <a:spLocks/>
          </p:cNvSpPr>
          <p:nvPr/>
        </p:nvSpPr>
        <p:spPr bwMode="auto">
          <a:xfrm>
            <a:off x="2887663" y="4363145"/>
            <a:ext cx="1393825" cy="611187"/>
          </a:xfrm>
          <a:custGeom>
            <a:avLst/>
            <a:gdLst>
              <a:gd name="T0" fmla="*/ 0 w 878"/>
              <a:gd name="T1" fmla="*/ 385 h 385"/>
              <a:gd name="T2" fmla="*/ 878 w 878"/>
              <a:gd name="T3" fmla="*/ 0 h 385"/>
              <a:gd name="T4" fmla="*/ 0 60000 65536"/>
              <a:gd name="T5" fmla="*/ 0 60000 65536"/>
              <a:gd name="T6" fmla="*/ 0 w 878"/>
              <a:gd name="T7" fmla="*/ 0 h 385"/>
              <a:gd name="T8" fmla="*/ 878 w 878"/>
              <a:gd name="T9" fmla="*/ 385 h 3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8" h="385">
                <a:moveTo>
                  <a:pt x="0" y="385"/>
                </a:moveTo>
                <a:lnTo>
                  <a:pt x="878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469" name="Text Box 56"/>
          <p:cNvSpPr txBox="1">
            <a:spLocks noChangeArrowheads="1"/>
          </p:cNvSpPr>
          <p:nvPr/>
        </p:nvSpPr>
        <p:spPr bwMode="auto">
          <a:xfrm>
            <a:off x="5741988" y="4466332"/>
            <a:ext cx="123031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pt-BR" sz="1400">
                <a:latin typeface="Arial" charset="0"/>
              </a:rPr>
              <a:t>100BASE-T2</a:t>
            </a:r>
          </a:p>
        </p:txBody>
      </p:sp>
      <p:sp>
        <p:nvSpPr>
          <p:cNvPr id="19470" name="Text Box 57"/>
          <p:cNvSpPr txBox="1">
            <a:spLocks noChangeArrowheads="1"/>
          </p:cNvSpPr>
          <p:nvPr/>
        </p:nvSpPr>
        <p:spPr bwMode="auto">
          <a:xfrm>
            <a:off x="5724525" y="4826695"/>
            <a:ext cx="126206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pt-BR" sz="1400">
                <a:latin typeface="Arial" charset="0"/>
              </a:rPr>
              <a:t>100BASE-SX</a:t>
            </a:r>
          </a:p>
        </p:txBody>
      </p:sp>
      <p:sp>
        <p:nvSpPr>
          <p:cNvPr id="19471" name="Text Box 58"/>
          <p:cNvSpPr txBox="1">
            <a:spLocks noChangeArrowheads="1"/>
          </p:cNvSpPr>
          <p:nvPr/>
        </p:nvSpPr>
        <p:spPr bwMode="auto">
          <a:xfrm>
            <a:off x="7088188" y="4821932"/>
            <a:ext cx="126206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pt-BR" sz="1400">
                <a:latin typeface="Arial" charset="0"/>
              </a:rPr>
              <a:t>100BASE-BX</a:t>
            </a:r>
          </a:p>
        </p:txBody>
      </p:sp>
      <p:grpSp>
        <p:nvGrpSpPr>
          <p:cNvPr id="5" name="Group 67"/>
          <p:cNvGrpSpPr>
            <a:grpSpLocks/>
          </p:cNvGrpSpPr>
          <p:nvPr/>
        </p:nvGrpSpPr>
        <p:grpSpPr bwMode="auto">
          <a:xfrm>
            <a:off x="5681663" y="4421882"/>
            <a:ext cx="2994025" cy="1533525"/>
            <a:chOff x="3579" y="2988"/>
            <a:chExt cx="1886" cy="966"/>
          </a:xfrm>
        </p:grpSpPr>
        <p:sp>
          <p:nvSpPr>
            <p:cNvPr id="19477" name="Freeform 59"/>
            <p:cNvSpPr>
              <a:spLocks/>
            </p:cNvSpPr>
            <p:nvPr/>
          </p:nvSpPr>
          <p:spPr bwMode="auto">
            <a:xfrm>
              <a:off x="3579" y="2988"/>
              <a:ext cx="1709" cy="489"/>
            </a:xfrm>
            <a:custGeom>
              <a:avLst/>
              <a:gdLst>
                <a:gd name="T0" fmla="*/ 842 w 1709"/>
                <a:gd name="T1" fmla="*/ 0 h 489"/>
                <a:gd name="T2" fmla="*/ 843 w 1709"/>
                <a:gd name="T3" fmla="*/ 239 h 489"/>
                <a:gd name="T4" fmla="*/ 5 w 1709"/>
                <a:gd name="T5" fmla="*/ 239 h 489"/>
                <a:gd name="T6" fmla="*/ 0 w 1709"/>
                <a:gd name="T7" fmla="*/ 489 h 489"/>
                <a:gd name="T8" fmla="*/ 1709 w 1709"/>
                <a:gd name="T9" fmla="*/ 489 h 489"/>
                <a:gd name="T10" fmla="*/ 1704 w 1709"/>
                <a:gd name="T11" fmla="*/ 0 h 489"/>
                <a:gd name="T12" fmla="*/ 842 w 1709"/>
                <a:gd name="T13" fmla="*/ 0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09"/>
                <a:gd name="T22" fmla="*/ 0 h 489"/>
                <a:gd name="T23" fmla="*/ 1709 w 1709"/>
                <a:gd name="T24" fmla="*/ 489 h 4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09" h="489">
                  <a:moveTo>
                    <a:pt x="842" y="0"/>
                  </a:moveTo>
                  <a:lnTo>
                    <a:pt x="843" y="239"/>
                  </a:lnTo>
                  <a:lnTo>
                    <a:pt x="5" y="239"/>
                  </a:lnTo>
                  <a:lnTo>
                    <a:pt x="0" y="489"/>
                  </a:lnTo>
                  <a:lnTo>
                    <a:pt x="1709" y="489"/>
                  </a:lnTo>
                  <a:cubicBezTo>
                    <a:pt x="1707" y="330"/>
                    <a:pt x="1706" y="159"/>
                    <a:pt x="1704" y="0"/>
                  </a:cubicBezTo>
                  <a:lnTo>
                    <a:pt x="842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78" name="Line 60"/>
            <p:cNvSpPr>
              <a:spLocks noChangeShapeType="1"/>
            </p:cNvSpPr>
            <p:nvPr/>
          </p:nvSpPr>
          <p:spPr bwMode="auto">
            <a:xfrm>
              <a:off x="4410" y="3494"/>
              <a:ext cx="227" cy="2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79" name="Text Box 61"/>
            <p:cNvSpPr txBox="1">
              <a:spLocks noChangeArrowheads="1"/>
            </p:cNvSpPr>
            <p:nvPr/>
          </p:nvSpPr>
          <p:spPr bwMode="auto">
            <a:xfrm>
              <a:off x="4003" y="3741"/>
              <a:ext cx="146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pt-BR">
                  <a:solidFill>
                    <a:srgbClr val="FF0000"/>
                  </a:solidFill>
                </a:rPr>
                <a:t>camada física de fibra</a:t>
              </a:r>
            </a:p>
          </p:txBody>
        </p:sp>
      </p:grp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3689350" y="4412357"/>
            <a:ext cx="3303588" cy="1812925"/>
            <a:chOff x="2324" y="2982"/>
            <a:chExt cx="2081" cy="1142"/>
          </a:xfrm>
        </p:grpSpPr>
        <p:sp>
          <p:nvSpPr>
            <p:cNvPr id="19474" name="Freeform 62"/>
            <p:cNvSpPr>
              <a:spLocks/>
            </p:cNvSpPr>
            <p:nvPr/>
          </p:nvSpPr>
          <p:spPr bwMode="auto">
            <a:xfrm>
              <a:off x="2741" y="2982"/>
              <a:ext cx="1664" cy="495"/>
            </a:xfrm>
            <a:custGeom>
              <a:avLst/>
              <a:gdLst>
                <a:gd name="T0" fmla="*/ 1664 w 1664"/>
                <a:gd name="T1" fmla="*/ 0 h 495"/>
                <a:gd name="T2" fmla="*/ 1652 w 1664"/>
                <a:gd name="T3" fmla="*/ 233 h 495"/>
                <a:gd name="T4" fmla="*/ 820 w 1664"/>
                <a:gd name="T5" fmla="*/ 233 h 495"/>
                <a:gd name="T6" fmla="*/ 814 w 1664"/>
                <a:gd name="T7" fmla="*/ 495 h 495"/>
                <a:gd name="T8" fmla="*/ 0 w 1664"/>
                <a:gd name="T9" fmla="*/ 495 h 495"/>
                <a:gd name="T10" fmla="*/ 0 w 1664"/>
                <a:gd name="T11" fmla="*/ 0 h 495"/>
                <a:gd name="T12" fmla="*/ 1664 w 1664"/>
                <a:gd name="T13" fmla="*/ 0 h 4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64"/>
                <a:gd name="T22" fmla="*/ 0 h 495"/>
                <a:gd name="T23" fmla="*/ 1664 w 1664"/>
                <a:gd name="T24" fmla="*/ 495 h 49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64" h="495">
                  <a:moveTo>
                    <a:pt x="1664" y="0"/>
                  </a:moveTo>
                  <a:lnTo>
                    <a:pt x="1652" y="233"/>
                  </a:lnTo>
                  <a:lnTo>
                    <a:pt x="820" y="233"/>
                  </a:lnTo>
                  <a:lnTo>
                    <a:pt x="814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1664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75" name="Line 63"/>
            <p:cNvSpPr>
              <a:spLocks noChangeShapeType="1"/>
            </p:cNvSpPr>
            <p:nvPr/>
          </p:nvSpPr>
          <p:spPr bwMode="auto">
            <a:xfrm flipH="1">
              <a:off x="2929" y="3503"/>
              <a:ext cx="227" cy="2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76" name="Text Box 65"/>
            <p:cNvSpPr txBox="1">
              <a:spLocks noChangeArrowheads="1"/>
            </p:cNvSpPr>
            <p:nvPr/>
          </p:nvSpPr>
          <p:spPr bwMode="auto">
            <a:xfrm>
              <a:off x="2324" y="3756"/>
              <a:ext cx="153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pt-BR">
                  <a:solidFill>
                    <a:schemeClr val="accent2"/>
                  </a:solidFill>
                </a:rPr>
                <a:t>camada física de cobre </a:t>
              </a:r>
            </a:p>
            <a:p>
              <a:r>
                <a:rPr lang="pt-BR">
                  <a:solidFill>
                    <a:schemeClr val="accent2"/>
                  </a:solidFill>
                </a:rPr>
                <a:t>(par trançado)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714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Camada de Enlace</a:t>
            </a:r>
          </a:p>
        </p:txBody>
      </p:sp>
      <p:sp>
        <p:nvSpPr>
          <p:cNvPr id="5123" name="Rectangle 6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5.1 Introdução e serviços</a:t>
            </a:r>
          </a:p>
          <a:p>
            <a:pPr>
              <a:buNone/>
            </a:pPr>
            <a:r>
              <a:rPr lang="pt-BR" dirty="0" smtClean="0"/>
              <a:t>5.2 </a:t>
            </a:r>
            <a:r>
              <a:rPr lang="pt-BR" dirty="0"/>
              <a:t>D</a:t>
            </a:r>
            <a:r>
              <a:rPr lang="pt-BR" dirty="0" smtClean="0"/>
              <a:t>etecção e correção de erros </a:t>
            </a:r>
          </a:p>
          <a:p>
            <a:pPr>
              <a:buNone/>
            </a:pPr>
            <a:r>
              <a:rPr lang="pt-BR" dirty="0" smtClean="0"/>
              <a:t>5.3 Protocolos de acesso múltiplo </a:t>
            </a:r>
          </a:p>
          <a:p>
            <a:pPr>
              <a:buNone/>
            </a:pPr>
            <a:r>
              <a:rPr lang="pt-BR" dirty="0" smtClean="0"/>
              <a:t>5.4 Redes Locais</a:t>
            </a:r>
          </a:p>
          <a:p>
            <a:pPr lvl="1"/>
            <a:r>
              <a:rPr lang="pt-BR" dirty="0" smtClean="0"/>
              <a:t>Endereçamento, ARP</a:t>
            </a:r>
          </a:p>
          <a:p>
            <a:pPr lvl="1"/>
            <a:r>
              <a:rPr lang="pt-BR" dirty="0" smtClean="0"/>
              <a:t>Ethernet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Switches</a:t>
            </a:r>
          </a:p>
          <a:p>
            <a:pPr lvl="1"/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VLANs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pt-BR" dirty="0" smtClean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5.5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Virtualização </a:t>
            </a:r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do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enlace: </a:t>
            </a:r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MPLS</a:t>
            </a:r>
          </a:p>
          <a:p>
            <a:pPr>
              <a:buNone/>
            </a:pPr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5.6 Redes de centros de dados</a:t>
            </a:r>
            <a:endParaRPr lang="pt-BR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>
              <a:buNone/>
            </a:pPr>
            <a:r>
              <a:rPr lang="pt-BR" dirty="0" smtClean="0"/>
              <a:t>5.7 </a:t>
            </a:r>
            <a:r>
              <a:rPr lang="pt-BR" dirty="0"/>
              <a:t>Um dia na vida de uma solicitação de página Web</a:t>
            </a:r>
          </a:p>
        </p:txBody>
      </p:sp>
    </p:spTree>
    <p:extLst>
      <p:ext uri="{BB962C8B-B14F-4D97-AF65-F5344CB8AC3E}">
        <p14:creationId xmlns:p14="http://schemas.microsoft.com/office/powerpoint/2010/main" val="126878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Comutador</a:t>
            </a:r>
            <a:r>
              <a:rPr lang="pt-BR" i="1" dirty="0" smtClean="0"/>
              <a:t> </a:t>
            </a:r>
            <a:r>
              <a:rPr lang="pt-BR" dirty="0" smtClean="0"/>
              <a:t>(</a:t>
            </a:r>
            <a:r>
              <a:rPr lang="pt-BR" i="1" dirty="0" smtClean="0"/>
              <a:t>switch</a:t>
            </a:r>
            <a:r>
              <a:rPr lang="pt-BR" dirty="0" smtClean="0"/>
              <a:t>) Ethernet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rgbClr val="FF0000"/>
                </a:solidFill>
              </a:rPr>
              <a:t>Dispositivo da camada de enlace: têm papel ativo </a:t>
            </a:r>
          </a:p>
          <a:p>
            <a:pPr lvl="1"/>
            <a:r>
              <a:rPr lang="pt-BR" dirty="0" smtClean="0"/>
              <a:t>armazena e retransmite quadros Ethernet</a:t>
            </a:r>
          </a:p>
          <a:p>
            <a:pPr lvl="1"/>
            <a:r>
              <a:rPr lang="pt-BR" dirty="0" smtClean="0"/>
              <a:t>examina o cabeçalho do quadro e </a:t>
            </a:r>
            <a:r>
              <a:rPr lang="pt-BR" dirty="0" smtClean="0">
                <a:solidFill>
                  <a:srgbClr val="FF0000"/>
                </a:solidFill>
              </a:rPr>
              <a:t>seletivamente</a:t>
            </a:r>
            <a:r>
              <a:rPr lang="pt-BR" dirty="0" smtClean="0"/>
              <a:t> encaminha o quadro para um ou mais links de saída, usa o CSMA/CD para acessar o segmento</a:t>
            </a:r>
          </a:p>
          <a:p>
            <a:r>
              <a:rPr lang="pt-BR" sz="2400" dirty="0" smtClean="0">
                <a:solidFill>
                  <a:srgbClr val="FF0000"/>
                </a:solidFill>
              </a:rPr>
              <a:t>transparente</a:t>
            </a:r>
          </a:p>
          <a:p>
            <a:pPr lvl="1"/>
            <a:r>
              <a:rPr lang="pt-BR" dirty="0" smtClean="0"/>
              <a:t>hospedeiros ignoram a presença dos </a:t>
            </a:r>
            <a:r>
              <a:rPr lang="pt-BR" i="1" dirty="0" smtClean="0"/>
              <a:t>switches</a:t>
            </a:r>
          </a:p>
          <a:p>
            <a:r>
              <a:rPr lang="pt-BR" sz="2400" i="1" dirty="0" err="1" smtClean="0">
                <a:solidFill>
                  <a:srgbClr val="FF0000"/>
                </a:solidFill>
              </a:rPr>
              <a:t>plug</a:t>
            </a:r>
            <a:r>
              <a:rPr lang="pt-BR" sz="2400" i="1" dirty="0" smtClean="0">
                <a:solidFill>
                  <a:srgbClr val="FF0000"/>
                </a:solidFill>
              </a:rPr>
              <a:t>-</a:t>
            </a:r>
            <a:r>
              <a:rPr lang="pt-BR" sz="2400" i="1" dirty="0" err="1" smtClean="0">
                <a:solidFill>
                  <a:srgbClr val="FF0000"/>
                </a:solidFill>
              </a:rPr>
              <a:t>and</a:t>
            </a:r>
            <a:r>
              <a:rPr lang="pt-BR" sz="2400" i="1" dirty="0" smtClean="0">
                <a:solidFill>
                  <a:srgbClr val="FF0000"/>
                </a:solidFill>
              </a:rPr>
              <a:t>-play, self-</a:t>
            </a:r>
            <a:r>
              <a:rPr lang="pt-BR" sz="2400" i="1" dirty="0" err="1" smtClean="0">
                <a:solidFill>
                  <a:srgbClr val="FF0000"/>
                </a:solidFill>
              </a:rPr>
              <a:t>learning</a:t>
            </a:r>
            <a:r>
              <a:rPr lang="pt-BR" sz="2400" i="1" dirty="0" smtClean="0">
                <a:solidFill>
                  <a:srgbClr val="FF0000"/>
                </a:solidFill>
              </a:rPr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(autodidatas)</a:t>
            </a:r>
          </a:p>
          <a:p>
            <a:pPr lvl="1"/>
            <a:r>
              <a:rPr lang="pt-BR" dirty="0" smtClean="0"/>
              <a:t>os comutadores não necessitam ser configurados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84669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9563"/>
            <a:ext cx="7772400" cy="1143000"/>
          </a:xfrm>
        </p:spPr>
        <p:txBody>
          <a:bodyPr/>
          <a:lstStyle/>
          <a:p>
            <a:r>
              <a:rPr lang="pt-BR" sz="3200" i="1" dirty="0" smtClean="0"/>
              <a:t>Switch</a:t>
            </a:r>
            <a:r>
              <a:rPr lang="pt-BR" sz="3200" dirty="0" smtClean="0"/>
              <a:t>:  permite </a:t>
            </a:r>
            <a:r>
              <a:rPr lang="pt-BR" sz="3200" i="1" dirty="0" smtClean="0"/>
              <a:t>múltiplas </a:t>
            </a:r>
            <a:r>
              <a:rPr lang="pt-BR" sz="3200" dirty="0" smtClean="0"/>
              <a:t>transmissões simultâneas</a:t>
            </a:r>
          </a:p>
        </p:txBody>
      </p:sp>
      <p:sp>
        <p:nvSpPr>
          <p:cNvPr id="2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800225"/>
            <a:ext cx="4895850" cy="4576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/>
              <a:t>hospedeiros têm conexão direta e dedicada para o switch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os switches armazenam quadros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o protocolo Ethernet é usado em </a:t>
            </a:r>
            <a:r>
              <a:rPr lang="pt-BR" sz="2400" i="1" dirty="0" smtClean="0"/>
              <a:t>cada </a:t>
            </a:r>
            <a:r>
              <a:rPr lang="pt-BR" sz="2400" dirty="0" smtClean="0"/>
              <a:t>link de entrada, mas não há colisões; </a:t>
            </a:r>
            <a:r>
              <a:rPr lang="pt-BR" sz="2400" dirty="0" err="1" smtClean="0"/>
              <a:t>full</a:t>
            </a:r>
            <a:r>
              <a:rPr lang="pt-BR" sz="2400" dirty="0" smtClean="0"/>
              <a:t> duplex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cada link é o seu próprio domínio de colisão</a:t>
            </a:r>
          </a:p>
          <a:p>
            <a:pPr>
              <a:lnSpc>
                <a:spcPct val="90000"/>
              </a:lnSpc>
            </a:pPr>
            <a:r>
              <a:rPr lang="pt-BR" sz="2400" i="1" dirty="0" smtClean="0">
                <a:solidFill>
                  <a:srgbClr val="FF0000"/>
                </a:solidFill>
              </a:rPr>
              <a:t>comutação:</a:t>
            </a:r>
            <a:r>
              <a:rPr lang="pt-BR" sz="2400" dirty="0" smtClean="0">
                <a:solidFill>
                  <a:schemeClr val="accent2"/>
                </a:solidFill>
              </a:rPr>
              <a:t> </a:t>
            </a:r>
            <a:r>
              <a:rPr lang="pt-BR" sz="2400" dirty="0" err="1" smtClean="0"/>
              <a:t>A-para-A</a:t>
            </a:r>
            <a:r>
              <a:rPr lang="pt-BR" sz="2400" dirty="0" smtClean="0"/>
              <a:t>’ e B-para-B’ simultaneamente, sem colisões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en-US" sz="2400" dirty="0" smtClean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029200" y="218598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0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18598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7686675" y="331152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1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2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6675" y="3311525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Line 13"/>
          <p:cNvSpPr>
            <a:spLocks noChangeShapeType="1"/>
          </p:cNvSpPr>
          <p:nvPr/>
        </p:nvSpPr>
        <p:spPr bwMode="auto">
          <a:xfrm>
            <a:off x="5575300" y="2582863"/>
            <a:ext cx="754063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61" name="Line 14"/>
          <p:cNvSpPr>
            <a:spLocks noChangeShapeType="1"/>
          </p:cNvSpPr>
          <p:nvPr/>
        </p:nvSpPr>
        <p:spPr bwMode="auto">
          <a:xfrm flipV="1">
            <a:off x="5637213" y="3200400"/>
            <a:ext cx="679450" cy="6556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62" name="Line 15"/>
          <p:cNvSpPr>
            <a:spLocks noChangeShapeType="1"/>
          </p:cNvSpPr>
          <p:nvPr/>
        </p:nvSpPr>
        <p:spPr bwMode="auto">
          <a:xfrm flipV="1">
            <a:off x="6761163" y="2533650"/>
            <a:ext cx="593725" cy="407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63" name="Line 16"/>
          <p:cNvSpPr>
            <a:spLocks noChangeShapeType="1"/>
          </p:cNvSpPr>
          <p:nvPr/>
        </p:nvSpPr>
        <p:spPr bwMode="auto">
          <a:xfrm>
            <a:off x="6835775" y="3016250"/>
            <a:ext cx="93980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5365750" y="383698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2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2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383698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7297738" y="2201863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3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20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7738" y="2201863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6203950" y="162242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4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20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950" y="1622425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4" name="Line 20"/>
          <p:cNvSpPr>
            <a:spLocks noChangeShapeType="1"/>
          </p:cNvSpPr>
          <p:nvPr/>
        </p:nvSpPr>
        <p:spPr bwMode="auto">
          <a:xfrm flipH="1" flipV="1">
            <a:off x="6529388" y="2132013"/>
            <a:ext cx="11112" cy="78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6523038" y="3951288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5" name="Clip" r:id="rId10" imgW="1305000" imgH="1085760" progId="MS_ClipArt_Gallery.2">
                  <p:embed/>
                </p:oleObj>
              </mc:Choice>
              <mc:Fallback>
                <p:oleObj name="Clip" r:id="rId10" imgW="1305000" imgH="1085760" progId="MS_ClipArt_Gallery.2">
                  <p:embed/>
                  <p:pic>
                    <p:nvPicPr>
                      <p:cNvPr id="20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038" y="3951288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5" name="Line 22"/>
          <p:cNvSpPr>
            <a:spLocks noChangeShapeType="1"/>
          </p:cNvSpPr>
          <p:nvPr/>
        </p:nvSpPr>
        <p:spPr bwMode="auto">
          <a:xfrm flipH="1" flipV="1">
            <a:off x="6538913" y="3159125"/>
            <a:ext cx="204787" cy="808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66" name="Text Box 23"/>
          <p:cNvSpPr txBox="1">
            <a:spLocks noChangeArrowheads="1"/>
          </p:cNvSpPr>
          <p:nvPr/>
        </p:nvSpPr>
        <p:spPr bwMode="auto">
          <a:xfrm>
            <a:off x="6411913" y="1243013"/>
            <a:ext cx="350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2067" name="Text Box 24"/>
          <p:cNvSpPr txBox="1">
            <a:spLocks noChangeArrowheads="1"/>
          </p:cNvSpPr>
          <p:nvPr/>
        </p:nvSpPr>
        <p:spPr bwMode="auto">
          <a:xfrm>
            <a:off x="6605588" y="4502150"/>
            <a:ext cx="3921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A’</a:t>
            </a:r>
          </a:p>
        </p:txBody>
      </p:sp>
      <p:sp>
        <p:nvSpPr>
          <p:cNvPr id="2068" name="Text Box 25"/>
          <p:cNvSpPr txBox="1">
            <a:spLocks noChangeArrowheads="1"/>
          </p:cNvSpPr>
          <p:nvPr/>
        </p:nvSpPr>
        <p:spPr bwMode="auto">
          <a:xfrm>
            <a:off x="7827963" y="1912938"/>
            <a:ext cx="328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2069" name="Text Box 26"/>
          <p:cNvSpPr txBox="1">
            <a:spLocks noChangeArrowheads="1"/>
          </p:cNvSpPr>
          <p:nvPr/>
        </p:nvSpPr>
        <p:spPr bwMode="auto">
          <a:xfrm>
            <a:off x="5497513" y="4398963"/>
            <a:ext cx="369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B’</a:t>
            </a:r>
          </a:p>
        </p:txBody>
      </p:sp>
      <p:sp>
        <p:nvSpPr>
          <p:cNvPr id="2070" name="Text Box 27"/>
          <p:cNvSpPr txBox="1">
            <a:spLocks noChangeArrowheads="1"/>
          </p:cNvSpPr>
          <p:nvPr/>
        </p:nvSpPr>
        <p:spPr bwMode="auto">
          <a:xfrm>
            <a:off x="7918450" y="3779838"/>
            <a:ext cx="322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</a:t>
            </a:r>
          </a:p>
        </p:txBody>
      </p:sp>
      <p:sp>
        <p:nvSpPr>
          <p:cNvPr id="2071" name="Text Box 28"/>
          <p:cNvSpPr txBox="1">
            <a:spLocks noChangeArrowheads="1"/>
          </p:cNvSpPr>
          <p:nvPr/>
        </p:nvSpPr>
        <p:spPr bwMode="auto">
          <a:xfrm>
            <a:off x="5006975" y="1860550"/>
            <a:ext cx="363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C’</a:t>
            </a:r>
          </a:p>
        </p:txBody>
      </p:sp>
      <p:grpSp>
        <p:nvGrpSpPr>
          <p:cNvPr id="2072" name="Group 33"/>
          <p:cNvGrpSpPr>
            <a:grpSpLocks/>
          </p:cNvGrpSpPr>
          <p:nvPr/>
        </p:nvGrpSpPr>
        <p:grpSpPr bwMode="auto">
          <a:xfrm>
            <a:off x="6145213" y="2936875"/>
            <a:ext cx="720725" cy="279400"/>
            <a:chOff x="3913" y="3140"/>
            <a:chExt cx="454" cy="176"/>
          </a:xfrm>
        </p:grpSpPr>
        <p:sp>
          <p:nvSpPr>
            <p:cNvPr id="2080" name="Rectangle 29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pt-BR"/>
            </a:p>
          </p:txBody>
        </p:sp>
        <p:sp>
          <p:nvSpPr>
            <p:cNvPr id="2081" name="Freeform 30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79 h 63"/>
                <a:gd name="T2" fmla="*/ 115 w 280"/>
                <a:gd name="T3" fmla="*/ 78 h 63"/>
                <a:gd name="T4" fmla="*/ 682 w 280"/>
                <a:gd name="T5" fmla="*/ 0 h 63"/>
                <a:gd name="T6" fmla="*/ 872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082" name="Freeform 31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195 w 148"/>
                <a:gd name="T3" fmla="*/ 0 h 74"/>
                <a:gd name="T4" fmla="*/ 497 w 148"/>
                <a:gd name="T5" fmla="*/ 77 h 74"/>
                <a:gd name="T6" fmla="*/ 722 w 148"/>
                <a:gd name="T7" fmla="*/ 77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74"/>
                <a:gd name="T14" fmla="*/ 148 w 148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2073" name="Text Box 34"/>
          <p:cNvSpPr txBox="1">
            <a:spLocks noChangeArrowheads="1"/>
          </p:cNvSpPr>
          <p:nvPr/>
        </p:nvSpPr>
        <p:spPr bwMode="auto">
          <a:xfrm>
            <a:off x="5702300" y="5062538"/>
            <a:ext cx="30464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i="1"/>
              <a:t>switch</a:t>
            </a:r>
            <a:r>
              <a:rPr lang="en-US"/>
              <a:t> com seis interfaces</a:t>
            </a:r>
          </a:p>
          <a:p>
            <a:pPr algn="ctr"/>
            <a:r>
              <a:rPr lang="en-US"/>
              <a:t>(</a:t>
            </a:r>
            <a:r>
              <a:rPr lang="en-US">
                <a:solidFill>
                  <a:srgbClr val="FF0000"/>
                </a:solidFill>
              </a:rPr>
              <a:t>1,2,3,4,5,6</a:t>
            </a:r>
            <a:r>
              <a:rPr lang="en-US"/>
              <a:t>)  </a:t>
            </a:r>
          </a:p>
        </p:txBody>
      </p:sp>
      <p:sp>
        <p:nvSpPr>
          <p:cNvPr id="2074" name="Text Box 35"/>
          <p:cNvSpPr txBox="1">
            <a:spLocks noChangeArrowheads="1"/>
          </p:cNvSpPr>
          <p:nvPr/>
        </p:nvSpPr>
        <p:spPr bwMode="auto">
          <a:xfrm>
            <a:off x="6286500" y="2606675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75" name="Text Box 36"/>
          <p:cNvSpPr txBox="1">
            <a:spLocks noChangeArrowheads="1"/>
          </p:cNvSpPr>
          <p:nvPr/>
        </p:nvSpPr>
        <p:spPr bwMode="auto">
          <a:xfrm>
            <a:off x="6619875" y="26320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76" name="Text Box 37"/>
          <p:cNvSpPr txBox="1">
            <a:spLocks noChangeArrowheads="1"/>
          </p:cNvSpPr>
          <p:nvPr/>
        </p:nvSpPr>
        <p:spPr bwMode="auto">
          <a:xfrm>
            <a:off x="6897688" y="27844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77" name="Text Box 38"/>
          <p:cNvSpPr txBox="1">
            <a:spLocks noChangeArrowheads="1"/>
          </p:cNvSpPr>
          <p:nvPr/>
        </p:nvSpPr>
        <p:spPr bwMode="auto">
          <a:xfrm>
            <a:off x="6581775" y="31654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078" name="Text Box 39"/>
          <p:cNvSpPr txBox="1">
            <a:spLocks noChangeArrowheads="1"/>
          </p:cNvSpPr>
          <p:nvPr/>
        </p:nvSpPr>
        <p:spPr bwMode="auto">
          <a:xfrm>
            <a:off x="6151563" y="32273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079" name="Text Box 40"/>
          <p:cNvSpPr txBox="1">
            <a:spLocks noChangeArrowheads="1"/>
          </p:cNvSpPr>
          <p:nvPr/>
        </p:nvSpPr>
        <p:spPr bwMode="auto">
          <a:xfrm>
            <a:off x="5892800" y="2830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6656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9563"/>
            <a:ext cx="7772400" cy="1143000"/>
          </a:xfrm>
        </p:spPr>
        <p:txBody>
          <a:bodyPr/>
          <a:lstStyle/>
          <a:p>
            <a:r>
              <a:rPr lang="en-US" sz="3200" dirty="0" err="1" smtClean="0"/>
              <a:t>Tabela</a:t>
            </a:r>
            <a:r>
              <a:rPr lang="en-US" sz="3200" dirty="0" smtClean="0"/>
              <a:t> de </a:t>
            </a:r>
            <a:r>
              <a:rPr lang="en-US" sz="3200" dirty="0" err="1" smtClean="0"/>
              <a:t>repasse</a:t>
            </a:r>
            <a:r>
              <a:rPr lang="en-US" sz="3200" dirty="0" smtClean="0"/>
              <a:t> do switch</a:t>
            </a:r>
          </a:p>
        </p:txBody>
      </p:sp>
      <p:sp>
        <p:nvSpPr>
          <p:cNvPr id="3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588" y="1549400"/>
            <a:ext cx="4992687" cy="4805363"/>
          </a:xfrm>
        </p:spPr>
        <p:txBody>
          <a:bodyPr/>
          <a:lstStyle/>
          <a:p>
            <a:r>
              <a:rPr lang="pt-BR" sz="2000" i="1" u="sng" dirty="0" smtClean="0">
                <a:solidFill>
                  <a:srgbClr val="FF0000"/>
                </a:solidFill>
              </a:rPr>
              <a:t>P:</a:t>
            </a:r>
            <a:r>
              <a:rPr lang="pt-BR" sz="2000" dirty="0" smtClean="0"/>
              <a:t> como é que o switch sabe que A’ é alcançável através da interface 4, e que B’ é alcançável a partir da interface 5?</a:t>
            </a:r>
          </a:p>
          <a:p>
            <a:r>
              <a:rPr lang="pt-BR" sz="2000" i="1" u="sng" dirty="0" smtClean="0">
                <a:solidFill>
                  <a:srgbClr val="FF0000"/>
                </a:solidFill>
              </a:rPr>
              <a:t>R:</a:t>
            </a:r>
            <a:r>
              <a:rPr lang="pt-BR" sz="2000" dirty="0" smtClean="0"/>
              <a:t>  cada </a:t>
            </a:r>
            <a:r>
              <a:rPr lang="pt-BR" sz="2000" i="1" dirty="0" smtClean="0"/>
              <a:t>switch</a:t>
            </a:r>
            <a:r>
              <a:rPr lang="pt-BR" sz="2000" dirty="0" smtClean="0"/>
              <a:t> possui uma </a:t>
            </a:r>
            <a:r>
              <a:rPr lang="pt-BR" sz="2000" dirty="0" smtClean="0">
                <a:solidFill>
                  <a:srgbClr val="FF0000"/>
                </a:solidFill>
              </a:rPr>
              <a:t>tabela de comutação, </a:t>
            </a:r>
            <a:r>
              <a:rPr lang="pt-BR" sz="2000" dirty="0" smtClean="0"/>
              <a:t>cada entrada contém:</a:t>
            </a:r>
          </a:p>
          <a:p>
            <a:pPr lvl="1"/>
            <a:r>
              <a:rPr lang="pt-BR" sz="1800" dirty="0" smtClean="0"/>
              <a:t>(endereço MAC do hospedeiro, interface para alcançar  o hospedeiro, carimbo de tempo)</a:t>
            </a:r>
          </a:p>
          <a:p>
            <a:pPr lvl="1"/>
            <a:r>
              <a:rPr lang="pt-BR" sz="2000" dirty="0" smtClean="0"/>
              <a:t>parece uma tabela de repasse!</a:t>
            </a:r>
          </a:p>
          <a:p>
            <a:r>
              <a:rPr lang="pt-BR" sz="2000" i="1" u="sng" dirty="0" smtClean="0">
                <a:solidFill>
                  <a:srgbClr val="FF0000"/>
                </a:solidFill>
              </a:rPr>
              <a:t>P:</a:t>
            </a:r>
            <a:r>
              <a:rPr lang="pt-BR" sz="2000" dirty="0" smtClean="0"/>
              <a:t> como são criadas e mantidas as entradas na tabela de comutação?</a:t>
            </a:r>
          </a:p>
          <a:p>
            <a:pPr lvl="1"/>
            <a:r>
              <a:rPr lang="pt-BR" sz="1800" dirty="0" smtClean="0"/>
              <a:t>há algo como um protocolo de roteamento?</a:t>
            </a:r>
            <a:endParaRPr lang="pt-BR" sz="2000" dirty="0" smtClean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532438" y="2185988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4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2438" y="2185988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8189913" y="3311525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5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9913" y="3311525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Line 6"/>
          <p:cNvSpPr>
            <a:spLocks noChangeShapeType="1"/>
          </p:cNvSpPr>
          <p:nvPr/>
        </p:nvSpPr>
        <p:spPr bwMode="auto">
          <a:xfrm>
            <a:off x="6078538" y="2582863"/>
            <a:ext cx="754062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85" name="Line 7"/>
          <p:cNvSpPr>
            <a:spLocks noChangeShapeType="1"/>
          </p:cNvSpPr>
          <p:nvPr/>
        </p:nvSpPr>
        <p:spPr bwMode="auto">
          <a:xfrm flipV="1">
            <a:off x="6140450" y="3200400"/>
            <a:ext cx="679450" cy="6556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86" name="Line 8"/>
          <p:cNvSpPr>
            <a:spLocks noChangeShapeType="1"/>
          </p:cNvSpPr>
          <p:nvPr/>
        </p:nvSpPr>
        <p:spPr bwMode="auto">
          <a:xfrm flipV="1">
            <a:off x="7264400" y="2533650"/>
            <a:ext cx="593725" cy="407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87" name="Line 9"/>
          <p:cNvSpPr>
            <a:spLocks noChangeShapeType="1"/>
          </p:cNvSpPr>
          <p:nvPr/>
        </p:nvSpPr>
        <p:spPr bwMode="auto">
          <a:xfrm>
            <a:off x="7339013" y="3016250"/>
            <a:ext cx="93980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5868988" y="3836988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6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3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3836988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7800975" y="2201863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7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30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0975" y="2201863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6707188" y="1622425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8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30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188" y="1622425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8" name="Line 13"/>
          <p:cNvSpPr>
            <a:spLocks noChangeShapeType="1"/>
          </p:cNvSpPr>
          <p:nvPr/>
        </p:nvSpPr>
        <p:spPr bwMode="auto">
          <a:xfrm flipH="1" flipV="1">
            <a:off x="7032625" y="2132013"/>
            <a:ext cx="11113" cy="78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7026275" y="395128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9" name="Clip" r:id="rId10" imgW="1305000" imgH="1085760" progId="MS_ClipArt_Gallery.2">
                  <p:embed/>
                </p:oleObj>
              </mc:Choice>
              <mc:Fallback>
                <p:oleObj name="Clip" r:id="rId10" imgW="1305000" imgH="1085760" progId="MS_ClipArt_Gallery.2">
                  <p:embed/>
                  <p:pic>
                    <p:nvPicPr>
                      <p:cNvPr id="30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6275" y="395128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9" name="Line 15"/>
          <p:cNvSpPr>
            <a:spLocks noChangeShapeType="1"/>
          </p:cNvSpPr>
          <p:nvPr/>
        </p:nvSpPr>
        <p:spPr bwMode="auto">
          <a:xfrm flipH="1" flipV="1">
            <a:off x="7042150" y="3159125"/>
            <a:ext cx="204788" cy="808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90" name="Text Box 16"/>
          <p:cNvSpPr txBox="1">
            <a:spLocks noChangeArrowheads="1"/>
          </p:cNvSpPr>
          <p:nvPr/>
        </p:nvSpPr>
        <p:spPr bwMode="auto">
          <a:xfrm>
            <a:off x="6915150" y="1243013"/>
            <a:ext cx="350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3091" name="Text Box 17"/>
          <p:cNvSpPr txBox="1">
            <a:spLocks noChangeArrowheads="1"/>
          </p:cNvSpPr>
          <p:nvPr/>
        </p:nvSpPr>
        <p:spPr bwMode="auto">
          <a:xfrm>
            <a:off x="7108825" y="4502150"/>
            <a:ext cx="392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A’</a:t>
            </a:r>
          </a:p>
        </p:txBody>
      </p:sp>
      <p:sp>
        <p:nvSpPr>
          <p:cNvPr id="3092" name="Text Box 18"/>
          <p:cNvSpPr txBox="1">
            <a:spLocks noChangeArrowheads="1"/>
          </p:cNvSpPr>
          <p:nvPr/>
        </p:nvSpPr>
        <p:spPr bwMode="auto">
          <a:xfrm>
            <a:off x="8331200" y="1912938"/>
            <a:ext cx="328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3093" name="Text Box 19"/>
          <p:cNvSpPr txBox="1">
            <a:spLocks noChangeArrowheads="1"/>
          </p:cNvSpPr>
          <p:nvPr/>
        </p:nvSpPr>
        <p:spPr bwMode="auto">
          <a:xfrm>
            <a:off x="6000750" y="4398963"/>
            <a:ext cx="3698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B’</a:t>
            </a:r>
          </a:p>
        </p:txBody>
      </p:sp>
      <p:sp>
        <p:nvSpPr>
          <p:cNvPr id="3094" name="Text Box 20"/>
          <p:cNvSpPr txBox="1">
            <a:spLocks noChangeArrowheads="1"/>
          </p:cNvSpPr>
          <p:nvPr/>
        </p:nvSpPr>
        <p:spPr bwMode="auto">
          <a:xfrm>
            <a:off x="8421688" y="3779838"/>
            <a:ext cx="3222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</a:t>
            </a:r>
          </a:p>
        </p:txBody>
      </p:sp>
      <p:sp>
        <p:nvSpPr>
          <p:cNvPr id="3095" name="Text Box 21"/>
          <p:cNvSpPr txBox="1">
            <a:spLocks noChangeArrowheads="1"/>
          </p:cNvSpPr>
          <p:nvPr/>
        </p:nvSpPr>
        <p:spPr bwMode="auto">
          <a:xfrm>
            <a:off x="5510213" y="1860550"/>
            <a:ext cx="363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C’</a:t>
            </a:r>
          </a:p>
        </p:txBody>
      </p:sp>
      <p:grpSp>
        <p:nvGrpSpPr>
          <p:cNvPr id="3096" name="Group 22"/>
          <p:cNvGrpSpPr>
            <a:grpSpLocks/>
          </p:cNvGrpSpPr>
          <p:nvPr/>
        </p:nvGrpSpPr>
        <p:grpSpPr bwMode="auto">
          <a:xfrm>
            <a:off x="6648450" y="2936875"/>
            <a:ext cx="720725" cy="279400"/>
            <a:chOff x="3913" y="3140"/>
            <a:chExt cx="454" cy="176"/>
          </a:xfrm>
        </p:grpSpPr>
        <p:sp>
          <p:nvSpPr>
            <p:cNvPr id="3104" name="Rectangle 23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pt-BR"/>
            </a:p>
          </p:txBody>
        </p:sp>
        <p:sp>
          <p:nvSpPr>
            <p:cNvPr id="3105" name="Freeform 24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79 h 63"/>
                <a:gd name="T2" fmla="*/ 115 w 280"/>
                <a:gd name="T3" fmla="*/ 78 h 63"/>
                <a:gd name="T4" fmla="*/ 682 w 280"/>
                <a:gd name="T5" fmla="*/ 0 h 63"/>
                <a:gd name="T6" fmla="*/ 872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3106" name="Freeform 25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195 w 148"/>
                <a:gd name="T3" fmla="*/ 0 h 74"/>
                <a:gd name="T4" fmla="*/ 497 w 148"/>
                <a:gd name="T5" fmla="*/ 77 h 74"/>
                <a:gd name="T6" fmla="*/ 722 w 148"/>
                <a:gd name="T7" fmla="*/ 77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74"/>
                <a:gd name="T14" fmla="*/ 148 w 148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3097" name="Text Box 26"/>
          <p:cNvSpPr txBox="1">
            <a:spLocks noChangeArrowheads="1"/>
          </p:cNvSpPr>
          <p:nvPr/>
        </p:nvSpPr>
        <p:spPr bwMode="auto">
          <a:xfrm>
            <a:off x="5768975" y="5062538"/>
            <a:ext cx="29606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/>
              <a:t>switch with six interfaces</a:t>
            </a:r>
          </a:p>
          <a:p>
            <a:pPr algn="ctr"/>
            <a:r>
              <a:rPr lang="en-US"/>
              <a:t>(</a:t>
            </a:r>
            <a:r>
              <a:rPr lang="en-US">
                <a:solidFill>
                  <a:srgbClr val="FF0000"/>
                </a:solidFill>
              </a:rPr>
              <a:t>1,2,3,4,5,6</a:t>
            </a:r>
            <a:r>
              <a:rPr lang="en-US"/>
              <a:t>)  </a:t>
            </a:r>
          </a:p>
        </p:txBody>
      </p:sp>
      <p:sp>
        <p:nvSpPr>
          <p:cNvPr id="3098" name="Text Box 27"/>
          <p:cNvSpPr txBox="1">
            <a:spLocks noChangeArrowheads="1"/>
          </p:cNvSpPr>
          <p:nvPr/>
        </p:nvSpPr>
        <p:spPr bwMode="auto">
          <a:xfrm>
            <a:off x="6789738" y="2606675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99" name="Text Box 28"/>
          <p:cNvSpPr txBox="1">
            <a:spLocks noChangeArrowheads="1"/>
          </p:cNvSpPr>
          <p:nvPr/>
        </p:nvSpPr>
        <p:spPr bwMode="auto">
          <a:xfrm>
            <a:off x="7123113" y="26320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100" name="Text Box 29"/>
          <p:cNvSpPr txBox="1">
            <a:spLocks noChangeArrowheads="1"/>
          </p:cNvSpPr>
          <p:nvPr/>
        </p:nvSpPr>
        <p:spPr bwMode="auto">
          <a:xfrm>
            <a:off x="7400925" y="27844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101" name="Text Box 30"/>
          <p:cNvSpPr txBox="1">
            <a:spLocks noChangeArrowheads="1"/>
          </p:cNvSpPr>
          <p:nvPr/>
        </p:nvSpPr>
        <p:spPr bwMode="auto">
          <a:xfrm>
            <a:off x="7085013" y="31654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102" name="Text Box 31"/>
          <p:cNvSpPr txBox="1">
            <a:spLocks noChangeArrowheads="1"/>
          </p:cNvSpPr>
          <p:nvPr/>
        </p:nvSpPr>
        <p:spPr bwMode="auto">
          <a:xfrm>
            <a:off x="6654800" y="32273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103" name="Text Box 32"/>
          <p:cNvSpPr txBox="1">
            <a:spLocks noChangeArrowheads="1"/>
          </p:cNvSpPr>
          <p:nvPr/>
        </p:nvSpPr>
        <p:spPr bwMode="auto">
          <a:xfrm>
            <a:off x="6396038" y="2830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7301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9563"/>
            <a:ext cx="7772400" cy="1143000"/>
          </a:xfrm>
        </p:spPr>
        <p:txBody>
          <a:bodyPr/>
          <a:lstStyle/>
          <a:p>
            <a:r>
              <a:rPr lang="en-US" sz="3200" dirty="0" err="1" smtClean="0"/>
              <a:t>Tabela</a:t>
            </a:r>
            <a:r>
              <a:rPr lang="en-US" sz="3200" dirty="0" smtClean="0"/>
              <a:t> de </a:t>
            </a:r>
            <a:r>
              <a:rPr lang="en-US" sz="3200" dirty="0" err="1" smtClean="0"/>
              <a:t>repasse</a:t>
            </a:r>
            <a:r>
              <a:rPr lang="en-US" sz="3200" dirty="0" smtClean="0"/>
              <a:t> do switch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564904"/>
            <a:ext cx="87058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4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813" y="1547813"/>
            <a:ext cx="4559300" cy="4114800"/>
          </a:xfrm>
        </p:spPr>
        <p:txBody>
          <a:bodyPr/>
          <a:lstStyle/>
          <a:p>
            <a:r>
              <a:rPr lang="pt-BR" sz="2400" smtClean="0"/>
              <a:t>switch</a:t>
            </a:r>
            <a:r>
              <a:rPr lang="pt-BR" sz="2400" smtClean="0">
                <a:solidFill>
                  <a:srgbClr val="FF0000"/>
                </a:solidFill>
              </a:rPr>
              <a:t> </a:t>
            </a:r>
            <a:r>
              <a:rPr lang="pt-BR" sz="2400" i="1" smtClean="0">
                <a:solidFill>
                  <a:srgbClr val="FF0000"/>
                </a:solidFill>
              </a:rPr>
              <a:t>aprende </a:t>
            </a:r>
            <a:r>
              <a:rPr lang="pt-BR" sz="2400" smtClean="0"/>
              <a:t>quais hospedeiros podem ser alcançados através de quais interfaces</a:t>
            </a:r>
          </a:p>
          <a:p>
            <a:pPr lvl="1"/>
            <a:r>
              <a:rPr lang="pt-BR" sz="2000" smtClean="0"/>
              <a:t>quando um quadro é recebido, o switch “aprende” a localização do transmissor: segmento LAN de entrada</a:t>
            </a:r>
          </a:p>
          <a:p>
            <a:pPr lvl="1"/>
            <a:r>
              <a:rPr lang="pt-BR" sz="2000" smtClean="0"/>
              <a:t>registra o par transmissor/localização na tabela de comutação</a:t>
            </a:r>
          </a:p>
        </p:txBody>
      </p:sp>
      <p:sp>
        <p:nvSpPr>
          <p:cNvPr id="4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Switch: autoaprendizagem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5029200" y="218598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8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18598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7686675" y="331152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9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4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6675" y="3311525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Line 6"/>
          <p:cNvSpPr>
            <a:spLocks noChangeShapeType="1"/>
          </p:cNvSpPr>
          <p:nvPr/>
        </p:nvSpPr>
        <p:spPr bwMode="auto">
          <a:xfrm>
            <a:off x="5575300" y="2582863"/>
            <a:ext cx="754063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09" name="Line 7"/>
          <p:cNvSpPr>
            <a:spLocks noChangeShapeType="1"/>
          </p:cNvSpPr>
          <p:nvPr/>
        </p:nvSpPr>
        <p:spPr bwMode="auto">
          <a:xfrm flipV="1">
            <a:off x="5637213" y="3200400"/>
            <a:ext cx="679450" cy="6556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10" name="Line 8"/>
          <p:cNvSpPr>
            <a:spLocks noChangeShapeType="1"/>
          </p:cNvSpPr>
          <p:nvPr/>
        </p:nvSpPr>
        <p:spPr bwMode="auto">
          <a:xfrm flipV="1">
            <a:off x="6761163" y="2533650"/>
            <a:ext cx="593725" cy="407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11" name="Line 9"/>
          <p:cNvSpPr>
            <a:spLocks noChangeShapeType="1"/>
          </p:cNvSpPr>
          <p:nvPr/>
        </p:nvSpPr>
        <p:spPr bwMode="auto">
          <a:xfrm>
            <a:off x="6835775" y="3016250"/>
            <a:ext cx="93980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5365750" y="383698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0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41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383698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7297738" y="2201863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1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41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7738" y="2201863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6203950" y="162242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2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41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950" y="1622425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Line 13"/>
          <p:cNvSpPr>
            <a:spLocks noChangeShapeType="1"/>
          </p:cNvSpPr>
          <p:nvPr/>
        </p:nvSpPr>
        <p:spPr bwMode="auto">
          <a:xfrm flipH="1" flipV="1">
            <a:off x="6529388" y="2132013"/>
            <a:ext cx="11112" cy="78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6523038" y="3951288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3" name="Clip" r:id="rId10" imgW="1305000" imgH="1085760" progId="MS_ClipArt_Gallery.2">
                  <p:embed/>
                </p:oleObj>
              </mc:Choice>
              <mc:Fallback>
                <p:oleObj name="Clip" r:id="rId10" imgW="1305000" imgH="1085760" progId="MS_ClipArt_Gallery.2">
                  <p:embed/>
                  <p:pic>
                    <p:nvPicPr>
                      <p:cNvPr id="41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038" y="3951288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Line 15"/>
          <p:cNvSpPr>
            <a:spLocks noChangeShapeType="1"/>
          </p:cNvSpPr>
          <p:nvPr/>
        </p:nvSpPr>
        <p:spPr bwMode="auto">
          <a:xfrm flipH="1" flipV="1">
            <a:off x="6538913" y="3159125"/>
            <a:ext cx="204787" cy="808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14" name="Text Box 16"/>
          <p:cNvSpPr txBox="1">
            <a:spLocks noChangeArrowheads="1"/>
          </p:cNvSpPr>
          <p:nvPr/>
        </p:nvSpPr>
        <p:spPr bwMode="auto">
          <a:xfrm>
            <a:off x="6411913" y="1243013"/>
            <a:ext cx="350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4115" name="Text Box 17"/>
          <p:cNvSpPr txBox="1">
            <a:spLocks noChangeArrowheads="1"/>
          </p:cNvSpPr>
          <p:nvPr/>
        </p:nvSpPr>
        <p:spPr bwMode="auto">
          <a:xfrm>
            <a:off x="6605588" y="4502150"/>
            <a:ext cx="3921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A’</a:t>
            </a:r>
          </a:p>
        </p:txBody>
      </p:sp>
      <p:sp>
        <p:nvSpPr>
          <p:cNvPr id="4116" name="Text Box 18"/>
          <p:cNvSpPr txBox="1">
            <a:spLocks noChangeArrowheads="1"/>
          </p:cNvSpPr>
          <p:nvPr/>
        </p:nvSpPr>
        <p:spPr bwMode="auto">
          <a:xfrm>
            <a:off x="7827963" y="1912938"/>
            <a:ext cx="328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4117" name="Text Box 19"/>
          <p:cNvSpPr txBox="1">
            <a:spLocks noChangeArrowheads="1"/>
          </p:cNvSpPr>
          <p:nvPr/>
        </p:nvSpPr>
        <p:spPr bwMode="auto">
          <a:xfrm>
            <a:off x="5497513" y="4398963"/>
            <a:ext cx="369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B’</a:t>
            </a:r>
          </a:p>
        </p:txBody>
      </p:sp>
      <p:sp>
        <p:nvSpPr>
          <p:cNvPr id="4118" name="Text Box 20"/>
          <p:cNvSpPr txBox="1">
            <a:spLocks noChangeArrowheads="1"/>
          </p:cNvSpPr>
          <p:nvPr/>
        </p:nvSpPr>
        <p:spPr bwMode="auto">
          <a:xfrm>
            <a:off x="7918450" y="3779838"/>
            <a:ext cx="322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</a:t>
            </a:r>
          </a:p>
        </p:txBody>
      </p:sp>
      <p:sp>
        <p:nvSpPr>
          <p:cNvPr id="4119" name="Text Box 21"/>
          <p:cNvSpPr txBox="1">
            <a:spLocks noChangeArrowheads="1"/>
          </p:cNvSpPr>
          <p:nvPr/>
        </p:nvSpPr>
        <p:spPr bwMode="auto">
          <a:xfrm>
            <a:off x="5006975" y="1860550"/>
            <a:ext cx="363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C’</a:t>
            </a:r>
          </a:p>
        </p:txBody>
      </p:sp>
      <p:grpSp>
        <p:nvGrpSpPr>
          <p:cNvPr id="4120" name="Group 22"/>
          <p:cNvGrpSpPr>
            <a:grpSpLocks/>
          </p:cNvGrpSpPr>
          <p:nvPr/>
        </p:nvGrpSpPr>
        <p:grpSpPr bwMode="auto">
          <a:xfrm>
            <a:off x="6145213" y="2936875"/>
            <a:ext cx="720725" cy="279400"/>
            <a:chOff x="3913" y="3140"/>
            <a:chExt cx="454" cy="176"/>
          </a:xfrm>
        </p:grpSpPr>
        <p:sp>
          <p:nvSpPr>
            <p:cNvPr id="4148" name="Rectangle 23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pt-BR"/>
            </a:p>
          </p:txBody>
        </p:sp>
        <p:sp>
          <p:nvSpPr>
            <p:cNvPr id="4149" name="Freeform 24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79 h 63"/>
                <a:gd name="T2" fmla="*/ 115 w 280"/>
                <a:gd name="T3" fmla="*/ 78 h 63"/>
                <a:gd name="T4" fmla="*/ 682 w 280"/>
                <a:gd name="T5" fmla="*/ 0 h 63"/>
                <a:gd name="T6" fmla="*/ 872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150" name="Freeform 25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195 w 148"/>
                <a:gd name="T3" fmla="*/ 0 h 74"/>
                <a:gd name="T4" fmla="*/ 497 w 148"/>
                <a:gd name="T5" fmla="*/ 77 h 74"/>
                <a:gd name="T6" fmla="*/ 722 w 148"/>
                <a:gd name="T7" fmla="*/ 77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74"/>
                <a:gd name="T14" fmla="*/ 148 w 148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4121" name="Text Box 26"/>
          <p:cNvSpPr txBox="1">
            <a:spLocks noChangeArrowheads="1"/>
          </p:cNvSpPr>
          <p:nvPr/>
        </p:nvSpPr>
        <p:spPr bwMode="auto">
          <a:xfrm>
            <a:off x="6286500" y="2606675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22" name="Text Box 27"/>
          <p:cNvSpPr txBox="1">
            <a:spLocks noChangeArrowheads="1"/>
          </p:cNvSpPr>
          <p:nvPr/>
        </p:nvSpPr>
        <p:spPr bwMode="auto">
          <a:xfrm>
            <a:off x="6619875" y="26320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23" name="Text Box 28"/>
          <p:cNvSpPr txBox="1">
            <a:spLocks noChangeArrowheads="1"/>
          </p:cNvSpPr>
          <p:nvPr/>
        </p:nvSpPr>
        <p:spPr bwMode="auto">
          <a:xfrm>
            <a:off x="6897688" y="27844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124" name="Text Box 29"/>
          <p:cNvSpPr txBox="1">
            <a:spLocks noChangeArrowheads="1"/>
          </p:cNvSpPr>
          <p:nvPr/>
        </p:nvSpPr>
        <p:spPr bwMode="auto">
          <a:xfrm>
            <a:off x="6581775" y="31654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125" name="Text Box 30"/>
          <p:cNvSpPr txBox="1">
            <a:spLocks noChangeArrowheads="1"/>
          </p:cNvSpPr>
          <p:nvPr/>
        </p:nvSpPr>
        <p:spPr bwMode="auto">
          <a:xfrm>
            <a:off x="6151563" y="32273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126" name="Text Box 31"/>
          <p:cNvSpPr txBox="1">
            <a:spLocks noChangeArrowheads="1"/>
          </p:cNvSpPr>
          <p:nvPr/>
        </p:nvSpPr>
        <p:spPr bwMode="auto">
          <a:xfrm>
            <a:off x="5892800" y="2830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778625" y="1223963"/>
            <a:ext cx="1428750" cy="366712"/>
            <a:chOff x="1750" y="3514"/>
            <a:chExt cx="900" cy="231"/>
          </a:xfrm>
        </p:grpSpPr>
        <p:sp>
          <p:nvSpPr>
            <p:cNvPr id="4144" name="Rectangle 32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45" name="Text Box 33"/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>
                  <a:solidFill>
                    <a:schemeClr val="bg1"/>
                  </a:solidFill>
                </a:rPr>
                <a:t>A A’</a:t>
              </a:r>
            </a:p>
          </p:txBody>
        </p:sp>
        <p:sp>
          <p:nvSpPr>
            <p:cNvPr id="4146" name="Line 34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147" name="Line 35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6994525" y="525463"/>
            <a:ext cx="1533525" cy="714375"/>
            <a:chOff x="4406" y="331"/>
            <a:chExt cx="966" cy="450"/>
          </a:xfrm>
        </p:grpSpPr>
        <p:sp>
          <p:nvSpPr>
            <p:cNvPr id="4140" name="Line 37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141" name="Line 38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142" name="Text Box 39"/>
            <p:cNvSpPr txBox="1">
              <a:spLocks noChangeArrowheads="1"/>
            </p:cNvSpPr>
            <p:nvPr/>
          </p:nvSpPr>
          <p:spPr bwMode="auto">
            <a:xfrm>
              <a:off x="4643" y="331"/>
              <a:ext cx="72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600"/>
                <a:t>Origem: A</a:t>
              </a:r>
            </a:p>
          </p:txBody>
        </p:sp>
        <p:sp>
          <p:nvSpPr>
            <p:cNvPr id="4143" name="Text Box 40"/>
            <p:cNvSpPr txBox="1">
              <a:spLocks noChangeArrowheads="1"/>
            </p:cNvSpPr>
            <p:nvPr/>
          </p:nvSpPr>
          <p:spPr bwMode="auto">
            <a:xfrm>
              <a:off x="4660" y="492"/>
              <a:ext cx="5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600"/>
                <a:t>Dest: A’</a:t>
              </a: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5113338" y="5013176"/>
            <a:ext cx="3179762" cy="1444625"/>
            <a:chOff x="3441" y="3154"/>
            <a:chExt cx="2003" cy="910"/>
          </a:xfrm>
        </p:grpSpPr>
        <p:sp>
          <p:nvSpPr>
            <p:cNvPr id="4135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36" name="Text Box 42"/>
            <p:cNvSpPr txBox="1">
              <a:spLocks noChangeArrowheads="1"/>
            </p:cNvSpPr>
            <p:nvPr/>
          </p:nvSpPr>
          <p:spPr bwMode="auto">
            <a:xfrm>
              <a:off x="3441" y="3175"/>
              <a:ext cx="20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dirty="0"/>
                <a:t>end MAC  </a:t>
              </a:r>
              <a:r>
                <a:rPr lang="en-US" dirty="0" smtClean="0"/>
                <a:t>interface TTL</a:t>
              </a:r>
              <a:endParaRPr lang="en-US" dirty="0"/>
            </a:p>
          </p:txBody>
        </p:sp>
        <p:sp>
          <p:nvSpPr>
            <p:cNvPr id="4137" name="Line 44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138" name="Line 45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139" name="Line 46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420912" name="Text Box 48"/>
          <p:cNvSpPr txBox="1">
            <a:spLocks noChangeArrowheads="1"/>
          </p:cNvSpPr>
          <p:nvPr/>
        </p:nvSpPr>
        <p:spPr bwMode="auto">
          <a:xfrm>
            <a:off x="2584450" y="5922963"/>
            <a:ext cx="24320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/>
              <a:t>Tabela de comutação</a:t>
            </a:r>
          </a:p>
          <a:p>
            <a:pPr algn="ctr"/>
            <a:r>
              <a:rPr lang="en-US"/>
              <a:t>(inicialmente vazia)</a:t>
            </a: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5548313" y="5595938"/>
            <a:ext cx="2493962" cy="374650"/>
            <a:chOff x="2376" y="3383"/>
            <a:chExt cx="1571" cy="236"/>
          </a:xfrm>
        </p:grpSpPr>
        <p:sp>
          <p:nvSpPr>
            <p:cNvPr id="4132" name="Text Box 49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A</a:t>
              </a:r>
            </a:p>
          </p:txBody>
        </p:sp>
        <p:sp>
          <p:nvSpPr>
            <p:cNvPr id="4133" name="Text Box 50"/>
            <p:cNvSpPr txBox="1">
              <a:spLocks noChangeArrowheads="1"/>
            </p:cNvSpPr>
            <p:nvPr/>
          </p:nvSpPr>
          <p:spPr bwMode="auto">
            <a:xfrm>
              <a:off x="3133" y="3387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4134" name="Text Box 51"/>
            <p:cNvSpPr txBox="1">
              <a:spLocks noChangeArrowheads="1"/>
            </p:cNvSpPr>
            <p:nvPr/>
          </p:nvSpPr>
          <p:spPr bwMode="auto">
            <a:xfrm>
              <a:off x="3655" y="3383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60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691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1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r>
              <a:rPr lang="pt-BR" sz="3200" i="1" dirty="0" smtClean="0"/>
              <a:t>Switch: </a:t>
            </a:r>
            <a:r>
              <a:rPr lang="pt-BR" sz="3200" dirty="0" smtClean="0"/>
              <a:t>filtragem/repasse de quadros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238" y="1150938"/>
            <a:ext cx="8201025" cy="3748087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pt-BR" sz="2000" u="sng" dirty="0" smtClean="0">
                <a:solidFill>
                  <a:srgbClr val="FF0000"/>
                </a:solidFill>
              </a:rPr>
              <a:t>Quando o quadro é recebido em um comutador:</a:t>
            </a:r>
          </a:p>
          <a:p>
            <a:pPr>
              <a:buFont typeface="ZapfDingbats" pitchFamily="82" charset="2"/>
              <a:buNone/>
            </a:pPr>
            <a:endParaRPr lang="pt-BR" sz="2000" u="sng" dirty="0" smtClean="0">
              <a:solidFill>
                <a:srgbClr val="FF0000"/>
              </a:solidFill>
            </a:endParaRPr>
          </a:p>
          <a:p>
            <a:pPr>
              <a:buFont typeface="ZapfDingbats" pitchFamily="82" charset="2"/>
              <a:buNone/>
            </a:pPr>
            <a:r>
              <a:rPr lang="pt-BR" sz="2000" dirty="0" smtClean="0"/>
              <a:t>registra o link de entrada, endereço MAC </a:t>
            </a:r>
            <a:r>
              <a:rPr lang="pt-BR" sz="2000" dirty="0"/>
              <a:t>d</a:t>
            </a:r>
            <a:r>
              <a:rPr lang="pt-BR" sz="2000" dirty="0" smtClean="0"/>
              <a:t>o hospedeiro transmissor</a:t>
            </a:r>
          </a:p>
          <a:p>
            <a:pPr>
              <a:buFont typeface="ZapfDingbats" pitchFamily="82" charset="2"/>
              <a:buNone/>
            </a:pPr>
            <a:r>
              <a:rPr lang="pt-BR" sz="2000" dirty="0" smtClean="0"/>
              <a:t>indexa a tabela de comutação usando o endereço MAC do destino</a:t>
            </a:r>
            <a:endParaRPr lang="pt-BR" sz="2000" b="1" dirty="0" smtClean="0">
              <a:solidFill>
                <a:schemeClr val="accent2"/>
              </a:solidFill>
            </a:endParaRPr>
          </a:p>
          <a:p>
            <a:pPr>
              <a:buFont typeface="ZapfDingbats" pitchFamily="82" charset="2"/>
              <a:buNone/>
            </a:pPr>
            <a:r>
              <a:rPr lang="pt-BR" sz="2000" b="1" dirty="0" err="1" smtClean="0">
                <a:solidFill>
                  <a:schemeClr val="accent2"/>
                </a:solidFill>
              </a:rPr>
              <a:t>if</a:t>
            </a:r>
            <a:r>
              <a:rPr lang="pt-BR" sz="2000" b="1" dirty="0" smtClean="0">
                <a:solidFill>
                  <a:schemeClr val="accent2"/>
                </a:solidFill>
              </a:rPr>
              <a:t> </a:t>
            </a:r>
            <a:r>
              <a:rPr lang="pt-BR" sz="2000" dirty="0" smtClean="0"/>
              <a:t>entrada encontrada para o destino</a:t>
            </a:r>
            <a:br>
              <a:rPr lang="pt-BR" sz="2000" dirty="0" smtClean="0"/>
            </a:br>
            <a:r>
              <a:rPr lang="pt-BR" sz="2000" b="1" dirty="0" err="1" smtClean="0">
                <a:solidFill>
                  <a:schemeClr val="accent2"/>
                </a:solidFill>
              </a:rPr>
              <a:t>then</a:t>
            </a:r>
            <a:r>
              <a:rPr lang="pt-BR" sz="2000" b="1" dirty="0" smtClean="0">
                <a:solidFill>
                  <a:schemeClr val="accent2"/>
                </a:solidFill>
              </a:rPr>
              <a:t>{</a:t>
            </a:r>
          </a:p>
          <a:p>
            <a:pPr>
              <a:buFont typeface="ZapfDingbats" pitchFamily="82" charset="2"/>
              <a:buNone/>
            </a:pPr>
            <a:r>
              <a:rPr lang="pt-BR" sz="2000" b="1" dirty="0" smtClean="0">
                <a:solidFill>
                  <a:schemeClr val="accent2"/>
                </a:solidFill>
              </a:rPr>
              <a:t>     </a:t>
            </a:r>
            <a:r>
              <a:rPr lang="pt-BR" sz="2000" b="1" dirty="0" err="1" smtClean="0">
                <a:solidFill>
                  <a:schemeClr val="accent2"/>
                </a:solidFill>
              </a:rPr>
              <a:t>if</a:t>
            </a:r>
            <a:r>
              <a:rPr lang="pt-BR" sz="2000" b="1" dirty="0" smtClean="0">
                <a:solidFill>
                  <a:schemeClr val="accent2"/>
                </a:solidFill>
              </a:rPr>
              <a:t> </a:t>
            </a:r>
            <a:r>
              <a:rPr lang="pt-BR" sz="2000" dirty="0" err="1" smtClean="0"/>
              <a:t>dest</a:t>
            </a:r>
            <a:r>
              <a:rPr lang="pt-BR" sz="2000" dirty="0" smtClean="0"/>
              <a:t> estiver no segmento de onde veio o quadro</a:t>
            </a:r>
          </a:p>
          <a:p>
            <a:pPr>
              <a:buFont typeface="ZapfDingbats" pitchFamily="82" charset="2"/>
              <a:buNone/>
            </a:pPr>
            <a:r>
              <a:rPr lang="pt-BR" sz="2000" b="1" dirty="0">
                <a:solidFill>
                  <a:schemeClr val="accent2"/>
                </a:solidFill>
              </a:rPr>
              <a:t>	</a:t>
            </a:r>
            <a:r>
              <a:rPr lang="pt-BR" sz="2000" b="1" dirty="0" smtClean="0">
                <a:solidFill>
                  <a:schemeClr val="accent2"/>
                </a:solidFill>
              </a:rPr>
              <a:t>  </a:t>
            </a:r>
            <a:r>
              <a:rPr lang="pt-BR" sz="2000" b="1" dirty="0" err="1" smtClean="0">
                <a:solidFill>
                  <a:schemeClr val="accent2"/>
                </a:solidFill>
              </a:rPr>
              <a:t>then</a:t>
            </a:r>
            <a:r>
              <a:rPr lang="pt-BR" sz="2000" dirty="0" smtClean="0"/>
              <a:t> descarta o quadro</a:t>
            </a:r>
          </a:p>
          <a:p>
            <a:pPr>
              <a:buFont typeface="ZapfDingbats" pitchFamily="82" charset="2"/>
              <a:buNone/>
            </a:pPr>
            <a:r>
              <a:rPr lang="pt-BR" sz="2000" dirty="0" smtClean="0"/>
              <a:t>        </a:t>
            </a:r>
            <a:r>
              <a:rPr lang="pt-BR" sz="2000" b="1" dirty="0" err="1" smtClean="0">
                <a:solidFill>
                  <a:schemeClr val="accent2"/>
                </a:solidFill>
              </a:rPr>
              <a:t>else</a:t>
            </a:r>
            <a:r>
              <a:rPr lang="pt-BR" sz="2000" dirty="0" smtClean="0"/>
              <a:t> repassa o quadro na interface indicada</a:t>
            </a:r>
          </a:p>
          <a:p>
            <a:pPr>
              <a:buFont typeface="ZapfDingbats" pitchFamily="82" charset="2"/>
              <a:buNone/>
            </a:pPr>
            <a:r>
              <a:rPr lang="pt-BR" sz="2000" dirty="0" smtClean="0"/>
              <a:t>     </a:t>
            </a:r>
            <a:r>
              <a:rPr lang="pt-BR" sz="2000" b="1" dirty="0" smtClean="0">
                <a:solidFill>
                  <a:schemeClr val="accent2"/>
                </a:solidFill>
              </a:rPr>
              <a:t>}</a:t>
            </a:r>
            <a:endParaRPr lang="pt-BR" sz="2000" dirty="0" smtClean="0"/>
          </a:p>
          <a:p>
            <a:pPr>
              <a:buFont typeface="ZapfDingbats" pitchFamily="82" charset="2"/>
              <a:buNone/>
            </a:pPr>
            <a:r>
              <a:rPr lang="pt-BR" sz="2000" dirty="0" smtClean="0"/>
              <a:t>    </a:t>
            </a:r>
            <a:r>
              <a:rPr lang="pt-BR" sz="2000" b="1" dirty="0" err="1" smtClean="0">
                <a:solidFill>
                  <a:schemeClr val="accent2"/>
                </a:solidFill>
              </a:rPr>
              <a:t>else</a:t>
            </a:r>
            <a:r>
              <a:rPr lang="pt-BR" sz="2000" dirty="0" smtClean="0"/>
              <a:t> usa inundação</a:t>
            </a:r>
          </a:p>
        </p:txBody>
      </p:sp>
      <p:grpSp>
        <p:nvGrpSpPr>
          <p:cNvPr id="20486" name="Group 6"/>
          <p:cNvGrpSpPr>
            <a:grpSpLocks/>
          </p:cNvGrpSpPr>
          <p:nvPr/>
        </p:nvGrpSpPr>
        <p:grpSpPr bwMode="auto">
          <a:xfrm>
            <a:off x="3249613" y="5013176"/>
            <a:ext cx="5726112" cy="1016000"/>
            <a:chOff x="2047" y="3219"/>
            <a:chExt cx="3607" cy="640"/>
          </a:xfrm>
        </p:grpSpPr>
        <p:sp>
          <p:nvSpPr>
            <p:cNvPr id="20487" name="Text Box 4"/>
            <p:cNvSpPr txBox="1">
              <a:spLocks noChangeArrowheads="1"/>
            </p:cNvSpPr>
            <p:nvPr/>
          </p:nvSpPr>
          <p:spPr bwMode="auto">
            <a:xfrm>
              <a:off x="2377" y="3219"/>
              <a:ext cx="3277" cy="6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pt-BR" i="1" dirty="0">
                  <a:solidFill>
                    <a:schemeClr val="accent2"/>
                  </a:solidFill>
                </a:rPr>
                <a:t>Repassa o quadro para todas as demais interfaces exceto aquela em que o quadro foi recebido</a:t>
              </a:r>
              <a:endParaRPr lang="pt-BR" sz="1800" i="1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20488" name="Line 5"/>
            <p:cNvSpPr>
              <a:spLocks noChangeShapeType="1"/>
            </p:cNvSpPr>
            <p:nvPr/>
          </p:nvSpPr>
          <p:spPr bwMode="auto">
            <a:xfrm flipH="1" flipV="1">
              <a:off x="2047" y="3338"/>
              <a:ext cx="317" cy="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8289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92"/>
          <p:cNvSpPr>
            <a:spLocks/>
          </p:cNvSpPr>
          <p:nvPr/>
        </p:nvSpPr>
        <p:spPr bwMode="auto">
          <a:xfrm>
            <a:off x="5648151" y="2616200"/>
            <a:ext cx="2308225" cy="3028950"/>
          </a:xfrm>
          <a:custGeom>
            <a:avLst/>
            <a:gdLst>
              <a:gd name="T0" fmla="*/ 0 w 1454"/>
              <a:gd name="T1" fmla="*/ 2147483647 h 1908"/>
              <a:gd name="T2" fmla="*/ 50403125 w 1454"/>
              <a:gd name="T3" fmla="*/ 2147483647 h 1908"/>
              <a:gd name="T4" fmla="*/ 708164700 w 1454"/>
              <a:gd name="T5" fmla="*/ 0 h 1908"/>
              <a:gd name="T6" fmla="*/ 2147483647 w 1454"/>
              <a:gd name="T7" fmla="*/ 758567825 h 1908"/>
              <a:gd name="T8" fmla="*/ 2147483647 w 1454"/>
              <a:gd name="T9" fmla="*/ 2147483647 h 1908"/>
              <a:gd name="T10" fmla="*/ 624998750 w 1454"/>
              <a:gd name="T11" fmla="*/ 2147483647 h 1908"/>
              <a:gd name="T12" fmla="*/ 0 w 1454"/>
              <a:gd name="T13" fmla="*/ 2147483647 h 19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54" h="1908">
                <a:moveTo>
                  <a:pt x="0" y="1728"/>
                </a:moveTo>
                <a:cubicBezTo>
                  <a:pt x="15" y="1684"/>
                  <a:pt x="4" y="1697"/>
                  <a:pt x="20" y="1681"/>
                </a:cubicBezTo>
                <a:lnTo>
                  <a:pt x="281" y="0"/>
                </a:lnTo>
                <a:lnTo>
                  <a:pt x="1246" y="301"/>
                </a:lnTo>
                <a:lnTo>
                  <a:pt x="1454" y="1493"/>
                </a:lnTo>
                <a:lnTo>
                  <a:pt x="248" y="1908"/>
                </a:lnTo>
                <a:lnTo>
                  <a:pt x="0" y="1728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50000">
                <a:schemeClr val="bg1"/>
              </a:gs>
              <a:gs pos="100000">
                <a:srgbClr val="000099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grpSp>
        <p:nvGrpSpPr>
          <p:cNvPr id="50" name="Group 89"/>
          <p:cNvGrpSpPr>
            <a:grpSpLocks/>
          </p:cNvGrpSpPr>
          <p:nvPr/>
        </p:nvGrpSpPr>
        <p:grpSpPr bwMode="auto">
          <a:xfrm>
            <a:off x="5054426" y="5251450"/>
            <a:ext cx="1109662" cy="1095375"/>
            <a:chOff x="-44" y="1473"/>
            <a:chExt cx="981" cy="1105"/>
          </a:xfrm>
        </p:grpSpPr>
        <p:pic>
          <p:nvPicPr>
            <p:cNvPr id="51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51825" cy="1143000"/>
          </a:xfrm>
        </p:spPr>
        <p:txBody>
          <a:bodyPr/>
          <a:lstStyle/>
          <a:p>
            <a:r>
              <a:rPr lang="pt-BR" sz="3600" dirty="0" smtClean="0"/>
              <a:t>Onde a camada de enlace é implementada?</a:t>
            </a:r>
            <a:endParaRPr lang="pt-BR" sz="3600" dirty="0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8462" y="1650007"/>
            <a:ext cx="4316413" cy="4659313"/>
          </a:xfrm>
        </p:spPr>
        <p:txBody>
          <a:bodyPr/>
          <a:lstStyle/>
          <a:p>
            <a:r>
              <a:rPr lang="pt-BR" sz="2000" dirty="0" smtClean="0"/>
              <a:t>em cada um dos hospedeiros</a:t>
            </a:r>
          </a:p>
          <a:p>
            <a:pPr>
              <a:lnSpc>
                <a:spcPct val="90000"/>
              </a:lnSpc>
            </a:pPr>
            <a:r>
              <a:rPr lang="pt-BR" sz="2000" dirty="0" smtClean="0"/>
              <a:t>camada de enlace implementada no “adaptador” (NIC – </a:t>
            </a:r>
            <a:r>
              <a:rPr lang="pt-BR" sz="2000" i="1" dirty="0" smtClean="0">
                <a:solidFill>
                  <a:srgbClr val="FF0000"/>
                </a:solidFill>
              </a:rPr>
              <a:t>Network Interface </a:t>
            </a:r>
            <a:r>
              <a:rPr lang="pt-BR" sz="2000" i="1" dirty="0" err="1" smtClean="0">
                <a:solidFill>
                  <a:srgbClr val="FF0000"/>
                </a:solidFill>
              </a:rPr>
              <a:t>Card</a:t>
            </a:r>
            <a:r>
              <a:rPr lang="pt-BR" sz="20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pt-BR" sz="1800" dirty="0" smtClean="0"/>
              <a:t>placa Ethernet, placa 802.11; chipset Ethernet</a:t>
            </a:r>
          </a:p>
          <a:p>
            <a:pPr lvl="1"/>
            <a:r>
              <a:rPr lang="pt-BR" sz="1800" dirty="0" smtClean="0"/>
              <a:t>implementa  as camadas de enlace e física</a:t>
            </a:r>
          </a:p>
          <a:p>
            <a:r>
              <a:rPr lang="pt-BR" sz="2000" dirty="0" smtClean="0"/>
              <a:t>conecta ao barramento do sistema hospedeiro</a:t>
            </a:r>
          </a:p>
          <a:p>
            <a:r>
              <a:rPr lang="pt-BR" sz="2000" dirty="0" smtClean="0"/>
              <a:t>combinação de hardware, software e firmware</a:t>
            </a:r>
          </a:p>
        </p:txBody>
      </p:sp>
      <p:sp>
        <p:nvSpPr>
          <p:cNvPr id="306218" name="Rectangle 42"/>
          <p:cNvSpPr>
            <a:spLocks noChangeArrowheads="1"/>
          </p:cNvSpPr>
          <p:nvPr/>
        </p:nvSpPr>
        <p:spPr bwMode="auto">
          <a:xfrm>
            <a:off x="6129338" y="2614613"/>
            <a:ext cx="1836737" cy="2401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6220" name="Rectangle 44"/>
          <p:cNvSpPr>
            <a:spLocks noChangeArrowheads="1"/>
          </p:cNvSpPr>
          <p:nvPr/>
        </p:nvSpPr>
        <p:spPr bwMode="auto">
          <a:xfrm>
            <a:off x="6578600" y="4552950"/>
            <a:ext cx="666750" cy="282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6221" name="Rectangle 45"/>
          <p:cNvSpPr>
            <a:spLocks noChangeArrowheads="1"/>
          </p:cNvSpPr>
          <p:nvPr/>
        </p:nvSpPr>
        <p:spPr bwMode="auto">
          <a:xfrm>
            <a:off x="6578600" y="396557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pt-BR" sz="1200" i="0" smtClean="0">
                <a:latin typeface="Arial" pitchFamily="34" charset="0"/>
              </a:rPr>
              <a:t>controlador</a:t>
            </a:r>
            <a:endParaRPr lang="pt-BR" sz="1200" i="0">
              <a:latin typeface="Arial" pitchFamily="34" charset="0"/>
            </a:endParaRPr>
          </a:p>
        </p:txBody>
      </p:sp>
      <p:sp>
        <p:nvSpPr>
          <p:cNvPr id="306222" name="Text Box 46"/>
          <p:cNvSpPr txBox="1">
            <a:spLocks noChangeArrowheads="1"/>
          </p:cNvSpPr>
          <p:nvPr/>
        </p:nvSpPr>
        <p:spPr bwMode="auto">
          <a:xfrm>
            <a:off x="6384925" y="4562475"/>
            <a:ext cx="10574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pt-BR" sz="1200" i="0" smtClean="0">
                <a:latin typeface="Arial" pitchFamily="34" charset="0"/>
              </a:rPr>
              <a:t>Transmissão</a:t>
            </a:r>
          </a:p>
          <a:p>
            <a:pPr algn="ctr" eaLnBrk="1" hangingPunct="1"/>
            <a:r>
              <a:rPr lang="pt-BR" sz="1200" smtClean="0">
                <a:latin typeface="Arial" pitchFamily="34" charset="0"/>
              </a:rPr>
              <a:t>física</a:t>
            </a:r>
            <a:endParaRPr lang="pt-BR" sz="1200" i="0">
              <a:latin typeface="Arial" pitchFamily="34" charset="0"/>
            </a:endParaRPr>
          </a:p>
        </p:txBody>
      </p:sp>
      <p:sp>
        <p:nvSpPr>
          <p:cNvPr id="306223" name="Freeform 47"/>
          <p:cNvSpPr>
            <a:spLocks/>
          </p:cNvSpPr>
          <p:nvPr/>
        </p:nvSpPr>
        <p:spPr bwMode="auto">
          <a:xfrm>
            <a:off x="6630988" y="3484563"/>
            <a:ext cx="200025" cy="460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0"/>
              </a:cxn>
              <a:cxn ang="0">
                <a:pos x="361" y="230"/>
              </a:cxn>
              <a:cxn ang="0">
                <a:pos x="359" y="478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6224" name="Line 48"/>
          <p:cNvSpPr>
            <a:spLocks noChangeShapeType="1"/>
          </p:cNvSpPr>
          <p:nvPr/>
        </p:nvSpPr>
        <p:spPr bwMode="auto">
          <a:xfrm>
            <a:off x="6496050" y="3657600"/>
            <a:ext cx="1358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6225" name="Line 49"/>
          <p:cNvSpPr>
            <a:spLocks noChangeShapeType="1"/>
          </p:cNvSpPr>
          <p:nvPr/>
        </p:nvSpPr>
        <p:spPr bwMode="auto">
          <a:xfrm flipV="1">
            <a:off x="6891338" y="366553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6226" name="Rectangle 50"/>
          <p:cNvSpPr>
            <a:spLocks noChangeArrowheads="1"/>
          </p:cNvSpPr>
          <p:nvPr/>
        </p:nvSpPr>
        <p:spPr bwMode="auto">
          <a:xfrm>
            <a:off x="6384925" y="2967038"/>
            <a:ext cx="657225" cy="5191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pt-BR" sz="1200" i="0" smtClean="0">
                <a:latin typeface="Arial" pitchFamily="34" charset="0"/>
              </a:rPr>
              <a:t>cpu</a:t>
            </a:r>
            <a:endParaRPr lang="pt-BR" sz="1200" i="0">
              <a:latin typeface="Arial" pitchFamily="34" charset="0"/>
            </a:endParaRPr>
          </a:p>
        </p:txBody>
      </p:sp>
      <p:sp>
        <p:nvSpPr>
          <p:cNvPr id="306227" name="Rectangle 51"/>
          <p:cNvSpPr>
            <a:spLocks noChangeArrowheads="1"/>
          </p:cNvSpPr>
          <p:nvPr/>
        </p:nvSpPr>
        <p:spPr bwMode="auto">
          <a:xfrm>
            <a:off x="7204075" y="296862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pt-BR" sz="1200" i="0" smtClean="0">
                <a:latin typeface="Arial" pitchFamily="34" charset="0"/>
              </a:rPr>
              <a:t>memória</a:t>
            </a:r>
            <a:endParaRPr lang="pt-BR" sz="1200" i="0">
              <a:latin typeface="Arial" pitchFamily="34" charset="0"/>
            </a:endParaRPr>
          </a:p>
        </p:txBody>
      </p:sp>
      <p:sp>
        <p:nvSpPr>
          <p:cNvPr id="306228" name="Line 52"/>
          <p:cNvSpPr>
            <a:spLocks noChangeShapeType="1"/>
          </p:cNvSpPr>
          <p:nvPr/>
        </p:nvSpPr>
        <p:spPr bwMode="auto">
          <a:xfrm flipH="1" flipV="1">
            <a:off x="6688138" y="3487738"/>
            <a:ext cx="1587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6229" name="Line 53"/>
          <p:cNvSpPr>
            <a:spLocks noChangeShapeType="1"/>
          </p:cNvSpPr>
          <p:nvPr/>
        </p:nvSpPr>
        <p:spPr bwMode="auto">
          <a:xfrm flipH="1" flipV="1">
            <a:off x="7561263" y="3489325"/>
            <a:ext cx="1587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6230" name="Text Box 54"/>
          <p:cNvSpPr txBox="1">
            <a:spLocks noChangeArrowheads="1"/>
          </p:cNvSpPr>
          <p:nvPr/>
        </p:nvSpPr>
        <p:spPr bwMode="auto">
          <a:xfrm>
            <a:off x="8008938" y="3786188"/>
            <a:ext cx="115448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pt-BR" sz="1200" smtClean="0">
                <a:latin typeface="Arial" pitchFamily="34" charset="0"/>
              </a:rPr>
              <a:t>barramento</a:t>
            </a:r>
          </a:p>
          <a:p>
            <a:pPr eaLnBrk="1" hangingPunct="1"/>
            <a:r>
              <a:rPr lang="pt-BR" sz="1200" smtClean="0">
                <a:latin typeface="Arial" pitchFamily="34" charset="0"/>
              </a:rPr>
              <a:t>do hospedeiro</a:t>
            </a:r>
          </a:p>
          <a:p>
            <a:pPr eaLnBrk="1" hangingPunct="1"/>
            <a:r>
              <a:rPr lang="pt-BR" sz="1200" smtClean="0">
                <a:latin typeface="Arial" pitchFamily="34" charset="0"/>
              </a:rPr>
              <a:t>(ex., PCI)</a:t>
            </a:r>
            <a:endParaRPr lang="pt-BR" sz="1200">
              <a:latin typeface="Arial" pitchFamily="34" charset="0"/>
            </a:endParaRPr>
          </a:p>
        </p:txBody>
      </p:sp>
      <p:sp>
        <p:nvSpPr>
          <p:cNvPr id="306231" name="Line 55"/>
          <p:cNvSpPr>
            <a:spLocks noChangeShapeType="1"/>
          </p:cNvSpPr>
          <p:nvPr/>
        </p:nvSpPr>
        <p:spPr bwMode="auto">
          <a:xfrm flipH="1">
            <a:off x="6891338" y="4273550"/>
            <a:ext cx="12700" cy="33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6232" name="Line 56"/>
          <p:cNvSpPr>
            <a:spLocks noChangeShapeType="1"/>
          </p:cNvSpPr>
          <p:nvPr/>
        </p:nvSpPr>
        <p:spPr bwMode="auto">
          <a:xfrm>
            <a:off x="6889750" y="4806950"/>
            <a:ext cx="0" cy="366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6233" name="Line 57"/>
          <p:cNvSpPr>
            <a:spLocks noChangeShapeType="1"/>
          </p:cNvSpPr>
          <p:nvPr/>
        </p:nvSpPr>
        <p:spPr bwMode="auto">
          <a:xfrm flipH="1" flipV="1">
            <a:off x="7686675" y="3662363"/>
            <a:ext cx="382588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6234" name="Text Box 58"/>
          <p:cNvSpPr txBox="1">
            <a:spLocks noChangeArrowheads="1"/>
          </p:cNvSpPr>
          <p:nvPr/>
        </p:nvSpPr>
        <p:spPr bwMode="auto">
          <a:xfrm>
            <a:off x="7296150" y="5356225"/>
            <a:ext cx="11128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pt-BR" sz="1200" smtClean="0">
                <a:latin typeface="Arial" pitchFamily="34" charset="0"/>
              </a:rPr>
              <a:t>placa de rede</a:t>
            </a:r>
            <a:endParaRPr lang="pt-BR" sz="1200">
              <a:latin typeface="Arial" pitchFamily="34" charset="0"/>
            </a:endParaRPr>
          </a:p>
        </p:txBody>
      </p:sp>
      <p:sp>
        <p:nvSpPr>
          <p:cNvPr id="306235" name="Line 59"/>
          <p:cNvSpPr>
            <a:spLocks noChangeShapeType="1"/>
          </p:cNvSpPr>
          <p:nvPr/>
        </p:nvSpPr>
        <p:spPr bwMode="auto">
          <a:xfrm flipH="1" flipV="1">
            <a:off x="7504113" y="4679950"/>
            <a:ext cx="271462" cy="75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6219" name="Rectangle 43"/>
          <p:cNvSpPr>
            <a:spLocks noChangeArrowheads="1"/>
          </p:cNvSpPr>
          <p:nvPr/>
        </p:nvSpPr>
        <p:spPr bwMode="auto">
          <a:xfrm>
            <a:off x="6351588" y="3854450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5091113" y="2743200"/>
            <a:ext cx="1466850" cy="2065338"/>
            <a:chOff x="2691" y="1728"/>
            <a:chExt cx="924" cy="1301"/>
          </a:xfrm>
        </p:grpSpPr>
        <p:sp>
          <p:nvSpPr>
            <p:cNvPr id="306238" name="Freeform 62"/>
            <p:cNvSpPr>
              <a:spLocks/>
            </p:cNvSpPr>
            <p:nvPr/>
          </p:nvSpPr>
          <p:spPr bwMode="auto">
            <a:xfrm>
              <a:off x="3225" y="2509"/>
              <a:ext cx="390" cy="520"/>
            </a:xfrm>
            <a:custGeom>
              <a:avLst/>
              <a:gdLst/>
              <a:ahLst/>
              <a:cxnLst>
                <a:cxn ang="0">
                  <a:pos x="390" y="0"/>
                </a:cxn>
                <a:cxn ang="0">
                  <a:pos x="0" y="221"/>
                </a:cxn>
                <a:cxn ang="0">
                  <a:pos x="3" y="433"/>
                </a:cxn>
                <a:cxn ang="0">
                  <a:pos x="388" y="520"/>
                </a:cxn>
                <a:cxn ang="0">
                  <a:pos x="390" y="0"/>
                </a:cxn>
              </a:cxnLst>
              <a:rect l="0" t="0" r="r" b="b"/>
              <a:pathLst>
                <a:path w="390" h="52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39" name="Freeform 63"/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/>
              <a:ahLst/>
              <a:cxnLst>
                <a:cxn ang="0">
                  <a:pos x="264" y="108"/>
                </a:cxn>
                <a:cxn ang="0">
                  <a:pos x="0" y="0"/>
                </a:cxn>
                <a:cxn ang="0">
                  <a:pos x="2" y="443"/>
                </a:cxn>
                <a:cxn ang="0">
                  <a:pos x="275" y="412"/>
                </a:cxn>
                <a:cxn ang="0">
                  <a:pos x="264" y="108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40" name="Rectangle 64"/>
            <p:cNvSpPr>
              <a:spLocks noChangeArrowheads="1"/>
            </p:cNvSpPr>
            <p:nvPr/>
          </p:nvSpPr>
          <p:spPr bwMode="auto">
            <a:xfrm>
              <a:off x="2737" y="1775"/>
              <a:ext cx="489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41" name="Text Box 65"/>
            <p:cNvSpPr txBox="1">
              <a:spLocks noChangeArrowheads="1"/>
            </p:cNvSpPr>
            <p:nvPr/>
          </p:nvSpPr>
          <p:spPr bwMode="auto">
            <a:xfrm>
              <a:off x="2691" y="1728"/>
              <a:ext cx="552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pt-BR" sz="1200" i="0" smtClean="0">
                  <a:latin typeface="Arial" pitchFamily="34" charset="0"/>
                </a:rPr>
                <a:t>aplicação</a:t>
              </a:r>
            </a:p>
            <a:p>
              <a:pPr algn="ctr" eaLnBrk="1" hangingPunct="1"/>
              <a:r>
                <a:rPr lang="pt-BR" sz="1200" i="0" smtClean="0">
                  <a:latin typeface="Arial" pitchFamily="34" charset="0"/>
                </a:rPr>
                <a:t>transporte</a:t>
              </a:r>
            </a:p>
            <a:p>
              <a:pPr algn="ctr" eaLnBrk="1" hangingPunct="1"/>
              <a:r>
                <a:rPr lang="pt-BR" sz="1200" i="0" smtClean="0">
                  <a:latin typeface="Arial" pitchFamily="34" charset="0"/>
                </a:rPr>
                <a:t>rede</a:t>
              </a:r>
            </a:p>
            <a:p>
              <a:pPr algn="ctr" eaLnBrk="1" hangingPunct="1"/>
              <a:r>
                <a:rPr lang="pt-BR" sz="1200" i="0" smtClean="0">
                  <a:latin typeface="Arial" pitchFamily="34" charset="0"/>
                </a:rPr>
                <a:t>enlace</a:t>
              </a:r>
              <a:endParaRPr lang="pt-BR" sz="1200" i="0">
                <a:latin typeface="Arial" pitchFamily="34" charset="0"/>
              </a:endParaRPr>
            </a:p>
          </p:txBody>
        </p:sp>
        <p:sp>
          <p:nvSpPr>
            <p:cNvPr id="306242" name="Line 66"/>
            <p:cNvSpPr>
              <a:spLocks noChangeShapeType="1"/>
            </p:cNvSpPr>
            <p:nvPr/>
          </p:nvSpPr>
          <p:spPr bwMode="auto">
            <a:xfrm>
              <a:off x="2737" y="18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43" name="Line 67"/>
            <p:cNvSpPr>
              <a:spLocks noChangeShapeType="1"/>
            </p:cNvSpPr>
            <p:nvPr/>
          </p:nvSpPr>
          <p:spPr bwMode="auto">
            <a:xfrm>
              <a:off x="2737" y="199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44" name="Line 68"/>
            <p:cNvSpPr>
              <a:spLocks noChangeShapeType="1"/>
            </p:cNvSpPr>
            <p:nvPr/>
          </p:nvSpPr>
          <p:spPr bwMode="auto">
            <a:xfrm>
              <a:off x="2735" y="20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45" name="Line 69"/>
            <p:cNvSpPr>
              <a:spLocks noChangeShapeType="1"/>
            </p:cNvSpPr>
            <p:nvPr/>
          </p:nvSpPr>
          <p:spPr bwMode="auto">
            <a:xfrm>
              <a:off x="2738" y="2206"/>
              <a:ext cx="4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46" name="Rectangle 70"/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47" name="Line 71"/>
            <p:cNvSpPr>
              <a:spLocks noChangeShapeType="1"/>
            </p:cNvSpPr>
            <p:nvPr/>
          </p:nvSpPr>
          <p:spPr bwMode="auto">
            <a:xfrm>
              <a:off x="2738" y="222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48" name="Line 72"/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49" name="Rectangle 73"/>
            <p:cNvSpPr>
              <a:spLocks noChangeArrowheads="1"/>
            </p:cNvSpPr>
            <p:nvPr/>
          </p:nvSpPr>
          <p:spPr bwMode="auto">
            <a:xfrm>
              <a:off x="2737" y="2415"/>
              <a:ext cx="489" cy="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50" name="Text Box 74"/>
            <p:cNvSpPr txBox="1">
              <a:spLocks noChangeArrowheads="1"/>
            </p:cNvSpPr>
            <p:nvPr/>
          </p:nvSpPr>
          <p:spPr bwMode="auto">
            <a:xfrm>
              <a:off x="2745" y="2345"/>
              <a:ext cx="400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endParaRPr lang="pt-BR" sz="1200" i="0" smtClean="0">
                <a:latin typeface="Arial" pitchFamily="34" charset="0"/>
              </a:endParaRPr>
            </a:p>
            <a:p>
              <a:pPr algn="ctr" eaLnBrk="1" hangingPunct="1"/>
              <a:endParaRPr lang="pt-BR" sz="1200" i="0" smtClean="0">
                <a:latin typeface="Arial" pitchFamily="34" charset="0"/>
              </a:endParaRPr>
            </a:p>
            <a:p>
              <a:pPr algn="ctr" eaLnBrk="1" hangingPunct="1"/>
              <a:endParaRPr lang="pt-BR" sz="1200" i="0" smtClean="0">
                <a:latin typeface="Arial" pitchFamily="34" charset="0"/>
              </a:endParaRPr>
            </a:p>
            <a:p>
              <a:pPr algn="ctr" eaLnBrk="1" hangingPunct="1"/>
              <a:r>
                <a:rPr lang="pt-BR" sz="1200" i="0" smtClean="0">
                  <a:latin typeface="Arial" pitchFamily="34" charset="0"/>
                </a:rPr>
                <a:t>enlace</a:t>
              </a:r>
            </a:p>
            <a:p>
              <a:pPr algn="ctr" eaLnBrk="1" hangingPunct="1"/>
              <a:r>
                <a:rPr lang="pt-BR" sz="1200" i="0" smtClean="0">
                  <a:latin typeface="Arial" pitchFamily="34" charset="0"/>
                </a:rPr>
                <a:t>física</a:t>
              </a:r>
              <a:endParaRPr lang="pt-BR" sz="1200" i="0">
                <a:latin typeface="Arial" pitchFamily="34" charset="0"/>
              </a:endParaRPr>
            </a:p>
          </p:txBody>
        </p:sp>
        <p:sp>
          <p:nvSpPr>
            <p:cNvPr id="306251" name="Line 75"/>
            <p:cNvSpPr>
              <a:spLocks noChangeShapeType="1"/>
            </p:cNvSpPr>
            <p:nvPr/>
          </p:nvSpPr>
          <p:spPr bwMode="auto">
            <a:xfrm>
              <a:off x="2737" y="252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52" name="Line 76"/>
            <p:cNvSpPr>
              <a:spLocks noChangeShapeType="1"/>
            </p:cNvSpPr>
            <p:nvPr/>
          </p:nvSpPr>
          <p:spPr bwMode="auto">
            <a:xfrm>
              <a:off x="2737" y="2632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53" name="Line 77"/>
            <p:cNvSpPr>
              <a:spLocks noChangeShapeType="1"/>
            </p:cNvSpPr>
            <p:nvPr/>
          </p:nvSpPr>
          <p:spPr bwMode="auto">
            <a:xfrm>
              <a:off x="2735" y="272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54" name="Line 78"/>
            <p:cNvSpPr>
              <a:spLocks noChangeShapeType="1"/>
            </p:cNvSpPr>
            <p:nvPr/>
          </p:nvSpPr>
          <p:spPr bwMode="auto">
            <a:xfrm>
              <a:off x="2733" y="283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55" name="Rectangle 79"/>
            <p:cNvSpPr>
              <a:spLocks noChangeArrowheads="1"/>
            </p:cNvSpPr>
            <p:nvPr/>
          </p:nvSpPr>
          <p:spPr bwMode="auto">
            <a:xfrm>
              <a:off x="2719" y="2390"/>
              <a:ext cx="518" cy="29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56" name="Line 80"/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57" name="Line 81"/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58" name="Rectangle 82"/>
            <p:cNvSpPr>
              <a:spLocks noChangeArrowheads="1"/>
            </p:cNvSpPr>
            <p:nvPr/>
          </p:nvSpPr>
          <p:spPr bwMode="auto">
            <a:xfrm>
              <a:off x="2736" y="1778"/>
              <a:ext cx="490" cy="43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59" name="Rectangle 83"/>
            <p:cNvSpPr>
              <a:spLocks noChangeArrowheads="1"/>
            </p:cNvSpPr>
            <p:nvPr/>
          </p:nvSpPr>
          <p:spPr bwMode="auto">
            <a:xfrm>
              <a:off x="2733" y="2721"/>
              <a:ext cx="489" cy="21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pic>
        <p:nvPicPr>
          <p:cNvPr id="306262" name="Picture 8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4075" y="1107058"/>
            <a:ext cx="1350963" cy="135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6263" name="Picture 8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8000" y="1196752"/>
            <a:ext cx="1143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696913"/>
            <a:ext cx="3816350" cy="1143000"/>
          </a:xfrm>
        </p:spPr>
        <p:txBody>
          <a:bodyPr/>
          <a:lstStyle/>
          <a:p>
            <a:r>
              <a:rPr lang="en-US" sz="3600" dirty="0" err="1" smtClean="0"/>
              <a:t>Exemplo</a:t>
            </a:r>
            <a:r>
              <a:rPr lang="en-US" sz="3600" dirty="0" smtClean="0"/>
              <a:t> de auto </a:t>
            </a:r>
            <a:r>
              <a:rPr lang="en-US" sz="3600" dirty="0" err="1" smtClean="0"/>
              <a:t>aprendizagem</a:t>
            </a:r>
            <a:r>
              <a:rPr lang="en-US" sz="3600" dirty="0" smtClean="0"/>
              <a:t> e </a:t>
            </a:r>
            <a:r>
              <a:rPr lang="en-US" sz="3600" dirty="0" err="1" smtClean="0"/>
              <a:t>repasse</a:t>
            </a:r>
            <a:endParaRPr lang="en-US" sz="3600" dirty="0" smtClean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5029200" y="218598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2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18598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7686675" y="331152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3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51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6675" y="3311525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Line 6"/>
          <p:cNvSpPr>
            <a:spLocks noChangeShapeType="1"/>
          </p:cNvSpPr>
          <p:nvPr/>
        </p:nvSpPr>
        <p:spPr bwMode="auto">
          <a:xfrm>
            <a:off x="5575300" y="2582863"/>
            <a:ext cx="754063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32" name="Line 7"/>
          <p:cNvSpPr>
            <a:spLocks noChangeShapeType="1"/>
          </p:cNvSpPr>
          <p:nvPr/>
        </p:nvSpPr>
        <p:spPr bwMode="auto">
          <a:xfrm flipV="1">
            <a:off x="5637213" y="3200400"/>
            <a:ext cx="679450" cy="6556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33" name="Line 8"/>
          <p:cNvSpPr>
            <a:spLocks noChangeShapeType="1"/>
          </p:cNvSpPr>
          <p:nvPr/>
        </p:nvSpPr>
        <p:spPr bwMode="auto">
          <a:xfrm flipV="1">
            <a:off x="6761163" y="2533650"/>
            <a:ext cx="593725" cy="407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34" name="Line 9"/>
          <p:cNvSpPr>
            <a:spLocks noChangeShapeType="1"/>
          </p:cNvSpPr>
          <p:nvPr/>
        </p:nvSpPr>
        <p:spPr bwMode="auto">
          <a:xfrm>
            <a:off x="6835775" y="3016250"/>
            <a:ext cx="93980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5365750" y="383698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4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5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383698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7297738" y="2201863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5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5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7738" y="2201863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6203950" y="162242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6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51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950" y="1622425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Line 13"/>
          <p:cNvSpPr>
            <a:spLocks noChangeShapeType="1"/>
          </p:cNvSpPr>
          <p:nvPr/>
        </p:nvSpPr>
        <p:spPr bwMode="auto">
          <a:xfrm flipH="1" flipV="1">
            <a:off x="6529388" y="2132013"/>
            <a:ext cx="11112" cy="78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6523038" y="3951288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7" name="Clip" r:id="rId10" imgW="1305000" imgH="1085760" progId="MS_ClipArt_Gallery.2">
                  <p:embed/>
                </p:oleObj>
              </mc:Choice>
              <mc:Fallback>
                <p:oleObj name="Clip" r:id="rId10" imgW="1305000" imgH="1085760" progId="MS_ClipArt_Gallery.2">
                  <p:embed/>
                  <p:pic>
                    <p:nvPicPr>
                      <p:cNvPr id="51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038" y="3951288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6" name="Line 15"/>
          <p:cNvSpPr>
            <a:spLocks noChangeShapeType="1"/>
          </p:cNvSpPr>
          <p:nvPr/>
        </p:nvSpPr>
        <p:spPr bwMode="auto">
          <a:xfrm flipH="1" flipV="1">
            <a:off x="6538913" y="3159125"/>
            <a:ext cx="204787" cy="808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37" name="Text Box 16"/>
          <p:cNvSpPr txBox="1">
            <a:spLocks noChangeArrowheads="1"/>
          </p:cNvSpPr>
          <p:nvPr/>
        </p:nvSpPr>
        <p:spPr bwMode="auto">
          <a:xfrm>
            <a:off x="6411913" y="1243013"/>
            <a:ext cx="350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5138" name="Text Box 17"/>
          <p:cNvSpPr txBox="1">
            <a:spLocks noChangeArrowheads="1"/>
          </p:cNvSpPr>
          <p:nvPr/>
        </p:nvSpPr>
        <p:spPr bwMode="auto">
          <a:xfrm>
            <a:off x="6605588" y="4502150"/>
            <a:ext cx="3921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A’</a:t>
            </a:r>
          </a:p>
        </p:txBody>
      </p:sp>
      <p:sp>
        <p:nvSpPr>
          <p:cNvPr id="5139" name="Text Box 18"/>
          <p:cNvSpPr txBox="1">
            <a:spLocks noChangeArrowheads="1"/>
          </p:cNvSpPr>
          <p:nvPr/>
        </p:nvSpPr>
        <p:spPr bwMode="auto">
          <a:xfrm>
            <a:off x="7827963" y="1912938"/>
            <a:ext cx="328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5140" name="Text Box 19"/>
          <p:cNvSpPr txBox="1">
            <a:spLocks noChangeArrowheads="1"/>
          </p:cNvSpPr>
          <p:nvPr/>
        </p:nvSpPr>
        <p:spPr bwMode="auto">
          <a:xfrm>
            <a:off x="5497513" y="4398963"/>
            <a:ext cx="369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B’</a:t>
            </a:r>
          </a:p>
        </p:txBody>
      </p:sp>
      <p:sp>
        <p:nvSpPr>
          <p:cNvPr id="5141" name="Text Box 20"/>
          <p:cNvSpPr txBox="1">
            <a:spLocks noChangeArrowheads="1"/>
          </p:cNvSpPr>
          <p:nvPr/>
        </p:nvSpPr>
        <p:spPr bwMode="auto">
          <a:xfrm>
            <a:off x="7918450" y="3779838"/>
            <a:ext cx="322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</a:t>
            </a:r>
          </a:p>
        </p:txBody>
      </p:sp>
      <p:sp>
        <p:nvSpPr>
          <p:cNvPr id="5142" name="Text Box 21"/>
          <p:cNvSpPr txBox="1">
            <a:spLocks noChangeArrowheads="1"/>
          </p:cNvSpPr>
          <p:nvPr/>
        </p:nvSpPr>
        <p:spPr bwMode="auto">
          <a:xfrm>
            <a:off x="5006975" y="1860550"/>
            <a:ext cx="363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C’</a:t>
            </a:r>
          </a:p>
        </p:txBody>
      </p:sp>
      <p:grpSp>
        <p:nvGrpSpPr>
          <p:cNvPr id="5143" name="Group 22"/>
          <p:cNvGrpSpPr>
            <a:grpSpLocks/>
          </p:cNvGrpSpPr>
          <p:nvPr/>
        </p:nvGrpSpPr>
        <p:grpSpPr bwMode="auto">
          <a:xfrm>
            <a:off x="6145213" y="2936875"/>
            <a:ext cx="720725" cy="279400"/>
            <a:chOff x="3913" y="3140"/>
            <a:chExt cx="454" cy="176"/>
          </a:xfrm>
        </p:grpSpPr>
        <p:sp>
          <p:nvSpPr>
            <p:cNvPr id="5209" name="Rectangle 23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pt-BR"/>
            </a:p>
          </p:txBody>
        </p:sp>
        <p:sp>
          <p:nvSpPr>
            <p:cNvPr id="5210" name="Freeform 24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79 h 63"/>
                <a:gd name="T2" fmla="*/ 115 w 280"/>
                <a:gd name="T3" fmla="*/ 78 h 63"/>
                <a:gd name="T4" fmla="*/ 682 w 280"/>
                <a:gd name="T5" fmla="*/ 0 h 63"/>
                <a:gd name="T6" fmla="*/ 872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5211" name="Freeform 25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195 w 148"/>
                <a:gd name="T3" fmla="*/ 0 h 74"/>
                <a:gd name="T4" fmla="*/ 497 w 148"/>
                <a:gd name="T5" fmla="*/ 77 h 74"/>
                <a:gd name="T6" fmla="*/ 722 w 148"/>
                <a:gd name="T7" fmla="*/ 77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74"/>
                <a:gd name="T14" fmla="*/ 148 w 148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5144" name="Text Box 26"/>
          <p:cNvSpPr txBox="1">
            <a:spLocks noChangeArrowheads="1"/>
          </p:cNvSpPr>
          <p:nvPr/>
        </p:nvSpPr>
        <p:spPr bwMode="auto">
          <a:xfrm>
            <a:off x="6286500" y="2606675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145" name="Text Box 27"/>
          <p:cNvSpPr txBox="1">
            <a:spLocks noChangeArrowheads="1"/>
          </p:cNvSpPr>
          <p:nvPr/>
        </p:nvSpPr>
        <p:spPr bwMode="auto">
          <a:xfrm>
            <a:off x="6619875" y="26320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146" name="Text Box 28"/>
          <p:cNvSpPr txBox="1">
            <a:spLocks noChangeArrowheads="1"/>
          </p:cNvSpPr>
          <p:nvPr/>
        </p:nvSpPr>
        <p:spPr bwMode="auto">
          <a:xfrm>
            <a:off x="6897688" y="27844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147" name="Text Box 29"/>
          <p:cNvSpPr txBox="1">
            <a:spLocks noChangeArrowheads="1"/>
          </p:cNvSpPr>
          <p:nvPr/>
        </p:nvSpPr>
        <p:spPr bwMode="auto">
          <a:xfrm>
            <a:off x="6581775" y="31654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148" name="Text Box 30"/>
          <p:cNvSpPr txBox="1">
            <a:spLocks noChangeArrowheads="1"/>
          </p:cNvSpPr>
          <p:nvPr/>
        </p:nvSpPr>
        <p:spPr bwMode="auto">
          <a:xfrm>
            <a:off x="6151563" y="32273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149" name="Text Box 31"/>
          <p:cNvSpPr txBox="1">
            <a:spLocks noChangeArrowheads="1"/>
          </p:cNvSpPr>
          <p:nvPr/>
        </p:nvSpPr>
        <p:spPr bwMode="auto">
          <a:xfrm>
            <a:off x="5892800" y="2830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6778625" y="1223963"/>
            <a:ext cx="1428750" cy="366712"/>
            <a:chOff x="1750" y="3514"/>
            <a:chExt cx="900" cy="231"/>
          </a:xfrm>
        </p:grpSpPr>
        <p:sp>
          <p:nvSpPr>
            <p:cNvPr id="5205" name="Rectangle 33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206" name="Text Box 34"/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>
                  <a:solidFill>
                    <a:schemeClr val="bg1"/>
                  </a:solidFill>
                </a:rPr>
                <a:t>A A’</a:t>
              </a:r>
            </a:p>
          </p:txBody>
        </p:sp>
        <p:sp>
          <p:nvSpPr>
            <p:cNvPr id="5207" name="Line 35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5208" name="Line 36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6994525" y="525463"/>
            <a:ext cx="1533525" cy="714375"/>
            <a:chOff x="4406" y="331"/>
            <a:chExt cx="966" cy="450"/>
          </a:xfrm>
        </p:grpSpPr>
        <p:sp>
          <p:nvSpPr>
            <p:cNvPr id="5201" name="Line 38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5202" name="Line 39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5203" name="Text Box 40"/>
            <p:cNvSpPr txBox="1">
              <a:spLocks noChangeArrowheads="1"/>
            </p:cNvSpPr>
            <p:nvPr/>
          </p:nvSpPr>
          <p:spPr bwMode="auto">
            <a:xfrm>
              <a:off x="4643" y="331"/>
              <a:ext cx="72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600"/>
                <a:t>Origem: A</a:t>
              </a:r>
            </a:p>
          </p:txBody>
        </p:sp>
        <p:sp>
          <p:nvSpPr>
            <p:cNvPr id="5204" name="Text Box 41"/>
            <p:cNvSpPr txBox="1">
              <a:spLocks noChangeArrowheads="1"/>
            </p:cNvSpPr>
            <p:nvPr/>
          </p:nvSpPr>
          <p:spPr bwMode="auto">
            <a:xfrm>
              <a:off x="4660" y="492"/>
              <a:ext cx="5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600"/>
                <a:t>Dest: A’</a:t>
              </a:r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3336926" y="4937125"/>
            <a:ext cx="3179763" cy="1444625"/>
            <a:chOff x="3441" y="3154"/>
            <a:chExt cx="2003" cy="910"/>
          </a:xfrm>
        </p:grpSpPr>
        <p:sp>
          <p:nvSpPr>
            <p:cNvPr id="5196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97" name="Text Box 44"/>
            <p:cNvSpPr txBox="1">
              <a:spLocks noChangeArrowheads="1"/>
            </p:cNvSpPr>
            <p:nvPr/>
          </p:nvSpPr>
          <p:spPr bwMode="auto">
            <a:xfrm>
              <a:off x="3441" y="3175"/>
              <a:ext cx="20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dirty="0"/>
                <a:t>end MAC  </a:t>
              </a:r>
              <a:r>
                <a:rPr lang="en-US" dirty="0" smtClean="0"/>
                <a:t>interface TTL</a:t>
              </a:r>
              <a:endParaRPr lang="en-US" dirty="0"/>
            </a:p>
          </p:txBody>
        </p:sp>
        <p:sp>
          <p:nvSpPr>
            <p:cNvPr id="5198" name="Line 45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5199" name="Line 46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5200" name="Line 47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6400800" y="5326063"/>
            <a:ext cx="24320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/>
              <a:t>Tabela de comutação</a:t>
            </a:r>
          </a:p>
          <a:p>
            <a:pPr algn="ctr"/>
            <a:r>
              <a:rPr lang="en-US"/>
              <a:t>(inicialmente vazia)</a:t>
            </a:r>
          </a:p>
        </p:txBody>
      </p: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3771900" y="5370513"/>
            <a:ext cx="2493963" cy="374650"/>
            <a:chOff x="2376" y="3383"/>
            <a:chExt cx="1571" cy="236"/>
          </a:xfrm>
        </p:grpSpPr>
        <p:sp>
          <p:nvSpPr>
            <p:cNvPr id="5193" name="Text Box 50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A</a:t>
              </a:r>
            </a:p>
          </p:txBody>
        </p:sp>
        <p:sp>
          <p:nvSpPr>
            <p:cNvPr id="5194" name="Text Box 51"/>
            <p:cNvSpPr txBox="1">
              <a:spLocks noChangeArrowheads="1"/>
            </p:cNvSpPr>
            <p:nvPr/>
          </p:nvSpPr>
          <p:spPr bwMode="auto">
            <a:xfrm>
              <a:off x="3133" y="3387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5195" name="Text Box 52"/>
            <p:cNvSpPr txBox="1">
              <a:spLocks noChangeArrowheads="1"/>
            </p:cNvSpPr>
            <p:nvPr/>
          </p:nvSpPr>
          <p:spPr bwMode="auto">
            <a:xfrm>
              <a:off x="3655" y="3383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60</a:t>
              </a:r>
            </a:p>
          </p:txBody>
        </p:sp>
      </p:grp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5799138" y="2881313"/>
            <a:ext cx="1428750" cy="366712"/>
            <a:chOff x="1750" y="3514"/>
            <a:chExt cx="900" cy="231"/>
          </a:xfrm>
        </p:grpSpPr>
        <p:sp>
          <p:nvSpPr>
            <p:cNvPr id="5189" name="Rectangle 6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90" name="Text Box 61"/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>
                  <a:solidFill>
                    <a:schemeClr val="bg1"/>
                  </a:solidFill>
                </a:rPr>
                <a:t>A A’</a:t>
              </a:r>
            </a:p>
          </p:txBody>
        </p:sp>
        <p:sp>
          <p:nvSpPr>
            <p:cNvPr id="5191" name="Line 6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5192" name="Line 6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5799138" y="2879725"/>
            <a:ext cx="1428750" cy="366713"/>
            <a:chOff x="1750" y="3514"/>
            <a:chExt cx="900" cy="231"/>
          </a:xfrm>
        </p:grpSpPr>
        <p:sp>
          <p:nvSpPr>
            <p:cNvPr id="5185" name="Rectangle 6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86" name="Text Box 66"/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>
                  <a:solidFill>
                    <a:schemeClr val="bg1"/>
                  </a:solidFill>
                </a:rPr>
                <a:t>A A’</a:t>
              </a:r>
            </a:p>
          </p:txBody>
        </p:sp>
        <p:sp>
          <p:nvSpPr>
            <p:cNvPr id="5187" name="Line 6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5188" name="Line 6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9" name="Group 69"/>
          <p:cNvGrpSpPr>
            <a:grpSpLocks/>
          </p:cNvGrpSpPr>
          <p:nvPr/>
        </p:nvGrpSpPr>
        <p:grpSpPr bwMode="auto">
          <a:xfrm>
            <a:off x="5799138" y="2882900"/>
            <a:ext cx="1428750" cy="366713"/>
            <a:chOff x="1750" y="3514"/>
            <a:chExt cx="900" cy="231"/>
          </a:xfrm>
        </p:grpSpPr>
        <p:sp>
          <p:nvSpPr>
            <p:cNvPr id="5181" name="Rectangle 7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82" name="Text Box 71"/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>
                  <a:solidFill>
                    <a:schemeClr val="bg1"/>
                  </a:solidFill>
                </a:rPr>
                <a:t>A A’</a:t>
              </a:r>
            </a:p>
          </p:txBody>
        </p:sp>
        <p:sp>
          <p:nvSpPr>
            <p:cNvPr id="5183" name="Line 7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5184" name="Line 7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5799138" y="2882900"/>
            <a:ext cx="1428750" cy="366713"/>
            <a:chOff x="1750" y="3514"/>
            <a:chExt cx="900" cy="231"/>
          </a:xfrm>
        </p:grpSpPr>
        <p:sp>
          <p:nvSpPr>
            <p:cNvPr id="5177" name="Rectangle 7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78" name="Text Box 76"/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>
                  <a:solidFill>
                    <a:schemeClr val="bg1"/>
                  </a:solidFill>
                </a:rPr>
                <a:t>A A’</a:t>
              </a:r>
            </a:p>
          </p:txBody>
        </p:sp>
        <p:sp>
          <p:nvSpPr>
            <p:cNvPr id="5179" name="Line 7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5180" name="Line 7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1" name="Group 79"/>
          <p:cNvGrpSpPr>
            <a:grpSpLocks/>
          </p:cNvGrpSpPr>
          <p:nvPr/>
        </p:nvGrpSpPr>
        <p:grpSpPr bwMode="auto">
          <a:xfrm>
            <a:off x="5795963" y="2879725"/>
            <a:ext cx="1428750" cy="366713"/>
            <a:chOff x="1750" y="3514"/>
            <a:chExt cx="900" cy="231"/>
          </a:xfrm>
        </p:grpSpPr>
        <p:sp>
          <p:nvSpPr>
            <p:cNvPr id="5173" name="Rectangle 8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74" name="Text Box 81"/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>
                  <a:solidFill>
                    <a:schemeClr val="bg1"/>
                  </a:solidFill>
                </a:rPr>
                <a:t>A A’</a:t>
              </a:r>
            </a:p>
          </p:txBody>
        </p:sp>
        <p:sp>
          <p:nvSpPr>
            <p:cNvPr id="5175" name="Line 8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5176" name="Line 8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685140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350838" y="2411413"/>
            <a:ext cx="4044950" cy="9445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/>
              <a:t>destino</a:t>
            </a:r>
            <a:r>
              <a:rPr lang="en-US" dirty="0" smtClean="0"/>
              <a:t> do </a:t>
            </a:r>
            <a:r>
              <a:rPr lang="en-US" dirty="0" err="1" smtClean="0"/>
              <a:t>quadro</a:t>
            </a:r>
            <a:r>
              <a:rPr lang="en-US" dirty="0" smtClean="0"/>
              <a:t>, A’, com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dirty="0" err="1" smtClean="0"/>
              <a:t>desconhecida</a:t>
            </a:r>
            <a:r>
              <a:rPr lang="en-US" dirty="0" smtClean="0"/>
              <a:t>:</a:t>
            </a:r>
            <a:endParaRPr lang="en-US" i="1" dirty="0" smtClean="0"/>
          </a:p>
        </p:txBody>
      </p:sp>
      <p:sp>
        <p:nvSpPr>
          <p:cNvPr id="685142" name="Text Box 86"/>
          <p:cNvSpPr txBox="1">
            <a:spLocks noChangeArrowheads="1"/>
          </p:cNvSpPr>
          <p:nvPr/>
        </p:nvSpPr>
        <p:spPr bwMode="auto">
          <a:xfrm>
            <a:off x="3049588" y="2797175"/>
            <a:ext cx="1571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400">
                <a:solidFill>
                  <a:srgbClr val="FF0000"/>
                </a:solidFill>
              </a:rPr>
              <a:t>inundação</a:t>
            </a:r>
          </a:p>
        </p:txBody>
      </p:sp>
      <p:grpSp>
        <p:nvGrpSpPr>
          <p:cNvPr id="12" name="Group 92"/>
          <p:cNvGrpSpPr>
            <a:grpSpLocks/>
          </p:cNvGrpSpPr>
          <p:nvPr/>
        </p:nvGrpSpPr>
        <p:grpSpPr bwMode="auto">
          <a:xfrm>
            <a:off x="6130925" y="3981450"/>
            <a:ext cx="1428750" cy="366713"/>
            <a:chOff x="730" y="2472"/>
            <a:chExt cx="900" cy="231"/>
          </a:xfrm>
        </p:grpSpPr>
        <p:sp>
          <p:nvSpPr>
            <p:cNvPr id="5169" name="Rectangle 88"/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70" name="Text Box 89"/>
            <p:cNvSpPr txBox="1">
              <a:spLocks noChangeArrowheads="1"/>
            </p:cNvSpPr>
            <p:nvPr/>
          </p:nvSpPr>
          <p:spPr bwMode="auto">
            <a:xfrm>
              <a:off x="730" y="2472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>
                  <a:solidFill>
                    <a:schemeClr val="bg1"/>
                  </a:solidFill>
                </a:rPr>
                <a:t>A’ A</a:t>
              </a:r>
            </a:p>
          </p:txBody>
        </p:sp>
        <p:sp>
          <p:nvSpPr>
            <p:cNvPr id="5171" name="Line 90"/>
            <p:cNvSpPr>
              <a:spLocks noChangeShapeType="1"/>
            </p:cNvSpPr>
            <p:nvPr/>
          </p:nvSpPr>
          <p:spPr bwMode="auto">
            <a:xfrm>
              <a:off x="937" y="2493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5172" name="Line 91"/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685149" name="Rectangle 93"/>
          <p:cNvSpPr>
            <a:spLocks noChangeArrowheads="1"/>
          </p:cNvSpPr>
          <p:nvPr/>
        </p:nvSpPr>
        <p:spPr bwMode="auto">
          <a:xfrm>
            <a:off x="365125" y="3445619"/>
            <a:ext cx="404495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 dirty="0">
                <a:latin typeface="+mn-lt"/>
              </a:rPr>
              <a:t>local do </a:t>
            </a:r>
            <a:r>
              <a:rPr lang="en-US" sz="2400" dirty="0" err="1">
                <a:latin typeface="+mn-lt"/>
              </a:rPr>
              <a:t>destino</a:t>
            </a:r>
            <a:r>
              <a:rPr lang="en-US" sz="2400" dirty="0">
                <a:latin typeface="+mn-lt"/>
              </a:rPr>
              <a:t> A </a:t>
            </a:r>
            <a:r>
              <a:rPr lang="en-US" sz="2400" dirty="0" err="1">
                <a:latin typeface="+mn-lt"/>
              </a:rPr>
              <a:t>conhecido</a:t>
            </a:r>
            <a:r>
              <a:rPr lang="en-US" sz="2400" dirty="0">
                <a:latin typeface="+mn-lt"/>
              </a:rPr>
              <a:t>:</a:t>
            </a:r>
          </a:p>
        </p:txBody>
      </p:sp>
      <p:grpSp>
        <p:nvGrpSpPr>
          <p:cNvPr id="13" name="Group 94"/>
          <p:cNvGrpSpPr>
            <a:grpSpLocks/>
          </p:cNvGrpSpPr>
          <p:nvPr/>
        </p:nvGrpSpPr>
        <p:grpSpPr bwMode="auto">
          <a:xfrm>
            <a:off x="3768725" y="5656263"/>
            <a:ext cx="2493963" cy="374650"/>
            <a:chOff x="2376" y="3383"/>
            <a:chExt cx="1571" cy="236"/>
          </a:xfrm>
        </p:grpSpPr>
        <p:sp>
          <p:nvSpPr>
            <p:cNvPr id="5166" name="Text Box 95"/>
            <p:cNvSpPr txBox="1">
              <a:spLocks noChangeArrowheads="1"/>
            </p:cNvSpPr>
            <p:nvPr/>
          </p:nvSpPr>
          <p:spPr bwMode="auto">
            <a:xfrm>
              <a:off x="2376" y="3388"/>
              <a:ext cx="2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A’</a:t>
              </a:r>
            </a:p>
          </p:txBody>
        </p:sp>
        <p:sp>
          <p:nvSpPr>
            <p:cNvPr id="5167" name="Text Box 96"/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4</a:t>
              </a:r>
            </a:p>
          </p:txBody>
        </p:sp>
        <p:sp>
          <p:nvSpPr>
            <p:cNvPr id="5168" name="Text Box 97"/>
            <p:cNvSpPr txBox="1">
              <a:spLocks noChangeArrowheads="1"/>
            </p:cNvSpPr>
            <p:nvPr/>
          </p:nvSpPr>
          <p:spPr bwMode="auto">
            <a:xfrm>
              <a:off x="3655" y="3383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60</a:t>
              </a:r>
            </a:p>
          </p:txBody>
        </p:sp>
      </p:grpSp>
      <p:sp>
        <p:nvSpPr>
          <p:cNvPr id="685154" name="Rectangle 98"/>
          <p:cNvSpPr>
            <a:spLocks noChangeArrowheads="1"/>
          </p:cNvSpPr>
          <p:nvPr/>
        </p:nvSpPr>
        <p:spPr bwMode="auto">
          <a:xfrm>
            <a:off x="660400" y="4193331"/>
            <a:ext cx="404495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 dirty="0" err="1">
                <a:solidFill>
                  <a:srgbClr val="FF0000"/>
                </a:solidFill>
                <a:latin typeface="+mn-lt"/>
              </a:rPr>
              <a:t>transmissão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+mn-lt"/>
              </a:rPr>
              <a:t>seletiva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656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2963E-6 L -0.12118 -0.09814 " pathEditMode="relative" ptsTypes="AA"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-0.09532 0.1435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4" y="717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3489 0.15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77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16163 0.0666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333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11545 -0.1023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509 L -0.03767 -0.17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1 -0.1588 L -0.03472 -0.32871 " pathEditMode="relative" ptsTypes="AA">
                                      <p:cBhvr>
                                        <p:cTn id="9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104" grpId="0"/>
      <p:bldP spid="685140" grpId="0" build="p"/>
      <p:bldP spid="685142" grpId="0"/>
      <p:bldP spid="685149" grpId="0" build="p"/>
      <p:bldP spid="685154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5" name="Rectangle 5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r>
              <a:rPr lang="en-US" smtClean="0"/>
              <a:t>Interligação de comutadores</a:t>
            </a:r>
          </a:p>
        </p:txBody>
      </p:sp>
      <p:sp>
        <p:nvSpPr>
          <p:cNvPr id="820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500" y="1320800"/>
            <a:ext cx="7881938" cy="682625"/>
          </a:xfrm>
        </p:spPr>
        <p:txBody>
          <a:bodyPr/>
          <a:lstStyle/>
          <a:p>
            <a:r>
              <a:rPr lang="en-US" sz="2400" smtClean="0"/>
              <a:t>Podemos interligar comutadores (</a:t>
            </a:r>
            <a:r>
              <a:rPr lang="en-US" sz="2400" i="1" smtClean="0"/>
              <a:t>switches</a:t>
            </a:r>
            <a:r>
              <a:rPr lang="en-US" sz="2400" smtClean="0"/>
              <a:t>) 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646238" y="3346450"/>
          <a:ext cx="4159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9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3346450"/>
                        <a:ext cx="41592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305050" y="3371850"/>
          <a:ext cx="4175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0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8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3371850"/>
                        <a:ext cx="417513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206500" y="2867025"/>
          <a:ext cx="4175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1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8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2867025"/>
                        <a:ext cx="417513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Line 20"/>
          <p:cNvSpPr>
            <a:spLocks noChangeShapeType="1"/>
          </p:cNvSpPr>
          <p:nvPr/>
        </p:nvSpPr>
        <p:spPr bwMode="auto">
          <a:xfrm flipH="1">
            <a:off x="1582738" y="303053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8208" name="Line 21"/>
          <p:cNvSpPr>
            <a:spLocks noChangeShapeType="1"/>
          </p:cNvSpPr>
          <p:nvPr/>
        </p:nvSpPr>
        <p:spPr bwMode="auto">
          <a:xfrm flipH="1">
            <a:off x="1970088" y="3078163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8209" name="Line 22"/>
          <p:cNvSpPr>
            <a:spLocks noChangeShapeType="1"/>
          </p:cNvSpPr>
          <p:nvPr/>
        </p:nvSpPr>
        <p:spPr bwMode="auto">
          <a:xfrm>
            <a:off x="2389188" y="3106738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grpSp>
        <p:nvGrpSpPr>
          <p:cNvPr id="8210" name="Group 59"/>
          <p:cNvGrpSpPr>
            <a:grpSpLocks/>
          </p:cNvGrpSpPr>
          <p:nvPr/>
        </p:nvGrpSpPr>
        <p:grpSpPr bwMode="auto">
          <a:xfrm>
            <a:off x="2006600" y="2822575"/>
            <a:ext cx="720725" cy="279400"/>
            <a:chOff x="3913" y="3140"/>
            <a:chExt cx="454" cy="176"/>
          </a:xfrm>
        </p:grpSpPr>
        <p:sp>
          <p:nvSpPr>
            <p:cNvPr id="8247" name="Rectangle 60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pt-BR"/>
            </a:p>
          </p:txBody>
        </p:sp>
        <p:sp>
          <p:nvSpPr>
            <p:cNvPr id="8248" name="Freeform 61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8249" name="Freeform 62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40 w 148"/>
                <a:gd name="T3" fmla="*/ 0 h 74"/>
                <a:gd name="T4" fmla="*/ 102 w 148"/>
                <a:gd name="T5" fmla="*/ 74 h 74"/>
                <a:gd name="T6" fmla="*/ 148 w 148"/>
                <a:gd name="T7" fmla="*/ 74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74"/>
                <a:gd name="T14" fmla="*/ 148 w 148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8211" name="Text Box 64"/>
          <p:cNvSpPr txBox="1">
            <a:spLocks noChangeArrowheads="1"/>
          </p:cNvSpPr>
          <p:nvPr/>
        </p:nvSpPr>
        <p:spPr bwMode="auto">
          <a:xfrm>
            <a:off x="958850" y="2844800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8212" name="Text Box 65"/>
          <p:cNvSpPr txBox="1">
            <a:spLocks noChangeArrowheads="1"/>
          </p:cNvSpPr>
          <p:nvPr/>
        </p:nvSpPr>
        <p:spPr bwMode="auto">
          <a:xfrm>
            <a:off x="1408113" y="3306763"/>
            <a:ext cx="328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681030" name="Rectangle 70"/>
          <p:cNvSpPr>
            <a:spLocks noChangeArrowheads="1"/>
          </p:cNvSpPr>
          <p:nvPr/>
        </p:nvSpPr>
        <p:spPr bwMode="auto">
          <a:xfrm>
            <a:off x="690563" y="4535488"/>
            <a:ext cx="788193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 u="sng" dirty="0">
                <a:solidFill>
                  <a:srgbClr val="FF0000"/>
                </a:solidFill>
                <a:latin typeface="+mn-lt"/>
              </a:rPr>
              <a:t>P: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ao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transmitir</a:t>
            </a:r>
            <a:r>
              <a:rPr lang="en-US" sz="2400" dirty="0">
                <a:latin typeface="+mn-lt"/>
              </a:rPr>
              <a:t> de A para G – </a:t>
            </a:r>
            <a:r>
              <a:rPr lang="en-US" sz="2400" dirty="0" err="1">
                <a:latin typeface="+mn-lt"/>
              </a:rPr>
              <a:t>como</a:t>
            </a:r>
            <a:r>
              <a:rPr lang="en-US" sz="2400" dirty="0">
                <a:latin typeface="+mn-lt"/>
              </a:rPr>
              <a:t> S</a:t>
            </a:r>
            <a:r>
              <a:rPr lang="en-US" sz="2400" baseline="-25000" dirty="0">
                <a:latin typeface="+mn-lt"/>
              </a:rPr>
              <a:t>1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sabe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que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deve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repassar</a:t>
            </a:r>
            <a:r>
              <a:rPr lang="en-US" sz="2400" dirty="0">
                <a:latin typeface="+mn-lt"/>
              </a:rPr>
              <a:t> o </a:t>
            </a:r>
            <a:r>
              <a:rPr lang="en-US" sz="2400" dirty="0" err="1">
                <a:latin typeface="+mn-lt"/>
              </a:rPr>
              <a:t>quadro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destinado</a:t>
            </a:r>
            <a:r>
              <a:rPr lang="en-US" sz="2400" dirty="0">
                <a:latin typeface="+mn-lt"/>
              </a:rPr>
              <a:t> a G via S</a:t>
            </a:r>
            <a:r>
              <a:rPr lang="en-US" sz="2400" baseline="-25000" dirty="0">
                <a:latin typeface="+mn-lt"/>
              </a:rPr>
              <a:t>4</a:t>
            </a:r>
            <a:r>
              <a:rPr lang="en-US" sz="2400" dirty="0">
                <a:latin typeface="+mn-lt"/>
              </a:rPr>
              <a:t> e S</a:t>
            </a:r>
            <a:r>
              <a:rPr lang="en-US" sz="2400" baseline="-25000" dirty="0">
                <a:latin typeface="+mn-lt"/>
              </a:rPr>
              <a:t>3</a:t>
            </a:r>
            <a:r>
              <a:rPr lang="en-US" sz="2400" dirty="0">
                <a:latin typeface="+mn-lt"/>
              </a:rPr>
              <a:t>?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 u="sng" dirty="0">
                <a:solidFill>
                  <a:srgbClr val="FF0000"/>
                </a:solidFill>
                <a:latin typeface="+mn-lt"/>
              </a:rPr>
              <a:t>R: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autoaprendizado</a:t>
            </a:r>
            <a:r>
              <a:rPr lang="en-US" sz="2400" dirty="0">
                <a:latin typeface="+mn-lt"/>
              </a:rPr>
              <a:t>! (</a:t>
            </a:r>
            <a:r>
              <a:rPr lang="en-US" sz="2400" dirty="0" err="1">
                <a:latin typeface="+mn-lt"/>
              </a:rPr>
              <a:t>funciona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exatamente</a:t>
            </a:r>
            <a:r>
              <a:rPr lang="en-US" sz="2400" dirty="0">
                <a:latin typeface="+mn-lt"/>
              </a:rPr>
              <a:t> da </a:t>
            </a:r>
            <a:r>
              <a:rPr lang="en-US" sz="2400" dirty="0" err="1">
                <a:latin typeface="+mn-lt"/>
              </a:rPr>
              <a:t>mesma</a:t>
            </a:r>
            <a:r>
              <a:rPr lang="en-US" sz="2400" dirty="0">
                <a:latin typeface="+mn-lt"/>
              </a:rPr>
              <a:t> forma do </a:t>
            </a:r>
            <a:r>
              <a:rPr lang="en-US" sz="2400" dirty="0" err="1">
                <a:latin typeface="+mn-lt"/>
              </a:rPr>
              <a:t>que</a:t>
            </a:r>
            <a:r>
              <a:rPr lang="en-US" sz="2400" dirty="0">
                <a:latin typeface="+mn-lt"/>
              </a:rPr>
              <a:t> no </a:t>
            </a:r>
            <a:r>
              <a:rPr lang="en-US" sz="2400" dirty="0" err="1">
                <a:latin typeface="+mn-lt"/>
              </a:rPr>
              <a:t>caso</a:t>
            </a:r>
            <a:r>
              <a:rPr lang="en-US" sz="2400" dirty="0">
                <a:latin typeface="+mn-lt"/>
              </a:rPr>
              <a:t> de um </a:t>
            </a:r>
            <a:r>
              <a:rPr lang="en-US" sz="2400" dirty="0" err="1">
                <a:latin typeface="+mn-lt"/>
              </a:rPr>
              <a:t>único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comutador</a:t>
            </a:r>
            <a:r>
              <a:rPr lang="en-US" sz="2400" dirty="0">
                <a:latin typeface="+mn-lt"/>
              </a:rPr>
              <a:t>!)</a:t>
            </a:r>
          </a:p>
        </p:txBody>
      </p:sp>
      <p:sp>
        <p:nvSpPr>
          <p:cNvPr id="8214" name="Text Box 73"/>
          <p:cNvSpPr txBox="1">
            <a:spLocks noChangeArrowheads="1"/>
          </p:cNvSpPr>
          <p:nvPr/>
        </p:nvSpPr>
        <p:spPr bwMode="auto">
          <a:xfrm>
            <a:off x="2181225" y="2444750"/>
            <a:ext cx="411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</a:t>
            </a:r>
            <a:r>
              <a:rPr lang="en-US" baseline="-25000"/>
              <a:t>1</a:t>
            </a:r>
          </a:p>
        </p:txBody>
      </p:sp>
      <p:sp>
        <p:nvSpPr>
          <p:cNvPr id="8215" name="Text Box 66"/>
          <p:cNvSpPr txBox="1">
            <a:spLocks noChangeArrowheads="1"/>
          </p:cNvSpPr>
          <p:nvPr/>
        </p:nvSpPr>
        <p:spPr bwMode="auto">
          <a:xfrm>
            <a:off x="2655888" y="3298825"/>
            <a:ext cx="32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</a:t>
            </a:r>
          </a:p>
        </p:txBody>
      </p: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2379663" y="1984375"/>
            <a:ext cx="4916487" cy="2041525"/>
            <a:chOff x="1499" y="1250"/>
            <a:chExt cx="3097" cy="1286"/>
          </a:xfrm>
        </p:grpSpPr>
        <p:graphicFrame>
          <p:nvGraphicFramePr>
            <p:cNvPr id="8197" name="Object 5"/>
            <p:cNvGraphicFramePr>
              <a:graphicFrameLocks noChangeAspect="1"/>
            </p:cNvGraphicFramePr>
            <p:nvPr/>
          </p:nvGraphicFramePr>
          <p:xfrm>
            <a:off x="2741" y="2116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82" name="Clip" r:id="rId8" imgW="1305000" imgH="1085760" progId="MS_ClipArt_Gallery.2">
                    <p:embed/>
                  </p:oleObj>
                </mc:Choice>
                <mc:Fallback>
                  <p:oleObj name="Clip" r:id="rId8" imgW="1305000" imgH="1085760" progId="MS_ClipArt_Gallery.2">
                    <p:embed/>
                    <p:pic>
                      <p:nvPicPr>
                        <p:cNvPr id="819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1" y="2116"/>
                          <a:ext cx="263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8" name="Object 6"/>
            <p:cNvGraphicFramePr>
              <a:graphicFrameLocks noChangeAspect="1"/>
            </p:cNvGraphicFramePr>
            <p:nvPr/>
          </p:nvGraphicFramePr>
          <p:xfrm>
            <a:off x="3253" y="2087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83" name="Clip" r:id="rId9" imgW="1305000" imgH="1085760" progId="MS_ClipArt_Gallery.2">
                    <p:embed/>
                  </p:oleObj>
                </mc:Choice>
                <mc:Fallback>
                  <p:oleObj name="Clip" r:id="rId9" imgW="1305000" imgH="1085760" progId="MS_ClipArt_Gallery.2">
                    <p:embed/>
                    <p:pic>
                      <p:nvPicPr>
                        <p:cNvPr id="819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3" y="2087"/>
                          <a:ext cx="263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9" name="Object 7"/>
            <p:cNvGraphicFramePr>
              <a:graphicFrameLocks noChangeAspect="1"/>
            </p:cNvGraphicFramePr>
            <p:nvPr/>
          </p:nvGraphicFramePr>
          <p:xfrm>
            <a:off x="2045" y="2020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84" name="Clip" r:id="rId10" imgW="1305000" imgH="1085760" progId="MS_ClipArt_Gallery.2">
                    <p:embed/>
                  </p:oleObj>
                </mc:Choice>
                <mc:Fallback>
                  <p:oleObj name="Clip" r:id="rId10" imgW="1305000" imgH="1085760" progId="MS_ClipArt_Gallery.2">
                    <p:embed/>
                    <p:pic>
                      <p:nvPicPr>
                        <p:cNvPr id="819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5" y="2020"/>
                          <a:ext cx="263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0" name="Object 8"/>
            <p:cNvGraphicFramePr>
              <a:graphicFrameLocks noChangeAspect="1"/>
            </p:cNvGraphicFramePr>
            <p:nvPr/>
          </p:nvGraphicFramePr>
          <p:xfrm>
            <a:off x="2321" y="2321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85" name="Clip" r:id="rId11" imgW="1305000" imgH="1085760" progId="MS_ClipArt_Gallery.2">
                    <p:embed/>
                  </p:oleObj>
                </mc:Choice>
                <mc:Fallback>
                  <p:oleObj name="Clip" r:id="rId11" imgW="1305000" imgH="1085760" progId="MS_ClipArt_Gallery.2">
                    <p:embed/>
                    <p:pic>
                      <p:nvPicPr>
                        <p:cNvPr id="820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1" y="2321"/>
                          <a:ext cx="263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1" name="Object 9"/>
            <p:cNvGraphicFramePr>
              <a:graphicFrameLocks noChangeAspect="1"/>
            </p:cNvGraphicFramePr>
            <p:nvPr/>
          </p:nvGraphicFramePr>
          <p:xfrm>
            <a:off x="4173" y="2000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86" name="Clip" r:id="rId12" imgW="1305000" imgH="1085760" progId="MS_ClipArt_Gallery.2">
                    <p:embed/>
                  </p:oleObj>
                </mc:Choice>
                <mc:Fallback>
                  <p:oleObj name="Clip" r:id="rId12" imgW="1305000" imgH="1085760" progId="MS_ClipArt_Gallery.2">
                    <p:embed/>
                    <p:pic>
                      <p:nvPicPr>
                        <p:cNvPr id="820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" y="2000"/>
                          <a:ext cx="263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2" name="Object 10"/>
            <p:cNvGraphicFramePr>
              <a:graphicFrameLocks noChangeAspect="1"/>
            </p:cNvGraphicFramePr>
            <p:nvPr/>
          </p:nvGraphicFramePr>
          <p:xfrm>
            <a:off x="3698" y="2233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87" name="Clip" r:id="rId13" imgW="1305000" imgH="1085760" progId="MS_ClipArt_Gallery.2">
                    <p:embed/>
                  </p:oleObj>
                </mc:Choice>
                <mc:Fallback>
                  <p:oleObj name="Clip" r:id="rId13" imgW="1305000" imgH="1085760" progId="MS_ClipArt_Gallery.2">
                    <p:embed/>
                    <p:pic>
                      <p:nvPicPr>
                        <p:cNvPr id="820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8" y="2233"/>
                          <a:ext cx="263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7" name="Line 23"/>
            <p:cNvSpPr>
              <a:spLocks noChangeShapeType="1"/>
            </p:cNvSpPr>
            <p:nvPr/>
          </p:nvSpPr>
          <p:spPr bwMode="auto">
            <a:xfrm flipH="1">
              <a:off x="2290" y="1933"/>
              <a:ext cx="21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8218" name="Line 24"/>
            <p:cNvSpPr>
              <a:spLocks noChangeShapeType="1"/>
            </p:cNvSpPr>
            <p:nvPr/>
          </p:nvSpPr>
          <p:spPr bwMode="auto">
            <a:xfrm flipH="1">
              <a:off x="2488" y="1945"/>
              <a:ext cx="79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8219" name="Line 25"/>
            <p:cNvSpPr>
              <a:spLocks noChangeShapeType="1"/>
            </p:cNvSpPr>
            <p:nvPr/>
          </p:nvSpPr>
          <p:spPr bwMode="auto">
            <a:xfrm>
              <a:off x="2680" y="1909"/>
              <a:ext cx="145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8220" name="Line 26"/>
            <p:cNvSpPr>
              <a:spLocks noChangeShapeType="1"/>
            </p:cNvSpPr>
            <p:nvPr/>
          </p:nvSpPr>
          <p:spPr bwMode="auto">
            <a:xfrm flipH="1">
              <a:off x="3485" y="1957"/>
              <a:ext cx="27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8221" name="Line 27"/>
            <p:cNvSpPr>
              <a:spLocks noChangeShapeType="1"/>
            </p:cNvSpPr>
            <p:nvPr/>
          </p:nvSpPr>
          <p:spPr bwMode="auto">
            <a:xfrm flipH="1">
              <a:off x="3802" y="1939"/>
              <a:ext cx="6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8222" name="Line 35"/>
            <p:cNvSpPr>
              <a:spLocks noChangeShapeType="1"/>
            </p:cNvSpPr>
            <p:nvPr/>
          </p:nvSpPr>
          <p:spPr bwMode="auto">
            <a:xfrm flipH="1">
              <a:off x="1499" y="1484"/>
              <a:ext cx="956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8223" name="Line 36"/>
            <p:cNvSpPr>
              <a:spLocks noChangeShapeType="1"/>
            </p:cNvSpPr>
            <p:nvPr/>
          </p:nvSpPr>
          <p:spPr bwMode="auto">
            <a:xfrm>
              <a:off x="2646" y="1463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8224" name="Line 37"/>
            <p:cNvSpPr>
              <a:spLocks noChangeShapeType="1"/>
            </p:cNvSpPr>
            <p:nvPr/>
          </p:nvSpPr>
          <p:spPr bwMode="auto">
            <a:xfrm flipH="1" flipV="1">
              <a:off x="2912" y="1432"/>
              <a:ext cx="777" cy="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grpSp>
          <p:nvGrpSpPr>
            <p:cNvPr id="8225" name="Group 47"/>
            <p:cNvGrpSpPr>
              <a:grpSpLocks/>
            </p:cNvGrpSpPr>
            <p:nvPr/>
          </p:nvGrpSpPr>
          <p:grpSpPr bwMode="auto">
            <a:xfrm>
              <a:off x="2438" y="1353"/>
              <a:ext cx="454" cy="176"/>
              <a:chOff x="3913" y="3140"/>
              <a:chExt cx="454" cy="176"/>
            </a:xfrm>
          </p:grpSpPr>
          <p:sp>
            <p:nvSpPr>
              <p:cNvPr id="8244" name="Rectangle 48"/>
              <p:cNvSpPr>
                <a:spLocks noChangeArrowheads="1"/>
              </p:cNvSpPr>
              <p:nvPr/>
            </p:nvSpPr>
            <p:spPr bwMode="auto">
              <a:xfrm>
                <a:off x="3913" y="3228"/>
                <a:ext cx="407" cy="88"/>
              </a:xfrm>
              <a:prstGeom prst="rect">
                <a:avLst/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pt-BR"/>
              </a:p>
            </p:txBody>
          </p:sp>
          <p:sp>
            <p:nvSpPr>
              <p:cNvPr id="8245" name="Freeform 49"/>
              <p:cNvSpPr>
                <a:spLocks/>
              </p:cNvSpPr>
              <p:nvPr/>
            </p:nvSpPr>
            <p:spPr bwMode="auto">
              <a:xfrm>
                <a:off x="3958" y="3145"/>
                <a:ext cx="409" cy="68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8246" name="Freeform 50"/>
              <p:cNvSpPr>
                <a:spLocks/>
              </p:cNvSpPr>
              <p:nvPr/>
            </p:nvSpPr>
            <p:spPr bwMode="auto">
              <a:xfrm>
                <a:off x="4044" y="3140"/>
                <a:ext cx="251" cy="75"/>
              </a:xfrm>
              <a:custGeom>
                <a:avLst/>
                <a:gdLst>
                  <a:gd name="T0" fmla="*/ 0 w 148"/>
                  <a:gd name="T1" fmla="*/ 0 h 74"/>
                  <a:gd name="T2" fmla="*/ 40 w 148"/>
                  <a:gd name="T3" fmla="*/ 0 h 74"/>
                  <a:gd name="T4" fmla="*/ 102 w 148"/>
                  <a:gd name="T5" fmla="*/ 74 h 74"/>
                  <a:gd name="T6" fmla="*/ 148 w 148"/>
                  <a:gd name="T7" fmla="*/ 74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"/>
                  <a:gd name="T13" fmla="*/ 0 h 74"/>
                  <a:gd name="T14" fmla="*/ 148 w 148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" h="74">
                    <a:moveTo>
                      <a:pt x="0" y="0"/>
                    </a:moveTo>
                    <a:lnTo>
                      <a:pt x="40" y="0"/>
                    </a:lnTo>
                    <a:lnTo>
                      <a:pt x="102" y="74"/>
                    </a:lnTo>
                    <a:lnTo>
                      <a:pt x="148" y="74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8226" name="Group 51"/>
            <p:cNvGrpSpPr>
              <a:grpSpLocks/>
            </p:cNvGrpSpPr>
            <p:nvPr/>
          </p:nvGrpSpPr>
          <p:grpSpPr bwMode="auto">
            <a:xfrm>
              <a:off x="3571" y="1845"/>
              <a:ext cx="454" cy="176"/>
              <a:chOff x="3913" y="3140"/>
              <a:chExt cx="454" cy="176"/>
            </a:xfrm>
          </p:grpSpPr>
          <p:sp>
            <p:nvSpPr>
              <p:cNvPr id="8241" name="Rectangle 52"/>
              <p:cNvSpPr>
                <a:spLocks noChangeArrowheads="1"/>
              </p:cNvSpPr>
              <p:nvPr/>
            </p:nvSpPr>
            <p:spPr bwMode="auto">
              <a:xfrm>
                <a:off x="3913" y="3228"/>
                <a:ext cx="407" cy="88"/>
              </a:xfrm>
              <a:prstGeom prst="rect">
                <a:avLst/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pt-BR"/>
              </a:p>
            </p:txBody>
          </p:sp>
          <p:sp>
            <p:nvSpPr>
              <p:cNvPr id="8242" name="Freeform 53"/>
              <p:cNvSpPr>
                <a:spLocks/>
              </p:cNvSpPr>
              <p:nvPr/>
            </p:nvSpPr>
            <p:spPr bwMode="auto">
              <a:xfrm>
                <a:off x="3958" y="3145"/>
                <a:ext cx="409" cy="68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8243" name="Freeform 54"/>
              <p:cNvSpPr>
                <a:spLocks/>
              </p:cNvSpPr>
              <p:nvPr/>
            </p:nvSpPr>
            <p:spPr bwMode="auto">
              <a:xfrm>
                <a:off x="4044" y="3140"/>
                <a:ext cx="251" cy="75"/>
              </a:xfrm>
              <a:custGeom>
                <a:avLst/>
                <a:gdLst>
                  <a:gd name="T0" fmla="*/ 0 w 148"/>
                  <a:gd name="T1" fmla="*/ 0 h 74"/>
                  <a:gd name="T2" fmla="*/ 40 w 148"/>
                  <a:gd name="T3" fmla="*/ 0 h 74"/>
                  <a:gd name="T4" fmla="*/ 102 w 148"/>
                  <a:gd name="T5" fmla="*/ 74 h 74"/>
                  <a:gd name="T6" fmla="*/ 148 w 148"/>
                  <a:gd name="T7" fmla="*/ 74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"/>
                  <a:gd name="T13" fmla="*/ 0 h 74"/>
                  <a:gd name="T14" fmla="*/ 148 w 148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" h="74">
                    <a:moveTo>
                      <a:pt x="0" y="0"/>
                    </a:moveTo>
                    <a:lnTo>
                      <a:pt x="40" y="0"/>
                    </a:lnTo>
                    <a:lnTo>
                      <a:pt x="102" y="74"/>
                    </a:lnTo>
                    <a:lnTo>
                      <a:pt x="148" y="74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8227" name="Group 55"/>
            <p:cNvGrpSpPr>
              <a:grpSpLocks/>
            </p:cNvGrpSpPr>
            <p:nvPr/>
          </p:nvGrpSpPr>
          <p:grpSpPr bwMode="auto">
            <a:xfrm>
              <a:off x="2407" y="1819"/>
              <a:ext cx="454" cy="176"/>
              <a:chOff x="3913" y="3140"/>
              <a:chExt cx="454" cy="176"/>
            </a:xfrm>
          </p:grpSpPr>
          <p:sp>
            <p:nvSpPr>
              <p:cNvPr id="8238" name="Rectangle 56"/>
              <p:cNvSpPr>
                <a:spLocks noChangeArrowheads="1"/>
              </p:cNvSpPr>
              <p:nvPr/>
            </p:nvSpPr>
            <p:spPr bwMode="auto">
              <a:xfrm>
                <a:off x="3913" y="3228"/>
                <a:ext cx="407" cy="88"/>
              </a:xfrm>
              <a:prstGeom prst="rect">
                <a:avLst/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pt-BR"/>
              </a:p>
            </p:txBody>
          </p:sp>
          <p:sp>
            <p:nvSpPr>
              <p:cNvPr id="8239" name="Freeform 57"/>
              <p:cNvSpPr>
                <a:spLocks/>
              </p:cNvSpPr>
              <p:nvPr/>
            </p:nvSpPr>
            <p:spPr bwMode="auto">
              <a:xfrm>
                <a:off x="3958" y="3145"/>
                <a:ext cx="409" cy="68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8240" name="Freeform 58"/>
              <p:cNvSpPr>
                <a:spLocks/>
              </p:cNvSpPr>
              <p:nvPr/>
            </p:nvSpPr>
            <p:spPr bwMode="auto">
              <a:xfrm>
                <a:off x="4044" y="3140"/>
                <a:ext cx="251" cy="75"/>
              </a:xfrm>
              <a:custGeom>
                <a:avLst/>
                <a:gdLst>
                  <a:gd name="T0" fmla="*/ 0 w 148"/>
                  <a:gd name="T1" fmla="*/ 0 h 74"/>
                  <a:gd name="T2" fmla="*/ 40 w 148"/>
                  <a:gd name="T3" fmla="*/ 0 h 74"/>
                  <a:gd name="T4" fmla="*/ 102 w 148"/>
                  <a:gd name="T5" fmla="*/ 74 h 74"/>
                  <a:gd name="T6" fmla="*/ 148 w 148"/>
                  <a:gd name="T7" fmla="*/ 74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"/>
                  <a:gd name="T13" fmla="*/ 0 h 74"/>
                  <a:gd name="T14" fmla="*/ 148 w 148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" h="74">
                    <a:moveTo>
                      <a:pt x="0" y="0"/>
                    </a:moveTo>
                    <a:lnTo>
                      <a:pt x="40" y="0"/>
                    </a:lnTo>
                    <a:lnTo>
                      <a:pt x="102" y="74"/>
                    </a:lnTo>
                    <a:lnTo>
                      <a:pt x="148" y="74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8228" name="Line 63"/>
            <p:cNvSpPr>
              <a:spLocks noChangeShapeType="1"/>
            </p:cNvSpPr>
            <p:nvPr/>
          </p:nvSpPr>
          <p:spPr bwMode="auto">
            <a:xfrm>
              <a:off x="4039" y="1973"/>
              <a:ext cx="18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8229" name="Text Box 67"/>
            <p:cNvSpPr txBox="1">
              <a:spLocks noChangeArrowheads="1"/>
            </p:cNvSpPr>
            <p:nvPr/>
          </p:nvSpPr>
          <p:spPr bwMode="auto">
            <a:xfrm>
              <a:off x="2281" y="2030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D</a:t>
              </a:r>
            </a:p>
          </p:txBody>
        </p:sp>
        <p:sp>
          <p:nvSpPr>
            <p:cNvPr id="8230" name="Text Box 68"/>
            <p:cNvSpPr txBox="1">
              <a:spLocks noChangeArrowheads="1"/>
            </p:cNvSpPr>
            <p:nvPr/>
          </p:nvSpPr>
          <p:spPr bwMode="auto">
            <a:xfrm>
              <a:off x="2579" y="2305"/>
              <a:ext cx="2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E</a:t>
              </a:r>
            </a:p>
          </p:txBody>
        </p:sp>
        <p:sp>
          <p:nvSpPr>
            <p:cNvPr id="8231" name="Text Box 69"/>
            <p:cNvSpPr txBox="1">
              <a:spLocks noChangeArrowheads="1"/>
            </p:cNvSpPr>
            <p:nvPr/>
          </p:nvSpPr>
          <p:spPr bwMode="auto">
            <a:xfrm>
              <a:off x="2877" y="1926"/>
              <a:ext cx="20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F</a:t>
              </a:r>
            </a:p>
          </p:txBody>
        </p:sp>
        <p:sp>
          <p:nvSpPr>
            <p:cNvPr id="8232" name="Text Box 74"/>
            <p:cNvSpPr txBox="1">
              <a:spLocks noChangeArrowheads="1"/>
            </p:cNvSpPr>
            <p:nvPr/>
          </p:nvSpPr>
          <p:spPr bwMode="auto">
            <a:xfrm>
              <a:off x="2147" y="1744"/>
              <a:ext cx="2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S</a:t>
              </a:r>
              <a:r>
                <a:rPr lang="en-US" baseline="-25000"/>
                <a:t>2</a:t>
              </a:r>
            </a:p>
          </p:txBody>
        </p:sp>
        <p:sp>
          <p:nvSpPr>
            <p:cNvPr id="8233" name="Text Box 75"/>
            <p:cNvSpPr txBox="1">
              <a:spLocks noChangeArrowheads="1"/>
            </p:cNvSpPr>
            <p:nvPr/>
          </p:nvSpPr>
          <p:spPr bwMode="auto">
            <a:xfrm>
              <a:off x="2920" y="1250"/>
              <a:ext cx="2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S</a:t>
              </a:r>
              <a:r>
                <a:rPr lang="en-US" baseline="-25000"/>
                <a:t>4</a:t>
              </a:r>
            </a:p>
          </p:txBody>
        </p:sp>
        <p:sp>
          <p:nvSpPr>
            <p:cNvPr id="8234" name="Text Box 76"/>
            <p:cNvSpPr txBox="1">
              <a:spLocks noChangeArrowheads="1"/>
            </p:cNvSpPr>
            <p:nvPr/>
          </p:nvSpPr>
          <p:spPr bwMode="auto">
            <a:xfrm>
              <a:off x="3786" y="1619"/>
              <a:ext cx="2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S</a:t>
              </a:r>
              <a:r>
                <a:rPr lang="en-US" baseline="-25000"/>
                <a:t>3</a:t>
              </a:r>
            </a:p>
          </p:txBody>
        </p:sp>
        <p:sp>
          <p:nvSpPr>
            <p:cNvPr id="8235" name="Text Box 78"/>
            <p:cNvSpPr txBox="1">
              <a:spLocks noChangeArrowheads="1"/>
            </p:cNvSpPr>
            <p:nvPr/>
          </p:nvSpPr>
          <p:spPr bwMode="auto">
            <a:xfrm>
              <a:off x="3931" y="2231"/>
              <a:ext cx="2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H</a:t>
              </a:r>
            </a:p>
          </p:txBody>
        </p:sp>
        <p:sp>
          <p:nvSpPr>
            <p:cNvPr id="8236" name="Text Box 79"/>
            <p:cNvSpPr txBox="1">
              <a:spLocks noChangeArrowheads="1"/>
            </p:cNvSpPr>
            <p:nvPr/>
          </p:nvSpPr>
          <p:spPr bwMode="auto">
            <a:xfrm>
              <a:off x="4401" y="2003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I</a:t>
              </a:r>
            </a:p>
          </p:txBody>
        </p:sp>
        <p:sp>
          <p:nvSpPr>
            <p:cNvPr id="8237" name="Text Box 80"/>
            <p:cNvSpPr txBox="1">
              <a:spLocks noChangeArrowheads="1"/>
            </p:cNvSpPr>
            <p:nvPr/>
          </p:nvSpPr>
          <p:spPr bwMode="auto">
            <a:xfrm>
              <a:off x="3215" y="2265"/>
              <a:ext cx="2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353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03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7772400" cy="1143000"/>
          </a:xfrm>
        </p:spPr>
        <p:txBody>
          <a:bodyPr/>
          <a:lstStyle/>
          <a:p>
            <a:r>
              <a:rPr lang="en-US" sz="3600" smtClean="0"/>
              <a:t>Exemplo de autoaprendizado com múltiplos comutadores</a:t>
            </a:r>
            <a:endParaRPr lang="en-US" smtClean="0"/>
          </a:p>
        </p:txBody>
      </p:sp>
      <p:sp>
        <p:nvSpPr>
          <p:cNvPr id="9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1139825"/>
            <a:ext cx="77724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/>
              <a:t>Suponha que C envia quadro para I, I responde para C</a:t>
            </a:r>
            <a:endParaRPr lang="en-US" smtClean="0"/>
          </a:p>
        </p:txBody>
      </p:sp>
      <p:sp>
        <p:nvSpPr>
          <p:cNvPr id="9231" name="Rectangle 5"/>
          <p:cNvSpPr>
            <a:spLocks noChangeArrowheads="1"/>
          </p:cNvSpPr>
          <p:nvPr/>
        </p:nvSpPr>
        <p:spPr bwMode="auto">
          <a:xfrm>
            <a:off x="714375" y="4664075"/>
            <a:ext cx="7772400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 u="sng" dirty="0">
                <a:solidFill>
                  <a:srgbClr val="FF0000"/>
                </a:solidFill>
                <a:latin typeface="+mn-lt"/>
              </a:rPr>
              <a:t>P: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mostre</a:t>
            </a:r>
            <a:r>
              <a:rPr lang="en-US" sz="2400" dirty="0">
                <a:latin typeface="+mn-lt"/>
              </a:rPr>
              <a:t> as </a:t>
            </a:r>
            <a:r>
              <a:rPr lang="en-US" sz="2400" dirty="0" err="1">
                <a:latin typeface="+mn-lt"/>
              </a:rPr>
              <a:t>tabelas</a:t>
            </a:r>
            <a:r>
              <a:rPr lang="en-US" sz="2400" dirty="0">
                <a:latin typeface="+mn-lt"/>
              </a:rPr>
              <a:t> de </a:t>
            </a:r>
            <a:r>
              <a:rPr lang="en-US" sz="2400" dirty="0" err="1">
                <a:latin typeface="+mn-lt"/>
              </a:rPr>
              <a:t>comutação</a:t>
            </a:r>
            <a:r>
              <a:rPr lang="en-US" sz="2400" dirty="0">
                <a:latin typeface="+mn-lt"/>
              </a:rPr>
              <a:t> e </a:t>
            </a:r>
            <a:r>
              <a:rPr lang="en-US" sz="2400" dirty="0" err="1">
                <a:latin typeface="+mn-lt"/>
              </a:rPr>
              <a:t>repasse</a:t>
            </a:r>
            <a:r>
              <a:rPr lang="en-US" sz="2400" dirty="0">
                <a:latin typeface="+mn-lt"/>
              </a:rPr>
              <a:t> de </a:t>
            </a:r>
            <a:r>
              <a:rPr lang="en-US" sz="2400" dirty="0" err="1">
                <a:latin typeface="+mn-lt"/>
              </a:rPr>
              <a:t>pacotes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em</a:t>
            </a:r>
            <a:r>
              <a:rPr lang="en-US" sz="2400" dirty="0">
                <a:latin typeface="+mn-lt"/>
              </a:rPr>
              <a:t> S</a:t>
            </a:r>
            <a:r>
              <a:rPr lang="en-US" sz="2400" baseline="-25000" dirty="0">
                <a:latin typeface="+mn-lt"/>
              </a:rPr>
              <a:t>1</a:t>
            </a:r>
            <a:r>
              <a:rPr lang="en-US" sz="2400" dirty="0">
                <a:latin typeface="+mn-lt"/>
              </a:rPr>
              <a:t>, S</a:t>
            </a:r>
            <a:r>
              <a:rPr lang="en-US" sz="2400" baseline="-25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, S</a:t>
            </a:r>
            <a:r>
              <a:rPr lang="en-US" sz="2400" baseline="-25000" dirty="0">
                <a:latin typeface="+mn-lt"/>
              </a:rPr>
              <a:t>3</a:t>
            </a:r>
            <a:r>
              <a:rPr lang="en-US" sz="2400" dirty="0">
                <a:latin typeface="+mn-lt"/>
              </a:rPr>
              <a:t> e S</a:t>
            </a:r>
            <a:r>
              <a:rPr lang="en-US" sz="2400" baseline="-25000" dirty="0">
                <a:latin typeface="+mn-lt"/>
              </a:rPr>
              <a:t>4</a:t>
            </a:r>
            <a:r>
              <a:rPr lang="en-US" sz="2400" dirty="0">
                <a:latin typeface="+mn-lt"/>
              </a:rPr>
              <a:t> 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646238" y="3346450"/>
          <a:ext cx="4159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3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3346450"/>
                        <a:ext cx="41592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2305050" y="3371850"/>
          <a:ext cx="4175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4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3371850"/>
                        <a:ext cx="417513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206500" y="2867025"/>
          <a:ext cx="4175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5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9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2867025"/>
                        <a:ext cx="417513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Line 65"/>
          <p:cNvSpPr>
            <a:spLocks noChangeShapeType="1"/>
          </p:cNvSpPr>
          <p:nvPr/>
        </p:nvSpPr>
        <p:spPr bwMode="auto">
          <a:xfrm flipH="1">
            <a:off x="1582738" y="303053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9233" name="Line 66"/>
          <p:cNvSpPr>
            <a:spLocks noChangeShapeType="1"/>
          </p:cNvSpPr>
          <p:nvPr/>
        </p:nvSpPr>
        <p:spPr bwMode="auto">
          <a:xfrm flipH="1">
            <a:off x="1970088" y="3078163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9234" name="Line 67"/>
          <p:cNvSpPr>
            <a:spLocks noChangeShapeType="1"/>
          </p:cNvSpPr>
          <p:nvPr/>
        </p:nvSpPr>
        <p:spPr bwMode="auto">
          <a:xfrm>
            <a:off x="2389188" y="3106738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grpSp>
        <p:nvGrpSpPr>
          <p:cNvPr id="9235" name="Group 68"/>
          <p:cNvGrpSpPr>
            <a:grpSpLocks/>
          </p:cNvGrpSpPr>
          <p:nvPr/>
        </p:nvGrpSpPr>
        <p:grpSpPr bwMode="auto">
          <a:xfrm>
            <a:off x="2006600" y="2822575"/>
            <a:ext cx="720725" cy="279400"/>
            <a:chOff x="3913" y="3140"/>
            <a:chExt cx="454" cy="176"/>
          </a:xfrm>
        </p:grpSpPr>
        <p:sp>
          <p:nvSpPr>
            <p:cNvPr id="9272" name="Rectangle 69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pt-BR"/>
            </a:p>
          </p:txBody>
        </p:sp>
        <p:sp>
          <p:nvSpPr>
            <p:cNvPr id="9273" name="Freeform 70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9274" name="Freeform 71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40 w 148"/>
                <a:gd name="T3" fmla="*/ 0 h 74"/>
                <a:gd name="T4" fmla="*/ 102 w 148"/>
                <a:gd name="T5" fmla="*/ 74 h 74"/>
                <a:gd name="T6" fmla="*/ 148 w 148"/>
                <a:gd name="T7" fmla="*/ 74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74"/>
                <a:gd name="T14" fmla="*/ 148 w 148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9236" name="Text Box 72"/>
          <p:cNvSpPr txBox="1">
            <a:spLocks noChangeArrowheads="1"/>
          </p:cNvSpPr>
          <p:nvPr/>
        </p:nvSpPr>
        <p:spPr bwMode="auto">
          <a:xfrm>
            <a:off x="958850" y="2844800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9237" name="Text Box 73"/>
          <p:cNvSpPr txBox="1">
            <a:spLocks noChangeArrowheads="1"/>
          </p:cNvSpPr>
          <p:nvPr/>
        </p:nvSpPr>
        <p:spPr bwMode="auto">
          <a:xfrm>
            <a:off x="1408113" y="3306763"/>
            <a:ext cx="328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9238" name="Text Box 74"/>
          <p:cNvSpPr txBox="1">
            <a:spLocks noChangeArrowheads="1"/>
          </p:cNvSpPr>
          <p:nvPr/>
        </p:nvSpPr>
        <p:spPr bwMode="auto">
          <a:xfrm>
            <a:off x="2181225" y="2444750"/>
            <a:ext cx="411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</a:t>
            </a:r>
            <a:r>
              <a:rPr lang="en-US" baseline="-25000"/>
              <a:t>1</a:t>
            </a:r>
          </a:p>
        </p:txBody>
      </p:sp>
      <p:sp>
        <p:nvSpPr>
          <p:cNvPr id="9239" name="Text Box 75"/>
          <p:cNvSpPr txBox="1">
            <a:spLocks noChangeArrowheads="1"/>
          </p:cNvSpPr>
          <p:nvPr/>
        </p:nvSpPr>
        <p:spPr bwMode="auto">
          <a:xfrm>
            <a:off x="2655888" y="3298825"/>
            <a:ext cx="32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4351338" y="3359150"/>
          <a:ext cx="4175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6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92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338" y="3359150"/>
                        <a:ext cx="417512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5164138" y="3313113"/>
          <a:ext cx="4175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7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92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138" y="3313113"/>
                        <a:ext cx="417512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3246438" y="3206750"/>
          <a:ext cx="4175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8" name="Clip" r:id="rId10" imgW="1305000" imgH="1085760" progId="MS_ClipArt_Gallery.2">
                  <p:embed/>
                </p:oleObj>
              </mc:Choice>
              <mc:Fallback>
                <p:oleObj name="Clip" r:id="rId10" imgW="1305000" imgH="1085760" progId="MS_ClipArt_Gallery.2">
                  <p:embed/>
                  <p:pic>
                    <p:nvPicPr>
                      <p:cNvPr id="92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3206750"/>
                        <a:ext cx="417512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3684588" y="3684588"/>
          <a:ext cx="4175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9" name="Clip" r:id="rId11" imgW="1305000" imgH="1085760" progId="MS_ClipArt_Gallery.2">
                  <p:embed/>
                </p:oleObj>
              </mc:Choice>
              <mc:Fallback>
                <p:oleObj name="Clip" r:id="rId11" imgW="1305000" imgH="1085760" progId="MS_ClipArt_Gallery.2">
                  <p:embed/>
                  <p:pic>
                    <p:nvPicPr>
                      <p:cNvPr id="92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588" y="3684588"/>
                        <a:ext cx="417512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6624638" y="3175000"/>
          <a:ext cx="4175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0" name="Clip" r:id="rId12" imgW="1305000" imgH="1085760" progId="MS_ClipArt_Gallery.2">
                  <p:embed/>
                </p:oleObj>
              </mc:Choice>
              <mc:Fallback>
                <p:oleObj name="Clip" r:id="rId12" imgW="1305000" imgH="1085760" progId="MS_ClipArt_Gallery.2">
                  <p:embed/>
                  <p:pic>
                    <p:nvPicPr>
                      <p:cNvPr id="92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3175000"/>
                        <a:ext cx="417512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5870575" y="3544888"/>
          <a:ext cx="4175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1" name="Clip" r:id="rId13" imgW="1305000" imgH="1085760" progId="MS_ClipArt_Gallery.2">
                  <p:embed/>
                </p:oleObj>
              </mc:Choice>
              <mc:Fallback>
                <p:oleObj name="Clip" r:id="rId13" imgW="1305000" imgH="1085760" progId="MS_ClipArt_Gallery.2">
                  <p:embed/>
                  <p:pic>
                    <p:nvPicPr>
                      <p:cNvPr id="92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0575" y="3544888"/>
                        <a:ext cx="417513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0" name="Line 83"/>
          <p:cNvSpPr>
            <a:spLocks noChangeShapeType="1"/>
          </p:cNvSpPr>
          <p:nvPr/>
        </p:nvSpPr>
        <p:spPr bwMode="auto">
          <a:xfrm flipH="1">
            <a:off x="3635375" y="3068638"/>
            <a:ext cx="34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9241" name="Line 84"/>
          <p:cNvSpPr>
            <a:spLocks noChangeShapeType="1"/>
          </p:cNvSpPr>
          <p:nvPr/>
        </p:nvSpPr>
        <p:spPr bwMode="auto">
          <a:xfrm flipH="1">
            <a:off x="3949700" y="3087688"/>
            <a:ext cx="125413" cy="587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9242" name="Line 85"/>
          <p:cNvSpPr>
            <a:spLocks noChangeShapeType="1"/>
          </p:cNvSpPr>
          <p:nvPr/>
        </p:nvSpPr>
        <p:spPr bwMode="auto">
          <a:xfrm>
            <a:off x="4254500" y="3030538"/>
            <a:ext cx="230188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9243" name="Line 86"/>
          <p:cNvSpPr>
            <a:spLocks noChangeShapeType="1"/>
          </p:cNvSpPr>
          <p:nvPr/>
        </p:nvSpPr>
        <p:spPr bwMode="auto">
          <a:xfrm flipH="1">
            <a:off x="5532438" y="3106738"/>
            <a:ext cx="428625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9244" name="Line 87"/>
          <p:cNvSpPr>
            <a:spLocks noChangeShapeType="1"/>
          </p:cNvSpPr>
          <p:nvPr/>
        </p:nvSpPr>
        <p:spPr bwMode="auto">
          <a:xfrm flipH="1">
            <a:off x="6035675" y="3078163"/>
            <a:ext cx="9525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9245" name="Line 88"/>
          <p:cNvSpPr>
            <a:spLocks noChangeShapeType="1"/>
          </p:cNvSpPr>
          <p:nvPr/>
        </p:nvSpPr>
        <p:spPr bwMode="auto">
          <a:xfrm flipH="1">
            <a:off x="2379663" y="2355850"/>
            <a:ext cx="1517650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9246" name="Line 89"/>
          <p:cNvSpPr>
            <a:spLocks noChangeShapeType="1"/>
          </p:cNvSpPr>
          <p:nvPr/>
        </p:nvSpPr>
        <p:spPr bwMode="auto">
          <a:xfrm>
            <a:off x="4200525" y="2322513"/>
            <a:ext cx="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9247" name="Line 90"/>
          <p:cNvSpPr>
            <a:spLocks noChangeShapeType="1"/>
          </p:cNvSpPr>
          <p:nvPr/>
        </p:nvSpPr>
        <p:spPr bwMode="auto">
          <a:xfrm flipH="1" flipV="1">
            <a:off x="4622800" y="2273300"/>
            <a:ext cx="1233488" cy="71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grpSp>
        <p:nvGrpSpPr>
          <p:cNvPr id="9248" name="Group 91"/>
          <p:cNvGrpSpPr>
            <a:grpSpLocks/>
          </p:cNvGrpSpPr>
          <p:nvPr/>
        </p:nvGrpSpPr>
        <p:grpSpPr bwMode="auto">
          <a:xfrm>
            <a:off x="3870325" y="2147888"/>
            <a:ext cx="720725" cy="279400"/>
            <a:chOff x="3913" y="3140"/>
            <a:chExt cx="454" cy="176"/>
          </a:xfrm>
        </p:grpSpPr>
        <p:sp>
          <p:nvSpPr>
            <p:cNvPr id="9269" name="Rectangle 92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pt-BR"/>
            </a:p>
          </p:txBody>
        </p:sp>
        <p:sp>
          <p:nvSpPr>
            <p:cNvPr id="9270" name="Freeform 93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9271" name="Freeform 94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40 w 148"/>
                <a:gd name="T3" fmla="*/ 0 h 74"/>
                <a:gd name="T4" fmla="*/ 102 w 148"/>
                <a:gd name="T5" fmla="*/ 74 h 74"/>
                <a:gd name="T6" fmla="*/ 148 w 148"/>
                <a:gd name="T7" fmla="*/ 74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74"/>
                <a:gd name="T14" fmla="*/ 148 w 148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9249" name="Group 95"/>
          <p:cNvGrpSpPr>
            <a:grpSpLocks/>
          </p:cNvGrpSpPr>
          <p:nvPr/>
        </p:nvGrpSpPr>
        <p:grpSpPr bwMode="auto">
          <a:xfrm>
            <a:off x="5668963" y="2928938"/>
            <a:ext cx="720725" cy="279400"/>
            <a:chOff x="3913" y="3140"/>
            <a:chExt cx="454" cy="176"/>
          </a:xfrm>
        </p:grpSpPr>
        <p:sp>
          <p:nvSpPr>
            <p:cNvPr id="9266" name="Rectangle 96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pt-BR"/>
            </a:p>
          </p:txBody>
        </p:sp>
        <p:sp>
          <p:nvSpPr>
            <p:cNvPr id="9267" name="Freeform 97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9268" name="Freeform 98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40 w 148"/>
                <a:gd name="T3" fmla="*/ 0 h 74"/>
                <a:gd name="T4" fmla="*/ 102 w 148"/>
                <a:gd name="T5" fmla="*/ 74 h 74"/>
                <a:gd name="T6" fmla="*/ 148 w 148"/>
                <a:gd name="T7" fmla="*/ 74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74"/>
                <a:gd name="T14" fmla="*/ 148 w 148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9250" name="Group 99"/>
          <p:cNvGrpSpPr>
            <a:grpSpLocks/>
          </p:cNvGrpSpPr>
          <p:nvPr/>
        </p:nvGrpSpPr>
        <p:grpSpPr bwMode="auto">
          <a:xfrm>
            <a:off x="3821113" y="2887663"/>
            <a:ext cx="720725" cy="279400"/>
            <a:chOff x="3913" y="3140"/>
            <a:chExt cx="454" cy="176"/>
          </a:xfrm>
        </p:grpSpPr>
        <p:sp>
          <p:nvSpPr>
            <p:cNvPr id="9263" name="Rectangle 100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pt-BR"/>
            </a:p>
          </p:txBody>
        </p:sp>
        <p:sp>
          <p:nvSpPr>
            <p:cNvPr id="9264" name="Freeform 101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9265" name="Freeform 102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40 w 148"/>
                <a:gd name="T3" fmla="*/ 0 h 74"/>
                <a:gd name="T4" fmla="*/ 102 w 148"/>
                <a:gd name="T5" fmla="*/ 74 h 74"/>
                <a:gd name="T6" fmla="*/ 148 w 148"/>
                <a:gd name="T7" fmla="*/ 74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74"/>
                <a:gd name="T14" fmla="*/ 148 w 148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9251" name="Line 103"/>
          <p:cNvSpPr>
            <a:spLocks noChangeShapeType="1"/>
          </p:cNvSpPr>
          <p:nvPr/>
        </p:nvSpPr>
        <p:spPr bwMode="auto">
          <a:xfrm>
            <a:off x="6411913" y="3132138"/>
            <a:ext cx="28575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9252" name="Text Box 104"/>
          <p:cNvSpPr txBox="1">
            <a:spLocks noChangeArrowheads="1"/>
          </p:cNvSpPr>
          <p:nvPr/>
        </p:nvSpPr>
        <p:spPr bwMode="auto">
          <a:xfrm>
            <a:off x="3621088" y="3222625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9253" name="Text Box 105"/>
          <p:cNvSpPr txBox="1">
            <a:spLocks noChangeArrowheads="1"/>
          </p:cNvSpPr>
          <p:nvPr/>
        </p:nvSpPr>
        <p:spPr bwMode="auto">
          <a:xfrm>
            <a:off x="4094163" y="3659188"/>
            <a:ext cx="32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E</a:t>
            </a:r>
          </a:p>
        </p:txBody>
      </p:sp>
      <p:sp>
        <p:nvSpPr>
          <p:cNvPr id="9254" name="Text Box 106"/>
          <p:cNvSpPr txBox="1">
            <a:spLocks noChangeArrowheads="1"/>
          </p:cNvSpPr>
          <p:nvPr/>
        </p:nvSpPr>
        <p:spPr bwMode="auto">
          <a:xfrm>
            <a:off x="4567238" y="3057525"/>
            <a:ext cx="32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F</a:t>
            </a:r>
          </a:p>
        </p:txBody>
      </p:sp>
      <p:sp>
        <p:nvSpPr>
          <p:cNvPr id="9255" name="Text Box 107"/>
          <p:cNvSpPr txBox="1">
            <a:spLocks noChangeArrowheads="1"/>
          </p:cNvSpPr>
          <p:nvPr/>
        </p:nvSpPr>
        <p:spPr bwMode="auto">
          <a:xfrm>
            <a:off x="3408363" y="2768600"/>
            <a:ext cx="436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</a:t>
            </a:r>
            <a:r>
              <a:rPr lang="en-US" baseline="-25000"/>
              <a:t>2</a:t>
            </a:r>
          </a:p>
        </p:txBody>
      </p:sp>
      <p:sp>
        <p:nvSpPr>
          <p:cNvPr id="9256" name="Text Box 108"/>
          <p:cNvSpPr txBox="1">
            <a:spLocks noChangeArrowheads="1"/>
          </p:cNvSpPr>
          <p:nvPr/>
        </p:nvSpPr>
        <p:spPr bwMode="auto">
          <a:xfrm>
            <a:off x="4635500" y="1984375"/>
            <a:ext cx="436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</a:t>
            </a:r>
            <a:r>
              <a:rPr lang="en-US" baseline="-25000"/>
              <a:t>4</a:t>
            </a:r>
          </a:p>
        </p:txBody>
      </p:sp>
      <p:sp>
        <p:nvSpPr>
          <p:cNvPr id="9257" name="Text Box 109"/>
          <p:cNvSpPr txBox="1">
            <a:spLocks noChangeArrowheads="1"/>
          </p:cNvSpPr>
          <p:nvPr/>
        </p:nvSpPr>
        <p:spPr bwMode="auto">
          <a:xfrm>
            <a:off x="6010275" y="2570163"/>
            <a:ext cx="436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</a:t>
            </a:r>
            <a:r>
              <a:rPr lang="en-US" baseline="-25000"/>
              <a:t>3</a:t>
            </a:r>
          </a:p>
        </p:txBody>
      </p:sp>
      <p:sp>
        <p:nvSpPr>
          <p:cNvPr id="9258" name="Text Box 110"/>
          <p:cNvSpPr txBox="1">
            <a:spLocks noChangeArrowheads="1"/>
          </p:cNvSpPr>
          <p:nvPr/>
        </p:nvSpPr>
        <p:spPr bwMode="auto">
          <a:xfrm>
            <a:off x="6240463" y="3541713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H</a:t>
            </a:r>
          </a:p>
        </p:txBody>
      </p:sp>
      <p:sp>
        <p:nvSpPr>
          <p:cNvPr id="9259" name="Text Box 111"/>
          <p:cNvSpPr txBox="1">
            <a:spLocks noChangeArrowheads="1"/>
          </p:cNvSpPr>
          <p:nvPr/>
        </p:nvSpPr>
        <p:spPr bwMode="auto">
          <a:xfrm>
            <a:off x="6986588" y="317976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</a:t>
            </a:r>
          </a:p>
        </p:txBody>
      </p:sp>
      <p:sp>
        <p:nvSpPr>
          <p:cNvPr id="9260" name="Text Box 112"/>
          <p:cNvSpPr txBox="1">
            <a:spLocks noChangeArrowheads="1"/>
          </p:cNvSpPr>
          <p:nvPr/>
        </p:nvSpPr>
        <p:spPr bwMode="auto">
          <a:xfrm>
            <a:off x="5103813" y="3595688"/>
            <a:ext cx="339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G</a:t>
            </a:r>
          </a:p>
        </p:txBody>
      </p:sp>
      <p:sp>
        <p:nvSpPr>
          <p:cNvPr id="9261" name="Text Box 113"/>
          <p:cNvSpPr txBox="1">
            <a:spLocks noChangeArrowheads="1"/>
          </p:cNvSpPr>
          <p:nvPr/>
        </p:nvSpPr>
        <p:spPr bwMode="auto">
          <a:xfrm>
            <a:off x="3578225" y="2070100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262" name="Text Box 114"/>
          <p:cNvSpPr txBox="1">
            <a:spLocks noChangeArrowheads="1"/>
          </p:cNvSpPr>
          <p:nvPr/>
        </p:nvSpPr>
        <p:spPr bwMode="auto">
          <a:xfrm>
            <a:off x="3959225" y="24622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7" name="Text Box 114"/>
          <p:cNvSpPr txBox="1">
            <a:spLocks noChangeArrowheads="1"/>
          </p:cNvSpPr>
          <p:nvPr/>
        </p:nvSpPr>
        <p:spPr bwMode="auto">
          <a:xfrm>
            <a:off x="4613275" y="2320132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8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Freeform 81"/>
          <p:cNvSpPr>
            <a:spLocks/>
          </p:cNvSpPr>
          <p:nvPr/>
        </p:nvSpPr>
        <p:spPr bwMode="auto">
          <a:xfrm rot="5400000">
            <a:off x="2404269" y="-116681"/>
            <a:ext cx="4632325" cy="8434387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Rede institucional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249363" y="540067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7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10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540067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4575175" y="5418138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8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175" y="5418138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5575300" y="5357813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9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10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5357813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2060575" y="5434013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0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10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5434013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3217863" y="52165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1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102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863" y="52165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3756025" y="5846763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2" name="Clip" r:id="rId10" imgW="1305000" imgH="1085760" progId="MS_ClipArt_Gallery.2">
                  <p:embed/>
                </p:oleObj>
              </mc:Choice>
              <mc:Fallback>
                <p:oleObj name="Clip" r:id="rId10" imgW="1305000" imgH="1085760" progId="MS_ClipArt_Gallery.2">
                  <p:embed/>
                  <p:pic>
                    <p:nvPicPr>
                      <p:cNvPr id="102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025" y="5846763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7370763" y="5175250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3" name="Clip" r:id="rId11" imgW="1305000" imgH="1085760" progId="MS_ClipArt_Gallery.2">
                  <p:embed/>
                </p:oleObj>
              </mc:Choice>
              <mc:Fallback>
                <p:oleObj name="Clip" r:id="rId11" imgW="1305000" imgH="1085760" progId="MS_ClipArt_Gallery.2">
                  <p:embed/>
                  <p:pic>
                    <p:nvPicPr>
                      <p:cNvPr id="102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0763" y="5175250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6443663" y="5662613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4" name="Clip" r:id="rId12" imgW="1305000" imgH="1085760" progId="MS_ClipArt_Gallery.2">
                  <p:embed/>
                </p:oleObj>
              </mc:Choice>
              <mc:Fallback>
                <p:oleObj name="Clip" r:id="rId12" imgW="1305000" imgH="1085760" progId="MS_ClipArt_Gallery.2">
                  <p:embed/>
                  <p:pic>
                    <p:nvPicPr>
                      <p:cNvPr id="102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5662613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709613" y="4768850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5" name="Clip" r:id="rId13" imgW="1305000" imgH="1085760" progId="MS_ClipArt_Gallery.2">
                  <p:embed/>
                </p:oleObj>
              </mc:Choice>
              <mc:Fallback>
                <p:oleObj name="Clip" r:id="rId13" imgW="1305000" imgH="1085760" progId="MS_ClipArt_Gallery.2">
                  <p:embed/>
                  <p:pic>
                    <p:nvPicPr>
                      <p:cNvPr id="102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4768850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5" name="Line 18"/>
          <p:cNvSpPr>
            <a:spLocks noChangeShapeType="1"/>
          </p:cNvSpPr>
          <p:nvPr/>
        </p:nvSpPr>
        <p:spPr bwMode="auto">
          <a:xfrm flipH="1">
            <a:off x="1171575" y="498475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0256" name="Line 19"/>
          <p:cNvSpPr>
            <a:spLocks noChangeShapeType="1"/>
          </p:cNvSpPr>
          <p:nvPr/>
        </p:nvSpPr>
        <p:spPr bwMode="auto">
          <a:xfrm flipH="1">
            <a:off x="1647825" y="5048250"/>
            <a:ext cx="334963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0257" name="Line 20"/>
          <p:cNvSpPr>
            <a:spLocks noChangeShapeType="1"/>
          </p:cNvSpPr>
          <p:nvPr/>
        </p:nvSpPr>
        <p:spPr bwMode="auto">
          <a:xfrm>
            <a:off x="2163763" y="5086350"/>
            <a:ext cx="8890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0258" name="Line 21"/>
          <p:cNvSpPr>
            <a:spLocks noChangeShapeType="1"/>
          </p:cNvSpPr>
          <p:nvPr/>
        </p:nvSpPr>
        <p:spPr bwMode="auto">
          <a:xfrm flipH="1">
            <a:off x="3695700" y="5035550"/>
            <a:ext cx="425450" cy="284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0259" name="Line 22"/>
          <p:cNvSpPr>
            <a:spLocks noChangeShapeType="1"/>
          </p:cNvSpPr>
          <p:nvPr/>
        </p:nvSpPr>
        <p:spPr bwMode="auto">
          <a:xfrm flipH="1">
            <a:off x="4081463" y="5060950"/>
            <a:ext cx="155575" cy="773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0260" name="Line 23"/>
          <p:cNvSpPr>
            <a:spLocks noChangeShapeType="1"/>
          </p:cNvSpPr>
          <p:nvPr/>
        </p:nvSpPr>
        <p:spPr bwMode="auto">
          <a:xfrm>
            <a:off x="4456113" y="4984750"/>
            <a:ext cx="282575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0261" name="Line 24"/>
          <p:cNvSpPr>
            <a:spLocks noChangeShapeType="1"/>
          </p:cNvSpPr>
          <p:nvPr/>
        </p:nvSpPr>
        <p:spPr bwMode="auto">
          <a:xfrm flipH="1">
            <a:off x="6027738" y="5086350"/>
            <a:ext cx="52705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0262" name="Line 25"/>
          <p:cNvSpPr>
            <a:spLocks noChangeShapeType="1"/>
          </p:cNvSpPr>
          <p:nvPr/>
        </p:nvSpPr>
        <p:spPr bwMode="auto">
          <a:xfrm flipH="1">
            <a:off x="6645275" y="5048250"/>
            <a:ext cx="12700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0263" name="Line 26"/>
          <p:cNvSpPr>
            <a:spLocks noChangeShapeType="1"/>
          </p:cNvSpPr>
          <p:nvPr/>
        </p:nvSpPr>
        <p:spPr bwMode="auto">
          <a:xfrm>
            <a:off x="6799263" y="4945063"/>
            <a:ext cx="631825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0264" name="Line 33"/>
          <p:cNvSpPr>
            <a:spLocks noChangeShapeType="1"/>
          </p:cNvSpPr>
          <p:nvPr/>
        </p:nvSpPr>
        <p:spPr bwMode="auto">
          <a:xfrm flipH="1">
            <a:off x="2151063" y="3387725"/>
            <a:ext cx="2047875" cy="141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0265" name="Line 34"/>
          <p:cNvSpPr>
            <a:spLocks noChangeShapeType="1"/>
          </p:cNvSpPr>
          <p:nvPr/>
        </p:nvSpPr>
        <p:spPr bwMode="auto">
          <a:xfrm>
            <a:off x="4391025" y="3375025"/>
            <a:ext cx="0" cy="146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0266" name="Line 35"/>
          <p:cNvSpPr>
            <a:spLocks noChangeShapeType="1"/>
          </p:cNvSpPr>
          <p:nvPr/>
        </p:nvSpPr>
        <p:spPr bwMode="auto">
          <a:xfrm flipH="1" flipV="1">
            <a:off x="4584700" y="3309938"/>
            <a:ext cx="1841500" cy="162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grpSp>
        <p:nvGrpSpPr>
          <p:cNvPr id="10267" name="Group 40"/>
          <p:cNvGrpSpPr>
            <a:grpSpLocks/>
          </p:cNvGrpSpPr>
          <p:nvPr/>
        </p:nvGrpSpPr>
        <p:grpSpPr bwMode="auto">
          <a:xfrm>
            <a:off x="5910263" y="2484438"/>
            <a:ext cx="238125" cy="484187"/>
            <a:chOff x="4180" y="783"/>
            <a:chExt cx="150" cy="307"/>
          </a:xfrm>
        </p:grpSpPr>
        <p:sp>
          <p:nvSpPr>
            <p:cNvPr id="10318" name="AutoShape 4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19" name="Rectangle 4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20" name="Rectangle 4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21" name="AutoShape 4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22" name="Line 4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23" name="Line 4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24" name="Rectangle 4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25" name="Rectangle 4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0268" name="Group 50"/>
          <p:cNvGrpSpPr>
            <a:grpSpLocks/>
          </p:cNvGrpSpPr>
          <p:nvPr/>
        </p:nvGrpSpPr>
        <p:grpSpPr bwMode="auto">
          <a:xfrm>
            <a:off x="5149850" y="1992313"/>
            <a:ext cx="238125" cy="484187"/>
            <a:chOff x="4180" y="783"/>
            <a:chExt cx="150" cy="307"/>
          </a:xfrm>
        </p:grpSpPr>
        <p:sp>
          <p:nvSpPr>
            <p:cNvPr id="10310" name="AutoShape 5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11" name="Rectangle 5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12" name="Rectangle 5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13" name="AutoShape 5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14" name="Line 5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15" name="Line 5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16" name="Rectangle 5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17" name="Rectangle 5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0269" name="Line 59"/>
          <p:cNvSpPr>
            <a:spLocks noChangeShapeType="1"/>
          </p:cNvSpPr>
          <p:nvPr/>
        </p:nvSpPr>
        <p:spPr bwMode="auto">
          <a:xfrm flipV="1">
            <a:off x="4687888" y="2692400"/>
            <a:ext cx="1223962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0270" name="Line 60"/>
          <p:cNvSpPr>
            <a:spLocks noChangeShapeType="1"/>
          </p:cNvSpPr>
          <p:nvPr/>
        </p:nvSpPr>
        <p:spPr bwMode="auto">
          <a:xfrm flipV="1">
            <a:off x="4481513" y="2370138"/>
            <a:ext cx="669925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grpSp>
        <p:nvGrpSpPr>
          <p:cNvPr id="10271" name="Group 61"/>
          <p:cNvGrpSpPr>
            <a:grpSpLocks/>
          </p:cNvGrpSpPr>
          <p:nvPr/>
        </p:nvGrpSpPr>
        <p:grpSpPr bwMode="auto">
          <a:xfrm>
            <a:off x="2843213" y="2312988"/>
            <a:ext cx="569912" cy="285750"/>
            <a:chOff x="533" y="321"/>
            <a:chExt cx="359" cy="180"/>
          </a:xfrm>
        </p:grpSpPr>
        <p:grpSp>
          <p:nvGrpSpPr>
            <p:cNvPr id="10295" name="Group 62"/>
            <p:cNvGrpSpPr>
              <a:grpSpLocks/>
            </p:cNvGrpSpPr>
            <p:nvPr/>
          </p:nvGrpSpPr>
          <p:grpSpPr bwMode="auto">
            <a:xfrm>
              <a:off x="533" y="321"/>
              <a:ext cx="359" cy="180"/>
              <a:chOff x="1009" y="655"/>
              <a:chExt cx="359" cy="180"/>
            </a:xfrm>
          </p:grpSpPr>
          <p:sp>
            <p:nvSpPr>
              <p:cNvPr id="10297" name="Oval 63"/>
              <p:cNvSpPr>
                <a:spLocks noChangeArrowheads="1"/>
              </p:cNvSpPr>
              <p:nvPr/>
            </p:nvSpPr>
            <p:spPr bwMode="auto">
              <a:xfrm>
                <a:off x="1012" y="735"/>
                <a:ext cx="356" cy="1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298" name="Line 64"/>
              <p:cNvSpPr>
                <a:spLocks noChangeShapeType="1"/>
              </p:cNvSpPr>
              <p:nvPr/>
            </p:nvSpPr>
            <p:spPr bwMode="auto">
              <a:xfrm>
                <a:off x="1012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299" name="Line 65"/>
              <p:cNvSpPr>
                <a:spLocks noChangeShapeType="1"/>
              </p:cNvSpPr>
              <p:nvPr/>
            </p:nvSpPr>
            <p:spPr bwMode="auto">
              <a:xfrm>
                <a:off x="1368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00" name="Rectangle 66"/>
              <p:cNvSpPr>
                <a:spLocks noChangeArrowheads="1"/>
              </p:cNvSpPr>
              <p:nvPr/>
            </p:nvSpPr>
            <p:spPr bwMode="auto">
              <a:xfrm>
                <a:off x="1012" y="727"/>
                <a:ext cx="353" cy="6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0301" name="Oval 67"/>
              <p:cNvSpPr>
                <a:spLocks noChangeArrowheads="1"/>
              </p:cNvSpPr>
              <p:nvPr/>
            </p:nvSpPr>
            <p:spPr bwMode="auto">
              <a:xfrm>
                <a:off x="1009" y="655"/>
                <a:ext cx="356" cy="11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10302" name="Group 68"/>
              <p:cNvGrpSpPr>
                <a:grpSpLocks/>
              </p:cNvGrpSpPr>
              <p:nvPr/>
            </p:nvGrpSpPr>
            <p:grpSpPr bwMode="auto">
              <a:xfrm>
                <a:off x="1095" y="681"/>
                <a:ext cx="176" cy="68"/>
                <a:chOff x="2848" y="848"/>
                <a:chExt cx="140" cy="98"/>
              </a:xfrm>
            </p:grpSpPr>
            <p:sp>
              <p:nvSpPr>
                <p:cNvPr id="10307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308" name="Line 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309" name="Line 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0303" name="Group 72"/>
              <p:cNvGrpSpPr>
                <a:grpSpLocks/>
              </p:cNvGrpSpPr>
              <p:nvPr/>
            </p:nvGrpSpPr>
            <p:grpSpPr bwMode="auto">
              <a:xfrm flipV="1">
                <a:off x="1095" y="680"/>
                <a:ext cx="176" cy="68"/>
                <a:chOff x="2848" y="848"/>
                <a:chExt cx="140" cy="98"/>
              </a:xfrm>
            </p:grpSpPr>
            <p:sp>
              <p:nvSpPr>
                <p:cNvPr id="10304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305" name="Line 7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306" name="Line 7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10296" name="Line 76"/>
            <p:cNvSpPr>
              <a:spLocks noChangeShapeType="1"/>
            </p:cNvSpPr>
            <p:nvPr/>
          </p:nvSpPr>
          <p:spPr bwMode="auto">
            <a:xfrm>
              <a:off x="535" y="368"/>
              <a:ext cx="0" cy="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0272" name="Line 77"/>
          <p:cNvSpPr>
            <a:spLocks noChangeShapeType="1"/>
          </p:cNvSpPr>
          <p:nvPr/>
        </p:nvSpPr>
        <p:spPr bwMode="auto">
          <a:xfrm>
            <a:off x="3387725" y="2524125"/>
            <a:ext cx="862013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0273" name="Line 78"/>
          <p:cNvSpPr>
            <a:spLocks noChangeShapeType="1"/>
          </p:cNvSpPr>
          <p:nvPr/>
        </p:nvSpPr>
        <p:spPr bwMode="auto">
          <a:xfrm flipH="1">
            <a:off x="1995488" y="2420938"/>
            <a:ext cx="85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0274" name="Text Box 79"/>
          <p:cNvSpPr txBox="1">
            <a:spLocks noChangeArrowheads="1"/>
          </p:cNvSpPr>
          <p:nvPr/>
        </p:nvSpPr>
        <p:spPr bwMode="auto">
          <a:xfrm>
            <a:off x="744538" y="2041525"/>
            <a:ext cx="1222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Para rede</a:t>
            </a:r>
          </a:p>
          <a:p>
            <a:r>
              <a:rPr lang="en-US"/>
              <a:t>externa</a:t>
            </a:r>
          </a:p>
        </p:txBody>
      </p:sp>
      <p:sp>
        <p:nvSpPr>
          <p:cNvPr id="10275" name="Text Box 80"/>
          <p:cNvSpPr txBox="1">
            <a:spLocks noChangeArrowheads="1"/>
          </p:cNvSpPr>
          <p:nvPr/>
        </p:nvSpPr>
        <p:spPr bwMode="auto">
          <a:xfrm>
            <a:off x="2555875" y="2608263"/>
            <a:ext cx="1139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roteador</a:t>
            </a:r>
          </a:p>
        </p:txBody>
      </p:sp>
      <p:sp>
        <p:nvSpPr>
          <p:cNvPr id="10276" name="Text Box 82"/>
          <p:cNvSpPr txBox="1">
            <a:spLocks noChangeArrowheads="1"/>
          </p:cNvSpPr>
          <p:nvPr/>
        </p:nvSpPr>
        <p:spPr bwMode="auto">
          <a:xfrm>
            <a:off x="6435725" y="3516313"/>
            <a:ext cx="1825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400" dirty="0" err="1">
                <a:solidFill>
                  <a:srgbClr val="FF0000"/>
                </a:solidFill>
              </a:rPr>
              <a:t>Subrede</a:t>
            </a:r>
            <a:r>
              <a:rPr lang="en-US" sz="2400" dirty="0">
                <a:solidFill>
                  <a:srgbClr val="FF0000"/>
                </a:solidFill>
              </a:rPr>
              <a:t> IP</a:t>
            </a:r>
          </a:p>
        </p:txBody>
      </p:sp>
      <p:sp>
        <p:nvSpPr>
          <p:cNvPr id="10277" name="Text Box 83"/>
          <p:cNvSpPr txBox="1">
            <a:spLocks noChangeArrowheads="1"/>
          </p:cNvSpPr>
          <p:nvPr/>
        </p:nvSpPr>
        <p:spPr bwMode="auto">
          <a:xfrm>
            <a:off x="5432425" y="1835150"/>
            <a:ext cx="2665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Servidor de mensagens</a:t>
            </a:r>
          </a:p>
        </p:txBody>
      </p:sp>
      <p:sp>
        <p:nvSpPr>
          <p:cNvPr id="10278" name="Text Box 84"/>
          <p:cNvSpPr txBox="1">
            <a:spLocks noChangeArrowheads="1"/>
          </p:cNvSpPr>
          <p:nvPr/>
        </p:nvSpPr>
        <p:spPr bwMode="auto">
          <a:xfrm>
            <a:off x="6230938" y="2505075"/>
            <a:ext cx="1617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Servidor web</a:t>
            </a:r>
          </a:p>
        </p:txBody>
      </p:sp>
      <p:grpSp>
        <p:nvGrpSpPr>
          <p:cNvPr id="10279" name="Group 85"/>
          <p:cNvGrpSpPr>
            <a:grpSpLocks/>
          </p:cNvGrpSpPr>
          <p:nvPr/>
        </p:nvGrpSpPr>
        <p:grpSpPr bwMode="auto">
          <a:xfrm>
            <a:off x="4068763" y="3100388"/>
            <a:ext cx="720725" cy="279400"/>
            <a:chOff x="3913" y="3140"/>
            <a:chExt cx="454" cy="176"/>
          </a:xfrm>
        </p:grpSpPr>
        <p:sp>
          <p:nvSpPr>
            <p:cNvPr id="10292" name="Rectangle 86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pt-BR"/>
            </a:p>
          </p:txBody>
        </p:sp>
        <p:sp>
          <p:nvSpPr>
            <p:cNvPr id="10293" name="Freeform 87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0294" name="Freeform 88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40 w 148"/>
                <a:gd name="T3" fmla="*/ 0 h 74"/>
                <a:gd name="T4" fmla="*/ 102 w 148"/>
                <a:gd name="T5" fmla="*/ 74 h 74"/>
                <a:gd name="T6" fmla="*/ 148 w 148"/>
                <a:gd name="T7" fmla="*/ 74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74"/>
                <a:gd name="T14" fmla="*/ 148 w 148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0280" name="Group 89"/>
          <p:cNvGrpSpPr>
            <a:grpSpLocks/>
          </p:cNvGrpSpPr>
          <p:nvPr/>
        </p:nvGrpSpPr>
        <p:grpSpPr bwMode="auto">
          <a:xfrm>
            <a:off x="1693863" y="4784725"/>
            <a:ext cx="720725" cy="279400"/>
            <a:chOff x="3913" y="3140"/>
            <a:chExt cx="454" cy="176"/>
          </a:xfrm>
        </p:grpSpPr>
        <p:sp>
          <p:nvSpPr>
            <p:cNvPr id="10289" name="Rectangle 90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pt-BR"/>
            </a:p>
          </p:txBody>
        </p:sp>
        <p:sp>
          <p:nvSpPr>
            <p:cNvPr id="10290" name="Freeform 91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0291" name="Freeform 92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40 w 148"/>
                <a:gd name="T3" fmla="*/ 0 h 74"/>
                <a:gd name="T4" fmla="*/ 102 w 148"/>
                <a:gd name="T5" fmla="*/ 74 h 74"/>
                <a:gd name="T6" fmla="*/ 148 w 148"/>
                <a:gd name="T7" fmla="*/ 74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74"/>
                <a:gd name="T14" fmla="*/ 148 w 148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0281" name="Group 93"/>
          <p:cNvGrpSpPr>
            <a:grpSpLocks/>
          </p:cNvGrpSpPr>
          <p:nvPr/>
        </p:nvGrpSpPr>
        <p:grpSpPr bwMode="auto">
          <a:xfrm>
            <a:off x="3914775" y="4810125"/>
            <a:ext cx="720725" cy="279400"/>
            <a:chOff x="3913" y="3140"/>
            <a:chExt cx="454" cy="176"/>
          </a:xfrm>
        </p:grpSpPr>
        <p:sp>
          <p:nvSpPr>
            <p:cNvPr id="10286" name="Rectangle 94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pt-BR"/>
            </a:p>
          </p:txBody>
        </p:sp>
        <p:sp>
          <p:nvSpPr>
            <p:cNvPr id="10287" name="Freeform 95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0288" name="Freeform 96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40 w 148"/>
                <a:gd name="T3" fmla="*/ 0 h 74"/>
                <a:gd name="T4" fmla="*/ 102 w 148"/>
                <a:gd name="T5" fmla="*/ 74 h 74"/>
                <a:gd name="T6" fmla="*/ 148 w 148"/>
                <a:gd name="T7" fmla="*/ 74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74"/>
                <a:gd name="T14" fmla="*/ 148 w 148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0282" name="Group 97"/>
          <p:cNvGrpSpPr>
            <a:grpSpLocks/>
          </p:cNvGrpSpPr>
          <p:nvPr/>
        </p:nvGrpSpPr>
        <p:grpSpPr bwMode="auto">
          <a:xfrm>
            <a:off x="6215063" y="4848225"/>
            <a:ext cx="720725" cy="279400"/>
            <a:chOff x="3913" y="3140"/>
            <a:chExt cx="454" cy="176"/>
          </a:xfrm>
        </p:grpSpPr>
        <p:sp>
          <p:nvSpPr>
            <p:cNvPr id="10283" name="Rectangle 98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pt-BR"/>
            </a:p>
          </p:txBody>
        </p:sp>
        <p:sp>
          <p:nvSpPr>
            <p:cNvPr id="10284" name="Freeform 99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0285" name="Freeform 100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40 w 148"/>
                <a:gd name="T3" fmla="*/ 0 h 74"/>
                <a:gd name="T4" fmla="*/ 102 w 148"/>
                <a:gd name="T5" fmla="*/ 74 h 74"/>
                <a:gd name="T6" fmla="*/ 148 w 148"/>
                <a:gd name="T7" fmla="*/ 74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74"/>
                <a:gd name="T14" fmla="*/ 148 w 148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5136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Comutadores x </a:t>
            </a:r>
            <a:br>
              <a:rPr lang="pt-BR" sz="3600" dirty="0" smtClean="0"/>
            </a:br>
            <a:r>
              <a:rPr lang="pt-BR" sz="3600" dirty="0" smtClean="0"/>
              <a:t>Roteadores</a:t>
            </a:r>
            <a:endParaRPr lang="pt-BR" dirty="0" smtClean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1143000"/>
            <a:ext cx="4104456" cy="5410200"/>
          </a:xfrm>
        </p:spPr>
        <p:txBody>
          <a:bodyPr/>
          <a:lstStyle/>
          <a:p>
            <a:r>
              <a:rPr lang="pt-BR" sz="2000" dirty="0" smtClean="0"/>
              <a:t>ambos são dispositivos do tipo armazena-e-repassa</a:t>
            </a:r>
          </a:p>
          <a:p>
            <a:pPr lvl="1"/>
            <a:r>
              <a:rPr lang="pt-BR" sz="1800" dirty="0" smtClean="0">
                <a:solidFill>
                  <a:srgbClr val="FF0000"/>
                </a:solidFill>
              </a:rPr>
              <a:t>roteadores:</a:t>
            </a:r>
            <a:r>
              <a:rPr lang="pt-BR" sz="1800" dirty="0" smtClean="0"/>
              <a:t> dispositivos da camada de rede (examinam os cabeçalhos da camada de rede)</a:t>
            </a:r>
          </a:p>
          <a:p>
            <a:pPr lvl="1"/>
            <a:r>
              <a:rPr lang="pt-BR" sz="1800" dirty="0" smtClean="0">
                <a:solidFill>
                  <a:srgbClr val="FF0000"/>
                </a:solidFill>
              </a:rPr>
              <a:t>comutadores:</a:t>
            </a:r>
            <a:r>
              <a:rPr lang="pt-BR" sz="1800" dirty="0" smtClean="0"/>
              <a:t> são dispositivos da camada de enlace</a:t>
            </a:r>
          </a:p>
          <a:p>
            <a:r>
              <a:rPr lang="pt-BR" sz="2000" dirty="0" smtClean="0"/>
              <a:t>ambos possuem tabelas de repasse:</a:t>
            </a:r>
          </a:p>
          <a:p>
            <a:pPr lvl="1"/>
            <a:r>
              <a:rPr lang="pt-BR" sz="2000" dirty="0" smtClean="0">
                <a:solidFill>
                  <a:srgbClr val="FF0000"/>
                </a:solidFill>
              </a:rPr>
              <a:t>roteadores:</a:t>
            </a:r>
            <a:r>
              <a:rPr lang="pt-BR" sz="2000" dirty="0" smtClean="0"/>
              <a:t> obtém tabelas usando alg. de roteamento, endereços IP</a:t>
            </a:r>
          </a:p>
          <a:p>
            <a:pPr lvl="1"/>
            <a:r>
              <a:rPr lang="pt-BR" sz="2000" dirty="0">
                <a:solidFill>
                  <a:srgbClr val="FF0000"/>
                </a:solidFill>
              </a:rPr>
              <a:t>c</a:t>
            </a:r>
            <a:r>
              <a:rPr lang="pt-BR" sz="2000" dirty="0" smtClean="0">
                <a:solidFill>
                  <a:srgbClr val="FF0000"/>
                </a:solidFill>
              </a:rPr>
              <a:t>omutadores:</a:t>
            </a:r>
            <a:r>
              <a:rPr lang="pt-BR" sz="2000" dirty="0" smtClean="0"/>
              <a:t> obtém tabela usando inundação, aprendizado, endereços MAC</a:t>
            </a:r>
          </a:p>
        </p:txBody>
      </p:sp>
      <p:sp>
        <p:nvSpPr>
          <p:cNvPr id="7" name="Freeform 3"/>
          <p:cNvSpPr>
            <a:spLocks/>
          </p:cNvSpPr>
          <p:nvPr/>
        </p:nvSpPr>
        <p:spPr bwMode="auto">
          <a:xfrm flipH="1">
            <a:off x="6543675" y="1856210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6530975" y="597322"/>
            <a:ext cx="360363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5307013" y="603672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endParaRPr lang="pt-BR" altLang="pt-BR" i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5259388" y="675110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endParaRPr lang="pt-BR" altLang="pt-BR" i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25"/>
          <p:cNvSpPr>
            <a:spLocks noChangeShapeType="1"/>
          </p:cNvSpPr>
          <p:nvPr/>
        </p:nvSpPr>
        <p:spPr bwMode="auto">
          <a:xfrm>
            <a:off x="5259388" y="99261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5216525" y="641772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pt-BR" sz="1800" i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aplicação</a:t>
            </a:r>
            <a:endParaRPr lang="en-US" altLang="pt-BR" sz="1800" i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n-US" altLang="pt-BR" sz="1800" i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transporte</a:t>
            </a:r>
            <a:endParaRPr lang="en-US" altLang="pt-BR" sz="1800" i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n-US" altLang="pt-BR" sz="1800" i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rede</a:t>
            </a:r>
            <a:endParaRPr lang="en-US" altLang="pt-BR" sz="1800" i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n-US" altLang="pt-BR" sz="1800" i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enlace</a:t>
            </a:r>
            <a:endParaRPr lang="en-US" altLang="pt-BR" sz="1800" i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n-US" altLang="pt-BR" sz="1800" i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física</a:t>
            </a:r>
            <a:endParaRPr lang="en-US" altLang="pt-BR" sz="1800" i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5267325" y="131328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5272088" y="1594272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5272088" y="187049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88"/>
          <p:cNvGrpSpPr>
            <a:grpSpLocks/>
          </p:cNvGrpSpPr>
          <p:nvPr/>
        </p:nvGrpSpPr>
        <p:grpSpPr bwMode="auto">
          <a:xfrm>
            <a:off x="6716713" y="3278610"/>
            <a:ext cx="1387475" cy="1035050"/>
            <a:chOff x="3601" y="168"/>
            <a:chExt cx="874" cy="652"/>
          </a:xfrm>
        </p:grpSpPr>
        <p:sp>
          <p:nvSpPr>
            <p:cNvPr id="17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endParaRPr lang="pt-BR" altLang="pt-BR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endParaRPr lang="pt-BR" altLang="pt-BR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altLang="pt-BR" sz="1800" i="0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rede</a:t>
              </a:r>
              <a:endParaRPr lang="en-US" altLang="pt-BR" sz="1800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pt-BR" sz="1800" i="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enlace</a:t>
              </a:r>
              <a:endParaRPr lang="en-US" altLang="pt-BR" sz="1800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pt-BR" sz="1800" i="0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física</a:t>
              </a:r>
              <a:endParaRPr lang="en-US" altLang="pt-BR" sz="1800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94"/>
          <p:cNvGrpSpPr>
            <a:grpSpLocks/>
          </p:cNvGrpSpPr>
          <p:nvPr/>
        </p:nvGrpSpPr>
        <p:grpSpPr bwMode="auto">
          <a:xfrm>
            <a:off x="7054850" y="1853035"/>
            <a:ext cx="1387475" cy="733425"/>
            <a:chOff x="4696" y="597"/>
            <a:chExt cx="874" cy="462"/>
          </a:xfrm>
        </p:grpSpPr>
        <p:sp>
          <p:nvSpPr>
            <p:cNvPr id="23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endParaRPr lang="pt-BR" altLang="pt-BR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endParaRPr lang="pt-BR" altLang="pt-BR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altLang="pt-BR" sz="1800" i="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enlace</a:t>
              </a:r>
              <a:endParaRPr lang="en-US" altLang="pt-BR" sz="1800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pt-BR" sz="1800" i="0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física</a:t>
              </a:r>
              <a:endParaRPr lang="en-US" altLang="pt-BR" sz="1800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Text Box 167"/>
          <p:cNvSpPr txBox="1">
            <a:spLocks noChangeArrowheads="1"/>
          </p:cNvSpPr>
          <p:nvPr/>
        </p:nvSpPr>
        <p:spPr bwMode="auto">
          <a:xfrm>
            <a:off x="5854700" y="2756322"/>
            <a:ext cx="903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pt-BR" sz="1800" b="1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switch</a:t>
            </a:r>
          </a:p>
        </p:txBody>
      </p:sp>
      <p:grpSp>
        <p:nvGrpSpPr>
          <p:cNvPr id="28" name="Group 39"/>
          <p:cNvGrpSpPr>
            <a:grpSpLocks/>
          </p:cNvGrpSpPr>
          <p:nvPr/>
        </p:nvGrpSpPr>
        <p:grpSpPr bwMode="auto">
          <a:xfrm>
            <a:off x="4408489" y="1314872"/>
            <a:ext cx="1039813" cy="307975"/>
            <a:chOff x="1070" y="918"/>
            <a:chExt cx="655" cy="194"/>
          </a:xfrm>
        </p:grpSpPr>
        <p:sp>
          <p:nvSpPr>
            <p:cNvPr id="29" name="Rectangle 40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5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pt-BR" sz="1400" i="0" dirty="0" err="1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datagrama</a:t>
              </a:r>
              <a:endParaRPr lang="en-US" altLang="pt-BR" sz="1400" i="0" dirty="0">
                <a:solidFill>
                  <a:srgbClr val="CC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1" name="Rectangle 57"/>
          <p:cNvSpPr>
            <a:spLocks noChangeArrowheads="1"/>
          </p:cNvSpPr>
          <p:nvPr/>
        </p:nvSpPr>
        <p:spPr bwMode="auto">
          <a:xfrm>
            <a:off x="5208588" y="4346997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endParaRPr lang="pt-BR" altLang="pt-BR" i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58"/>
          <p:cNvSpPr>
            <a:spLocks noChangeArrowheads="1"/>
          </p:cNvSpPr>
          <p:nvPr/>
        </p:nvSpPr>
        <p:spPr bwMode="auto">
          <a:xfrm>
            <a:off x="5160963" y="4418435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endParaRPr lang="pt-BR" altLang="pt-BR" i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Line 59"/>
          <p:cNvSpPr>
            <a:spLocks noChangeShapeType="1"/>
          </p:cNvSpPr>
          <p:nvPr/>
        </p:nvSpPr>
        <p:spPr bwMode="auto">
          <a:xfrm>
            <a:off x="5160963" y="473593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60"/>
          <p:cNvSpPr txBox="1">
            <a:spLocks noChangeArrowheads="1"/>
          </p:cNvSpPr>
          <p:nvPr/>
        </p:nvSpPr>
        <p:spPr bwMode="auto">
          <a:xfrm>
            <a:off x="5118100" y="4385097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pt-BR" sz="1800" i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aplicação</a:t>
            </a:r>
            <a:endParaRPr lang="en-US" altLang="pt-BR" sz="1800" i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n-US" altLang="pt-BR" sz="1800" i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transporte</a:t>
            </a:r>
            <a:endParaRPr lang="en-US" altLang="pt-BR" sz="1800" i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n-US" altLang="pt-BR" sz="1800" i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rede</a:t>
            </a:r>
            <a:endParaRPr lang="en-US" altLang="pt-BR" sz="1800" i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n-US" altLang="pt-BR" sz="1800" i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enlace</a:t>
            </a:r>
            <a:endParaRPr lang="en-US" altLang="pt-BR" sz="1800" i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n-US" altLang="pt-BR" sz="1800" i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física</a:t>
            </a:r>
            <a:endParaRPr lang="en-US" altLang="pt-BR" sz="1800" i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Line 61"/>
          <p:cNvSpPr>
            <a:spLocks noChangeShapeType="1"/>
          </p:cNvSpPr>
          <p:nvPr/>
        </p:nvSpPr>
        <p:spPr bwMode="auto">
          <a:xfrm>
            <a:off x="5168900" y="505661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62"/>
          <p:cNvSpPr>
            <a:spLocks noChangeShapeType="1"/>
          </p:cNvSpPr>
          <p:nvPr/>
        </p:nvSpPr>
        <p:spPr bwMode="auto">
          <a:xfrm>
            <a:off x="5173663" y="533759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63"/>
          <p:cNvSpPr>
            <a:spLocks noChangeShapeType="1"/>
          </p:cNvSpPr>
          <p:nvPr/>
        </p:nvSpPr>
        <p:spPr bwMode="auto">
          <a:xfrm>
            <a:off x="5173663" y="5613822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49"/>
          <p:cNvSpPr>
            <a:spLocks/>
          </p:cNvSpPr>
          <p:nvPr/>
        </p:nvSpPr>
        <p:spPr bwMode="auto">
          <a:xfrm>
            <a:off x="6472238" y="4353347"/>
            <a:ext cx="381000" cy="1857375"/>
          </a:xfrm>
          <a:custGeom>
            <a:avLst/>
            <a:gdLst>
              <a:gd name="T0" fmla="*/ 0 w 240"/>
              <a:gd name="T1" fmla="*/ 2147483647 h 1170"/>
              <a:gd name="T2" fmla="*/ 2147483647 w 240"/>
              <a:gd name="T3" fmla="*/ 0 h 1170"/>
              <a:gd name="T4" fmla="*/ 2147483647 w 240"/>
              <a:gd name="T5" fmla="*/ 2147483647 h 1170"/>
              <a:gd name="T6" fmla="*/ 2147483647 w 240"/>
              <a:gd name="T7" fmla="*/ 2147483647 h 1170"/>
              <a:gd name="T8" fmla="*/ 0 w 240"/>
              <a:gd name="T9" fmla="*/ 2147483647 h 1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0" h="117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9" name="Group 50"/>
          <p:cNvGrpSpPr>
            <a:grpSpLocks/>
          </p:cNvGrpSpPr>
          <p:nvPr/>
        </p:nvGrpSpPr>
        <p:grpSpPr bwMode="auto">
          <a:xfrm>
            <a:off x="4294188" y="1567285"/>
            <a:ext cx="1095375" cy="338137"/>
            <a:chOff x="998" y="1077"/>
            <a:chExt cx="690" cy="213"/>
          </a:xfrm>
        </p:grpSpPr>
        <p:sp>
          <p:nvSpPr>
            <p:cNvPr id="40" name="Rectangle 51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5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pt-BR" sz="1600" i="0" dirty="0" err="1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quadro</a:t>
              </a:r>
              <a:endParaRPr lang="en-US" altLang="pt-BR" sz="1600" i="0" dirty="0">
                <a:solidFill>
                  <a:srgbClr val="CC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2" name="Freeform 53"/>
          <p:cNvSpPr>
            <a:spLocks/>
          </p:cNvSpPr>
          <p:nvPr/>
        </p:nvSpPr>
        <p:spPr bwMode="auto">
          <a:xfrm>
            <a:off x="5281613" y="476672"/>
            <a:ext cx="2924175" cy="5314950"/>
          </a:xfrm>
          <a:custGeom>
            <a:avLst/>
            <a:gdLst>
              <a:gd name="T0" fmla="*/ 2147483647 w 1842"/>
              <a:gd name="T1" fmla="*/ 0 h 3348"/>
              <a:gd name="T2" fmla="*/ 2147483647 w 1842"/>
              <a:gd name="T3" fmla="*/ 2147483647 h 3348"/>
              <a:gd name="T4" fmla="*/ 2147483647 w 1842"/>
              <a:gd name="T5" fmla="*/ 2147483647 h 3348"/>
              <a:gd name="T6" fmla="*/ 2147483647 w 1842"/>
              <a:gd name="T7" fmla="*/ 2147483647 h 3348"/>
              <a:gd name="T8" fmla="*/ 2147483647 w 1842"/>
              <a:gd name="T9" fmla="*/ 2147483647 h 3348"/>
              <a:gd name="T10" fmla="*/ 2147483647 w 1842"/>
              <a:gd name="T11" fmla="*/ 2147483647 h 3348"/>
              <a:gd name="T12" fmla="*/ 2147483647 w 1842"/>
              <a:gd name="T13" fmla="*/ 2147483647 h 3348"/>
              <a:gd name="T14" fmla="*/ 2147483647 w 1842"/>
              <a:gd name="T15" fmla="*/ 2147483647 h 3348"/>
              <a:gd name="T16" fmla="*/ 2147483647 w 1842"/>
              <a:gd name="T17" fmla="*/ 2147483647 h 3348"/>
              <a:gd name="T18" fmla="*/ 2147483647 w 1842"/>
              <a:gd name="T19" fmla="*/ 2147483647 h 3348"/>
              <a:gd name="T20" fmla="*/ 2147483647 w 1842"/>
              <a:gd name="T21" fmla="*/ 2147483647 h 3348"/>
              <a:gd name="T22" fmla="*/ 2147483647 w 1842"/>
              <a:gd name="T23" fmla="*/ 2147483647 h 3348"/>
              <a:gd name="T24" fmla="*/ 0 w 1842"/>
              <a:gd name="T25" fmla="*/ 2147483647 h 334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42" h="3348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3" name="Group 54"/>
          <p:cNvGrpSpPr>
            <a:grpSpLocks/>
          </p:cNvGrpSpPr>
          <p:nvPr/>
        </p:nvGrpSpPr>
        <p:grpSpPr bwMode="auto">
          <a:xfrm>
            <a:off x="8066088" y="1919710"/>
            <a:ext cx="1095375" cy="338137"/>
            <a:chOff x="998" y="1077"/>
            <a:chExt cx="690" cy="213"/>
          </a:xfrm>
        </p:grpSpPr>
        <p:sp>
          <p:nvSpPr>
            <p:cNvPr id="44" name="Rectangle 55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5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pt-BR" sz="1600" i="0" dirty="0" err="1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quadro</a:t>
              </a:r>
              <a:endParaRPr lang="en-US" altLang="pt-BR" sz="1600" i="0" dirty="0">
                <a:solidFill>
                  <a:srgbClr val="CC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6" name="Group 57"/>
          <p:cNvGrpSpPr>
            <a:grpSpLocks/>
          </p:cNvGrpSpPr>
          <p:nvPr/>
        </p:nvGrpSpPr>
        <p:grpSpPr bwMode="auto">
          <a:xfrm>
            <a:off x="7742238" y="3672310"/>
            <a:ext cx="1095375" cy="338137"/>
            <a:chOff x="998" y="1077"/>
            <a:chExt cx="690" cy="213"/>
          </a:xfrm>
        </p:grpSpPr>
        <p:sp>
          <p:nvSpPr>
            <p:cNvPr id="47" name="Rectangle 58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5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pt-BR" sz="1600" i="0" dirty="0" err="1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quadro</a:t>
              </a:r>
              <a:endParaRPr lang="en-US" altLang="pt-BR" sz="1600" i="0" dirty="0">
                <a:solidFill>
                  <a:srgbClr val="CC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9" name="Group 60"/>
          <p:cNvGrpSpPr>
            <a:grpSpLocks/>
          </p:cNvGrpSpPr>
          <p:nvPr/>
        </p:nvGrpSpPr>
        <p:grpSpPr bwMode="auto">
          <a:xfrm>
            <a:off x="7808914" y="3391322"/>
            <a:ext cx="1039813" cy="307975"/>
            <a:chOff x="1070" y="918"/>
            <a:chExt cx="655" cy="194"/>
          </a:xfrm>
        </p:grpSpPr>
        <p:sp>
          <p:nvSpPr>
            <p:cNvPr id="50" name="Rectangle 61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5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pt-BR" sz="1400" i="0" dirty="0" err="1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datagrama</a:t>
              </a:r>
              <a:endParaRPr lang="en-US" altLang="pt-BR" sz="1400" i="0" dirty="0">
                <a:solidFill>
                  <a:srgbClr val="CC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2" name="Freeform 63"/>
          <p:cNvSpPr>
            <a:spLocks/>
          </p:cNvSpPr>
          <p:nvPr/>
        </p:nvSpPr>
        <p:spPr bwMode="auto">
          <a:xfrm>
            <a:off x="6424613" y="3286547"/>
            <a:ext cx="361950" cy="923925"/>
          </a:xfrm>
          <a:custGeom>
            <a:avLst/>
            <a:gdLst>
              <a:gd name="T0" fmla="*/ 2147483647 w 228"/>
              <a:gd name="T1" fmla="*/ 0 h 582"/>
              <a:gd name="T2" fmla="*/ 2147483647 w 228"/>
              <a:gd name="T3" fmla="*/ 2147483647 h 582"/>
              <a:gd name="T4" fmla="*/ 2147483647 w 228"/>
              <a:gd name="T5" fmla="*/ 2147483647 h 582"/>
              <a:gd name="T6" fmla="*/ 0 w 228"/>
              <a:gd name="T7" fmla="*/ 2147483647 h 582"/>
              <a:gd name="T8" fmla="*/ 2147483647 w 228"/>
              <a:gd name="T9" fmla="*/ 0 h 5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" h="582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00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3" name="Group 44"/>
          <p:cNvGrpSpPr>
            <a:grpSpLocks/>
          </p:cNvGrpSpPr>
          <p:nvPr/>
        </p:nvGrpSpPr>
        <p:grpSpPr bwMode="auto">
          <a:xfrm>
            <a:off x="6481763" y="1100560"/>
            <a:ext cx="762000" cy="693737"/>
            <a:chOff x="-44" y="1473"/>
            <a:chExt cx="981" cy="1105"/>
          </a:xfrm>
        </p:grpSpPr>
        <p:pic>
          <p:nvPicPr>
            <p:cNvPr id="5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" name="Group 44"/>
          <p:cNvGrpSpPr>
            <a:grpSpLocks/>
          </p:cNvGrpSpPr>
          <p:nvPr/>
        </p:nvGrpSpPr>
        <p:grpSpPr bwMode="auto">
          <a:xfrm>
            <a:off x="6461125" y="5755110"/>
            <a:ext cx="762000" cy="693737"/>
            <a:chOff x="-44" y="1473"/>
            <a:chExt cx="981" cy="1105"/>
          </a:xfrm>
        </p:grpSpPr>
        <p:pic>
          <p:nvPicPr>
            <p:cNvPr id="5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63" y="2424535"/>
            <a:ext cx="877887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60" name="Group 1108"/>
          <p:cNvGrpSpPr>
            <a:grpSpLocks/>
          </p:cNvGrpSpPr>
          <p:nvPr/>
        </p:nvGrpSpPr>
        <p:grpSpPr bwMode="auto">
          <a:xfrm>
            <a:off x="5881688" y="3605635"/>
            <a:ext cx="812800" cy="360362"/>
            <a:chOff x="2356" y="1300"/>
            <a:chExt cx="555" cy="194"/>
          </a:xfrm>
        </p:grpSpPr>
        <p:sp>
          <p:nvSpPr>
            <p:cNvPr id="61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endParaRPr lang="pt-BR" altLang="pt-BR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 algn="ctr"/>
              <a:endParaRPr lang="pt-BR" altLang="pt-BR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endParaRPr lang="pt-BR" altLang="pt-BR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4" name="Group 1112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67" name="Freeform 111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111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5" name="Line 1115"/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6" name="Line 1116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013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de Memorização</a:t>
            </a:r>
            <a:endParaRPr lang="pt-BR" dirty="0"/>
          </a:p>
        </p:txBody>
      </p: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6980238" y="5354638"/>
            <a:ext cx="711200" cy="600075"/>
            <a:chOff x="7179310" y="4033520"/>
            <a:chExt cx="1009650" cy="855028"/>
          </a:xfrm>
        </p:grpSpPr>
        <p:grpSp>
          <p:nvGrpSpPr>
            <p:cNvPr id="4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5" name="Rectangle 43"/>
            <p:cNvSpPr>
              <a:spLocks noChangeArrowheads="1"/>
            </p:cNvSpPr>
            <p:nvPr/>
          </p:nvSpPr>
          <p:spPr bwMode="auto">
            <a:xfrm rot="-5400000">
              <a:off x="7439378" y="4308711"/>
              <a:ext cx="126671" cy="19607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8" name="Group 96"/>
          <p:cNvGrpSpPr>
            <a:grpSpLocks/>
          </p:cNvGrpSpPr>
          <p:nvPr/>
        </p:nvGrpSpPr>
        <p:grpSpPr bwMode="auto">
          <a:xfrm>
            <a:off x="1046163" y="3962400"/>
            <a:ext cx="1027112" cy="762000"/>
            <a:chOff x="1046480" y="3962400"/>
            <a:chExt cx="1026163" cy="761428"/>
          </a:xfrm>
        </p:grpSpPr>
        <p:sp>
          <p:nvSpPr>
            <p:cNvPr id="9" name="Rectangle 48"/>
            <p:cNvSpPr>
              <a:spLocks noChangeArrowheads="1"/>
            </p:cNvSpPr>
            <p:nvPr/>
          </p:nvSpPr>
          <p:spPr bwMode="auto">
            <a:xfrm rot="-5400000">
              <a:off x="1893411" y="4300306"/>
              <a:ext cx="111042" cy="24742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10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1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</p:grpSp>
      </p:grp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224338" y="4381500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0" dirty="0">
                <a:solidFill>
                  <a:srgbClr val="FF0000"/>
                </a:solidFill>
                <a:latin typeface="+mn-lt"/>
                <a:ea typeface="+mn-ea"/>
              </a:rPr>
              <a:t>R</a:t>
            </a:r>
            <a:endParaRPr lang="en-US" i="0" dirty="0">
              <a:latin typeface="+mn-lt"/>
              <a:ea typeface="+mn-ea"/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868738" y="5378450"/>
            <a:ext cx="1543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charset="0"/>
              </a:rPr>
              <a:t>1A-23-F9-CD-06-9B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4016375" y="5205413"/>
            <a:ext cx="73930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 smtClean="0">
                <a:latin typeface="Arial" charset="0"/>
              </a:rPr>
              <a:t>10.0.0.1</a:t>
            </a:r>
          </a:p>
        </p:txBody>
      </p:sp>
      <p:grpSp>
        <p:nvGrpSpPr>
          <p:cNvPr id="16" name="Group 23"/>
          <p:cNvGrpSpPr>
            <a:grpSpLocks/>
          </p:cNvGrpSpPr>
          <p:nvPr/>
        </p:nvGrpSpPr>
        <p:grpSpPr bwMode="auto">
          <a:xfrm>
            <a:off x="3044825" y="5794375"/>
            <a:ext cx="1541463" cy="449263"/>
            <a:chOff x="1934" y="2405"/>
            <a:chExt cx="971" cy="283"/>
          </a:xfrm>
        </p:grpSpPr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626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</a:rPr>
                <a:t>192.168.0.1</a:t>
              </a:r>
            </a:p>
          </p:txBody>
        </p:sp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E6-E9-00-17-BB-4B</a:t>
              </a:r>
            </a:p>
          </p:txBody>
        </p:sp>
      </p:grp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952500" y="6037263"/>
            <a:ext cx="16271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charset="0"/>
              </a:rPr>
              <a:t>CC-49-DE-D0-AB-7D</a:t>
            </a:r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942975" y="5854700"/>
            <a:ext cx="99418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 smtClean="0">
                <a:latin typeface="Arial" charset="0"/>
              </a:rPr>
              <a:t>192.168.0.2</a:t>
            </a:r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709613" y="4741863"/>
            <a:ext cx="99418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 smtClean="0">
                <a:latin typeface="Arial" charset="0"/>
              </a:rPr>
              <a:t>192.168.0.3</a:t>
            </a: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730250" y="4927600"/>
            <a:ext cx="1509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charset="0"/>
              </a:rPr>
              <a:t>74-29-9C-E8-FF-55</a:t>
            </a:r>
          </a:p>
        </p:txBody>
      </p:sp>
      <p:sp>
        <p:nvSpPr>
          <p:cNvPr id="24" name="Line 40"/>
          <p:cNvSpPr>
            <a:spLocks noChangeShapeType="1"/>
          </p:cNvSpPr>
          <p:nvPr/>
        </p:nvSpPr>
        <p:spPr bwMode="auto">
          <a:xfrm>
            <a:off x="2062162" y="4416425"/>
            <a:ext cx="527689" cy="3968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" name="Line 41"/>
          <p:cNvSpPr>
            <a:spLocks noChangeShapeType="1"/>
          </p:cNvSpPr>
          <p:nvPr/>
        </p:nvSpPr>
        <p:spPr bwMode="auto">
          <a:xfrm flipV="1">
            <a:off x="2185988" y="5089453"/>
            <a:ext cx="381659" cy="527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" name="Line 42"/>
          <p:cNvSpPr>
            <a:spLocks noChangeShapeType="1"/>
          </p:cNvSpPr>
          <p:nvPr/>
        </p:nvSpPr>
        <p:spPr bwMode="auto">
          <a:xfrm>
            <a:off x="3184525" y="4954588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" name="Line 44"/>
          <p:cNvSpPr>
            <a:spLocks noChangeShapeType="1"/>
          </p:cNvSpPr>
          <p:nvPr/>
        </p:nvSpPr>
        <p:spPr bwMode="auto">
          <a:xfrm flipV="1">
            <a:off x="2101850" y="5711825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8" name="Line 45"/>
          <p:cNvSpPr>
            <a:spLocks noChangeShapeType="1"/>
          </p:cNvSpPr>
          <p:nvPr/>
        </p:nvSpPr>
        <p:spPr bwMode="auto">
          <a:xfrm flipH="1" flipV="1">
            <a:off x="1976438" y="4489450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9" name="Line 46"/>
          <p:cNvSpPr>
            <a:spLocks noChangeShapeType="1"/>
          </p:cNvSpPr>
          <p:nvPr/>
        </p:nvSpPr>
        <p:spPr bwMode="auto">
          <a:xfrm>
            <a:off x="3854450" y="502126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0" name="Line 47"/>
          <p:cNvSpPr>
            <a:spLocks noChangeShapeType="1"/>
          </p:cNvSpPr>
          <p:nvPr/>
        </p:nvSpPr>
        <p:spPr bwMode="auto">
          <a:xfrm flipH="1" flipV="1">
            <a:off x="4935538" y="5011738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1" name="Text Box 58"/>
          <p:cNvSpPr txBox="1">
            <a:spLocks noChangeArrowheads="1"/>
          </p:cNvSpPr>
          <p:nvPr/>
        </p:nvSpPr>
        <p:spPr bwMode="auto">
          <a:xfrm>
            <a:off x="719138" y="4156075"/>
            <a:ext cx="3905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0" dirty="0">
                <a:solidFill>
                  <a:srgbClr val="FF0000"/>
                </a:solidFill>
                <a:latin typeface="+mj-lt"/>
                <a:ea typeface="+mn-ea"/>
              </a:rPr>
              <a:t>A</a:t>
            </a:r>
          </a:p>
        </p:txBody>
      </p:sp>
      <p:sp>
        <p:nvSpPr>
          <p:cNvPr id="32" name="Line 60"/>
          <p:cNvSpPr>
            <a:spLocks noChangeShapeType="1"/>
          </p:cNvSpPr>
          <p:nvPr/>
        </p:nvSpPr>
        <p:spPr bwMode="auto">
          <a:xfrm>
            <a:off x="5045075" y="4921250"/>
            <a:ext cx="1198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33" name="Group 63"/>
          <p:cNvGrpSpPr>
            <a:grpSpLocks/>
          </p:cNvGrpSpPr>
          <p:nvPr/>
        </p:nvGrpSpPr>
        <p:grpSpPr bwMode="auto">
          <a:xfrm>
            <a:off x="7372350" y="4845050"/>
            <a:ext cx="1558925" cy="460375"/>
            <a:chOff x="4351" y="2786"/>
            <a:chExt cx="982" cy="290"/>
          </a:xfrm>
        </p:grpSpPr>
        <p:sp>
          <p:nvSpPr>
            <p:cNvPr id="34" name="Text Box 64"/>
            <p:cNvSpPr txBox="1">
              <a:spLocks noChangeArrowheads="1"/>
            </p:cNvSpPr>
            <p:nvPr/>
          </p:nvSpPr>
          <p:spPr bwMode="auto">
            <a:xfrm>
              <a:off x="4352" y="2786"/>
              <a:ext cx="466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</a:rPr>
                <a:t>10.0.0.2</a:t>
              </a:r>
            </a:p>
          </p:txBody>
        </p:sp>
        <p:sp>
          <p:nvSpPr>
            <p:cNvPr id="35" name="Text Box 65"/>
            <p:cNvSpPr txBox="1">
              <a:spLocks noChangeArrowheads="1"/>
            </p:cNvSpPr>
            <p:nvPr/>
          </p:nvSpPr>
          <p:spPr bwMode="auto">
            <a:xfrm>
              <a:off x="4351" y="2904"/>
              <a:ext cx="982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49-BD-D2-C7-56-2A</a:t>
              </a:r>
            </a:p>
          </p:txBody>
        </p:sp>
      </p:grpSp>
      <p:sp>
        <p:nvSpPr>
          <p:cNvPr id="36" name="Line 67"/>
          <p:cNvSpPr>
            <a:spLocks noChangeShapeType="1"/>
          </p:cNvSpPr>
          <p:nvPr/>
        </p:nvSpPr>
        <p:spPr bwMode="auto">
          <a:xfrm flipV="1">
            <a:off x="6943725" y="4416425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7" name="Line 68"/>
          <p:cNvSpPr>
            <a:spLocks noChangeShapeType="1"/>
          </p:cNvSpPr>
          <p:nvPr/>
        </p:nvSpPr>
        <p:spPr bwMode="auto">
          <a:xfrm flipH="1" flipV="1">
            <a:off x="7469188" y="4492625"/>
            <a:ext cx="11112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8" name="Text Box 71"/>
          <p:cNvSpPr txBox="1">
            <a:spLocks noChangeArrowheads="1"/>
          </p:cNvSpPr>
          <p:nvPr/>
        </p:nvSpPr>
        <p:spPr bwMode="auto">
          <a:xfrm>
            <a:off x="7073900" y="5811838"/>
            <a:ext cx="73930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 smtClean="0">
                <a:latin typeface="Arial" charset="0"/>
              </a:rPr>
              <a:t>10.0.0.3</a:t>
            </a:r>
          </a:p>
        </p:txBody>
      </p:sp>
      <p:sp>
        <p:nvSpPr>
          <p:cNvPr id="39" name="Text Box 72"/>
          <p:cNvSpPr txBox="1">
            <a:spLocks noChangeArrowheads="1"/>
          </p:cNvSpPr>
          <p:nvPr/>
        </p:nvSpPr>
        <p:spPr bwMode="auto">
          <a:xfrm>
            <a:off x="7077075" y="5986463"/>
            <a:ext cx="15017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charset="0"/>
              </a:rPr>
              <a:t>88-B2-2F-54-1A-0F</a:t>
            </a:r>
          </a:p>
        </p:txBody>
      </p:sp>
      <p:sp>
        <p:nvSpPr>
          <p:cNvPr id="41" name="Line 74"/>
          <p:cNvSpPr>
            <a:spLocks noChangeShapeType="1"/>
          </p:cNvSpPr>
          <p:nvPr/>
        </p:nvSpPr>
        <p:spPr bwMode="auto">
          <a:xfrm flipH="1">
            <a:off x="7208838" y="5654675"/>
            <a:ext cx="4762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" name="Text Box 76"/>
          <p:cNvSpPr txBox="1">
            <a:spLocks noChangeArrowheads="1"/>
          </p:cNvSpPr>
          <p:nvPr/>
        </p:nvSpPr>
        <p:spPr bwMode="auto">
          <a:xfrm>
            <a:off x="2181420" y="5626894"/>
            <a:ext cx="3571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0" dirty="0">
                <a:solidFill>
                  <a:srgbClr val="FF0000"/>
                </a:solidFill>
                <a:latin typeface="+mj-lt"/>
                <a:ea typeface="+mn-ea"/>
              </a:rPr>
              <a:t>B</a:t>
            </a:r>
          </a:p>
        </p:txBody>
      </p:sp>
      <p:grpSp>
        <p:nvGrpSpPr>
          <p:cNvPr id="44" name="Group 124"/>
          <p:cNvGrpSpPr>
            <a:grpSpLocks/>
          </p:cNvGrpSpPr>
          <p:nvPr/>
        </p:nvGrpSpPr>
        <p:grpSpPr bwMode="auto">
          <a:xfrm>
            <a:off x="7178675" y="4033838"/>
            <a:ext cx="1009650" cy="854075"/>
            <a:chOff x="7179310" y="4033520"/>
            <a:chExt cx="1009650" cy="855028"/>
          </a:xfrm>
        </p:grpSpPr>
        <p:grpSp>
          <p:nvGrpSpPr>
            <p:cNvPr id="45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4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 rot="-5400000">
              <a:off x="7438796" y="4309366"/>
              <a:ext cx="127142" cy="1952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49" name="Group 125"/>
          <p:cNvGrpSpPr>
            <a:grpSpLocks/>
          </p:cNvGrpSpPr>
          <p:nvPr/>
        </p:nvGrpSpPr>
        <p:grpSpPr bwMode="auto">
          <a:xfrm>
            <a:off x="3757613" y="4714875"/>
            <a:ext cx="1292225" cy="425450"/>
            <a:chOff x="4011931" y="3379152"/>
            <a:chExt cx="1262062" cy="390207"/>
          </a:xfrm>
        </p:grpSpPr>
        <p:sp>
          <p:nvSpPr>
            <p:cNvPr id="50" name="Rectangle 43"/>
            <p:cNvSpPr>
              <a:spLocks noChangeArrowheads="1"/>
            </p:cNvSpPr>
            <p:nvPr/>
          </p:nvSpPr>
          <p:spPr bwMode="auto">
            <a:xfrm rot="-5400000">
              <a:off x="5112252" y="3476577"/>
              <a:ext cx="128128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51" name="Group 1185"/>
            <p:cNvGrpSpPr>
              <a:grpSpLocks/>
            </p:cNvGrpSpPr>
            <p:nvPr/>
          </p:nvGrpSpPr>
          <p:grpSpPr bwMode="auto">
            <a:xfrm>
              <a:off x="4197985" y="3379152"/>
              <a:ext cx="892175" cy="390207"/>
              <a:chOff x="4650" y="1129"/>
              <a:chExt cx="246" cy="95"/>
            </a:xfrm>
          </p:grpSpPr>
          <p:sp>
            <p:nvSpPr>
              <p:cNvPr id="5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endParaRPr lang="pt-BR" altLang="pt-BR" i="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5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 algn="ctr"/>
                <a:endParaRPr lang="pt-BR" altLang="pt-BR" i="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5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endParaRPr lang="pt-BR" altLang="pt-BR" i="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56" name="Group 118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59" name="Freeform 119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0" name="Freeform 119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57" name="Line 119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8" name="Line 119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52" name="Rectangle 43"/>
            <p:cNvSpPr>
              <a:spLocks noChangeArrowheads="1"/>
            </p:cNvSpPr>
            <p:nvPr/>
          </p:nvSpPr>
          <p:spPr bwMode="auto">
            <a:xfrm rot="-5400000">
              <a:off x="4046274" y="3486041"/>
              <a:ext cx="126671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61" name="Group 126"/>
          <p:cNvGrpSpPr>
            <a:grpSpLocks/>
          </p:cNvGrpSpPr>
          <p:nvPr/>
        </p:nvGrpSpPr>
        <p:grpSpPr bwMode="auto">
          <a:xfrm>
            <a:off x="1482725" y="5313363"/>
            <a:ext cx="701675" cy="517525"/>
            <a:chOff x="1046480" y="3962400"/>
            <a:chExt cx="1026163" cy="761428"/>
          </a:xfrm>
        </p:grpSpPr>
        <p:sp>
          <p:nvSpPr>
            <p:cNvPr id="62" name="Rectangle 48"/>
            <p:cNvSpPr>
              <a:spLocks noChangeArrowheads="1"/>
            </p:cNvSpPr>
            <p:nvPr/>
          </p:nvSpPr>
          <p:spPr bwMode="auto">
            <a:xfrm rot="-54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63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64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</p:grpSp>
      </p:grpSp>
      <p:sp>
        <p:nvSpPr>
          <p:cNvPr id="66" name="Rectangle 60"/>
          <p:cNvSpPr>
            <a:spLocks noChangeArrowheads="1"/>
          </p:cNvSpPr>
          <p:nvPr/>
        </p:nvSpPr>
        <p:spPr bwMode="auto">
          <a:xfrm>
            <a:off x="706438" y="1084262"/>
            <a:ext cx="7772400" cy="2158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dirty="0" smtClean="0">
                <a:latin typeface="Gill Sans MT" charset="0"/>
                <a:ea typeface="ＭＳ Ｐゴシック" charset="0"/>
              </a:rPr>
              <a:t>A) Como </a:t>
            </a:r>
            <a:r>
              <a:rPr lang="en-US" dirty="0" err="1" smtClean="0">
                <a:latin typeface="Gill Sans MT" charset="0"/>
                <a:ea typeface="ＭＳ Ｐゴシック" charset="0"/>
              </a:rPr>
              <a:t>ficaria</a:t>
            </a:r>
            <a:r>
              <a:rPr lang="en-US" dirty="0" smtClean="0">
                <a:latin typeface="Gill Sans MT" charset="0"/>
                <a:ea typeface="ＭＳ Ｐゴシック" charset="0"/>
              </a:rPr>
              <a:t> a </a:t>
            </a:r>
            <a:r>
              <a:rPr lang="en-US" dirty="0" err="1" smtClean="0">
                <a:latin typeface="Gill Sans MT" charset="0"/>
                <a:ea typeface="ＭＳ Ｐゴシック" charset="0"/>
              </a:rPr>
              <a:t>tabela</a:t>
            </a:r>
            <a:r>
              <a:rPr lang="en-US" dirty="0" smtClean="0">
                <a:latin typeface="Gill Sans MT" charset="0"/>
                <a:ea typeface="ＭＳ Ｐゴシック" charset="0"/>
              </a:rPr>
              <a:t> ARP dos Hosts A, B e R se fosse </a:t>
            </a:r>
            <a:r>
              <a:rPr lang="en-US" dirty="0" err="1" smtClean="0">
                <a:latin typeface="Gill Sans MT" charset="0"/>
                <a:ea typeface="ＭＳ Ｐゴシック" charset="0"/>
              </a:rPr>
              <a:t>enviado</a:t>
            </a:r>
            <a:r>
              <a:rPr lang="en-US" dirty="0" smtClean="0">
                <a:latin typeface="Gill Sans MT" charset="0"/>
                <a:ea typeface="ＭＳ Ｐゴシック" charset="0"/>
              </a:rPr>
              <a:t> um </a:t>
            </a:r>
            <a:r>
              <a:rPr lang="en-US" dirty="0" err="1" smtClean="0">
                <a:latin typeface="Gill Sans MT" charset="0"/>
                <a:ea typeface="ＭＳ Ｐゴシック" charset="0"/>
              </a:rPr>
              <a:t>comando</a:t>
            </a:r>
            <a:r>
              <a:rPr lang="en-US" dirty="0" smtClean="0">
                <a:latin typeface="Gill Sans MT" charset="0"/>
                <a:ea typeface="ＭＳ Ｐゴシック" charset="0"/>
              </a:rPr>
              <a:t> ICMP do host A para o host B.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dirty="0" smtClean="0">
                <a:latin typeface="Gill Sans MT" charset="0"/>
                <a:ea typeface="ＭＳ Ｐゴシック" charset="0"/>
              </a:rPr>
              <a:t>B) </a:t>
            </a:r>
            <a:r>
              <a:rPr lang="en-US" dirty="0" err="1" smtClean="0">
                <a:latin typeface="Gill Sans MT" charset="0"/>
                <a:ea typeface="ＭＳ Ｐゴシック" charset="0"/>
              </a:rPr>
              <a:t>Levando</a:t>
            </a:r>
            <a:r>
              <a:rPr lang="en-US" dirty="0" smtClean="0">
                <a:latin typeface="Gill Sans MT" charset="0"/>
                <a:ea typeface="ＭＳ Ｐゴシック" charset="0"/>
              </a:rPr>
              <a:t> </a:t>
            </a:r>
            <a:r>
              <a:rPr lang="en-US" dirty="0" err="1" smtClean="0">
                <a:latin typeface="Gill Sans MT" charset="0"/>
                <a:ea typeface="ＭＳ Ｐゴシック" charset="0"/>
              </a:rPr>
              <a:t>em</a:t>
            </a:r>
            <a:r>
              <a:rPr lang="en-US" dirty="0" smtClean="0">
                <a:latin typeface="Gill Sans MT" charset="0"/>
                <a:ea typeface="ＭＳ Ｐゴシック" charset="0"/>
              </a:rPr>
              <a:t> </a:t>
            </a:r>
            <a:r>
              <a:rPr lang="en-US" dirty="0" err="1" smtClean="0">
                <a:latin typeface="Gill Sans MT" charset="0"/>
                <a:ea typeface="ＭＳ Ｐゴシック" charset="0"/>
              </a:rPr>
              <a:t>consideração</a:t>
            </a:r>
            <a:r>
              <a:rPr lang="en-US" dirty="0" smtClean="0">
                <a:latin typeface="Gill Sans MT" charset="0"/>
                <a:ea typeface="ＭＳ Ｐゴシック" charset="0"/>
              </a:rPr>
              <a:t> a </a:t>
            </a:r>
            <a:r>
              <a:rPr lang="en-US" dirty="0" err="1" smtClean="0">
                <a:latin typeface="Gill Sans MT" charset="0"/>
                <a:ea typeface="ＭＳ Ｐゴシック" charset="0"/>
              </a:rPr>
              <a:t>configuração</a:t>
            </a:r>
            <a:r>
              <a:rPr lang="en-US" dirty="0" smtClean="0">
                <a:latin typeface="Gill Sans MT" charset="0"/>
                <a:ea typeface="ＭＳ Ｐゴシック" charset="0"/>
              </a:rPr>
              <a:t> </a:t>
            </a:r>
            <a:r>
              <a:rPr lang="en-US" dirty="0" err="1" smtClean="0">
                <a:latin typeface="Gill Sans MT" charset="0"/>
                <a:ea typeface="ＭＳ Ｐゴシック" charset="0"/>
              </a:rPr>
              <a:t>básica</a:t>
            </a:r>
            <a:r>
              <a:rPr lang="en-US" dirty="0" smtClean="0">
                <a:latin typeface="Gill Sans MT" charset="0"/>
                <a:ea typeface="ＭＳ Ｐゴシック" charset="0"/>
              </a:rPr>
              <a:t> do ARP, </a:t>
            </a:r>
            <a:r>
              <a:rPr lang="en-US" dirty="0" err="1" smtClean="0">
                <a:latin typeface="Gill Sans MT" charset="0"/>
                <a:ea typeface="ＭＳ Ｐゴシック" charset="0"/>
              </a:rPr>
              <a:t>depois</a:t>
            </a:r>
            <a:r>
              <a:rPr lang="en-US" dirty="0" smtClean="0">
                <a:latin typeface="Gill Sans MT" charset="0"/>
                <a:ea typeface="ＭＳ Ｐゴシック" charset="0"/>
              </a:rPr>
              <a:t> de 30 min se </a:t>
            </a:r>
            <a:r>
              <a:rPr lang="en-US" dirty="0" err="1" smtClean="0">
                <a:latin typeface="Gill Sans MT" charset="0"/>
                <a:ea typeface="ＭＳ Ｐゴシック" charset="0"/>
              </a:rPr>
              <a:t>enviasse</a:t>
            </a:r>
            <a:r>
              <a:rPr lang="en-US" dirty="0" smtClean="0">
                <a:latin typeface="Gill Sans MT" charset="0"/>
                <a:ea typeface="ＭＳ Ｐゴシック" charset="0"/>
              </a:rPr>
              <a:t> o </a:t>
            </a:r>
            <a:r>
              <a:rPr lang="en-US" dirty="0" err="1" smtClean="0">
                <a:latin typeface="Gill Sans MT" charset="0"/>
                <a:ea typeface="ＭＳ Ｐゴシック" charset="0"/>
              </a:rPr>
              <a:t>mesmo</a:t>
            </a:r>
            <a:r>
              <a:rPr lang="en-US" dirty="0" smtClean="0">
                <a:latin typeface="Gill Sans MT" charset="0"/>
                <a:ea typeface="ＭＳ Ｐゴシック" charset="0"/>
              </a:rPr>
              <a:t> commando ICMP de B para A o que </a:t>
            </a:r>
            <a:r>
              <a:rPr lang="en-US" dirty="0" err="1" smtClean="0">
                <a:latin typeface="Gill Sans MT" charset="0"/>
                <a:ea typeface="ＭＳ Ｐゴシック" charset="0"/>
              </a:rPr>
              <a:t>aconteceria</a:t>
            </a:r>
            <a:r>
              <a:rPr lang="en-US" dirty="0" smtClean="0">
                <a:latin typeface="Gill Sans MT" charset="0"/>
                <a:ea typeface="ＭＳ Ｐゴシック" charset="0"/>
              </a:rPr>
              <a:t>. </a:t>
            </a:r>
            <a:r>
              <a:rPr lang="en-US" dirty="0" err="1" smtClean="0">
                <a:latin typeface="Gill Sans MT" charset="0"/>
                <a:ea typeface="ＭＳ Ｐゴシック" charset="0"/>
              </a:rPr>
              <a:t>Explique</a:t>
            </a:r>
            <a:r>
              <a:rPr lang="en-US" dirty="0" smtClean="0">
                <a:latin typeface="Gill Sans MT" charset="0"/>
                <a:ea typeface="ＭＳ Ｐゴシック" charset="0"/>
              </a:rPr>
              <a:t> se </a:t>
            </a:r>
            <a:r>
              <a:rPr lang="en-US" dirty="0" err="1" smtClean="0">
                <a:latin typeface="Gill Sans MT" charset="0"/>
                <a:ea typeface="ＭＳ Ｐゴシック" charset="0"/>
              </a:rPr>
              <a:t>funcionaria</a:t>
            </a:r>
            <a:r>
              <a:rPr lang="en-US" dirty="0" smtClean="0">
                <a:latin typeface="Gill Sans MT" charset="0"/>
                <a:ea typeface="ＭＳ Ｐゴシック" charset="0"/>
              </a:rPr>
              <a:t> </a:t>
            </a:r>
            <a:r>
              <a:rPr lang="en-US" dirty="0" err="1" smtClean="0">
                <a:latin typeface="Gill Sans MT" charset="0"/>
                <a:ea typeface="ＭＳ Ｐゴシック" charset="0"/>
              </a:rPr>
              <a:t>ou</a:t>
            </a:r>
            <a:r>
              <a:rPr lang="en-US" dirty="0" smtClean="0">
                <a:latin typeface="Gill Sans MT" charset="0"/>
                <a:ea typeface="ＭＳ Ｐゴシック" charset="0"/>
              </a:rPr>
              <a:t> </a:t>
            </a:r>
            <a:r>
              <a:rPr lang="en-US" dirty="0" err="1" smtClean="0">
                <a:latin typeface="Gill Sans MT" charset="0"/>
                <a:ea typeface="ＭＳ Ｐゴシック" charset="0"/>
              </a:rPr>
              <a:t>não</a:t>
            </a:r>
            <a:r>
              <a:rPr lang="en-US" dirty="0" smtClean="0">
                <a:latin typeface="Gill Sans MT" charset="0"/>
                <a:ea typeface="ＭＳ Ｐゴシック" charset="0"/>
              </a:rPr>
              <a:t> e </a:t>
            </a:r>
            <a:r>
              <a:rPr lang="en-US" smtClean="0">
                <a:latin typeface="Gill Sans MT" charset="0"/>
                <a:ea typeface="ＭＳ Ｐゴシック" charset="0"/>
              </a:rPr>
              <a:t>porquê.</a:t>
            </a:r>
            <a:endParaRPr lang="en-US" dirty="0" smtClean="0">
              <a:latin typeface="Gill Sans MT" charset="0"/>
              <a:ea typeface="ＭＳ Ｐゴシック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dirty="0" smtClean="0">
                <a:latin typeface="Gill Sans MT" charset="0"/>
                <a:ea typeface="ＭＳ Ｐゴシック" charset="0"/>
              </a:rPr>
              <a:t>C)  Como </a:t>
            </a:r>
            <a:r>
              <a:rPr lang="en-US" dirty="0" err="1" smtClean="0">
                <a:latin typeface="Gill Sans MT" charset="0"/>
                <a:ea typeface="ＭＳ Ｐゴシック" charset="0"/>
              </a:rPr>
              <a:t>ficaria</a:t>
            </a:r>
            <a:r>
              <a:rPr lang="en-US" dirty="0" smtClean="0">
                <a:latin typeface="Gill Sans MT" charset="0"/>
                <a:ea typeface="ＭＳ Ｐゴシック" charset="0"/>
              </a:rPr>
              <a:t> a </a:t>
            </a:r>
            <a:r>
              <a:rPr lang="en-US" dirty="0" err="1" smtClean="0">
                <a:latin typeface="Gill Sans MT" charset="0"/>
                <a:ea typeface="ＭＳ Ｐゴシック" charset="0"/>
              </a:rPr>
              <a:t>tabela</a:t>
            </a:r>
            <a:r>
              <a:rPr lang="en-US" dirty="0" smtClean="0">
                <a:latin typeface="Gill Sans MT" charset="0"/>
                <a:ea typeface="ＭＳ Ｐゴシック" charset="0"/>
              </a:rPr>
              <a:t> ARP dos Hosts A, C e R e a </a:t>
            </a:r>
            <a:r>
              <a:rPr lang="en-US" dirty="0" err="1" smtClean="0">
                <a:latin typeface="Gill Sans MT" charset="0"/>
                <a:ea typeface="ＭＳ Ｐゴシック" charset="0"/>
              </a:rPr>
              <a:t>tabela</a:t>
            </a:r>
            <a:r>
              <a:rPr lang="en-US" dirty="0" smtClean="0">
                <a:latin typeface="Gill Sans MT" charset="0"/>
                <a:ea typeface="ＭＳ Ｐゴシック" charset="0"/>
              </a:rPr>
              <a:t> MAC de </a:t>
            </a:r>
            <a:r>
              <a:rPr lang="en-US" dirty="0" err="1" smtClean="0">
                <a:latin typeface="Gill Sans MT" charset="0"/>
                <a:ea typeface="ＭＳ Ｐゴシック" charset="0"/>
              </a:rPr>
              <a:t>autoaprendizado</a:t>
            </a:r>
            <a:r>
              <a:rPr lang="en-US" dirty="0" smtClean="0">
                <a:latin typeface="Gill Sans MT" charset="0"/>
                <a:ea typeface="ＭＳ Ｐゴシック" charset="0"/>
              </a:rPr>
              <a:t> dos Switches S1 e S2 se fosse </a:t>
            </a:r>
            <a:r>
              <a:rPr lang="en-US" dirty="0" err="1" smtClean="0">
                <a:latin typeface="Gill Sans MT" charset="0"/>
                <a:ea typeface="ＭＳ Ｐゴシック" charset="0"/>
              </a:rPr>
              <a:t>enviado</a:t>
            </a:r>
            <a:r>
              <a:rPr lang="en-US" dirty="0" smtClean="0">
                <a:latin typeface="Gill Sans MT" charset="0"/>
                <a:ea typeface="ＭＳ Ｐゴシック" charset="0"/>
              </a:rPr>
              <a:t> um commando ICMP do host A para o C.</a:t>
            </a:r>
            <a:endParaRPr lang="en-US" dirty="0">
              <a:latin typeface="Gill Sans MT" charset="0"/>
              <a:ea typeface="ＭＳ Ｐゴシック" charset="0"/>
            </a:endParaRPr>
          </a:p>
        </p:txBody>
      </p:sp>
      <p:sp>
        <p:nvSpPr>
          <p:cNvPr id="67" name="Rectangle 61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  <a:ea typeface="ＭＳ Ｐゴシック" charset="0"/>
            </a:endParaRPr>
          </a:p>
        </p:txBody>
      </p:sp>
      <p:grpSp>
        <p:nvGrpSpPr>
          <p:cNvPr id="106" name="Group 22"/>
          <p:cNvGrpSpPr>
            <a:grpSpLocks/>
          </p:cNvGrpSpPr>
          <p:nvPr/>
        </p:nvGrpSpPr>
        <p:grpSpPr bwMode="auto">
          <a:xfrm>
            <a:off x="6225274" y="4773613"/>
            <a:ext cx="720725" cy="279400"/>
            <a:chOff x="3913" y="3140"/>
            <a:chExt cx="454" cy="176"/>
          </a:xfrm>
        </p:grpSpPr>
        <p:sp>
          <p:nvSpPr>
            <p:cNvPr id="107" name="Rectangle 23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pt-BR"/>
            </a:p>
          </p:txBody>
        </p:sp>
        <p:sp>
          <p:nvSpPr>
            <p:cNvPr id="108" name="Freeform 24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79 h 63"/>
                <a:gd name="T2" fmla="*/ 115 w 280"/>
                <a:gd name="T3" fmla="*/ 78 h 63"/>
                <a:gd name="T4" fmla="*/ 682 w 280"/>
                <a:gd name="T5" fmla="*/ 0 h 63"/>
                <a:gd name="T6" fmla="*/ 872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09" name="Freeform 25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195 w 148"/>
                <a:gd name="T3" fmla="*/ 0 h 74"/>
                <a:gd name="T4" fmla="*/ 497 w 148"/>
                <a:gd name="T5" fmla="*/ 77 h 74"/>
                <a:gd name="T6" fmla="*/ 722 w 148"/>
                <a:gd name="T7" fmla="*/ 77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74"/>
                <a:gd name="T14" fmla="*/ 148 w 148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110" name="Text Box 27"/>
          <p:cNvSpPr txBox="1">
            <a:spLocks noChangeArrowheads="1"/>
          </p:cNvSpPr>
          <p:nvPr/>
        </p:nvSpPr>
        <p:spPr bwMode="auto">
          <a:xfrm>
            <a:off x="5874567" y="4561696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1" name="Text Box 28"/>
          <p:cNvSpPr txBox="1">
            <a:spLocks noChangeArrowheads="1"/>
          </p:cNvSpPr>
          <p:nvPr/>
        </p:nvSpPr>
        <p:spPr bwMode="auto">
          <a:xfrm>
            <a:off x="6733634" y="4364832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2" name="Text Box 29"/>
          <p:cNvSpPr txBox="1">
            <a:spLocks noChangeArrowheads="1"/>
          </p:cNvSpPr>
          <p:nvPr/>
        </p:nvSpPr>
        <p:spPr bwMode="auto">
          <a:xfrm>
            <a:off x="6533086" y="5009357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6" name="Line 73"/>
          <p:cNvSpPr>
            <a:spLocks noChangeShapeType="1"/>
          </p:cNvSpPr>
          <p:nvPr/>
        </p:nvSpPr>
        <p:spPr bwMode="auto">
          <a:xfrm flipH="1" flipV="1">
            <a:off x="6733634" y="5037138"/>
            <a:ext cx="394241" cy="5270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117" name="Group 22"/>
          <p:cNvGrpSpPr>
            <a:grpSpLocks/>
          </p:cNvGrpSpPr>
          <p:nvPr/>
        </p:nvGrpSpPr>
        <p:grpSpPr bwMode="auto">
          <a:xfrm>
            <a:off x="2443481" y="4829176"/>
            <a:ext cx="720725" cy="279400"/>
            <a:chOff x="3913" y="3140"/>
            <a:chExt cx="454" cy="176"/>
          </a:xfrm>
        </p:grpSpPr>
        <p:sp>
          <p:nvSpPr>
            <p:cNvPr id="118" name="Rectangle 23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pt-BR"/>
            </a:p>
          </p:txBody>
        </p:sp>
        <p:sp>
          <p:nvSpPr>
            <p:cNvPr id="119" name="Freeform 24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79 h 63"/>
                <a:gd name="T2" fmla="*/ 115 w 280"/>
                <a:gd name="T3" fmla="*/ 78 h 63"/>
                <a:gd name="T4" fmla="*/ 682 w 280"/>
                <a:gd name="T5" fmla="*/ 0 h 63"/>
                <a:gd name="T6" fmla="*/ 872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20" name="Freeform 25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195 w 148"/>
                <a:gd name="T3" fmla="*/ 0 h 74"/>
                <a:gd name="T4" fmla="*/ 497 w 148"/>
                <a:gd name="T5" fmla="*/ 77 h 74"/>
                <a:gd name="T6" fmla="*/ 722 w 148"/>
                <a:gd name="T7" fmla="*/ 77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74"/>
                <a:gd name="T14" fmla="*/ 148 w 148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121" name="Text Box 27"/>
          <p:cNvSpPr txBox="1">
            <a:spLocks noChangeArrowheads="1"/>
          </p:cNvSpPr>
          <p:nvPr/>
        </p:nvSpPr>
        <p:spPr bwMode="auto">
          <a:xfrm>
            <a:off x="2195809" y="4626709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2" name="Text Box 28"/>
          <p:cNvSpPr txBox="1">
            <a:spLocks noChangeArrowheads="1"/>
          </p:cNvSpPr>
          <p:nvPr/>
        </p:nvSpPr>
        <p:spPr bwMode="auto">
          <a:xfrm>
            <a:off x="3245170" y="4599842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3" name="Text Box 29"/>
          <p:cNvSpPr txBox="1">
            <a:spLocks noChangeArrowheads="1"/>
          </p:cNvSpPr>
          <p:nvPr/>
        </p:nvSpPr>
        <p:spPr bwMode="auto">
          <a:xfrm>
            <a:off x="2449513" y="5038726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0" name="Text Box 76"/>
          <p:cNvSpPr txBox="1">
            <a:spLocks noChangeArrowheads="1"/>
          </p:cNvSpPr>
          <p:nvPr/>
        </p:nvSpPr>
        <p:spPr bwMode="auto">
          <a:xfrm>
            <a:off x="8300244" y="3839757"/>
            <a:ext cx="3706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C</a:t>
            </a:r>
            <a:endParaRPr lang="en-US" sz="2400" i="0" dirty="0">
              <a:solidFill>
                <a:srgbClr val="FF0000"/>
              </a:solidFill>
              <a:latin typeface="+mj-lt"/>
              <a:ea typeface="+mn-ea"/>
            </a:endParaRPr>
          </a:p>
        </p:txBody>
      </p:sp>
      <p:sp>
        <p:nvSpPr>
          <p:cNvPr id="81" name="Text Box 76"/>
          <p:cNvSpPr txBox="1">
            <a:spLocks noChangeArrowheads="1"/>
          </p:cNvSpPr>
          <p:nvPr/>
        </p:nvSpPr>
        <p:spPr bwMode="auto">
          <a:xfrm>
            <a:off x="8153123" y="5599992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D</a:t>
            </a:r>
            <a:endParaRPr lang="en-US" sz="2400" i="0" dirty="0">
              <a:solidFill>
                <a:srgbClr val="FF0000"/>
              </a:solidFill>
              <a:latin typeface="+mj-lt"/>
              <a:ea typeface="+mn-ea"/>
            </a:endParaRPr>
          </a:p>
        </p:txBody>
      </p:sp>
      <p:sp>
        <p:nvSpPr>
          <p:cNvPr id="82" name="Text Box 58"/>
          <p:cNvSpPr txBox="1">
            <a:spLocks noChangeArrowheads="1"/>
          </p:cNvSpPr>
          <p:nvPr/>
        </p:nvSpPr>
        <p:spPr bwMode="auto">
          <a:xfrm>
            <a:off x="2682784" y="4250845"/>
            <a:ext cx="5357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0" dirty="0" smtClean="0">
                <a:solidFill>
                  <a:srgbClr val="FF0000"/>
                </a:solidFill>
                <a:latin typeface="+mj-lt"/>
                <a:ea typeface="+mn-ea"/>
              </a:rPr>
              <a:t>S1</a:t>
            </a:r>
            <a:endParaRPr lang="en-US" sz="2400" i="0" dirty="0">
              <a:solidFill>
                <a:srgbClr val="FF0000"/>
              </a:solidFill>
              <a:latin typeface="+mj-lt"/>
              <a:ea typeface="+mn-ea"/>
            </a:endParaRPr>
          </a:p>
        </p:txBody>
      </p:sp>
      <p:sp>
        <p:nvSpPr>
          <p:cNvPr id="83" name="Text Box 58"/>
          <p:cNvSpPr txBox="1">
            <a:spLocks noChangeArrowheads="1"/>
          </p:cNvSpPr>
          <p:nvPr/>
        </p:nvSpPr>
        <p:spPr bwMode="auto">
          <a:xfrm>
            <a:off x="6148217" y="4123681"/>
            <a:ext cx="5854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0" dirty="0" smtClean="0">
                <a:solidFill>
                  <a:srgbClr val="FF0000"/>
                </a:solidFill>
                <a:latin typeface="+mj-lt"/>
                <a:ea typeface="+mn-ea"/>
              </a:rPr>
              <a:t>S2</a:t>
            </a:r>
            <a:endParaRPr lang="en-US" sz="2400" i="0" dirty="0">
              <a:solidFill>
                <a:srgbClr val="FF0000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439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Camada de Enlace</a:t>
            </a:r>
          </a:p>
        </p:txBody>
      </p:sp>
      <p:sp>
        <p:nvSpPr>
          <p:cNvPr id="5123" name="Rectangle 6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5.1 Introdução e serviços</a:t>
            </a:r>
          </a:p>
          <a:p>
            <a:pPr>
              <a:buNone/>
            </a:pPr>
            <a:r>
              <a:rPr lang="pt-BR" dirty="0" smtClean="0"/>
              <a:t>5.2 </a:t>
            </a:r>
            <a:r>
              <a:rPr lang="pt-BR" dirty="0"/>
              <a:t>D</a:t>
            </a:r>
            <a:r>
              <a:rPr lang="pt-BR" dirty="0" smtClean="0"/>
              <a:t>etecção e correção de erros </a:t>
            </a:r>
          </a:p>
          <a:p>
            <a:pPr>
              <a:buNone/>
            </a:pPr>
            <a:r>
              <a:rPr lang="pt-BR" dirty="0" smtClean="0"/>
              <a:t>5.3 Protocolos de acesso múltiplo </a:t>
            </a:r>
          </a:p>
          <a:p>
            <a:pPr>
              <a:buNone/>
            </a:pPr>
            <a:r>
              <a:rPr lang="pt-BR" dirty="0" smtClean="0"/>
              <a:t>5.4 Redes Locais</a:t>
            </a:r>
          </a:p>
          <a:p>
            <a:pPr lvl="1"/>
            <a:r>
              <a:rPr lang="pt-BR" dirty="0" smtClean="0"/>
              <a:t>Endereçamento, ARP</a:t>
            </a:r>
          </a:p>
          <a:p>
            <a:pPr lvl="1"/>
            <a:r>
              <a:rPr lang="pt-BR" dirty="0" smtClean="0"/>
              <a:t>Ethernet</a:t>
            </a:r>
          </a:p>
          <a:p>
            <a:pPr lvl="1"/>
            <a:r>
              <a:rPr lang="pt-BR" dirty="0" smtClean="0"/>
              <a:t>Switches</a:t>
            </a:r>
          </a:p>
          <a:p>
            <a:pPr lvl="1"/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VLANs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pt-BR" dirty="0" smtClean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5.5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Virtualização </a:t>
            </a:r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do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enlace: </a:t>
            </a:r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MPLS</a:t>
            </a:r>
          </a:p>
          <a:p>
            <a:pPr>
              <a:buNone/>
            </a:pPr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5.6 Redes de centros de dados</a:t>
            </a:r>
            <a:endParaRPr lang="pt-BR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5.7 </a:t>
            </a:r>
            <a:r>
              <a:rPr lang="pt-BR" dirty="0">
                <a:solidFill>
                  <a:srgbClr val="FF0000"/>
                </a:solidFill>
              </a:rPr>
              <a:t>Um dia na vida de uma solicitação de página Web</a:t>
            </a:r>
          </a:p>
        </p:txBody>
      </p:sp>
    </p:spTree>
    <p:extLst>
      <p:ext uri="{BB962C8B-B14F-4D97-AF65-F5344CB8AC3E}">
        <p14:creationId xmlns:p14="http://schemas.microsoft.com/office/powerpoint/2010/main" val="35561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34338" cy="1143000"/>
          </a:xfrm>
        </p:spPr>
        <p:txBody>
          <a:bodyPr/>
          <a:lstStyle/>
          <a:p>
            <a:pPr>
              <a:defRPr/>
            </a:pPr>
            <a:r>
              <a:rPr lang="pt-BR" sz="3200" i="1" dirty="0" smtClean="0">
                <a:solidFill>
                  <a:srgbClr val="C00000"/>
                </a:solidFill>
                <a:cs typeface="+mj-cs"/>
              </a:rPr>
              <a:t>Síntese: </a:t>
            </a:r>
            <a:r>
              <a:rPr lang="pt-BR" sz="3200" dirty="0" smtClean="0">
                <a:cs typeface="+mj-cs"/>
              </a:rPr>
              <a:t>um dia na vida de um pedido web</a:t>
            </a:r>
            <a:endParaRPr lang="pt-BR" sz="3200" dirty="0">
              <a:cs typeface="+mj-cs"/>
            </a:endParaRP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8263"/>
            <a:ext cx="77724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pt-BR" dirty="0" smtClean="0"/>
              <a:t>jornada completa atravessando toda a pilha de protocolos!</a:t>
            </a:r>
          </a:p>
          <a:p>
            <a:pPr lvl="1">
              <a:buFont typeface="Wingdings" charset="0"/>
              <a:buChar char="§"/>
              <a:defRPr/>
            </a:pPr>
            <a:r>
              <a:rPr lang="pt-BR" dirty="0" smtClean="0"/>
              <a:t>aplicação, transporte, rede, enlace</a:t>
            </a:r>
          </a:p>
          <a:p>
            <a:pPr>
              <a:buFont typeface="Wingdings" charset="0"/>
              <a:buChar char="v"/>
              <a:defRPr/>
            </a:pPr>
            <a:r>
              <a:rPr lang="pt-BR" dirty="0" smtClean="0"/>
              <a:t>colocando tudo junto: síntese!</a:t>
            </a:r>
          </a:p>
          <a:p>
            <a:pPr lvl="1">
              <a:buFont typeface="Wingdings" charset="0"/>
              <a:buChar char="§"/>
              <a:defRPr/>
            </a:pPr>
            <a:r>
              <a:rPr lang="pt-BR" i="1" dirty="0" smtClean="0">
                <a:solidFill>
                  <a:srgbClr val="C00000"/>
                </a:solidFill>
              </a:rPr>
              <a:t>objetivo:</a:t>
            </a:r>
            <a:r>
              <a:rPr lang="pt-BR" dirty="0" smtClean="0">
                <a:solidFill>
                  <a:srgbClr val="C00000"/>
                </a:solidFill>
              </a:rPr>
              <a:t> </a:t>
            </a:r>
            <a:r>
              <a:rPr lang="pt-BR" dirty="0" smtClean="0"/>
              <a:t>identificar, revisar, entender os protocolos (em todas as camadas) envolvidos em um cenário aparentemente simples: solicitação de uma página web</a:t>
            </a:r>
          </a:p>
          <a:p>
            <a:pPr lvl="1">
              <a:buFont typeface="Wingdings" charset="0"/>
              <a:buChar char="§"/>
              <a:defRPr/>
            </a:pPr>
            <a:r>
              <a:rPr lang="pt-BR" i="1" dirty="0" smtClean="0">
                <a:solidFill>
                  <a:srgbClr val="C00000"/>
                </a:solidFill>
              </a:rPr>
              <a:t>cenário:</a:t>
            </a:r>
            <a:r>
              <a:rPr lang="pt-BR" dirty="0" smtClean="0">
                <a:solidFill>
                  <a:srgbClr val="C00000"/>
                </a:solidFill>
              </a:rPr>
              <a:t> </a:t>
            </a:r>
            <a:r>
              <a:rPr lang="pt-BR" dirty="0" smtClean="0"/>
              <a:t>estudante conecta laptop à rede do campus, solicita/recebe www.google.com </a:t>
            </a:r>
          </a:p>
          <a:p>
            <a:pPr>
              <a:buFont typeface="Wingdings" charset="0"/>
              <a:buChar char="v"/>
              <a:defRPr/>
            </a:pPr>
            <a:endParaRPr lang="en-US" dirty="0"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323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Freeform 406"/>
          <p:cNvSpPr>
            <a:spLocks/>
          </p:cNvSpPr>
          <p:nvPr/>
        </p:nvSpPr>
        <p:spPr bwMode="auto">
          <a:xfrm>
            <a:off x="4751388" y="706438"/>
            <a:ext cx="3894137" cy="3192462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453" h="2011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16" y="1402"/>
                  <a:pt x="280" y="1446"/>
                </a:cubicBezTo>
                <a:cubicBezTo>
                  <a:pt x="344" y="1490"/>
                  <a:pt x="404" y="1587"/>
                  <a:pt x="549" y="1627"/>
                </a:cubicBezTo>
                <a:cubicBezTo>
                  <a:pt x="694" y="1667"/>
                  <a:pt x="987" y="1631"/>
                  <a:pt x="1152" y="1687"/>
                </a:cubicBezTo>
                <a:cubicBezTo>
                  <a:pt x="1317" y="1743"/>
                  <a:pt x="1455" y="1919"/>
                  <a:pt x="1542" y="1965"/>
                </a:cubicBezTo>
                <a:cubicBezTo>
                  <a:pt x="1629" y="2011"/>
                  <a:pt x="1610" y="1968"/>
                  <a:pt x="1675" y="1965"/>
                </a:cubicBezTo>
                <a:cubicBezTo>
                  <a:pt x="1740" y="1962"/>
                  <a:pt x="1816" y="1974"/>
                  <a:pt x="1933" y="1945"/>
                </a:cubicBezTo>
                <a:cubicBezTo>
                  <a:pt x="2050" y="1916"/>
                  <a:pt x="2299" y="1866"/>
                  <a:pt x="2376" y="1793"/>
                </a:cubicBezTo>
                <a:cubicBezTo>
                  <a:pt x="2453" y="1720"/>
                  <a:pt x="2410" y="1591"/>
                  <a:pt x="2396" y="1508"/>
                </a:cubicBezTo>
                <a:cubicBezTo>
                  <a:pt x="2382" y="1425"/>
                  <a:pt x="2301" y="1408"/>
                  <a:pt x="2293" y="1297"/>
                </a:cubicBezTo>
                <a:cubicBezTo>
                  <a:pt x="2285" y="1186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6838"/>
            <a:ext cx="8034338" cy="973137"/>
          </a:xfrm>
        </p:spPr>
        <p:txBody>
          <a:bodyPr/>
          <a:lstStyle/>
          <a:p>
            <a:pPr>
              <a:defRPr/>
            </a:pPr>
            <a:r>
              <a:rPr lang="en-US" sz="3200" dirty="0" smtClean="0">
                <a:cs typeface="+mj-cs"/>
              </a:rPr>
              <a:t>Um </a:t>
            </a:r>
            <a:r>
              <a:rPr lang="en-US" sz="3200" dirty="0" err="1" smtClean="0">
                <a:cs typeface="+mj-cs"/>
              </a:rPr>
              <a:t>dia</a:t>
            </a:r>
            <a:r>
              <a:rPr lang="en-US" sz="3200" dirty="0" smtClean="0">
                <a:cs typeface="+mj-cs"/>
              </a:rPr>
              <a:t> </a:t>
            </a:r>
            <a:r>
              <a:rPr lang="en-US" sz="3200" dirty="0" err="1" smtClean="0">
                <a:cs typeface="+mj-cs"/>
              </a:rPr>
              <a:t>na</a:t>
            </a:r>
            <a:r>
              <a:rPr lang="en-US" sz="3200" dirty="0" smtClean="0">
                <a:cs typeface="+mj-cs"/>
              </a:rPr>
              <a:t> </a:t>
            </a:r>
            <a:r>
              <a:rPr lang="en-US" sz="3200" dirty="0" err="1" smtClean="0">
                <a:cs typeface="+mj-cs"/>
              </a:rPr>
              <a:t>vida</a:t>
            </a:r>
            <a:r>
              <a:rPr lang="en-US" sz="3200" dirty="0" smtClean="0">
                <a:cs typeface="+mj-cs"/>
              </a:rPr>
              <a:t>: </a:t>
            </a:r>
            <a:r>
              <a:rPr lang="en-US" sz="3200" dirty="0" err="1" smtClean="0">
                <a:cs typeface="+mj-cs"/>
              </a:rPr>
              <a:t>cenário</a:t>
            </a:r>
            <a:endParaRPr lang="en-US" sz="3200" dirty="0">
              <a:cs typeface="+mj-cs"/>
            </a:endParaRPr>
          </a:p>
        </p:txBody>
      </p:sp>
      <p:sp>
        <p:nvSpPr>
          <p:cNvPr id="209925" name="Freeform 3"/>
          <p:cNvSpPr>
            <a:spLocks/>
          </p:cNvSpPr>
          <p:nvPr/>
        </p:nvSpPr>
        <p:spPr bwMode="auto">
          <a:xfrm>
            <a:off x="611188" y="1273175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09926" name="Group 4"/>
          <p:cNvGrpSpPr>
            <a:grpSpLocks/>
          </p:cNvGrpSpPr>
          <p:nvPr/>
        </p:nvGrpSpPr>
        <p:grpSpPr bwMode="auto">
          <a:xfrm>
            <a:off x="5383213" y="2679700"/>
            <a:ext cx="757237" cy="379413"/>
            <a:chOff x="2466" y="2026"/>
            <a:chExt cx="477" cy="282"/>
          </a:xfrm>
        </p:grpSpPr>
        <p:sp>
          <p:nvSpPr>
            <p:cNvPr id="210197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pt-BR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10198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0199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0200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pt-BR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210201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208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0209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0210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10202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205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0206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0207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10203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0204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09927" name="Group 19"/>
          <p:cNvGrpSpPr>
            <a:grpSpLocks/>
          </p:cNvGrpSpPr>
          <p:nvPr/>
        </p:nvGrpSpPr>
        <p:grpSpPr bwMode="auto">
          <a:xfrm>
            <a:off x="6748463" y="2425700"/>
            <a:ext cx="757237" cy="379413"/>
            <a:chOff x="2466" y="2026"/>
            <a:chExt cx="477" cy="282"/>
          </a:xfrm>
        </p:grpSpPr>
        <p:sp>
          <p:nvSpPr>
            <p:cNvPr id="210183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pt-BR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10184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0185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0186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pt-BR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210187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94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0195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0196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10188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91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0192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0193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10189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0190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09928" name="Text Box 34"/>
          <p:cNvSpPr txBox="1">
            <a:spLocks noChangeArrowheads="1"/>
          </p:cNvSpPr>
          <p:nvPr/>
        </p:nvSpPr>
        <p:spPr bwMode="auto">
          <a:xfrm>
            <a:off x="5364163" y="1762125"/>
            <a:ext cx="17475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i="0" dirty="0" err="1" smtClean="0">
                <a:solidFill>
                  <a:srgbClr val="000000"/>
                </a:solidFill>
                <a:latin typeface="Arial" pitchFamily="34" charset="0"/>
              </a:rPr>
              <a:t>rede</a:t>
            </a:r>
            <a:r>
              <a:rPr lang="en-US" sz="1600" i="0" dirty="0" smtClean="0">
                <a:solidFill>
                  <a:srgbClr val="000000"/>
                </a:solidFill>
                <a:latin typeface="Arial" pitchFamily="34" charset="0"/>
              </a:rPr>
              <a:t> da Comcast</a:t>
            </a:r>
            <a:endParaRPr lang="en-US" sz="1600" i="0" dirty="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pitchFamily="34" charset="0"/>
              </a:rPr>
              <a:t>68.80.0.0/13</a:t>
            </a:r>
          </a:p>
        </p:txBody>
      </p:sp>
      <p:sp>
        <p:nvSpPr>
          <p:cNvPr id="209929" name="Line 36"/>
          <p:cNvSpPr>
            <a:spLocks noChangeShapeType="1"/>
          </p:cNvSpPr>
          <p:nvPr/>
        </p:nvSpPr>
        <p:spPr bwMode="auto">
          <a:xfrm flipV="1">
            <a:off x="3613150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9930" name="Line 43"/>
          <p:cNvSpPr>
            <a:spLocks noChangeShapeType="1"/>
          </p:cNvSpPr>
          <p:nvPr/>
        </p:nvSpPr>
        <p:spPr bwMode="auto">
          <a:xfrm flipV="1">
            <a:off x="2503488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9931" name="Line 44"/>
          <p:cNvSpPr>
            <a:spLocks noChangeShapeType="1"/>
          </p:cNvSpPr>
          <p:nvPr/>
        </p:nvSpPr>
        <p:spPr bwMode="auto">
          <a:xfrm flipV="1">
            <a:off x="3762375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9932" name="Line 48"/>
          <p:cNvSpPr>
            <a:spLocks noChangeShapeType="1"/>
          </p:cNvSpPr>
          <p:nvPr/>
        </p:nvSpPr>
        <p:spPr bwMode="auto">
          <a:xfrm flipV="1">
            <a:off x="3117850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209933" name="Group 49"/>
          <p:cNvGrpSpPr>
            <a:grpSpLocks/>
          </p:cNvGrpSpPr>
          <p:nvPr/>
        </p:nvGrpSpPr>
        <p:grpSpPr bwMode="auto">
          <a:xfrm>
            <a:off x="2598738" y="3365500"/>
            <a:ext cx="987425" cy="479425"/>
            <a:chOff x="1118" y="1621"/>
            <a:chExt cx="622" cy="302"/>
          </a:xfrm>
        </p:grpSpPr>
        <p:sp>
          <p:nvSpPr>
            <p:cNvPr id="210166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pt-BR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10167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pt-BR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210168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210169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pt-BR" i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10170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0171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pt-BR" sz="2400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0172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pt-BR" i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grpSp>
            <p:nvGrpSpPr>
              <p:cNvPr id="210173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21018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0181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0182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210174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210177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0178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0179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210175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0176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209934" name="Line 68"/>
          <p:cNvSpPr>
            <a:spLocks noChangeShapeType="1"/>
          </p:cNvSpPr>
          <p:nvPr/>
        </p:nvSpPr>
        <p:spPr bwMode="auto">
          <a:xfrm flipV="1">
            <a:off x="3589338" y="2930525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209935" name="Group 69"/>
          <p:cNvGrpSpPr>
            <a:grpSpLocks/>
          </p:cNvGrpSpPr>
          <p:nvPr/>
        </p:nvGrpSpPr>
        <p:grpSpPr bwMode="auto">
          <a:xfrm>
            <a:off x="7405688" y="3341688"/>
            <a:ext cx="757237" cy="379412"/>
            <a:chOff x="2466" y="2026"/>
            <a:chExt cx="477" cy="282"/>
          </a:xfrm>
        </p:grpSpPr>
        <p:sp>
          <p:nvSpPr>
            <p:cNvPr id="210152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pt-BR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10153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0154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0155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pt-BR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210156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63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0164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0165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10157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60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0161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0162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10158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0159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09936" name="Line 93"/>
          <p:cNvSpPr>
            <a:spLocks noChangeShapeType="1"/>
          </p:cNvSpPr>
          <p:nvPr/>
        </p:nvSpPr>
        <p:spPr bwMode="auto">
          <a:xfrm flipH="1">
            <a:off x="7124700" y="2166938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9937" name="Freeform 94"/>
          <p:cNvSpPr>
            <a:spLocks/>
          </p:cNvSpPr>
          <p:nvPr/>
        </p:nvSpPr>
        <p:spPr bwMode="auto">
          <a:xfrm>
            <a:off x="1089025" y="4146550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09938" name="Group 110"/>
          <p:cNvGrpSpPr>
            <a:grpSpLocks/>
          </p:cNvGrpSpPr>
          <p:nvPr/>
        </p:nvGrpSpPr>
        <p:grpSpPr bwMode="auto">
          <a:xfrm>
            <a:off x="4025900" y="4724400"/>
            <a:ext cx="757238" cy="379413"/>
            <a:chOff x="2466" y="2026"/>
            <a:chExt cx="477" cy="282"/>
          </a:xfrm>
        </p:grpSpPr>
        <p:sp>
          <p:nvSpPr>
            <p:cNvPr id="21013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pt-BR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1013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014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014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pt-BR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21014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4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015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015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1014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4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014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014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1014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014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09939" name="Line 134"/>
          <p:cNvSpPr>
            <a:spLocks noChangeShapeType="1"/>
          </p:cNvSpPr>
          <p:nvPr/>
        </p:nvSpPr>
        <p:spPr bwMode="auto">
          <a:xfrm flipV="1">
            <a:off x="4479925" y="3074988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9940" name="Text Box 135"/>
          <p:cNvSpPr txBox="1">
            <a:spLocks noChangeArrowheads="1"/>
          </p:cNvSpPr>
          <p:nvPr/>
        </p:nvSpPr>
        <p:spPr bwMode="auto">
          <a:xfrm>
            <a:off x="5357813" y="5018088"/>
            <a:ext cx="17251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i="0" dirty="0" err="1" smtClean="0">
                <a:solidFill>
                  <a:srgbClr val="000000"/>
                </a:solidFill>
                <a:latin typeface="Arial" pitchFamily="34" charset="0"/>
              </a:rPr>
              <a:t>rede</a:t>
            </a:r>
            <a:r>
              <a:rPr lang="en-US" sz="1600" i="0" dirty="0" smtClean="0">
                <a:solidFill>
                  <a:srgbClr val="000000"/>
                </a:solidFill>
                <a:latin typeface="Arial" pitchFamily="34" charset="0"/>
              </a:rPr>
              <a:t> do Google</a:t>
            </a:r>
            <a:endParaRPr lang="en-US" altLang="ja-JP" sz="1600" i="0" dirty="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pitchFamily="34" charset="0"/>
              </a:rPr>
              <a:t>64.233.160.0/19 </a:t>
            </a:r>
          </a:p>
        </p:txBody>
      </p:sp>
      <p:sp>
        <p:nvSpPr>
          <p:cNvPr id="209941" name="Line 136"/>
          <p:cNvSpPr>
            <a:spLocks noChangeShapeType="1"/>
          </p:cNvSpPr>
          <p:nvPr/>
        </p:nvSpPr>
        <p:spPr bwMode="auto">
          <a:xfrm flipV="1">
            <a:off x="3059113" y="4894263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9942" name="Text Box 137"/>
          <p:cNvSpPr txBox="1">
            <a:spLocks noChangeArrowheads="1"/>
          </p:cNvSpPr>
          <p:nvPr/>
        </p:nvSpPr>
        <p:spPr bwMode="auto">
          <a:xfrm>
            <a:off x="1971675" y="5286375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64.233.169.105</a:t>
            </a:r>
          </a:p>
        </p:txBody>
      </p:sp>
      <p:sp>
        <p:nvSpPr>
          <p:cNvPr id="209943" name="Text Box 138"/>
          <p:cNvSpPr txBox="1">
            <a:spLocks noChangeArrowheads="1"/>
          </p:cNvSpPr>
          <p:nvPr/>
        </p:nvSpPr>
        <p:spPr bwMode="auto">
          <a:xfrm>
            <a:off x="1939925" y="4992688"/>
            <a:ext cx="14045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i="0" dirty="0" err="1" smtClean="0">
                <a:solidFill>
                  <a:srgbClr val="000000"/>
                </a:solidFill>
                <a:latin typeface="Arial" pitchFamily="34" charset="0"/>
              </a:rPr>
              <a:t>servidor</a:t>
            </a:r>
            <a:r>
              <a:rPr lang="en-US" sz="1600" i="0" dirty="0" smtClean="0">
                <a:solidFill>
                  <a:srgbClr val="000000"/>
                </a:solidFill>
                <a:latin typeface="Arial" pitchFamily="34" charset="0"/>
              </a:rPr>
              <a:t> web </a:t>
            </a:r>
            <a:endParaRPr lang="en-US" sz="1600" i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09944" name="Text Box 139"/>
          <p:cNvSpPr txBox="1">
            <a:spLocks noChangeArrowheads="1"/>
          </p:cNvSpPr>
          <p:nvPr/>
        </p:nvSpPr>
        <p:spPr bwMode="auto">
          <a:xfrm>
            <a:off x="7577138" y="1384300"/>
            <a:ext cx="14366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i="0" dirty="0" err="1" smtClean="0">
                <a:solidFill>
                  <a:srgbClr val="000000"/>
                </a:solidFill>
                <a:latin typeface="Arial" pitchFamily="34" charset="0"/>
              </a:rPr>
              <a:t>Servidor</a:t>
            </a:r>
            <a:r>
              <a:rPr lang="en-US" sz="1600" i="0" dirty="0" smtClean="0">
                <a:solidFill>
                  <a:srgbClr val="000000"/>
                </a:solidFill>
                <a:latin typeface="Arial" pitchFamily="34" charset="0"/>
              </a:rPr>
              <a:t> DNS</a:t>
            </a:r>
            <a:endParaRPr lang="en-US" sz="1600" i="0" dirty="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/>
            <a:endParaRPr lang="en-US" sz="1600" i="0" dirty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209945" name="Group 95"/>
          <p:cNvGrpSpPr>
            <a:grpSpLocks/>
          </p:cNvGrpSpPr>
          <p:nvPr/>
        </p:nvGrpSpPr>
        <p:grpSpPr bwMode="auto">
          <a:xfrm>
            <a:off x="5797550" y="4365625"/>
            <a:ext cx="757238" cy="379413"/>
            <a:chOff x="2466" y="2026"/>
            <a:chExt cx="477" cy="282"/>
          </a:xfrm>
        </p:grpSpPr>
        <p:sp>
          <p:nvSpPr>
            <p:cNvPr id="210124" name="Oval 96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pt-BR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10125" name="Line 97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0126" name="Rectangle 98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0127" name="Oval 99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pt-BR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210128" name="Group 100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35" name="Line 1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0136" name="Line 1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0137" name="Line 1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10129" name="Group 104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32" name="Line 1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0133" name="Line 1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0134" name="Line 1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10130" name="Line 108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0131" name="Line 109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09946" name="Group 166"/>
          <p:cNvGrpSpPr>
            <a:grpSpLocks/>
          </p:cNvGrpSpPr>
          <p:nvPr/>
        </p:nvGrpSpPr>
        <p:grpSpPr bwMode="auto">
          <a:xfrm>
            <a:off x="5181600" y="3048000"/>
            <a:ext cx="400050" cy="152400"/>
            <a:chOff x="3228" y="1776"/>
            <a:chExt cx="252" cy="96"/>
          </a:xfrm>
        </p:grpSpPr>
        <p:sp>
          <p:nvSpPr>
            <p:cNvPr id="210122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0123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9947" name="Group 167"/>
          <p:cNvGrpSpPr>
            <a:grpSpLocks/>
          </p:cNvGrpSpPr>
          <p:nvPr/>
        </p:nvGrpSpPr>
        <p:grpSpPr bwMode="auto">
          <a:xfrm flipH="1">
            <a:off x="5810250" y="3062288"/>
            <a:ext cx="400050" cy="152400"/>
            <a:chOff x="3228" y="1776"/>
            <a:chExt cx="252" cy="96"/>
          </a:xfrm>
        </p:grpSpPr>
        <p:sp>
          <p:nvSpPr>
            <p:cNvPr id="210120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0121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9948" name="Group 170"/>
          <p:cNvGrpSpPr>
            <a:grpSpLocks/>
          </p:cNvGrpSpPr>
          <p:nvPr/>
        </p:nvGrpSpPr>
        <p:grpSpPr bwMode="auto">
          <a:xfrm flipH="1" flipV="1">
            <a:off x="5962650" y="2538413"/>
            <a:ext cx="400050" cy="152400"/>
            <a:chOff x="3228" y="1776"/>
            <a:chExt cx="252" cy="96"/>
          </a:xfrm>
        </p:grpSpPr>
        <p:sp>
          <p:nvSpPr>
            <p:cNvPr id="210118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0119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9949" name="Group 173"/>
          <p:cNvGrpSpPr>
            <a:grpSpLocks/>
          </p:cNvGrpSpPr>
          <p:nvPr/>
        </p:nvGrpSpPr>
        <p:grpSpPr bwMode="auto">
          <a:xfrm flipH="1" flipV="1">
            <a:off x="8062913" y="3228975"/>
            <a:ext cx="400050" cy="152400"/>
            <a:chOff x="3228" y="1776"/>
            <a:chExt cx="252" cy="96"/>
          </a:xfrm>
        </p:grpSpPr>
        <p:sp>
          <p:nvSpPr>
            <p:cNvPr id="210116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0117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9950" name="Group 176"/>
          <p:cNvGrpSpPr>
            <a:grpSpLocks/>
          </p:cNvGrpSpPr>
          <p:nvPr/>
        </p:nvGrpSpPr>
        <p:grpSpPr bwMode="auto">
          <a:xfrm flipV="1">
            <a:off x="7239000" y="3248025"/>
            <a:ext cx="295275" cy="114300"/>
            <a:chOff x="3228" y="1776"/>
            <a:chExt cx="252" cy="96"/>
          </a:xfrm>
        </p:grpSpPr>
        <p:sp>
          <p:nvSpPr>
            <p:cNvPr id="210114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0115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9951" name="Group 179"/>
          <p:cNvGrpSpPr>
            <a:grpSpLocks/>
          </p:cNvGrpSpPr>
          <p:nvPr/>
        </p:nvGrpSpPr>
        <p:grpSpPr bwMode="auto">
          <a:xfrm rot="409689" flipH="1" flipV="1">
            <a:off x="7510463" y="2590800"/>
            <a:ext cx="452437" cy="57150"/>
            <a:chOff x="3228" y="1776"/>
            <a:chExt cx="252" cy="96"/>
          </a:xfrm>
        </p:grpSpPr>
        <p:sp>
          <p:nvSpPr>
            <p:cNvPr id="210112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0113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9952" name="Group 182"/>
          <p:cNvGrpSpPr>
            <a:grpSpLocks/>
          </p:cNvGrpSpPr>
          <p:nvPr/>
        </p:nvGrpSpPr>
        <p:grpSpPr bwMode="auto">
          <a:xfrm>
            <a:off x="6653213" y="2795588"/>
            <a:ext cx="295275" cy="114300"/>
            <a:chOff x="3228" y="1776"/>
            <a:chExt cx="252" cy="96"/>
          </a:xfrm>
        </p:grpSpPr>
        <p:sp>
          <p:nvSpPr>
            <p:cNvPr id="210110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0111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9953" name="Group 185"/>
          <p:cNvGrpSpPr>
            <a:grpSpLocks/>
          </p:cNvGrpSpPr>
          <p:nvPr/>
        </p:nvGrpSpPr>
        <p:grpSpPr bwMode="auto">
          <a:xfrm flipH="1">
            <a:off x="7291388" y="2795588"/>
            <a:ext cx="295275" cy="114300"/>
            <a:chOff x="3228" y="1776"/>
            <a:chExt cx="252" cy="96"/>
          </a:xfrm>
        </p:grpSpPr>
        <p:sp>
          <p:nvSpPr>
            <p:cNvPr id="210108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0109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9954" name="Group 188"/>
          <p:cNvGrpSpPr>
            <a:grpSpLocks/>
          </p:cNvGrpSpPr>
          <p:nvPr/>
        </p:nvGrpSpPr>
        <p:grpSpPr bwMode="auto">
          <a:xfrm>
            <a:off x="5705475" y="4743450"/>
            <a:ext cx="295275" cy="114300"/>
            <a:chOff x="3228" y="1776"/>
            <a:chExt cx="252" cy="96"/>
          </a:xfrm>
        </p:grpSpPr>
        <p:sp>
          <p:nvSpPr>
            <p:cNvPr id="210106" name="Line 189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0107" name="Line 190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9955" name="Group 191"/>
          <p:cNvGrpSpPr>
            <a:grpSpLocks/>
          </p:cNvGrpSpPr>
          <p:nvPr/>
        </p:nvGrpSpPr>
        <p:grpSpPr bwMode="auto">
          <a:xfrm flipH="1">
            <a:off x="6343650" y="4743450"/>
            <a:ext cx="295275" cy="114300"/>
            <a:chOff x="3228" y="1776"/>
            <a:chExt cx="252" cy="96"/>
          </a:xfrm>
        </p:grpSpPr>
        <p:sp>
          <p:nvSpPr>
            <p:cNvPr id="210104" name="Line 192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0105" name="Line 193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9956" name="Group 194"/>
          <p:cNvGrpSpPr>
            <a:grpSpLocks/>
          </p:cNvGrpSpPr>
          <p:nvPr/>
        </p:nvGrpSpPr>
        <p:grpSpPr bwMode="auto">
          <a:xfrm>
            <a:off x="3938588" y="5100638"/>
            <a:ext cx="295275" cy="114300"/>
            <a:chOff x="3228" y="1776"/>
            <a:chExt cx="252" cy="96"/>
          </a:xfrm>
        </p:grpSpPr>
        <p:sp>
          <p:nvSpPr>
            <p:cNvPr id="210102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0103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9957" name="Group 197"/>
          <p:cNvGrpSpPr>
            <a:grpSpLocks/>
          </p:cNvGrpSpPr>
          <p:nvPr/>
        </p:nvGrpSpPr>
        <p:grpSpPr bwMode="auto">
          <a:xfrm flipH="1">
            <a:off x="4576763" y="5100638"/>
            <a:ext cx="295275" cy="114300"/>
            <a:chOff x="3228" y="1776"/>
            <a:chExt cx="252" cy="96"/>
          </a:xfrm>
        </p:grpSpPr>
        <p:sp>
          <p:nvSpPr>
            <p:cNvPr id="210100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0101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9958" name="Group 200"/>
          <p:cNvGrpSpPr>
            <a:grpSpLocks/>
          </p:cNvGrpSpPr>
          <p:nvPr/>
        </p:nvGrpSpPr>
        <p:grpSpPr bwMode="auto">
          <a:xfrm flipH="1" flipV="1">
            <a:off x="4781550" y="4805363"/>
            <a:ext cx="295275" cy="114300"/>
            <a:chOff x="3228" y="1776"/>
            <a:chExt cx="252" cy="96"/>
          </a:xfrm>
        </p:grpSpPr>
        <p:sp>
          <p:nvSpPr>
            <p:cNvPr id="210098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0099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9959" name="Text Box 34"/>
          <p:cNvSpPr txBox="1">
            <a:spLocks noChangeArrowheads="1"/>
          </p:cNvSpPr>
          <p:nvPr/>
        </p:nvSpPr>
        <p:spPr bwMode="auto">
          <a:xfrm>
            <a:off x="962025" y="3128963"/>
            <a:ext cx="15295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i="0" dirty="0" err="1" smtClean="0">
                <a:solidFill>
                  <a:srgbClr val="000000"/>
                </a:solidFill>
                <a:latin typeface="Arial" pitchFamily="34" charset="0"/>
              </a:rPr>
              <a:t>rede</a:t>
            </a:r>
            <a:r>
              <a:rPr lang="en-US" sz="1600" i="0" dirty="0" smtClean="0">
                <a:solidFill>
                  <a:srgbClr val="000000"/>
                </a:solidFill>
                <a:latin typeface="Arial" pitchFamily="34" charset="0"/>
              </a:rPr>
              <a:t> da </a:t>
            </a:r>
            <a:r>
              <a:rPr lang="en-US" sz="1600" i="0" dirty="0" err="1" smtClean="0">
                <a:solidFill>
                  <a:srgbClr val="000000"/>
                </a:solidFill>
                <a:latin typeface="Arial" pitchFamily="34" charset="0"/>
              </a:rPr>
              <a:t>escola</a:t>
            </a:r>
            <a:endParaRPr lang="en-US" sz="1600" i="0" dirty="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pitchFamily="34" charset="0"/>
              </a:rPr>
              <a:t>68.80.2.0/24</a:t>
            </a:r>
          </a:p>
        </p:txBody>
      </p:sp>
      <p:pic>
        <p:nvPicPr>
          <p:cNvPr id="699793" name="Picture 4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42084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99796" name="Text Box 404"/>
          <p:cNvSpPr txBox="1">
            <a:spLocks noChangeArrowheads="1"/>
          </p:cNvSpPr>
          <p:nvPr/>
        </p:nvSpPr>
        <p:spPr bwMode="auto">
          <a:xfrm>
            <a:off x="1478110" y="3940175"/>
            <a:ext cx="11496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err="1" smtClean="0">
                <a:solidFill>
                  <a:srgbClr val="FF0000"/>
                </a:solidFill>
                <a:latin typeface="Arial" charset="0"/>
              </a:rPr>
              <a:t>página</a:t>
            </a:r>
            <a:r>
              <a:rPr lang="en-US" sz="1400" i="0" dirty="0" smtClean="0">
                <a:solidFill>
                  <a:srgbClr val="FF0000"/>
                </a:solidFill>
                <a:latin typeface="Arial" charset="0"/>
              </a:rPr>
              <a:t> web </a:t>
            </a:r>
          </a:p>
        </p:txBody>
      </p:sp>
      <p:grpSp>
        <p:nvGrpSpPr>
          <p:cNvPr id="699797" name="Group 405"/>
          <p:cNvGrpSpPr>
            <a:grpSpLocks/>
          </p:cNvGrpSpPr>
          <p:nvPr/>
        </p:nvGrpSpPr>
        <p:grpSpPr bwMode="auto">
          <a:xfrm>
            <a:off x="288925" y="1162050"/>
            <a:ext cx="1416050" cy="1265238"/>
            <a:chOff x="146" y="690"/>
            <a:chExt cx="892" cy="797"/>
          </a:xfrm>
        </p:grpSpPr>
        <p:grpSp>
          <p:nvGrpSpPr>
            <p:cNvPr id="210091" name="Group 400"/>
            <p:cNvGrpSpPr>
              <a:grpSpLocks/>
            </p:cNvGrpSpPr>
            <p:nvPr/>
          </p:nvGrpSpPr>
          <p:grpSpPr bwMode="auto">
            <a:xfrm>
              <a:off x="146" y="690"/>
              <a:ext cx="892" cy="797"/>
              <a:chOff x="146" y="690"/>
              <a:chExt cx="892" cy="797"/>
            </a:xfrm>
          </p:grpSpPr>
          <p:sp>
            <p:nvSpPr>
              <p:cNvPr id="210093" name="Freeform 398"/>
              <p:cNvSpPr>
                <a:spLocks/>
              </p:cNvSpPr>
              <p:nvPr/>
            </p:nvSpPr>
            <p:spPr bwMode="auto">
              <a:xfrm>
                <a:off x="177" y="715"/>
                <a:ext cx="861" cy="77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61" h="772">
                    <a:moveTo>
                      <a:pt x="861" y="772"/>
                    </a:moveTo>
                    <a:lnTo>
                      <a:pt x="0" y="557"/>
                    </a:lnTo>
                    <a:lnTo>
                      <a:pt x="532" y="405"/>
                    </a:lnTo>
                    <a:lnTo>
                      <a:pt x="652" y="0"/>
                    </a:lnTo>
                    <a:lnTo>
                      <a:pt x="861" y="77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grpSp>
            <p:nvGrpSpPr>
              <p:cNvPr id="210094" name="Group 392"/>
              <p:cNvGrpSpPr>
                <a:grpSpLocks/>
              </p:cNvGrpSpPr>
              <p:nvPr/>
            </p:nvGrpSpPr>
            <p:grpSpPr bwMode="auto">
              <a:xfrm>
                <a:off x="148" y="697"/>
                <a:ext cx="694" cy="574"/>
                <a:chOff x="2579" y="1366"/>
                <a:chExt cx="1078" cy="674"/>
              </a:xfrm>
            </p:grpSpPr>
            <p:pic>
              <p:nvPicPr>
                <p:cNvPr id="87217" name="Picture 39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9" y="1366"/>
                  <a:ext cx="1078" cy="6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87218" name="Rectangle 394"/>
                <p:cNvSpPr>
                  <a:spLocks noChangeArrowheads="1"/>
                </p:cNvSpPr>
                <p:nvPr/>
              </p:nvSpPr>
              <p:spPr bwMode="auto">
                <a:xfrm>
                  <a:off x="2633" y="1428"/>
                  <a:ext cx="957" cy="5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7216" name="Rectangle 399"/>
              <p:cNvSpPr>
                <a:spLocks noChangeArrowheads="1"/>
              </p:cNvSpPr>
              <p:nvPr/>
            </p:nvSpPr>
            <p:spPr bwMode="auto">
              <a:xfrm>
                <a:off x="146" y="690"/>
                <a:ext cx="696" cy="58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7213" name="Text Box 402"/>
            <p:cNvSpPr txBox="1">
              <a:spLocks noChangeArrowheads="1"/>
            </p:cNvSpPr>
            <p:nvPr/>
          </p:nvSpPr>
          <p:spPr bwMode="auto">
            <a:xfrm>
              <a:off x="168" y="850"/>
              <a:ext cx="64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 err="1" smtClean="0">
                  <a:solidFill>
                    <a:srgbClr val="FF0000"/>
                  </a:solidFill>
                  <a:latin typeface="Arial" charset="0"/>
                </a:rPr>
                <a:t>navegador</a:t>
              </a:r>
              <a:endParaRPr lang="en-US" sz="1400" i="0" dirty="0" smtClean="0">
                <a:solidFill>
                  <a:srgbClr val="FF0000"/>
                </a:solidFill>
                <a:latin typeface="Arial" charset="0"/>
              </a:endParaRPr>
            </a:p>
          </p:txBody>
        </p:sp>
      </p:grpSp>
      <p:grpSp>
        <p:nvGrpSpPr>
          <p:cNvPr id="209963" name="Group 356"/>
          <p:cNvGrpSpPr>
            <a:grpSpLocks/>
          </p:cNvGrpSpPr>
          <p:nvPr/>
        </p:nvGrpSpPr>
        <p:grpSpPr bwMode="auto">
          <a:xfrm>
            <a:off x="1511300" y="1898650"/>
            <a:ext cx="842963" cy="814388"/>
            <a:chOff x="313" y="1497"/>
            <a:chExt cx="1152" cy="1014"/>
          </a:xfrm>
        </p:grpSpPr>
        <p:pic>
          <p:nvPicPr>
            <p:cNvPr id="210089" name="Picture 354" descr="laptop_stylized_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090" name="Picture 355" descr="antenna_stylized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9788" name="AutoShape 396"/>
          <p:cNvSpPr>
            <a:spLocks noChangeArrowheads="1"/>
          </p:cNvSpPr>
          <p:nvPr/>
        </p:nvSpPr>
        <p:spPr bwMode="auto">
          <a:xfrm>
            <a:off x="668338" y="2266950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pic>
        <p:nvPicPr>
          <p:cNvPr id="8708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2444750"/>
            <a:ext cx="9144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96" name="Rectangle 43"/>
          <p:cNvSpPr>
            <a:spLocks noChangeArrowheads="1"/>
          </p:cNvSpPr>
          <p:nvPr/>
        </p:nvSpPr>
        <p:spPr bwMode="auto">
          <a:xfrm rot="-5400000">
            <a:off x="3416300" y="3551238"/>
            <a:ext cx="147638" cy="188912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198" name="Rectangle 43"/>
          <p:cNvSpPr>
            <a:spLocks noChangeArrowheads="1"/>
          </p:cNvSpPr>
          <p:nvPr/>
        </p:nvSpPr>
        <p:spPr bwMode="auto">
          <a:xfrm rot="2460490">
            <a:off x="3074988" y="3208338"/>
            <a:ext cx="136525" cy="3063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209968" name="Oval 407"/>
          <p:cNvSpPr>
            <a:spLocks noChangeArrowheads="1"/>
          </p:cNvSpPr>
          <p:nvPr/>
        </p:nvSpPr>
        <p:spPr bwMode="auto">
          <a:xfrm>
            <a:off x="2552700" y="3619500"/>
            <a:ext cx="850900" cy="25082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400" i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09969" name="Rectangle 410"/>
          <p:cNvSpPr>
            <a:spLocks noChangeArrowheads="1"/>
          </p:cNvSpPr>
          <p:nvPr/>
        </p:nvSpPr>
        <p:spPr bwMode="auto">
          <a:xfrm>
            <a:off x="2552700" y="3590925"/>
            <a:ext cx="854075" cy="1571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pt-BR" sz="2400" i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09970" name="Oval 411"/>
          <p:cNvSpPr>
            <a:spLocks noChangeArrowheads="1"/>
          </p:cNvSpPr>
          <p:nvPr/>
        </p:nvSpPr>
        <p:spPr bwMode="auto">
          <a:xfrm>
            <a:off x="2549525" y="3421063"/>
            <a:ext cx="850900" cy="293687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400" i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</p:txBody>
      </p:sp>
      <p:grpSp>
        <p:nvGrpSpPr>
          <p:cNvPr id="209971" name="Group 1189"/>
          <p:cNvGrpSpPr>
            <a:grpSpLocks/>
          </p:cNvGrpSpPr>
          <p:nvPr/>
        </p:nvGrpSpPr>
        <p:grpSpPr bwMode="auto">
          <a:xfrm>
            <a:off x="2720975" y="3497263"/>
            <a:ext cx="481013" cy="136525"/>
            <a:chOff x="2468" y="1332"/>
            <a:chExt cx="310" cy="60"/>
          </a:xfrm>
        </p:grpSpPr>
        <p:sp>
          <p:nvSpPr>
            <p:cNvPr id="210087" name="Freeform 1190"/>
            <p:cNvSpPr>
              <a:spLocks/>
            </p:cNvSpPr>
            <p:nvPr/>
          </p:nvSpPr>
          <p:spPr bwMode="auto">
            <a:xfrm>
              <a:off x="2468" y="1332"/>
              <a:ext cx="310" cy="60"/>
            </a:xfrm>
            <a:custGeom>
              <a:avLst/>
              <a:gdLst>
                <a:gd name="T0" fmla="*/ 0 w 310"/>
                <a:gd name="T1" fmla="*/ 60 h 60"/>
                <a:gd name="T2" fmla="*/ 96 w 310"/>
                <a:gd name="T3" fmla="*/ 60 h 60"/>
                <a:gd name="T4" fmla="*/ 192 w 310"/>
                <a:gd name="T5" fmla="*/ 0 h 60"/>
                <a:gd name="T6" fmla="*/ 310 w 310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0" h="6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0088" name="Freeform 1191"/>
            <p:cNvSpPr>
              <a:spLocks/>
            </p:cNvSpPr>
            <p:nvPr/>
          </p:nvSpPr>
          <p:spPr bwMode="auto">
            <a:xfrm>
              <a:off x="2482" y="1332"/>
              <a:ext cx="282" cy="60"/>
            </a:xfrm>
            <a:custGeom>
              <a:avLst/>
              <a:gdLst>
                <a:gd name="T0" fmla="*/ 0 w 282"/>
                <a:gd name="T1" fmla="*/ 0 h 60"/>
                <a:gd name="T2" fmla="*/ 96 w 282"/>
                <a:gd name="T3" fmla="*/ 0 h 60"/>
                <a:gd name="T4" fmla="*/ 192 w 282"/>
                <a:gd name="T5" fmla="*/ 60 h 60"/>
                <a:gd name="T6" fmla="*/ 282 w 28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60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7093" name="Line 1192"/>
          <p:cNvSpPr>
            <a:spLocks noChangeShapeType="1"/>
          </p:cNvSpPr>
          <p:nvPr/>
        </p:nvSpPr>
        <p:spPr bwMode="auto">
          <a:xfrm>
            <a:off x="2552700" y="3557588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7094" name="Line 1193"/>
          <p:cNvSpPr>
            <a:spLocks noChangeShapeType="1"/>
          </p:cNvSpPr>
          <p:nvPr/>
        </p:nvSpPr>
        <p:spPr bwMode="auto">
          <a:xfrm>
            <a:off x="3400425" y="3567113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7" name="Rectangle 43"/>
          <p:cNvSpPr>
            <a:spLocks noChangeArrowheads="1"/>
          </p:cNvSpPr>
          <p:nvPr/>
        </p:nvSpPr>
        <p:spPr bwMode="auto">
          <a:xfrm rot="-5400000">
            <a:off x="2338388" y="2365375"/>
            <a:ext cx="146050" cy="314325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</a:endParaRPr>
          </a:p>
        </p:txBody>
      </p:sp>
      <p:grpSp>
        <p:nvGrpSpPr>
          <p:cNvPr id="209975" name="Group 1185"/>
          <p:cNvGrpSpPr>
            <a:grpSpLocks/>
          </p:cNvGrpSpPr>
          <p:nvPr/>
        </p:nvGrpSpPr>
        <p:grpSpPr bwMode="auto">
          <a:xfrm>
            <a:off x="5338763" y="2667000"/>
            <a:ext cx="830262" cy="455613"/>
            <a:chOff x="4650" y="1129"/>
            <a:chExt cx="246" cy="95"/>
          </a:xfrm>
        </p:grpSpPr>
        <p:sp>
          <p:nvSpPr>
            <p:cNvPr id="210079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10080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10081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10082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85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0086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87204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205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209976" name="Group 1185"/>
          <p:cNvGrpSpPr>
            <a:grpSpLocks/>
          </p:cNvGrpSpPr>
          <p:nvPr/>
        </p:nvGrpSpPr>
        <p:grpSpPr bwMode="auto">
          <a:xfrm>
            <a:off x="6729413" y="2401888"/>
            <a:ext cx="808037" cy="425450"/>
            <a:chOff x="4650" y="1129"/>
            <a:chExt cx="246" cy="95"/>
          </a:xfrm>
        </p:grpSpPr>
        <p:sp>
          <p:nvSpPr>
            <p:cNvPr id="210071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10072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10073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10074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77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0078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87196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97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209977" name="Group 1185"/>
          <p:cNvGrpSpPr>
            <a:grpSpLocks/>
          </p:cNvGrpSpPr>
          <p:nvPr/>
        </p:nvGrpSpPr>
        <p:grpSpPr bwMode="auto">
          <a:xfrm>
            <a:off x="7343775" y="3338513"/>
            <a:ext cx="892175" cy="390525"/>
            <a:chOff x="4650" y="1129"/>
            <a:chExt cx="246" cy="95"/>
          </a:xfrm>
        </p:grpSpPr>
        <p:sp>
          <p:nvSpPr>
            <p:cNvPr id="21006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1006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1006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10066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9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0070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87188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89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209978" name="Group 1185"/>
          <p:cNvGrpSpPr>
            <a:grpSpLocks/>
          </p:cNvGrpSpPr>
          <p:nvPr/>
        </p:nvGrpSpPr>
        <p:grpSpPr bwMode="auto">
          <a:xfrm>
            <a:off x="5754688" y="4344988"/>
            <a:ext cx="808037" cy="425450"/>
            <a:chOff x="4650" y="1129"/>
            <a:chExt cx="246" cy="95"/>
          </a:xfrm>
        </p:grpSpPr>
        <p:sp>
          <p:nvSpPr>
            <p:cNvPr id="21005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1005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1005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10058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1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0062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87180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81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209979" name="Group 1185"/>
          <p:cNvGrpSpPr>
            <a:grpSpLocks/>
          </p:cNvGrpSpPr>
          <p:nvPr/>
        </p:nvGrpSpPr>
        <p:grpSpPr bwMode="auto">
          <a:xfrm>
            <a:off x="4013200" y="4710113"/>
            <a:ext cx="808038" cy="425450"/>
            <a:chOff x="4650" y="1129"/>
            <a:chExt cx="246" cy="95"/>
          </a:xfrm>
        </p:grpSpPr>
        <p:sp>
          <p:nvSpPr>
            <p:cNvPr id="21004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1004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1004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10050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53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0054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87172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73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209980" name="Group 248"/>
          <p:cNvGrpSpPr>
            <a:grpSpLocks/>
          </p:cNvGrpSpPr>
          <p:nvPr/>
        </p:nvGrpSpPr>
        <p:grpSpPr bwMode="auto">
          <a:xfrm>
            <a:off x="7218363" y="1558925"/>
            <a:ext cx="358775" cy="623888"/>
            <a:chOff x="4140" y="429"/>
            <a:chExt cx="1425" cy="2396"/>
          </a:xfrm>
        </p:grpSpPr>
        <p:sp>
          <p:nvSpPr>
            <p:cNvPr id="210015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137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0017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0018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140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0020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66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7167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7142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0022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64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7165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7144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45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002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62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7163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210026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210027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60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7161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7149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0029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0030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152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0032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154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55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56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57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5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59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209981" name="Group 248"/>
          <p:cNvGrpSpPr>
            <a:grpSpLocks/>
          </p:cNvGrpSpPr>
          <p:nvPr/>
        </p:nvGrpSpPr>
        <p:grpSpPr bwMode="auto">
          <a:xfrm>
            <a:off x="2876550" y="4454525"/>
            <a:ext cx="358775" cy="623888"/>
            <a:chOff x="4140" y="429"/>
            <a:chExt cx="1425" cy="2396"/>
          </a:xfrm>
        </p:grpSpPr>
        <p:sp>
          <p:nvSpPr>
            <p:cNvPr id="209983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105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09985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9986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108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09988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34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7135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7110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09990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32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7133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7112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13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09993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30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7131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209994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209995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28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7129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7117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09997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9998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120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0000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122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23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24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25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26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27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6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9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796" grpId="0"/>
      <p:bldP spid="69978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5" name="Group 156"/>
          <p:cNvGrpSpPr>
            <a:grpSpLocks/>
          </p:cNvGrpSpPr>
          <p:nvPr/>
        </p:nvGrpSpPr>
        <p:grpSpPr bwMode="auto">
          <a:xfrm>
            <a:off x="773113" y="1273175"/>
            <a:ext cx="3554412" cy="3066395"/>
            <a:chOff x="773113" y="1273175"/>
            <a:chExt cx="3554412" cy="3065740"/>
          </a:xfrm>
        </p:grpSpPr>
        <p:sp>
          <p:nvSpPr>
            <p:cNvPr id="21106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106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106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106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106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18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20206" cy="523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err="1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roteador</a:t>
              </a:r>
              <a:endParaRPr lang="en-US" sz="1400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  <a:p>
              <a:pPr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sz="1400" dirty="0" err="1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roda</a:t>
              </a: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 DHCP)</a:t>
              </a:r>
            </a:p>
          </p:txBody>
        </p:sp>
        <p:grpSp>
          <p:nvGrpSpPr>
            <p:cNvPr id="21106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112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12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819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6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167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168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grpSp>
          <p:nvGrpSpPr>
            <p:cNvPr id="21107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108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821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109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109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821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109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23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4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821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109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23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3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821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21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109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23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3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1109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21110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823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3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822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110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110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822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110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822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6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22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22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23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rgbClr val="FF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23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23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107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819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9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9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9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>
                  <a:solidFill>
                    <a:srgbClr val="00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8820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108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820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0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0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108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820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0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0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3"/>
                  <a:ext cx="52" cy="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525"/>
            <a:ext cx="8034338" cy="996950"/>
          </a:xfrm>
        </p:spPr>
        <p:txBody>
          <a:bodyPr/>
          <a:lstStyle/>
          <a:p>
            <a:r>
              <a:rPr lang="en-US" sz="3200" dirty="0" smtClean="0">
                <a:ea typeface="ＭＳ Ｐゴシック" pitchFamily="34" charset="-128"/>
              </a:rPr>
              <a:t>Um </a:t>
            </a:r>
            <a:r>
              <a:rPr lang="en-US" sz="3200" dirty="0" err="1" smtClean="0">
                <a:ea typeface="ＭＳ Ｐゴシック" pitchFamily="34" charset="-128"/>
              </a:rPr>
              <a:t>dia</a:t>
            </a:r>
            <a:r>
              <a:rPr lang="en-US" sz="3200" dirty="0" smtClean="0">
                <a:ea typeface="ＭＳ Ｐゴシック" pitchFamily="34" charset="-128"/>
              </a:rPr>
              <a:t> </a:t>
            </a:r>
            <a:r>
              <a:rPr lang="en-US" sz="3200" dirty="0" err="1" smtClean="0">
                <a:ea typeface="ＭＳ Ｐゴシック" pitchFamily="34" charset="-128"/>
              </a:rPr>
              <a:t>na</a:t>
            </a:r>
            <a:r>
              <a:rPr lang="en-US" sz="3200" dirty="0" smtClean="0">
                <a:ea typeface="ＭＳ Ｐゴシック" pitchFamily="34" charset="-128"/>
              </a:rPr>
              <a:t> </a:t>
            </a:r>
            <a:r>
              <a:rPr lang="en-US" sz="3200" dirty="0" err="1" smtClean="0">
                <a:ea typeface="ＭＳ Ｐゴシック" pitchFamily="34" charset="-128"/>
              </a:rPr>
              <a:t>vida</a:t>
            </a:r>
            <a:r>
              <a:rPr lang="en-US" sz="3200" dirty="0" smtClean="0">
                <a:ea typeface="ＭＳ Ｐゴシック" pitchFamily="34" charset="-128"/>
              </a:rPr>
              <a:t>… </a:t>
            </a:r>
            <a:r>
              <a:rPr lang="en-US" sz="3200" dirty="0" err="1" smtClean="0">
                <a:ea typeface="ＭＳ Ｐゴシック" pitchFamily="34" charset="-128"/>
              </a:rPr>
              <a:t>conectando</a:t>
            </a:r>
            <a:r>
              <a:rPr lang="en-US" sz="3200" dirty="0" smtClean="0">
                <a:ea typeface="ＭＳ Ｐゴシック" pitchFamily="34" charset="-128"/>
              </a:rPr>
              <a:t> à Internet</a:t>
            </a:r>
          </a:p>
        </p:txBody>
      </p:sp>
      <p:sp>
        <p:nvSpPr>
          <p:cNvPr id="701661" name="AutoShape 221"/>
          <p:cNvSpPr>
            <a:spLocks noChangeArrowheads="1"/>
          </p:cNvSpPr>
          <p:nvPr/>
        </p:nvSpPr>
        <p:spPr bwMode="auto">
          <a:xfrm>
            <a:off x="830263" y="2266950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701690" name="Group 250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1054" name="Freeform 249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grpSp>
          <p:nvGrpSpPr>
            <p:cNvPr id="211055" name="Group 248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8177" name="Rectangle 242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78" name="Text Box 241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 err="1" smtClean="0">
                    <a:solidFill>
                      <a:srgbClr val="000000"/>
                    </a:solidFill>
                    <a:latin typeface="Arial" charset="0"/>
                  </a:rPr>
                  <a:t>Fís</a:t>
                </a:r>
                <a:endParaRPr lang="en-US" sz="1600" i="0" dirty="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88179" name="Line 243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80" name="Line 244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81" name="Line 245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82" name="Line 246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1693" name="Group 253"/>
          <p:cNvGrpSpPr>
            <a:grpSpLocks/>
          </p:cNvGrpSpPr>
          <p:nvPr/>
        </p:nvGrpSpPr>
        <p:grpSpPr bwMode="auto">
          <a:xfrm>
            <a:off x="520700" y="1162050"/>
            <a:ext cx="544513" cy="244475"/>
            <a:chOff x="844" y="3337"/>
            <a:chExt cx="343" cy="154"/>
          </a:xfrm>
        </p:grpSpPr>
        <p:sp>
          <p:nvSpPr>
            <p:cNvPr id="88173" name="Rectangle 251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8174" name="Text Box 252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smtClean="0">
                  <a:solidFill>
                    <a:srgbClr val="FFFFFF"/>
                  </a:solidFill>
                  <a:latin typeface="Arial" charset="0"/>
                </a:rPr>
                <a:t>DHCP</a:t>
              </a:r>
            </a:p>
          </p:txBody>
        </p:sp>
      </p:grpSp>
      <p:grpSp>
        <p:nvGrpSpPr>
          <p:cNvPr id="701739" name="Group 299"/>
          <p:cNvGrpSpPr>
            <a:grpSpLocks/>
          </p:cNvGrpSpPr>
          <p:nvPr/>
        </p:nvGrpSpPr>
        <p:grpSpPr bwMode="auto">
          <a:xfrm>
            <a:off x="66675" y="1181100"/>
            <a:ext cx="1081088" cy="1166813"/>
            <a:chOff x="42" y="744"/>
            <a:chExt cx="681" cy="735"/>
          </a:xfrm>
        </p:grpSpPr>
        <p:grpSp>
          <p:nvGrpSpPr>
            <p:cNvPr id="211020" name="Group 296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1022" name="Group 29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1047" name="Group 25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71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8172" name="Text Box 2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8169" name="Rectangle 266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170" name="Rectangle 267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1023" name="Group 274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1041" name="Group 26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66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8167" name="Text Box 2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42" name="Group 27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64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8165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11024" name="Group 293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60" name="Rectangle 276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161" name="Rectangle 277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1025" name="Group 29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026" name="Group 287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030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1033" name="Group 2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58" name="Rectangle 2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88159" name="Text Box 28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smtClean="0">
                            <a:solidFill>
                              <a:srgbClr val="FFFFFF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1034" name="Group 2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56" name="Rectangle 2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88157" name="Rectangle 2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88152" name="Rectangle 285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8153" name="Rectangle 286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88148" name="Rectangle 288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149" name="Rectangle 290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150" name="Rectangle 291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88142" name="AutoShape 297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01758" name="Group 318"/>
          <p:cNvGrpSpPr>
            <a:grpSpLocks/>
          </p:cNvGrpSpPr>
          <p:nvPr/>
        </p:nvGrpSpPr>
        <p:grpSpPr bwMode="auto">
          <a:xfrm>
            <a:off x="650875" y="2389188"/>
            <a:ext cx="1081088" cy="244475"/>
            <a:chOff x="504" y="3523"/>
            <a:chExt cx="681" cy="154"/>
          </a:xfrm>
        </p:grpSpPr>
        <p:grpSp>
          <p:nvGrpSpPr>
            <p:cNvPr id="211007" name="Group 319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1011" name="Group 320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1014" name="Group 321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39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8140" name="Text Box 3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15" name="Group 324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37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8138" name="Rectangle 326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88133" name="Rectangle 327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34" name="Rectangle 328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8129" name="Rectangle 329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8130" name="Rectangle 330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8131" name="Rectangle 331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01782" name="Group 342"/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210999" name="Freeform 334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46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grpSp>
          <p:nvGrpSpPr>
            <p:cNvPr id="211000" name="Group 335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8122" name="Rectangle 33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23" name="Text Box 337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 err="1" smtClean="0">
                    <a:solidFill>
                      <a:srgbClr val="000000"/>
                    </a:solidFill>
                    <a:latin typeface="Arial" charset="0"/>
                  </a:rPr>
                  <a:t>Fís</a:t>
                </a:r>
                <a:endParaRPr lang="en-US" sz="1600" i="0" dirty="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88124" name="Line 33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25" name="Line 33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26" name="Line 34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27" name="Line 34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1882" name="Group 442"/>
          <p:cNvGrpSpPr>
            <a:grpSpLocks/>
          </p:cNvGrpSpPr>
          <p:nvPr/>
        </p:nvGrpSpPr>
        <p:grpSpPr bwMode="auto">
          <a:xfrm>
            <a:off x="339725" y="2981325"/>
            <a:ext cx="1081088" cy="1217613"/>
            <a:chOff x="1404" y="3105"/>
            <a:chExt cx="681" cy="767"/>
          </a:xfrm>
        </p:grpSpPr>
        <p:grpSp>
          <p:nvGrpSpPr>
            <p:cNvPr id="210964" name="Group 34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0969" name="Group 34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0994" name="Group 34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18" name="Rectangle 34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8119" name="Text Box 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8116" name="Rectangle 34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117" name="Rectangle 35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0970" name="Group 35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0988" name="Group 35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13" name="Rectangle 35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8114" name="Text Box 3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0989" name="Group 35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11" name="Rectangle 35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8112" name="Rectangle 35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10971" name="Group 35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07" name="Rectangle 35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108" name="Rectangle 36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0972" name="Group 36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0973" name="Group 36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0977" name="Group 36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0980" name="Group 3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05" name="Rectangle 3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88106" name="Text Box 36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smtClean="0">
                            <a:solidFill>
                              <a:srgbClr val="FFFFFF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0981" name="Group 3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03" name="Rectangle 3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88104" name="Rectangle 3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88099" name="Rectangle 37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8100" name="Rectangle 37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88095" name="Rectangle 37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096" name="Rectangle 37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097" name="Rectangle 37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88086" name="AutoShape 37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0966" name="Group 379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8088" name="Rectangle 38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089" name="Text Box 38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FFFFFF"/>
                    </a:solidFill>
                    <a:latin typeface="Arial" charset="0"/>
                  </a:rPr>
                  <a:t>DHCP</a:t>
                </a:r>
              </a:p>
            </p:txBody>
          </p:sp>
        </p:grpSp>
      </p:grpSp>
      <p:grpSp>
        <p:nvGrpSpPr>
          <p:cNvPr id="701916" name="Group 476"/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88083" name="Rectangle 477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8084" name="Text Box 478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smtClean="0">
                  <a:solidFill>
                    <a:srgbClr val="FFFFFF"/>
                  </a:solidFill>
                  <a:latin typeface="Arial" charset="0"/>
                </a:rPr>
                <a:t>DHCP</a:t>
              </a:r>
            </a:p>
          </p:txBody>
        </p:sp>
      </p:grpSp>
      <p:sp>
        <p:nvSpPr>
          <p:cNvPr id="701920" name="Rectangle 480"/>
          <p:cNvSpPr>
            <a:spLocks noChangeArrowheads="1"/>
          </p:cNvSpPr>
          <p:nvPr/>
        </p:nvSpPr>
        <p:spPr bwMode="auto">
          <a:xfrm>
            <a:off x="5035550" y="3907855"/>
            <a:ext cx="3924300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quadro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Ethernet </a:t>
            </a:r>
            <a:r>
              <a:rPr lang="en-US" sz="2200" dirty="0" err="1" smtClean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difundido</a:t>
            </a:r>
            <a:r>
              <a:rPr lang="en-US" sz="2200" dirty="0" smtClean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(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dest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: FFFFFFFFFFFF)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na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LAN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, é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recebido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pelo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roteador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que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executa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o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servidor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DHCP</a:t>
            </a:r>
            <a:endParaRPr lang="en-US" sz="2200" i="0" dirty="0">
              <a:solidFill>
                <a:srgbClr val="000000"/>
              </a:solidFill>
              <a:latin typeface="Gill Sans MT" charset="0"/>
              <a:ea typeface="ＭＳ Ｐゴシック" charset="0"/>
            </a:endParaRPr>
          </a:p>
        </p:txBody>
      </p:sp>
      <p:sp>
        <p:nvSpPr>
          <p:cNvPr id="701921" name="Rectangle 481"/>
          <p:cNvSpPr>
            <a:spLocks noChangeArrowheads="1"/>
          </p:cNvSpPr>
          <p:nvPr/>
        </p:nvSpPr>
        <p:spPr bwMode="auto">
          <a:xfrm>
            <a:off x="5033963" y="5244530"/>
            <a:ext cx="3802062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Ethernet </a:t>
            </a:r>
            <a:r>
              <a:rPr lang="en-US" sz="2200" dirty="0" err="1" smtClean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demultiplexado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para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IP,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demultiplexado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para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UDP e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demultiplexado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paraDHCP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endParaRPr lang="en-US" sz="2200" i="0" dirty="0">
              <a:solidFill>
                <a:srgbClr val="000000"/>
              </a:solidFill>
              <a:latin typeface="Gill Sans MT" charset="0"/>
              <a:ea typeface="ＭＳ Ｐゴシック" charset="0"/>
            </a:endParaRPr>
          </a:p>
        </p:txBody>
      </p:sp>
      <p:sp>
        <p:nvSpPr>
          <p:cNvPr id="180" name="Rectangle 479"/>
          <p:cNvSpPr>
            <a:spLocks noChangeArrowheads="1"/>
          </p:cNvSpPr>
          <p:nvPr/>
        </p:nvSpPr>
        <p:spPr bwMode="auto">
          <a:xfrm>
            <a:off x="5071938" y="908720"/>
            <a:ext cx="3892550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o laptop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necessita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obter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o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seu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endereço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IP, o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endereço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do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primeiro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roteador</a:t>
            </a:r>
            <a:r>
              <a:rPr lang="en-US" sz="22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 </a:t>
            </a:r>
            <a:r>
              <a:rPr lang="en-US" sz="220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endereço</a:t>
            </a:r>
            <a:r>
              <a:rPr lang="en-US" sz="220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do </a:t>
            </a:r>
            <a:r>
              <a:rPr lang="en-US" sz="220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servidor</a:t>
            </a:r>
            <a:r>
              <a:rPr lang="en-US" sz="220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DNS: </a:t>
            </a:r>
            <a:r>
              <a:rPr lang="en-US" sz="220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usa</a:t>
            </a:r>
            <a:r>
              <a:rPr lang="en-US" sz="220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o </a:t>
            </a:r>
            <a:r>
              <a:rPr lang="en-US" sz="2200" dirty="0" smtClean="0">
                <a:solidFill>
                  <a:srgbClr val="FF0000"/>
                </a:solidFill>
                <a:latin typeface="Gill Sans MT" charset="0"/>
                <a:ea typeface="ＭＳ Ｐゴシック" charset="0"/>
              </a:rPr>
              <a:t>DHCP</a:t>
            </a:r>
            <a:r>
              <a:rPr lang="en-US" sz="220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.</a:t>
            </a:r>
            <a:endParaRPr lang="en-US" sz="2200" i="0" dirty="0">
              <a:solidFill>
                <a:srgbClr val="000000"/>
              </a:solidFill>
              <a:latin typeface="Gill Sans MT" charset="0"/>
              <a:ea typeface="ＭＳ Ｐゴシック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200" i="0" dirty="0">
              <a:solidFill>
                <a:srgbClr val="000000"/>
              </a:solidFill>
              <a:latin typeface="Gill Sans MT" charset="0"/>
              <a:ea typeface="ＭＳ Ｐゴシック" charset="0"/>
            </a:endParaRPr>
          </a:p>
        </p:txBody>
      </p:sp>
      <p:sp>
        <p:nvSpPr>
          <p:cNvPr id="181" name="Rectangle 479"/>
          <p:cNvSpPr>
            <a:spLocks noChangeArrowheads="1"/>
          </p:cNvSpPr>
          <p:nvPr/>
        </p:nvSpPr>
        <p:spPr bwMode="auto">
          <a:xfrm>
            <a:off x="5037138" y="2496567"/>
            <a:ext cx="3999358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Solicitação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DHCP </a:t>
            </a:r>
            <a:r>
              <a:rPr lang="en-US" sz="2200" dirty="0" err="1" smtClean="0">
                <a:solidFill>
                  <a:srgbClr val="3333CC"/>
                </a:solidFill>
                <a:latin typeface="Gill Sans MT" charset="0"/>
                <a:ea typeface="ＭＳ Ｐゴシック" charset="0"/>
              </a:rPr>
              <a:t>encapsulada</a:t>
            </a:r>
            <a:r>
              <a:rPr lang="en-US" sz="2200" i="0" dirty="0" smtClean="0">
                <a:solidFill>
                  <a:srgbClr val="3333CC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em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UDP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,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encapsulada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no </a:t>
            </a:r>
            <a:r>
              <a:rPr lang="en-US" sz="2200" dirty="0" smtClean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IP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,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encapsulada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no </a:t>
            </a:r>
            <a:r>
              <a:rPr lang="en-US" sz="2200" dirty="0" smtClean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802.3</a:t>
            </a:r>
            <a:r>
              <a:rPr lang="en-US" sz="2200" i="0" dirty="0" smtClean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Ethernet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200" i="0" dirty="0">
              <a:solidFill>
                <a:srgbClr val="000000"/>
              </a:solidFill>
              <a:latin typeface="Gill Sans MT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66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0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0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70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661" grpId="0" animBg="1"/>
      <p:bldP spid="701661" grpId="1" animBg="1"/>
      <p:bldP spid="701920" grpId="0"/>
      <p:bldP spid="701921" grpId="0"/>
      <p:bldP spid="180" grpId="0"/>
      <p:bldP spid="1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Comunicação entre Adaptadores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4220942"/>
            <a:ext cx="4321175" cy="201634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000" dirty="0" smtClean="0"/>
              <a:t>lado transmissor: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Encapsula o </a:t>
            </a:r>
            <a:r>
              <a:rPr lang="pt-BR" sz="2000" dirty="0" err="1" smtClean="0"/>
              <a:t>datagrama</a:t>
            </a:r>
            <a:r>
              <a:rPr lang="pt-BR" sz="2000" dirty="0" smtClean="0"/>
              <a:t> em um quadro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Adiciona bits de verificação de erro, transferência confiável de dados, controle de fluxo, etc. 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9163" y="4214818"/>
            <a:ext cx="4090987" cy="2022470"/>
          </a:xfrm>
        </p:spPr>
        <p:txBody>
          <a:bodyPr/>
          <a:lstStyle/>
          <a:p>
            <a:r>
              <a:rPr lang="pt-BR" sz="2000" dirty="0" smtClean="0"/>
              <a:t>lado receptor</a:t>
            </a:r>
          </a:p>
          <a:p>
            <a:pPr lvl="1"/>
            <a:r>
              <a:rPr lang="pt-BR" sz="2000" dirty="0" smtClean="0"/>
              <a:t>verifica erros, transporte confiável, controle de fluxo, etc.</a:t>
            </a:r>
          </a:p>
          <a:p>
            <a:pPr lvl="1"/>
            <a:r>
              <a:rPr lang="pt-BR" sz="2000" dirty="0" smtClean="0"/>
              <a:t>extrai o </a:t>
            </a:r>
            <a:r>
              <a:rPr lang="pt-BR" sz="2000" dirty="0" err="1" smtClean="0"/>
              <a:t>datagrama</a:t>
            </a:r>
            <a:r>
              <a:rPr lang="pt-BR" sz="2000" dirty="0" smtClean="0"/>
              <a:t>, passa-o para o nó receptor</a:t>
            </a: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4113213" y="3394075"/>
            <a:ext cx="1444625" cy="212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1957388" y="1373188"/>
            <a:ext cx="1944687" cy="1770062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>
            <a:off x="2052638" y="1892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193925" y="221297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2435225" y="2773363"/>
            <a:ext cx="704850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2435225" y="23018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200" i="0" dirty="0" err="1" smtClean="0">
                <a:latin typeface="Arial" pitchFamily="34" charset="0"/>
              </a:rPr>
              <a:t>Controla</a:t>
            </a:r>
            <a:r>
              <a:rPr lang="en-US" sz="1200" i="0" dirty="0" smtClean="0">
                <a:latin typeface="Arial" pitchFamily="34" charset="0"/>
              </a:rPr>
              <a:t>-</a:t>
            </a:r>
          </a:p>
          <a:p>
            <a:pPr algn="ctr" eaLnBrk="1" hangingPunct="1"/>
            <a:r>
              <a:rPr lang="en-US" sz="1200" i="0" dirty="0" err="1" smtClean="0">
                <a:latin typeface="Arial" pitchFamily="34" charset="0"/>
              </a:rPr>
              <a:t>dora</a:t>
            </a:r>
            <a:endParaRPr lang="en-US" sz="1200" i="0" dirty="0">
              <a:latin typeface="Arial" pitchFamily="34" charset="0"/>
            </a:endParaRP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2346325" y="2055813"/>
            <a:ext cx="1438275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 flipV="1">
            <a:off x="2763838" y="2062163"/>
            <a:ext cx="0" cy="2397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2228850" y="15017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1400" i="0">
              <a:latin typeface="Arial" pitchFamily="34" charset="0"/>
            </a:endParaRP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3095625" y="150336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1400" i="0">
              <a:latin typeface="Arial" pitchFamily="34" charset="0"/>
            </a:endParaRPr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 flipH="1" flipV="1">
            <a:off x="2551113" y="1917700"/>
            <a:ext cx="1587" cy="138113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H="1" flipV="1">
            <a:off x="3475038" y="1920875"/>
            <a:ext cx="0" cy="136525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5832475" y="1430338"/>
            <a:ext cx="1944688" cy="1731962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9" name="Rectangle 40"/>
          <p:cNvSpPr>
            <a:spLocks noChangeArrowheads="1"/>
          </p:cNvSpPr>
          <p:nvPr/>
        </p:nvSpPr>
        <p:spPr bwMode="auto">
          <a:xfrm>
            <a:off x="6069013" y="223202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0" name="Rectangle 41"/>
          <p:cNvSpPr>
            <a:spLocks noChangeArrowheads="1"/>
          </p:cNvSpPr>
          <p:nvPr/>
        </p:nvSpPr>
        <p:spPr bwMode="auto">
          <a:xfrm>
            <a:off x="6310313" y="2792413"/>
            <a:ext cx="703262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310313" y="23209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200" i="0" dirty="0" err="1" smtClean="0">
                <a:latin typeface="Arial" pitchFamily="34" charset="0"/>
              </a:rPr>
              <a:t>Controla</a:t>
            </a:r>
            <a:r>
              <a:rPr lang="en-US" sz="1200" i="0" dirty="0" smtClean="0">
                <a:latin typeface="Arial" pitchFamily="34" charset="0"/>
              </a:rPr>
              <a:t>-</a:t>
            </a:r>
          </a:p>
          <a:p>
            <a:pPr algn="ctr" eaLnBrk="1" hangingPunct="1"/>
            <a:r>
              <a:rPr lang="en-US" sz="1200" i="0" dirty="0" err="1" smtClean="0">
                <a:latin typeface="Arial" pitchFamily="34" charset="0"/>
              </a:rPr>
              <a:t>dora</a:t>
            </a:r>
            <a:endParaRPr lang="en-US" sz="1200" i="0" dirty="0">
              <a:latin typeface="Arial" pitchFamily="34" charset="0"/>
            </a:endParaRPr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6221413" y="2074863"/>
            <a:ext cx="1438275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 flipV="1">
            <a:off x="6638925" y="2081213"/>
            <a:ext cx="0" cy="2397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44" name="Rectangle 45"/>
          <p:cNvSpPr>
            <a:spLocks noChangeArrowheads="1"/>
          </p:cNvSpPr>
          <p:nvPr/>
        </p:nvSpPr>
        <p:spPr bwMode="auto">
          <a:xfrm>
            <a:off x="6103938" y="15208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1400" i="0">
              <a:latin typeface="Arial" pitchFamily="34" charset="0"/>
            </a:endParaRPr>
          </a:p>
        </p:txBody>
      </p:sp>
      <p:sp>
        <p:nvSpPr>
          <p:cNvPr id="45" name="Rectangle 46"/>
          <p:cNvSpPr>
            <a:spLocks noChangeArrowheads="1"/>
          </p:cNvSpPr>
          <p:nvPr/>
        </p:nvSpPr>
        <p:spPr bwMode="auto">
          <a:xfrm>
            <a:off x="6970713" y="152241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1400" i="0">
              <a:latin typeface="Arial" pitchFamily="34" charset="0"/>
            </a:endParaRPr>
          </a:p>
        </p:txBody>
      </p:sp>
      <p:sp>
        <p:nvSpPr>
          <p:cNvPr id="46" name="Line 47"/>
          <p:cNvSpPr>
            <a:spLocks noChangeShapeType="1"/>
          </p:cNvSpPr>
          <p:nvPr/>
        </p:nvSpPr>
        <p:spPr bwMode="auto">
          <a:xfrm flipH="1" flipV="1">
            <a:off x="6426200" y="1936750"/>
            <a:ext cx="1588" cy="138113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47" name="Line 48"/>
          <p:cNvSpPr>
            <a:spLocks noChangeShapeType="1"/>
          </p:cNvSpPr>
          <p:nvPr/>
        </p:nvSpPr>
        <p:spPr bwMode="auto">
          <a:xfrm flipH="1" flipV="1">
            <a:off x="7350125" y="1939925"/>
            <a:ext cx="0" cy="136525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48" name="Text Box 49"/>
          <p:cNvSpPr txBox="1">
            <a:spLocks noChangeArrowheads="1"/>
          </p:cNvSpPr>
          <p:nvPr/>
        </p:nvSpPr>
        <p:spPr bwMode="auto">
          <a:xfrm>
            <a:off x="1935163" y="3059113"/>
            <a:ext cx="12458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dirty="0" err="1" smtClean="0">
                <a:latin typeface="Arial" pitchFamily="34" charset="0"/>
              </a:rPr>
              <a:t>transmissor</a:t>
            </a:r>
            <a:endParaRPr lang="en-US" sz="1600" dirty="0">
              <a:latin typeface="Arial" pitchFamily="34" charset="0"/>
            </a:endParaRPr>
          </a:p>
        </p:txBody>
      </p:sp>
      <p:sp>
        <p:nvSpPr>
          <p:cNvPr id="49" name="Text Box 50"/>
          <p:cNvSpPr txBox="1">
            <a:spLocks noChangeArrowheads="1"/>
          </p:cNvSpPr>
          <p:nvPr/>
        </p:nvSpPr>
        <p:spPr bwMode="auto">
          <a:xfrm>
            <a:off x="5727700" y="3057525"/>
            <a:ext cx="9380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dirty="0" smtClean="0">
                <a:latin typeface="Arial" pitchFamily="34" charset="0"/>
              </a:rPr>
              <a:t>receptor</a:t>
            </a:r>
            <a:endParaRPr lang="en-US" sz="1600" dirty="0">
              <a:latin typeface="Arial" pitchFamily="34" charset="0"/>
            </a:endParaRPr>
          </a:p>
        </p:txBody>
      </p:sp>
      <p:sp>
        <p:nvSpPr>
          <p:cNvPr id="50" name="Rectangle 51"/>
          <p:cNvSpPr>
            <a:spLocks noChangeArrowheads="1"/>
          </p:cNvSpPr>
          <p:nvPr/>
        </p:nvSpPr>
        <p:spPr bwMode="auto">
          <a:xfrm>
            <a:off x="1512888" y="1966913"/>
            <a:ext cx="717550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" name="Text Box 52"/>
          <p:cNvSpPr txBox="1">
            <a:spLocks noChangeArrowheads="1"/>
          </p:cNvSpPr>
          <p:nvPr/>
        </p:nvSpPr>
        <p:spPr bwMode="auto">
          <a:xfrm>
            <a:off x="1428728" y="1922463"/>
            <a:ext cx="9172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i="0" dirty="0" err="1" smtClean="0">
                <a:latin typeface="Arial" pitchFamily="34" charset="0"/>
              </a:rPr>
              <a:t>datagrama</a:t>
            </a:r>
            <a:endParaRPr lang="en-US" sz="1200" i="0" dirty="0">
              <a:latin typeface="Arial" pitchFamily="34" charset="0"/>
            </a:endParaRPr>
          </a:p>
        </p:txBody>
      </p:sp>
      <p:sp>
        <p:nvSpPr>
          <p:cNvPr id="52" name="Line 53"/>
          <p:cNvSpPr>
            <a:spLocks noChangeShapeType="1"/>
          </p:cNvSpPr>
          <p:nvPr/>
        </p:nvSpPr>
        <p:spPr bwMode="auto">
          <a:xfrm>
            <a:off x="5961063" y="1870075"/>
            <a:ext cx="0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53" name="Rectangle 54"/>
          <p:cNvSpPr>
            <a:spLocks noChangeArrowheads="1"/>
          </p:cNvSpPr>
          <p:nvPr/>
        </p:nvSpPr>
        <p:spPr bwMode="auto">
          <a:xfrm>
            <a:off x="5422900" y="1985963"/>
            <a:ext cx="715963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4" name="Text Box 55"/>
          <p:cNvSpPr txBox="1">
            <a:spLocks noChangeArrowheads="1"/>
          </p:cNvSpPr>
          <p:nvPr/>
        </p:nvSpPr>
        <p:spPr bwMode="auto">
          <a:xfrm>
            <a:off x="5286380" y="1941513"/>
            <a:ext cx="9172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i="0" dirty="0" err="1" smtClean="0">
                <a:latin typeface="Arial" pitchFamily="34" charset="0"/>
              </a:rPr>
              <a:t>datagrama</a:t>
            </a:r>
            <a:endParaRPr lang="en-US" sz="1200" i="0" dirty="0">
              <a:latin typeface="Arial" pitchFamily="34" charset="0"/>
            </a:endParaRPr>
          </a:p>
        </p:txBody>
      </p:sp>
      <p:sp>
        <p:nvSpPr>
          <p:cNvPr id="55" name="Freeform 56"/>
          <p:cNvSpPr>
            <a:spLocks/>
          </p:cNvSpPr>
          <p:nvPr/>
        </p:nvSpPr>
        <p:spPr bwMode="auto">
          <a:xfrm>
            <a:off x="2768600" y="2903538"/>
            <a:ext cx="3883025" cy="447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84"/>
              </a:cxn>
              <a:cxn ang="0">
                <a:pos x="2597" y="384"/>
              </a:cxn>
              <a:cxn ang="0">
                <a:pos x="2597" y="18"/>
              </a:cxn>
            </a:cxnLst>
            <a:rect l="0" t="0" r="r" b="b"/>
            <a:pathLst>
              <a:path w="2597" h="384">
                <a:moveTo>
                  <a:pt x="0" y="0"/>
                </a:moveTo>
                <a:lnTo>
                  <a:pt x="0" y="384"/>
                </a:lnTo>
                <a:lnTo>
                  <a:pt x="2597" y="384"/>
                </a:lnTo>
                <a:lnTo>
                  <a:pt x="2597" y="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56" name="Rectangle 57"/>
          <p:cNvSpPr>
            <a:spLocks noChangeArrowheads="1"/>
          </p:cNvSpPr>
          <p:nvPr/>
        </p:nvSpPr>
        <p:spPr bwMode="auto">
          <a:xfrm>
            <a:off x="4681538" y="3419475"/>
            <a:ext cx="717550" cy="169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7" name="Text Box 58"/>
          <p:cNvSpPr txBox="1">
            <a:spLocks noChangeArrowheads="1"/>
          </p:cNvSpPr>
          <p:nvPr/>
        </p:nvSpPr>
        <p:spPr bwMode="auto">
          <a:xfrm>
            <a:off x="4583455" y="3375025"/>
            <a:ext cx="9172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i="0" dirty="0" err="1" smtClean="0">
                <a:latin typeface="Arial" pitchFamily="34" charset="0"/>
              </a:rPr>
              <a:t>datagrama</a:t>
            </a:r>
            <a:endParaRPr lang="en-US" sz="1200" i="0" dirty="0">
              <a:latin typeface="Arial" pitchFamily="34" charset="0"/>
            </a:endParaRPr>
          </a:p>
        </p:txBody>
      </p:sp>
      <p:sp>
        <p:nvSpPr>
          <p:cNvPr id="58" name="Line 59"/>
          <p:cNvSpPr>
            <a:spLocks noChangeShapeType="1"/>
          </p:cNvSpPr>
          <p:nvPr/>
        </p:nvSpPr>
        <p:spPr bwMode="auto">
          <a:xfrm>
            <a:off x="5654675" y="3511550"/>
            <a:ext cx="27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59" name="Text Box 60"/>
          <p:cNvSpPr txBox="1">
            <a:spLocks noChangeArrowheads="1"/>
          </p:cNvSpPr>
          <p:nvPr/>
        </p:nvSpPr>
        <p:spPr bwMode="auto">
          <a:xfrm>
            <a:off x="2244725" y="3733388"/>
            <a:ext cx="8226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dirty="0" err="1" smtClean="0">
                <a:latin typeface="Arial" pitchFamily="34" charset="0"/>
              </a:rPr>
              <a:t>quadro</a:t>
            </a:r>
            <a:endParaRPr lang="en-US" sz="1600" dirty="0">
              <a:latin typeface="Arial" pitchFamily="34" charset="0"/>
            </a:endParaRPr>
          </a:p>
        </p:txBody>
      </p:sp>
      <p:sp>
        <p:nvSpPr>
          <p:cNvPr id="60" name="Line 61"/>
          <p:cNvSpPr>
            <a:spLocks noChangeShapeType="1"/>
          </p:cNvSpPr>
          <p:nvPr/>
        </p:nvSpPr>
        <p:spPr bwMode="auto">
          <a:xfrm flipV="1">
            <a:off x="2873375" y="3575050"/>
            <a:ext cx="115570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969" name="Group 152"/>
          <p:cNvGrpSpPr>
            <a:grpSpLocks/>
          </p:cNvGrpSpPr>
          <p:nvPr/>
        </p:nvGrpSpPr>
        <p:grpSpPr bwMode="auto">
          <a:xfrm>
            <a:off x="773113" y="1273175"/>
            <a:ext cx="3554412" cy="3066395"/>
            <a:chOff x="773113" y="1273175"/>
            <a:chExt cx="3554412" cy="3065740"/>
          </a:xfrm>
        </p:grpSpPr>
        <p:sp>
          <p:nvSpPr>
            <p:cNvPr id="21208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208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208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208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208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20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20206" cy="523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err="1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roteador</a:t>
              </a:r>
              <a:endParaRPr lang="en-US" sz="1400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  <a:p>
              <a:pPr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sz="1400" dirty="0" err="1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roda</a:t>
              </a: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 DHCP)</a:t>
              </a:r>
            </a:p>
          </p:txBody>
        </p:sp>
        <p:grpSp>
          <p:nvGrpSpPr>
            <p:cNvPr id="21208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214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14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921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16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164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grpSp>
          <p:nvGrpSpPr>
            <p:cNvPr id="21209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210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923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211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211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923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211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925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26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923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211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925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25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923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3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211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925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25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1211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21212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925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25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924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212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212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924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212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924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6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4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4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5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rgbClr val="FF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5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5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209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921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1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1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1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>
                  <a:solidFill>
                    <a:srgbClr val="00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8922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210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922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22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22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210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922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22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22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3"/>
                  <a:ext cx="52" cy="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7138" y="1158875"/>
            <a:ext cx="3430587" cy="15732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kern="1200" dirty="0" err="1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servidor</a:t>
            </a:r>
            <a:r>
              <a:rPr lang="en-US" sz="2000" kern="12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DHCP </a:t>
            </a:r>
            <a:r>
              <a:rPr lang="en-US" sz="2000" kern="1200" dirty="0" err="1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prepara</a:t>
            </a:r>
            <a:r>
              <a:rPr lang="en-US" sz="2000" kern="12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000" kern="1200" dirty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ACK DHCP </a:t>
            </a:r>
            <a:r>
              <a:rPr lang="en-US" sz="2000" kern="120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contendo</a:t>
            </a:r>
            <a:r>
              <a:rPr lang="en-US" sz="2000" kern="120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000" kern="120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endereço</a:t>
            </a:r>
            <a:r>
              <a:rPr lang="en-US" sz="2000" kern="120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IP do </a:t>
            </a:r>
            <a:r>
              <a:rPr lang="en-US" sz="2000" kern="120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cliente</a:t>
            </a:r>
            <a:r>
              <a:rPr lang="en-US" sz="2000" kern="120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, </a:t>
            </a:r>
            <a:r>
              <a:rPr lang="en-US" sz="2000" kern="120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endereço</a:t>
            </a:r>
            <a:r>
              <a:rPr lang="en-US" sz="2000" kern="120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IP do </a:t>
            </a:r>
            <a:r>
              <a:rPr lang="en-US" sz="2000" kern="120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primeiro</a:t>
            </a:r>
            <a:r>
              <a:rPr lang="en-US" sz="2000" kern="120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000" kern="120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roteador</a:t>
            </a:r>
            <a:r>
              <a:rPr lang="en-US" sz="2000" kern="120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, </a:t>
            </a:r>
            <a:r>
              <a:rPr lang="en-US" sz="2000" kern="120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nome</a:t>
            </a:r>
            <a:r>
              <a:rPr lang="en-US" sz="2000" kern="120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e </a:t>
            </a:r>
            <a:r>
              <a:rPr lang="en-US" sz="2000" kern="120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endereço</a:t>
            </a:r>
            <a:r>
              <a:rPr lang="en-US" sz="2000" kern="120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IP do </a:t>
            </a:r>
            <a:r>
              <a:rPr lang="en-US" sz="2000" kern="120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servidor</a:t>
            </a:r>
            <a:r>
              <a:rPr lang="en-US" sz="2000" kern="120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DNS</a:t>
            </a:r>
            <a:endParaRPr lang="en-US" altLang="ja-JP" sz="2000" kern="1200" dirty="0">
              <a:solidFill>
                <a:srgbClr val="000000"/>
              </a:solidFill>
              <a:latin typeface="Gill Sans MT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endParaRPr lang="en-US" sz="2000" dirty="0" smtClean="0">
              <a:ea typeface="ＭＳ Ｐゴシック" pitchFamily="34" charset="-128"/>
            </a:endParaRPr>
          </a:p>
        </p:txBody>
      </p:sp>
      <p:grpSp>
        <p:nvGrpSpPr>
          <p:cNvPr id="703533" name="Group 4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2074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grpSp>
          <p:nvGrpSpPr>
            <p:cNvPr id="212075" name="Group 47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9197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198" name="Text Box 49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 err="1" smtClean="0">
                    <a:solidFill>
                      <a:srgbClr val="000000"/>
                    </a:solidFill>
                    <a:latin typeface="Arial" charset="0"/>
                  </a:rPr>
                  <a:t>Fís</a:t>
                </a:r>
                <a:endParaRPr lang="en-US" sz="1600" i="0" dirty="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89199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00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01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02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3545" name="Group 57"/>
          <p:cNvGrpSpPr>
            <a:grpSpLocks/>
          </p:cNvGrpSpPr>
          <p:nvPr/>
        </p:nvGrpSpPr>
        <p:grpSpPr bwMode="auto">
          <a:xfrm>
            <a:off x="352425" y="3152775"/>
            <a:ext cx="1081088" cy="1166813"/>
            <a:chOff x="42" y="744"/>
            <a:chExt cx="681" cy="735"/>
          </a:xfrm>
        </p:grpSpPr>
        <p:grpSp>
          <p:nvGrpSpPr>
            <p:cNvPr id="212042" name="Group 58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2044" name="Group 59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69" name="Group 60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93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9194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9191" name="Rectangle 63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192" name="Rectangle 64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2045" name="Group 65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63" name="Group 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88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9189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64" name="Group 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86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9187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12046" name="Group 72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82" name="Rectangle 73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183" name="Rectangle 74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2047" name="Group 75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2048" name="Group 76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2052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55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80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89181" name="Text Box 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smtClean="0">
                            <a:solidFill>
                              <a:srgbClr val="FFFFFF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56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78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89179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89174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9175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89170" name="Rectangle 86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171" name="Rectangle 87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172" name="Rectangle 88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89164" name="AutoShape 89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03578" name="Group 90"/>
          <p:cNvGrpSpPr>
            <a:grpSpLocks/>
          </p:cNvGrpSpPr>
          <p:nvPr/>
        </p:nvGrpSpPr>
        <p:grpSpPr bwMode="auto">
          <a:xfrm>
            <a:off x="449263" y="4238625"/>
            <a:ext cx="1081087" cy="244475"/>
            <a:chOff x="504" y="3523"/>
            <a:chExt cx="681" cy="154"/>
          </a:xfrm>
        </p:grpSpPr>
        <p:grpSp>
          <p:nvGrpSpPr>
            <p:cNvPr id="212029" name="Group 91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2033" name="Group 92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2036" name="Group 93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61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9162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37" name="Group 96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59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9160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89155" name="Rectangle 99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156" name="Rectangle 100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9151" name="Rectangle 101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9152" name="Rectangle 102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9153" name="Rectangle 103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03592" name="Group 104"/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212021" name="Freeform 105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46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grpSp>
          <p:nvGrpSpPr>
            <p:cNvPr id="212022" name="Group 106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9144" name="Rectangle 10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145" name="Text Box 10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 err="1" smtClean="0">
                    <a:solidFill>
                      <a:srgbClr val="000000"/>
                    </a:solidFill>
                    <a:latin typeface="Arial" charset="0"/>
                  </a:rPr>
                  <a:t>Fís</a:t>
                </a:r>
                <a:endParaRPr lang="en-US" sz="1600" i="0" dirty="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89146" name="Line 10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147" name="Line 11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148" name="Line 11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149" name="Line 11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3601" name="Group 113"/>
          <p:cNvGrpSpPr>
            <a:grpSpLocks/>
          </p:cNvGrpSpPr>
          <p:nvPr/>
        </p:nvGrpSpPr>
        <p:grpSpPr bwMode="auto">
          <a:xfrm>
            <a:off x="71438" y="969963"/>
            <a:ext cx="1081087" cy="1217612"/>
            <a:chOff x="1404" y="3105"/>
            <a:chExt cx="681" cy="767"/>
          </a:xfrm>
        </p:grpSpPr>
        <p:grpSp>
          <p:nvGrpSpPr>
            <p:cNvPr id="211986" name="Group 11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1991" name="Group 11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16" name="Group 11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40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9141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9138" name="Rectangle 11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13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1992" name="Group 12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10" name="Group 12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35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9136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11" name="Group 12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33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9134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11993" name="Group 12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29" name="Rectangle 12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130" name="Rectangle 13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1994" name="Group 13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995" name="Group 13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999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02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27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89128" name="Text Box 1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smtClean="0">
                            <a:solidFill>
                              <a:srgbClr val="FFFFFF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03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25" name="Rectangle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89126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89121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9122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89117" name="Rectangle 14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118" name="Rectangle 14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119" name="Rectangle 14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89108" name="AutoShape 14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1988" name="Group 146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9110" name="Rectangle 147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111" name="Text Box 148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FFFFFF"/>
                    </a:solidFill>
                    <a:latin typeface="Arial" charset="0"/>
                  </a:rPr>
                  <a:t>DHCP</a:t>
                </a:r>
              </a:p>
            </p:txBody>
          </p:sp>
        </p:grpSp>
      </p:grpSp>
      <p:grpSp>
        <p:nvGrpSpPr>
          <p:cNvPr id="703637" name="Group 149"/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89105" name="Rectangle 150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9106" name="Text Box 151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smtClean="0">
                  <a:solidFill>
                    <a:srgbClr val="FFFFFF"/>
                  </a:solidFill>
                  <a:latin typeface="Arial" charset="0"/>
                </a:rPr>
                <a:t>DHCP</a:t>
              </a:r>
            </a:p>
          </p:txBody>
        </p:sp>
      </p:grpSp>
      <p:sp>
        <p:nvSpPr>
          <p:cNvPr id="703643" name="Rectangle 155"/>
          <p:cNvSpPr>
            <a:spLocks noChangeArrowheads="1"/>
          </p:cNvSpPr>
          <p:nvPr/>
        </p:nvSpPr>
        <p:spPr bwMode="auto">
          <a:xfrm>
            <a:off x="4997450" y="2709863"/>
            <a:ext cx="3421063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encapsulamento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no </a:t>
            </a: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servidor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DHCP, </a:t>
            </a: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quadro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repassado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(</a:t>
            </a:r>
            <a:r>
              <a:rPr lang="en-US" dirty="0" err="1" smtClean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aprendizado</a:t>
            </a:r>
            <a:r>
              <a:rPr lang="en-US" dirty="0" smtClean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 do s</a:t>
            </a:r>
            <a:r>
              <a:rPr lang="en-US" sz="2000" dirty="0" smtClean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witch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) </a:t>
            </a: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através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da LAN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, </a:t>
            </a: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demultiplexação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no </a:t>
            </a: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cliente</a:t>
            </a:r>
            <a:endParaRPr lang="en-US" sz="2000" i="0" dirty="0">
              <a:solidFill>
                <a:srgbClr val="000000"/>
              </a:solidFill>
              <a:latin typeface="Gill Sans MT" charset="0"/>
              <a:ea typeface="ＭＳ Ｐゴシック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i="0" dirty="0">
              <a:solidFill>
                <a:srgbClr val="000000"/>
              </a:solidFill>
              <a:latin typeface="Gill Sans MT" charset="0"/>
              <a:ea typeface="ＭＳ Ｐゴシック" charset="0"/>
            </a:endParaRPr>
          </a:p>
        </p:txBody>
      </p:sp>
      <p:sp>
        <p:nvSpPr>
          <p:cNvPr id="703644" name="Text Box 156"/>
          <p:cNvSpPr txBox="1">
            <a:spLocks noChangeArrowheads="1"/>
          </p:cNvSpPr>
          <p:nvPr/>
        </p:nvSpPr>
        <p:spPr bwMode="auto">
          <a:xfrm>
            <a:off x="924722" y="5260975"/>
            <a:ext cx="75533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Gill Sans MT" charset="0"/>
              </a:rPr>
              <a:t>Cliente</a:t>
            </a:r>
            <a:r>
              <a:rPr lang="en-US" sz="2400" dirty="0" smtClean="0">
                <a:solidFill>
                  <a:srgbClr val="000000"/>
                </a:solidFill>
                <a:latin typeface="Gill Sans MT" charset="0"/>
              </a:rPr>
              <a:t> agora </a:t>
            </a:r>
            <a:r>
              <a:rPr lang="en-US" sz="2400" dirty="0" err="1" smtClean="0">
                <a:solidFill>
                  <a:srgbClr val="000000"/>
                </a:solidFill>
                <a:latin typeface="Gill Sans MT" charset="0"/>
              </a:rPr>
              <a:t>possui</a:t>
            </a:r>
            <a:r>
              <a:rPr lang="en-US" sz="2400" dirty="0" smtClean="0">
                <a:solidFill>
                  <a:srgbClr val="000000"/>
                </a:solidFill>
                <a:latin typeface="Gill Sans MT" charset="0"/>
              </a:rPr>
              <a:t> um </a:t>
            </a:r>
            <a:r>
              <a:rPr lang="en-US" sz="2400" dirty="0" err="1" smtClean="0">
                <a:solidFill>
                  <a:srgbClr val="000000"/>
                </a:solidFill>
                <a:latin typeface="Gill Sans MT" charset="0"/>
              </a:rPr>
              <a:t>endereço</a:t>
            </a:r>
            <a:r>
              <a:rPr lang="en-US" sz="2400" dirty="0" smtClean="0">
                <a:solidFill>
                  <a:srgbClr val="000000"/>
                </a:solidFill>
                <a:latin typeface="Gill Sans MT" charset="0"/>
              </a:rPr>
              <a:t> IP, </a:t>
            </a:r>
            <a:r>
              <a:rPr lang="en-US" sz="2400" dirty="0" err="1" smtClean="0">
                <a:solidFill>
                  <a:srgbClr val="000000"/>
                </a:solidFill>
                <a:latin typeface="Gill Sans MT" charset="0"/>
              </a:rPr>
              <a:t>conhece</a:t>
            </a:r>
            <a:r>
              <a:rPr lang="en-US" sz="2400" dirty="0" smtClean="0">
                <a:solidFill>
                  <a:srgbClr val="000000"/>
                </a:solidFill>
                <a:latin typeface="Gill Sans MT" charset="0"/>
              </a:rPr>
              <a:t> o </a:t>
            </a:r>
            <a:r>
              <a:rPr lang="en-US" sz="2400" dirty="0" err="1" smtClean="0">
                <a:solidFill>
                  <a:srgbClr val="000000"/>
                </a:solidFill>
                <a:latin typeface="Gill Sans MT" charset="0"/>
              </a:rPr>
              <a:t>nome</a:t>
            </a:r>
            <a:r>
              <a:rPr lang="en-US" sz="2400" dirty="0" smtClean="0">
                <a:solidFill>
                  <a:srgbClr val="000000"/>
                </a:solidFill>
                <a:latin typeface="Gill Sans MT" charset="0"/>
              </a:rPr>
              <a:t> e end. do </a:t>
            </a:r>
          </a:p>
          <a:p>
            <a:pPr algn="ctr"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Gill Sans MT" charset="0"/>
              </a:rPr>
              <a:t>servidor</a:t>
            </a:r>
            <a:r>
              <a:rPr lang="en-US" sz="2400" dirty="0" smtClean="0">
                <a:solidFill>
                  <a:srgbClr val="000000"/>
                </a:solidFill>
                <a:latin typeface="Gill Sans MT" charset="0"/>
              </a:rPr>
              <a:t> DNS, e o </a:t>
            </a:r>
            <a:r>
              <a:rPr lang="en-US" sz="2400" dirty="0" err="1" smtClean="0">
                <a:solidFill>
                  <a:srgbClr val="000000"/>
                </a:solidFill>
                <a:latin typeface="Gill Sans MT" charset="0"/>
              </a:rPr>
              <a:t>endereço</a:t>
            </a:r>
            <a:r>
              <a:rPr lang="en-US" sz="2400" dirty="0" smtClean="0">
                <a:solidFill>
                  <a:srgbClr val="000000"/>
                </a:solidFill>
                <a:latin typeface="Gill Sans MT" charset="0"/>
              </a:rPr>
              <a:t> IP do </a:t>
            </a:r>
            <a:r>
              <a:rPr lang="en-US" sz="2400" dirty="0" err="1" smtClean="0">
                <a:solidFill>
                  <a:srgbClr val="000000"/>
                </a:solidFill>
                <a:latin typeface="Gill Sans MT" charset="0"/>
              </a:rPr>
              <a:t>seu</a:t>
            </a:r>
            <a:r>
              <a:rPr lang="en-US" sz="2400" dirty="0" smtClean="0">
                <a:solidFill>
                  <a:srgbClr val="000000"/>
                </a:solidFill>
                <a:latin typeface="Gill Sans MT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Gill Sans MT" charset="0"/>
              </a:rPr>
              <a:t>primeiro</a:t>
            </a:r>
            <a:r>
              <a:rPr lang="en-US" sz="2400" dirty="0" smtClean="0">
                <a:solidFill>
                  <a:srgbClr val="000000"/>
                </a:solidFill>
                <a:latin typeface="Gill Sans MT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Gill Sans MT" charset="0"/>
              </a:rPr>
              <a:t>roteador</a:t>
            </a:r>
            <a:endParaRPr lang="en-US" sz="2400" dirty="0" smtClean="0">
              <a:solidFill>
                <a:srgbClr val="000000"/>
              </a:solidFill>
              <a:latin typeface="Gill Sans MT" charset="0"/>
            </a:endParaRPr>
          </a:p>
        </p:txBody>
      </p:sp>
      <p:sp>
        <p:nvSpPr>
          <p:cNvPr id="703645" name="Rectangle 157"/>
          <p:cNvSpPr>
            <a:spLocks noChangeArrowheads="1"/>
          </p:cNvSpPr>
          <p:nvPr/>
        </p:nvSpPr>
        <p:spPr bwMode="auto">
          <a:xfrm>
            <a:off x="4989513" y="4207743"/>
            <a:ext cx="342106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cliente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DHCP </a:t>
            </a: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recebe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a </a:t>
            </a: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resposta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ACK 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DHCP</a:t>
            </a:r>
            <a:endParaRPr lang="en-US" sz="2000" i="0" dirty="0">
              <a:solidFill>
                <a:srgbClr val="000000"/>
              </a:solidFill>
              <a:latin typeface="Gill Sans MT" charset="0"/>
              <a:ea typeface="ＭＳ Ｐゴシック" charset="0"/>
            </a:endParaRPr>
          </a:p>
        </p:txBody>
      </p:sp>
      <p:sp>
        <p:nvSpPr>
          <p:cNvPr id="8910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525"/>
            <a:ext cx="8034338" cy="99695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Um </a:t>
            </a:r>
            <a:r>
              <a:rPr lang="en-US" dirty="0" err="1">
                <a:ea typeface="ＭＳ Ｐゴシック" pitchFamily="34" charset="-128"/>
              </a:rPr>
              <a:t>dia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na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vida</a:t>
            </a:r>
            <a:r>
              <a:rPr lang="en-US" dirty="0">
                <a:ea typeface="ＭＳ Ｐゴシック" pitchFamily="34" charset="-128"/>
              </a:rPr>
              <a:t>… </a:t>
            </a:r>
            <a:r>
              <a:rPr lang="en-US" dirty="0" err="1">
                <a:ea typeface="ＭＳ Ｐゴシック" pitchFamily="34" charset="-128"/>
              </a:rPr>
              <a:t>conectando</a:t>
            </a:r>
            <a:r>
              <a:rPr lang="en-US" dirty="0">
                <a:ea typeface="ＭＳ Ｐゴシック" pitchFamily="34" charset="-128"/>
              </a:rPr>
              <a:t> à Internet</a:t>
            </a:r>
            <a:endParaRPr lang="en-US" sz="32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177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0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-15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0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70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/>
      <p:bldP spid="703643" grpId="0" build="p"/>
      <p:bldP spid="703644" grpId="0"/>
      <p:bldP spid="703645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993" name="Group 92"/>
          <p:cNvGrpSpPr>
            <a:grpSpLocks/>
          </p:cNvGrpSpPr>
          <p:nvPr/>
        </p:nvGrpSpPr>
        <p:grpSpPr bwMode="auto">
          <a:xfrm>
            <a:off x="773113" y="1273175"/>
            <a:ext cx="3554412" cy="3066395"/>
            <a:chOff x="773113" y="1273175"/>
            <a:chExt cx="3554412" cy="3065740"/>
          </a:xfrm>
        </p:grpSpPr>
        <p:sp>
          <p:nvSpPr>
            <p:cNvPr id="21305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305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305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306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306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18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20206" cy="523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err="1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roteador</a:t>
              </a:r>
              <a:endParaRPr lang="en-US" sz="1400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  <a:p>
              <a:pPr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sz="1400" dirty="0" err="1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roda</a:t>
              </a: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 DHCP)</a:t>
              </a:r>
            </a:p>
          </p:txBody>
        </p:sp>
        <p:grpSp>
          <p:nvGrpSpPr>
            <p:cNvPr id="21306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311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11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018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0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10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104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grpSp>
          <p:nvGrpSpPr>
            <p:cNvPr id="213068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308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020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308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308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020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3088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023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23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021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3090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023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23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021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21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3093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023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23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1309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213095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022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22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021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309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309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022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310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022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6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22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22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22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rgbClr val="FF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22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22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306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019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9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9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9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>
                  <a:solidFill>
                    <a:srgbClr val="00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9019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3075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020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20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20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3076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019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19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20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3"/>
                  <a:ext cx="52" cy="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9011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53488" cy="1001713"/>
          </a:xfrm>
        </p:spPr>
        <p:txBody>
          <a:bodyPr/>
          <a:lstStyle/>
          <a:p>
            <a:r>
              <a:rPr lang="en-US" sz="3200" dirty="0" smtClean="0">
                <a:ea typeface="ＭＳ Ｐゴシック" pitchFamily="34" charset="-128"/>
              </a:rPr>
              <a:t>Um </a:t>
            </a:r>
            <a:r>
              <a:rPr lang="en-US" sz="3200" dirty="0" err="1" smtClean="0">
                <a:ea typeface="ＭＳ Ｐゴシック" pitchFamily="34" charset="-128"/>
              </a:rPr>
              <a:t>dia</a:t>
            </a:r>
            <a:r>
              <a:rPr lang="en-US" sz="3200" dirty="0" smtClean="0">
                <a:ea typeface="ＭＳ Ｐゴシック" pitchFamily="34" charset="-128"/>
              </a:rPr>
              <a:t> </a:t>
            </a:r>
            <a:r>
              <a:rPr lang="en-US" sz="3200" dirty="0" err="1" smtClean="0">
                <a:ea typeface="ＭＳ Ｐゴシック" pitchFamily="34" charset="-128"/>
              </a:rPr>
              <a:t>na</a:t>
            </a:r>
            <a:r>
              <a:rPr lang="en-US" sz="3200" dirty="0" smtClean="0">
                <a:ea typeface="ＭＳ Ｐゴシック" pitchFamily="34" charset="-128"/>
              </a:rPr>
              <a:t> </a:t>
            </a:r>
            <a:r>
              <a:rPr lang="en-US" sz="3200" dirty="0" err="1" smtClean="0">
                <a:ea typeface="ＭＳ Ｐゴシック" pitchFamily="34" charset="-128"/>
              </a:rPr>
              <a:t>vida</a:t>
            </a:r>
            <a:r>
              <a:rPr lang="en-US" sz="3200" dirty="0" smtClean="0">
                <a:ea typeface="ＭＳ Ｐゴシック" pitchFamily="34" charset="-128"/>
              </a:rPr>
              <a:t>… ARP (antes do DNS, antes do HTTP)</a:t>
            </a:r>
          </a:p>
        </p:txBody>
      </p:sp>
      <p:sp>
        <p:nvSpPr>
          <p:cNvPr id="212998" name="Line 43"/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704557" name="Group 4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3049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grpSp>
          <p:nvGrpSpPr>
            <p:cNvPr id="213050" name="Group 4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0172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73" name="Text Box 49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90174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75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76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77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4788" name="Group 276"/>
          <p:cNvGrpSpPr>
            <a:grpSpLocks/>
          </p:cNvGrpSpPr>
          <p:nvPr/>
        </p:nvGrpSpPr>
        <p:grpSpPr bwMode="auto">
          <a:xfrm>
            <a:off x="280988" y="1157288"/>
            <a:ext cx="762000" cy="876300"/>
            <a:chOff x="177" y="729"/>
            <a:chExt cx="480" cy="552"/>
          </a:xfrm>
        </p:grpSpPr>
        <p:grpSp>
          <p:nvGrpSpPr>
            <p:cNvPr id="213029" name="Group 54"/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90168" name="Rectangle 55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69" name="Text Box 56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FFFFFF"/>
                    </a:solidFill>
                    <a:latin typeface="Arial" charset="0"/>
                  </a:rPr>
                  <a:t>DNS</a:t>
                </a:r>
              </a:p>
            </p:txBody>
          </p:sp>
        </p:grpSp>
        <p:grpSp>
          <p:nvGrpSpPr>
            <p:cNvPr id="213030" name="Group 59"/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213042" name="Group 60"/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90166" name="Rectangle 61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16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smtClean="0">
                      <a:solidFill>
                        <a:srgbClr val="FFFFFF"/>
                      </a:solidFill>
                      <a:latin typeface="Arial" charset="0"/>
                    </a:rPr>
                    <a:t>DNS</a:t>
                  </a:r>
                </a:p>
              </p:txBody>
            </p:sp>
          </p:grpSp>
          <p:sp>
            <p:nvSpPr>
              <p:cNvPr id="90164" name="Rectangle 63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65" name="Rectangle 64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3031" name="Group 65"/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213036" name="Group 66"/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90161" name="Rectangle 67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16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smtClean="0">
                      <a:solidFill>
                        <a:srgbClr val="FFFFFF"/>
                      </a:solidFill>
                      <a:latin typeface="Arial" charset="0"/>
                    </a:rPr>
                    <a:t>DNS</a:t>
                  </a:r>
                </a:p>
              </p:txBody>
            </p:sp>
          </p:grpSp>
          <p:grpSp>
            <p:nvGrpSpPr>
              <p:cNvPr id="213037" name="Group 69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0159" name="Rectangle 70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160" name="Rectangle 71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13032" name="Group 72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0155" name="Rectangle 73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56" name="Rectangle 74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0154" name="AutoShape 89"/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704664" name="Rectangle 152"/>
          <p:cNvSpPr>
            <a:spLocks noChangeArrowheads="1"/>
          </p:cNvSpPr>
          <p:nvPr/>
        </p:nvSpPr>
        <p:spPr bwMode="auto">
          <a:xfrm>
            <a:off x="4387850" y="1844824"/>
            <a:ext cx="4586288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consulta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DNS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criada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,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encapsulada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no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UDP,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encapsulada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no IP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,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encapsulada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no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Eth. 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Para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enviar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quadro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ao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roteador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,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necessita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o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endereço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MAC da interface do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roteador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: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ARP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200" b="1" dirty="0">
              <a:solidFill>
                <a:srgbClr val="000000"/>
              </a:solidFill>
              <a:latin typeface="Gill Sans MT" charset="0"/>
              <a:ea typeface="ＭＳ Ｐゴシック" charset="0"/>
            </a:endParaRPr>
          </a:p>
        </p:txBody>
      </p:sp>
      <p:sp>
        <p:nvSpPr>
          <p:cNvPr id="704665" name="Rectangle 153"/>
          <p:cNvSpPr>
            <a:spLocks noChangeArrowheads="1"/>
          </p:cNvSpPr>
          <p:nvPr/>
        </p:nvSpPr>
        <p:spPr bwMode="auto">
          <a:xfrm>
            <a:off x="4470400" y="3684588"/>
            <a:ext cx="4386263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200" dirty="0" err="1" smtClean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consulta</a:t>
            </a:r>
            <a:r>
              <a:rPr lang="en-US" sz="2200" dirty="0" smtClean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 ARP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difundida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,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recebida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pelo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roteador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,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que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responde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com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uma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ARP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reply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dando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o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endereço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MAC da interface do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roteador</a:t>
            </a:r>
            <a:endParaRPr lang="en-US" sz="2200" i="0" dirty="0">
              <a:solidFill>
                <a:srgbClr val="000000"/>
              </a:solidFill>
              <a:latin typeface="Gill Sans MT" charset="0"/>
              <a:ea typeface="ＭＳ Ｐゴシック" charset="0"/>
            </a:endParaRPr>
          </a:p>
        </p:txBody>
      </p:sp>
      <p:sp>
        <p:nvSpPr>
          <p:cNvPr id="704666" name="Rectangle 154"/>
          <p:cNvSpPr>
            <a:spLocks noChangeArrowheads="1"/>
          </p:cNvSpPr>
          <p:nvPr/>
        </p:nvSpPr>
        <p:spPr bwMode="auto">
          <a:xfrm>
            <a:off x="4471988" y="5000625"/>
            <a:ext cx="428625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o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cliente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agora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conhece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o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endereço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MAC do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primeiro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roteador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;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podendo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agora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enviar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o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quadro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contendo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a </a:t>
            </a:r>
            <a:r>
              <a:rPr lang="en-US" sz="22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consulta</a:t>
            </a:r>
            <a:r>
              <a:rPr lang="en-US" sz="22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DNS</a:t>
            </a:r>
          </a:p>
        </p:txBody>
      </p:sp>
      <p:grpSp>
        <p:nvGrpSpPr>
          <p:cNvPr id="704775" name="Group 263"/>
          <p:cNvGrpSpPr>
            <a:grpSpLocks/>
          </p:cNvGrpSpPr>
          <p:nvPr/>
        </p:nvGrpSpPr>
        <p:grpSpPr bwMode="auto">
          <a:xfrm>
            <a:off x="92075" y="1868488"/>
            <a:ext cx="1081088" cy="244475"/>
            <a:chOff x="76" y="2296"/>
            <a:chExt cx="681" cy="154"/>
          </a:xfrm>
        </p:grpSpPr>
        <p:sp>
          <p:nvSpPr>
            <p:cNvPr id="90145" name="Rectangle 103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46" name="Rectangle 101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47" name="Rectangle 102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48" name="Rectangle 100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49" name="Text Box 95"/>
            <p:cNvSpPr txBox="1">
              <a:spLocks noChangeArrowheads="1"/>
            </p:cNvSpPr>
            <p:nvPr/>
          </p:nvSpPr>
          <p:spPr bwMode="auto">
            <a:xfrm>
              <a:off x="182" y="2296"/>
              <a:ext cx="5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smtClean="0">
                  <a:solidFill>
                    <a:srgbClr val="000000"/>
                  </a:solidFill>
                  <a:latin typeface="Arial" charset="0"/>
                </a:rPr>
                <a:t>ARP query</a:t>
              </a:r>
            </a:p>
          </p:txBody>
        </p:sp>
      </p:grpSp>
      <p:grpSp>
        <p:nvGrpSpPr>
          <p:cNvPr id="704767" name="Group 255"/>
          <p:cNvGrpSpPr>
            <a:grpSpLocks/>
          </p:cNvGrpSpPr>
          <p:nvPr/>
        </p:nvGrpSpPr>
        <p:grpSpPr bwMode="auto">
          <a:xfrm>
            <a:off x="2241550" y="2982913"/>
            <a:ext cx="1016000" cy="877887"/>
            <a:chOff x="719" y="2137"/>
            <a:chExt cx="640" cy="553"/>
          </a:xfrm>
        </p:grpSpPr>
        <p:sp>
          <p:nvSpPr>
            <p:cNvPr id="213016" name="Freeform 244"/>
            <p:cNvSpPr>
              <a:spLocks/>
            </p:cNvSpPr>
            <p:nvPr/>
          </p:nvSpPr>
          <p:spPr bwMode="auto">
            <a:xfrm>
              <a:off x="755" y="2268"/>
              <a:ext cx="604" cy="422"/>
            </a:xfrm>
            <a:custGeom>
              <a:avLst/>
              <a:gdLst>
                <a:gd name="T0" fmla="*/ 493 w 604"/>
                <a:gd name="T1" fmla="*/ 0 h 422"/>
                <a:gd name="T2" fmla="*/ 604 w 604"/>
                <a:gd name="T3" fmla="*/ 422 h 422"/>
                <a:gd name="T4" fmla="*/ 0 w 604"/>
                <a:gd name="T5" fmla="*/ 307 h 422"/>
                <a:gd name="T6" fmla="*/ 220 w 604"/>
                <a:gd name="T7" fmla="*/ 3 h 422"/>
                <a:gd name="T8" fmla="*/ 493 w 604"/>
                <a:gd name="T9" fmla="*/ 0 h 4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422">
                  <a:moveTo>
                    <a:pt x="493" y="0"/>
                  </a:moveTo>
                  <a:lnTo>
                    <a:pt x="604" y="422"/>
                  </a:lnTo>
                  <a:lnTo>
                    <a:pt x="0" y="307"/>
                  </a:lnTo>
                  <a:lnTo>
                    <a:pt x="220" y="3"/>
                  </a:lnTo>
                  <a:lnTo>
                    <a:pt x="49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90138" name="Rectangle 246"/>
            <p:cNvSpPr>
              <a:spLocks noChangeArrowheads="1"/>
            </p:cNvSpPr>
            <p:nvPr/>
          </p:nvSpPr>
          <p:spPr bwMode="auto">
            <a:xfrm>
              <a:off x="751" y="2266"/>
              <a:ext cx="493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39" name="Text Box 247"/>
            <p:cNvSpPr txBox="1">
              <a:spLocks noChangeArrowheads="1"/>
            </p:cNvSpPr>
            <p:nvPr/>
          </p:nvSpPr>
          <p:spPr bwMode="auto">
            <a:xfrm>
              <a:off x="835" y="2235"/>
              <a:ext cx="33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i="0" smtClean="0">
                  <a:solidFill>
                    <a:srgbClr val="000000"/>
                  </a:solidFill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smtClean="0">
                  <a:solidFill>
                    <a:srgbClr val="000000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90140" name="Line 250"/>
            <p:cNvSpPr>
              <a:spLocks noChangeShapeType="1"/>
            </p:cNvSpPr>
            <p:nvPr/>
          </p:nvSpPr>
          <p:spPr bwMode="auto">
            <a:xfrm>
              <a:off x="747" y="2264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41" name="Line 251"/>
            <p:cNvSpPr>
              <a:spLocks noChangeShapeType="1"/>
            </p:cNvSpPr>
            <p:nvPr/>
          </p:nvSpPr>
          <p:spPr bwMode="auto">
            <a:xfrm>
              <a:off x="744" y="2423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3021" name="Group 252"/>
            <p:cNvGrpSpPr>
              <a:grpSpLocks/>
            </p:cNvGrpSpPr>
            <p:nvPr/>
          </p:nvGrpSpPr>
          <p:grpSpPr bwMode="auto">
            <a:xfrm>
              <a:off x="719" y="2137"/>
              <a:ext cx="280" cy="154"/>
              <a:chOff x="161" y="1354"/>
              <a:chExt cx="280" cy="154"/>
            </a:xfrm>
          </p:grpSpPr>
          <p:sp>
            <p:nvSpPr>
              <p:cNvPr id="90143" name="Rectangle 253"/>
              <p:cNvSpPr>
                <a:spLocks noChangeArrowheads="1"/>
              </p:cNvSpPr>
              <p:nvPr/>
            </p:nvSpPr>
            <p:spPr bwMode="auto">
              <a:xfrm>
                <a:off x="192" y="1365"/>
                <a:ext cx="228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44" name="Text Box 254"/>
              <p:cNvSpPr txBox="1">
                <a:spLocks noChangeArrowheads="1"/>
              </p:cNvSpPr>
              <p:nvPr/>
            </p:nvSpPr>
            <p:spPr bwMode="auto">
              <a:xfrm>
                <a:off x="161" y="1354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000000"/>
                    </a:solidFill>
                    <a:latin typeface="Arial" charset="0"/>
                  </a:rPr>
                  <a:t>ARP</a:t>
                </a:r>
              </a:p>
            </p:txBody>
          </p:sp>
        </p:grpSp>
      </p:grpSp>
      <p:grpSp>
        <p:nvGrpSpPr>
          <p:cNvPr id="704754" name="Group 242"/>
          <p:cNvGrpSpPr>
            <a:grpSpLocks/>
          </p:cNvGrpSpPr>
          <p:nvPr/>
        </p:nvGrpSpPr>
        <p:grpSpPr bwMode="auto">
          <a:xfrm>
            <a:off x="1150938" y="1720850"/>
            <a:ext cx="444500" cy="244475"/>
            <a:chOff x="161" y="1354"/>
            <a:chExt cx="280" cy="154"/>
          </a:xfrm>
        </p:grpSpPr>
        <p:sp>
          <p:nvSpPr>
            <p:cNvPr id="90135" name="Rectangle 241"/>
            <p:cNvSpPr>
              <a:spLocks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36" name="Text Box 240"/>
            <p:cNvSpPr txBox="1">
              <a:spLocks noChangeArrowheads="1"/>
            </p:cNvSpPr>
            <p:nvPr/>
          </p:nvSpPr>
          <p:spPr bwMode="auto">
            <a:xfrm>
              <a:off x="161" y="1354"/>
              <a:ext cx="28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smtClean="0">
                  <a:solidFill>
                    <a:srgbClr val="000000"/>
                  </a:solidFill>
                  <a:latin typeface="Arial" charset="0"/>
                </a:rPr>
                <a:t>ARP</a:t>
              </a:r>
            </a:p>
          </p:txBody>
        </p:sp>
      </p:grpSp>
      <p:grpSp>
        <p:nvGrpSpPr>
          <p:cNvPr id="704782" name="Group 270"/>
          <p:cNvGrpSpPr>
            <a:grpSpLocks/>
          </p:cNvGrpSpPr>
          <p:nvPr/>
        </p:nvGrpSpPr>
        <p:grpSpPr bwMode="auto">
          <a:xfrm>
            <a:off x="1177925" y="3187700"/>
            <a:ext cx="1081088" cy="244475"/>
            <a:chOff x="76" y="2296"/>
            <a:chExt cx="681" cy="154"/>
          </a:xfrm>
        </p:grpSpPr>
        <p:sp>
          <p:nvSpPr>
            <p:cNvPr id="90130" name="Rectangle 271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31" name="Rectangle 272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32" name="Rectangle 273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33" name="Rectangle 274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34" name="Text Box 275"/>
            <p:cNvSpPr txBox="1">
              <a:spLocks noChangeArrowheads="1"/>
            </p:cNvSpPr>
            <p:nvPr/>
          </p:nvSpPr>
          <p:spPr bwMode="auto">
            <a:xfrm>
              <a:off x="182" y="2296"/>
              <a:ext cx="47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smtClean="0">
                  <a:solidFill>
                    <a:srgbClr val="000000"/>
                  </a:solidFill>
                  <a:latin typeface="Arial" charset="0"/>
                </a:rPr>
                <a:t>ARP reply</a:t>
              </a:r>
            </a:p>
          </p:txBody>
        </p:sp>
      </p:grpSp>
      <p:sp>
        <p:nvSpPr>
          <p:cNvPr id="127" name="Rectangle 152"/>
          <p:cNvSpPr>
            <a:spLocks noChangeArrowheads="1"/>
          </p:cNvSpPr>
          <p:nvPr/>
        </p:nvSpPr>
        <p:spPr bwMode="auto">
          <a:xfrm>
            <a:off x="4378200" y="898351"/>
            <a:ext cx="4586288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20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antes de </a:t>
            </a:r>
            <a:r>
              <a:rPr lang="en-US" sz="220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enviar</a:t>
            </a:r>
            <a:r>
              <a:rPr lang="en-US" sz="220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pedido</a:t>
            </a:r>
            <a:r>
              <a:rPr lang="en-US" sz="220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HTTP</a:t>
            </a:r>
            <a:r>
              <a:rPr lang="en-US" sz="220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, </a:t>
            </a:r>
            <a:r>
              <a:rPr lang="en-US" sz="220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necessita</a:t>
            </a:r>
            <a:r>
              <a:rPr lang="en-US" sz="220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o </a:t>
            </a:r>
            <a:r>
              <a:rPr lang="en-US" sz="220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endereço</a:t>
            </a:r>
            <a:r>
              <a:rPr lang="en-US" sz="220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IP de www.google.com: </a:t>
            </a:r>
            <a:r>
              <a:rPr lang="en-US" sz="2200" dirty="0" smtClean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DNS</a:t>
            </a:r>
            <a:endParaRPr lang="en-US" sz="2200" dirty="0">
              <a:solidFill>
                <a:srgbClr val="C00000"/>
              </a:solidFill>
              <a:latin typeface="Gill Sans MT" charset="0"/>
              <a:ea typeface="ＭＳ Ｐゴシック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200" b="1" dirty="0">
              <a:solidFill>
                <a:srgbClr val="000000"/>
              </a:solidFill>
              <a:latin typeface="Gill Sans MT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29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0.00052 0.08056 L 0.4151 0.075 L 0.26701 0.2757 L 0.1151 0.27431 L 0.1151 0.18889 " pathEditMode="relative" ptsTypes="AAAAAA">
                                      <p:cBhvr>
                                        <p:cTn id="25" dur="2000" fill="hold"/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0.00052 0.0794 L 0.1467 0.08009 L 0.29444 -0.12222 L -0.11597 -0.12014 L -0.11597 -0.16181 L -0.11754 -0.1882 " pathEditMode="relative" rAng="0" ptsTypes="AAAAAAA">
                                      <p:cBhvr>
                                        <p:cTn id="43" dur="2000" fill="hold"/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7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664" grpId="0"/>
      <p:bldP spid="704665" grpId="0"/>
      <p:bldP spid="704666" grpId="0"/>
      <p:bldP spid="12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017" name="Group 230"/>
          <p:cNvGrpSpPr>
            <a:grpSpLocks/>
          </p:cNvGrpSpPr>
          <p:nvPr/>
        </p:nvGrpSpPr>
        <p:grpSpPr bwMode="auto">
          <a:xfrm>
            <a:off x="773113" y="1442070"/>
            <a:ext cx="3554412" cy="3066395"/>
            <a:chOff x="773113" y="1273175"/>
            <a:chExt cx="3554412" cy="3065740"/>
          </a:xfrm>
        </p:grpSpPr>
        <p:sp>
          <p:nvSpPr>
            <p:cNvPr id="214233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4234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4235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4236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4237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359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20206" cy="523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err="1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roteador</a:t>
              </a:r>
              <a:endParaRPr lang="en-US" sz="1400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  <a:p>
              <a:pPr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sz="1400" dirty="0" err="1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roda</a:t>
              </a: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 DHCP)</a:t>
              </a:r>
            </a:p>
          </p:txBody>
        </p:sp>
        <p:grpSp>
          <p:nvGrpSpPr>
            <p:cNvPr id="214239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429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429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136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grpSp>
          <p:nvGrpSpPr>
            <p:cNvPr id="214244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4259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1381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4261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4262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1384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4264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1410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411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1386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4266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1408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409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1388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89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4269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1406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407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14270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214271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1404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405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1393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4273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4274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1396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4276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1398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6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99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400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401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rgbClr val="FF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402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403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4245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1367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68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69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70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>
                  <a:solidFill>
                    <a:srgbClr val="00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91371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4251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137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378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379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4252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1374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375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376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3"/>
                  <a:ext cx="52" cy="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4020" name="Freeform 236"/>
          <p:cNvSpPr>
            <a:spLocks/>
          </p:cNvSpPr>
          <p:nvPr/>
        </p:nvSpPr>
        <p:spPr bwMode="auto">
          <a:xfrm>
            <a:off x="4751388" y="875333"/>
            <a:ext cx="3759200" cy="2473325"/>
          </a:xfrm>
          <a:custGeom>
            <a:avLst/>
            <a:gdLst>
              <a:gd name="T0" fmla="*/ 2147483647 w 2368"/>
              <a:gd name="T1" fmla="*/ 2147483647 h 1558"/>
              <a:gd name="T2" fmla="*/ 2147483647 w 2368"/>
              <a:gd name="T3" fmla="*/ 2147483647 h 1558"/>
              <a:gd name="T4" fmla="*/ 2147483647 w 2368"/>
              <a:gd name="T5" fmla="*/ 2147483647 h 1558"/>
              <a:gd name="T6" fmla="*/ 2147483647 w 2368"/>
              <a:gd name="T7" fmla="*/ 2147483647 h 1558"/>
              <a:gd name="T8" fmla="*/ 2147483647 w 2368"/>
              <a:gd name="T9" fmla="*/ 2147483647 h 1558"/>
              <a:gd name="T10" fmla="*/ 2147483647 w 2368"/>
              <a:gd name="T11" fmla="*/ 2147483647 h 1558"/>
              <a:gd name="T12" fmla="*/ 2147483647 w 2368"/>
              <a:gd name="T13" fmla="*/ 2147483647 h 1558"/>
              <a:gd name="T14" fmla="*/ 2147483647 w 2368"/>
              <a:gd name="T15" fmla="*/ 2147483647 h 1558"/>
              <a:gd name="T16" fmla="*/ 2147483647 w 2368"/>
              <a:gd name="T17" fmla="*/ 2147483647 h 1558"/>
              <a:gd name="T18" fmla="*/ 2147483647 w 2368"/>
              <a:gd name="T19" fmla="*/ 2147483647 h 1558"/>
              <a:gd name="T20" fmla="*/ 2147483647 w 2368"/>
              <a:gd name="T21" fmla="*/ 2147483647 h 1558"/>
              <a:gd name="T22" fmla="*/ 2147483647 w 2368"/>
              <a:gd name="T23" fmla="*/ 2147483647 h 1558"/>
              <a:gd name="T24" fmla="*/ 2147483647 w 2368"/>
              <a:gd name="T25" fmla="*/ 2147483647 h 1558"/>
              <a:gd name="T26" fmla="*/ 2147483647 w 2368"/>
              <a:gd name="T27" fmla="*/ 2147483647 h 1558"/>
              <a:gd name="T28" fmla="*/ 2147483647 w 2368"/>
              <a:gd name="T29" fmla="*/ 2147483647 h 1558"/>
              <a:gd name="T30" fmla="*/ 2147483647 w 2368"/>
              <a:gd name="T31" fmla="*/ 2147483647 h 1558"/>
              <a:gd name="T32" fmla="*/ 2147483647 w 2368"/>
              <a:gd name="T33" fmla="*/ 2147483647 h 1558"/>
              <a:gd name="T34" fmla="*/ 2147483647 w 2368"/>
              <a:gd name="T35" fmla="*/ 2147483647 h 1558"/>
              <a:gd name="T36" fmla="*/ 2147483647 w 2368"/>
              <a:gd name="T37" fmla="*/ 2147483647 h 1558"/>
              <a:gd name="T38" fmla="*/ 2147483647 w 2368"/>
              <a:gd name="T39" fmla="*/ 2147483647 h 1558"/>
              <a:gd name="T40" fmla="*/ 2147483647 w 2368"/>
              <a:gd name="T41" fmla="*/ 2147483647 h 1558"/>
              <a:gd name="T42" fmla="*/ 2147483647 w 2368"/>
              <a:gd name="T43" fmla="*/ 2147483647 h 1558"/>
              <a:gd name="T44" fmla="*/ 2147483647 w 2368"/>
              <a:gd name="T45" fmla="*/ 2147483647 h 155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368" h="1558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23" y="1428"/>
                  <a:pt x="280" y="1446"/>
                </a:cubicBezTo>
                <a:cubicBezTo>
                  <a:pt x="337" y="1464"/>
                  <a:pt x="397" y="1472"/>
                  <a:pt x="510" y="1473"/>
                </a:cubicBezTo>
                <a:cubicBezTo>
                  <a:pt x="623" y="1474"/>
                  <a:pt x="854" y="1457"/>
                  <a:pt x="958" y="1452"/>
                </a:cubicBezTo>
                <a:cubicBezTo>
                  <a:pt x="1062" y="1447"/>
                  <a:pt x="1065" y="1440"/>
                  <a:pt x="1134" y="1446"/>
                </a:cubicBezTo>
                <a:cubicBezTo>
                  <a:pt x="1203" y="1452"/>
                  <a:pt x="1293" y="1468"/>
                  <a:pt x="1371" y="1486"/>
                </a:cubicBezTo>
                <a:cubicBezTo>
                  <a:pt x="1449" y="1504"/>
                  <a:pt x="1495" y="1550"/>
                  <a:pt x="1601" y="1554"/>
                </a:cubicBezTo>
                <a:cubicBezTo>
                  <a:pt x="1707" y="1558"/>
                  <a:pt x="1893" y="1556"/>
                  <a:pt x="2008" y="1513"/>
                </a:cubicBezTo>
                <a:cubicBezTo>
                  <a:pt x="2123" y="1470"/>
                  <a:pt x="2236" y="1409"/>
                  <a:pt x="2293" y="1297"/>
                </a:cubicBezTo>
                <a:cubicBezTo>
                  <a:pt x="2350" y="1185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grpSp>
        <p:nvGrpSpPr>
          <p:cNvPr id="214021" name="Group 44"/>
          <p:cNvGrpSpPr>
            <a:grpSpLocks/>
          </p:cNvGrpSpPr>
          <p:nvPr/>
        </p:nvGrpSpPr>
        <p:grpSpPr bwMode="auto">
          <a:xfrm>
            <a:off x="1195388" y="1249983"/>
            <a:ext cx="976312" cy="1460500"/>
            <a:chOff x="651" y="681"/>
            <a:chExt cx="615" cy="920"/>
          </a:xfrm>
        </p:grpSpPr>
        <p:sp>
          <p:nvSpPr>
            <p:cNvPr id="214225" name="Freeform 45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grpSp>
          <p:nvGrpSpPr>
            <p:cNvPr id="214226" name="Group 46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1348" name="Rectangle 4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49" name="Text Box 48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smtClean="0">
                    <a:latin typeface="Arial" charset="0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smtClean="0">
                    <a:latin typeface="Arial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smtClean="0">
                    <a:latin typeface="Arial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smtClean="0">
                    <a:latin typeface="Arial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smtClean="0">
                    <a:latin typeface="Arial" charset="0"/>
                  </a:rPr>
                  <a:t>Phy</a:t>
                </a:r>
              </a:p>
            </p:txBody>
          </p:sp>
          <p:sp>
            <p:nvSpPr>
              <p:cNvPr id="91350" name="Line 4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51" name="Line 5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52" name="Line 5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53" name="Line 5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5589" name="Group 53"/>
          <p:cNvGrpSpPr>
            <a:grpSpLocks/>
          </p:cNvGrpSpPr>
          <p:nvPr/>
        </p:nvGrpSpPr>
        <p:grpSpPr bwMode="auto">
          <a:xfrm>
            <a:off x="520700" y="1330945"/>
            <a:ext cx="460375" cy="244475"/>
            <a:chOff x="844" y="3337"/>
            <a:chExt cx="290" cy="154"/>
          </a:xfrm>
        </p:grpSpPr>
        <p:sp>
          <p:nvSpPr>
            <p:cNvPr id="91344" name="Rectangle 54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345" name="Text Box 55"/>
            <p:cNvSpPr txBox="1">
              <a:spLocks noChangeArrowheads="1"/>
            </p:cNvSpPr>
            <p:nvPr/>
          </p:nvSpPr>
          <p:spPr bwMode="auto">
            <a:xfrm>
              <a:off x="844" y="3337"/>
              <a:ext cx="28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smtClean="0">
                  <a:solidFill>
                    <a:schemeClr val="bg1"/>
                  </a:solidFill>
                  <a:latin typeface="Arial" charset="0"/>
                </a:rPr>
                <a:t>DNS</a:t>
              </a:r>
            </a:p>
          </p:txBody>
        </p:sp>
      </p:grpSp>
      <p:grpSp>
        <p:nvGrpSpPr>
          <p:cNvPr id="214023" name="Group 58"/>
          <p:cNvGrpSpPr>
            <a:grpSpLocks/>
          </p:cNvGrpSpPr>
          <p:nvPr/>
        </p:nvGrpSpPr>
        <p:grpSpPr bwMode="auto">
          <a:xfrm>
            <a:off x="460375" y="1556370"/>
            <a:ext cx="561975" cy="244475"/>
            <a:chOff x="740" y="3209"/>
            <a:chExt cx="354" cy="154"/>
          </a:xfrm>
        </p:grpSpPr>
        <p:grpSp>
          <p:nvGrpSpPr>
            <p:cNvPr id="214218" name="Group 59"/>
            <p:cNvGrpSpPr>
              <a:grpSpLocks/>
            </p:cNvGrpSpPr>
            <p:nvPr/>
          </p:nvGrpSpPr>
          <p:grpSpPr bwMode="auto">
            <a:xfrm>
              <a:off x="794" y="3209"/>
              <a:ext cx="290" cy="154"/>
              <a:chOff x="844" y="3337"/>
              <a:chExt cx="290" cy="154"/>
            </a:xfrm>
          </p:grpSpPr>
          <p:sp>
            <p:nvSpPr>
              <p:cNvPr id="91342" name="Rectangle 6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43" name="Text Box 6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chemeClr val="bg1"/>
                    </a:solidFill>
                    <a:latin typeface="Arial" charset="0"/>
                  </a:rPr>
                  <a:t>DNS</a:t>
                </a:r>
              </a:p>
            </p:txBody>
          </p:sp>
        </p:grpSp>
        <p:sp>
          <p:nvSpPr>
            <p:cNvPr id="91340" name="Rectangle 62"/>
            <p:cNvSpPr>
              <a:spLocks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341" name="Rectangle 63"/>
            <p:cNvSpPr>
              <a:spLocks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214024" name="Group 64"/>
          <p:cNvGrpSpPr>
            <a:grpSpLocks/>
          </p:cNvGrpSpPr>
          <p:nvPr/>
        </p:nvGrpSpPr>
        <p:grpSpPr bwMode="auto">
          <a:xfrm>
            <a:off x="460375" y="1791320"/>
            <a:ext cx="561975" cy="244475"/>
            <a:chOff x="836" y="3305"/>
            <a:chExt cx="354" cy="154"/>
          </a:xfrm>
        </p:grpSpPr>
        <p:grpSp>
          <p:nvGrpSpPr>
            <p:cNvPr id="214212" name="Group 65"/>
            <p:cNvGrpSpPr>
              <a:grpSpLocks/>
            </p:cNvGrpSpPr>
            <p:nvPr/>
          </p:nvGrpSpPr>
          <p:grpSpPr bwMode="auto">
            <a:xfrm>
              <a:off x="890" y="3305"/>
              <a:ext cx="290" cy="154"/>
              <a:chOff x="844" y="3337"/>
              <a:chExt cx="290" cy="154"/>
            </a:xfrm>
          </p:grpSpPr>
          <p:sp>
            <p:nvSpPr>
              <p:cNvPr id="91337" name="Rectangle 6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38" name="Text Box 6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chemeClr val="bg1"/>
                    </a:solidFill>
                    <a:latin typeface="Arial" charset="0"/>
                  </a:rPr>
                  <a:t>DNS</a:t>
                </a:r>
              </a:p>
            </p:txBody>
          </p:sp>
        </p:grpSp>
        <p:grpSp>
          <p:nvGrpSpPr>
            <p:cNvPr id="214213" name="Group 68"/>
            <p:cNvGrpSpPr>
              <a:grpSpLocks/>
            </p:cNvGrpSpPr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91335" name="Rectangle 69"/>
              <p:cNvSpPr>
                <a:spLocks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36" name="Rectangle 70"/>
              <p:cNvSpPr>
                <a:spLocks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14025" name="Group 71"/>
          <p:cNvGrpSpPr>
            <a:grpSpLocks/>
          </p:cNvGrpSpPr>
          <p:nvPr/>
        </p:nvGrpSpPr>
        <p:grpSpPr bwMode="auto">
          <a:xfrm>
            <a:off x="280988" y="1823070"/>
            <a:ext cx="762000" cy="177800"/>
            <a:chOff x="627" y="3377"/>
            <a:chExt cx="480" cy="112"/>
          </a:xfrm>
        </p:grpSpPr>
        <p:sp>
          <p:nvSpPr>
            <p:cNvPr id="91331" name="Rectangle 72"/>
            <p:cNvSpPr>
              <a:spLocks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332" name="Rectangle 73"/>
            <p:cNvSpPr>
              <a:spLocks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214026" name="Group 74"/>
          <p:cNvGrpSpPr>
            <a:grpSpLocks/>
          </p:cNvGrpSpPr>
          <p:nvPr/>
        </p:nvGrpSpPr>
        <p:grpSpPr bwMode="auto">
          <a:xfrm>
            <a:off x="85725" y="2054845"/>
            <a:ext cx="1081088" cy="244475"/>
            <a:chOff x="504" y="3523"/>
            <a:chExt cx="681" cy="154"/>
          </a:xfrm>
        </p:grpSpPr>
        <p:grpSp>
          <p:nvGrpSpPr>
            <p:cNvPr id="214197" name="Group 75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201" name="Group 76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204" name="Group 77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29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1330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chemeClr val="bg1"/>
                        </a:solidFill>
                        <a:latin typeface="Arial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214205" name="Group 80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27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132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91323" name="Rectangle 83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24" name="Rectangle 84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1319" name="Rectangle 85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320" name="Rectangle 86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321" name="Rectangle 87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91148" name="AutoShape 88"/>
          <p:cNvSpPr>
            <a:spLocks noChangeArrowheads="1"/>
          </p:cNvSpPr>
          <p:nvPr/>
        </p:nvSpPr>
        <p:spPr bwMode="auto">
          <a:xfrm>
            <a:off x="628650" y="1330945"/>
            <a:ext cx="381000" cy="1166813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705625" name="Group 89"/>
          <p:cNvGrpSpPr>
            <a:grpSpLocks/>
          </p:cNvGrpSpPr>
          <p:nvPr/>
        </p:nvGrpSpPr>
        <p:grpSpPr bwMode="auto">
          <a:xfrm>
            <a:off x="650875" y="2558083"/>
            <a:ext cx="1081088" cy="244475"/>
            <a:chOff x="504" y="3523"/>
            <a:chExt cx="681" cy="154"/>
          </a:xfrm>
        </p:grpSpPr>
        <p:grpSp>
          <p:nvGrpSpPr>
            <p:cNvPr id="214184" name="Group 90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188" name="Group 91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191" name="Group 9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16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1317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chemeClr val="bg1"/>
                        </a:solidFill>
                        <a:latin typeface="Arial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92" name="Group 9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14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1315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91310" name="Rectangle 98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11" name="Rectangle 99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1306" name="Rectangle 100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307" name="Rectangle 101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308" name="Rectangle 102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705639" name="Rectangle 103"/>
          <p:cNvSpPr>
            <a:spLocks noChangeArrowheads="1"/>
          </p:cNvSpPr>
          <p:nvPr/>
        </p:nvSpPr>
        <p:spPr bwMode="auto">
          <a:xfrm>
            <a:off x="549275" y="4570760"/>
            <a:ext cx="3892550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/>
            </a:pPr>
            <a:r>
              <a:rPr lang="en-US" dirty="0" err="1" smtClean="0">
                <a:latin typeface="Gill Sans MT" pitchFamily="34" charset="0"/>
              </a:rPr>
              <a:t>datagrama</a:t>
            </a:r>
            <a:r>
              <a:rPr lang="en-US" dirty="0" smtClean="0">
                <a:latin typeface="Gill Sans MT" pitchFamily="34" charset="0"/>
              </a:rPr>
              <a:t> IP </a:t>
            </a:r>
            <a:r>
              <a:rPr lang="en-US" dirty="0" err="1" smtClean="0">
                <a:latin typeface="Gill Sans MT" pitchFamily="34" charset="0"/>
              </a:rPr>
              <a:t>contém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consulta</a:t>
            </a:r>
            <a:r>
              <a:rPr lang="en-US" dirty="0" smtClean="0">
                <a:latin typeface="Gill Sans MT" pitchFamily="34" charset="0"/>
              </a:rPr>
              <a:t> DNS </a:t>
            </a:r>
            <a:r>
              <a:rPr lang="en-US" dirty="0" err="1" smtClean="0">
                <a:latin typeface="Gill Sans MT" pitchFamily="34" charset="0"/>
              </a:rPr>
              <a:t>encaminhada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através</a:t>
            </a:r>
            <a:r>
              <a:rPr lang="en-US" dirty="0" smtClean="0">
                <a:latin typeface="Gill Sans MT" pitchFamily="34" charset="0"/>
              </a:rPr>
              <a:t> do switch LAN do </a:t>
            </a:r>
            <a:r>
              <a:rPr lang="en-US" dirty="0" err="1" smtClean="0">
                <a:latin typeface="Gill Sans MT" pitchFamily="34" charset="0"/>
              </a:rPr>
              <a:t>cliente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até</a:t>
            </a:r>
            <a:r>
              <a:rPr lang="en-US" dirty="0" smtClean="0">
                <a:latin typeface="Gill Sans MT" pitchFamily="34" charset="0"/>
              </a:rPr>
              <a:t> o </a:t>
            </a:r>
            <a:r>
              <a:rPr lang="en-US" dirty="0" err="1" smtClean="0">
                <a:latin typeface="Gill Sans MT" pitchFamily="34" charset="0"/>
              </a:rPr>
              <a:t>primeiro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roteador</a:t>
            </a:r>
            <a:endParaRPr lang="en-US" dirty="0">
              <a:latin typeface="Gill Sans MT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  <a:defRPr/>
            </a:pPr>
            <a:endParaRPr lang="en-US" sz="2000" i="0" dirty="0">
              <a:ea typeface="+mn-ea"/>
            </a:endParaRPr>
          </a:p>
        </p:txBody>
      </p:sp>
      <p:sp>
        <p:nvSpPr>
          <p:cNvPr id="705640" name="Rectangle 104"/>
          <p:cNvSpPr>
            <a:spLocks noChangeArrowheads="1"/>
          </p:cNvSpPr>
          <p:nvPr/>
        </p:nvSpPr>
        <p:spPr bwMode="auto">
          <a:xfrm>
            <a:off x="4659313" y="3504927"/>
            <a:ext cx="4386262" cy="156368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/>
            </a:pPr>
            <a:r>
              <a:rPr lang="en-US" dirty="0" err="1" smtClean="0">
                <a:latin typeface="Gill Sans MT" pitchFamily="34" charset="0"/>
              </a:rPr>
              <a:t>datagrama</a:t>
            </a:r>
            <a:r>
              <a:rPr lang="en-US" dirty="0" smtClean="0">
                <a:latin typeface="Gill Sans MT" pitchFamily="34" charset="0"/>
              </a:rPr>
              <a:t> IP </a:t>
            </a:r>
            <a:r>
              <a:rPr lang="en-US" dirty="0" err="1" smtClean="0">
                <a:latin typeface="Gill Sans MT" pitchFamily="34" charset="0"/>
              </a:rPr>
              <a:t>repassado</a:t>
            </a:r>
            <a:r>
              <a:rPr lang="en-US" dirty="0" smtClean="0">
                <a:latin typeface="Gill Sans MT" pitchFamily="34" charset="0"/>
              </a:rPr>
              <a:t> da </a:t>
            </a:r>
            <a:r>
              <a:rPr lang="en-US" dirty="0" err="1" smtClean="0">
                <a:latin typeface="Gill Sans MT" pitchFamily="34" charset="0"/>
              </a:rPr>
              <a:t>rede</a:t>
            </a:r>
            <a:r>
              <a:rPr lang="en-US" dirty="0" smtClean="0">
                <a:latin typeface="Gill Sans MT" pitchFamily="34" charset="0"/>
              </a:rPr>
              <a:t> do campus </a:t>
            </a:r>
            <a:r>
              <a:rPr lang="en-US" dirty="0" err="1" smtClean="0">
                <a:latin typeface="Gill Sans MT" pitchFamily="34" charset="0"/>
              </a:rPr>
              <a:t>para</a:t>
            </a:r>
            <a:r>
              <a:rPr lang="en-US" dirty="0" smtClean="0">
                <a:latin typeface="Gill Sans MT" pitchFamily="34" charset="0"/>
              </a:rPr>
              <a:t> a </a:t>
            </a:r>
            <a:r>
              <a:rPr lang="en-US" dirty="0" err="1" smtClean="0">
                <a:latin typeface="Gill Sans MT" pitchFamily="34" charset="0"/>
              </a:rPr>
              <a:t>rede</a:t>
            </a:r>
            <a:r>
              <a:rPr lang="en-US" dirty="0" smtClean="0">
                <a:latin typeface="Gill Sans MT" pitchFamily="34" charset="0"/>
              </a:rPr>
              <a:t> da Comcast, </a:t>
            </a:r>
            <a:r>
              <a:rPr lang="en-US" dirty="0" err="1" smtClean="0">
                <a:latin typeface="Gill Sans MT" pitchFamily="34" charset="0"/>
              </a:rPr>
              <a:t>roteado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>
                <a:latin typeface="Gill Sans MT" pitchFamily="34" charset="0"/>
              </a:rPr>
              <a:t>(</a:t>
            </a:r>
            <a:r>
              <a:rPr lang="en-US" dirty="0" err="1" smtClean="0">
                <a:latin typeface="Gill Sans MT" pitchFamily="34" charset="0"/>
              </a:rPr>
              <a:t>tabelas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criadas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pelos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protocolos</a:t>
            </a:r>
            <a:r>
              <a:rPr lang="en-US" dirty="0" smtClean="0">
                <a:latin typeface="Gill Sans MT" pitchFamily="34" charset="0"/>
              </a:rPr>
              <a:t> de </a:t>
            </a:r>
            <a:r>
              <a:rPr lang="en-US" dirty="0" err="1" smtClean="0">
                <a:latin typeface="Gill Sans MT" pitchFamily="34" charset="0"/>
              </a:rPr>
              <a:t>roteamento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Gill Sans MT" pitchFamily="34" charset="0"/>
              </a:rPr>
              <a:t>RIP</a:t>
            </a:r>
            <a:r>
              <a:rPr lang="en-US" dirty="0">
                <a:solidFill>
                  <a:srgbClr val="C00000"/>
                </a:solidFill>
                <a:latin typeface="Gill Sans MT" pitchFamily="34" charset="0"/>
              </a:rPr>
              <a:t>, OSPF, IS-IS </a:t>
            </a:r>
            <a:r>
              <a:rPr lang="en-US" dirty="0" smtClean="0">
                <a:latin typeface="Gill Sans MT" pitchFamily="34" charset="0"/>
              </a:rPr>
              <a:t>e/</a:t>
            </a:r>
            <a:r>
              <a:rPr lang="en-US" dirty="0" err="1" smtClean="0">
                <a:latin typeface="Gill Sans MT" pitchFamily="34" charset="0"/>
              </a:rPr>
              <a:t>ou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Gill Sans MT" pitchFamily="34" charset="0"/>
              </a:rPr>
              <a:t>BGP</a:t>
            </a:r>
            <a:r>
              <a:rPr lang="en-US" dirty="0" smtClean="0">
                <a:latin typeface="Gill Sans MT" pitchFamily="34" charset="0"/>
              </a:rPr>
              <a:t>) </a:t>
            </a:r>
            <a:r>
              <a:rPr lang="en-US" dirty="0" err="1" smtClean="0">
                <a:latin typeface="Gill Sans MT" pitchFamily="34" charset="0"/>
              </a:rPr>
              <a:t>para</a:t>
            </a:r>
            <a:r>
              <a:rPr lang="en-US" dirty="0" smtClean="0">
                <a:latin typeface="Gill Sans MT" pitchFamily="34" charset="0"/>
              </a:rPr>
              <a:t> o </a:t>
            </a:r>
            <a:r>
              <a:rPr lang="en-US" dirty="0" err="1" smtClean="0">
                <a:latin typeface="Gill Sans MT" pitchFamily="34" charset="0"/>
              </a:rPr>
              <a:t>servidor</a:t>
            </a:r>
            <a:r>
              <a:rPr lang="en-US" dirty="0" smtClean="0">
                <a:latin typeface="Gill Sans MT" pitchFamily="34" charset="0"/>
              </a:rPr>
              <a:t> DNS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705641" name="Rectangle 105"/>
          <p:cNvSpPr>
            <a:spLocks noChangeArrowheads="1"/>
          </p:cNvSpPr>
          <p:nvPr/>
        </p:nvSpPr>
        <p:spPr bwMode="auto">
          <a:xfrm>
            <a:off x="4657725" y="4945087"/>
            <a:ext cx="4162747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pt-BR" i="0" dirty="0" err="1" smtClean="0">
                <a:latin typeface="Gill Sans MT" pitchFamily="34" charset="0"/>
              </a:rPr>
              <a:t>demultiplexado</a:t>
            </a:r>
            <a:r>
              <a:rPr lang="pt-BR" i="0" dirty="0" smtClean="0">
                <a:latin typeface="Gill Sans MT" pitchFamily="34" charset="0"/>
              </a:rPr>
              <a:t> pelo servidor </a:t>
            </a:r>
            <a:r>
              <a:rPr lang="en-US" altLang="ja-JP" i="0" dirty="0" smtClean="0">
                <a:latin typeface="Gill Sans MT" pitchFamily="34" charset="0"/>
              </a:rPr>
              <a:t>DNS</a:t>
            </a:r>
            <a:endParaRPr lang="en-US" altLang="ja-JP" i="0" dirty="0">
              <a:latin typeface="Gill Sans MT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i="0" dirty="0" err="1" smtClean="0">
                <a:latin typeface="Gill Sans MT" pitchFamily="34" charset="0"/>
              </a:rPr>
              <a:t>servidor</a:t>
            </a:r>
            <a:r>
              <a:rPr lang="en-US" i="0" dirty="0" smtClean="0">
                <a:latin typeface="Gill Sans MT" pitchFamily="34" charset="0"/>
              </a:rPr>
              <a:t> DNS </a:t>
            </a:r>
            <a:r>
              <a:rPr lang="en-US" i="0" dirty="0" err="1" smtClean="0">
                <a:latin typeface="Gill Sans MT" pitchFamily="34" charset="0"/>
              </a:rPr>
              <a:t>responde</a:t>
            </a:r>
            <a:r>
              <a:rPr lang="en-US" i="0" dirty="0" smtClean="0">
                <a:latin typeface="Gill Sans MT" pitchFamily="34" charset="0"/>
              </a:rPr>
              <a:t> </a:t>
            </a:r>
            <a:r>
              <a:rPr lang="en-US" i="0" dirty="0" err="1" smtClean="0">
                <a:latin typeface="Gill Sans MT" pitchFamily="34" charset="0"/>
              </a:rPr>
              <a:t>ao</a:t>
            </a:r>
            <a:r>
              <a:rPr lang="en-US" i="0" dirty="0" smtClean="0">
                <a:latin typeface="Gill Sans MT" pitchFamily="34" charset="0"/>
              </a:rPr>
              <a:t> </a:t>
            </a:r>
            <a:r>
              <a:rPr lang="en-US" i="0" dirty="0" err="1" smtClean="0">
                <a:latin typeface="Gill Sans MT" pitchFamily="34" charset="0"/>
              </a:rPr>
              <a:t>cliente</a:t>
            </a:r>
            <a:r>
              <a:rPr lang="en-US" i="0" dirty="0" smtClean="0">
                <a:latin typeface="Gill Sans MT" pitchFamily="34" charset="0"/>
              </a:rPr>
              <a:t> com o </a:t>
            </a:r>
            <a:r>
              <a:rPr lang="en-US" i="0" dirty="0" err="1" smtClean="0">
                <a:latin typeface="Gill Sans MT" pitchFamily="34" charset="0"/>
              </a:rPr>
              <a:t>endereço</a:t>
            </a:r>
            <a:r>
              <a:rPr lang="en-US" i="0" dirty="0" smtClean="0">
                <a:latin typeface="Gill Sans MT" pitchFamily="34" charset="0"/>
              </a:rPr>
              <a:t> </a:t>
            </a:r>
            <a:r>
              <a:rPr lang="en-US" i="0" dirty="0">
                <a:latin typeface="Gill Sans MT" pitchFamily="34" charset="0"/>
              </a:rPr>
              <a:t>IP </a:t>
            </a:r>
            <a:r>
              <a:rPr lang="en-US" i="0" dirty="0" smtClean="0">
                <a:latin typeface="Gill Sans MT" pitchFamily="34" charset="0"/>
              </a:rPr>
              <a:t>de www.google.com </a:t>
            </a:r>
            <a:endParaRPr lang="en-US" i="0" dirty="0">
              <a:latin typeface="Gill Sans MT" pitchFamily="34" charset="0"/>
            </a:endParaRPr>
          </a:p>
        </p:txBody>
      </p:sp>
      <p:grpSp>
        <p:nvGrpSpPr>
          <p:cNvPr id="214032" name="Group 4"/>
          <p:cNvGrpSpPr>
            <a:grpSpLocks/>
          </p:cNvGrpSpPr>
          <p:nvPr/>
        </p:nvGrpSpPr>
        <p:grpSpPr bwMode="auto">
          <a:xfrm>
            <a:off x="5173663" y="2210420"/>
            <a:ext cx="757237" cy="379413"/>
            <a:chOff x="2466" y="2026"/>
            <a:chExt cx="477" cy="282"/>
          </a:xfrm>
        </p:grpSpPr>
        <p:sp>
          <p:nvSpPr>
            <p:cNvPr id="214170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pt-BR" i="0">
                <a:latin typeface="Arial" pitchFamily="34" charset="0"/>
              </a:endParaRPr>
            </a:p>
          </p:txBody>
        </p:sp>
        <p:sp>
          <p:nvSpPr>
            <p:cNvPr id="214171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4172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 i="0">
                <a:latin typeface="Times New Roman" pitchFamily="18" charset="0"/>
              </a:endParaRPr>
            </a:p>
          </p:txBody>
        </p:sp>
        <p:sp>
          <p:nvSpPr>
            <p:cNvPr id="214173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pt-BR" i="0">
                <a:latin typeface="Arial" pitchFamily="34" charset="0"/>
              </a:endParaRPr>
            </a:p>
          </p:txBody>
        </p:sp>
        <p:grpSp>
          <p:nvGrpSpPr>
            <p:cNvPr id="214174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81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4182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4183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14175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78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4179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4180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14176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4177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14033" name="Group 19"/>
          <p:cNvGrpSpPr>
            <a:grpSpLocks/>
          </p:cNvGrpSpPr>
          <p:nvPr/>
        </p:nvGrpSpPr>
        <p:grpSpPr bwMode="auto">
          <a:xfrm>
            <a:off x="6538913" y="1956420"/>
            <a:ext cx="757237" cy="379413"/>
            <a:chOff x="2466" y="2026"/>
            <a:chExt cx="477" cy="282"/>
          </a:xfrm>
        </p:grpSpPr>
        <p:sp>
          <p:nvSpPr>
            <p:cNvPr id="214156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pt-BR" i="0">
                <a:latin typeface="Arial" pitchFamily="34" charset="0"/>
              </a:endParaRPr>
            </a:p>
          </p:txBody>
        </p:sp>
        <p:sp>
          <p:nvSpPr>
            <p:cNvPr id="214157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4158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 i="0">
                <a:latin typeface="Times New Roman" pitchFamily="18" charset="0"/>
              </a:endParaRPr>
            </a:p>
          </p:txBody>
        </p:sp>
        <p:sp>
          <p:nvSpPr>
            <p:cNvPr id="214159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pt-BR" i="0">
                <a:latin typeface="Arial" pitchFamily="34" charset="0"/>
              </a:endParaRPr>
            </a:p>
          </p:txBody>
        </p:sp>
        <p:grpSp>
          <p:nvGrpSpPr>
            <p:cNvPr id="214160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67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4168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4169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14161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64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4165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4166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14162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4163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14034" name="Text Box 34"/>
          <p:cNvSpPr txBox="1">
            <a:spLocks noChangeArrowheads="1"/>
          </p:cNvSpPr>
          <p:nvPr/>
        </p:nvSpPr>
        <p:spPr bwMode="auto">
          <a:xfrm>
            <a:off x="5335588" y="2680320"/>
            <a:ext cx="17475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i="0" dirty="0" err="1" smtClean="0">
                <a:solidFill>
                  <a:srgbClr val="000000"/>
                </a:solidFill>
                <a:latin typeface="Arial" pitchFamily="34" charset="0"/>
              </a:rPr>
              <a:t>rede</a:t>
            </a:r>
            <a:r>
              <a:rPr lang="en-US" sz="1600" i="0" dirty="0" smtClean="0">
                <a:solidFill>
                  <a:srgbClr val="000000"/>
                </a:solidFill>
                <a:latin typeface="Arial" pitchFamily="34" charset="0"/>
              </a:rPr>
              <a:t> da Comcast</a:t>
            </a:r>
            <a:endParaRPr lang="en-US" sz="1600" i="0" dirty="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pitchFamily="34" charset="0"/>
              </a:rPr>
              <a:t>68.80.0.0/13</a:t>
            </a:r>
          </a:p>
        </p:txBody>
      </p:sp>
      <p:grpSp>
        <p:nvGrpSpPr>
          <p:cNvPr id="214035" name="Group 69"/>
          <p:cNvGrpSpPr>
            <a:grpSpLocks/>
          </p:cNvGrpSpPr>
          <p:nvPr/>
        </p:nvGrpSpPr>
        <p:grpSpPr bwMode="auto">
          <a:xfrm>
            <a:off x="7196138" y="2872408"/>
            <a:ext cx="757237" cy="379412"/>
            <a:chOff x="2466" y="2026"/>
            <a:chExt cx="477" cy="282"/>
          </a:xfrm>
        </p:grpSpPr>
        <p:sp>
          <p:nvSpPr>
            <p:cNvPr id="214142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pt-BR" i="0">
                <a:latin typeface="Arial" pitchFamily="34" charset="0"/>
              </a:endParaRPr>
            </a:p>
          </p:txBody>
        </p:sp>
        <p:sp>
          <p:nvSpPr>
            <p:cNvPr id="214143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4144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 i="0">
                <a:latin typeface="Times New Roman" pitchFamily="18" charset="0"/>
              </a:endParaRPr>
            </a:p>
          </p:txBody>
        </p:sp>
        <p:sp>
          <p:nvSpPr>
            <p:cNvPr id="214145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pt-BR" i="0">
                <a:latin typeface="Arial" pitchFamily="34" charset="0"/>
              </a:endParaRPr>
            </a:p>
          </p:txBody>
        </p:sp>
        <p:grpSp>
          <p:nvGrpSpPr>
            <p:cNvPr id="214146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53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4154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4155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14147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50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4151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4152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14148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4149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14036" name="Line 93"/>
          <p:cNvSpPr>
            <a:spLocks noChangeShapeType="1"/>
          </p:cNvSpPr>
          <p:nvPr/>
        </p:nvSpPr>
        <p:spPr bwMode="auto">
          <a:xfrm flipH="1">
            <a:off x="6915150" y="1697658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4037" name="Text Box 139"/>
          <p:cNvSpPr txBox="1">
            <a:spLocks noChangeArrowheads="1"/>
          </p:cNvSpPr>
          <p:nvPr/>
        </p:nvSpPr>
        <p:spPr bwMode="auto">
          <a:xfrm>
            <a:off x="7367588" y="915020"/>
            <a:ext cx="14029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i="0" dirty="0" err="1" smtClean="0">
                <a:solidFill>
                  <a:srgbClr val="000000"/>
                </a:solidFill>
                <a:latin typeface="Arial" pitchFamily="34" charset="0"/>
              </a:rPr>
              <a:t>servidor</a:t>
            </a:r>
            <a:r>
              <a:rPr lang="en-US" sz="1600" i="0" dirty="0" smtClean="0">
                <a:solidFill>
                  <a:srgbClr val="000000"/>
                </a:solidFill>
                <a:latin typeface="Arial" pitchFamily="34" charset="0"/>
              </a:rPr>
              <a:t> DNS</a:t>
            </a:r>
            <a:endParaRPr lang="en-US" sz="1600" i="0" dirty="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/>
            <a:endParaRPr lang="en-US" sz="1600" i="0" dirty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214038" name="Group 166"/>
          <p:cNvGrpSpPr>
            <a:grpSpLocks/>
          </p:cNvGrpSpPr>
          <p:nvPr/>
        </p:nvGrpSpPr>
        <p:grpSpPr bwMode="auto">
          <a:xfrm>
            <a:off x="3795713" y="2578720"/>
            <a:ext cx="1576387" cy="1287463"/>
            <a:chOff x="3228" y="1776"/>
            <a:chExt cx="252" cy="96"/>
          </a:xfrm>
        </p:grpSpPr>
        <p:sp>
          <p:nvSpPr>
            <p:cNvPr id="214140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4141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4039" name="Group 167"/>
          <p:cNvGrpSpPr>
            <a:grpSpLocks/>
          </p:cNvGrpSpPr>
          <p:nvPr/>
        </p:nvGrpSpPr>
        <p:grpSpPr bwMode="auto">
          <a:xfrm flipH="1">
            <a:off x="5600700" y="2593008"/>
            <a:ext cx="400050" cy="152400"/>
            <a:chOff x="3228" y="1776"/>
            <a:chExt cx="252" cy="96"/>
          </a:xfrm>
        </p:grpSpPr>
        <p:sp>
          <p:nvSpPr>
            <p:cNvPr id="214138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4139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4040" name="Group 170"/>
          <p:cNvGrpSpPr>
            <a:grpSpLocks/>
          </p:cNvGrpSpPr>
          <p:nvPr/>
        </p:nvGrpSpPr>
        <p:grpSpPr bwMode="auto">
          <a:xfrm flipH="1" flipV="1">
            <a:off x="5753100" y="2069133"/>
            <a:ext cx="400050" cy="152400"/>
            <a:chOff x="3228" y="1776"/>
            <a:chExt cx="252" cy="96"/>
          </a:xfrm>
        </p:grpSpPr>
        <p:sp>
          <p:nvSpPr>
            <p:cNvPr id="214136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4137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4041" name="Group 173"/>
          <p:cNvGrpSpPr>
            <a:grpSpLocks/>
          </p:cNvGrpSpPr>
          <p:nvPr/>
        </p:nvGrpSpPr>
        <p:grpSpPr bwMode="auto">
          <a:xfrm flipH="1" flipV="1">
            <a:off x="7853363" y="2759695"/>
            <a:ext cx="400050" cy="152400"/>
            <a:chOff x="3228" y="1776"/>
            <a:chExt cx="252" cy="96"/>
          </a:xfrm>
        </p:grpSpPr>
        <p:sp>
          <p:nvSpPr>
            <p:cNvPr id="214134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4135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4042" name="Group 176"/>
          <p:cNvGrpSpPr>
            <a:grpSpLocks/>
          </p:cNvGrpSpPr>
          <p:nvPr/>
        </p:nvGrpSpPr>
        <p:grpSpPr bwMode="auto">
          <a:xfrm flipV="1">
            <a:off x="7029450" y="2778745"/>
            <a:ext cx="295275" cy="114300"/>
            <a:chOff x="3228" y="1776"/>
            <a:chExt cx="252" cy="96"/>
          </a:xfrm>
        </p:grpSpPr>
        <p:sp>
          <p:nvSpPr>
            <p:cNvPr id="214132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4133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4043" name="Group 179"/>
          <p:cNvGrpSpPr>
            <a:grpSpLocks/>
          </p:cNvGrpSpPr>
          <p:nvPr/>
        </p:nvGrpSpPr>
        <p:grpSpPr bwMode="auto">
          <a:xfrm rot="409689" flipH="1" flipV="1">
            <a:off x="7300913" y="2121520"/>
            <a:ext cx="452437" cy="57150"/>
            <a:chOff x="3228" y="1776"/>
            <a:chExt cx="252" cy="96"/>
          </a:xfrm>
        </p:grpSpPr>
        <p:sp>
          <p:nvSpPr>
            <p:cNvPr id="214130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4131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4044" name="Group 182"/>
          <p:cNvGrpSpPr>
            <a:grpSpLocks/>
          </p:cNvGrpSpPr>
          <p:nvPr/>
        </p:nvGrpSpPr>
        <p:grpSpPr bwMode="auto">
          <a:xfrm>
            <a:off x="6443663" y="2326308"/>
            <a:ext cx="295275" cy="114300"/>
            <a:chOff x="3228" y="1776"/>
            <a:chExt cx="252" cy="96"/>
          </a:xfrm>
        </p:grpSpPr>
        <p:sp>
          <p:nvSpPr>
            <p:cNvPr id="214128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4129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4045" name="Group 185"/>
          <p:cNvGrpSpPr>
            <a:grpSpLocks/>
          </p:cNvGrpSpPr>
          <p:nvPr/>
        </p:nvGrpSpPr>
        <p:grpSpPr bwMode="auto">
          <a:xfrm flipH="1">
            <a:off x="7081838" y="2326308"/>
            <a:ext cx="295275" cy="114300"/>
            <a:chOff x="3228" y="1776"/>
            <a:chExt cx="252" cy="96"/>
          </a:xfrm>
        </p:grpSpPr>
        <p:sp>
          <p:nvSpPr>
            <p:cNvPr id="214126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4127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05723" name="Group 187"/>
          <p:cNvGrpSpPr>
            <a:grpSpLocks/>
          </p:cNvGrpSpPr>
          <p:nvPr/>
        </p:nvGrpSpPr>
        <p:grpSpPr bwMode="auto">
          <a:xfrm>
            <a:off x="5980113" y="607045"/>
            <a:ext cx="1316037" cy="1314450"/>
            <a:chOff x="931" y="1941"/>
            <a:chExt cx="829" cy="828"/>
          </a:xfrm>
        </p:grpSpPr>
        <p:sp>
          <p:nvSpPr>
            <p:cNvPr id="214118" name="Freeform 188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2 w 551"/>
                <a:gd name="T1" fmla="*/ 0 h 801"/>
                <a:gd name="T2" fmla="*/ 76 w 551"/>
                <a:gd name="T3" fmla="*/ 402 h 801"/>
                <a:gd name="T4" fmla="*/ 1 w 551"/>
                <a:gd name="T5" fmla="*/ 801 h 801"/>
                <a:gd name="T6" fmla="*/ 2 w 551"/>
                <a:gd name="T7" fmla="*/ 535 h 801"/>
                <a:gd name="T8" fmla="*/ 0 w 551"/>
                <a:gd name="T9" fmla="*/ 371 h 801"/>
                <a:gd name="T10" fmla="*/ 2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grpSp>
          <p:nvGrpSpPr>
            <p:cNvPr id="214119" name="Group 189"/>
            <p:cNvGrpSpPr>
              <a:grpSpLocks/>
            </p:cNvGrpSpPr>
            <p:nvPr/>
          </p:nvGrpSpPr>
          <p:grpSpPr bwMode="auto">
            <a:xfrm>
              <a:off x="931" y="1941"/>
              <a:ext cx="500" cy="828"/>
              <a:chOff x="569" y="2954"/>
              <a:chExt cx="500" cy="828"/>
            </a:xfrm>
          </p:grpSpPr>
          <p:sp>
            <p:nvSpPr>
              <p:cNvPr id="91241" name="Rectangle 19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242" name="Text Box 191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smtClean="0">
                    <a:latin typeface="Arial" charset="0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smtClean="0">
                    <a:latin typeface="Arial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smtClean="0">
                    <a:latin typeface="Arial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smtClean="0">
                    <a:latin typeface="Arial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smtClean="0">
                    <a:latin typeface="Arial" charset="0"/>
                  </a:rPr>
                  <a:t>Phy</a:t>
                </a:r>
              </a:p>
            </p:txBody>
          </p:sp>
          <p:sp>
            <p:nvSpPr>
              <p:cNvPr id="91243" name="Line 19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244" name="Line 19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245" name="Line 19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246" name="Line 19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5732" name="Group 196"/>
          <p:cNvGrpSpPr>
            <a:grpSpLocks/>
          </p:cNvGrpSpPr>
          <p:nvPr/>
        </p:nvGrpSpPr>
        <p:grpSpPr bwMode="auto">
          <a:xfrm>
            <a:off x="4881563" y="727695"/>
            <a:ext cx="1081087" cy="1217613"/>
            <a:chOff x="1404" y="3105"/>
            <a:chExt cx="681" cy="767"/>
          </a:xfrm>
        </p:grpSpPr>
        <p:grpSp>
          <p:nvGrpSpPr>
            <p:cNvPr id="214083" name="Group 197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4088" name="Group 198"/>
              <p:cNvGrpSpPr>
                <a:grpSpLocks/>
              </p:cNvGrpSpPr>
              <p:nvPr/>
            </p:nvGrpSpPr>
            <p:grpSpPr bwMode="auto">
              <a:xfrm>
                <a:off x="278" y="886"/>
                <a:ext cx="354" cy="154"/>
                <a:chOff x="740" y="3209"/>
                <a:chExt cx="354" cy="154"/>
              </a:xfrm>
            </p:grpSpPr>
            <p:grpSp>
              <p:nvGrpSpPr>
                <p:cNvPr id="214113" name="Group 199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290" cy="154"/>
                  <a:chOff x="844" y="3337"/>
                  <a:chExt cx="290" cy="154"/>
                </a:xfrm>
              </p:grpSpPr>
              <p:sp>
                <p:nvSpPr>
                  <p:cNvPr id="91237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1238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chemeClr val="bg1"/>
                        </a:solidFill>
                        <a:latin typeface="Arial" charset="0"/>
                      </a:rPr>
                      <a:t>DNS</a:t>
                    </a:r>
                  </a:p>
                </p:txBody>
              </p:sp>
            </p:grpSp>
            <p:sp>
              <p:nvSpPr>
                <p:cNvPr id="91235" name="Rectangle 202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236" name="Rectangle 203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4089" name="Group 204"/>
              <p:cNvGrpSpPr>
                <a:grpSpLocks/>
              </p:cNvGrpSpPr>
              <p:nvPr/>
            </p:nvGrpSpPr>
            <p:grpSpPr bwMode="auto">
              <a:xfrm>
                <a:off x="278" y="1034"/>
                <a:ext cx="354" cy="154"/>
                <a:chOff x="836" y="3305"/>
                <a:chExt cx="354" cy="154"/>
              </a:xfrm>
            </p:grpSpPr>
            <p:grpSp>
              <p:nvGrpSpPr>
                <p:cNvPr id="214107" name="Group 205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232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1233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chemeClr val="bg1"/>
                        </a:solidFill>
                        <a:latin typeface="Arial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08" name="Group 208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230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1231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14090" name="Group 211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1226" name="Rectangle 212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227" name="Rectangle 213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4091" name="Group 21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4092" name="Group 215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80" cy="154"/>
                  <a:chOff x="723" y="3453"/>
                  <a:chExt cx="480" cy="154"/>
                </a:xfrm>
              </p:grpSpPr>
              <p:grpSp>
                <p:nvGrpSpPr>
                  <p:cNvPr id="214096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54" cy="154"/>
                    <a:chOff x="836" y="3305"/>
                    <a:chExt cx="354" cy="154"/>
                  </a:xfrm>
                </p:grpSpPr>
                <p:grpSp>
                  <p:nvGrpSpPr>
                    <p:cNvPr id="214099" name="Group 2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290" cy="154"/>
                      <a:chOff x="844" y="3337"/>
                      <a:chExt cx="290" cy="154"/>
                    </a:xfrm>
                  </p:grpSpPr>
                  <p:sp>
                    <p:nvSpPr>
                      <p:cNvPr id="91224" name="Rectangle 2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91225" name="Text Box 21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28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smtClean="0">
                            <a:solidFill>
                              <a:schemeClr val="bg1"/>
                            </a:solidFill>
                            <a:latin typeface="Arial" charset="0"/>
                          </a:rPr>
                          <a:t>DNS</a:t>
                        </a:r>
                      </a:p>
                    </p:txBody>
                  </p:sp>
                </p:grpSp>
                <p:grpSp>
                  <p:nvGrpSpPr>
                    <p:cNvPr id="214100" name="Group 2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1222" name="Rectangle 2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91223" name="Rectangle 2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91218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1219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91214" name="Rectangle 225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215" name="Rectangle 226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216" name="Rectangle 227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91205" name="AutoShape 228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4085" name="Group 229"/>
            <p:cNvGrpSpPr>
              <a:grpSpLocks/>
            </p:cNvGrpSpPr>
            <p:nvPr/>
          </p:nvGrpSpPr>
          <p:grpSpPr bwMode="auto">
            <a:xfrm>
              <a:off x="1695" y="3227"/>
              <a:ext cx="290" cy="154"/>
              <a:chOff x="844" y="3337"/>
              <a:chExt cx="290" cy="154"/>
            </a:xfrm>
          </p:grpSpPr>
          <p:sp>
            <p:nvSpPr>
              <p:cNvPr id="91207" name="Rectangle 23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208" name="Text Box 23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chemeClr val="bg1"/>
                    </a:solidFill>
                    <a:latin typeface="Arial" charset="0"/>
                  </a:rPr>
                  <a:t>DNS</a:t>
                </a:r>
              </a:p>
            </p:txBody>
          </p:sp>
        </p:grpSp>
      </p:grpSp>
      <p:grpSp>
        <p:nvGrpSpPr>
          <p:cNvPr id="214048" name="Group 248"/>
          <p:cNvGrpSpPr>
            <a:grpSpLocks/>
          </p:cNvGrpSpPr>
          <p:nvPr/>
        </p:nvGrpSpPr>
        <p:grpSpPr bwMode="auto">
          <a:xfrm>
            <a:off x="7150100" y="1132508"/>
            <a:ext cx="373063" cy="687387"/>
            <a:chOff x="4140" y="429"/>
            <a:chExt cx="1425" cy="2396"/>
          </a:xfrm>
        </p:grpSpPr>
        <p:sp>
          <p:nvSpPr>
            <p:cNvPr id="214051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173" name="Rectangle 149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4053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4054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176" name="Rectangle 152"/>
            <p:cNvSpPr>
              <a:spLocks noChangeArrowheads="1"/>
            </p:cNvSpPr>
            <p:nvPr/>
          </p:nvSpPr>
          <p:spPr bwMode="auto">
            <a:xfrm>
              <a:off x="4213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4056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1202" name="AutoShape 154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203" name="AutoShape 155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1178" name="Rectangle 156"/>
            <p:cNvSpPr>
              <a:spLocks noChangeArrowheads="1"/>
            </p:cNvSpPr>
            <p:nvPr/>
          </p:nvSpPr>
          <p:spPr bwMode="auto">
            <a:xfrm>
              <a:off x="4225" y="1021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4058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1200" name="AutoShape 158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201" name="AutoShape 159"/>
              <p:cNvSpPr>
                <a:spLocks noChangeArrowheads="1"/>
              </p:cNvSpPr>
              <p:nvPr/>
            </p:nvSpPr>
            <p:spPr bwMode="auto">
              <a:xfrm>
                <a:off x="628" y="2585"/>
                <a:ext cx="696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1180" name="Rectangle 160"/>
            <p:cNvSpPr>
              <a:spLocks noChangeArrowheads="1"/>
            </p:cNvSpPr>
            <p:nvPr/>
          </p:nvSpPr>
          <p:spPr bwMode="auto">
            <a:xfrm>
              <a:off x="4219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181" name="Rectangle 161"/>
            <p:cNvSpPr>
              <a:spLocks noChangeArrowheads="1"/>
            </p:cNvSpPr>
            <p:nvPr/>
          </p:nvSpPr>
          <p:spPr bwMode="auto">
            <a:xfrm>
              <a:off x="4231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4061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198" name="AutoShape 163"/>
              <p:cNvSpPr>
                <a:spLocks noChangeArrowheads="1"/>
              </p:cNvSpPr>
              <p:nvPr/>
            </p:nvSpPr>
            <p:spPr bwMode="auto">
              <a:xfrm>
                <a:off x="613" y="2581"/>
                <a:ext cx="725" cy="12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199" name="AutoShape 164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214062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214063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1196" name="AutoShape 167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197" name="AutoShape 168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5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1185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7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4065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4066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188" name="Oval 172"/>
            <p:cNvSpPr>
              <a:spLocks noChangeArrowheads="1"/>
            </p:cNvSpPr>
            <p:nvPr/>
          </p:nvSpPr>
          <p:spPr bwMode="auto">
            <a:xfrm>
              <a:off x="5516" y="2609"/>
              <a:ext cx="49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4068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190" name="AutoShape 174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191" name="AutoShape 175"/>
            <p:cNvSpPr>
              <a:spLocks noChangeArrowheads="1"/>
            </p:cNvSpPr>
            <p:nvPr/>
          </p:nvSpPr>
          <p:spPr bwMode="auto">
            <a:xfrm>
              <a:off x="4207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192" name="Oval 176"/>
            <p:cNvSpPr>
              <a:spLocks noChangeArrowheads="1"/>
            </p:cNvSpPr>
            <p:nvPr/>
          </p:nvSpPr>
          <p:spPr bwMode="auto">
            <a:xfrm>
              <a:off x="4310" y="2382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193" name="Oval 177"/>
            <p:cNvSpPr>
              <a:spLocks noChangeArrowheads="1"/>
            </p:cNvSpPr>
            <p:nvPr/>
          </p:nvSpPr>
          <p:spPr bwMode="auto">
            <a:xfrm>
              <a:off x="4486" y="2382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194" name="Oval 178"/>
            <p:cNvSpPr>
              <a:spLocks noChangeArrowheads="1"/>
            </p:cNvSpPr>
            <p:nvPr/>
          </p:nvSpPr>
          <p:spPr bwMode="auto">
            <a:xfrm>
              <a:off x="4661" y="2382"/>
              <a:ext cx="158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195" name="Rectangle 179"/>
            <p:cNvSpPr>
              <a:spLocks noChangeArrowheads="1"/>
            </p:cNvSpPr>
            <p:nvPr/>
          </p:nvSpPr>
          <p:spPr bwMode="auto">
            <a:xfrm>
              <a:off x="5062" y="1835"/>
              <a:ext cx="85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91170" name="Rectangle 3"/>
          <p:cNvSpPr>
            <a:spLocks noGrp="1" noChangeArrowheads="1"/>
          </p:cNvSpPr>
          <p:nvPr>
            <p:ph type="title"/>
          </p:nvPr>
        </p:nvSpPr>
        <p:spPr>
          <a:xfrm>
            <a:off x="85725" y="-39688"/>
            <a:ext cx="8194675" cy="1003301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Um </a:t>
            </a:r>
            <a:r>
              <a:rPr lang="en-US" dirty="0" err="1">
                <a:ea typeface="ＭＳ Ｐゴシック" pitchFamily="34" charset="-128"/>
              </a:rPr>
              <a:t>dia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na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vida</a:t>
            </a:r>
            <a:r>
              <a:rPr lang="en-US" dirty="0">
                <a:ea typeface="ＭＳ Ｐゴシック" pitchFamily="34" charset="-128"/>
              </a:rPr>
              <a:t>… </a:t>
            </a:r>
            <a:r>
              <a:rPr lang="en-US" dirty="0" err="1" smtClean="0">
                <a:ea typeface="ＭＳ Ｐゴシック" pitchFamily="34" charset="-128"/>
              </a:rPr>
              <a:t>usando</a:t>
            </a:r>
            <a:r>
              <a:rPr lang="en-US" dirty="0" smtClean="0">
                <a:ea typeface="ＭＳ Ｐゴシック" pitchFamily="34" charset="-128"/>
              </a:rPr>
              <a:t> DNS</a:t>
            </a:r>
            <a:endParaRPr lang="en-US" sz="32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741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995 L 0.32587 -0.01018 L 0.22726 0.1466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5" y="78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6 0.14666 L 0.29844 0.14527 L 0.46528 -0.03516 L 0.46406 -0.16678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92" y="-1568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70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639" grpId="0"/>
      <p:bldP spid="705640" grpId="0"/>
      <p:bldP spid="70564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41" name="Group 231"/>
          <p:cNvGrpSpPr>
            <a:grpSpLocks/>
          </p:cNvGrpSpPr>
          <p:nvPr/>
        </p:nvGrpSpPr>
        <p:grpSpPr bwMode="auto">
          <a:xfrm>
            <a:off x="773113" y="1273175"/>
            <a:ext cx="3554412" cy="3066395"/>
            <a:chOff x="773113" y="1273175"/>
            <a:chExt cx="3554412" cy="3065740"/>
          </a:xfrm>
        </p:grpSpPr>
        <p:sp>
          <p:nvSpPr>
            <p:cNvPr id="21526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6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26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27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27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39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20206" cy="523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err="1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roteador</a:t>
              </a:r>
              <a:endParaRPr lang="en-US" sz="1400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  <a:p>
              <a:pPr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sz="1400" dirty="0" err="1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roda</a:t>
              </a: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 DHCP)</a:t>
              </a:r>
            </a:p>
          </p:txBody>
        </p:sp>
        <p:grpSp>
          <p:nvGrpSpPr>
            <p:cNvPr id="21527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532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32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23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243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grpSp>
          <p:nvGrpSpPr>
            <p:cNvPr id="215278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529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41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529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529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41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5298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244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44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242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5300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244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44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242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42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5303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244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44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1530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215305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243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43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242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530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530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43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531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43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6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43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43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43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rgbClr val="FF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43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43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527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240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40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40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40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>
                  <a:solidFill>
                    <a:srgbClr val="00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9240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5285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241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41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41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5286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240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40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41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3"/>
                  <a:ext cx="52" cy="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044" name="Freeform 293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215045" name="Freeform 292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9216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693150" cy="942975"/>
          </a:xfrm>
        </p:spPr>
        <p:txBody>
          <a:bodyPr/>
          <a:lstStyle/>
          <a:p>
            <a:r>
              <a:rPr lang="en-US" sz="2800" dirty="0">
                <a:ea typeface="ＭＳ Ｐゴシック" pitchFamily="34" charset="-128"/>
              </a:rPr>
              <a:t>Um </a:t>
            </a:r>
            <a:r>
              <a:rPr lang="en-US" sz="2800" dirty="0" err="1">
                <a:ea typeface="ＭＳ Ｐゴシック" pitchFamily="34" charset="-128"/>
              </a:rPr>
              <a:t>dia</a:t>
            </a:r>
            <a:r>
              <a:rPr lang="en-US" sz="2800" dirty="0">
                <a:ea typeface="ＭＳ Ｐゴシック" pitchFamily="34" charset="-128"/>
              </a:rPr>
              <a:t> </a:t>
            </a:r>
            <a:r>
              <a:rPr lang="en-US" sz="2800" dirty="0" err="1">
                <a:ea typeface="ＭＳ Ｐゴシック" pitchFamily="34" charset="-128"/>
              </a:rPr>
              <a:t>na</a:t>
            </a:r>
            <a:r>
              <a:rPr lang="en-US" sz="2800" dirty="0">
                <a:ea typeface="ＭＳ Ｐゴシック" pitchFamily="34" charset="-128"/>
              </a:rPr>
              <a:t> </a:t>
            </a:r>
            <a:r>
              <a:rPr lang="en-US" sz="2800" dirty="0" err="1">
                <a:ea typeface="ＭＳ Ｐゴシック" pitchFamily="34" charset="-128"/>
              </a:rPr>
              <a:t>vida</a:t>
            </a:r>
            <a:r>
              <a:rPr lang="en-US" sz="2800" dirty="0">
                <a:ea typeface="ＭＳ Ｐゴシック" pitchFamily="34" charset="-128"/>
              </a:rPr>
              <a:t>… </a:t>
            </a:r>
            <a:r>
              <a:rPr lang="en-US" sz="2800" dirty="0" err="1" smtClean="0">
                <a:ea typeface="ＭＳ Ｐゴシック" pitchFamily="34" charset="-128"/>
              </a:rPr>
              <a:t>conexão</a:t>
            </a:r>
            <a:r>
              <a:rPr lang="en-US" sz="2800" dirty="0" smtClean="0">
                <a:ea typeface="ＭＳ Ｐゴシック" pitchFamily="34" charset="-128"/>
              </a:rPr>
              <a:t> TCP </a:t>
            </a:r>
            <a:r>
              <a:rPr lang="en-US" sz="2800" dirty="0" err="1" smtClean="0">
                <a:ea typeface="ＭＳ Ｐゴシック" pitchFamily="34" charset="-128"/>
              </a:rPr>
              <a:t>transportando</a:t>
            </a:r>
            <a:r>
              <a:rPr lang="en-US" sz="2800" dirty="0" smtClean="0">
                <a:ea typeface="ＭＳ Ｐゴシック" pitchFamily="34" charset="-128"/>
              </a:rPr>
              <a:t> HTTP</a:t>
            </a:r>
          </a:p>
        </p:txBody>
      </p:sp>
      <p:grpSp>
        <p:nvGrpSpPr>
          <p:cNvPr id="706603" name="Group 43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5259" name="Freeform 44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grpSp>
          <p:nvGrpSpPr>
            <p:cNvPr id="215260" name="Group 45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2382" name="Rectangle 4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83" name="Text Box 47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92384" name="Line 4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85" name="Line 4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86" name="Line 5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87" name="Line 5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6885" name="Group 325"/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215255" name="Group 52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2378" name="Rectangle 53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79" name="Text Box 54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FFFFFF"/>
                    </a:solidFill>
                    <a:latin typeface="Arial" charset="0"/>
                  </a:rPr>
                  <a:t>HTTP</a:t>
                </a:r>
              </a:p>
            </p:txBody>
          </p:sp>
        </p:grpSp>
        <p:sp>
          <p:nvSpPr>
            <p:cNvPr id="92377" name="AutoShape 85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706660" name="Rectangle 100"/>
          <p:cNvSpPr>
            <a:spLocks noChangeArrowheads="1"/>
          </p:cNvSpPr>
          <p:nvPr/>
        </p:nvSpPr>
        <p:spPr bwMode="auto">
          <a:xfrm>
            <a:off x="5183187" y="2914650"/>
            <a:ext cx="3925317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para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enviar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pedido</a:t>
            </a:r>
            <a:r>
              <a:rPr lang="en-US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HTTP, </a:t>
            </a: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cliente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primeiro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abre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um </a:t>
            </a:r>
            <a:r>
              <a:rPr lang="en-US" dirty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socket</a:t>
            </a:r>
            <a:r>
              <a:rPr lang="en-US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TCP </a:t>
            </a: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para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o </a:t>
            </a: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servidor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web</a:t>
            </a:r>
            <a:endParaRPr lang="en-US" sz="2000" i="0" dirty="0">
              <a:solidFill>
                <a:srgbClr val="000000"/>
              </a:solidFill>
              <a:latin typeface="Gill Sans MT" charset="0"/>
              <a:ea typeface="ＭＳ Ｐゴシック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000" i="0" dirty="0">
              <a:solidFill>
                <a:srgbClr val="000000"/>
              </a:solidFill>
              <a:latin typeface="Gill Sans MT" charset="0"/>
              <a:ea typeface="ＭＳ Ｐゴシック" charset="0"/>
            </a:endParaRPr>
          </a:p>
        </p:txBody>
      </p:sp>
      <p:sp>
        <p:nvSpPr>
          <p:cNvPr id="706661" name="Rectangle 101"/>
          <p:cNvSpPr>
            <a:spLocks noChangeArrowheads="1"/>
          </p:cNvSpPr>
          <p:nvPr/>
        </p:nvSpPr>
        <p:spPr bwMode="auto">
          <a:xfrm>
            <a:off x="5186362" y="3825875"/>
            <a:ext cx="3850133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dirty="0" err="1" smtClean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segmento</a:t>
            </a:r>
            <a:r>
              <a:rPr lang="en-US" dirty="0" smtClean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SYN </a:t>
            </a:r>
            <a:r>
              <a:rPr lang="en-US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TCP (</a:t>
            </a: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passo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1 da </a:t>
            </a: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saudação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em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3 </a:t>
            </a: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vias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) </a:t>
            </a:r>
            <a:r>
              <a:rPr lang="en-US" sz="200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inter-</a:t>
            </a:r>
            <a:r>
              <a:rPr lang="en-US" sz="200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domínio</a:t>
            </a:r>
            <a:r>
              <a:rPr lang="en-US" sz="200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roteado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para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o </a:t>
            </a: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servidor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web</a:t>
            </a:r>
            <a:endParaRPr lang="en-US" sz="2000" i="0" dirty="0">
              <a:solidFill>
                <a:srgbClr val="000000"/>
              </a:solidFill>
              <a:latin typeface="Gill Sans MT" charset="0"/>
              <a:ea typeface="ＭＳ Ｐゴシック" charset="0"/>
            </a:endParaRPr>
          </a:p>
        </p:txBody>
      </p:sp>
      <p:sp>
        <p:nvSpPr>
          <p:cNvPr id="706662" name="Rectangle 102"/>
          <p:cNvSpPr>
            <a:spLocks noChangeArrowheads="1"/>
          </p:cNvSpPr>
          <p:nvPr/>
        </p:nvSpPr>
        <p:spPr bwMode="auto">
          <a:xfrm>
            <a:off x="5189538" y="5892800"/>
            <a:ext cx="40687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dirty="0" err="1" smtClean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conexão</a:t>
            </a:r>
            <a:r>
              <a:rPr lang="en-US" sz="2000" dirty="0" smtClean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TCP </a:t>
            </a:r>
            <a:r>
              <a:rPr lang="en-US" sz="2000" dirty="0" err="1" smtClean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estabelecida</a:t>
            </a:r>
            <a:r>
              <a:rPr lang="en-US" sz="2000" dirty="0" smtClean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!</a:t>
            </a:r>
            <a:endParaRPr lang="en-US" sz="2000" dirty="0">
              <a:solidFill>
                <a:srgbClr val="C00000"/>
              </a:solidFill>
              <a:latin typeface="Gill Sans MT" charset="0"/>
              <a:ea typeface="ＭＳ Ｐゴシック" charset="0"/>
            </a:endParaRPr>
          </a:p>
        </p:txBody>
      </p:sp>
      <p:grpSp>
        <p:nvGrpSpPr>
          <p:cNvPr id="215052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5253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254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5053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5251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252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5054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5249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250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5055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215235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pt-BR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15236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37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5238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pt-BR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215239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246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247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248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15240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243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244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245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15241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42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15056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5057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64.233.169.105</a:t>
            </a:r>
          </a:p>
        </p:txBody>
      </p:sp>
      <p:sp>
        <p:nvSpPr>
          <p:cNvPr id="215058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3468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i="0" dirty="0" err="1" smtClean="0">
                <a:solidFill>
                  <a:srgbClr val="000000"/>
                </a:solidFill>
                <a:latin typeface="Arial" pitchFamily="34" charset="0"/>
              </a:rPr>
              <a:t>servidor</a:t>
            </a:r>
            <a:r>
              <a:rPr lang="en-US" sz="1600" i="0" dirty="0" smtClean="0">
                <a:solidFill>
                  <a:srgbClr val="000000"/>
                </a:solidFill>
                <a:latin typeface="Arial" pitchFamily="34" charset="0"/>
              </a:rPr>
              <a:t> web</a:t>
            </a:r>
            <a:endParaRPr lang="en-US" sz="1600" i="0" dirty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215059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215233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234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5060" name="Group 197"/>
          <p:cNvGrpSpPr>
            <a:grpSpLocks/>
          </p:cNvGrpSpPr>
          <p:nvPr/>
        </p:nvGrpSpPr>
        <p:grpSpPr bwMode="auto">
          <a:xfrm flipH="1">
            <a:off x="3608388" y="5649913"/>
            <a:ext cx="295275" cy="114300"/>
            <a:chOff x="3228" y="1776"/>
            <a:chExt cx="252" cy="96"/>
          </a:xfrm>
        </p:grpSpPr>
        <p:sp>
          <p:nvSpPr>
            <p:cNvPr id="215231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232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5061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215229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230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92183" name="Line 290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706874" name="Group 314"/>
          <p:cNvGrpSpPr>
            <a:grpSpLocks/>
          </p:cNvGrpSpPr>
          <p:nvPr/>
        </p:nvGrpSpPr>
        <p:grpSpPr bwMode="auto">
          <a:xfrm>
            <a:off x="79375" y="1900238"/>
            <a:ext cx="1081088" cy="244475"/>
            <a:chOff x="410" y="1508"/>
            <a:chExt cx="681" cy="154"/>
          </a:xfrm>
        </p:grpSpPr>
        <p:sp>
          <p:nvSpPr>
            <p:cNvPr id="92341" name="Rectangle 99"/>
            <p:cNvSpPr>
              <a:spLocks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342" name="Rectangle 95"/>
            <p:cNvSpPr>
              <a:spLocks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343" name="Rectangle 96"/>
            <p:cNvSpPr>
              <a:spLocks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344" name="Rectangle 97"/>
            <p:cNvSpPr>
              <a:spLocks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345" name="Rectangle 98"/>
            <p:cNvSpPr>
              <a:spLocks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5225" name="Group 310"/>
            <p:cNvGrpSpPr>
              <a:grpSpLocks/>
            </p:cNvGrpSpPr>
            <p:nvPr/>
          </p:nvGrpSpPr>
          <p:grpSpPr bwMode="auto">
            <a:xfrm>
              <a:off x="647" y="1508"/>
              <a:ext cx="354" cy="154"/>
              <a:chOff x="290" y="875"/>
              <a:chExt cx="354" cy="154"/>
            </a:xfrm>
          </p:grpSpPr>
          <p:sp>
            <p:nvSpPr>
              <p:cNvPr id="92347" name="Rectangle 311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48" name="Rectangle 312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49" name="Text Box 313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000000"/>
                    </a:solidFill>
                    <a:latin typeface="Arial" charset="0"/>
                  </a:rPr>
                  <a:t>SYN</a:t>
                </a:r>
              </a:p>
            </p:txBody>
          </p:sp>
        </p:grpSp>
      </p:grpSp>
      <p:grpSp>
        <p:nvGrpSpPr>
          <p:cNvPr id="706886" name="Group 326"/>
          <p:cNvGrpSpPr>
            <a:grpSpLocks/>
          </p:cNvGrpSpPr>
          <p:nvPr/>
        </p:nvGrpSpPr>
        <p:grpSpPr bwMode="auto">
          <a:xfrm>
            <a:off x="307975" y="4241800"/>
            <a:ext cx="1081088" cy="782638"/>
            <a:chOff x="59" y="863"/>
            <a:chExt cx="681" cy="493"/>
          </a:xfrm>
        </p:grpSpPr>
        <p:grpSp>
          <p:nvGrpSpPr>
            <p:cNvPr id="215199" name="Group 6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39" name="Rectangle 6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40" name="Rectangle 7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5200" name="Group 30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36" name="Rectangle 59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37" name="Rectangle 60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38" name="Text Box 297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000000"/>
                    </a:solidFill>
                    <a:latin typeface="Arial" charset="0"/>
                  </a:rPr>
                  <a:t>SYN</a:t>
                </a:r>
              </a:p>
            </p:txBody>
          </p:sp>
        </p:grpSp>
        <p:grpSp>
          <p:nvGrpSpPr>
            <p:cNvPr id="215201" name="Group 302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33" name="Rectangle 303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34" name="Rectangle 304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35" name="Text Box 305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000000"/>
                    </a:solidFill>
                    <a:latin typeface="Arial" charset="0"/>
                  </a:rPr>
                  <a:t>SYN</a:t>
                </a:r>
              </a:p>
            </p:txBody>
          </p:sp>
        </p:grpSp>
        <p:grpSp>
          <p:nvGrpSpPr>
            <p:cNvPr id="215202" name="Group 315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324" name="Rectangle 316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25" name="Rectangle 317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26" name="Rectangle 318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27" name="Rectangle 319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28" name="Rectangle 320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5208" name="Group 321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30" name="Rectangle 322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331" name="Rectangle 323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332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smtClean="0">
                      <a:solidFill>
                        <a:srgbClr val="000000"/>
                      </a:solidFill>
                      <a:latin typeface="Arial" charset="0"/>
                    </a:rPr>
                    <a:t>SYN</a:t>
                  </a:r>
                </a:p>
              </p:txBody>
            </p:sp>
          </p:grpSp>
        </p:grpSp>
      </p:grpSp>
      <p:grpSp>
        <p:nvGrpSpPr>
          <p:cNvPr id="706896" name="Group 336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215191" name="Freeform 328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grpSp>
          <p:nvGrpSpPr>
            <p:cNvPr id="215192" name="Group 329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2314" name="Rectangle 33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15" name="Text Box 331"/>
              <p:cNvSpPr txBox="1">
                <a:spLocks noChangeArrowheads="1"/>
              </p:cNvSpPr>
              <p:nvPr/>
            </p:nvSpPr>
            <p:spPr bwMode="auto">
              <a:xfrm>
                <a:off x="646" y="2954"/>
                <a:ext cx="371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600" i="0" smtClean="0">
                  <a:solidFill>
                    <a:srgbClr val="000000"/>
                  </a:solidFill>
                  <a:latin typeface="Arial" charset="0"/>
                </a:endParaRP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92316" name="Line 33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17" name="Line 33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18" name="Line 33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19" name="Line 33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6897" name="Group 337"/>
          <p:cNvGrpSpPr>
            <a:grpSpLocks/>
          </p:cNvGrpSpPr>
          <p:nvPr/>
        </p:nvGrpSpPr>
        <p:grpSpPr bwMode="auto">
          <a:xfrm>
            <a:off x="79375" y="1355725"/>
            <a:ext cx="1081088" cy="782638"/>
            <a:chOff x="59" y="863"/>
            <a:chExt cx="681" cy="493"/>
          </a:xfrm>
        </p:grpSpPr>
        <p:grpSp>
          <p:nvGrpSpPr>
            <p:cNvPr id="215170" name="Group 33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10" name="Rectangle 33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11" name="Rectangle 34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5171" name="Group 34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07" name="Rectangle 342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08" name="Rectangle 343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09" name="Text Box 344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000000"/>
                    </a:solidFill>
                    <a:latin typeface="Arial" charset="0"/>
                  </a:rPr>
                  <a:t>SYN</a:t>
                </a:r>
              </a:p>
            </p:txBody>
          </p:sp>
        </p:grpSp>
        <p:grpSp>
          <p:nvGrpSpPr>
            <p:cNvPr id="215172" name="Group 345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04" name="Rectangle 346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05" name="Rectangle 347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06" name="Text Box 348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000000"/>
                    </a:solidFill>
                    <a:latin typeface="Arial" charset="0"/>
                  </a:rPr>
                  <a:t>SYN</a:t>
                </a:r>
              </a:p>
            </p:txBody>
          </p:sp>
        </p:grpSp>
        <p:grpSp>
          <p:nvGrpSpPr>
            <p:cNvPr id="215173" name="Group 349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295" name="Rectangle 350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96" name="Rectangle 351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97" name="Rectangle 352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98" name="Rectangle 353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99" name="Rectangle 354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5179" name="Group 355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01" name="Rectangle 356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302" name="Rectangle 357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303" name="Text Box 358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smtClean="0">
                      <a:solidFill>
                        <a:srgbClr val="000000"/>
                      </a:solidFill>
                      <a:latin typeface="Arial" charset="0"/>
                    </a:rPr>
                    <a:t>SYN</a:t>
                  </a:r>
                </a:p>
              </p:txBody>
            </p:sp>
          </p:grpSp>
        </p:grpSp>
      </p:grpSp>
      <p:sp>
        <p:nvSpPr>
          <p:cNvPr id="92188" name="Rectangle 359"/>
          <p:cNvSpPr>
            <a:spLocks noChangeArrowheads="1"/>
          </p:cNvSpPr>
          <p:nvPr/>
        </p:nvSpPr>
        <p:spPr bwMode="auto">
          <a:xfrm>
            <a:off x="979488" y="4452938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sz="1000" i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706951" name="Group 391"/>
          <p:cNvGrpSpPr>
            <a:grpSpLocks/>
          </p:cNvGrpSpPr>
          <p:nvPr/>
        </p:nvGrpSpPr>
        <p:grpSpPr bwMode="auto">
          <a:xfrm>
            <a:off x="306388" y="4241800"/>
            <a:ext cx="1081087" cy="782638"/>
            <a:chOff x="2675" y="3676"/>
            <a:chExt cx="681" cy="493"/>
          </a:xfrm>
        </p:grpSpPr>
        <p:grpSp>
          <p:nvGrpSpPr>
            <p:cNvPr id="215150" name="Group 361"/>
            <p:cNvGrpSpPr>
              <a:grpSpLocks/>
            </p:cNvGrpSpPr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92289" name="Rectangle 362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90" name="Rectangle 363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5151" name="Group 382"/>
            <p:cNvGrpSpPr>
              <a:grpSpLocks/>
            </p:cNvGrpSpPr>
            <p:nvPr/>
          </p:nvGrpSpPr>
          <p:grpSpPr bwMode="auto">
            <a:xfrm>
              <a:off x="2855" y="3676"/>
              <a:ext cx="444" cy="154"/>
              <a:chOff x="2717" y="3676"/>
              <a:chExt cx="444" cy="154"/>
            </a:xfrm>
          </p:grpSpPr>
          <p:sp>
            <p:nvSpPr>
              <p:cNvPr id="92286" name="Rectangle 365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87" name="Rectangle 366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88" name="Text Box 367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  <p:sp>
          <p:nvSpPr>
            <p:cNvPr id="92273" name="Rectangle 373"/>
            <p:cNvSpPr>
              <a:spLocks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74" name="Rectangle 374"/>
            <p:cNvSpPr>
              <a:spLocks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75" name="Rectangle 375"/>
            <p:cNvSpPr>
              <a:spLocks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76" name="Rectangle 376"/>
            <p:cNvSpPr>
              <a:spLocks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77" name="Rectangle 377"/>
            <p:cNvSpPr>
              <a:spLocks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5157" name="Group 383"/>
            <p:cNvGrpSpPr>
              <a:grpSpLocks/>
            </p:cNvGrpSpPr>
            <p:nvPr/>
          </p:nvGrpSpPr>
          <p:grpSpPr bwMode="auto">
            <a:xfrm>
              <a:off x="2864" y="3835"/>
              <a:ext cx="444" cy="154"/>
              <a:chOff x="2717" y="3676"/>
              <a:chExt cx="444" cy="154"/>
            </a:xfrm>
          </p:grpSpPr>
          <p:sp>
            <p:nvSpPr>
              <p:cNvPr id="92283" name="Rectangle 384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84" name="Rectangle 385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85" name="Text Box 386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  <p:grpSp>
          <p:nvGrpSpPr>
            <p:cNvPr id="215158" name="Group 387"/>
            <p:cNvGrpSpPr>
              <a:grpSpLocks/>
            </p:cNvGrpSpPr>
            <p:nvPr/>
          </p:nvGrpSpPr>
          <p:grpSpPr bwMode="auto">
            <a:xfrm>
              <a:off x="2867" y="4015"/>
              <a:ext cx="444" cy="154"/>
              <a:chOff x="2717" y="3676"/>
              <a:chExt cx="444" cy="154"/>
            </a:xfrm>
          </p:grpSpPr>
          <p:sp>
            <p:nvSpPr>
              <p:cNvPr id="92280" name="Rectangle 388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81" name="Rectangle 389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82" name="Text Box 390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</p:grpSp>
      <p:grpSp>
        <p:nvGrpSpPr>
          <p:cNvPr id="706983" name="Group 423"/>
          <p:cNvGrpSpPr>
            <a:grpSpLocks/>
          </p:cNvGrpSpPr>
          <p:nvPr/>
        </p:nvGrpSpPr>
        <p:grpSpPr bwMode="auto">
          <a:xfrm>
            <a:off x="82550" y="1354138"/>
            <a:ext cx="1081088" cy="782637"/>
            <a:chOff x="2613" y="3554"/>
            <a:chExt cx="681" cy="493"/>
          </a:xfrm>
        </p:grpSpPr>
        <p:grpSp>
          <p:nvGrpSpPr>
            <p:cNvPr id="215130" name="Group 393"/>
            <p:cNvGrpSpPr>
              <a:grpSpLocks/>
            </p:cNvGrpSpPr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92269" name="Rectangle 39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70" name="Rectangle 39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5131" name="Group 396"/>
            <p:cNvGrpSpPr>
              <a:grpSpLocks/>
            </p:cNvGrpSpPr>
            <p:nvPr/>
          </p:nvGrpSpPr>
          <p:grpSpPr bwMode="auto">
            <a:xfrm>
              <a:off x="2793" y="3554"/>
              <a:ext cx="444" cy="154"/>
              <a:chOff x="2717" y="3676"/>
              <a:chExt cx="444" cy="154"/>
            </a:xfrm>
          </p:grpSpPr>
          <p:sp>
            <p:nvSpPr>
              <p:cNvPr id="92266" name="Rectangle 397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67" name="Rectangle 398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68" name="Text Box 399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  <p:sp>
          <p:nvSpPr>
            <p:cNvPr id="92253" name="Rectangle 400"/>
            <p:cNvSpPr>
              <a:spLocks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54" name="Rectangle 401"/>
            <p:cNvSpPr>
              <a:spLocks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55" name="Rectangle 402"/>
            <p:cNvSpPr>
              <a:spLocks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56" name="Rectangle 403"/>
            <p:cNvSpPr>
              <a:spLocks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57" name="Rectangle 404"/>
            <p:cNvSpPr>
              <a:spLocks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5137" name="Group 405"/>
            <p:cNvGrpSpPr>
              <a:grpSpLocks/>
            </p:cNvGrpSpPr>
            <p:nvPr/>
          </p:nvGrpSpPr>
          <p:grpSpPr bwMode="auto">
            <a:xfrm>
              <a:off x="2802" y="3713"/>
              <a:ext cx="444" cy="154"/>
              <a:chOff x="2717" y="3676"/>
              <a:chExt cx="444" cy="154"/>
            </a:xfrm>
          </p:grpSpPr>
          <p:sp>
            <p:nvSpPr>
              <p:cNvPr id="92263" name="Rectangle 406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64" name="Rectangle 407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65" name="Text Box 408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  <p:grpSp>
          <p:nvGrpSpPr>
            <p:cNvPr id="215138" name="Group 409"/>
            <p:cNvGrpSpPr>
              <a:grpSpLocks/>
            </p:cNvGrpSpPr>
            <p:nvPr/>
          </p:nvGrpSpPr>
          <p:grpSpPr bwMode="auto">
            <a:xfrm>
              <a:off x="2805" y="3893"/>
              <a:ext cx="444" cy="154"/>
              <a:chOff x="2717" y="3676"/>
              <a:chExt cx="444" cy="154"/>
            </a:xfrm>
          </p:grpSpPr>
          <p:sp>
            <p:nvSpPr>
              <p:cNvPr id="92260" name="Rectangle 410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61" name="Rectangle 411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62" name="Text Box 412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</p:grpSp>
      <p:grpSp>
        <p:nvGrpSpPr>
          <p:cNvPr id="706982" name="Group 422"/>
          <p:cNvGrpSpPr>
            <a:grpSpLocks/>
          </p:cNvGrpSpPr>
          <p:nvPr/>
        </p:nvGrpSpPr>
        <p:grpSpPr bwMode="auto">
          <a:xfrm>
            <a:off x="311150" y="4772025"/>
            <a:ext cx="1081088" cy="244475"/>
            <a:chOff x="2709" y="3989"/>
            <a:chExt cx="681" cy="154"/>
          </a:xfrm>
        </p:grpSpPr>
        <p:sp>
          <p:nvSpPr>
            <p:cNvPr id="92242" name="Rectangle 413"/>
            <p:cNvSpPr>
              <a:spLocks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43" name="Rectangle 414"/>
            <p:cNvSpPr>
              <a:spLocks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44" name="Rectangle 415"/>
            <p:cNvSpPr>
              <a:spLocks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45" name="Rectangle 416"/>
            <p:cNvSpPr>
              <a:spLocks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46" name="Rectangle 417"/>
            <p:cNvSpPr>
              <a:spLocks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5126" name="Group 418"/>
            <p:cNvGrpSpPr>
              <a:grpSpLocks/>
            </p:cNvGrpSpPr>
            <p:nvPr/>
          </p:nvGrpSpPr>
          <p:grpSpPr bwMode="auto">
            <a:xfrm>
              <a:off x="2901" y="3989"/>
              <a:ext cx="444" cy="154"/>
              <a:chOff x="2717" y="3676"/>
              <a:chExt cx="444" cy="154"/>
            </a:xfrm>
          </p:grpSpPr>
          <p:sp>
            <p:nvSpPr>
              <p:cNvPr id="92248" name="Rectangle 419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49" name="Rectangle 420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50" name="Text Box 421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</p:grpSp>
      <p:sp>
        <p:nvSpPr>
          <p:cNvPr id="706984" name="Rectangle 424"/>
          <p:cNvSpPr>
            <a:spLocks noChangeArrowheads="1"/>
          </p:cNvSpPr>
          <p:nvPr/>
        </p:nvSpPr>
        <p:spPr bwMode="auto">
          <a:xfrm>
            <a:off x="5183188" y="4963443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servidor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web </a:t>
            </a: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responde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com </a:t>
            </a:r>
            <a:r>
              <a:rPr lang="en-US" sz="2000" dirty="0" smtClean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TCP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SYNACK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(</a:t>
            </a: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passo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2 da </a:t>
            </a: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saudação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em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3 </a:t>
            </a: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vias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)</a:t>
            </a:r>
            <a:endParaRPr lang="en-US" sz="2000" i="0" dirty="0">
              <a:solidFill>
                <a:srgbClr val="000000"/>
              </a:solidFill>
              <a:latin typeface="Gill Sans MT" charset="0"/>
              <a:ea typeface="ＭＳ Ｐゴシック" charset="0"/>
            </a:endParaRPr>
          </a:p>
        </p:txBody>
      </p:sp>
      <p:grpSp>
        <p:nvGrpSpPr>
          <p:cNvPr id="215072" name="Group 110"/>
          <p:cNvGrpSpPr>
            <a:grpSpLocks/>
          </p:cNvGrpSpPr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215107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pt-BR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15108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109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5110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pt-BR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215111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118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119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120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15112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115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116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117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15113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114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15073" name="Group 248"/>
          <p:cNvGrpSpPr>
            <a:grpSpLocks/>
          </p:cNvGrpSpPr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215075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197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5077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078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200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5080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26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27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2202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5082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24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25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2204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05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508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22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23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215086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215087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20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21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2209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5089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090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212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5092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214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15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16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17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1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19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21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2 0.00625 L 0.00764 0.08467 L 0.36285 0.08767 L 0.26996 0.22878 L 0.33698 0.22739 L 0.55069 0.01874 L 0.29583 0.52209 L 0.02882 0.5251 L 0.02882 0.41545 " pathEditMode="relative" rAng="0" ptsTypes="AAAAAAAAA">
                                      <p:cBhvr>
                                        <p:cTn id="27" dur="2000" fill="hold"/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05" y="259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706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15591E-6 L -1.66667E-6 0.09415 L 0.28593 0.09091 L 0.52934 -0.40111 L 0.30937 -0.18182 L 0.23403 -0.19755 L 0.32118 -0.33079 L -0.01997 -0.33079 L -0.01875 -0.41846 " pathEditMode="relative" ptsTypes="AAAAAAAAA">
                                      <p:cBhvr>
                                        <p:cTn id="63" dur="2000" fill="hold"/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70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0" grpId="0"/>
      <p:bldP spid="706661" grpId="0"/>
      <p:bldP spid="706662" grpId="0"/>
      <p:bldP spid="706984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065" name="Group 300"/>
          <p:cNvGrpSpPr>
            <a:grpSpLocks/>
          </p:cNvGrpSpPr>
          <p:nvPr/>
        </p:nvGrpSpPr>
        <p:grpSpPr bwMode="auto">
          <a:xfrm>
            <a:off x="773113" y="1273175"/>
            <a:ext cx="3554412" cy="3066395"/>
            <a:chOff x="773113" y="1273175"/>
            <a:chExt cx="3554412" cy="3065740"/>
          </a:xfrm>
        </p:grpSpPr>
        <p:sp>
          <p:nvSpPr>
            <p:cNvPr id="21631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631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631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631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631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43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20206" cy="523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err="1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roteador</a:t>
              </a:r>
              <a:endParaRPr lang="en-US" sz="1400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  <a:p>
              <a:pPr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sz="1400" dirty="0" err="1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roda</a:t>
              </a: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 DHCP)</a:t>
              </a:r>
            </a:p>
          </p:txBody>
        </p:sp>
        <p:grpSp>
          <p:nvGrpSpPr>
            <p:cNvPr id="21631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637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637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344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31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31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312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grpSp>
          <p:nvGrpSpPr>
            <p:cNvPr id="21632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633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46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634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634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46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634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348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49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346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634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348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48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346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6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634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348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48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1634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21635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348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48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347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635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635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47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635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47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6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7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7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8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rgbClr val="FF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8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8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632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344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4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4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4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>
                  <a:solidFill>
                    <a:srgbClr val="00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9345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633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345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45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45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633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345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45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45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3"/>
                  <a:ext cx="52" cy="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6068" name="Freeform 2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216069" name="Freeform 3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93191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361363" cy="973138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Um </a:t>
            </a:r>
            <a:r>
              <a:rPr lang="en-US" dirty="0" err="1">
                <a:ea typeface="ＭＳ Ｐゴシック" pitchFamily="34" charset="-128"/>
              </a:rPr>
              <a:t>dia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na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vida</a:t>
            </a:r>
            <a:r>
              <a:rPr lang="en-US" dirty="0">
                <a:ea typeface="ＭＳ Ｐゴシック" pitchFamily="34" charset="-128"/>
              </a:rPr>
              <a:t>… </a:t>
            </a:r>
            <a:r>
              <a:rPr lang="en-US" dirty="0" err="1" smtClean="0">
                <a:ea typeface="ＭＳ Ｐゴシック" pitchFamily="34" charset="-128"/>
              </a:rPr>
              <a:t>solicitação</a:t>
            </a:r>
            <a:r>
              <a:rPr lang="en-US" dirty="0" smtClean="0">
                <a:ea typeface="ＭＳ Ｐゴシック" pitchFamily="34" charset="-128"/>
              </a:rPr>
              <a:t>/</a:t>
            </a:r>
            <a:r>
              <a:rPr lang="en-US" dirty="0" err="1" smtClean="0">
                <a:ea typeface="ＭＳ Ｐゴシック" pitchFamily="34" charset="-128"/>
              </a:rPr>
              <a:t>resposta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HTTP</a:t>
            </a:r>
            <a:endParaRPr lang="en-US" dirty="0" smtClean="0">
              <a:ea typeface="ＭＳ Ｐゴシック" pitchFamily="34" charset="-128"/>
            </a:endParaRPr>
          </a:p>
        </p:txBody>
      </p:sp>
      <p:grpSp>
        <p:nvGrpSpPr>
          <p:cNvPr id="216071" name="Group 3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6304" name="Freeform 3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grpSp>
          <p:nvGrpSpPr>
            <p:cNvPr id="216305" name="Group 3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3427" name="Rectangle 3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28" name="Text Box 3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93429" name="Line 4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30" name="Line 4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31" name="Line 4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32" name="Line 4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7628" name="Group 44"/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216300" name="Group 45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3423" name="Rectangle 4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24" name="Text Box 4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FFFFFF"/>
                    </a:solidFill>
                    <a:latin typeface="Arial" charset="0"/>
                  </a:rPr>
                  <a:t>HTTP</a:t>
                </a:r>
              </a:p>
            </p:txBody>
          </p:sp>
        </p:grpSp>
        <p:sp>
          <p:nvSpPr>
            <p:cNvPr id="93422" name="AutoShape 48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707633" name="Rectangle 49"/>
          <p:cNvSpPr>
            <a:spLocks noChangeArrowheads="1"/>
          </p:cNvSpPr>
          <p:nvPr/>
        </p:nvSpPr>
        <p:spPr bwMode="auto">
          <a:xfrm>
            <a:off x="5082406" y="3105150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dirty="0" err="1" smtClean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solicitação</a:t>
            </a:r>
            <a:r>
              <a:rPr lang="en-US" sz="2000" dirty="0" smtClean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 HTTP </a:t>
            </a: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enviada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para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o socket TCP</a:t>
            </a:r>
            <a:endParaRPr lang="en-US" sz="2000" i="0" dirty="0">
              <a:solidFill>
                <a:srgbClr val="000000"/>
              </a:solidFill>
              <a:latin typeface="Gill Sans MT" charset="0"/>
              <a:ea typeface="ＭＳ Ｐゴシック" charset="0"/>
            </a:endParaRPr>
          </a:p>
        </p:txBody>
      </p:sp>
      <p:sp>
        <p:nvSpPr>
          <p:cNvPr id="707634" name="Rectangle 50"/>
          <p:cNvSpPr>
            <a:spLocks noChangeArrowheads="1"/>
          </p:cNvSpPr>
          <p:nvPr/>
        </p:nvSpPr>
        <p:spPr bwMode="auto">
          <a:xfrm>
            <a:off x="5076056" y="3717032"/>
            <a:ext cx="3960440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datagrama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IP </a:t>
            </a: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que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contém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a </a:t>
            </a: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solicitação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HTTP é </a:t>
            </a: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encaminhado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para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www.google.com</a:t>
            </a:r>
            <a:endParaRPr lang="en-US" sz="2000" i="0" dirty="0">
              <a:solidFill>
                <a:srgbClr val="000000"/>
              </a:solidFill>
              <a:latin typeface="Gill Sans MT" charset="0"/>
              <a:ea typeface="ＭＳ Ｐゴシック" charset="0"/>
            </a:endParaRPr>
          </a:p>
        </p:txBody>
      </p:sp>
      <p:sp>
        <p:nvSpPr>
          <p:cNvPr id="707635" name="Rectangle 51"/>
          <p:cNvSpPr>
            <a:spLocks noChangeArrowheads="1"/>
          </p:cNvSpPr>
          <p:nvPr/>
        </p:nvSpPr>
        <p:spPr bwMode="auto">
          <a:xfrm>
            <a:off x="5088756" y="5589240"/>
            <a:ext cx="4055244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datagrama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IP com a </a:t>
            </a: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resposta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HTTP é </a:t>
            </a: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encaminhado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de </a:t>
            </a: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volta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para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o </a:t>
            </a: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cliente</a:t>
            </a:r>
            <a:endParaRPr lang="en-US" sz="2000" i="0" dirty="0">
              <a:solidFill>
                <a:srgbClr val="000000"/>
              </a:solidFill>
              <a:latin typeface="Gill Sans MT" charset="0"/>
              <a:ea typeface="ＭＳ Ｐゴシック" charset="0"/>
            </a:endParaRPr>
          </a:p>
        </p:txBody>
      </p:sp>
      <p:grpSp>
        <p:nvGrpSpPr>
          <p:cNvPr id="216076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6298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6299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6077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6296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6297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6078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6294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6295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6079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216280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pt-BR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16281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6282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6283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pt-BR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216284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291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6292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6293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16285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288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6289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6290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16286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6287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16080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6081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64.233.169.105</a:t>
            </a:r>
          </a:p>
        </p:txBody>
      </p:sp>
      <p:sp>
        <p:nvSpPr>
          <p:cNvPr id="216082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3468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i="0" dirty="0" err="1" smtClean="0">
                <a:solidFill>
                  <a:srgbClr val="000000"/>
                </a:solidFill>
                <a:latin typeface="Arial" pitchFamily="34" charset="0"/>
              </a:rPr>
              <a:t>servidor</a:t>
            </a:r>
            <a:r>
              <a:rPr lang="en-US" sz="1600" i="0" dirty="0" smtClean="0">
                <a:solidFill>
                  <a:srgbClr val="000000"/>
                </a:solidFill>
                <a:latin typeface="Arial" pitchFamily="34" charset="0"/>
              </a:rPr>
              <a:t> web</a:t>
            </a:r>
            <a:endParaRPr lang="en-US" sz="1600" i="0" dirty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216083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216278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6279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6084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216276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6277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93206" name="Line 112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216086" name="Group 145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216268" name="Freeform 146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grpSp>
          <p:nvGrpSpPr>
            <p:cNvPr id="216269" name="Group 147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3391" name="Rectangle 1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92" name="Text Box 14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93393" name="Line 1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94" name="Line 1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95" name="Line 1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96" name="Line 1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707813" name="Rectangle 229"/>
          <p:cNvSpPr>
            <a:spLocks noChangeArrowheads="1"/>
          </p:cNvSpPr>
          <p:nvPr/>
        </p:nvSpPr>
        <p:spPr bwMode="auto">
          <a:xfrm>
            <a:off x="5082406" y="4653136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servidor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web </a:t>
            </a: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responde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com </a:t>
            </a:r>
            <a:r>
              <a:rPr lang="en-US" dirty="0" err="1" smtClean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resposta</a:t>
            </a:r>
            <a:r>
              <a:rPr lang="en-US" dirty="0" smtClean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HTTP 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(</a:t>
            </a: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contendo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a </a:t>
            </a: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página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web)</a:t>
            </a:r>
            <a:endParaRPr lang="en-US" sz="2000" i="0" dirty="0">
              <a:solidFill>
                <a:srgbClr val="000000"/>
              </a:solidFill>
              <a:latin typeface="Gill Sans MT" charset="0"/>
              <a:ea typeface="ＭＳ Ｐゴシック" charset="0"/>
            </a:endParaRPr>
          </a:p>
        </p:txBody>
      </p:sp>
      <p:grpSp>
        <p:nvGrpSpPr>
          <p:cNvPr id="707941" name="Group 357"/>
          <p:cNvGrpSpPr>
            <a:grpSpLocks/>
          </p:cNvGrpSpPr>
          <p:nvPr/>
        </p:nvGrpSpPr>
        <p:grpSpPr bwMode="auto">
          <a:xfrm>
            <a:off x="88900" y="1363663"/>
            <a:ext cx="1081088" cy="1058862"/>
            <a:chOff x="56" y="859"/>
            <a:chExt cx="681" cy="667"/>
          </a:xfrm>
        </p:grpSpPr>
        <p:grpSp>
          <p:nvGrpSpPr>
            <p:cNvPr id="216237" name="Group 230"/>
            <p:cNvGrpSpPr>
              <a:grpSpLocks/>
            </p:cNvGrpSpPr>
            <p:nvPr/>
          </p:nvGrpSpPr>
          <p:grpSpPr bwMode="auto">
            <a:xfrm>
              <a:off x="290" y="874"/>
              <a:ext cx="379" cy="154"/>
              <a:chOff x="740" y="3209"/>
              <a:chExt cx="379" cy="154"/>
            </a:xfrm>
          </p:grpSpPr>
          <p:grpSp>
            <p:nvGrpSpPr>
              <p:cNvPr id="216263" name="Group 231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87" name="Rectangle 232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88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smtClean="0">
                      <a:solidFill>
                        <a:srgbClr val="FFFFFF"/>
                      </a:solidFill>
                      <a:latin typeface="Arial" charset="0"/>
                    </a:rPr>
                    <a:t>HTTP</a:t>
                  </a:r>
                </a:p>
              </p:txBody>
            </p:sp>
          </p:grpSp>
          <p:sp>
            <p:nvSpPr>
              <p:cNvPr id="93385" name="Rectangle 234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86" name="Rectangle 235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6238" name="Group 236"/>
            <p:cNvGrpSpPr>
              <a:grpSpLocks/>
            </p:cNvGrpSpPr>
            <p:nvPr/>
          </p:nvGrpSpPr>
          <p:grpSpPr bwMode="auto">
            <a:xfrm>
              <a:off x="290" y="1022"/>
              <a:ext cx="379" cy="154"/>
              <a:chOff x="836" y="3305"/>
              <a:chExt cx="379" cy="154"/>
            </a:xfrm>
          </p:grpSpPr>
          <p:grpSp>
            <p:nvGrpSpPr>
              <p:cNvPr id="216257" name="Group 237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82" name="Rectangle 238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8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smtClean="0">
                      <a:solidFill>
                        <a:srgbClr val="FFFFFF"/>
                      </a:solidFill>
                      <a:latin typeface="Arial" charset="0"/>
                    </a:rPr>
                    <a:t>HTTP</a:t>
                  </a:r>
                </a:p>
              </p:txBody>
            </p:sp>
          </p:grpSp>
          <p:grpSp>
            <p:nvGrpSpPr>
              <p:cNvPr id="216258" name="Group 240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80" name="Rectangle 241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81" name="Rectangle 242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16239" name="Group 243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3376" name="Rectangle 24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77" name="Rectangle 24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6240" name="Group 246"/>
            <p:cNvGrpSpPr>
              <a:grpSpLocks/>
            </p:cNvGrpSpPr>
            <p:nvPr/>
          </p:nvGrpSpPr>
          <p:grpSpPr bwMode="auto">
            <a:xfrm>
              <a:off x="56" y="1189"/>
              <a:ext cx="681" cy="154"/>
              <a:chOff x="504" y="3523"/>
              <a:chExt cx="681" cy="154"/>
            </a:xfrm>
          </p:grpSpPr>
          <p:grpSp>
            <p:nvGrpSpPr>
              <p:cNvPr id="216242" name="Group 247"/>
              <p:cNvGrpSpPr>
                <a:grpSpLocks/>
              </p:cNvGrpSpPr>
              <p:nvPr/>
            </p:nvGrpSpPr>
            <p:grpSpPr bwMode="auto">
              <a:xfrm>
                <a:off x="623" y="3523"/>
                <a:ext cx="492" cy="154"/>
                <a:chOff x="723" y="3453"/>
                <a:chExt cx="492" cy="154"/>
              </a:xfrm>
            </p:grpSpPr>
            <p:grpSp>
              <p:nvGrpSpPr>
                <p:cNvPr id="216246" name="Group 248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249" name="Group 249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374" name="Rectangle 2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solidFill>
                          <a:srgbClr val="000000"/>
                        </a:solidFill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93375" name="Text Box 2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 smtClean="0">
                          <a:solidFill>
                            <a:srgbClr val="FFFFFF"/>
                          </a:solidFill>
                          <a:latin typeface="Arial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250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372" name="Rectangle 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solidFill>
                          <a:srgbClr val="000000"/>
                        </a:solidFill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93373" name="Rectangle 2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solidFill>
                          <a:srgbClr val="000000"/>
                        </a:solidFill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</p:grpSp>
            </p:grpSp>
            <p:sp>
              <p:nvSpPr>
                <p:cNvPr id="93368" name="Rectangle 255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69" name="Rectangle 256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3364" name="Rectangle 257"/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65" name="Rectangle 258"/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66" name="Rectangle 259"/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3362" name="AutoShape 356"/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07973" name="Group 389"/>
          <p:cNvGrpSpPr>
            <a:grpSpLocks/>
          </p:cNvGrpSpPr>
          <p:nvPr/>
        </p:nvGrpSpPr>
        <p:grpSpPr bwMode="auto">
          <a:xfrm>
            <a:off x="92075" y="1890713"/>
            <a:ext cx="1081088" cy="244475"/>
            <a:chOff x="0" y="2762"/>
            <a:chExt cx="681" cy="154"/>
          </a:xfrm>
        </p:grpSpPr>
        <p:sp>
          <p:nvSpPr>
            <p:cNvPr id="93345" name="Rectangle 388"/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6225" name="Group 376"/>
            <p:cNvGrpSpPr>
              <a:grpSpLocks/>
            </p:cNvGrpSpPr>
            <p:nvPr/>
          </p:nvGrpSpPr>
          <p:grpSpPr bwMode="auto">
            <a:xfrm>
              <a:off x="119" y="2762"/>
              <a:ext cx="492" cy="154"/>
              <a:chOff x="723" y="3453"/>
              <a:chExt cx="492" cy="154"/>
            </a:xfrm>
          </p:grpSpPr>
          <p:grpSp>
            <p:nvGrpSpPr>
              <p:cNvPr id="216228" name="Group 377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231" name="Group 37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56" name="Rectangle 37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3357" name="Text Box 3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rgbClr val="FFFFFF"/>
                        </a:solidFill>
                        <a:latin typeface="Arial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32" name="Group 381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54" name="Rectangle 382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3355" name="Rectangle 383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93350" name="Rectangle 384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51" name="Rectangle 385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3347" name="Rectangle 386"/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3348" name="Rectangle 387"/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07975" name="Group 391"/>
          <p:cNvGrpSpPr>
            <a:grpSpLocks/>
          </p:cNvGrpSpPr>
          <p:nvPr/>
        </p:nvGrpSpPr>
        <p:grpSpPr bwMode="auto">
          <a:xfrm>
            <a:off x="411163" y="4051300"/>
            <a:ext cx="1081087" cy="949325"/>
            <a:chOff x="2231" y="3555"/>
            <a:chExt cx="681" cy="598"/>
          </a:xfrm>
        </p:grpSpPr>
        <p:grpSp>
          <p:nvGrpSpPr>
            <p:cNvPr id="216190" name="Group 392"/>
            <p:cNvGrpSpPr>
              <a:grpSpLocks/>
            </p:cNvGrpSpPr>
            <p:nvPr/>
          </p:nvGrpSpPr>
          <p:grpSpPr bwMode="auto">
            <a:xfrm>
              <a:off x="2231" y="3684"/>
              <a:ext cx="681" cy="469"/>
              <a:chOff x="152" y="970"/>
              <a:chExt cx="681" cy="469"/>
            </a:xfrm>
          </p:grpSpPr>
          <p:grpSp>
            <p:nvGrpSpPr>
              <p:cNvPr id="216194" name="Group 393"/>
              <p:cNvGrpSpPr>
                <a:grpSpLocks/>
              </p:cNvGrpSpPr>
              <p:nvPr/>
            </p:nvGrpSpPr>
            <p:grpSpPr bwMode="auto">
              <a:xfrm>
                <a:off x="386" y="970"/>
                <a:ext cx="379" cy="154"/>
                <a:chOff x="740" y="3209"/>
                <a:chExt cx="379" cy="154"/>
              </a:xfrm>
            </p:grpSpPr>
            <p:grpSp>
              <p:nvGrpSpPr>
                <p:cNvPr id="216219" name="Group 39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5" cy="154"/>
                  <a:chOff x="844" y="3337"/>
                  <a:chExt cx="325" cy="154"/>
                </a:xfrm>
              </p:grpSpPr>
              <p:sp>
                <p:nvSpPr>
                  <p:cNvPr id="93343" name="Rectangle 39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3344" name="Text Box 3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rgbClr val="FFFFFF"/>
                        </a:solidFill>
                        <a:latin typeface="Arial" charset="0"/>
                      </a:rPr>
                      <a:t>HTTP</a:t>
                    </a:r>
                  </a:p>
                </p:txBody>
              </p:sp>
            </p:grpSp>
            <p:sp>
              <p:nvSpPr>
                <p:cNvPr id="93341" name="Rectangle 397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42" name="Rectangle 398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6195" name="Group 399"/>
              <p:cNvGrpSpPr>
                <a:grpSpLocks/>
              </p:cNvGrpSpPr>
              <p:nvPr/>
            </p:nvGrpSpPr>
            <p:grpSpPr bwMode="auto">
              <a:xfrm>
                <a:off x="386" y="1118"/>
                <a:ext cx="379" cy="154"/>
                <a:chOff x="836" y="3305"/>
                <a:chExt cx="379" cy="154"/>
              </a:xfrm>
            </p:grpSpPr>
            <p:grpSp>
              <p:nvGrpSpPr>
                <p:cNvPr id="216213" name="Group 400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38" name="Rectangle 40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3339" name="Text Box 4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rgbClr val="FFFFFF"/>
                        </a:solidFill>
                        <a:latin typeface="Arial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14" name="Group 40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36" name="Rectangle 404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3337" name="Rectangle 405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16196" name="Group 406"/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93332" name="Rectangle 407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33" name="Rectangle 408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6197" name="Group 409"/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54"/>
                <a:chOff x="504" y="3523"/>
                <a:chExt cx="681" cy="154"/>
              </a:xfrm>
            </p:grpSpPr>
            <p:grpSp>
              <p:nvGrpSpPr>
                <p:cNvPr id="216198" name="Group 410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2" cy="154"/>
                  <a:chOff x="723" y="3453"/>
                  <a:chExt cx="492" cy="154"/>
                </a:xfrm>
              </p:grpSpPr>
              <p:grpSp>
                <p:nvGrpSpPr>
                  <p:cNvPr id="216202" name="Group 411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79" cy="154"/>
                    <a:chOff x="836" y="3305"/>
                    <a:chExt cx="379" cy="154"/>
                  </a:xfrm>
                </p:grpSpPr>
                <p:grpSp>
                  <p:nvGrpSpPr>
                    <p:cNvPr id="216205" name="Group 4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5" cy="154"/>
                      <a:chOff x="844" y="3337"/>
                      <a:chExt cx="325" cy="154"/>
                    </a:xfrm>
                  </p:grpSpPr>
                  <p:sp>
                    <p:nvSpPr>
                      <p:cNvPr id="93330" name="Rectangle 4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93331" name="Text Box 4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smtClean="0">
                            <a:solidFill>
                              <a:srgbClr val="FFFFFF"/>
                            </a:solidFill>
                            <a:latin typeface="Arial" charset="0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216206" name="Group 4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3328" name="Rectangle 4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93329" name="Rectangle 4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93324" name="Rectangle 418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3325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93320" name="Rectangle 420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21" name="Rectangle 421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22" name="Rectangle 422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16191" name="Group 423"/>
            <p:cNvGrpSpPr>
              <a:grpSpLocks/>
            </p:cNvGrpSpPr>
            <p:nvPr/>
          </p:nvGrpSpPr>
          <p:grpSpPr bwMode="auto">
            <a:xfrm>
              <a:off x="2517" y="3555"/>
              <a:ext cx="325" cy="154"/>
              <a:chOff x="844" y="3337"/>
              <a:chExt cx="325" cy="154"/>
            </a:xfrm>
          </p:grpSpPr>
          <p:sp>
            <p:nvSpPr>
              <p:cNvPr id="93313" name="Rectangle 424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14" name="Text Box 425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FFFFFF"/>
                    </a:solidFill>
                    <a:latin typeface="Arial" charset="0"/>
                  </a:rPr>
                  <a:t>HTTP</a:t>
                </a:r>
              </a:p>
            </p:txBody>
          </p:sp>
        </p:grpSp>
      </p:grpSp>
      <p:grpSp>
        <p:nvGrpSpPr>
          <p:cNvPr id="708061" name="Group 477"/>
          <p:cNvGrpSpPr>
            <a:grpSpLocks/>
          </p:cNvGrpSpPr>
          <p:nvPr/>
        </p:nvGrpSpPr>
        <p:grpSpPr bwMode="auto">
          <a:xfrm>
            <a:off x="76200" y="1119188"/>
            <a:ext cx="1081088" cy="1016000"/>
            <a:chOff x="2256" y="3531"/>
            <a:chExt cx="681" cy="640"/>
          </a:xfrm>
        </p:grpSpPr>
        <p:grpSp>
          <p:nvGrpSpPr>
            <p:cNvPr id="216157" name="Group 321"/>
            <p:cNvGrpSpPr>
              <a:grpSpLocks/>
            </p:cNvGrpSpPr>
            <p:nvPr/>
          </p:nvGrpSpPr>
          <p:grpSpPr bwMode="auto">
            <a:xfrm>
              <a:off x="2482" y="3684"/>
              <a:ext cx="379" cy="154"/>
              <a:chOff x="740" y="3209"/>
              <a:chExt cx="379" cy="154"/>
            </a:xfrm>
          </p:grpSpPr>
          <p:grpSp>
            <p:nvGrpSpPr>
              <p:cNvPr id="216185" name="Group 322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09" name="Rectangle 323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10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smtClean="0">
                      <a:solidFill>
                        <a:srgbClr val="FFFFFF"/>
                      </a:solidFill>
                      <a:latin typeface="Arial" charset="0"/>
                    </a:rPr>
                    <a:t>HTTP</a:t>
                  </a:r>
                </a:p>
              </p:txBody>
            </p:sp>
          </p:grpSp>
          <p:sp>
            <p:nvSpPr>
              <p:cNvPr id="93307" name="Rectangle 325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08" name="Rectangle 326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6158" name="Group 327"/>
            <p:cNvGrpSpPr>
              <a:grpSpLocks/>
            </p:cNvGrpSpPr>
            <p:nvPr/>
          </p:nvGrpSpPr>
          <p:grpSpPr bwMode="auto">
            <a:xfrm>
              <a:off x="2482" y="3844"/>
              <a:ext cx="379" cy="154"/>
              <a:chOff x="836" y="3305"/>
              <a:chExt cx="379" cy="154"/>
            </a:xfrm>
          </p:grpSpPr>
          <p:grpSp>
            <p:nvGrpSpPr>
              <p:cNvPr id="216179" name="Group 328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04" name="Rectangle 329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05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smtClean="0">
                      <a:solidFill>
                        <a:srgbClr val="FFFFFF"/>
                      </a:solidFill>
                      <a:latin typeface="Arial" charset="0"/>
                    </a:rPr>
                    <a:t>HTTP</a:t>
                  </a:r>
                </a:p>
              </p:txBody>
            </p:sp>
          </p:grpSp>
          <p:grpSp>
            <p:nvGrpSpPr>
              <p:cNvPr id="216180" name="Group 331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02" name="Rectangle 332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03" name="Rectangle 333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16159" name="Group 334"/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93298" name="Rectangle 335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299" name="Rectangle 336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6160" name="Group 360"/>
            <p:cNvGrpSpPr>
              <a:grpSpLocks/>
            </p:cNvGrpSpPr>
            <p:nvPr/>
          </p:nvGrpSpPr>
          <p:grpSpPr bwMode="auto">
            <a:xfrm>
              <a:off x="2534" y="3531"/>
              <a:ext cx="325" cy="154"/>
              <a:chOff x="844" y="3337"/>
              <a:chExt cx="325" cy="154"/>
            </a:xfrm>
          </p:grpSpPr>
          <p:sp>
            <p:nvSpPr>
              <p:cNvPr id="93296" name="Rectangle 361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297" name="Text Box 362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FFFFFF"/>
                    </a:solidFill>
                    <a:latin typeface="Arial" charset="0"/>
                  </a:rPr>
                  <a:t>HTTP</a:t>
                </a:r>
              </a:p>
            </p:txBody>
          </p:sp>
        </p:grpSp>
        <p:grpSp>
          <p:nvGrpSpPr>
            <p:cNvPr id="216161" name="Group 461"/>
            <p:cNvGrpSpPr>
              <a:grpSpLocks/>
            </p:cNvGrpSpPr>
            <p:nvPr/>
          </p:nvGrpSpPr>
          <p:grpSpPr bwMode="auto">
            <a:xfrm>
              <a:off x="2256" y="4017"/>
              <a:ext cx="681" cy="154"/>
              <a:chOff x="-341" y="3180"/>
              <a:chExt cx="681" cy="154"/>
            </a:xfrm>
          </p:grpSpPr>
          <p:sp>
            <p:nvSpPr>
              <p:cNvPr id="93283" name="Rectangle 457"/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6163" name="Group 445"/>
              <p:cNvGrpSpPr>
                <a:grpSpLocks/>
              </p:cNvGrpSpPr>
              <p:nvPr/>
            </p:nvGrpSpPr>
            <p:grpSpPr bwMode="auto">
              <a:xfrm>
                <a:off x="-222" y="3180"/>
                <a:ext cx="492" cy="154"/>
                <a:chOff x="723" y="3453"/>
                <a:chExt cx="492" cy="154"/>
              </a:xfrm>
            </p:grpSpPr>
            <p:grpSp>
              <p:nvGrpSpPr>
                <p:cNvPr id="216166" name="Group 446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169" name="Group 447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294" name="Rectangle 4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solidFill>
                          <a:srgbClr val="000000"/>
                        </a:solidFill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93295" name="Text Box 4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 smtClean="0">
                          <a:solidFill>
                            <a:srgbClr val="FFFFFF"/>
                          </a:solidFill>
                          <a:latin typeface="Arial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170" name="Group 450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292" name="Rectangle 4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solidFill>
                          <a:srgbClr val="000000"/>
                        </a:solidFill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93293" name="Rectangle 4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solidFill>
                          <a:srgbClr val="000000"/>
                        </a:solidFill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</p:grpSp>
            </p:grpSp>
            <p:sp>
              <p:nvSpPr>
                <p:cNvPr id="93288" name="Rectangle 453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289" name="Rectangle 454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3285" name="Rectangle 455"/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286" name="Rectangle 456"/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8046" name="Group 462"/>
          <p:cNvGrpSpPr>
            <a:grpSpLocks/>
          </p:cNvGrpSpPr>
          <p:nvPr/>
        </p:nvGrpSpPr>
        <p:grpSpPr bwMode="auto">
          <a:xfrm>
            <a:off x="414338" y="4756150"/>
            <a:ext cx="1081087" cy="244475"/>
            <a:chOff x="-341" y="3180"/>
            <a:chExt cx="681" cy="154"/>
          </a:xfrm>
        </p:grpSpPr>
        <p:sp>
          <p:nvSpPr>
            <p:cNvPr id="93265" name="Rectangle 463"/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6145" name="Group 464"/>
            <p:cNvGrpSpPr>
              <a:grpSpLocks/>
            </p:cNvGrpSpPr>
            <p:nvPr/>
          </p:nvGrpSpPr>
          <p:grpSpPr bwMode="auto">
            <a:xfrm>
              <a:off x="-222" y="3180"/>
              <a:ext cx="492" cy="154"/>
              <a:chOff x="723" y="3453"/>
              <a:chExt cx="492" cy="154"/>
            </a:xfrm>
          </p:grpSpPr>
          <p:grpSp>
            <p:nvGrpSpPr>
              <p:cNvPr id="216148" name="Group 465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151" name="Group 4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276" name="Rectangle 4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3277" name="Text Box 4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rgbClr val="FFFFFF"/>
                        </a:solidFill>
                        <a:latin typeface="Arial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152" name="Group 4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274" name="Rectangle 4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3275" name="Rectangle 4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93270" name="Rectangle 472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271" name="Rectangle 473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3267" name="Rectangle 474"/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3268" name="Rectangle 475"/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pic>
        <p:nvPicPr>
          <p:cNvPr id="708062" name="Picture 47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8556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08064" name="Rectangle 480"/>
          <p:cNvSpPr>
            <a:spLocks noChangeArrowheads="1"/>
          </p:cNvSpPr>
          <p:nvPr/>
        </p:nvSpPr>
        <p:spPr bwMode="auto">
          <a:xfrm>
            <a:off x="3357562" y="1019175"/>
            <a:ext cx="452680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página</a:t>
            </a:r>
            <a:r>
              <a:rPr lang="en-US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web </a:t>
            </a:r>
            <a:r>
              <a:rPr lang="en-US" sz="2000" dirty="0" err="1" smtClean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finalmente</a:t>
            </a:r>
            <a:r>
              <a:rPr lang="en-US" sz="2000" dirty="0" smtClean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(!!!)</a:t>
            </a:r>
            <a:r>
              <a:rPr lang="en-US" sz="2000" i="0" dirty="0" smtClean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000" i="0" dirty="0" err="1" smtClean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apresentada</a:t>
            </a:r>
            <a:endParaRPr lang="en-US" sz="2000" i="0" dirty="0">
              <a:solidFill>
                <a:srgbClr val="000000"/>
              </a:solidFill>
              <a:latin typeface="Gill Sans MT" charset="0"/>
              <a:ea typeface="ＭＳ Ｐゴシック" charset="0"/>
            </a:endParaRPr>
          </a:p>
        </p:txBody>
      </p:sp>
      <p:grpSp>
        <p:nvGrpSpPr>
          <p:cNvPr id="216095" name="Group 248"/>
          <p:cNvGrpSpPr>
            <a:grpSpLocks/>
          </p:cNvGrpSpPr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216112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234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6114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6115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237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6117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263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264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3239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6119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261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262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3241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3242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6122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259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260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216123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216124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257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258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3246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6126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6127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249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6129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251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3252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3253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3254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3255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3256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216096" name="Group 110"/>
          <p:cNvGrpSpPr>
            <a:grpSpLocks/>
          </p:cNvGrpSpPr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21609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pt-BR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1609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610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610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pt-BR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21610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10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611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611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1610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10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610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610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1610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610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3337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07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03747E-6 L -1.66667E-6 0.07357 L 0.36771 0.07056 L 0.26545 0.23434 L 0.35625 0.23133 L 0.54826 0.0199 L 0.30347 0.51932 L 0.03437 0.51932 L 0.03437 0.41962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07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8501E-6 L 0.00573 0.09969 L 0.28159 0.09646 L 0.52534 -0.418 L 0.31614 -0.18367 L 0.22986 -0.18668 L 0.32309 -0.36295 L -0.03438 -0.36295 L -0.03334 -0.42101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0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70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33" grpId="0"/>
      <p:bldP spid="707634" grpId="0"/>
      <p:bldP spid="707635" grpId="0"/>
      <p:bldP spid="707813" grpId="0"/>
      <p:bldP spid="708064" grpId="0"/>
      <p:bldP spid="708064" grpId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Capítulo 5: Resumo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931150" cy="4648200"/>
          </a:xfrm>
        </p:spPr>
        <p:txBody>
          <a:bodyPr/>
          <a:lstStyle/>
          <a:p>
            <a:r>
              <a:rPr lang="pt-BR" sz="2400" dirty="0" smtClean="0"/>
              <a:t>princípios por trás dos serviços da camada de enlace de dados:</a:t>
            </a:r>
          </a:p>
          <a:p>
            <a:pPr lvl="1"/>
            <a:r>
              <a:rPr lang="pt-BR" sz="2000" dirty="0" smtClean="0"/>
              <a:t>detecção, correção de erros</a:t>
            </a:r>
          </a:p>
          <a:p>
            <a:pPr lvl="1"/>
            <a:r>
              <a:rPr lang="pt-BR" sz="2000" dirty="0" smtClean="0"/>
              <a:t>compartilhamento de canal de difusão: acesso múltiplo</a:t>
            </a:r>
          </a:p>
          <a:p>
            <a:pPr lvl="1"/>
            <a:r>
              <a:rPr lang="pt-BR" sz="2000" dirty="0" smtClean="0"/>
              <a:t>endereçamento da camada de enlace </a:t>
            </a:r>
          </a:p>
          <a:p>
            <a:r>
              <a:rPr lang="pt-BR" sz="2400" dirty="0" smtClean="0"/>
              <a:t>instanciação e implementação de diversas tecnologias de camada de enlace</a:t>
            </a:r>
          </a:p>
          <a:p>
            <a:pPr lvl="1"/>
            <a:r>
              <a:rPr lang="pt-BR" sz="2000" dirty="0" smtClean="0"/>
              <a:t>Ethernet</a:t>
            </a:r>
          </a:p>
          <a:p>
            <a:pPr lvl="1"/>
            <a:r>
              <a:rPr lang="pt-BR" sz="2000" dirty="0" err="1" smtClean="0"/>
              <a:t>LANs</a:t>
            </a:r>
            <a:r>
              <a:rPr lang="pt-BR" sz="2000" dirty="0" smtClean="0"/>
              <a:t> comutadas, </a:t>
            </a:r>
            <a:r>
              <a:rPr lang="pt-BR" sz="2000" dirty="0" err="1" smtClean="0">
                <a:solidFill>
                  <a:schemeClr val="bg1">
                    <a:lumMod val="75000"/>
                  </a:schemeClr>
                </a:solidFill>
              </a:rPr>
              <a:t>VLANs</a:t>
            </a:r>
            <a:endParaRPr lang="pt-BR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redes virtualizadas como camada de enlace: MPLS</a:t>
            </a:r>
          </a:p>
          <a:p>
            <a:r>
              <a:rPr lang="pt-BR" sz="2400" dirty="0" smtClean="0"/>
              <a:t>síntese: um dia na vida de uma solicitação web</a:t>
            </a:r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0190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Camada de Enlace</a:t>
            </a:r>
          </a:p>
        </p:txBody>
      </p:sp>
      <p:sp>
        <p:nvSpPr>
          <p:cNvPr id="5123" name="Rectangle 6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5.1 Introdução e serviços</a:t>
            </a:r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5.2 </a:t>
            </a:r>
            <a:r>
              <a:rPr lang="pt-BR" dirty="0">
                <a:solidFill>
                  <a:srgbClr val="FF0000"/>
                </a:solidFill>
              </a:rPr>
              <a:t>D</a:t>
            </a:r>
            <a:r>
              <a:rPr lang="pt-BR" dirty="0" smtClean="0">
                <a:solidFill>
                  <a:srgbClr val="FF0000"/>
                </a:solidFill>
              </a:rPr>
              <a:t>etecção e correção de erros </a:t>
            </a:r>
          </a:p>
          <a:p>
            <a:pPr>
              <a:buNone/>
            </a:pPr>
            <a:r>
              <a:rPr lang="pt-BR" dirty="0" smtClean="0"/>
              <a:t>5.3 Protocolos de acesso múltiplo </a:t>
            </a:r>
          </a:p>
          <a:p>
            <a:pPr>
              <a:buNone/>
            </a:pPr>
            <a:r>
              <a:rPr lang="pt-BR" dirty="0" smtClean="0"/>
              <a:t>5.4 Redes Locais</a:t>
            </a:r>
          </a:p>
          <a:p>
            <a:pPr lvl="1"/>
            <a:r>
              <a:rPr lang="pt-BR" dirty="0" smtClean="0"/>
              <a:t>Endereçamento, ARP</a:t>
            </a:r>
          </a:p>
          <a:p>
            <a:pPr lvl="1"/>
            <a:r>
              <a:rPr lang="pt-BR" dirty="0" smtClean="0"/>
              <a:t>Ethernet</a:t>
            </a:r>
          </a:p>
          <a:p>
            <a:pPr lvl="1"/>
            <a:r>
              <a:rPr lang="pt-BR" dirty="0" smtClean="0"/>
              <a:t>Switches</a:t>
            </a:r>
          </a:p>
          <a:p>
            <a:pPr lvl="1"/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VLANs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pt-BR" dirty="0" smtClean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5.5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Virtualização </a:t>
            </a:r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do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enlace: </a:t>
            </a:r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MPLS</a:t>
            </a:r>
          </a:p>
          <a:p>
            <a:pPr>
              <a:buNone/>
            </a:pPr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5.6 Redes de centros de dados</a:t>
            </a:r>
            <a:endParaRPr lang="pt-BR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>
              <a:buNone/>
            </a:pPr>
            <a:r>
              <a:rPr lang="pt-BR" dirty="0" smtClean="0"/>
              <a:t>5.7 </a:t>
            </a:r>
            <a:r>
              <a:rPr lang="pt-BR" dirty="0"/>
              <a:t>Um dia na vida de uma solicitação de página Web</a:t>
            </a:r>
          </a:p>
        </p:txBody>
      </p:sp>
    </p:spTree>
    <p:extLst>
      <p:ext uri="{BB962C8B-B14F-4D97-AF65-F5344CB8AC3E}">
        <p14:creationId xmlns:p14="http://schemas.microsoft.com/office/powerpoint/2010/main" val="111932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17052</TotalTime>
  <Words>6145</Words>
  <Application>Microsoft Office PowerPoint</Application>
  <PresentationFormat>On-screen Show (4:3)</PresentationFormat>
  <Paragraphs>1215</Paragraphs>
  <Slides>85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85</vt:i4>
      </vt:variant>
    </vt:vector>
  </HeadingPairs>
  <TitlesOfParts>
    <vt:vector size="100" baseType="lpstr">
      <vt:lpstr>MS PGothic</vt:lpstr>
      <vt:lpstr>MS PGothic</vt:lpstr>
      <vt:lpstr>Arial</vt:lpstr>
      <vt:lpstr>Arial Narrow</vt:lpstr>
      <vt:lpstr>Comic Sans MS</vt:lpstr>
      <vt:lpstr>Courier New</vt:lpstr>
      <vt:lpstr>Gill Sans MT</vt:lpstr>
      <vt:lpstr>MS Mincho</vt:lpstr>
      <vt:lpstr>Symbol</vt:lpstr>
      <vt:lpstr>Times New Roman</vt:lpstr>
      <vt:lpstr>Wingdings</vt:lpstr>
      <vt:lpstr>ZapfDingbats</vt:lpstr>
      <vt:lpstr>Estrutura padrão</vt:lpstr>
      <vt:lpstr>Equation</vt:lpstr>
      <vt:lpstr>Clip</vt:lpstr>
      <vt:lpstr>Capítulo 5: A Camada de Enlace</vt:lpstr>
      <vt:lpstr>Camada de Enlace</vt:lpstr>
      <vt:lpstr>Camada de Enlace: Introdução</vt:lpstr>
      <vt:lpstr>Camada de Enlace: Contexto</vt:lpstr>
      <vt:lpstr>Serviços da Camada de Enlace</vt:lpstr>
      <vt:lpstr>Serviços da Camada de Enlace (mais)</vt:lpstr>
      <vt:lpstr>Onde a camada de enlace é implementada?</vt:lpstr>
      <vt:lpstr>Comunicação entre Adaptadores</vt:lpstr>
      <vt:lpstr>Camada de Enlace</vt:lpstr>
      <vt:lpstr>Detecção de Erros</vt:lpstr>
      <vt:lpstr>Verificações de Paridade</vt:lpstr>
      <vt:lpstr>Soma de verificação da Internet</vt:lpstr>
      <vt:lpstr>Verificação de redundância cíclica (CRC)</vt:lpstr>
      <vt:lpstr>Exemplo de CRC</vt:lpstr>
      <vt:lpstr>Implementação em Hardware</vt:lpstr>
      <vt:lpstr>Camada de Enlace</vt:lpstr>
      <vt:lpstr>Enlaces e Protocolos de Acesso Múltiplo</vt:lpstr>
      <vt:lpstr>Protocolos de Acesso Múltiplo</vt:lpstr>
      <vt:lpstr>Protocolo Ideal de Acesso Múltiplo</vt:lpstr>
      <vt:lpstr>Taxonomia dos Protocolos MAC</vt:lpstr>
      <vt:lpstr>Protocolos MAC de divisão de canal: TDMA</vt:lpstr>
      <vt:lpstr>Protocolos MAC de divisão de canal: FDMA</vt:lpstr>
      <vt:lpstr>Protocolos de Acesso Aleatório</vt:lpstr>
      <vt:lpstr>Slotted ALOHA</vt:lpstr>
      <vt:lpstr>Slotted ALOHA</vt:lpstr>
      <vt:lpstr>Eficiência do Slotted Aloha</vt:lpstr>
      <vt:lpstr>ALOHA Puro (sem slots)</vt:lpstr>
      <vt:lpstr>Eficiência do Aloha puro</vt:lpstr>
      <vt:lpstr>CSMA (Acesso múltiplo com detecção de portadora)</vt:lpstr>
      <vt:lpstr>Colisões no CSMA</vt:lpstr>
      <vt:lpstr>CSMA/CD (Detecção de Colisões)</vt:lpstr>
      <vt:lpstr>Detecção de colisões em CSMA/CD</vt:lpstr>
      <vt:lpstr>Algoritmo CSMA/CD do Ethernet</vt:lpstr>
      <vt:lpstr>Eficiência do CSMA/CD</vt:lpstr>
      <vt:lpstr>Protocolos MAC de “revezamento”</vt:lpstr>
      <vt:lpstr>Protocolos MAC de “revezamento”</vt:lpstr>
      <vt:lpstr>Protocolos MAC de “revezamento”</vt:lpstr>
      <vt:lpstr>Rede de acesso a cabo</vt:lpstr>
      <vt:lpstr>Rede de acesso a cabo</vt:lpstr>
      <vt:lpstr>Resumo dos protocolos MAC</vt:lpstr>
      <vt:lpstr>Camada de Enlace</vt:lpstr>
      <vt:lpstr>Endereços MAC:Media Access Control (Controle de Acesso ao Meio)</vt:lpstr>
      <vt:lpstr>Endereços MAC </vt:lpstr>
      <vt:lpstr>Endereço MAC (cont)</vt:lpstr>
      <vt:lpstr>ARP: Address Resolution Protocol  (Protocolo de Resolução de Endereços)</vt:lpstr>
      <vt:lpstr>Protocolo ARP: mesma LAN (rede)</vt:lpstr>
      <vt:lpstr>Protocolo ARP: mesma LAN (rede)</vt:lpstr>
      <vt:lpstr>Protocolo ARP: mesma LAN (rede)</vt:lpstr>
      <vt:lpstr>Observações:</vt:lpstr>
      <vt:lpstr>Endereçamento: repassando para outra LAN</vt:lpstr>
      <vt:lpstr>Endereçamento: repassando para outra LAN</vt:lpstr>
      <vt:lpstr>Endereçamento: repassando para outra LAN</vt:lpstr>
      <vt:lpstr>Endereçamento: repassando para outra LAN</vt:lpstr>
      <vt:lpstr>Endereçamento: repassando para outra LAN</vt:lpstr>
      <vt:lpstr>Endereçamento: repassando para outra LAN</vt:lpstr>
      <vt:lpstr>Camada de Enlace</vt:lpstr>
      <vt:lpstr>Ethernet</vt:lpstr>
      <vt:lpstr>Ethernet: topologia física</vt:lpstr>
      <vt:lpstr>Estrutura do Quadro Ethernet</vt:lpstr>
      <vt:lpstr>Estrutura de Quadro Ethernet (cont)</vt:lpstr>
      <vt:lpstr>Ethernet: não confiável e sem conexão</vt:lpstr>
      <vt:lpstr>Padrões Ethernet 802.3: Camadas de Enlace e Física</vt:lpstr>
      <vt:lpstr>Camada de Enlace</vt:lpstr>
      <vt:lpstr>Comutador (switch) Ethernet</vt:lpstr>
      <vt:lpstr>Switch:  permite múltiplas transmissões simultâneas</vt:lpstr>
      <vt:lpstr>Tabela de repasse do switch</vt:lpstr>
      <vt:lpstr>Tabela de repasse do switch</vt:lpstr>
      <vt:lpstr>Switch: autoaprendizagem</vt:lpstr>
      <vt:lpstr>Switch: filtragem/repasse de quadros</vt:lpstr>
      <vt:lpstr>Exemplo de auto aprendizagem e repasse</vt:lpstr>
      <vt:lpstr>Interligação de comutadores</vt:lpstr>
      <vt:lpstr>Exemplo de autoaprendizado com múltiplos comutadores</vt:lpstr>
      <vt:lpstr>Rede institucional</vt:lpstr>
      <vt:lpstr>Comutadores x  Roteadores</vt:lpstr>
      <vt:lpstr>Exercício de Memorização</vt:lpstr>
      <vt:lpstr>Camada de Enlace</vt:lpstr>
      <vt:lpstr>Síntese: um dia na vida de um pedido web</vt:lpstr>
      <vt:lpstr>Um dia na vida: cenário</vt:lpstr>
      <vt:lpstr>Um dia na vida… conectando à Internet</vt:lpstr>
      <vt:lpstr>Um dia na vida… conectando à Internet</vt:lpstr>
      <vt:lpstr>Um dia na vida… ARP (antes do DNS, antes do HTTP)</vt:lpstr>
      <vt:lpstr>Um dia na vida… usando DNS</vt:lpstr>
      <vt:lpstr>Um dia na vida… conexão TCP transportando HTTP</vt:lpstr>
      <vt:lpstr>Um dia na vida… solicitação/resposta HTTP</vt:lpstr>
      <vt:lpstr>Capítulo 5: 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FTP</dc:title>
  <dc:creator>Medy</dc:creator>
  <cp:lastModifiedBy>Wallas Fróes de Oliveira</cp:lastModifiedBy>
  <cp:revision>170</cp:revision>
  <cp:lastPrinted>1999-11-17T01:04:05Z</cp:lastPrinted>
  <dcterms:created xsi:type="dcterms:W3CDTF">1999-10-12T16:19:04Z</dcterms:created>
  <dcterms:modified xsi:type="dcterms:W3CDTF">2017-08-15T20:08:04Z</dcterms:modified>
</cp:coreProperties>
</file>