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8" r:id="rId2"/>
    <p:sldId id="256" r:id="rId3"/>
    <p:sldId id="257" r:id="rId4"/>
    <p:sldId id="260" r:id="rId5"/>
    <p:sldId id="259" r:id="rId6"/>
    <p:sldId id="258" r:id="rId7"/>
    <p:sldId id="262" r:id="rId8"/>
    <p:sldId id="261" r:id="rId9"/>
    <p:sldId id="263" r:id="rId10"/>
    <p:sldId id="265" r:id="rId11"/>
    <p:sldId id="267" r:id="rId12"/>
    <p:sldId id="268" r:id="rId13"/>
    <p:sldId id="270" r:id="rId14"/>
    <p:sldId id="269" r:id="rId15"/>
    <p:sldId id="277" r:id="rId16"/>
    <p:sldId id="271" r:id="rId17"/>
    <p:sldId id="272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934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84E38-5CBE-43C0-8E05-F55291416FC1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B6DD-EBE2-4813-A411-2AD4C4C11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8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FEF7A-99D5-41B1-B9A1-C69EE5F971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520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09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201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FEF7A-99D5-41B1-B9A1-C69EE5F9714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450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Python, C, Golang, PHP are all high(</a:t>
            </a:r>
            <a:r>
              <a:rPr lang="en-GB" dirty="0" err="1"/>
              <a:t>ish</a:t>
            </a:r>
            <a:r>
              <a:rPr lang="en-GB" dirty="0"/>
              <a:t>) level programming languages. They allow us to quickly code </a:t>
            </a:r>
            <a:r>
              <a:rPr lang="en-GB" dirty="0" err="1"/>
              <a:t>benaviour</a:t>
            </a:r>
            <a:r>
              <a:rPr lang="en-GB" dirty="0"/>
              <a:t> we want the computer to do. The computer does not understand this high level language. Compilers compile compiled programming languages. Python and interpreted languages interpret each line </a:t>
            </a:r>
            <a:r>
              <a:rPr lang="en-GB" dirty="0" err="1"/>
              <a:t>ata</a:t>
            </a:r>
            <a:r>
              <a:rPr lang="en-GB" dirty="0"/>
              <a:t> time (well, batches of line actually). Assembly </a:t>
            </a:r>
            <a:r>
              <a:rPr lang="en-GB" dirty="0" err="1"/>
              <a:t>intrsruction</a:t>
            </a:r>
            <a:r>
              <a:rPr lang="en-GB" dirty="0"/>
              <a:t> are about as close as we can get to seeing what happens on a physical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FEF7A-99D5-41B1-B9A1-C69EE5F9714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6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architecture will add a prefix to the register we are addressing, to let us know how large it 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32bit </a:t>
            </a:r>
            <a:r>
              <a:rPr lang="en-GB" b="1" dirty="0"/>
              <a:t>E</a:t>
            </a:r>
            <a:r>
              <a:rPr lang="en-GB" dirty="0"/>
              <a:t> (Extended)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64bit </a:t>
            </a:r>
            <a:r>
              <a:rPr lang="en-GB" b="1" dirty="0"/>
              <a:t>R</a:t>
            </a:r>
            <a:r>
              <a:rPr lang="en-GB" dirty="0"/>
              <a:t> (Register)</a:t>
            </a:r>
          </a:p>
          <a:p>
            <a:r>
              <a:rPr lang="en-GB" dirty="0"/>
              <a:t>Thus: - in a 32Bit system our Instruction pointer becomes </a:t>
            </a:r>
            <a:r>
              <a:rPr lang="en-GB" b="1" dirty="0"/>
              <a:t>EIP</a:t>
            </a:r>
            <a:r>
              <a:rPr lang="en-GB" dirty="0"/>
              <a:t> - in a 64Bit system our Instruction pointer becomes </a:t>
            </a:r>
            <a:r>
              <a:rPr lang="en-GB" b="1" dirty="0"/>
              <a:t>RIP</a:t>
            </a:r>
          </a:p>
          <a:p>
            <a:r>
              <a:rPr lang="en-GB" b="0" dirty="0"/>
              <a:t>Even in 64 bit architecture, we can move data in just the lower parts of the register by specifying the other arch term </a:t>
            </a:r>
          </a:p>
          <a:p>
            <a:endParaRPr lang="en-GB" b="0" dirty="0"/>
          </a:p>
          <a:p>
            <a:r>
              <a:rPr lang="en-GB" b="0" dirty="0"/>
              <a:t>Explain a little about architecture's here. From 8-64 bit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FEF7A-99D5-41B1-B9A1-C69EE5F9714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299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77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FEF7A-99D5-41B1-B9A1-C69EE5F9714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1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Does anyone know what this does</a:t>
            </a:r>
          </a:p>
          <a:p>
            <a:endParaRPr lang="en-GB" dirty="0"/>
          </a:p>
          <a:p>
            <a:r>
              <a:rPr lang="en-GB" dirty="0"/>
              <a:t>What else could I have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1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9FEF7A-99D5-41B1-B9A1-C69EE5F9714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30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did I change here?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Stored everything in the text section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Used a different compiler</a:t>
            </a:r>
          </a:p>
          <a:p>
            <a:pPr marL="171450" indent="-171450">
              <a:buFontTx/>
              <a:buChar char="-"/>
            </a:pPr>
            <a:r>
              <a:rPr lang="en-GB" dirty="0"/>
              <a:t>Referenced string in a different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782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Read 100 bytes of memory onto the stack from stdin</a:t>
            </a:r>
          </a:p>
          <a:p>
            <a:pPr marL="228600" indent="-228600">
              <a:buAutoNum type="arabicPeriod"/>
            </a:pPr>
            <a:r>
              <a:rPr lang="en-GB" dirty="0"/>
              <a:t>Write 60 bytes of data from the stack to stderr</a:t>
            </a:r>
          </a:p>
          <a:p>
            <a:pPr marL="228600" indent="-228600">
              <a:buAutoNum type="arabicPeriod"/>
            </a:pPr>
            <a:r>
              <a:rPr lang="en-GB" dirty="0" err="1"/>
              <a:t>Sendfile</a:t>
            </a:r>
            <a:r>
              <a:rPr lang="en-GB" dirty="0"/>
              <a:t> 200 bytes of data, starting at offset 0, from file descriptor 3 to </a:t>
            </a:r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5B6DD-EBE2-4813-A411-2AD4C4C1168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8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3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887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46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3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4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2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2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1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9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3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8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1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42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wndbg/pwndb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v-ComSec/HelpfulResources/tree/main/buffer/syscal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yscall.sh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A8B7-EC2F-40A1-B22E-DA2B7BD9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you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C288-42B5-4448-8ABD-B1C267AB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Kali/Parrot</a:t>
            </a:r>
          </a:p>
          <a:p>
            <a:r>
              <a:rPr lang="en-GB" dirty="0"/>
              <a:t>Install </a:t>
            </a:r>
            <a:r>
              <a:rPr lang="en-GB" dirty="0" err="1"/>
              <a:t>pwndbg</a:t>
            </a:r>
            <a:endParaRPr lang="en-GB" dirty="0"/>
          </a:p>
          <a:p>
            <a:pPr lvl="1"/>
            <a:r>
              <a:rPr lang="en-GB" dirty="0"/>
              <a:t>git clone </a:t>
            </a:r>
            <a:r>
              <a:rPr lang="en-GB" dirty="0">
                <a:hlinkClick r:id="rId2"/>
              </a:rPr>
              <a:t>https://github.com/pwndbg/pwndbg</a:t>
            </a:r>
            <a:endParaRPr lang="en-GB" dirty="0"/>
          </a:p>
          <a:p>
            <a:pPr lvl="1"/>
            <a:r>
              <a:rPr lang="en-GB" dirty="0"/>
              <a:t>cd </a:t>
            </a:r>
            <a:r>
              <a:rPr lang="en-GB" dirty="0" err="1"/>
              <a:t>pwndbg</a:t>
            </a:r>
            <a:endParaRPr lang="en-GB" dirty="0"/>
          </a:p>
          <a:p>
            <a:pPr lvl="1"/>
            <a:r>
              <a:rPr lang="en-GB" dirty="0"/>
              <a:t>./setup.sh</a:t>
            </a:r>
          </a:p>
        </p:txBody>
      </p:sp>
    </p:spTree>
    <p:extLst>
      <p:ext uri="{BB962C8B-B14F-4D97-AF65-F5344CB8AC3E}">
        <p14:creationId xmlns:p14="http://schemas.microsoft.com/office/powerpoint/2010/main" val="258262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4A235-07AA-4733-B427-429CD8F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93" y="2250232"/>
            <a:ext cx="3413156" cy="1992407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Stack Frames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3379F-013E-4BF1-BA92-5C942304EE87}"/>
              </a:ext>
            </a:extLst>
          </p:cNvPr>
          <p:cNvSpPr txBox="1">
            <a:spLocks/>
          </p:cNvSpPr>
          <p:nvPr/>
        </p:nvSpPr>
        <p:spPr>
          <a:xfrm>
            <a:off x="4695937" y="816815"/>
            <a:ext cx="7050975" cy="49923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When a function is called, the data associated with it is stored in the stack frame</a:t>
            </a:r>
          </a:p>
          <a:p>
            <a:pPr marL="36900" indent="0">
              <a:buNone/>
            </a:pPr>
            <a:r>
              <a:rPr lang="en-GB" dirty="0"/>
              <a:t>1. First any arguments from the calling function  are pushed onto the stack.</a:t>
            </a:r>
          </a:p>
          <a:p>
            <a:r>
              <a:rPr lang="en-GB" dirty="0"/>
              <a:t>NOTE: There is a subtle difference between 32 and 64 bit architectures here:</a:t>
            </a:r>
          </a:p>
          <a:p>
            <a:pPr lvl="1"/>
            <a:r>
              <a:rPr lang="en-GB" dirty="0"/>
              <a:t>    A 32 Bit system will push the arguments via the stack</a:t>
            </a:r>
          </a:p>
          <a:p>
            <a:pPr lvl="1"/>
            <a:r>
              <a:rPr lang="en-GB" dirty="0"/>
              <a:t>    In 64 Bit systems registers are used to pass the first 6 arguments.</a:t>
            </a:r>
          </a:p>
          <a:p>
            <a:pPr marL="36900" indent="0">
              <a:buNone/>
            </a:pPr>
            <a:r>
              <a:rPr lang="en-GB" dirty="0"/>
              <a:t>2. The address of the Current instruction (the Instruction Pointer) is pushed</a:t>
            </a:r>
          </a:p>
          <a:p>
            <a:pPr lvl="1"/>
            <a:r>
              <a:rPr lang="en-GB" dirty="0"/>
              <a:t>This acts as a Return Address and tells the program what address it needs to go back to once the function finishes.</a:t>
            </a:r>
          </a:p>
          <a:p>
            <a:pPr marL="36900" indent="0">
              <a:buNone/>
            </a:pPr>
            <a:r>
              <a:rPr lang="en-GB" dirty="0"/>
              <a:t>3. The Current Base pointer is also pushed</a:t>
            </a:r>
          </a:p>
          <a:p>
            <a:pPr marL="36900" indent="0">
              <a:buNone/>
            </a:pPr>
            <a:r>
              <a:rPr lang="en-GB" dirty="0"/>
              <a:t>4. Finally the space required for any local Variables for the function is calculated and allocated in the new stack frame</a:t>
            </a:r>
          </a:p>
        </p:txBody>
      </p:sp>
    </p:spTree>
    <p:extLst>
      <p:ext uri="{BB962C8B-B14F-4D97-AF65-F5344CB8AC3E}">
        <p14:creationId xmlns:p14="http://schemas.microsoft.com/office/powerpoint/2010/main" val="426342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23F3-FC5D-40CA-B4F5-71DC252B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Assembly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316D-7788-452D-B0E3-FE36C030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592"/>
            <a:ext cx="4653287" cy="3613607"/>
          </a:xfrm>
        </p:spPr>
        <p:txBody>
          <a:bodyPr>
            <a:normAutofit/>
          </a:bodyPr>
          <a:lstStyle/>
          <a:p>
            <a:pPr marL="36900" indent="0">
              <a:lnSpc>
                <a:spcPct val="7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.global _start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intel_syntax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noprefix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60000"/>
              </a:lnSpc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 60</a:t>
            </a: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 1337</a:t>
            </a: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 rax</a:t>
            </a:r>
          </a:p>
          <a:p>
            <a:pPr marL="36900" indent="0">
              <a:lnSpc>
                <a:spcPct val="60000"/>
              </a:lnSpc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8981A-6C91-4198-8B32-251AC98AFEF9}"/>
              </a:ext>
            </a:extLst>
          </p:cNvPr>
          <p:cNvSpPr txBox="1">
            <a:spLocks/>
          </p:cNvSpPr>
          <p:nvPr/>
        </p:nvSpPr>
        <p:spPr>
          <a:xfrm>
            <a:off x="4826525" y="2686639"/>
            <a:ext cx="7088956" cy="27903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70000"/>
              </a:lnSpc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write.s</a:t>
            </a:r>
            <a:r>
              <a:rPr lang="en-GB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write.elf</a:t>
            </a:r>
            <a:r>
              <a:rPr lang="en-GB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r>
              <a:rPr lang="en-GB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-static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5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A235-07AA-4733-B427-429CD8F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93" y="2250232"/>
            <a:ext cx="3413156" cy="1992407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Assembly Activity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3379F-013E-4BF1-BA92-5C942304EE87}"/>
              </a:ext>
            </a:extLst>
          </p:cNvPr>
          <p:cNvSpPr txBox="1">
            <a:spLocks/>
          </p:cNvSpPr>
          <p:nvPr/>
        </p:nvSpPr>
        <p:spPr>
          <a:xfrm>
            <a:off x="4695937" y="416379"/>
            <a:ext cx="7050975" cy="5392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/>
              <a:t>Program the following and watch them in a debugger:</a:t>
            </a:r>
          </a:p>
          <a:p>
            <a:pPr marL="494100" indent="-457200">
              <a:buAutoNum type="arabicPeriod"/>
            </a:pPr>
            <a:r>
              <a:rPr lang="en-GB" dirty="0"/>
              <a:t>Calculate (x * y) / z + a</a:t>
            </a:r>
          </a:p>
          <a:p>
            <a:pPr marL="494100" indent="-457200">
              <a:buAutoNum type="arabicPeriod"/>
            </a:pPr>
            <a:r>
              <a:rPr lang="en-GB" dirty="0"/>
              <a:t>Calculate X ^ 3</a:t>
            </a:r>
          </a:p>
          <a:p>
            <a:pPr marL="928350" lvl="1" indent="-514350">
              <a:buFont typeface="+mj-lt"/>
              <a:buAutoNum type="romanLcPeriod"/>
            </a:pPr>
            <a:r>
              <a:rPr lang="en-GB" dirty="0"/>
              <a:t>Try to build a loop for this</a:t>
            </a:r>
          </a:p>
          <a:p>
            <a:pPr marL="551250" indent="-514350">
              <a:buFont typeface="+mj-lt"/>
              <a:buAutoNum type="arabicPeriod"/>
            </a:pPr>
            <a:r>
              <a:rPr lang="en-GB" dirty="0"/>
              <a:t>Program the logic for:</a:t>
            </a:r>
          </a:p>
          <a:p>
            <a:pPr marL="928350" lvl="1" indent="-514350">
              <a:buFont typeface="+mj-lt"/>
              <a:buAutoNum type="arabicPeriod"/>
            </a:pPr>
            <a:r>
              <a:rPr lang="en-GB" dirty="0"/>
              <a:t>Calculate y = x/z</a:t>
            </a:r>
          </a:p>
          <a:p>
            <a:pPr marL="928350" lvl="1" indent="-514350">
              <a:buFont typeface="+mj-lt"/>
              <a:buAutoNum type="arabicPeriod"/>
            </a:pPr>
            <a:r>
              <a:rPr lang="en-GB" dirty="0"/>
              <a:t>If y is odd then exit</a:t>
            </a:r>
          </a:p>
          <a:p>
            <a:pPr marL="928350" lvl="1" indent="-514350">
              <a:buFont typeface="+mj-lt"/>
              <a:buAutoNum type="arabicPeriod"/>
            </a:pPr>
            <a:r>
              <a:rPr lang="en-GB" dirty="0"/>
              <a:t>If y is even, divide again, loop until odd</a:t>
            </a:r>
          </a:p>
          <a:p>
            <a:pPr marL="3690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write.s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write.elf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-static</a:t>
            </a:r>
            <a:endParaRPr lang="en-GB" dirty="0"/>
          </a:p>
          <a:p>
            <a:pPr marL="928350" lvl="1" indent="-514350">
              <a:buFont typeface="+mj-lt"/>
              <a:buAutoNum type="arabicPeriod"/>
            </a:pPr>
            <a:endParaRPr lang="en-GB" dirty="0"/>
          </a:p>
          <a:p>
            <a:pPr marL="551250" indent="-514350">
              <a:buFont typeface="+mj-lt"/>
              <a:buAutoNum type="arabicPeriod"/>
            </a:pPr>
            <a:endParaRPr lang="en-GB" dirty="0"/>
          </a:p>
          <a:p>
            <a:pPr marL="4941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28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rred financial stock market data and graph">
            <a:extLst>
              <a:ext uri="{FF2B5EF4-FFF2-40B4-BE49-F238E27FC236}">
                <a16:creationId xmlns:a16="http://schemas.microsoft.com/office/drawing/2014/main" id="{D6927DDC-9705-4BA4-87B2-E0A995ABD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48" b="10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4D8A4-AB15-4AF5-8355-89535A0F2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Shellcode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C202-97B1-4728-B732-7C331C0E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2001979"/>
          </a:xfrm>
        </p:spPr>
        <p:txBody>
          <a:bodyPr>
            <a:normAutofit/>
          </a:bodyPr>
          <a:lstStyle/>
          <a:p>
            <a:r>
              <a:rPr lang="en-GB" dirty="0"/>
              <a:t>Part 1 of Linux Binary Exploitation</a:t>
            </a:r>
          </a:p>
          <a:p>
            <a:r>
              <a:rPr lang="en-GB" dirty="0"/>
              <a:t>Ben Roxbee Cox</a:t>
            </a:r>
          </a:p>
        </p:txBody>
      </p:sp>
    </p:spTree>
    <p:extLst>
      <p:ext uri="{BB962C8B-B14F-4D97-AF65-F5344CB8AC3E}">
        <p14:creationId xmlns:p14="http://schemas.microsoft.com/office/powerpoint/2010/main" val="7174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F3A9-FCAA-47FF-A1E0-14439974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Shellcoding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DEE-AAD3-40FD-8CEE-E9147DE7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Shellcode</a:t>
            </a:r>
            <a:r>
              <a:rPr lang="en-GB" dirty="0"/>
              <a:t> is a small piece of code used as the payload in the exploitation of a software vulnerability. </a:t>
            </a:r>
          </a:p>
          <a:p>
            <a:r>
              <a:rPr lang="en-GB" dirty="0"/>
              <a:t>It is called "</a:t>
            </a:r>
            <a:r>
              <a:rPr lang="en-GB" b="1" dirty="0"/>
              <a:t>shellcode</a:t>
            </a:r>
            <a:r>
              <a:rPr lang="en-GB" dirty="0"/>
              <a:t>" because it typically starts a command shell from which the attacker can control the compromised machine, but any piece of code that performs a similar task can be called </a:t>
            </a:r>
            <a:r>
              <a:rPr lang="en-GB" b="1" dirty="0"/>
              <a:t>shellcode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02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525A-861D-4384-9883-44829EDE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DD22-FAA5-4280-9718-EA661B06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009388" cy="3714749"/>
          </a:xfrm>
        </p:spPr>
        <p:txBody>
          <a:bodyPr>
            <a:normAutofit fontScale="92500" lnSpcReduction="10000"/>
          </a:bodyPr>
          <a:lstStyle/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.global _start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intel_syntax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noprefix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rip+hello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15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1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hello: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.ascii "Hello World"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77F6A-32A7-45D7-96C1-34ECC67B751C}"/>
              </a:ext>
            </a:extLst>
          </p:cNvPr>
          <p:cNvSpPr txBox="1"/>
          <p:nvPr/>
        </p:nvSpPr>
        <p:spPr>
          <a:xfrm>
            <a:off x="4525618" y="3220278"/>
            <a:ext cx="76067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defTabSz="457200">
              <a:lnSpc>
                <a:spcPct val="6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write.s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write.elf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-static &amp;&amp;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objcopy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--dump-section .text=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flag.bin</a:t>
            </a:r>
            <a:r>
              <a:rPr lang="en-GB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write.elf</a:t>
            </a:r>
            <a:endParaRPr lang="en-GB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9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42AF-E725-4F54-9C6F-2C6D7F9F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Calls and 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D251C-5024-41D8-BDFB-C2B6E276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2638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System calls are how we make our assembly code interact with the outside world.</a:t>
            </a:r>
          </a:p>
          <a:p>
            <a:r>
              <a:rPr lang="en-GB" dirty="0"/>
              <a:t>Common system calls are: read, write, open, </a:t>
            </a:r>
            <a:r>
              <a:rPr lang="en-GB" dirty="0" err="1"/>
              <a:t>execve</a:t>
            </a:r>
            <a:r>
              <a:rPr lang="en-GB" dirty="0"/>
              <a:t>, exit</a:t>
            </a:r>
          </a:p>
          <a:p>
            <a:r>
              <a:rPr lang="en-GB" dirty="0"/>
              <a:t>In Linux, everything is a file. As such, file descriptors are how we direct the result of our </a:t>
            </a:r>
            <a:r>
              <a:rPr lang="en-GB" dirty="0" err="1"/>
              <a:t>syscalls</a:t>
            </a:r>
            <a:endParaRPr lang="en-GB" dirty="0"/>
          </a:p>
          <a:p>
            <a:pPr marL="36900" indent="0">
              <a:buNone/>
            </a:pPr>
            <a:r>
              <a:rPr lang="en-GB" dirty="0"/>
              <a:t>x64</a:t>
            </a:r>
          </a:p>
          <a:p>
            <a:pPr marL="36900" indent="0"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read(0,rsp, 100)</a:t>
            </a:r>
          </a:p>
          <a:p>
            <a:pPr marL="36900" indent="0">
              <a:buNone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write(2,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</a:p>
          <a:p>
            <a:pPr marL="36900" indent="0">
              <a:buNone/>
            </a:pP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sendfile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(1, 3, 0, 200)</a:t>
            </a:r>
          </a:p>
          <a:p>
            <a:pPr marL="36900" indent="0">
              <a:buNone/>
            </a:pPr>
            <a:endParaRPr lang="en-GB" dirty="0"/>
          </a:p>
          <a:p>
            <a:pPr marL="36900" indent="0">
              <a:buNone/>
            </a:pPr>
            <a:r>
              <a:rPr lang="en-GB" dirty="0">
                <a:hlinkClick r:id="rId3"/>
              </a:rPr>
              <a:t>https://github.com/Cov-ComSec/HelpfulResources/tree/main/buffer/syscalls</a:t>
            </a:r>
            <a:endParaRPr lang="en-GB" dirty="0"/>
          </a:p>
          <a:p>
            <a:pPr marL="36900" indent="0">
              <a:buNone/>
            </a:pPr>
            <a:r>
              <a:rPr lang="en-GB" dirty="0">
                <a:hlinkClick r:id="rId4"/>
              </a:rPr>
              <a:t>https://syscall.sh/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555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8AF2-CAE7-4198-977C-B2850714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2" y="172279"/>
            <a:ext cx="10353762" cy="1257300"/>
          </a:xfrm>
        </p:spPr>
        <p:txBody>
          <a:bodyPr/>
          <a:lstStyle/>
          <a:p>
            <a:r>
              <a:rPr lang="en-GB" dirty="0"/>
              <a:t>Example Shellcode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DE28-69B3-492A-A832-CCFFADD3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086678"/>
            <a:ext cx="5473752" cy="5771322"/>
          </a:xfrm>
        </p:spPr>
        <p:txBody>
          <a:bodyPr>
            <a:normAutofit fontScale="92500" lnSpcReduction="10000"/>
          </a:bodyPr>
          <a:lstStyle/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rip+flag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2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sendfile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r10, 60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40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exit: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60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42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flag: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.ascii "flag\0"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E18FDA-085D-472A-A7E5-5EAECB7A0642}"/>
              </a:ext>
            </a:extLst>
          </p:cNvPr>
          <p:cNvSpPr txBox="1">
            <a:spLocks/>
          </p:cNvSpPr>
          <p:nvPr/>
        </p:nvSpPr>
        <p:spPr>
          <a:xfrm>
            <a:off x="6276930" y="1815354"/>
            <a:ext cx="4222981" cy="458544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Open </a:t>
            </a:r>
          </a:p>
          <a:p>
            <a:pPr lvl="1">
              <a:buFontTx/>
              <a:buChar char="-"/>
            </a:pPr>
            <a:r>
              <a:rPr lang="en-GB" dirty="0"/>
              <a:t>file “/flag” </a:t>
            </a:r>
          </a:p>
          <a:p>
            <a:pPr lvl="1">
              <a:buFontTx/>
              <a:buChar char="-"/>
            </a:pPr>
            <a:r>
              <a:rPr lang="en-GB" dirty="0"/>
              <a:t>flags 0 </a:t>
            </a:r>
          </a:p>
          <a:p>
            <a:pPr lvl="1">
              <a:buFontTx/>
              <a:buChar char="-"/>
            </a:pPr>
            <a:r>
              <a:rPr lang="en-GB" dirty="0"/>
              <a:t>mode 0</a:t>
            </a:r>
          </a:p>
          <a:p>
            <a:pPr>
              <a:buFontTx/>
              <a:buChar char="-"/>
            </a:pPr>
            <a:r>
              <a:rPr lang="en-GB" dirty="0" err="1"/>
              <a:t>Sendfile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To stdin</a:t>
            </a:r>
          </a:p>
          <a:p>
            <a:pPr lvl="1">
              <a:buFontTx/>
              <a:buChar char="-"/>
            </a:pPr>
            <a:r>
              <a:rPr lang="en-GB" dirty="0"/>
              <a:t>From </a:t>
            </a:r>
            <a:r>
              <a:rPr lang="en-GB" dirty="0" err="1"/>
              <a:t>fd</a:t>
            </a:r>
            <a:r>
              <a:rPr lang="en-GB" dirty="0"/>
              <a:t> opened by previous </a:t>
            </a:r>
            <a:r>
              <a:rPr lang="en-GB" dirty="0" err="1"/>
              <a:t>syscall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With offset 0</a:t>
            </a:r>
          </a:p>
          <a:p>
            <a:pPr lvl="1">
              <a:buFontTx/>
              <a:buChar char="-"/>
            </a:pPr>
            <a:r>
              <a:rPr lang="en-GB" dirty="0"/>
              <a:t>60 bytes of data</a:t>
            </a:r>
          </a:p>
          <a:p>
            <a:pPr>
              <a:buFontTx/>
              <a:buChar char="-"/>
            </a:pPr>
            <a:endParaRPr lang="en-GB" dirty="0"/>
          </a:p>
          <a:p>
            <a:pPr marL="36900" indent="0">
              <a:buFont typeface="Wingdings 2" charset="2"/>
              <a:buNone/>
            </a:pPr>
            <a:endParaRPr lang="en-GB" dirty="0"/>
          </a:p>
          <a:p>
            <a:pPr marL="36900" indent="0">
              <a:buFont typeface="Wingdings 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45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8AF2-CAE7-4198-977C-B2850714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Shellcode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DE28-69B3-492A-A832-CCFFADD3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99347"/>
            <a:ext cx="4222981" cy="5197288"/>
          </a:xfrm>
        </p:spPr>
        <p:txBody>
          <a:bodyPr>
            <a:normAutofit fontScale="47500" lnSpcReduction="20000"/>
          </a:bodyPr>
          <a:lstStyle/>
          <a:p>
            <a:pPr marL="36900" indent="0">
              <a:lnSpc>
                <a:spcPct val="70000"/>
              </a:lnSpc>
              <a:buNone/>
            </a:pP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open: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rip+flag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2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read: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rax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60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write: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60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mov rax, 1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GB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flag:</a:t>
            </a:r>
          </a:p>
          <a:p>
            <a:pPr marL="36900" indent="0">
              <a:lnSpc>
                <a:spcPct val="70000"/>
              </a:lnSpc>
              <a:buNone/>
            </a:pPr>
            <a:r>
              <a:rPr lang="en-GB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.ascii "/flag"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E18FDA-085D-472A-A7E5-5EAECB7A0642}"/>
              </a:ext>
            </a:extLst>
          </p:cNvPr>
          <p:cNvSpPr txBox="1">
            <a:spLocks/>
          </p:cNvSpPr>
          <p:nvPr/>
        </p:nvSpPr>
        <p:spPr>
          <a:xfrm>
            <a:off x="6276930" y="1815354"/>
            <a:ext cx="4222981" cy="4955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/>
              <a:t>Open </a:t>
            </a:r>
          </a:p>
          <a:p>
            <a:pPr lvl="1">
              <a:buFontTx/>
              <a:buChar char="-"/>
            </a:pPr>
            <a:r>
              <a:rPr lang="en-GB" dirty="0"/>
              <a:t>file “/flag” </a:t>
            </a:r>
          </a:p>
          <a:p>
            <a:pPr lvl="1">
              <a:buFontTx/>
              <a:buChar char="-"/>
            </a:pPr>
            <a:r>
              <a:rPr lang="en-GB" dirty="0"/>
              <a:t>flags 0 </a:t>
            </a:r>
          </a:p>
          <a:p>
            <a:pPr lvl="1">
              <a:buFontTx/>
              <a:buChar char="-"/>
            </a:pPr>
            <a:r>
              <a:rPr lang="en-GB" dirty="0"/>
              <a:t>mode 0</a:t>
            </a:r>
          </a:p>
          <a:p>
            <a:pPr>
              <a:buFontTx/>
              <a:buChar char="-"/>
            </a:pPr>
            <a:r>
              <a:rPr lang="en-GB" dirty="0"/>
              <a:t>Read</a:t>
            </a:r>
          </a:p>
          <a:p>
            <a:pPr lvl="1">
              <a:buFontTx/>
              <a:buChar char="-"/>
            </a:pPr>
            <a:r>
              <a:rPr lang="en-GB" dirty="0"/>
              <a:t>From </a:t>
            </a:r>
            <a:r>
              <a:rPr lang="en-GB" dirty="0" err="1"/>
              <a:t>fd</a:t>
            </a:r>
            <a:r>
              <a:rPr lang="en-GB" dirty="0"/>
              <a:t> opened by open</a:t>
            </a:r>
          </a:p>
          <a:p>
            <a:pPr lvl="1">
              <a:buFontTx/>
              <a:buChar char="-"/>
            </a:pPr>
            <a:r>
              <a:rPr lang="en-GB" dirty="0"/>
              <a:t>From to the stack</a:t>
            </a:r>
          </a:p>
          <a:p>
            <a:pPr lvl="1">
              <a:buFontTx/>
              <a:buChar char="-"/>
            </a:pPr>
            <a:r>
              <a:rPr lang="en-GB" dirty="0"/>
              <a:t>60 bytes of data</a:t>
            </a:r>
          </a:p>
          <a:p>
            <a:pPr>
              <a:buFontTx/>
              <a:buChar char="-"/>
            </a:pPr>
            <a:r>
              <a:rPr lang="en-GB" dirty="0"/>
              <a:t>Write</a:t>
            </a:r>
          </a:p>
          <a:p>
            <a:pPr lvl="1">
              <a:buFontTx/>
              <a:buChar char="-"/>
            </a:pPr>
            <a:r>
              <a:rPr lang="en-GB" dirty="0"/>
              <a:t>To </a:t>
            </a:r>
            <a:r>
              <a:rPr lang="en-GB" dirty="0" err="1"/>
              <a:t>stdout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From the stack</a:t>
            </a:r>
          </a:p>
          <a:p>
            <a:pPr lvl="1">
              <a:buFontTx/>
              <a:buChar char="-"/>
            </a:pPr>
            <a:r>
              <a:rPr lang="en-GB" dirty="0"/>
              <a:t>60 bytes of data</a:t>
            </a:r>
          </a:p>
          <a:p>
            <a:pPr>
              <a:buFontTx/>
              <a:buChar char="-"/>
            </a:pPr>
            <a:endParaRPr lang="en-GB" dirty="0"/>
          </a:p>
          <a:p>
            <a:pPr marL="36900" indent="0">
              <a:buFont typeface="Wingdings 2" charset="2"/>
              <a:buNone/>
            </a:pPr>
            <a:endParaRPr lang="en-GB" dirty="0"/>
          </a:p>
          <a:p>
            <a:pPr marL="36900" indent="0">
              <a:buFont typeface="Wingdings 2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163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A235-07AA-4733-B427-429CD8F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93" y="2250232"/>
            <a:ext cx="3413156" cy="1992407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Shellcode Activity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B3379F-013E-4BF1-BA92-5C942304EE87}"/>
              </a:ext>
            </a:extLst>
          </p:cNvPr>
          <p:cNvSpPr txBox="1">
            <a:spLocks/>
          </p:cNvSpPr>
          <p:nvPr/>
        </p:nvSpPr>
        <p:spPr>
          <a:xfrm>
            <a:off x="4695937" y="2250232"/>
            <a:ext cx="7050975" cy="35588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GB" dirty="0"/>
              <a:t>Program the following and watch them in a debugger:</a:t>
            </a:r>
          </a:p>
          <a:p>
            <a:r>
              <a:rPr lang="en-GB" dirty="0"/>
              <a:t>3 docker containers available at:</a:t>
            </a:r>
          </a:p>
          <a:p>
            <a:r>
              <a:rPr lang="en-GB" dirty="0"/>
              <a:t>Python script available too</a:t>
            </a:r>
          </a:p>
          <a:p>
            <a:pPr lvl="1"/>
            <a:r>
              <a:rPr lang="en-GB" dirty="0"/>
              <a:t>Put your shellcode in the shellcode variable</a:t>
            </a:r>
          </a:p>
          <a:p>
            <a:pPr lvl="1"/>
            <a:r>
              <a:rPr lang="en-GB" dirty="0"/>
              <a:t>Run it</a:t>
            </a:r>
          </a:p>
          <a:p>
            <a:pPr marL="551250" indent="-514350">
              <a:buFont typeface="+mj-lt"/>
              <a:buAutoNum type="arabicPeriod"/>
            </a:pPr>
            <a:endParaRPr lang="en-GB" dirty="0"/>
          </a:p>
          <a:p>
            <a:pPr marL="551250" indent="-514350">
              <a:buFont typeface="+mj-lt"/>
              <a:buAutoNum type="arabicPeriod"/>
            </a:pPr>
            <a:endParaRPr lang="en-GB" dirty="0"/>
          </a:p>
          <a:p>
            <a:pPr marL="928350" lvl="1" indent="-514350">
              <a:buFont typeface="+mj-lt"/>
              <a:buAutoNum type="arabicPeriod"/>
            </a:pPr>
            <a:endParaRPr lang="en-GB" dirty="0"/>
          </a:p>
          <a:p>
            <a:pPr marL="551250" indent="-514350">
              <a:buFont typeface="+mj-lt"/>
              <a:buAutoNum type="arabicPeriod"/>
            </a:pPr>
            <a:endParaRPr lang="en-GB" dirty="0"/>
          </a:p>
          <a:p>
            <a:pPr marL="494100" indent="-4572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2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rred financial stock market data and graph">
            <a:extLst>
              <a:ext uri="{FF2B5EF4-FFF2-40B4-BE49-F238E27FC236}">
                <a16:creationId xmlns:a16="http://schemas.microsoft.com/office/drawing/2014/main" id="{D6927DDC-9705-4BA4-87B2-E0A995ABDC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6448" b="105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4D8A4-AB15-4AF5-8355-89535A0F2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Assembly &amp; Shellcode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8C202-97B1-4728-B732-7C331C0EC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2001979"/>
          </a:xfrm>
        </p:spPr>
        <p:txBody>
          <a:bodyPr>
            <a:normAutofit/>
          </a:bodyPr>
          <a:lstStyle/>
          <a:p>
            <a:r>
              <a:rPr lang="en-GB" dirty="0"/>
              <a:t>Part 1 of Linux Binary Exploitation</a:t>
            </a:r>
          </a:p>
          <a:p>
            <a:r>
              <a:rPr lang="en-GB" dirty="0"/>
              <a:t>Ben Roxbee Cox</a:t>
            </a:r>
          </a:p>
        </p:txBody>
      </p:sp>
    </p:spTree>
    <p:extLst>
      <p:ext uri="{BB962C8B-B14F-4D97-AF65-F5344CB8AC3E}">
        <p14:creationId xmlns:p14="http://schemas.microsoft.com/office/powerpoint/2010/main" val="21420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8E90-7C3F-46DF-9AD0-FD22A23C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5273675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What is Binary Exploitation?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0833-2B97-46FD-98F3-D77609DF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387" y="1270747"/>
            <a:ext cx="6292785" cy="552001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600" dirty="0"/>
              <a:t>Also known as </a:t>
            </a:r>
            <a:r>
              <a:rPr lang="en-GB" sz="1600" dirty="0" err="1"/>
              <a:t>pwning</a:t>
            </a:r>
            <a:endParaRPr lang="en-GB" sz="1600" dirty="0"/>
          </a:p>
          <a:p>
            <a:pPr>
              <a:lnSpc>
                <a:spcPct val="100000"/>
              </a:lnSpc>
            </a:pPr>
            <a:r>
              <a:rPr lang="en-GB" sz="1600" dirty="0"/>
              <a:t>Taking advantage of a bug or misconfiguration in an executable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Competitions like pwn2own, DefCon qualifiers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Some binary exploitation concepts change depending on system architecture 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Knowledge required for (basic) binary exploitation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Assembly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Some knowledge of memory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Scripting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Tools required </a:t>
            </a:r>
          </a:p>
          <a:p>
            <a:pPr lvl="1">
              <a:lnSpc>
                <a:spcPct val="100000"/>
              </a:lnSpc>
            </a:pPr>
            <a:r>
              <a:rPr lang="en-GB" sz="1400" dirty="0" err="1"/>
              <a:t>gdb</a:t>
            </a:r>
            <a:r>
              <a:rPr lang="en-GB" sz="1400" dirty="0"/>
              <a:t> (preferable with GEF/</a:t>
            </a:r>
            <a:r>
              <a:rPr lang="en-GB" sz="1400" dirty="0" err="1"/>
              <a:t>Pwn-dbg</a:t>
            </a:r>
            <a:r>
              <a:rPr lang="en-GB" sz="1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Python3</a:t>
            </a:r>
          </a:p>
          <a:p>
            <a:pPr lvl="1">
              <a:lnSpc>
                <a:spcPct val="100000"/>
              </a:lnSpc>
            </a:pPr>
            <a:r>
              <a:rPr lang="en-GB" sz="1600" dirty="0" err="1"/>
              <a:t>Pwntools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dirty="0"/>
              <a:t>Reverse engineering framework</a:t>
            </a:r>
          </a:p>
          <a:p>
            <a:pPr lvl="1">
              <a:lnSpc>
                <a:spcPct val="100000"/>
              </a:lnSpc>
            </a:pPr>
            <a:endParaRPr lang="en-GB" sz="1400" dirty="0"/>
          </a:p>
          <a:p>
            <a:pPr>
              <a:lnSpc>
                <a:spcPct val="100000"/>
              </a:lnSpc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93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22BB-82CB-4497-9D73-80005B78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245D-050D-4F09-B582-75EB700D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/>
          <a:lstStyle/>
          <a:p>
            <a:r>
              <a:rPr lang="en-GB" dirty="0"/>
              <a:t>Week 1: Assembly &amp; </a:t>
            </a:r>
            <a:r>
              <a:rPr lang="en-GB" dirty="0" err="1"/>
              <a:t>Shellcoding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Writing our own assembly, writing some shellcode. Getting used to debugging tools</a:t>
            </a:r>
          </a:p>
          <a:p>
            <a:r>
              <a:rPr lang="en-GB" dirty="0"/>
              <a:t>Week 2: Reverse Engineering</a:t>
            </a:r>
          </a:p>
          <a:p>
            <a:pPr lvl="1"/>
            <a:r>
              <a:rPr lang="en-GB" dirty="0"/>
              <a:t>Learning some basic reversing techniques, getting used to reversing frameworks</a:t>
            </a:r>
          </a:p>
          <a:p>
            <a:r>
              <a:rPr lang="en-GB" dirty="0"/>
              <a:t>Week 3: Stack smashing</a:t>
            </a:r>
          </a:p>
          <a:p>
            <a:pPr lvl="1"/>
            <a:r>
              <a:rPr lang="en-GB" dirty="0"/>
              <a:t>Basic program exploitation. How to exploit programs that have little/no protections</a:t>
            </a:r>
          </a:p>
          <a:p>
            <a:r>
              <a:rPr lang="en-GB" dirty="0"/>
              <a:t>Week 4: Return Oriented Programming</a:t>
            </a:r>
          </a:p>
          <a:p>
            <a:pPr lvl="1"/>
            <a:r>
              <a:rPr lang="en-GB" dirty="0"/>
              <a:t>Exploiting programs with some modern protections enabled</a:t>
            </a:r>
          </a:p>
        </p:txBody>
      </p:sp>
    </p:spTree>
    <p:extLst>
      <p:ext uri="{BB962C8B-B14F-4D97-AF65-F5344CB8AC3E}">
        <p14:creationId xmlns:p14="http://schemas.microsoft.com/office/powerpoint/2010/main" val="317997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0DBA-4359-437A-9C4F-0ACFD640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664929" cy="1257300"/>
          </a:xfrm>
        </p:spPr>
        <p:txBody>
          <a:bodyPr/>
          <a:lstStyle/>
          <a:p>
            <a:r>
              <a:rPr lang="en-GB" dirty="0"/>
              <a:t>Session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6E11-910C-44A0-9043-B3114B082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6031611" cy="3714749"/>
          </a:xfrm>
        </p:spPr>
        <p:txBody>
          <a:bodyPr/>
          <a:lstStyle/>
          <a:p>
            <a:r>
              <a:rPr lang="en-GB" dirty="0"/>
              <a:t>Intro to assembly</a:t>
            </a:r>
          </a:p>
          <a:p>
            <a:r>
              <a:rPr lang="en-GB" dirty="0"/>
              <a:t>Intro to Memory</a:t>
            </a:r>
          </a:p>
          <a:p>
            <a:r>
              <a:rPr lang="en-GB" dirty="0">
                <a:solidFill>
                  <a:srgbClr val="00B0F0"/>
                </a:solidFill>
              </a:rPr>
              <a:t>Assembly Activity</a:t>
            </a:r>
          </a:p>
          <a:p>
            <a:r>
              <a:rPr lang="en-GB" dirty="0"/>
              <a:t>Intro to system calls</a:t>
            </a:r>
          </a:p>
          <a:p>
            <a:r>
              <a:rPr lang="en-GB" dirty="0" err="1">
                <a:solidFill>
                  <a:srgbClr val="00B0F0"/>
                </a:solidFill>
              </a:rPr>
              <a:t>Shellcoding</a:t>
            </a:r>
            <a:r>
              <a:rPr lang="en-GB" dirty="0">
                <a:solidFill>
                  <a:srgbClr val="00B0F0"/>
                </a:solidFill>
              </a:rPr>
              <a:t> Activity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A14D21-565E-4E5C-A720-165B3689D82B}"/>
              </a:ext>
            </a:extLst>
          </p:cNvPr>
          <p:cNvSpPr txBox="1">
            <a:spLocks/>
          </p:cNvSpPr>
          <p:nvPr/>
        </p:nvSpPr>
        <p:spPr>
          <a:xfrm>
            <a:off x="4985420" y="1632857"/>
            <a:ext cx="6292785" cy="461554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GB" sz="1400"/>
          </a:p>
          <a:p>
            <a:pPr>
              <a:lnSpc>
                <a:spcPct val="100000"/>
              </a:lnSpc>
            </a:pPr>
            <a:endParaRPr lang="en-GB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277EB0-8207-4F64-A223-44FA3BB92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33" y="1495071"/>
            <a:ext cx="3010320" cy="1362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2575D0-2FDD-455C-8915-DD5DD6117101}"/>
              </a:ext>
            </a:extLst>
          </p:cNvPr>
          <p:cNvSpPr txBox="1"/>
          <p:nvPr/>
        </p:nvSpPr>
        <p:spPr>
          <a:xfrm>
            <a:off x="4757186" y="2986405"/>
            <a:ext cx="1396652" cy="107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8CA1A6-7D8D-4705-8C3C-443F8058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934" y="4018917"/>
            <a:ext cx="5820587" cy="174331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DE6DC4-E9FE-469F-BB65-AA0586115753}"/>
              </a:ext>
            </a:extLst>
          </p:cNvPr>
          <p:cNvCxnSpPr>
            <a:cxnSpLocks/>
          </p:cNvCxnSpPr>
          <p:nvPr/>
        </p:nvCxnSpPr>
        <p:spPr>
          <a:xfrm>
            <a:off x="7597317" y="2896584"/>
            <a:ext cx="10438" cy="1161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4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8E90-7C3F-46DF-9AD0-FD22A23C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600"/>
            <a:ext cx="3413156" cy="177725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What is assembly &amp; shellcode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0833-2B97-46FD-98F3-D77609DF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387" y="1267731"/>
            <a:ext cx="6292785" cy="4615543"/>
          </a:xfrm>
        </p:spPr>
        <p:txBody>
          <a:bodyPr anchor="ctr">
            <a:normAutofit/>
          </a:bodyPr>
          <a:lstStyle/>
          <a:p>
            <a:pPr lvl="1">
              <a:lnSpc>
                <a:spcPct val="100000"/>
              </a:lnSpc>
            </a:pPr>
            <a:endParaRPr lang="en-GB" sz="1400" dirty="0"/>
          </a:p>
          <a:p>
            <a:pPr>
              <a:lnSpc>
                <a:spcPct val="100000"/>
              </a:lnSpc>
            </a:pP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3E6FC-32A7-42CD-A831-67ABD9CD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64" y="1190457"/>
            <a:ext cx="3010320" cy="1362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7EABD-B373-4196-B756-26B407703EC7}"/>
              </a:ext>
            </a:extLst>
          </p:cNvPr>
          <p:cNvSpPr txBox="1"/>
          <p:nvPr/>
        </p:nvSpPr>
        <p:spPr>
          <a:xfrm>
            <a:off x="5945417" y="2681791"/>
            <a:ext cx="1396652" cy="107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827370-A64F-40E9-A9DA-3A1C51E0F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165" y="3714303"/>
            <a:ext cx="5820587" cy="174331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E52089-5AC3-4DDD-BB61-9EE1B8168FE0}"/>
              </a:ext>
            </a:extLst>
          </p:cNvPr>
          <p:cNvCxnSpPr>
            <a:cxnSpLocks/>
          </p:cNvCxnSpPr>
          <p:nvPr/>
        </p:nvCxnSpPr>
        <p:spPr>
          <a:xfrm>
            <a:off x="8785548" y="2591970"/>
            <a:ext cx="10438" cy="1161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8F1494-5E23-4EE1-8AC8-1DFC4FB612AD}"/>
              </a:ext>
            </a:extLst>
          </p:cNvPr>
          <p:cNvSpPr txBox="1">
            <a:spLocks/>
          </p:cNvSpPr>
          <p:nvPr/>
        </p:nvSpPr>
        <p:spPr>
          <a:xfrm>
            <a:off x="578534" y="2591969"/>
            <a:ext cx="5015442" cy="384917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800" dirty="0"/>
              <a:t>We usually program in high level languages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Python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C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PHP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Assembly is a low level language</a:t>
            </a:r>
          </a:p>
          <a:p>
            <a:pPr>
              <a:lnSpc>
                <a:spcPct val="100000"/>
              </a:lnSpc>
            </a:pPr>
            <a:r>
              <a:rPr lang="en-GB" sz="1800" dirty="0"/>
              <a:t>In binary exploitation it  is sometimes possible to write malicious assembly (shellcode) and get the program to execute it</a:t>
            </a:r>
          </a:p>
        </p:txBody>
      </p:sp>
    </p:spTree>
    <p:extLst>
      <p:ext uri="{BB962C8B-B14F-4D97-AF65-F5344CB8AC3E}">
        <p14:creationId xmlns:p14="http://schemas.microsoft.com/office/powerpoint/2010/main" val="260190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udy Old Style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4A235-07AA-4733-B427-429CD8FF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51" y="609599"/>
            <a:ext cx="3413156" cy="1992407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Registers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37" y="609599"/>
            <a:ext cx="6889687" cy="52736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50B2-B67B-4067-ACE0-775FBD9E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067" y="783131"/>
            <a:ext cx="6889687" cy="553493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200" b="1" dirty="0"/>
              <a:t>Registers Store data</a:t>
            </a:r>
          </a:p>
          <a:p>
            <a:pPr>
              <a:lnSpc>
                <a:spcPct val="100000"/>
              </a:lnSpc>
            </a:pPr>
            <a:r>
              <a:rPr lang="en-GB" sz="1200" b="1" dirty="0"/>
              <a:t>Registers have slightly different names depending on architecture of the system</a:t>
            </a:r>
          </a:p>
          <a:p>
            <a:pPr>
              <a:lnSpc>
                <a:spcPct val="100000"/>
              </a:lnSpc>
            </a:pPr>
            <a:r>
              <a:rPr lang="en-GB" sz="1200" b="1" dirty="0"/>
              <a:t>Registers store different amounts of data depending on architecture</a:t>
            </a:r>
          </a:p>
          <a:p>
            <a:pPr>
              <a:lnSpc>
                <a:spcPct val="100000"/>
              </a:lnSpc>
            </a:pPr>
            <a:r>
              <a:rPr lang="en-GB" sz="1200" b="1" dirty="0"/>
              <a:t>Important Registers</a:t>
            </a:r>
          </a:p>
          <a:p>
            <a:pPr lvl="1">
              <a:lnSpc>
                <a:spcPct val="100000"/>
              </a:lnSpc>
            </a:pPr>
            <a:r>
              <a:rPr lang="en-GB" sz="1200" dirty="0"/>
              <a:t>Instruction Pointer (IP)</a:t>
            </a:r>
          </a:p>
          <a:p>
            <a:pPr lvl="1">
              <a:lnSpc>
                <a:spcPct val="100000"/>
              </a:lnSpc>
            </a:pPr>
            <a:r>
              <a:rPr lang="en-GB" sz="1200" dirty="0"/>
              <a:t>Registers used for general operations, such as passing data to function calls.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AX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BX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CX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DX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R8-R15 (General Registers for 64 Bit Processors)</a:t>
            </a:r>
          </a:p>
          <a:p>
            <a:pPr lvl="1">
              <a:lnSpc>
                <a:spcPct val="100000"/>
              </a:lnSpc>
            </a:pPr>
            <a:r>
              <a:rPr lang="en-GB" sz="1200" dirty="0"/>
              <a:t>Registers used for Stream (or string) operations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SI (Source Index) Pointer to start of data input location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DI (Destination Index) Pointer to data output location</a:t>
            </a:r>
          </a:p>
          <a:p>
            <a:pPr lvl="1">
              <a:lnSpc>
                <a:spcPct val="100000"/>
              </a:lnSpc>
            </a:pPr>
            <a:r>
              <a:rPr lang="en-GB" sz="1200" dirty="0"/>
              <a:t>Registers used for Managing the Stack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BP: (Base pointer) Points to the current base of the stack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SP: (Stack Pointer) Points to the current top of the stack</a:t>
            </a:r>
          </a:p>
          <a:p>
            <a:pPr>
              <a:lnSpc>
                <a:spcPct val="100000"/>
              </a:lnSpc>
            </a:pPr>
            <a:endParaRPr lang="en-GB" sz="1200" dirty="0"/>
          </a:p>
          <a:p>
            <a:pPr>
              <a:lnSpc>
                <a:spcPct val="100000"/>
              </a:lnSpc>
            </a:pP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37510-EA26-471F-8650-117585F93083}"/>
              </a:ext>
            </a:extLst>
          </p:cNvPr>
          <p:cNvSpPr/>
          <p:nvPr/>
        </p:nvSpPr>
        <p:spPr>
          <a:xfrm>
            <a:off x="56702" y="3724835"/>
            <a:ext cx="4621119" cy="135142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3200" b="1" dirty="0">
                <a:latin typeface="Arial, Helvetica, sans-serif"/>
              </a:rPr>
              <a:t>0x</a:t>
            </a:r>
            <a:r>
              <a:rPr lang="en-GB" sz="3200" b="1" dirty="0">
                <a:solidFill>
                  <a:srgbClr val="FF0000"/>
                </a:solidFill>
                <a:latin typeface="Arial, Helvetica, sans-serif"/>
              </a:rPr>
              <a:t>FFFFFFFF</a:t>
            </a:r>
            <a:r>
              <a:rPr lang="en-GB" sz="3200" b="1" dirty="0">
                <a:solidFill>
                  <a:srgbClr val="FFC000"/>
                </a:solidFill>
                <a:latin typeface="Arial, Helvetica, sans-serif"/>
              </a:rPr>
              <a:t>FFFF</a:t>
            </a:r>
            <a:r>
              <a:rPr lang="en-GB" sz="3200" b="1" dirty="0">
                <a:solidFill>
                  <a:srgbClr val="00B0F0"/>
                </a:solidFill>
                <a:latin typeface="Arial, Helvetica, sans-serif"/>
              </a:rPr>
              <a:t>FF</a:t>
            </a:r>
            <a:r>
              <a:rPr lang="en-GB" sz="3200" b="1" dirty="0">
                <a:solidFill>
                  <a:srgbClr val="00B050"/>
                </a:solidFill>
                <a:latin typeface="Arial, Helvetica, sans-serif"/>
              </a:rPr>
              <a:t>FF</a:t>
            </a:r>
            <a:endParaRPr lang="en-GB" sz="3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6ACB7-7B5E-4D54-8E4B-C11DB1FE3EB9}"/>
              </a:ext>
            </a:extLst>
          </p:cNvPr>
          <p:cNvSpPr txBox="1"/>
          <p:nvPr/>
        </p:nvSpPr>
        <p:spPr>
          <a:xfrm>
            <a:off x="1085389" y="2550904"/>
            <a:ext cx="2225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B050"/>
                </a:solidFill>
              </a:rPr>
              <a:t>8 bit (byte)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B0F0"/>
                </a:solidFill>
              </a:rPr>
              <a:t>16  bit (word)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C000"/>
                </a:solidFill>
              </a:rPr>
              <a:t>32 bit (</a:t>
            </a:r>
            <a:r>
              <a:rPr lang="en-GB" dirty="0" err="1">
                <a:solidFill>
                  <a:srgbClr val="FFC000"/>
                </a:solidFill>
              </a:rPr>
              <a:t>dword</a:t>
            </a:r>
            <a:r>
              <a:rPr lang="en-GB" dirty="0">
                <a:solidFill>
                  <a:srgbClr val="FFC000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64 bit (qword)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00B0F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85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56A2-6829-4020-B4A2-2AE9DC5A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D278-80AB-4FD9-A886-2D358750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31074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Move data into register (mov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pPr marL="3690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Add/Sub/Multiply data to register (add/sub/multiple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pPr marL="3690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pPr marL="36900" indent="0">
              <a:buNone/>
            </a:pP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pPr marL="3690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Division (integer math) the result is stored in rax</a:t>
            </a:r>
          </a:p>
          <a:p>
            <a:pPr marL="3690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rax,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GB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GB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GB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https://www.felixcloutier.com/x86/</a:t>
            </a:r>
          </a:p>
          <a:p>
            <a:pPr marL="3690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1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B534-B256-40D8-AD85-4C9EDA0F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(The 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0256-00D9-41A4-845C-05A1C0CB6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076450"/>
            <a:ext cx="4935676" cy="371474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programming, the stack is a logical data structure that obeys LIFO (Last in First Out) principle</a:t>
            </a:r>
          </a:p>
          <a:p>
            <a:r>
              <a:rPr lang="en-GB" dirty="0"/>
              <a:t>In processes, the stack is a region of memory where data is stored</a:t>
            </a:r>
          </a:p>
          <a:p>
            <a:r>
              <a:rPr lang="en-GB" dirty="0"/>
              <a:t>Each new function of a process gets it own stack frame</a:t>
            </a:r>
          </a:p>
          <a:p>
            <a:r>
              <a:rPr lang="en-GB" dirty="0"/>
              <a:t>The stack starts at a high memory location and grows down</a:t>
            </a:r>
          </a:p>
          <a:p>
            <a:endParaRPr lang="en-GB" dirty="0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56A2B09A-5124-46CB-80FC-BA27A629B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4" y="1761543"/>
            <a:ext cx="4227418" cy="491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99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1500</Words>
  <Application>Microsoft Office PowerPoint</Application>
  <PresentationFormat>Widescreen</PresentationFormat>
  <Paragraphs>258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Arial, Helvetica, sans-serif</vt:lpstr>
      <vt:lpstr>Bodoni MT</vt:lpstr>
      <vt:lpstr>Calibri</vt:lpstr>
      <vt:lpstr>Courier New</vt:lpstr>
      <vt:lpstr>Goudy Old Style</vt:lpstr>
      <vt:lpstr>Wingdings 2</vt:lpstr>
      <vt:lpstr>SlateVTI</vt:lpstr>
      <vt:lpstr>While you wait</vt:lpstr>
      <vt:lpstr>Assembly &amp; Shellcode</vt:lpstr>
      <vt:lpstr>What is Binary Exploitation?</vt:lpstr>
      <vt:lpstr>4 Week Plan</vt:lpstr>
      <vt:lpstr>Session Plan</vt:lpstr>
      <vt:lpstr>What is assembly &amp; shellcode</vt:lpstr>
      <vt:lpstr>Registers</vt:lpstr>
      <vt:lpstr>Some Assembly</vt:lpstr>
      <vt:lpstr>Memory (The Stack)</vt:lpstr>
      <vt:lpstr>Stack Frames</vt:lpstr>
      <vt:lpstr>First Assembly Program</vt:lpstr>
      <vt:lpstr>Assembly Activity</vt:lpstr>
      <vt:lpstr>Shellcode</vt:lpstr>
      <vt:lpstr>Shellcoding</vt:lpstr>
      <vt:lpstr>Hello World</vt:lpstr>
      <vt:lpstr>System Calls and File Descriptors</vt:lpstr>
      <vt:lpstr>Example Shellcode 2  </vt:lpstr>
      <vt:lpstr>Example Shellcode 1  </vt:lpstr>
      <vt:lpstr>Shellcode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&amp; Shellcode</dc:title>
  <dc:creator>Ben Roxbee Cox</dc:creator>
  <cp:lastModifiedBy>Ben Roxbee Cox</cp:lastModifiedBy>
  <cp:revision>10</cp:revision>
  <dcterms:created xsi:type="dcterms:W3CDTF">2021-10-18T15:44:12Z</dcterms:created>
  <dcterms:modified xsi:type="dcterms:W3CDTF">2021-10-20T15:04:25Z</dcterms:modified>
</cp:coreProperties>
</file>