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76" r:id="rId3"/>
    <p:sldId id="361" r:id="rId4"/>
    <p:sldId id="257" r:id="rId5"/>
    <p:sldId id="307" r:id="rId6"/>
    <p:sldId id="37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79" r:id="rId15"/>
    <p:sldId id="368" r:id="rId16"/>
    <p:sldId id="373" r:id="rId17"/>
    <p:sldId id="378" r:id="rId18"/>
    <p:sldId id="382" r:id="rId19"/>
    <p:sldId id="381" r:id="rId20"/>
    <p:sldId id="384" r:id="rId21"/>
    <p:sldId id="383" r:id="rId22"/>
    <p:sldId id="369" r:id="rId23"/>
    <p:sldId id="374" r:id="rId24"/>
    <p:sldId id="375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63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681620"/>
              </p:ext>
            </p:extLst>
          </p:nvPr>
        </p:nvGraphicFramePr>
        <p:xfrm>
          <a:off x="539552" y="1196752"/>
          <a:ext cx="8229600" cy="539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仅按照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天一个分区，按照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按天分区，分区下按照记录数分小索引，没有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shards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数的概念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通过对数据的重新洗牌，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数将无限制</a:t>
                      </a:r>
                      <a:endParaRPr lang="en-US" altLang="zh-CN" sz="1600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多表</a:t>
                      </a:r>
                      <a:r>
                        <a:rPr lang="en-US" altLang="zh-CN" sz="1600" dirty="0" err="1" smtClean="0">
                          <a:solidFill>
                            <a:srgbClr val="CC0000"/>
                          </a:solidFill>
                        </a:rPr>
                        <a:t>join,distinct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，嵌套查询，临时表，等将在这里实现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处理的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是根</a:t>
            </a:r>
            <a:r>
              <a:rPr lang="en-US" altLang="zh-CN" dirty="0" smtClean="0"/>
              <a:t>resource manager </a:t>
            </a:r>
            <a:r>
              <a:rPr lang="zh-CN" altLang="en-US" smtClean="0"/>
              <a:t>申请的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  <p:sp>
        <p:nvSpPr>
          <p:cNvPr id="54" name="云形标注 53"/>
          <p:cNvSpPr/>
          <p:nvPr/>
        </p:nvSpPr>
        <p:spPr>
          <a:xfrm>
            <a:off x="3866009" y="1194908"/>
            <a:ext cx="4215122" cy="1579663"/>
          </a:xfrm>
          <a:prstGeom prst="cloudCallout">
            <a:avLst>
              <a:gd name="adj1" fmla="val -37210"/>
              <a:gd name="adj2" fmla="val -57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之所以叫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，是因为这个架构跟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yarn</a:t>
            </a:r>
            <a:r>
              <a:rPr lang="zh-CN" altLang="en-US" sz="1600" dirty="0" smtClean="0"/>
              <a:t>的架构十分相似，只不过在这里用在了海狗里了而已，故还保留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的名字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  <p:bldP spid="54" grpId="0" animBg="1"/>
      <p:bldP spid="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云形标注 45"/>
          <p:cNvSpPr/>
          <p:nvPr/>
        </p:nvSpPr>
        <p:spPr>
          <a:xfrm>
            <a:off x="777764" y="1902644"/>
            <a:ext cx="7770296" cy="2552953"/>
          </a:xfrm>
          <a:prstGeom prst="cloudCallout">
            <a:avLst>
              <a:gd name="adj1" fmla="val -47062"/>
              <a:gd name="adj2" fmla="val -392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/>
              <a:t>假设我们使用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亿个</a:t>
            </a:r>
            <a:r>
              <a:rPr lang="en-US" altLang="zh-CN" b="1" dirty="0" err="1" smtClean="0"/>
              <a:t>bitset</a:t>
            </a:r>
            <a:endParaRPr lang="en-US" altLang="zh-CN" b="1" dirty="0" smtClean="0"/>
          </a:p>
          <a:p>
            <a:r>
              <a:rPr lang="zh-CN" altLang="en-US" b="1" dirty="0" smtClean="0"/>
              <a:t>那么实际上我们只存储其中的</a:t>
            </a:r>
            <a:r>
              <a:rPr lang="en-US" altLang="zh-CN" b="1" dirty="0" smtClean="0"/>
              <a:t>1%</a:t>
            </a:r>
            <a:r>
              <a:rPr lang="zh-CN" altLang="en-US" b="1" dirty="0" smtClean="0"/>
              <a:t>，取到</a:t>
            </a:r>
            <a:r>
              <a:rPr lang="en-US" altLang="zh-CN" b="1" dirty="0" smtClean="0"/>
              <a:t>1000</a:t>
            </a:r>
            <a:r>
              <a:rPr lang="zh-CN" altLang="en-US" b="1" dirty="0" smtClean="0"/>
              <a:t>万</a:t>
            </a:r>
            <a:endParaRPr lang="en-US" altLang="zh-CN" b="1" dirty="0" smtClean="0"/>
          </a:p>
          <a:p>
            <a:r>
              <a:rPr lang="zh-CN" altLang="en-US" b="1" dirty="0" smtClean="0"/>
              <a:t>因数据均匀，</a:t>
            </a:r>
            <a:r>
              <a:rPr lang="zh-CN" altLang="en-US" b="1" dirty="0"/>
              <a:t>这</a:t>
            </a:r>
            <a:r>
              <a:rPr lang="en-US" altLang="zh-CN" b="1" dirty="0"/>
              <a:t>1</a:t>
            </a:r>
            <a:r>
              <a:rPr lang="en-US" altLang="zh-CN" b="1" dirty="0" smtClean="0"/>
              <a:t>%</a:t>
            </a:r>
            <a:r>
              <a:rPr lang="zh-CN" altLang="en-US" b="1" dirty="0" smtClean="0"/>
              <a:t>与其他</a:t>
            </a:r>
            <a:r>
              <a:rPr lang="en-US" altLang="zh-CN" b="1" dirty="0" smtClean="0"/>
              <a:t>99%</a:t>
            </a:r>
            <a:r>
              <a:rPr lang="zh-CN" altLang="en-US" b="1" dirty="0" smtClean="0"/>
              <a:t>的稀疏程度一致</a:t>
            </a:r>
            <a:endParaRPr lang="en-US" altLang="zh-CN" b="1" dirty="0" smtClean="0"/>
          </a:p>
          <a:p>
            <a:r>
              <a:rPr lang="zh-CN" altLang="en-US" b="1" dirty="0" smtClean="0"/>
              <a:t>故最终值在</a:t>
            </a:r>
            <a:r>
              <a:rPr lang="en-US" altLang="zh-CN" b="1" dirty="0" smtClean="0"/>
              <a:t>1%</a:t>
            </a:r>
            <a:r>
              <a:rPr lang="zh-CN" altLang="en-US" b="1" dirty="0" smtClean="0"/>
              <a:t>的基础上乘以</a:t>
            </a:r>
            <a:r>
              <a:rPr lang="en-US" altLang="zh-CN" b="1" dirty="0" smtClean="0"/>
              <a:t>100</a:t>
            </a:r>
            <a:r>
              <a:rPr lang="zh-CN" altLang="en-US" b="1" dirty="0" smtClean="0"/>
              <a:t>即可</a:t>
            </a:r>
            <a:endParaRPr lang="zh-CN" altLang="en-US" b="1" dirty="0"/>
          </a:p>
        </p:txBody>
      </p:sp>
      <p:sp>
        <p:nvSpPr>
          <p:cNvPr id="29" name="下箭头 28"/>
          <p:cNvSpPr/>
          <p:nvPr/>
        </p:nvSpPr>
        <p:spPr>
          <a:xfrm>
            <a:off x="2391184" y="1450008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6745548" y="1475780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5354464" y="1467954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938836" y="1475780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Distinct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4" name="爆炸形 2 3"/>
          <p:cNvSpPr/>
          <p:nvPr/>
        </p:nvSpPr>
        <p:spPr>
          <a:xfrm>
            <a:off x="-22188" y="1450008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14" name="矩形 13"/>
          <p:cNvSpPr/>
          <p:nvPr/>
        </p:nvSpPr>
        <p:spPr>
          <a:xfrm>
            <a:off x="2138052" y="1836130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650220" y="183613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090380" y="183625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30540" y="1836254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8" name="爆炸形 2 17"/>
          <p:cNvSpPr/>
          <p:nvPr/>
        </p:nvSpPr>
        <p:spPr>
          <a:xfrm>
            <a:off x="-28240" y="2525812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19" name="矩形 18"/>
          <p:cNvSpPr/>
          <p:nvPr/>
        </p:nvSpPr>
        <p:spPr>
          <a:xfrm>
            <a:off x="2132000" y="2911934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644168" y="2911934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84328" y="2912058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524488" y="2912058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3" name="爆炸形 2 22"/>
          <p:cNvSpPr/>
          <p:nvPr/>
        </p:nvSpPr>
        <p:spPr>
          <a:xfrm>
            <a:off x="-36512" y="3581028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4" name="矩形 23"/>
          <p:cNvSpPr/>
          <p:nvPr/>
        </p:nvSpPr>
        <p:spPr>
          <a:xfrm>
            <a:off x="2123728" y="3967150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35896" y="396715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076056" y="396727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16216" y="3967274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142840" y="5093878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690492" y="511965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106120" y="511182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497204" y="5119650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8" name="加号 37"/>
          <p:cNvSpPr/>
          <p:nvPr/>
        </p:nvSpPr>
        <p:spPr>
          <a:xfrm>
            <a:off x="3146164" y="51463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加号 38"/>
          <p:cNvSpPr/>
          <p:nvPr/>
        </p:nvSpPr>
        <p:spPr>
          <a:xfrm>
            <a:off x="4658332" y="51685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加号 39"/>
          <p:cNvSpPr/>
          <p:nvPr/>
        </p:nvSpPr>
        <p:spPr>
          <a:xfrm>
            <a:off x="6098492" y="51463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于号 40"/>
          <p:cNvSpPr/>
          <p:nvPr/>
        </p:nvSpPr>
        <p:spPr>
          <a:xfrm>
            <a:off x="7524328" y="5169761"/>
            <a:ext cx="432048" cy="24487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72400" y="4455597"/>
            <a:ext cx="751320" cy="142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果</a:t>
            </a:r>
            <a:endParaRPr lang="zh-CN" altLang="en-US" dirty="0"/>
          </a:p>
        </p:txBody>
      </p:sp>
      <p:sp>
        <p:nvSpPr>
          <p:cNvPr id="44" name="云形标注 43"/>
          <p:cNvSpPr/>
          <p:nvPr/>
        </p:nvSpPr>
        <p:spPr>
          <a:xfrm>
            <a:off x="1724000" y="5620196"/>
            <a:ext cx="1566180" cy="864096"/>
          </a:xfrm>
          <a:prstGeom prst="cloudCallout">
            <a:avLst>
              <a:gd name="adj1" fmla="val -4194"/>
              <a:gd name="adj2" fmla="val -81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</a:t>
            </a:r>
          </a:p>
          <a:p>
            <a:pPr algn="ctr"/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47" name="云形标注 46"/>
          <p:cNvSpPr/>
          <p:nvPr/>
        </p:nvSpPr>
        <p:spPr>
          <a:xfrm>
            <a:off x="4031940" y="5865569"/>
            <a:ext cx="1766584" cy="864096"/>
          </a:xfrm>
          <a:prstGeom prst="cloudCallout">
            <a:avLst>
              <a:gd name="adj1" fmla="val -4194"/>
              <a:gd name="adj2" fmla="val -81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简单累加</a:t>
            </a:r>
            <a:endParaRPr lang="zh-CN" altLang="en-US" dirty="0"/>
          </a:p>
        </p:txBody>
      </p:sp>
      <p:sp>
        <p:nvSpPr>
          <p:cNvPr id="36" name="云形标注 35"/>
          <p:cNvSpPr/>
          <p:nvPr/>
        </p:nvSpPr>
        <p:spPr>
          <a:xfrm>
            <a:off x="1428812" y="101796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Bitset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0~100w</a:t>
            </a:r>
            <a:endParaRPr lang="zh-CN" altLang="en-US" sz="1400" dirty="0"/>
          </a:p>
        </p:txBody>
      </p:sp>
      <p:sp>
        <p:nvSpPr>
          <p:cNvPr id="37" name="云形标注 36"/>
          <p:cNvSpPr/>
          <p:nvPr/>
        </p:nvSpPr>
        <p:spPr>
          <a:xfrm>
            <a:off x="3029892" y="93701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Bitset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100w~200w</a:t>
            </a:r>
            <a:endParaRPr lang="zh-CN" altLang="en-US" sz="1200" dirty="0"/>
          </a:p>
        </p:txBody>
      </p:sp>
      <p:sp>
        <p:nvSpPr>
          <p:cNvPr id="42" name="云形标注 41"/>
          <p:cNvSpPr/>
          <p:nvPr/>
        </p:nvSpPr>
        <p:spPr>
          <a:xfrm>
            <a:off x="4571374" y="93701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Bitset</a:t>
            </a:r>
            <a:endParaRPr lang="en-US" altLang="zh-CN" sz="1400" dirty="0" smtClean="0"/>
          </a:p>
          <a:p>
            <a:pPr algn="ctr"/>
            <a:r>
              <a:rPr lang="en-US" altLang="zh-CN" sz="1400" dirty="0" err="1" smtClean="0"/>
              <a:t>Xxx~xxx</a:t>
            </a:r>
            <a:endParaRPr lang="zh-CN" altLang="en-US" sz="1400" dirty="0"/>
          </a:p>
        </p:txBody>
      </p:sp>
      <p:sp>
        <p:nvSpPr>
          <p:cNvPr id="45" name="云形标注 44"/>
          <p:cNvSpPr/>
          <p:nvPr/>
        </p:nvSpPr>
        <p:spPr>
          <a:xfrm>
            <a:off x="5792948" y="913570"/>
            <a:ext cx="17313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Bitset</a:t>
            </a:r>
            <a:endParaRPr lang="en-US" altLang="zh-CN" sz="1100" dirty="0" smtClean="0"/>
          </a:p>
          <a:p>
            <a:pPr algn="ctr"/>
            <a:r>
              <a:rPr lang="en-US" altLang="zh-CN" sz="1100" dirty="0" smtClean="0"/>
              <a:t>900w~1000w</a:t>
            </a:r>
            <a:endParaRPr lang="zh-CN" altLang="en-US" sz="1100" dirty="0"/>
          </a:p>
        </p:txBody>
      </p:sp>
      <p:sp>
        <p:nvSpPr>
          <p:cNvPr id="3" name="乘号 2"/>
          <p:cNvSpPr/>
          <p:nvPr/>
        </p:nvSpPr>
        <p:spPr>
          <a:xfrm>
            <a:off x="1281218" y="5145422"/>
            <a:ext cx="295188" cy="24487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4936812"/>
            <a:ext cx="10153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100</a:t>
            </a:r>
            <a:endParaRPr lang="zh-CN" alt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新月形 5"/>
          <p:cNvSpPr/>
          <p:nvPr/>
        </p:nvSpPr>
        <p:spPr>
          <a:xfrm>
            <a:off x="1724000" y="5013176"/>
            <a:ext cx="111696" cy="508411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新月形 47"/>
          <p:cNvSpPr/>
          <p:nvPr/>
        </p:nvSpPr>
        <p:spPr>
          <a:xfrm flipH="1">
            <a:off x="7380312" y="4941168"/>
            <a:ext cx="100850" cy="58124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9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29" grpId="0" animBg="1"/>
      <p:bldP spid="35" grpId="0" animBg="1"/>
      <p:bldP spid="33" grpId="0" animBg="1"/>
      <p:bldP spid="31" grpId="0" animBg="1"/>
      <p:bldP spid="4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4" grpId="0" animBg="1"/>
      <p:bldP spid="34" grpId="1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4" grpId="1" animBg="1"/>
      <p:bldP spid="47" grpId="0" animBg="1"/>
      <p:bldP spid="47" grpId="1" animBg="1"/>
      <p:bldP spid="36" grpId="0" animBg="1"/>
      <p:bldP spid="36" grpId="1" animBg="1"/>
      <p:bldP spid="37" grpId="0" animBg="1"/>
      <p:bldP spid="37" grpId="1" animBg="1"/>
      <p:bldP spid="42" grpId="0" animBg="1"/>
      <p:bldP spid="42" grpId="1" animBg="1"/>
      <p:bldP spid="45" grpId="0" animBg="1"/>
      <p:bldP spid="45" grpId="1" animBg="1"/>
      <p:bldP spid="3" grpId="0" animBg="1"/>
      <p:bldP spid="5" grpId="0"/>
      <p:bldP spid="6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简单的</a:t>
            </a:r>
            <a:r>
              <a:rPr lang="zh-CN" altLang="en-US" sz="3200" dirty="0" smtClean="0"/>
              <a:t>数理统计。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zh-CN" altLang="en-US" dirty="0"/>
              <a:t>一般就是简单的统计网站的访问量，用户量，转化率等用于高层决策，或者促进产品的</a:t>
            </a:r>
            <a:r>
              <a:rPr lang="zh-CN" altLang="en-US" dirty="0" smtClean="0"/>
              <a:t>发展。</a:t>
            </a:r>
            <a:endParaRPr lang="en-US" altLang="zh-CN" dirty="0"/>
          </a:p>
          <a:p>
            <a:r>
              <a:rPr lang="zh-CN" altLang="en-US" sz="3200" dirty="0"/>
              <a:t>精细化运营</a:t>
            </a:r>
            <a:endParaRPr lang="en-US" altLang="zh-CN" sz="3200" dirty="0" smtClean="0"/>
          </a:p>
          <a:p>
            <a:pPr marL="400050" lvl="1" indent="0">
              <a:buNone/>
            </a:pPr>
            <a:r>
              <a:rPr lang="zh-CN" altLang="en-US" dirty="0"/>
              <a:t>数据</a:t>
            </a:r>
            <a:r>
              <a:rPr lang="zh-CN" altLang="en-US" dirty="0" smtClean="0"/>
              <a:t>挖掘、个性化推荐等等作为代表。</a:t>
            </a:r>
            <a:endParaRPr lang="en-US" altLang="zh-CN" dirty="0" smtClean="0"/>
          </a:p>
          <a:p>
            <a:r>
              <a:rPr lang="zh-CN" altLang="en-US" sz="3200" dirty="0" smtClean="0"/>
              <a:t>开放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zh-CN" altLang="en-US" dirty="0" smtClean="0"/>
              <a:t>让</a:t>
            </a:r>
            <a:r>
              <a:rPr lang="zh-CN" altLang="en-US" dirty="0"/>
              <a:t>整个社会去分享数据，让每个人都可以去挖掘数据，每个人都可以创造价值。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30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底层</a:t>
            </a:r>
            <a:r>
              <a:rPr lang="zh-CN" altLang="en-US" dirty="0"/>
              <a:t>使用了索引技术，数据扫描的速度大为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计一般比较实时，统计延迟一般为秒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3379"/>
            <a:ext cx="79152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347864" y="2708920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1767</Words>
  <Application>Microsoft Office PowerPoint</Application>
  <PresentationFormat>全屏显示(4:3)</PresentationFormat>
  <Paragraphs>347</Paragraphs>
  <Slides>24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相对于其他分布式系统的优点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Distinct方案</vt:lpstr>
      <vt:lpstr>数据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812</cp:revision>
  <dcterms:modified xsi:type="dcterms:W3CDTF">2013-03-04T12:01:01Z</dcterms:modified>
</cp:coreProperties>
</file>