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376" r:id="rId3"/>
    <p:sldId id="361" r:id="rId4"/>
    <p:sldId id="257" r:id="rId5"/>
    <p:sldId id="307" r:id="rId6"/>
    <p:sldId id="377" r:id="rId7"/>
    <p:sldId id="313" r:id="rId8"/>
    <p:sldId id="362" r:id="rId9"/>
    <p:sldId id="364" r:id="rId10"/>
    <p:sldId id="363" r:id="rId11"/>
    <p:sldId id="366" r:id="rId12"/>
    <p:sldId id="367" r:id="rId13"/>
    <p:sldId id="372" r:id="rId14"/>
    <p:sldId id="368" r:id="rId15"/>
    <p:sldId id="373" r:id="rId16"/>
    <p:sldId id="378" r:id="rId17"/>
    <p:sldId id="371" r:id="rId18"/>
    <p:sldId id="369" r:id="rId19"/>
    <p:sldId id="374" r:id="rId20"/>
    <p:sldId id="375" r:id="rId2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张欧" initials="张欧" lastIdx="2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62" autoAdjust="0"/>
    <p:restoredTop sz="87955" autoAdjust="0"/>
  </p:normalViewPr>
  <p:slideViewPr>
    <p:cSldViewPr>
      <p:cViewPr>
        <p:scale>
          <a:sx n="75" d="100"/>
          <a:sy n="75" d="100"/>
        </p:scale>
        <p:origin x="-1188" y="-2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7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914C13-989A-477A-9CB3-5348B7845306}" type="datetimeFigureOut">
              <a:rPr lang="zh-CN" altLang="en-US" smtClean="0"/>
              <a:t>2013/2/25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F956F-0FB0-49A7-9A65-ECFE7CD21C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863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F956F-0FB0-49A7-9A65-ECFE7CD21C1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32277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F956F-0FB0-49A7-9A65-ECFE7CD21C1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60056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F956F-0FB0-49A7-9A65-ECFE7CD21C1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0874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F956F-0FB0-49A7-9A65-ECFE7CD21C1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9415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Mac雅黑" pitchFamily="34" charset="-122"/>
                <a:ea typeface="Mac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Mac雅黑" pitchFamily="34" charset="-122"/>
                <a:ea typeface="Mac雅黑" pitchFamily="34" charset="-122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latin typeface="Mac雅黑" pitchFamily="34" charset="-122"/>
                <a:ea typeface="Mac雅黑" pitchFamily="34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Mac雅黑" pitchFamily="34" charset="-122"/>
                <a:ea typeface="Mac雅黑" pitchFamily="34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Mac雅黑" pitchFamily="34" charset="-122"/>
                <a:ea typeface="Mac雅黑" pitchFamily="34" charset="-122"/>
              </a:defRPr>
            </a:lvl1pPr>
          </a:lstStyle>
          <a:p>
            <a:pPr>
              <a:defRPr/>
            </a:pPr>
            <a:fld id="{B61A5C28-D69B-41D0-A1ED-69265E18C410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00712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331818-735A-44EC-9ADB-42805DB3BF2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16518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AC19A3-FA1F-495D-B63E-D68D7FC04C7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41611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>
                <a:latin typeface="微软雅黑" pitchFamily="34" charset="-122"/>
                <a:ea typeface="微软雅黑" pitchFamily="34" charset="-122"/>
              </a:defRPr>
            </a:lvl1pPr>
            <a:lvl2pPr>
              <a:defRPr sz="2400">
                <a:latin typeface="微软雅黑" pitchFamily="34" charset="-122"/>
                <a:ea typeface="微软雅黑" pitchFamily="34" charset="-122"/>
              </a:defRPr>
            </a:lvl2pPr>
            <a:lvl3pPr>
              <a:defRPr sz="2000">
                <a:latin typeface="微软雅黑" pitchFamily="34" charset="-122"/>
                <a:ea typeface="微软雅黑" pitchFamily="34" charset="-122"/>
              </a:defRPr>
            </a:lvl3pPr>
            <a:lvl4pPr>
              <a:defRPr sz="1800">
                <a:latin typeface="微软雅黑" pitchFamily="34" charset="-122"/>
                <a:ea typeface="微软雅黑" pitchFamily="34" charset="-122"/>
              </a:defRPr>
            </a:lvl4pPr>
            <a:lvl5pPr>
              <a:defRPr sz="180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200"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 sz="1200"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 sz="1200"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fld id="{34D46182-A05F-44A2-8E21-3F0029A9FE6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7754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2C368B-86A0-4AEF-8A3F-E58F70C0B2F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6777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E1D1EB-2EBD-4BD3-835E-FD198F0991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288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911B20-486A-4FAA-B15C-DD068A4517D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6480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0CDF8A-6996-4982-906D-107C5487726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77417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859ED1-E5BA-4999-8229-99760665A54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97198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B2D7BA-57BE-463D-AE0C-5D16A6E5DAF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6401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D5186D-8C58-4C58-B4E1-979D4F5E6E9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11333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522548BF-8C7C-4CC5-88C5-A27873BB615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1031" name="Picture 7" descr="PPT03-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uyannian/higo/wiki/201302log" TargetMode="External"/><Relationship Id="rId2" Type="http://schemas.openxmlformats.org/officeDocument/2006/relationships/hyperlink" Target="https://github.com/muyannian/higo/wiki/Lucene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4" descr="PPT03-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TextBox 1"/>
          <p:cNvSpPr txBox="1">
            <a:spLocks noChangeArrowheads="1"/>
          </p:cNvSpPr>
          <p:nvPr/>
        </p:nvSpPr>
        <p:spPr bwMode="auto">
          <a:xfrm>
            <a:off x="2195736" y="2508332"/>
            <a:ext cx="518390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lang="zh-CN" altLang="en-US" sz="4800" dirty="0" smtClean="0">
                <a:solidFill>
                  <a:srgbClr val="000000"/>
                </a:solidFill>
                <a:latin typeface="Arial"/>
                <a:ea typeface="宋体"/>
              </a:rPr>
              <a:t>海狗的原理与实现</a:t>
            </a:r>
            <a:endParaRPr lang="zh-CN" altLang="en-US" sz="4800" dirty="0"/>
          </a:p>
        </p:txBody>
      </p:sp>
      <p:sp>
        <p:nvSpPr>
          <p:cNvPr id="2052" name="TextBox 4"/>
          <p:cNvSpPr txBox="1">
            <a:spLocks noChangeArrowheads="1"/>
          </p:cNvSpPr>
          <p:nvPr/>
        </p:nvSpPr>
        <p:spPr bwMode="auto">
          <a:xfrm>
            <a:off x="5796136" y="5589240"/>
            <a:ext cx="1728192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dirty="0" smtClean="0"/>
              <a:t>母延年</a:t>
            </a:r>
            <a:r>
              <a:rPr lang="en-US" altLang="zh-CN" dirty="0" smtClean="0"/>
              <a:t>(</a:t>
            </a:r>
            <a:r>
              <a:rPr lang="zh-CN" altLang="en-US" dirty="0"/>
              <a:t>子落</a:t>
            </a:r>
            <a:r>
              <a:rPr lang="en-US" altLang="zh-CN" dirty="0" smtClean="0"/>
              <a:t>)</a:t>
            </a:r>
            <a:br>
              <a:rPr lang="en-US" altLang="zh-CN" dirty="0" smtClean="0"/>
            </a:br>
            <a:r>
              <a:rPr lang="en-US" altLang="zh-CN" dirty="0" smtClean="0"/>
              <a:t>2013-02-21</a:t>
            </a:r>
            <a:endParaRPr lang="en-US" altLang="zh-CN" dirty="0"/>
          </a:p>
          <a:p>
            <a:pPr algn="ctr" eaLnBrk="1" hangingPunct="1"/>
            <a:endParaRPr lang="zh-CN" altLang="en-US" dirty="0"/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204183" y="3551932"/>
            <a:ext cx="518390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lang="zh-CN" altLang="en-US" sz="1400" dirty="0"/>
              <a:t>如何在几秒的</a:t>
            </a:r>
            <a:r>
              <a:rPr lang="zh-CN" altLang="en-US" sz="1400" dirty="0" smtClean="0"/>
              <a:t>时间，分析</a:t>
            </a:r>
            <a:r>
              <a:rPr lang="zh-CN" altLang="en-US" sz="1400" dirty="0"/>
              <a:t>百亿级别的数据</a:t>
            </a:r>
            <a:r>
              <a:rPr lang="en-US" altLang="zh-CN" sz="1400" dirty="0"/>
              <a:t>?</a:t>
            </a:r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" y="2039516"/>
            <a:ext cx="8324850" cy="323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查询部分之分区</a:t>
            </a:r>
            <a:endParaRPr lang="zh-CN" altLang="en-US" dirty="0"/>
          </a:p>
        </p:txBody>
      </p:sp>
      <p:sp>
        <p:nvSpPr>
          <p:cNvPr id="3" name="云形标注 2"/>
          <p:cNvSpPr/>
          <p:nvPr/>
        </p:nvSpPr>
        <p:spPr>
          <a:xfrm>
            <a:off x="1347788" y="2039516"/>
            <a:ext cx="4968552" cy="1080120"/>
          </a:xfrm>
          <a:prstGeom prst="cloud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每个</a:t>
            </a:r>
            <a:r>
              <a:rPr lang="en-US" altLang="zh-CN" dirty="0" smtClean="0"/>
              <a:t>shard</a:t>
            </a:r>
            <a:r>
              <a:rPr lang="zh-CN" altLang="en-US" dirty="0" smtClean="0"/>
              <a:t>下是有多个分区的，每次查询，根据时间范围不同，使用的分区也不同</a:t>
            </a:r>
            <a:endParaRPr lang="zh-CN" altLang="en-US" dirty="0"/>
          </a:p>
        </p:txBody>
      </p:sp>
      <p:sp>
        <p:nvSpPr>
          <p:cNvPr id="5" name="云形标注 4"/>
          <p:cNvSpPr/>
          <p:nvPr/>
        </p:nvSpPr>
        <p:spPr>
          <a:xfrm>
            <a:off x="1171352" y="3119636"/>
            <a:ext cx="6120680" cy="1067420"/>
          </a:xfrm>
          <a:prstGeom prst="cloud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每次只查询一个分区，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如果跨多个分区查询，实际上是查询多次，然后经过</a:t>
            </a:r>
            <a:r>
              <a:rPr lang="en-US" altLang="zh-CN" dirty="0" smtClean="0"/>
              <a:t>merge server</a:t>
            </a:r>
            <a:r>
              <a:rPr lang="zh-CN" altLang="en-US" dirty="0" smtClean="0"/>
              <a:t>合并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0440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5" grpId="0" animBg="1"/>
      <p:bldP spid="5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Higo </a:t>
            </a:r>
            <a:r>
              <a:rPr lang="zh-CN" altLang="en-US" dirty="0" smtClean="0"/>
              <a:t>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600200"/>
            <a:ext cx="843528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dirty="0"/>
              <a:t>String </a:t>
            </a:r>
            <a:r>
              <a:rPr lang="en-US" altLang="zh-CN" sz="2000" dirty="0" err="1"/>
              <a:t>connstr</a:t>
            </a:r>
            <a:r>
              <a:rPr lang="en-US" altLang="zh-CN" sz="2000" dirty="0"/>
              <a:t> = "</a:t>
            </a:r>
            <a:r>
              <a:rPr lang="en-US" altLang="zh-CN" sz="2000" dirty="0" err="1"/>
              <a:t>jdbc:higo</a:t>
            </a:r>
            <a:r>
              <a:rPr lang="en-US" altLang="zh-CN" sz="2000" dirty="0"/>
              <a:t>://localhost:1107</a:t>
            </a:r>
            <a:r>
              <a:rPr lang="en-US" altLang="zh-CN" sz="2000" dirty="0" smtClean="0"/>
              <a:t>";</a:t>
            </a:r>
          </a:p>
          <a:p>
            <a:pPr marL="0" indent="0">
              <a:buNone/>
            </a:pPr>
            <a:r>
              <a:rPr lang="en-US" altLang="zh-CN" sz="2000" dirty="0" err="1" smtClean="0"/>
              <a:t>Class.forName</a:t>
            </a:r>
            <a:r>
              <a:rPr lang="en-US" altLang="zh-CN" sz="2000" dirty="0"/>
              <a:t>("</a:t>
            </a:r>
            <a:r>
              <a:rPr lang="en-US" altLang="zh-CN" sz="2000" dirty="0" err="1"/>
              <a:t>com.alipay.higo.jdbc.HigoDriver</a:t>
            </a:r>
            <a:r>
              <a:rPr lang="en-US" altLang="zh-CN" sz="2000" dirty="0" smtClean="0"/>
              <a:t>");</a:t>
            </a:r>
          </a:p>
          <a:p>
            <a:pPr marL="0" indent="0">
              <a:buNone/>
            </a:pPr>
            <a:r>
              <a:rPr lang="en-US" altLang="zh-CN" sz="2000" dirty="0" smtClean="0"/>
              <a:t>Connection </a:t>
            </a:r>
            <a:r>
              <a:rPr lang="en-US" altLang="zh-CN" sz="2000" dirty="0"/>
              <a:t>con = </a:t>
            </a:r>
            <a:r>
              <a:rPr lang="en-US" altLang="zh-CN" sz="2000" dirty="0" err="1"/>
              <a:t>DriverManager.getConnection</a:t>
            </a:r>
            <a:r>
              <a:rPr lang="en-US" altLang="zh-CN" sz="2000" dirty="0"/>
              <a:t>(</a:t>
            </a:r>
            <a:r>
              <a:rPr lang="en-US" altLang="zh-CN" sz="2000" dirty="0" err="1"/>
              <a:t>connstr</a:t>
            </a:r>
            <a:r>
              <a:rPr lang="en-US" altLang="zh-CN" sz="2000" dirty="0"/>
              <a:t>, "", </a:t>
            </a:r>
            <a:r>
              <a:rPr lang="en-US" altLang="zh-CN" sz="2000" dirty="0" smtClean="0"/>
              <a:t>"");</a:t>
            </a:r>
          </a:p>
          <a:p>
            <a:pPr marL="0" indent="0">
              <a:buNone/>
            </a:pPr>
            <a:r>
              <a:rPr lang="en-US" altLang="zh-CN" sz="2000" dirty="0" smtClean="0"/>
              <a:t>Statement </a:t>
            </a:r>
            <a:r>
              <a:rPr lang="en-US" altLang="zh-CN" sz="2000" dirty="0" err="1"/>
              <a:t>stmt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con.createStatement</a:t>
            </a:r>
            <a:r>
              <a:rPr lang="en-US" altLang="zh-CN" sz="2000" dirty="0" smtClean="0"/>
              <a:t>();</a:t>
            </a:r>
          </a:p>
          <a:p>
            <a:pPr marL="0" indent="0">
              <a:buNone/>
            </a:pPr>
            <a:r>
              <a:rPr lang="en-US" altLang="zh-CN" sz="2000" dirty="0" err="1" smtClean="0"/>
              <a:t>HigoQueryResultSet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res = null;</a:t>
            </a:r>
            <a:br>
              <a:rPr lang="en-US" altLang="zh-CN" sz="2000" dirty="0"/>
            </a:br>
            <a:r>
              <a:rPr lang="en-US" altLang="zh-CN" sz="2000" dirty="0" smtClean="0"/>
              <a:t>res </a:t>
            </a:r>
            <a:r>
              <a:rPr lang="en-US" altLang="zh-CN" sz="2000" dirty="0"/>
              <a:t>= (</a:t>
            </a:r>
            <a:r>
              <a:rPr lang="en-US" altLang="zh-CN" sz="2000" dirty="0" err="1"/>
              <a:t>HigoQueryResultSet</a:t>
            </a:r>
            <a:r>
              <a:rPr lang="en-US" altLang="zh-CN" sz="2000" dirty="0"/>
              <a:t>) </a:t>
            </a:r>
            <a:r>
              <a:rPr lang="en-US" altLang="zh-CN" sz="2000" dirty="0" err="1" smtClean="0"/>
              <a:t>stmt.executeQuery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strsql</a:t>
            </a:r>
            <a:r>
              <a:rPr lang="en-US" altLang="zh-CN" sz="2000" dirty="0" smtClean="0"/>
              <a:t>);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while </a:t>
            </a:r>
            <a:r>
              <a:rPr lang="en-US" altLang="zh-CN" sz="2000" dirty="0"/>
              <a:t>(</a:t>
            </a:r>
            <a:r>
              <a:rPr lang="en-US" altLang="zh-CN" sz="2000" dirty="0" err="1"/>
              <a:t>res.next</a:t>
            </a:r>
            <a:r>
              <a:rPr lang="en-US" altLang="zh-CN" sz="2000" dirty="0"/>
              <a:t>()) {</a:t>
            </a:r>
            <a:br>
              <a:rPr lang="en-US" altLang="zh-CN" sz="2000" dirty="0"/>
            </a:br>
            <a:r>
              <a:rPr lang="en-US" altLang="zh-CN" sz="2000" dirty="0"/>
              <a:t>    for 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i = 0; i &lt; </a:t>
            </a:r>
            <a:r>
              <a:rPr lang="en-US" altLang="zh-CN" sz="2000" dirty="0" err="1"/>
              <a:t>colsNames.size</a:t>
            </a:r>
            <a:r>
              <a:rPr lang="en-US" altLang="zh-CN" sz="2000" dirty="0"/>
              <a:t>(); i++) {</a:t>
            </a:r>
            <a:br>
              <a:rPr lang="en-US" altLang="zh-CN" sz="2000" dirty="0"/>
            </a:br>
            <a:r>
              <a:rPr lang="en-US" altLang="zh-CN" sz="2000" dirty="0"/>
              <a:t>        </a:t>
            </a:r>
            <a:r>
              <a:rPr lang="en-US" altLang="zh-CN" sz="2000" dirty="0" err="1"/>
              <a:t>System.out.print</a:t>
            </a:r>
            <a:r>
              <a:rPr lang="en-US" altLang="zh-CN" sz="2000" dirty="0"/>
              <a:t>(</a:t>
            </a:r>
            <a:r>
              <a:rPr lang="en-US" altLang="zh-CN" sz="2000" dirty="0" err="1"/>
              <a:t>res.getString</a:t>
            </a:r>
            <a:r>
              <a:rPr lang="en-US" altLang="zh-CN" sz="2000" dirty="0"/>
              <a:t>(</a:t>
            </a:r>
            <a:r>
              <a:rPr lang="en-US" altLang="zh-CN" sz="2000" dirty="0" err="1"/>
              <a:t>colsNames.get</a:t>
            </a:r>
            <a:r>
              <a:rPr lang="en-US" altLang="zh-CN" sz="2000" dirty="0"/>
              <a:t>(i</a:t>
            </a:r>
            <a:r>
              <a:rPr lang="en-US" altLang="zh-CN" sz="2000" dirty="0" smtClean="0"/>
              <a:t>)));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en-US" altLang="zh-CN" sz="2000" dirty="0"/>
              <a:t>    </a:t>
            </a:r>
            <a:r>
              <a:rPr lang="en-US" altLang="zh-CN" sz="2000" dirty="0" smtClean="0"/>
              <a:t>}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en-US" altLang="zh-CN" sz="2000" dirty="0"/>
              <a:t>}</a:t>
            </a:r>
            <a:br>
              <a:rPr lang="en-US" altLang="zh-CN" sz="2000" dirty="0"/>
            </a:br>
            <a:r>
              <a:rPr lang="en-US" altLang="zh-CN" sz="2000" dirty="0" err="1"/>
              <a:t>con.close</a:t>
            </a:r>
            <a:r>
              <a:rPr lang="en-US" altLang="zh-CN" sz="2000" dirty="0"/>
              <a:t>();</a:t>
            </a:r>
            <a:endParaRPr lang="zh-CN" altLang="en-US" sz="2000" dirty="0"/>
          </a:p>
        </p:txBody>
      </p:sp>
      <p:sp>
        <p:nvSpPr>
          <p:cNvPr id="4" name="云形标注 3"/>
          <p:cNvSpPr/>
          <p:nvPr/>
        </p:nvSpPr>
        <p:spPr>
          <a:xfrm>
            <a:off x="4067944" y="2132856"/>
            <a:ext cx="4464496" cy="936104"/>
          </a:xfrm>
          <a:prstGeom prst="cloudCallout">
            <a:avLst>
              <a:gd name="adj1" fmla="val -14860"/>
              <a:gd name="adj2" fmla="val -7045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海狗的连接字符串</a:t>
            </a:r>
            <a:endParaRPr lang="zh-CN" altLang="en-US" dirty="0"/>
          </a:p>
        </p:txBody>
      </p:sp>
      <p:sp>
        <p:nvSpPr>
          <p:cNvPr id="7" name="云形标注 6"/>
          <p:cNvSpPr/>
          <p:nvPr/>
        </p:nvSpPr>
        <p:spPr>
          <a:xfrm>
            <a:off x="2597944" y="2469096"/>
            <a:ext cx="4464496" cy="936104"/>
          </a:xfrm>
          <a:prstGeom prst="cloudCallout">
            <a:avLst>
              <a:gd name="adj1" fmla="val -14860"/>
              <a:gd name="adj2" fmla="val -7045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driver</a:t>
            </a:r>
            <a:endParaRPr lang="zh-CN" altLang="en-US" dirty="0"/>
          </a:p>
        </p:txBody>
      </p:sp>
      <p:sp>
        <p:nvSpPr>
          <p:cNvPr id="8" name="云形标注 7"/>
          <p:cNvSpPr/>
          <p:nvPr/>
        </p:nvSpPr>
        <p:spPr>
          <a:xfrm>
            <a:off x="3491880" y="2886348"/>
            <a:ext cx="4464496" cy="936104"/>
          </a:xfrm>
          <a:prstGeom prst="cloudCallout">
            <a:avLst>
              <a:gd name="adj1" fmla="val -14860"/>
              <a:gd name="adj2" fmla="val -7045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建立连接</a:t>
            </a:r>
            <a:endParaRPr lang="zh-CN" altLang="en-US" dirty="0"/>
          </a:p>
        </p:txBody>
      </p:sp>
      <p:sp>
        <p:nvSpPr>
          <p:cNvPr id="9" name="云形标注 8"/>
          <p:cNvSpPr/>
          <p:nvPr/>
        </p:nvSpPr>
        <p:spPr>
          <a:xfrm>
            <a:off x="2051720" y="3212976"/>
            <a:ext cx="4464496" cy="936104"/>
          </a:xfrm>
          <a:prstGeom prst="cloudCallout">
            <a:avLst>
              <a:gd name="adj1" fmla="val -14860"/>
              <a:gd name="adj2" fmla="val -7045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创建</a:t>
            </a:r>
            <a:r>
              <a:rPr lang="en-US" altLang="zh-CN" dirty="0" smtClean="0"/>
              <a:t>statement</a:t>
            </a:r>
            <a:endParaRPr lang="zh-CN" altLang="en-US" dirty="0"/>
          </a:p>
        </p:txBody>
      </p:sp>
      <p:sp>
        <p:nvSpPr>
          <p:cNvPr id="10" name="云形标注 9"/>
          <p:cNvSpPr/>
          <p:nvPr/>
        </p:nvSpPr>
        <p:spPr>
          <a:xfrm>
            <a:off x="4283968" y="3789040"/>
            <a:ext cx="4464496" cy="936104"/>
          </a:xfrm>
          <a:prstGeom prst="cloudCallout">
            <a:avLst>
              <a:gd name="adj1" fmla="val -14860"/>
              <a:gd name="adj2" fmla="val -7045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执行</a:t>
            </a:r>
            <a:r>
              <a:rPr lang="en-US" altLang="zh-CN" dirty="0" err="1" smtClean="0"/>
              <a:t>sql</a:t>
            </a:r>
            <a:endParaRPr lang="zh-CN" altLang="en-US" dirty="0"/>
          </a:p>
        </p:txBody>
      </p:sp>
      <p:sp>
        <p:nvSpPr>
          <p:cNvPr id="11" name="云形标注 10"/>
          <p:cNvSpPr/>
          <p:nvPr/>
        </p:nvSpPr>
        <p:spPr>
          <a:xfrm>
            <a:off x="2627784" y="5085184"/>
            <a:ext cx="4464496" cy="936104"/>
          </a:xfrm>
          <a:prstGeom prst="cloudCallout">
            <a:avLst>
              <a:gd name="adj1" fmla="val -14860"/>
              <a:gd name="adj2" fmla="val -7045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获取结果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2067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8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0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常见</a:t>
            </a:r>
            <a:r>
              <a:rPr lang="en-US" altLang="zh-CN" dirty="0" err="1" smtClean="0"/>
              <a:t>sql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7584" y="1196752"/>
            <a:ext cx="7488832" cy="5661248"/>
          </a:xfrm>
        </p:spPr>
        <p:txBody>
          <a:bodyPr/>
          <a:lstStyle/>
          <a:p>
            <a:r>
              <a:rPr lang="zh-CN" altLang="en-US" sz="3200" dirty="0"/>
              <a:t>查询明细</a:t>
            </a:r>
          </a:p>
          <a:p>
            <a:pPr marL="0" indent="0">
              <a:buNone/>
            </a:pPr>
            <a:r>
              <a:rPr lang="en-US" altLang="zh-CN" dirty="0" smtClean="0"/>
              <a:t>select </a:t>
            </a:r>
            <a:r>
              <a:rPr lang="en-US" altLang="zh-CN" dirty="0" err="1"/>
              <a:t>ipv,price</a:t>
            </a:r>
            <a:r>
              <a:rPr lang="en-US" altLang="zh-CN" dirty="0"/>
              <a:t> from </a:t>
            </a:r>
            <a:r>
              <a:rPr lang="en-US" altLang="zh-CN" dirty="0" smtClean="0"/>
              <a:t>xxx </a:t>
            </a:r>
          </a:p>
          <a:p>
            <a:pPr marL="0" indent="0">
              <a:buNone/>
            </a:pPr>
            <a:r>
              <a:rPr lang="en-US" altLang="zh-CN" sz="2400" dirty="0" smtClean="0"/>
              <a:t>where </a:t>
            </a:r>
            <a:r>
              <a:rPr lang="en-US" altLang="zh-CN" sz="2400" dirty="0" err="1"/>
              <a:t>thedate</a:t>
            </a:r>
            <a:r>
              <a:rPr lang="en-US" altLang="zh-CN" sz="2400" dirty="0"/>
              <a:t> range '20130201,20130202' 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dirty="0" smtClean="0"/>
              <a:t>limit </a:t>
            </a:r>
            <a:r>
              <a:rPr lang="en-US" altLang="zh-CN" dirty="0"/>
              <a:t>0,20</a:t>
            </a:r>
          </a:p>
          <a:p>
            <a:r>
              <a:rPr lang="zh-CN" altLang="en-US" sz="3200" dirty="0"/>
              <a:t>对明细数据排序</a:t>
            </a:r>
          </a:p>
          <a:p>
            <a:pPr marL="0" indent="0">
              <a:buNone/>
            </a:pPr>
            <a:r>
              <a:rPr lang="en-US" altLang="zh-CN" dirty="0"/>
              <a:t>select </a:t>
            </a:r>
            <a:r>
              <a:rPr lang="en-US" altLang="zh-CN" dirty="0" err="1"/>
              <a:t>ipv,price</a:t>
            </a:r>
            <a:r>
              <a:rPr lang="en-US" altLang="zh-CN" dirty="0"/>
              <a:t> from </a:t>
            </a:r>
            <a:r>
              <a:rPr lang="en-US" altLang="zh-CN" dirty="0" smtClean="0"/>
              <a:t>xxx </a:t>
            </a:r>
          </a:p>
          <a:p>
            <a:pPr marL="0" indent="0">
              <a:buNone/>
            </a:pPr>
            <a:r>
              <a:rPr lang="en-US" altLang="zh-CN" sz="2400" dirty="0" smtClean="0"/>
              <a:t>where </a:t>
            </a:r>
            <a:r>
              <a:rPr lang="en-US" altLang="zh-CN" sz="2400" dirty="0" err="1"/>
              <a:t>thedate</a:t>
            </a:r>
            <a:r>
              <a:rPr lang="en-US" altLang="zh-CN" sz="2400" dirty="0"/>
              <a:t> range '20130201,20130202' 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dirty="0" smtClean="0"/>
              <a:t>order </a:t>
            </a:r>
            <a:r>
              <a:rPr lang="en-US" altLang="zh-CN" dirty="0"/>
              <a:t>by price </a:t>
            </a:r>
            <a:r>
              <a:rPr lang="en-US" altLang="zh-CN" dirty="0" err="1"/>
              <a:t>desc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limit 0,20</a:t>
            </a:r>
            <a:endParaRPr lang="en-US" altLang="zh-CN" dirty="0"/>
          </a:p>
        </p:txBody>
      </p:sp>
      <p:sp>
        <p:nvSpPr>
          <p:cNvPr id="4" name="云形标注 3"/>
          <p:cNvSpPr/>
          <p:nvPr/>
        </p:nvSpPr>
        <p:spPr>
          <a:xfrm>
            <a:off x="2123728" y="1245036"/>
            <a:ext cx="3816424" cy="792088"/>
          </a:xfrm>
          <a:prstGeom prst="cloudCallout">
            <a:avLst>
              <a:gd name="adj1" fmla="val -37804"/>
              <a:gd name="adj2" fmla="val 5448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要查询的列</a:t>
            </a:r>
            <a:endParaRPr lang="zh-CN" altLang="en-US" dirty="0"/>
          </a:p>
        </p:txBody>
      </p:sp>
      <p:sp>
        <p:nvSpPr>
          <p:cNvPr id="6" name="云形标注 5"/>
          <p:cNvSpPr/>
          <p:nvPr/>
        </p:nvSpPr>
        <p:spPr>
          <a:xfrm>
            <a:off x="4427984" y="1222712"/>
            <a:ext cx="3816424" cy="792088"/>
          </a:xfrm>
          <a:prstGeom prst="cloudCallout">
            <a:avLst>
              <a:gd name="adj1" fmla="val -37804"/>
              <a:gd name="adj2" fmla="val 5448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查询的表名</a:t>
            </a:r>
            <a:endParaRPr lang="zh-CN" altLang="en-US" dirty="0"/>
          </a:p>
        </p:txBody>
      </p:sp>
      <p:sp>
        <p:nvSpPr>
          <p:cNvPr id="7" name="云形标注 6"/>
          <p:cNvSpPr/>
          <p:nvPr/>
        </p:nvSpPr>
        <p:spPr>
          <a:xfrm>
            <a:off x="3203848" y="1609132"/>
            <a:ext cx="4032448" cy="883764"/>
          </a:xfrm>
          <a:prstGeom prst="cloudCallout">
            <a:avLst>
              <a:gd name="adj1" fmla="val -37804"/>
              <a:gd name="adj2" fmla="val 5448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筛选条件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支持</a:t>
            </a:r>
            <a:r>
              <a:rPr lang="en-US" altLang="zh-CN" dirty="0" smtClean="0"/>
              <a:t>range </a:t>
            </a:r>
            <a:r>
              <a:rPr lang="en-US" altLang="zh-CN" dirty="0" err="1" smtClean="0"/>
              <a:t>eq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gt,lg,neq</a:t>
            </a:r>
            <a:r>
              <a:rPr lang="zh-CN" altLang="en-US" dirty="0" smtClean="0"/>
              <a:t>等语法</a:t>
            </a:r>
            <a:endParaRPr lang="zh-CN" altLang="en-US" dirty="0"/>
          </a:p>
        </p:txBody>
      </p:sp>
      <p:sp>
        <p:nvSpPr>
          <p:cNvPr id="8" name="云形标注 7"/>
          <p:cNvSpPr/>
          <p:nvPr/>
        </p:nvSpPr>
        <p:spPr>
          <a:xfrm>
            <a:off x="2015716" y="2007956"/>
            <a:ext cx="4032448" cy="883764"/>
          </a:xfrm>
          <a:prstGeom prst="cloudCallout">
            <a:avLst>
              <a:gd name="adj1" fmla="val -37804"/>
              <a:gd name="adj2" fmla="val 5448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Limit</a:t>
            </a:r>
            <a:r>
              <a:rPr lang="zh-CN" altLang="en-US" dirty="0" smtClean="0"/>
              <a:t>用于控制分页</a:t>
            </a:r>
            <a:endParaRPr lang="zh-CN" altLang="en-US" dirty="0"/>
          </a:p>
        </p:txBody>
      </p:sp>
      <p:sp>
        <p:nvSpPr>
          <p:cNvPr id="9" name="云形标注 8"/>
          <p:cNvSpPr/>
          <p:nvPr/>
        </p:nvSpPr>
        <p:spPr>
          <a:xfrm>
            <a:off x="2411760" y="4005064"/>
            <a:ext cx="4032448" cy="1008112"/>
          </a:xfrm>
          <a:prstGeom prst="cloudCallout">
            <a:avLst>
              <a:gd name="adj1" fmla="val -37804"/>
              <a:gd name="adj2" fmla="val 5448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明细数据，可以按照</a:t>
            </a:r>
            <a:r>
              <a:rPr lang="en-US" altLang="zh-CN" dirty="0" smtClean="0"/>
              <a:t>field</a:t>
            </a:r>
            <a:r>
              <a:rPr lang="zh-CN" altLang="en-US" dirty="0" smtClean="0"/>
              <a:t>进行排序，支持</a:t>
            </a:r>
            <a:r>
              <a:rPr lang="en-US" altLang="zh-CN" dirty="0" err="1" smtClean="0"/>
              <a:t>asc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desc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9035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0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常见</a:t>
            </a:r>
            <a:r>
              <a:rPr lang="en-US" altLang="zh-CN" dirty="0" err="1"/>
              <a:t>sql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/>
          <a:lstStyle/>
          <a:p>
            <a:r>
              <a:rPr lang="zh-CN" altLang="en-US" dirty="0"/>
              <a:t>分类汇总</a:t>
            </a:r>
          </a:p>
          <a:p>
            <a:pPr marL="0" indent="0">
              <a:buNone/>
            </a:pPr>
            <a:r>
              <a:rPr lang="en-US" altLang="zh-CN" sz="2400" dirty="0"/>
              <a:t>select </a:t>
            </a:r>
            <a:r>
              <a:rPr lang="en-US" altLang="zh-CN" sz="2400" dirty="0" err="1"/>
              <a:t>thedate,count</a:t>
            </a:r>
            <a:r>
              <a:rPr lang="en-US" altLang="zh-CN" sz="2400" dirty="0"/>
              <a:t>(</a:t>
            </a:r>
            <a:r>
              <a:rPr lang="en-US" altLang="zh-CN" sz="2400" dirty="0" err="1"/>
              <a:t>pv</a:t>
            </a:r>
            <a:r>
              <a:rPr lang="en-US" altLang="zh-CN" sz="2400" dirty="0"/>
              <a:t>),sum(</a:t>
            </a:r>
            <a:r>
              <a:rPr lang="en-US" altLang="zh-CN" sz="2400" dirty="0" err="1"/>
              <a:t>pv</a:t>
            </a:r>
            <a:r>
              <a:rPr lang="en-US" altLang="zh-CN" sz="2400" dirty="0"/>
              <a:t>) from xxx </a:t>
            </a:r>
          </a:p>
          <a:p>
            <a:pPr marL="0" indent="0">
              <a:buNone/>
            </a:pPr>
            <a:r>
              <a:rPr lang="en-US" altLang="zh-CN" sz="2400" dirty="0"/>
              <a:t>where </a:t>
            </a:r>
            <a:r>
              <a:rPr lang="en-US" altLang="zh-CN" sz="2400" dirty="0" err="1"/>
              <a:t>thedate</a:t>
            </a:r>
            <a:r>
              <a:rPr lang="en-US" altLang="zh-CN" sz="2400" dirty="0"/>
              <a:t> range '20130201,20130205' </a:t>
            </a:r>
          </a:p>
          <a:p>
            <a:pPr marL="0" indent="0">
              <a:buNone/>
            </a:pPr>
            <a:r>
              <a:rPr lang="en-US" altLang="zh-CN" sz="2400" dirty="0"/>
              <a:t>group by </a:t>
            </a:r>
            <a:r>
              <a:rPr lang="en-US" altLang="zh-CN" sz="2400" dirty="0" err="1"/>
              <a:t>thedate</a:t>
            </a:r>
            <a:r>
              <a:rPr lang="en-US" altLang="zh-CN" sz="2400" dirty="0"/>
              <a:t> 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limit </a:t>
            </a:r>
            <a:r>
              <a:rPr lang="en-US" altLang="zh-CN" sz="2400" dirty="0"/>
              <a:t>0,20</a:t>
            </a:r>
          </a:p>
          <a:p>
            <a:r>
              <a:rPr lang="zh-CN" altLang="en-US" dirty="0"/>
              <a:t>分类汇总后排序</a:t>
            </a:r>
          </a:p>
          <a:p>
            <a:pPr marL="0" indent="0">
              <a:buNone/>
            </a:pPr>
            <a:r>
              <a:rPr lang="en-US" altLang="zh-CN" sz="2400" dirty="0"/>
              <a:t>select </a:t>
            </a:r>
            <a:r>
              <a:rPr lang="en-US" altLang="zh-CN" sz="2400" dirty="0" err="1"/>
              <a:t>thedate,count</a:t>
            </a:r>
            <a:r>
              <a:rPr lang="en-US" altLang="zh-CN" sz="2400" dirty="0"/>
              <a:t>(</a:t>
            </a:r>
            <a:r>
              <a:rPr lang="en-US" altLang="zh-CN" sz="2400" dirty="0" err="1"/>
              <a:t>pv</a:t>
            </a:r>
            <a:r>
              <a:rPr lang="en-US" altLang="zh-CN" sz="2400" dirty="0"/>
              <a:t>),sum(</a:t>
            </a:r>
            <a:r>
              <a:rPr lang="en-US" altLang="zh-CN" sz="2400" dirty="0" err="1"/>
              <a:t>pv</a:t>
            </a:r>
            <a:r>
              <a:rPr lang="en-US" altLang="zh-CN" sz="2400" dirty="0"/>
              <a:t>) from xxx</a:t>
            </a:r>
          </a:p>
          <a:p>
            <a:pPr marL="0" indent="0">
              <a:buNone/>
            </a:pPr>
            <a:r>
              <a:rPr lang="en-US" altLang="zh-CN" sz="2400" dirty="0" smtClean="0"/>
              <a:t>where </a:t>
            </a:r>
            <a:r>
              <a:rPr lang="en-US" altLang="zh-CN" sz="2400" dirty="0" err="1"/>
              <a:t>thedate</a:t>
            </a:r>
            <a:r>
              <a:rPr lang="en-US" altLang="zh-CN" sz="2400" dirty="0"/>
              <a:t> range '20130201,20130205' </a:t>
            </a:r>
          </a:p>
          <a:p>
            <a:pPr marL="0" indent="0">
              <a:buNone/>
            </a:pPr>
            <a:r>
              <a:rPr lang="en-US" altLang="zh-CN" sz="2400" dirty="0"/>
              <a:t>group by </a:t>
            </a:r>
            <a:r>
              <a:rPr lang="en-US" altLang="zh-CN" sz="2400" dirty="0" err="1"/>
              <a:t>thedate</a:t>
            </a:r>
            <a:r>
              <a:rPr lang="en-US" altLang="zh-CN" sz="2400" dirty="0"/>
              <a:t> </a:t>
            </a:r>
          </a:p>
          <a:p>
            <a:pPr marL="0" indent="0">
              <a:buNone/>
            </a:pPr>
            <a:r>
              <a:rPr lang="en-US" altLang="zh-CN" sz="2400" dirty="0"/>
              <a:t>order by </a:t>
            </a:r>
            <a:r>
              <a:rPr lang="en-US" altLang="zh-CN" sz="2400" dirty="0" smtClean="0"/>
              <a:t>sum(</a:t>
            </a:r>
            <a:r>
              <a:rPr lang="en-US" altLang="zh-CN" sz="2400" dirty="0" err="1" smtClean="0"/>
              <a:t>pv</a:t>
            </a:r>
            <a:r>
              <a:rPr lang="en-US" altLang="zh-CN" sz="2400" dirty="0" smtClean="0"/>
              <a:t>) </a:t>
            </a:r>
            <a:r>
              <a:rPr lang="en-US" altLang="zh-CN" sz="2400" dirty="0" err="1"/>
              <a:t>desc</a:t>
            </a:r>
            <a:r>
              <a:rPr lang="en-US" altLang="zh-CN" sz="2400" dirty="0"/>
              <a:t> 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limit </a:t>
            </a:r>
            <a:r>
              <a:rPr lang="en-US" altLang="zh-CN" sz="2400" dirty="0"/>
              <a:t>0,20</a:t>
            </a:r>
            <a:endParaRPr lang="zh-CN" altLang="en-US" sz="2400" dirty="0"/>
          </a:p>
          <a:p>
            <a:endParaRPr lang="zh-CN" altLang="en-US" dirty="0"/>
          </a:p>
        </p:txBody>
      </p:sp>
      <p:sp>
        <p:nvSpPr>
          <p:cNvPr id="4" name="云形标注 3"/>
          <p:cNvSpPr/>
          <p:nvPr/>
        </p:nvSpPr>
        <p:spPr>
          <a:xfrm>
            <a:off x="2915816" y="1052736"/>
            <a:ext cx="4464496" cy="720080"/>
          </a:xfrm>
          <a:prstGeom prst="cloudCallout">
            <a:avLst>
              <a:gd name="adj1" fmla="val -32056"/>
              <a:gd name="adj2" fmla="val 71318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聚合字段，可以支持</a:t>
            </a:r>
            <a:r>
              <a:rPr lang="en-US" altLang="zh-CN" dirty="0" err="1" smtClean="0"/>
              <a:t>sum,max,min,avg,count</a:t>
            </a:r>
            <a:endParaRPr lang="zh-CN" altLang="en-US" dirty="0"/>
          </a:p>
        </p:txBody>
      </p:sp>
      <p:sp>
        <p:nvSpPr>
          <p:cNvPr id="5" name="云形标注 4"/>
          <p:cNvSpPr/>
          <p:nvPr/>
        </p:nvSpPr>
        <p:spPr>
          <a:xfrm>
            <a:off x="1979712" y="2060848"/>
            <a:ext cx="4464496" cy="720080"/>
          </a:xfrm>
          <a:prstGeom prst="cloudCallout">
            <a:avLst>
              <a:gd name="adj1" fmla="val -27505"/>
              <a:gd name="adj2" fmla="val 5544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Group by</a:t>
            </a:r>
            <a:r>
              <a:rPr lang="zh-CN" altLang="en-US" dirty="0" smtClean="0"/>
              <a:t>的列，多个列要用</a:t>
            </a:r>
            <a:r>
              <a:rPr lang="en-US" altLang="zh-CN" dirty="0" smtClean="0"/>
              <a:t>”,”</a:t>
            </a:r>
            <a:r>
              <a:rPr lang="zh-CN" altLang="en-US" dirty="0" smtClean="0"/>
              <a:t>分隔开</a:t>
            </a:r>
            <a:endParaRPr lang="zh-CN" altLang="en-US" dirty="0"/>
          </a:p>
        </p:txBody>
      </p:sp>
      <p:sp>
        <p:nvSpPr>
          <p:cNvPr id="6" name="云形标注 5"/>
          <p:cNvSpPr/>
          <p:nvPr/>
        </p:nvSpPr>
        <p:spPr>
          <a:xfrm>
            <a:off x="2555776" y="4725144"/>
            <a:ext cx="4464496" cy="720080"/>
          </a:xfrm>
          <a:prstGeom prst="cloudCallout">
            <a:avLst>
              <a:gd name="adj1" fmla="val -36607"/>
              <a:gd name="adj2" fmla="val 60736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可以继续对</a:t>
            </a:r>
            <a:r>
              <a:rPr lang="en-US" altLang="zh-CN" dirty="0" smtClean="0"/>
              <a:t>group by </a:t>
            </a:r>
            <a:r>
              <a:rPr lang="zh-CN" altLang="en-US" dirty="0" smtClean="0"/>
              <a:t>后的聚合值进行排序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2283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海狗快在哪里？</a:t>
            </a:r>
            <a:endParaRPr lang="zh-CN" altLang="en-US" dirty="0"/>
          </a:p>
        </p:txBody>
      </p:sp>
      <p:sp>
        <p:nvSpPr>
          <p:cNvPr id="22" name="圆角矩形 21"/>
          <p:cNvSpPr/>
          <p:nvPr/>
        </p:nvSpPr>
        <p:spPr>
          <a:xfrm>
            <a:off x="1547168" y="3260416"/>
            <a:ext cx="7128792" cy="311026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/>
              <a:t>1.</a:t>
            </a:r>
            <a:r>
              <a:rPr lang="zh-CN" altLang="en-US" dirty="0"/>
              <a:t>每个属性值对应那些文档在创建索引过程中就预处理好</a:t>
            </a:r>
            <a:br>
              <a:rPr lang="zh-CN" altLang="en-US" dirty="0"/>
            </a:br>
            <a:r>
              <a:rPr lang="zh-CN" altLang="en-US" dirty="0"/>
              <a:t> </a:t>
            </a:r>
            <a:r>
              <a:rPr lang="en-US" altLang="zh-CN" dirty="0" smtClean="0"/>
              <a:t>2.</a:t>
            </a:r>
            <a:r>
              <a:rPr lang="zh-CN" altLang="en-US" dirty="0" smtClean="0"/>
              <a:t>多条件查询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  </a:t>
            </a:r>
            <a:r>
              <a:rPr lang="en-US" altLang="zh-CN" dirty="0"/>
              <a:t>"</a:t>
            </a:r>
            <a:r>
              <a:rPr lang="zh-CN" altLang="en-US" dirty="0"/>
              <a:t>购买电脑的用户</a:t>
            </a:r>
            <a:r>
              <a:rPr lang="en-US" altLang="zh-CN" dirty="0"/>
              <a:t>" and "</a:t>
            </a:r>
            <a:r>
              <a:rPr lang="zh-CN" altLang="en-US" dirty="0"/>
              <a:t>买了手机的用户</a:t>
            </a:r>
            <a:r>
              <a:rPr lang="en-US" altLang="zh-CN" dirty="0"/>
              <a:t>" </a:t>
            </a:r>
            <a:r>
              <a:rPr lang="zh-CN" altLang="en-US" dirty="0"/>
              <a:t>那么做下交集即可 </a:t>
            </a:r>
            <a:br>
              <a:rPr lang="zh-CN" altLang="en-US" dirty="0"/>
            </a:br>
            <a:r>
              <a:rPr lang="zh-CN" altLang="en-US" dirty="0"/>
              <a:t>  </a:t>
            </a:r>
            <a:r>
              <a:rPr lang="en-US" altLang="zh-CN" dirty="0"/>
              <a:t>"</a:t>
            </a:r>
            <a:r>
              <a:rPr lang="zh-CN" altLang="en-US" dirty="0"/>
              <a:t>购买电脑的用户</a:t>
            </a:r>
            <a:r>
              <a:rPr lang="en-US" altLang="zh-CN" dirty="0"/>
              <a:t>" or "</a:t>
            </a:r>
            <a:r>
              <a:rPr lang="zh-CN" altLang="en-US" dirty="0"/>
              <a:t>买了手机的用户</a:t>
            </a:r>
            <a:r>
              <a:rPr lang="en-US" altLang="zh-CN" dirty="0"/>
              <a:t>" </a:t>
            </a:r>
            <a:r>
              <a:rPr lang="zh-CN" altLang="en-US" dirty="0"/>
              <a:t>那么做下并集即</a:t>
            </a:r>
            <a:r>
              <a:rPr lang="zh-CN" altLang="en-US" dirty="0" smtClean="0"/>
              <a:t>可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倒</a:t>
            </a:r>
            <a:r>
              <a:rPr lang="zh-CN" altLang="en-US" dirty="0"/>
              <a:t>排表本身采用</a:t>
            </a:r>
            <a:r>
              <a:rPr lang="en-US" altLang="zh-CN" dirty="0" err="1"/>
              <a:t>skiplist</a:t>
            </a:r>
            <a:r>
              <a:rPr lang="zh-CN" altLang="en-US" dirty="0"/>
              <a:t>来实现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1043608" y="1628800"/>
            <a:ext cx="4788532" cy="708480"/>
            <a:chOff x="2052227" y="0"/>
            <a:chExt cx="4788532" cy="708480"/>
          </a:xfrm>
        </p:grpSpPr>
        <p:sp>
          <p:nvSpPr>
            <p:cNvPr id="8" name="圆角矩形 7"/>
            <p:cNvSpPr/>
            <p:nvPr/>
          </p:nvSpPr>
          <p:spPr>
            <a:xfrm>
              <a:off x="2052227" y="0"/>
              <a:ext cx="4788532" cy="70848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圆角矩形 4"/>
            <p:cNvSpPr/>
            <p:nvPr/>
          </p:nvSpPr>
          <p:spPr>
            <a:xfrm>
              <a:off x="2086812" y="34585"/>
              <a:ext cx="4719362" cy="63931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0995" tIns="0" rIns="180995" bIns="0" numCol="1" spcCol="1270" anchor="ctr" anchorCtr="0">
              <a:noAutofit/>
            </a:bodyPr>
            <a:lstStyle/>
            <a:p>
              <a:pPr lvl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400" b="1" kern="1200" dirty="0" smtClean="0"/>
                <a:t>分布式并行计算</a:t>
              </a:r>
              <a:endParaRPr lang="zh-CN" altLang="en-US" sz="2400" kern="1200" dirty="0"/>
            </a:p>
          </p:txBody>
        </p:sp>
      </p:grpSp>
      <p:sp>
        <p:nvSpPr>
          <p:cNvPr id="14" name="云形标注 13"/>
          <p:cNvSpPr/>
          <p:nvPr/>
        </p:nvSpPr>
        <p:spPr>
          <a:xfrm>
            <a:off x="5832140" y="4815546"/>
            <a:ext cx="3384376" cy="1304789"/>
          </a:xfrm>
          <a:prstGeom prst="cloudCallout">
            <a:avLst>
              <a:gd name="adj1" fmla="val -31715"/>
              <a:gd name="adj2" fmla="val -65981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/>
              <a:t>电脑</a:t>
            </a:r>
            <a:r>
              <a:rPr lang="en-US" altLang="zh-CN" dirty="0" smtClean="0"/>
              <a:t>:1,2=&gt;1100</a:t>
            </a:r>
          </a:p>
          <a:p>
            <a:r>
              <a:rPr lang="zh-CN" altLang="en-US" dirty="0" smtClean="0"/>
              <a:t>手机</a:t>
            </a:r>
            <a:r>
              <a:rPr lang="en-US" altLang="zh-CN" dirty="0" smtClean="0"/>
              <a:t>:2,3</a:t>
            </a:r>
            <a:r>
              <a:rPr lang="en-US" altLang="zh-CN" dirty="0"/>
              <a:t> </a:t>
            </a:r>
            <a:r>
              <a:rPr lang="en-US" altLang="zh-CN" dirty="0" smtClean="0"/>
              <a:t>=&gt;0110</a:t>
            </a:r>
            <a:br>
              <a:rPr lang="en-US" altLang="zh-CN" dirty="0" smtClean="0"/>
            </a:br>
            <a:r>
              <a:rPr lang="en-US" altLang="zh-CN" dirty="0" smtClean="0">
                <a:solidFill>
                  <a:srgbClr val="FF0000"/>
                </a:solidFill>
              </a:rPr>
              <a:t>1100 &amp;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0110=0100</a:t>
            </a:r>
          </a:p>
        </p:txBody>
      </p:sp>
      <p:sp>
        <p:nvSpPr>
          <p:cNvPr id="17" name="云形标注 16"/>
          <p:cNvSpPr/>
          <p:nvPr/>
        </p:nvSpPr>
        <p:spPr>
          <a:xfrm>
            <a:off x="2352357" y="5065888"/>
            <a:ext cx="3384376" cy="1304789"/>
          </a:xfrm>
          <a:prstGeom prst="cloudCallout">
            <a:avLst>
              <a:gd name="adj1" fmla="val -18957"/>
              <a:gd name="adj2" fmla="val -66954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/>
              <a:t>电脑</a:t>
            </a:r>
            <a:r>
              <a:rPr lang="en-US" altLang="zh-CN" dirty="0" smtClean="0"/>
              <a:t>:1,2=&gt;1100</a:t>
            </a:r>
          </a:p>
          <a:p>
            <a:r>
              <a:rPr lang="zh-CN" altLang="en-US" dirty="0" smtClean="0"/>
              <a:t>手机</a:t>
            </a:r>
            <a:r>
              <a:rPr lang="en-US" altLang="zh-CN" dirty="0" smtClean="0"/>
              <a:t>:2,3</a:t>
            </a:r>
            <a:r>
              <a:rPr lang="en-US" altLang="zh-CN" dirty="0"/>
              <a:t> </a:t>
            </a:r>
            <a:r>
              <a:rPr lang="en-US" altLang="zh-CN" dirty="0" smtClean="0"/>
              <a:t>=&gt;0110</a:t>
            </a:r>
            <a:br>
              <a:rPr lang="en-US" altLang="zh-CN" dirty="0" smtClean="0"/>
            </a:br>
            <a:r>
              <a:rPr lang="en-US" altLang="zh-CN" dirty="0" smtClean="0">
                <a:solidFill>
                  <a:srgbClr val="FF0000"/>
                </a:solidFill>
              </a:rPr>
              <a:t>1100 | 0110=1110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1032511" y="2492896"/>
            <a:ext cx="4835633" cy="767520"/>
            <a:chOff x="379505" y="441171"/>
            <a:chExt cx="4835633" cy="767520"/>
          </a:xfrm>
        </p:grpSpPr>
        <p:sp>
          <p:nvSpPr>
            <p:cNvPr id="11" name="圆角矩形 10"/>
            <p:cNvSpPr/>
            <p:nvPr/>
          </p:nvSpPr>
          <p:spPr>
            <a:xfrm>
              <a:off x="426606" y="441171"/>
              <a:ext cx="4788532" cy="76752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圆角矩形 4"/>
            <p:cNvSpPr/>
            <p:nvPr/>
          </p:nvSpPr>
          <p:spPr>
            <a:xfrm>
              <a:off x="379505" y="478638"/>
              <a:ext cx="4713598" cy="6925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0995" tIns="0" rIns="180995" bIns="0" numCol="1" spcCol="1270" anchor="ctr" anchorCtr="0">
              <a:noAutofit/>
            </a:bodyPr>
            <a:lstStyle/>
            <a:p>
              <a:pPr lvl="0" defTabSz="1155700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sz="2600" b="1" kern="1200" dirty="0" smtClean="0"/>
                <a:t>行扫描优化</a:t>
              </a:r>
              <a:r>
                <a:rPr lang="en-US" altLang="zh-CN" sz="2600" b="1" dirty="0"/>
                <a:t>- </a:t>
              </a:r>
              <a:r>
                <a:rPr lang="en-US" altLang="zh-CN" sz="2600" b="1" dirty="0" err="1"/>
                <a:t>lucene</a:t>
              </a:r>
              <a:r>
                <a:rPr lang="zh-CN" altLang="en-US" sz="2600" b="1" dirty="0"/>
                <a:t>倒排索引</a:t>
              </a:r>
              <a:endParaRPr lang="zh-CN" altLang="en-US" sz="2600" kern="1200" dirty="0"/>
            </a:p>
          </p:txBody>
        </p:sp>
      </p:grpSp>
      <p:sp>
        <p:nvSpPr>
          <p:cNvPr id="3" name="云形标注 2"/>
          <p:cNvSpPr/>
          <p:nvPr/>
        </p:nvSpPr>
        <p:spPr>
          <a:xfrm>
            <a:off x="4499992" y="2231133"/>
            <a:ext cx="4104456" cy="1681678"/>
          </a:xfrm>
          <a:prstGeom prst="cloudCallou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smtClean="0"/>
              <a:t>1,[</a:t>
            </a:r>
            <a:r>
              <a:rPr lang="zh-CN" altLang="en-US" dirty="0"/>
              <a:t>电脑</a:t>
            </a:r>
            <a:r>
              <a:rPr lang="en-US" altLang="zh-CN" dirty="0" smtClean="0"/>
              <a:t>],</a:t>
            </a:r>
            <a:r>
              <a:rPr lang="zh-CN" altLang="en-US" dirty="0" smtClean="0"/>
              <a:t>张三</a:t>
            </a:r>
            <a:endParaRPr lang="en-US" altLang="zh-CN" dirty="0" smtClean="0"/>
          </a:p>
          <a:p>
            <a:r>
              <a:rPr lang="en-US" altLang="zh-CN" dirty="0" smtClean="0"/>
              <a:t>2,[</a:t>
            </a:r>
            <a:r>
              <a:rPr lang="zh-CN" altLang="en-US" dirty="0" smtClean="0"/>
              <a:t>手机</a:t>
            </a:r>
            <a:r>
              <a:rPr lang="en-US" altLang="zh-CN" dirty="0"/>
              <a:t> </a:t>
            </a:r>
            <a:r>
              <a:rPr lang="zh-CN" altLang="en-US" dirty="0" smtClean="0"/>
              <a:t>电脑</a:t>
            </a:r>
            <a:r>
              <a:rPr lang="zh-CN" altLang="en-US" dirty="0"/>
              <a:t>电话</a:t>
            </a:r>
            <a:r>
              <a:rPr lang="en-US" altLang="zh-CN" dirty="0" smtClean="0"/>
              <a:t>],</a:t>
            </a:r>
            <a:r>
              <a:rPr lang="zh-CN" altLang="en-US" dirty="0" smtClean="0"/>
              <a:t>李四</a:t>
            </a:r>
            <a:endParaRPr lang="en-US" altLang="zh-CN" dirty="0" smtClean="0"/>
          </a:p>
          <a:p>
            <a:r>
              <a:rPr lang="en-US" altLang="zh-CN" dirty="0" smtClean="0"/>
              <a:t>3,[</a:t>
            </a:r>
            <a:r>
              <a:rPr lang="zh-CN" altLang="en-US" dirty="0"/>
              <a:t>手机</a:t>
            </a:r>
            <a:r>
              <a:rPr lang="en-US" altLang="zh-CN" dirty="0" smtClean="0"/>
              <a:t>],</a:t>
            </a:r>
            <a:r>
              <a:rPr lang="zh-CN" altLang="en-US" dirty="0" smtClean="0"/>
              <a:t>王五</a:t>
            </a:r>
            <a:endParaRPr lang="en-US" altLang="zh-CN" dirty="0" smtClean="0"/>
          </a:p>
          <a:p>
            <a:r>
              <a:rPr lang="en-US" altLang="zh-CN" dirty="0" smtClean="0"/>
              <a:t>4,[</a:t>
            </a:r>
            <a:r>
              <a:rPr lang="zh-CN" altLang="en-US" dirty="0" smtClean="0"/>
              <a:t>电话</a:t>
            </a:r>
            <a:r>
              <a:rPr lang="en-US" altLang="zh-CN" dirty="0" smtClean="0"/>
              <a:t>],</a:t>
            </a:r>
            <a:r>
              <a:rPr lang="zh-CN" altLang="en-US" dirty="0" smtClean="0"/>
              <a:t>赵六</a:t>
            </a:r>
            <a:endParaRPr lang="en-US" altLang="zh-CN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413" y="4169363"/>
            <a:ext cx="6600825" cy="195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圆角矩形 3"/>
          <p:cNvSpPr/>
          <p:nvPr/>
        </p:nvSpPr>
        <p:spPr>
          <a:xfrm>
            <a:off x="660169" y="1267323"/>
            <a:ext cx="3384376" cy="252608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/>
              <a:t>电脑</a:t>
            </a:r>
            <a:r>
              <a:rPr lang="en-US" altLang="zh-CN" dirty="0"/>
              <a:t>:1,2=&gt;</a:t>
            </a:r>
            <a:r>
              <a:rPr lang="en-US" altLang="zh-CN" dirty="0" smtClean="0"/>
              <a:t>1100</a:t>
            </a:r>
          </a:p>
          <a:p>
            <a:endParaRPr lang="en-US" altLang="zh-CN" dirty="0"/>
          </a:p>
          <a:p>
            <a:r>
              <a:rPr lang="zh-CN" altLang="en-US" dirty="0"/>
              <a:t>手机</a:t>
            </a:r>
            <a:r>
              <a:rPr lang="en-US" altLang="zh-CN" dirty="0"/>
              <a:t>:2,3 =&gt;</a:t>
            </a:r>
            <a:r>
              <a:rPr lang="en-US" altLang="zh-CN" dirty="0" smtClean="0"/>
              <a:t>0110</a:t>
            </a:r>
          </a:p>
          <a:p>
            <a:endParaRPr lang="en-US" altLang="zh-CN" dirty="0"/>
          </a:p>
          <a:p>
            <a:r>
              <a:rPr lang="zh-CN" altLang="en-US" dirty="0"/>
              <a:t>电话</a:t>
            </a:r>
            <a:r>
              <a:rPr lang="en-US" altLang="zh-CN" dirty="0"/>
              <a:t>:2,4=&gt;0101</a:t>
            </a:r>
            <a:endParaRPr lang="zh-CN" altLang="en-US" dirty="0"/>
          </a:p>
          <a:p>
            <a:pPr algn="ctr"/>
            <a:endParaRPr lang="zh-CN" altLang="en-US" dirty="0"/>
          </a:p>
        </p:txBody>
      </p:sp>
      <p:sp>
        <p:nvSpPr>
          <p:cNvPr id="5" name="左箭头 4"/>
          <p:cNvSpPr/>
          <p:nvPr/>
        </p:nvSpPr>
        <p:spPr>
          <a:xfrm>
            <a:off x="3473878" y="2708920"/>
            <a:ext cx="1386154" cy="514029"/>
          </a:xfrm>
          <a:prstGeom prst="lef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曲线连接符 23"/>
          <p:cNvCxnSpPr/>
          <p:nvPr/>
        </p:nvCxnSpPr>
        <p:spPr>
          <a:xfrm rot="16200000" flipH="1">
            <a:off x="-166135" y="2996371"/>
            <a:ext cx="3873458" cy="1570363"/>
          </a:xfrm>
          <a:prstGeom prst="curvedConnector3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曲线连接符 25"/>
          <p:cNvCxnSpPr/>
          <p:nvPr/>
        </p:nvCxnSpPr>
        <p:spPr>
          <a:xfrm rot="16200000" flipH="1">
            <a:off x="1479109" y="2784381"/>
            <a:ext cx="3312368" cy="2729398"/>
          </a:xfrm>
          <a:prstGeom prst="curvedConnector3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曲线连接符 27"/>
          <p:cNvCxnSpPr/>
          <p:nvPr/>
        </p:nvCxnSpPr>
        <p:spPr>
          <a:xfrm>
            <a:off x="2267744" y="2965934"/>
            <a:ext cx="4536504" cy="2839330"/>
          </a:xfrm>
          <a:prstGeom prst="curvedConnector3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0455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6" presetClass="entr" presetSubtype="2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6" presetClass="exit" presetSubtype="21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0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0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0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4" grpId="0" animBg="1"/>
      <p:bldP spid="14" grpId="1" animBg="1"/>
      <p:bldP spid="17" grpId="0" animBg="1"/>
      <p:bldP spid="17" grpId="1" animBg="1"/>
      <p:bldP spid="3" grpId="0" animBg="1"/>
      <p:bldP spid="3" grpId="1" animBg="1"/>
      <p:bldP spid="4" grpId="0" animBg="1"/>
      <p:bldP spid="4" grpId="1" animBg="1"/>
      <p:bldP spid="4" grpId="2" animBg="1"/>
      <p:bldP spid="4" grpId="3" animBg="1"/>
      <p:bldP spid="5" grpId="0" animBg="1"/>
      <p:bldP spid="5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圆角矩形 9"/>
          <p:cNvSpPr/>
          <p:nvPr/>
        </p:nvSpPr>
        <p:spPr>
          <a:xfrm>
            <a:off x="971600" y="2312705"/>
            <a:ext cx="7128792" cy="226842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/>
              <a:t>1.</a:t>
            </a:r>
            <a:r>
              <a:rPr lang="zh-CN" altLang="en-US" dirty="0"/>
              <a:t>预先对每个列的值进行排序和排重，然后进行编号</a:t>
            </a:r>
            <a:r>
              <a:rPr lang="en-US" altLang="zh-CN" dirty="0"/>
              <a:t>1,2,3....n</a:t>
            </a:r>
          </a:p>
          <a:p>
            <a:r>
              <a:rPr lang="en-US" altLang="zh-CN" dirty="0"/>
              <a:t>2.</a:t>
            </a:r>
            <a:r>
              <a:rPr lang="zh-CN" altLang="en-US" dirty="0"/>
              <a:t>采用差值</a:t>
            </a:r>
            <a:r>
              <a:rPr lang="zh-CN" altLang="en-US" dirty="0" smtClean="0"/>
              <a:t>存储，每间隔</a:t>
            </a:r>
            <a:r>
              <a:rPr lang="en-US" altLang="zh-CN" dirty="0" smtClean="0"/>
              <a:t>128</a:t>
            </a:r>
            <a:r>
              <a:rPr lang="zh-CN" altLang="en-US" dirty="0" smtClean="0"/>
              <a:t>位创建一个关键帧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tii</a:t>
            </a:r>
            <a:r>
              <a:rPr lang="zh-CN" altLang="en-US" dirty="0" smtClean="0"/>
              <a:t>文件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在内存中构建每个文档</a:t>
            </a:r>
            <a:r>
              <a:rPr lang="en-US" altLang="zh-CN" dirty="0" smtClean="0"/>
              <a:t>id</a:t>
            </a:r>
            <a:r>
              <a:rPr lang="zh-CN" altLang="en-US" dirty="0" smtClean="0"/>
              <a:t>对应</a:t>
            </a:r>
            <a:r>
              <a:rPr lang="en-US" altLang="zh-CN" dirty="0" smtClean="0"/>
              <a:t>field</a:t>
            </a:r>
            <a:r>
              <a:rPr lang="zh-CN" altLang="en-US" dirty="0" smtClean="0"/>
              <a:t>值的编号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根据编号以及关键帧将原始值还原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海狗快在那里？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539552" y="1700808"/>
            <a:ext cx="4788532" cy="767520"/>
            <a:chOff x="342038" y="1030852"/>
            <a:chExt cx="4788532" cy="767520"/>
          </a:xfrm>
        </p:grpSpPr>
        <p:sp>
          <p:nvSpPr>
            <p:cNvPr id="5" name="圆角矩形 4"/>
            <p:cNvSpPr/>
            <p:nvPr/>
          </p:nvSpPr>
          <p:spPr>
            <a:xfrm>
              <a:off x="342038" y="1030852"/>
              <a:ext cx="4788532" cy="76752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圆角矩形 4"/>
            <p:cNvSpPr/>
            <p:nvPr/>
          </p:nvSpPr>
          <p:spPr>
            <a:xfrm>
              <a:off x="379505" y="1068319"/>
              <a:ext cx="4713598" cy="6925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0995" tIns="0" rIns="180995" bIns="0" numCol="1" spcCol="1270" anchor="ctr" anchorCtr="0">
              <a:noAutofit/>
            </a:bodyPr>
            <a:lstStyle/>
            <a:p>
              <a:pPr lvl="0" defTabSz="1155700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sz="2600" b="1" kern="1200" dirty="0" smtClean="0"/>
                <a:t>列扫描优化</a:t>
              </a:r>
              <a:r>
                <a:rPr lang="en-US" altLang="zh-CN" sz="2600" b="1" dirty="0"/>
                <a:t>-</a:t>
              </a:r>
              <a:r>
                <a:rPr lang="en-US" altLang="zh-CN" sz="2600" b="1" dirty="0" err="1"/>
                <a:t>fieldValueCache</a:t>
              </a:r>
              <a:endParaRPr lang="zh-CN" altLang="en-US" sz="2600" kern="1200" dirty="0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577019" y="4804584"/>
            <a:ext cx="4788532" cy="826560"/>
            <a:chOff x="342038" y="1580572"/>
            <a:chExt cx="4788532" cy="826560"/>
          </a:xfrm>
        </p:grpSpPr>
        <p:sp>
          <p:nvSpPr>
            <p:cNvPr id="8" name="圆角矩形 7"/>
            <p:cNvSpPr/>
            <p:nvPr/>
          </p:nvSpPr>
          <p:spPr>
            <a:xfrm>
              <a:off x="342038" y="1580572"/>
              <a:ext cx="4788532" cy="82656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圆角矩形 4"/>
            <p:cNvSpPr/>
            <p:nvPr/>
          </p:nvSpPr>
          <p:spPr>
            <a:xfrm>
              <a:off x="382387" y="1620921"/>
              <a:ext cx="4707834" cy="74586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0995" tIns="0" rIns="180995" bIns="0" numCol="1" spcCol="1270" anchor="ctr" anchorCtr="0">
              <a:noAutofit/>
            </a:bodyPr>
            <a:lstStyle/>
            <a:p>
              <a:pPr lvl="0" algn="l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800" b="1" kern="1200" dirty="0" err="1" smtClean="0"/>
                <a:t>solr</a:t>
              </a:r>
              <a:r>
                <a:rPr lang="zh-CN" altLang="en-US" sz="2800" b="1" kern="1200" dirty="0" smtClean="0"/>
                <a:t>本身提供的各种</a:t>
              </a:r>
              <a:r>
                <a:rPr lang="en-US" altLang="zh-CN" sz="2800" b="1" kern="1200" dirty="0" smtClean="0"/>
                <a:t>Cache</a:t>
              </a:r>
              <a:endParaRPr lang="zh-CN" altLang="en-US" sz="2800" kern="1200" dirty="0"/>
            </a:p>
          </p:txBody>
        </p:sp>
      </p:grpSp>
      <p:sp>
        <p:nvSpPr>
          <p:cNvPr id="13" name="圆角矩形标注 12"/>
          <p:cNvSpPr/>
          <p:nvPr/>
        </p:nvSpPr>
        <p:spPr>
          <a:xfrm>
            <a:off x="5652120" y="3198096"/>
            <a:ext cx="3384376" cy="3212976"/>
          </a:xfrm>
          <a:prstGeom prst="wedgeRoundRectCallout">
            <a:avLst>
              <a:gd name="adj1" fmla="val -66950"/>
              <a:gd name="adj2" fmla="val -51339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/>
              <a:t>如果原始数据是</a:t>
            </a:r>
            <a:br>
              <a:rPr lang="zh-CN" altLang="en-US" dirty="0"/>
            </a:br>
            <a:r>
              <a:rPr lang="zh-CN" altLang="en-US" dirty="0"/>
              <a:t>  </a:t>
            </a:r>
            <a:r>
              <a:rPr lang="en-US" altLang="zh-CN" dirty="0"/>
              <a:t>1111111111111</a:t>
            </a:r>
            <a:br>
              <a:rPr lang="en-US" altLang="zh-CN" dirty="0"/>
            </a:br>
            <a:r>
              <a:rPr lang="en-US" altLang="zh-CN" dirty="0"/>
              <a:t>  1111111111112</a:t>
            </a:r>
            <a:br>
              <a:rPr lang="en-US" altLang="zh-CN" dirty="0"/>
            </a:br>
            <a:r>
              <a:rPr lang="en-US" altLang="zh-CN" dirty="0"/>
              <a:t>  1111111111113</a:t>
            </a:r>
            <a:br>
              <a:rPr lang="en-US" altLang="zh-CN" dirty="0"/>
            </a:br>
            <a:r>
              <a:rPr lang="en-US" altLang="zh-CN" dirty="0"/>
              <a:t>  1111111111114</a:t>
            </a:r>
            <a:br>
              <a:rPr lang="en-US" altLang="zh-CN" dirty="0"/>
            </a:br>
            <a:r>
              <a:rPr lang="zh-CN" altLang="en-US" dirty="0"/>
              <a:t>那么在倒排表中真实的存储为</a:t>
            </a:r>
            <a:br>
              <a:rPr lang="zh-CN" altLang="en-US" dirty="0"/>
            </a:br>
            <a:r>
              <a:rPr lang="zh-CN" altLang="en-US" dirty="0"/>
              <a:t>  </a:t>
            </a:r>
            <a:r>
              <a:rPr lang="en-US" altLang="zh-CN" dirty="0"/>
              <a:t>1111111111111</a:t>
            </a:r>
            <a:br>
              <a:rPr lang="en-US" altLang="zh-CN" dirty="0"/>
            </a:br>
            <a:r>
              <a:rPr lang="en-US" altLang="zh-CN" dirty="0"/>
              <a:t>  </a:t>
            </a:r>
            <a:r>
              <a:rPr lang="en-US" altLang="zh-CN" dirty="0">
                <a:solidFill>
                  <a:srgbClr val="FF0000"/>
                </a:solidFill>
              </a:rPr>
              <a:t>{12}2</a:t>
            </a:r>
            <a:br>
              <a:rPr lang="en-US" altLang="zh-CN" dirty="0">
                <a:solidFill>
                  <a:srgbClr val="FF0000"/>
                </a:solidFill>
              </a:rPr>
            </a:br>
            <a:r>
              <a:rPr lang="en-US" altLang="zh-CN" dirty="0">
                <a:solidFill>
                  <a:srgbClr val="FF0000"/>
                </a:solidFill>
              </a:rPr>
              <a:t>  {12}3</a:t>
            </a:r>
            <a:br>
              <a:rPr lang="en-US" altLang="zh-CN" dirty="0">
                <a:solidFill>
                  <a:srgbClr val="FF0000"/>
                </a:solidFill>
              </a:rPr>
            </a:br>
            <a:r>
              <a:rPr lang="en-US" altLang="zh-CN" dirty="0">
                <a:solidFill>
                  <a:srgbClr val="FF0000"/>
                </a:solidFill>
              </a:rPr>
              <a:t>  {12}4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圆角矩形标注 10"/>
          <p:cNvSpPr/>
          <p:nvPr/>
        </p:nvSpPr>
        <p:spPr>
          <a:xfrm>
            <a:off x="3561006" y="542984"/>
            <a:ext cx="1587058" cy="1949876"/>
          </a:xfrm>
          <a:prstGeom prst="wedgeRoundRectCallout">
            <a:avLst>
              <a:gd name="adj1" fmla="val -40975"/>
              <a:gd name="adj2" fmla="val 70211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李四</a:t>
            </a:r>
            <a:r>
              <a:rPr lang="en-US" altLang="zh-CN" dirty="0" smtClean="0">
                <a:solidFill>
                  <a:srgbClr val="FF0000"/>
                </a:solidFill>
              </a:rPr>
              <a:t>-&gt;1</a:t>
            </a:r>
          </a:p>
          <a:p>
            <a:r>
              <a:rPr lang="zh-CN" altLang="en-US" dirty="0" smtClean="0">
                <a:solidFill>
                  <a:srgbClr val="FF0000"/>
                </a:solidFill>
              </a:rPr>
              <a:t>王五</a:t>
            </a:r>
            <a:r>
              <a:rPr lang="en-US" altLang="zh-CN" dirty="0" smtClean="0">
                <a:solidFill>
                  <a:srgbClr val="FF0000"/>
                </a:solidFill>
              </a:rPr>
              <a:t>-&gt;2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张三</a:t>
            </a:r>
            <a:r>
              <a:rPr lang="en-US" altLang="zh-CN" dirty="0" smtClean="0">
                <a:solidFill>
                  <a:srgbClr val="FF0000"/>
                </a:solidFill>
              </a:rPr>
              <a:t>-&gt;</a:t>
            </a:r>
            <a:r>
              <a:rPr lang="en-US" altLang="zh-CN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3" name="下箭头 2"/>
          <p:cNvSpPr/>
          <p:nvPr/>
        </p:nvSpPr>
        <p:spPr>
          <a:xfrm>
            <a:off x="4703532" y="749554"/>
            <a:ext cx="216024" cy="15367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520725" y="3721844"/>
            <a:ext cx="900100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-&gt;</a:t>
            </a:r>
            <a:r>
              <a:rPr lang="zh-CN" altLang="en-US" dirty="0">
                <a:solidFill>
                  <a:srgbClr val="FF0000"/>
                </a:solidFill>
              </a:rPr>
              <a:t>李四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-&gt;</a:t>
            </a:r>
            <a:r>
              <a:rPr lang="zh-CN" altLang="en-US" dirty="0">
                <a:solidFill>
                  <a:srgbClr val="FF0000"/>
                </a:solidFill>
              </a:rPr>
              <a:t>李四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-&gt;</a:t>
            </a:r>
            <a:r>
              <a:rPr lang="zh-CN" altLang="en-US" dirty="0">
                <a:solidFill>
                  <a:srgbClr val="FF0000"/>
                </a:solidFill>
              </a:rPr>
              <a:t>王五</a:t>
            </a:r>
          </a:p>
        </p:txBody>
      </p:sp>
      <p:sp>
        <p:nvSpPr>
          <p:cNvPr id="15" name="矩形 14"/>
          <p:cNvSpPr/>
          <p:nvPr/>
        </p:nvSpPr>
        <p:spPr>
          <a:xfrm>
            <a:off x="5365551" y="3717032"/>
            <a:ext cx="1152128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FF0000"/>
                </a:solidFill>
              </a:rPr>
              <a:t>Doc1-&gt;</a:t>
            </a: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Doc2-&gt;</a:t>
            </a: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Doc3-&gt;</a:t>
            </a:r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endParaRPr lang="zh-CN" altLang="en-US" dirty="0"/>
          </a:p>
        </p:txBody>
      </p:sp>
      <p:sp>
        <p:nvSpPr>
          <p:cNvPr id="16" name="圆角矩形标注 15"/>
          <p:cNvSpPr/>
          <p:nvPr/>
        </p:nvSpPr>
        <p:spPr>
          <a:xfrm>
            <a:off x="1367644" y="2691420"/>
            <a:ext cx="3960440" cy="2113164"/>
          </a:xfrm>
          <a:prstGeom prst="wedgeRoundRectCallout">
            <a:avLst>
              <a:gd name="adj1" fmla="val -37448"/>
              <a:gd name="adj2" fmla="val -65964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 smtClean="0"/>
              <a:t>列扫描通常要扫描几亿到几十亿的数据集，如果每条记录的值都要跟磁盘交互，硬盘肯定受不了，故都要缓存在内存中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>
            <a:off x="4535996" y="1916832"/>
            <a:ext cx="1692188" cy="20882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3923928" y="1916832"/>
            <a:ext cx="3046847" cy="20882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3617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6" presetClass="entr" presetSubtype="2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6" presetClass="entr" presetSubtype="2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3" grpId="1" animBg="1"/>
      <p:bldP spid="11" grpId="0" animBg="1"/>
      <p:bldP spid="11" grpId="1" animBg="1"/>
      <p:bldP spid="11" grpId="2" animBg="1"/>
      <p:bldP spid="3" grpId="0" animBg="1"/>
      <p:bldP spid="3" grpId="1" animBg="1"/>
      <p:bldP spid="3" grpId="2" animBg="1"/>
      <p:bldP spid="12" grpId="0" animBg="1"/>
      <p:bldP spid="15" grpId="0" animBg="1"/>
      <p:bldP spid="16" grpId="0" animBg="1"/>
      <p:bldP spid="16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我们对源码的改动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可以在</a:t>
            </a:r>
            <a:r>
              <a:rPr lang="en-US" altLang="zh-CN" sz="2400" dirty="0" err="1"/>
              <a:t>hdfs</a:t>
            </a:r>
            <a:r>
              <a:rPr lang="zh-CN" altLang="en-US" sz="2400" dirty="0"/>
              <a:t>中直接创建索引</a:t>
            </a:r>
            <a:endParaRPr lang="en-US" altLang="zh-CN" sz="2400" dirty="0"/>
          </a:p>
          <a:p>
            <a:r>
              <a:rPr lang="en-US" altLang="zh-CN" sz="2400" dirty="0" err="1"/>
              <a:t>frq</a:t>
            </a:r>
            <a:r>
              <a:rPr lang="zh-CN" altLang="en-US" sz="2400" dirty="0"/>
              <a:t>频率文件采用局部</a:t>
            </a:r>
            <a:r>
              <a:rPr lang="en-US" altLang="zh-CN" sz="2400" dirty="0"/>
              <a:t>zip</a:t>
            </a:r>
            <a:r>
              <a:rPr lang="zh-CN" altLang="en-US" sz="2400" dirty="0"/>
              <a:t>压缩</a:t>
            </a:r>
            <a:endParaRPr lang="en-US" altLang="zh-CN" sz="2400" dirty="0"/>
          </a:p>
          <a:p>
            <a:r>
              <a:rPr lang="zh-CN" altLang="en-US" sz="2400" dirty="0"/>
              <a:t>多层次的</a:t>
            </a:r>
            <a:r>
              <a:rPr lang="en-US" altLang="zh-CN" sz="2400" dirty="0"/>
              <a:t>Merger Server </a:t>
            </a:r>
            <a:r>
              <a:rPr lang="zh-CN" altLang="en-US" sz="2400" dirty="0"/>
              <a:t>以及分离</a:t>
            </a:r>
            <a:endParaRPr lang="en-US" altLang="zh-CN" sz="2400" dirty="0"/>
          </a:p>
          <a:p>
            <a:r>
              <a:rPr lang="en-US" altLang="zh-CN" sz="2400" dirty="0" err="1"/>
              <a:t>fdt</a:t>
            </a:r>
            <a:r>
              <a:rPr lang="zh-CN" altLang="en-US" sz="2400" dirty="0"/>
              <a:t>文件压缩</a:t>
            </a:r>
            <a:endParaRPr lang="en-US" altLang="zh-CN" sz="2400" dirty="0"/>
          </a:p>
          <a:p>
            <a:r>
              <a:rPr lang="en-US" altLang="zh-CN" sz="2400" dirty="0" err="1"/>
              <a:t>fieldValueCache</a:t>
            </a:r>
            <a:r>
              <a:rPr lang="zh-CN" altLang="en-US" sz="2400" dirty="0"/>
              <a:t>优化</a:t>
            </a:r>
            <a:endParaRPr lang="en-US" altLang="zh-CN" sz="2400" dirty="0"/>
          </a:p>
          <a:p>
            <a:r>
              <a:rPr lang="zh-CN" altLang="en-US" sz="2400" dirty="0"/>
              <a:t>多表多分区共用同一块内存</a:t>
            </a:r>
            <a:endParaRPr lang="en-US" altLang="zh-CN" sz="2400" dirty="0"/>
          </a:p>
          <a:p>
            <a:r>
              <a:rPr lang="en-US" altLang="zh-CN" sz="2400" dirty="0"/>
              <a:t>tis</a:t>
            </a:r>
            <a:r>
              <a:rPr lang="zh-CN" altLang="en-US" sz="2400" dirty="0"/>
              <a:t>文件按照列</a:t>
            </a:r>
            <a:r>
              <a:rPr lang="en-US" altLang="zh-CN" sz="2400" dirty="0"/>
              <a:t>load</a:t>
            </a:r>
            <a:r>
              <a:rPr lang="zh-CN" altLang="en-US" sz="2400" dirty="0"/>
              <a:t>到内存中，用以提升</a:t>
            </a:r>
            <a:r>
              <a:rPr lang="en-US" altLang="zh-CN" sz="2400" dirty="0"/>
              <a:t>group by</a:t>
            </a:r>
            <a:r>
              <a:rPr lang="zh-CN" altLang="en-US" sz="2400" dirty="0"/>
              <a:t>的性能</a:t>
            </a:r>
            <a:endParaRPr lang="en-US" altLang="zh-CN" sz="2400" dirty="0"/>
          </a:p>
          <a:p>
            <a:r>
              <a:rPr lang="zh-CN" altLang="en-US" sz="2400" dirty="0"/>
              <a:t>其他</a:t>
            </a:r>
            <a:endParaRPr lang="en-US" altLang="zh-CN" sz="2400" dirty="0"/>
          </a:p>
          <a:p>
            <a:pPr lvl="1"/>
            <a:r>
              <a:rPr lang="en-US" altLang="zh-CN" sz="1800" dirty="0">
                <a:hlinkClick r:id="rId2"/>
              </a:rPr>
              <a:t>https://github.com/muyannian/higo/wiki/Lucene</a:t>
            </a:r>
            <a:endParaRPr lang="en-US" altLang="zh-CN" sz="1800" dirty="0"/>
          </a:p>
          <a:p>
            <a:pPr lvl="1"/>
            <a:r>
              <a:rPr lang="en-US" altLang="zh-CN" sz="1800" dirty="0">
                <a:hlinkClick r:id="rId3"/>
              </a:rPr>
              <a:t>https://github.com/muyannian/higo/wiki/201302log</a:t>
            </a:r>
            <a:endParaRPr lang="en-US" altLang="zh-CN" sz="1800" dirty="0"/>
          </a:p>
          <a:p>
            <a:pPr lvl="1"/>
            <a:endParaRPr lang="zh-CN" altLang="en-US" sz="1800" b="1" dirty="0"/>
          </a:p>
          <a:p>
            <a:endParaRPr lang="zh-CN" altLang="en-US" sz="2400" b="1" dirty="0"/>
          </a:p>
          <a:p>
            <a:endParaRPr lang="zh-CN" altLang="en-US" sz="2400" b="1" dirty="0"/>
          </a:p>
          <a:p>
            <a:endParaRPr lang="zh-CN" altLang="en-US" sz="2400" b="1" dirty="0"/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568991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下一版的规划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临时</a:t>
            </a:r>
            <a:r>
              <a:rPr lang="zh-CN" altLang="en-US" dirty="0" smtClean="0"/>
              <a:t>表</a:t>
            </a:r>
            <a:endParaRPr lang="en-US" altLang="zh-CN" dirty="0"/>
          </a:p>
          <a:p>
            <a:r>
              <a:rPr lang="zh-CN" altLang="en-US" dirty="0" smtClean="0"/>
              <a:t>多</a:t>
            </a:r>
            <a:r>
              <a:rPr lang="zh-CN" altLang="en-US" dirty="0"/>
              <a:t>表</a:t>
            </a:r>
            <a:r>
              <a:rPr lang="en-US" altLang="zh-CN" dirty="0"/>
              <a:t>join</a:t>
            </a:r>
          </a:p>
          <a:p>
            <a:r>
              <a:rPr lang="zh-CN" altLang="en-US" dirty="0"/>
              <a:t>自定义统计函数</a:t>
            </a:r>
          </a:p>
          <a:p>
            <a:r>
              <a:rPr lang="en-US" altLang="zh-CN" dirty="0"/>
              <a:t>distinct</a:t>
            </a:r>
            <a:r>
              <a:rPr lang="zh-CN" altLang="en-US" dirty="0"/>
              <a:t>求</a:t>
            </a:r>
            <a:r>
              <a:rPr lang="en-US" altLang="zh-CN" dirty="0"/>
              <a:t>count</a:t>
            </a:r>
            <a:r>
              <a:rPr lang="zh-CN" altLang="en-US" dirty="0"/>
              <a:t>的</a:t>
            </a:r>
            <a:r>
              <a:rPr lang="zh-CN" altLang="en-US" dirty="0" smtClean="0"/>
              <a:t>实现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488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相关资源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https://github.com/muyannian/higo/wiki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323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2636912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讨论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0804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讲者简介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03848" y="1600200"/>
            <a:ext cx="5482952" cy="4525963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u="sng" dirty="0" smtClean="0"/>
              <a:t>花名 ：子落</a:t>
            </a:r>
            <a:endParaRPr lang="en-US" altLang="zh-CN" sz="2400" u="sng" dirty="0" smtClean="0"/>
          </a:p>
          <a:p>
            <a:pPr marL="0" indent="0">
              <a:buNone/>
            </a:pPr>
            <a:r>
              <a:rPr lang="zh-CN" altLang="en-US" sz="2400" u="sng" dirty="0" smtClean="0"/>
              <a:t>真实姓名：母延年</a:t>
            </a:r>
            <a:endParaRPr lang="en-US" altLang="zh-CN" sz="2400" u="sng" dirty="0" smtClean="0"/>
          </a:p>
          <a:p>
            <a:pPr marL="0" indent="0">
              <a:buNone/>
            </a:pPr>
            <a:r>
              <a:rPr lang="zh-CN" altLang="en-US" sz="2400" u="sng" dirty="0" smtClean="0"/>
              <a:t>个人邮箱：</a:t>
            </a:r>
            <a:r>
              <a:rPr lang="en-US" altLang="zh-CN" sz="2400" u="sng" dirty="0" smtClean="0"/>
              <a:t>myn@163.com</a:t>
            </a:r>
            <a:endParaRPr lang="en-US" altLang="zh-CN" sz="2400" u="sng" dirty="0"/>
          </a:p>
          <a:p>
            <a:pPr marL="0" indent="0">
              <a:buNone/>
            </a:pPr>
            <a:r>
              <a:rPr lang="zh-CN" altLang="zh-CN" sz="2400" u="sng" dirty="0" smtClean="0"/>
              <a:t>海狗</a:t>
            </a:r>
            <a:r>
              <a:rPr lang="zh-CN" altLang="zh-CN" sz="2400" u="sng" dirty="0"/>
              <a:t>的</a:t>
            </a:r>
            <a:r>
              <a:rPr lang="en-US" altLang="zh-CN" sz="2400" u="sng" dirty="0"/>
              <a:t>coder</a:t>
            </a:r>
            <a:r>
              <a:rPr lang="zh-CN" altLang="zh-CN" sz="2400" u="sng" dirty="0" smtClean="0"/>
              <a:t>之一</a:t>
            </a:r>
            <a:endParaRPr lang="en-US" altLang="zh-CN" sz="2400" u="sng" dirty="0" smtClean="0"/>
          </a:p>
          <a:p>
            <a:pPr marL="0" indent="0">
              <a:buNone/>
            </a:pPr>
            <a:r>
              <a:rPr lang="en-US" altLang="zh-CN" sz="2400" u="sng" dirty="0"/>
              <a:t>11</a:t>
            </a:r>
            <a:r>
              <a:rPr lang="zh-CN" altLang="zh-CN" sz="2400" u="sng" dirty="0"/>
              <a:t>年加入支付</a:t>
            </a:r>
            <a:r>
              <a:rPr lang="zh-CN" altLang="zh-CN" sz="2400" u="sng" dirty="0" smtClean="0"/>
              <a:t>宝</a:t>
            </a:r>
            <a:endParaRPr lang="en-US" altLang="zh-CN" sz="2400" u="sng" dirty="0" smtClean="0"/>
          </a:p>
          <a:p>
            <a:pPr marL="0" indent="0">
              <a:buNone/>
            </a:pPr>
            <a:r>
              <a:rPr lang="zh-CN" altLang="zh-CN" sz="2400" u="sng" dirty="0" smtClean="0"/>
              <a:t>一直</a:t>
            </a:r>
            <a:r>
              <a:rPr lang="zh-CN" altLang="zh-CN" sz="2400" u="sng" dirty="0"/>
              <a:t>做跟大数据分析与搜索相关的</a:t>
            </a:r>
            <a:r>
              <a:rPr lang="zh-CN" altLang="zh-CN" sz="2400" u="sng" dirty="0" smtClean="0"/>
              <a:t>工作</a:t>
            </a:r>
            <a:endParaRPr lang="en-US" altLang="zh-CN" sz="2400" u="sng" dirty="0" smtClean="0"/>
          </a:p>
          <a:p>
            <a:pPr marL="0" indent="0">
              <a:buNone/>
            </a:pPr>
            <a:r>
              <a:rPr lang="zh-CN" altLang="zh-CN" sz="2400" u="sng" dirty="0" smtClean="0"/>
              <a:t>曾</a:t>
            </a:r>
            <a:r>
              <a:rPr lang="zh-CN" altLang="zh-CN" sz="2400" u="sng" dirty="0"/>
              <a:t>任职于新浪，腾讯，酷六等</a:t>
            </a:r>
            <a:r>
              <a:rPr lang="zh-CN" altLang="zh-CN" sz="2400" u="sng" dirty="0" smtClean="0"/>
              <a:t>公司</a:t>
            </a:r>
            <a:endParaRPr lang="en-US" altLang="zh-CN" sz="2400" u="sng" dirty="0" smtClean="0"/>
          </a:p>
          <a:p>
            <a:pPr marL="0" indent="0">
              <a:buNone/>
            </a:pPr>
            <a:r>
              <a:rPr lang="zh-CN" altLang="zh-CN" sz="2400" u="sng" dirty="0" smtClean="0"/>
              <a:t>熟悉</a:t>
            </a:r>
            <a:r>
              <a:rPr lang="en-US" altLang="zh-CN" sz="2400" u="sng" dirty="0" err="1"/>
              <a:t>hadoop,storm,solr,lucene</a:t>
            </a:r>
            <a:r>
              <a:rPr lang="zh-CN" altLang="zh-CN" sz="2400" u="sng" dirty="0"/>
              <a:t>等系统的</a:t>
            </a:r>
            <a:r>
              <a:rPr lang="zh-CN" altLang="zh-CN" sz="2400" u="sng" dirty="0" smtClean="0"/>
              <a:t>源码</a:t>
            </a:r>
            <a:endParaRPr lang="zh-CN" altLang="zh-CN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624012"/>
            <a:ext cx="2376264" cy="41812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9446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852936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谢谢大家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0944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爆炸形 1 9"/>
          <p:cNvSpPr/>
          <p:nvPr/>
        </p:nvSpPr>
        <p:spPr>
          <a:xfrm>
            <a:off x="2828640" y="4435872"/>
            <a:ext cx="2664296" cy="1584176"/>
          </a:xfrm>
          <a:prstGeom prst="irregularSeal1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几秒的时间返回结果</a:t>
            </a:r>
            <a:endParaRPr lang="zh-CN" altLang="en-US" dirty="0"/>
          </a:p>
        </p:txBody>
      </p:sp>
      <p:sp>
        <p:nvSpPr>
          <p:cNvPr id="11" name="爆炸形 1 10"/>
          <p:cNvSpPr/>
          <p:nvPr/>
        </p:nvSpPr>
        <p:spPr>
          <a:xfrm>
            <a:off x="164344" y="2635672"/>
            <a:ext cx="2664296" cy="1800200"/>
          </a:xfrm>
          <a:prstGeom prst="irregularSeal1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只有十</a:t>
            </a:r>
            <a:r>
              <a:rPr lang="zh-CN" altLang="en-US" dirty="0" smtClean="0"/>
              <a:t>台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机器</a:t>
            </a:r>
            <a:endParaRPr lang="zh-CN" altLang="en-US" dirty="0"/>
          </a:p>
        </p:txBody>
      </p:sp>
      <p:sp>
        <p:nvSpPr>
          <p:cNvPr id="12" name="爆炸形 1 11"/>
          <p:cNvSpPr/>
          <p:nvPr/>
        </p:nvSpPr>
        <p:spPr>
          <a:xfrm>
            <a:off x="2828640" y="1196752"/>
            <a:ext cx="2664296" cy="1584176"/>
          </a:xfrm>
          <a:prstGeom prst="irregularSeal1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百亿条数据</a:t>
            </a:r>
          </a:p>
        </p:txBody>
      </p:sp>
      <p:sp>
        <p:nvSpPr>
          <p:cNvPr id="13" name="爆炸形 1 12"/>
          <p:cNvSpPr/>
          <p:nvPr/>
        </p:nvSpPr>
        <p:spPr>
          <a:xfrm>
            <a:off x="5905636" y="2851696"/>
            <a:ext cx="2664296" cy="1584176"/>
          </a:xfrm>
          <a:prstGeom prst="irregularSeal1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几百个维度任意组合</a:t>
            </a:r>
          </a:p>
        </p:txBody>
      </p:sp>
      <p:sp>
        <p:nvSpPr>
          <p:cNvPr id="16" name="爆炸形 1 15"/>
          <p:cNvSpPr/>
          <p:nvPr/>
        </p:nvSpPr>
        <p:spPr>
          <a:xfrm>
            <a:off x="2828640" y="2635672"/>
            <a:ext cx="2664296" cy="1800200"/>
          </a:xfrm>
          <a:prstGeom prst="irregularSeal1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0" b="1" dirty="0"/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1600202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2" animBg="1"/>
      <p:bldP spid="11" grpId="0" animBg="1"/>
      <p:bldP spid="12" grpId="0" animBg="1"/>
      <p:bldP spid="13" grpId="0" animBg="1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0825" y="404813"/>
            <a:ext cx="2160588" cy="431800"/>
          </a:xfrm>
        </p:spPr>
        <p:txBody>
          <a:bodyPr/>
          <a:lstStyle/>
          <a:p>
            <a:pPr eaLnBrk="1" hangingPunct="1"/>
            <a:r>
              <a:rPr lang="zh-CN" altLang="en-US" sz="2800" dirty="0" smtClean="0"/>
              <a:t>主要内容</a:t>
            </a:r>
            <a:endParaRPr lang="zh-CN" altLang="zh-CN" sz="280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9552" y="1628800"/>
            <a:ext cx="8064500" cy="4320480"/>
          </a:xfrm>
        </p:spPr>
        <p:txBody>
          <a:bodyPr/>
          <a:lstStyle/>
          <a:p>
            <a:pPr marL="457200" indent="-457200" algn="l" eaLnBrk="1" hangingPunct="1">
              <a:lnSpc>
                <a:spcPct val="150000"/>
              </a:lnSpc>
              <a:buFontTx/>
              <a:buChar char="•"/>
            </a:pPr>
            <a:r>
              <a:rPr lang="zh-CN" altLang="en-US" sz="2400" dirty="0" smtClean="0"/>
              <a:t>海狗介绍</a:t>
            </a:r>
            <a:endParaRPr lang="en-US" altLang="zh-CN" sz="2400" dirty="0" smtClean="0"/>
          </a:p>
          <a:p>
            <a:pPr marL="457200" indent="-457200" algn="l" eaLnBrk="1" hangingPunct="1">
              <a:lnSpc>
                <a:spcPct val="150000"/>
              </a:lnSpc>
              <a:buFontTx/>
              <a:buChar char="•"/>
            </a:pPr>
            <a:r>
              <a:rPr lang="zh-CN" altLang="en-US" sz="2400" dirty="0" smtClean="0"/>
              <a:t>海狗架构</a:t>
            </a:r>
            <a:endParaRPr lang="en-US" altLang="zh-CN" sz="2400" dirty="0" smtClean="0"/>
          </a:p>
          <a:p>
            <a:pPr marL="457200" indent="-457200" algn="l" eaLnBrk="1" hangingPunct="1">
              <a:lnSpc>
                <a:spcPct val="150000"/>
              </a:lnSpc>
              <a:buFontTx/>
              <a:buChar char="•"/>
            </a:pPr>
            <a:r>
              <a:rPr lang="zh-CN" altLang="en-US" sz="2400" dirty="0" smtClean="0"/>
              <a:t>海狗的使用</a:t>
            </a:r>
            <a:endParaRPr lang="en-US" altLang="zh-CN" sz="2400" dirty="0" smtClean="0"/>
          </a:p>
          <a:p>
            <a:pPr marL="457200" indent="-457200" algn="l" eaLnBrk="1" hangingPunct="1">
              <a:lnSpc>
                <a:spcPct val="150000"/>
              </a:lnSpc>
              <a:buFontTx/>
              <a:buChar char="•"/>
            </a:pPr>
            <a:r>
              <a:rPr lang="zh-CN" altLang="en-US" sz="2400" dirty="0" smtClean="0"/>
              <a:t>海狗快在哪里？</a:t>
            </a:r>
            <a:endParaRPr lang="en-US" altLang="zh-CN" sz="2400" dirty="0" smtClean="0"/>
          </a:p>
          <a:p>
            <a:pPr marL="457200" indent="-457200" algn="l" eaLnBrk="1" hangingPunct="1">
              <a:lnSpc>
                <a:spcPct val="150000"/>
              </a:lnSpc>
              <a:buFontTx/>
              <a:buChar char="•"/>
            </a:pPr>
            <a:r>
              <a:rPr lang="zh-CN" altLang="en-US" sz="2400" dirty="0" smtClean="0"/>
              <a:t>下一版的海狗</a:t>
            </a:r>
            <a:endParaRPr lang="en-US" altLang="zh-CN" sz="2400" dirty="0" smtClean="0"/>
          </a:p>
          <a:p>
            <a:pPr marL="457200" indent="-457200" algn="l" eaLnBrk="1" hangingPunct="1">
              <a:lnSpc>
                <a:spcPct val="150000"/>
              </a:lnSpc>
              <a:buFontTx/>
              <a:buChar char="•"/>
            </a:pPr>
            <a:r>
              <a:rPr lang="zh-CN" altLang="en-US" sz="2400" dirty="0" smtClean="0"/>
              <a:t>讨论交流</a:t>
            </a:r>
            <a:endParaRPr lang="en-US" altLang="zh-C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/>
          <a:lstStyle/>
          <a:p>
            <a:r>
              <a:rPr lang="zh-CN" altLang="en-US" dirty="0" smtClean="0"/>
              <a:t>概述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是</a:t>
            </a:r>
            <a:r>
              <a:rPr lang="zh-CN" altLang="en-US" dirty="0"/>
              <a:t>一个分布式的在线分析查询</a:t>
            </a:r>
            <a:r>
              <a:rPr lang="zh-CN" altLang="en-US" dirty="0" smtClean="0"/>
              <a:t>系统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基于</a:t>
            </a:r>
            <a:r>
              <a:rPr lang="en-US" altLang="zh-CN" dirty="0" err="1"/>
              <a:t>hadoop,lucene,solr</a:t>
            </a:r>
            <a:r>
              <a:rPr lang="en-US" altLang="zh-CN" dirty="0"/>
              <a:t>,</a:t>
            </a:r>
            <a:r>
              <a:rPr lang="zh-CN" altLang="en-US" dirty="0" smtClean="0"/>
              <a:t>蓝鲸作为实现</a:t>
            </a:r>
            <a:r>
              <a:rPr lang="en-US" altLang="zh-CN" dirty="0" smtClean="0"/>
              <a:t>.</a:t>
            </a:r>
          </a:p>
          <a:p>
            <a:pPr lvl="1"/>
            <a:r>
              <a:rPr lang="zh-CN" altLang="en-US" dirty="0" smtClean="0"/>
              <a:t>底层</a:t>
            </a:r>
            <a:r>
              <a:rPr lang="zh-CN" altLang="en-US" dirty="0"/>
              <a:t>使用了索引技术，数据扫描的速度大为</a:t>
            </a:r>
            <a:r>
              <a:rPr lang="zh-CN" altLang="en-US" dirty="0" smtClean="0"/>
              <a:t>增加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适合的应用</a:t>
            </a:r>
            <a:endParaRPr lang="en-US" altLang="zh-CN" dirty="0"/>
          </a:p>
          <a:p>
            <a:pPr lvl="1"/>
            <a:r>
              <a:rPr lang="zh-CN" altLang="en-US" dirty="0" smtClean="0"/>
              <a:t>总</a:t>
            </a:r>
            <a:r>
              <a:rPr lang="zh-CN" altLang="en-US" dirty="0"/>
              <a:t>数据规模在十亿到百亿，成百上千个维度</a:t>
            </a:r>
          </a:p>
          <a:p>
            <a:pPr lvl="1"/>
            <a:r>
              <a:rPr lang="zh-CN" altLang="en-US" dirty="0" smtClean="0"/>
              <a:t>每次</a:t>
            </a:r>
            <a:r>
              <a:rPr lang="zh-CN" altLang="en-US" dirty="0"/>
              <a:t>查询扫描的总数据量超过亿</a:t>
            </a:r>
          </a:p>
          <a:p>
            <a:pPr lvl="1"/>
            <a:r>
              <a:rPr lang="zh-CN" altLang="en-US" dirty="0" smtClean="0"/>
              <a:t>想</a:t>
            </a:r>
            <a:r>
              <a:rPr lang="zh-CN" altLang="en-US" dirty="0"/>
              <a:t>要快速的（几秒）得到统计结果</a:t>
            </a:r>
          </a:p>
          <a:p>
            <a:pPr lvl="1"/>
            <a:r>
              <a:rPr lang="zh-CN" altLang="en-US" dirty="0" smtClean="0"/>
              <a:t>机器</a:t>
            </a:r>
            <a:r>
              <a:rPr lang="zh-CN" altLang="en-US" dirty="0"/>
              <a:t>故障后能够自动恢复服务</a:t>
            </a:r>
          </a:p>
        </p:txBody>
      </p:sp>
    </p:spTree>
    <p:extLst>
      <p:ext uri="{BB962C8B-B14F-4D97-AF65-F5344CB8AC3E}">
        <p14:creationId xmlns:p14="http://schemas.microsoft.com/office/powerpoint/2010/main" val="574298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相对于其他分布式系统的优点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4800" dirty="0" err="1" smtClean="0"/>
              <a:t>Hadoop</a:t>
            </a:r>
            <a:endParaRPr lang="en-US" altLang="zh-CN" sz="4800" dirty="0" smtClean="0"/>
          </a:p>
          <a:p>
            <a:pPr marL="914400" lvl="2" indent="0">
              <a:buNone/>
            </a:pPr>
            <a:endParaRPr lang="en-US" altLang="zh-CN" sz="4000" dirty="0" smtClean="0"/>
          </a:p>
          <a:p>
            <a:r>
              <a:rPr lang="en-US" altLang="zh-CN" sz="4800" dirty="0" smtClean="0"/>
              <a:t>Storm</a:t>
            </a:r>
          </a:p>
          <a:p>
            <a:endParaRPr lang="en-US" altLang="zh-CN" sz="4800" dirty="0" smtClean="0"/>
          </a:p>
          <a:p>
            <a:r>
              <a:rPr lang="en-US" altLang="zh-CN" sz="4800" dirty="0" err="1" smtClean="0"/>
              <a:t>Hbase</a:t>
            </a:r>
            <a:endParaRPr lang="en-US" altLang="zh-CN" sz="4800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6" name="矩形标注 5"/>
          <p:cNvSpPr/>
          <p:nvPr/>
        </p:nvSpPr>
        <p:spPr>
          <a:xfrm>
            <a:off x="3131840" y="1268760"/>
            <a:ext cx="4608512" cy="2664296"/>
          </a:xfrm>
          <a:prstGeom prst="wedgeRectCallout">
            <a:avLst>
              <a:gd name="adj1" fmla="val -55323"/>
              <a:gd name="adj2" fmla="val -19541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大规模数据集（大于</a:t>
            </a:r>
            <a:r>
              <a:rPr lang="en-US" altLang="zh-CN" dirty="0"/>
              <a:t>1TB</a:t>
            </a:r>
            <a:r>
              <a:rPr lang="zh-CN" altLang="en-US" dirty="0"/>
              <a:t>）的并行运算</a:t>
            </a:r>
            <a:endParaRPr lang="en-US" altLang="zh-CN" dirty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一般出一个结果在</a:t>
            </a:r>
            <a:r>
              <a:rPr lang="en-US" altLang="zh-CN" dirty="0"/>
              <a:t>10</a:t>
            </a:r>
            <a:r>
              <a:rPr lang="zh-CN" altLang="en-US" dirty="0"/>
              <a:t>分钟到几个小时不等</a:t>
            </a:r>
            <a:endParaRPr lang="en-US" altLang="zh-CN" dirty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是对原始数据的暴力扫描</a:t>
            </a:r>
            <a:r>
              <a:rPr lang="en-US" altLang="zh-CN" dirty="0"/>
              <a:t>-</a:t>
            </a:r>
            <a:r>
              <a:rPr lang="zh-CN" altLang="en-US" dirty="0"/>
              <a:t>就像数据库有索引和无索引的区别</a:t>
            </a:r>
            <a:endParaRPr lang="en-US" altLang="zh-CN" dirty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适合做周报，日报等数据量很大但对时效性要求不高的</a:t>
            </a:r>
            <a:r>
              <a:rPr lang="zh-CN" altLang="en-US" dirty="0" smtClean="0"/>
              <a:t>统计</a:t>
            </a:r>
            <a:endParaRPr lang="zh-CN" altLang="en-US" dirty="0"/>
          </a:p>
          <a:p>
            <a:pPr algn="ctr"/>
            <a:endParaRPr lang="zh-CN" altLang="en-US" dirty="0"/>
          </a:p>
        </p:txBody>
      </p:sp>
      <p:sp>
        <p:nvSpPr>
          <p:cNvPr id="7" name="矩形标注 6"/>
          <p:cNvSpPr/>
          <p:nvPr/>
        </p:nvSpPr>
        <p:spPr>
          <a:xfrm>
            <a:off x="3131840" y="2924944"/>
            <a:ext cx="4608512" cy="2664296"/>
          </a:xfrm>
          <a:prstGeom prst="wedgeRectCallout">
            <a:avLst>
              <a:gd name="adj1" fmla="val -57803"/>
              <a:gd name="adj2" fmla="val -20494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数据以“流”的方式流入</a:t>
            </a:r>
            <a:r>
              <a:rPr lang="zh-CN" altLang="en-US" dirty="0" smtClean="0"/>
              <a:t>集群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计一般比较实时，统计延迟一般为秒</a:t>
            </a:r>
            <a:r>
              <a:rPr lang="zh-CN" altLang="en-US" dirty="0" smtClean="0"/>
              <a:t>级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本身并不提供任何存储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数据一旦流过，被处理后就无法重新</a:t>
            </a:r>
            <a:r>
              <a:rPr lang="zh-CN" altLang="en-US" dirty="0" smtClean="0"/>
              <a:t>获得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要求统计的指标必须事先确定好，很难在事后做统计</a:t>
            </a:r>
          </a:p>
        </p:txBody>
      </p:sp>
      <p:sp>
        <p:nvSpPr>
          <p:cNvPr id="8" name="矩形标注 7"/>
          <p:cNvSpPr/>
          <p:nvPr/>
        </p:nvSpPr>
        <p:spPr>
          <a:xfrm>
            <a:off x="3131840" y="3933056"/>
            <a:ext cx="4608512" cy="2376264"/>
          </a:xfrm>
          <a:prstGeom prst="wedgeRectCallout">
            <a:avLst>
              <a:gd name="adj1" fmla="val -59456"/>
              <a:gd name="adj2" fmla="val 4293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通常称为”</a:t>
            </a:r>
            <a:r>
              <a:rPr lang="en-US" altLang="zh-CN" dirty="0" err="1"/>
              <a:t>bigtable</a:t>
            </a:r>
            <a:r>
              <a:rPr lang="en-US" altLang="zh-CN" dirty="0"/>
              <a:t>”,</a:t>
            </a:r>
            <a:r>
              <a:rPr lang="zh-CN" altLang="en-US" dirty="0"/>
              <a:t>面向列</a:t>
            </a:r>
            <a:r>
              <a:rPr lang="zh-CN" altLang="en-US" dirty="0" smtClean="0"/>
              <a:t>存储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百亿级别的记录数，万级别的列</a:t>
            </a:r>
            <a:r>
              <a:rPr lang="zh-CN" altLang="en-US" dirty="0" smtClean="0"/>
              <a:t>数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结合了内存，适合做实时的数据写入与实时的查询和</a:t>
            </a:r>
            <a:r>
              <a:rPr lang="zh-CN" altLang="en-US" dirty="0" smtClean="0"/>
              <a:t>统计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 err="1"/>
              <a:t>hbase</a:t>
            </a:r>
            <a:r>
              <a:rPr lang="zh-CN" altLang="en-US" dirty="0"/>
              <a:t>的</a:t>
            </a:r>
            <a:r>
              <a:rPr lang="zh-CN" altLang="en-US" dirty="0" smtClean="0"/>
              <a:t>存储与查询必须</a:t>
            </a:r>
            <a:r>
              <a:rPr lang="zh-CN" altLang="en-US" dirty="0"/>
              <a:t>指定</a:t>
            </a:r>
            <a:r>
              <a:rPr lang="en-US" altLang="zh-CN" dirty="0" err="1" smtClean="0"/>
              <a:t>rowkey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/>
              <a:t>很难实现跨</a:t>
            </a:r>
            <a:r>
              <a:rPr lang="en-US" altLang="zh-CN" dirty="0" err="1" smtClean="0"/>
              <a:t>rowkey</a:t>
            </a:r>
            <a:r>
              <a:rPr lang="zh-CN" altLang="en-US" dirty="0" smtClean="0"/>
              <a:t>的统计，无法实现任意维度的组合统计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13316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5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9" dur="200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6" grpId="2" animBg="1"/>
      <p:bldP spid="7" grpId="0" animBg="1"/>
      <p:bldP spid="7" grpId="1" animBg="1"/>
      <p:bldP spid="7" grpId="2" animBg="1"/>
      <p:bldP spid="8" grpId="0" animBg="1"/>
      <p:bldP spid="8" grpId="1" animBg="1"/>
      <p:bldP spid="8" grpId="2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海狗架构</a:t>
            </a:r>
            <a:endParaRPr lang="zh-CN" altLang="en-US" dirty="0"/>
          </a:p>
        </p:txBody>
      </p:sp>
      <p:pic>
        <p:nvPicPr>
          <p:cNvPr id="1026" name="Picture 2" descr="http://imgout.ph.126.net/12530004/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88" y="1628800"/>
            <a:ext cx="7560840" cy="460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云形标注 2"/>
          <p:cNvSpPr/>
          <p:nvPr/>
        </p:nvSpPr>
        <p:spPr>
          <a:xfrm>
            <a:off x="5526106" y="4304556"/>
            <a:ext cx="2088232" cy="720080"/>
          </a:xfrm>
          <a:prstGeom prst="cloud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提交</a:t>
            </a:r>
            <a:r>
              <a:rPr lang="en-US" altLang="zh-CN" dirty="0" err="1" smtClean="0"/>
              <a:t>mapreduce</a:t>
            </a:r>
            <a:endParaRPr lang="zh-CN" altLang="en-US" dirty="0"/>
          </a:p>
        </p:txBody>
      </p:sp>
      <p:sp>
        <p:nvSpPr>
          <p:cNvPr id="5" name="云形标注 4"/>
          <p:cNvSpPr/>
          <p:nvPr/>
        </p:nvSpPr>
        <p:spPr>
          <a:xfrm>
            <a:off x="3746742" y="2360340"/>
            <a:ext cx="2088232" cy="720080"/>
          </a:xfrm>
          <a:prstGeom prst="cloud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蓝鲸下载索引</a:t>
            </a:r>
            <a:endParaRPr lang="zh-CN" altLang="en-US" dirty="0"/>
          </a:p>
        </p:txBody>
      </p:sp>
      <p:sp>
        <p:nvSpPr>
          <p:cNvPr id="6" name="云形标注 5"/>
          <p:cNvSpPr/>
          <p:nvPr/>
        </p:nvSpPr>
        <p:spPr>
          <a:xfrm>
            <a:off x="1691680" y="4293468"/>
            <a:ext cx="2088232" cy="720080"/>
          </a:xfrm>
          <a:prstGeom prst="cloud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Jdbc</a:t>
            </a:r>
            <a:r>
              <a:rPr lang="zh-CN" altLang="en-US" dirty="0" smtClean="0"/>
              <a:t>查询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604226" y="754832"/>
            <a:ext cx="6264696" cy="47525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柱形 6"/>
          <p:cNvSpPr/>
          <p:nvPr/>
        </p:nvSpPr>
        <p:spPr>
          <a:xfrm>
            <a:off x="3329862" y="1147664"/>
            <a:ext cx="900100" cy="648072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shard</a:t>
            </a:r>
            <a:endParaRPr lang="zh-CN" altLang="en-US" dirty="0"/>
          </a:p>
        </p:txBody>
      </p:sp>
      <p:sp>
        <p:nvSpPr>
          <p:cNvPr id="30" name="圆柱形 29"/>
          <p:cNvSpPr/>
          <p:nvPr/>
        </p:nvSpPr>
        <p:spPr>
          <a:xfrm>
            <a:off x="3489046" y="4088532"/>
            <a:ext cx="1044116" cy="1152128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Merger server</a:t>
            </a:r>
            <a:endParaRPr lang="zh-CN" altLang="en-US" dirty="0"/>
          </a:p>
        </p:txBody>
      </p:sp>
      <p:sp>
        <p:nvSpPr>
          <p:cNvPr id="35" name="圆柱形 34"/>
          <p:cNvSpPr/>
          <p:nvPr/>
        </p:nvSpPr>
        <p:spPr>
          <a:xfrm>
            <a:off x="4533162" y="1147664"/>
            <a:ext cx="900100" cy="648072"/>
          </a:xfrm>
          <a:prstGeom prst="can">
            <a:avLst>
              <a:gd name="adj" fmla="val 3087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shard</a:t>
            </a:r>
            <a:endParaRPr lang="zh-CN" altLang="en-US" dirty="0"/>
          </a:p>
        </p:txBody>
      </p:sp>
      <p:sp>
        <p:nvSpPr>
          <p:cNvPr id="36" name="圆柱形 35"/>
          <p:cNvSpPr/>
          <p:nvPr/>
        </p:nvSpPr>
        <p:spPr>
          <a:xfrm>
            <a:off x="5729362" y="1147664"/>
            <a:ext cx="900100" cy="648072"/>
          </a:xfrm>
          <a:prstGeom prst="can">
            <a:avLst>
              <a:gd name="adj" fmla="val 3087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shard</a:t>
            </a:r>
            <a:endParaRPr lang="zh-CN" altLang="en-US" dirty="0"/>
          </a:p>
        </p:txBody>
      </p:sp>
      <p:sp>
        <p:nvSpPr>
          <p:cNvPr id="37" name="圆柱形 36"/>
          <p:cNvSpPr/>
          <p:nvPr/>
        </p:nvSpPr>
        <p:spPr>
          <a:xfrm>
            <a:off x="6794282" y="1147664"/>
            <a:ext cx="900100" cy="648072"/>
          </a:xfrm>
          <a:prstGeom prst="can">
            <a:avLst>
              <a:gd name="adj" fmla="val 3087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shard</a:t>
            </a:r>
            <a:endParaRPr lang="zh-CN" altLang="en-US" dirty="0"/>
          </a:p>
        </p:txBody>
      </p:sp>
      <p:sp>
        <p:nvSpPr>
          <p:cNvPr id="38" name="圆柱形 37"/>
          <p:cNvSpPr/>
          <p:nvPr/>
        </p:nvSpPr>
        <p:spPr>
          <a:xfrm>
            <a:off x="7837002" y="1159124"/>
            <a:ext cx="900100" cy="648072"/>
          </a:xfrm>
          <a:prstGeom prst="can">
            <a:avLst>
              <a:gd name="adj" fmla="val 3087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shard</a:t>
            </a:r>
            <a:endParaRPr lang="zh-CN" altLang="en-US" dirty="0"/>
          </a:p>
        </p:txBody>
      </p:sp>
      <p:sp>
        <p:nvSpPr>
          <p:cNvPr id="39" name="圆柱形 38"/>
          <p:cNvSpPr/>
          <p:nvPr/>
        </p:nvSpPr>
        <p:spPr>
          <a:xfrm>
            <a:off x="7781738" y="2036304"/>
            <a:ext cx="900100" cy="648072"/>
          </a:xfrm>
          <a:prstGeom prst="can">
            <a:avLst>
              <a:gd name="adj" fmla="val 3087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shard</a:t>
            </a:r>
            <a:endParaRPr lang="zh-CN" altLang="en-US" dirty="0"/>
          </a:p>
        </p:txBody>
      </p:sp>
      <p:sp>
        <p:nvSpPr>
          <p:cNvPr id="40" name="圆柱形 39"/>
          <p:cNvSpPr/>
          <p:nvPr/>
        </p:nvSpPr>
        <p:spPr>
          <a:xfrm>
            <a:off x="6794282" y="2036304"/>
            <a:ext cx="900100" cy="648072"/>
          </a:xfrm>
          <a:prstGeom prst="can">
            <a:avLst>
              <a:gd name="adj" fmla="val 3087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shard</a:t>
            </a:r>
            <a:endParaRPr lang="zh-CN" altLang="en-US" dirty="0"/>
          </a:p>
        </p:txBody>
      </p:sp>
      <p:sp>
        <p:nvSpPr>
          <p:cNvPr id="41" name="圆柱形 40"/>
          <p:cNvSpPr/>
          <p:nvPr/>
        </p:nvSpPr>
        <p:spPr>
          <a:xfrm>
            <a:off x="5740182" y="2036304"/>
            <a:ext cx="900100" cy="648072"/>
          </a:xfrm>
          <a:prstGeom prst="can">
            <a:avLst>
              <a:gd name="adj" fmla="val 3087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shard</a:t>
            </a:r>
            <a:endParaRPr lang="zh-CN" altLang="en-US" dirty="0"/>
          </a:p>
        </p:txBody>
      </p:sp>
      <p:sp>
        <p:nvSpPr>
          <p:cNvPr id="42" name="圆柱形 41"/>
          <p:cNvSpPr/>
          <p:nvPr/>
        </p:nvSpPr>
        <p:spPr>
          <a:xfrm>
            <a:off x="4533162" y="2072308"/>
            <a:ext cx="900100" cy="648072"/>
          </a:xfrm>
          <a:prstGeom prst="can">
            <a:avLst>
              <a:gd name="adj" fmla="val 3087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shard</a:t>
            </a:r>
            <a:endParaRPr lang="zh-CN" altLang="en-US" dirty="0"/>
          </a:p>
        </p:txBody>
      </p:sp>
      <p:sp>
        <p:nvSpPr>
          <p:cNvPr id="43" name="圆柱形 42"/>
          <p:cNvSpPr/>
          <p:nvPr/>
        </p:nvSpPr>
        <p:spPr>
          <a:xfrm>
            <a:off x="3329862" y="2072308"/>
            <a:ext cx="900100" cy="648072"/>
          </a:xfrm>
          <a:prstGeom prst="can">
            <a:avLst>
              <a:gd name="adj" fmla="val 3087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shard</a:t>
            </a:r>
            <a:endParaRPr lang="zh-CN" altLang="en-US" dirty="0"/>
          </a:p>
        </p:txBody>
      </p:sp>
      <p:sp>
        <p:nvSpPr>
          <p:cNvPr id="44" name="圆柱形 43"/>
          <p:cNvSpPr/>
          <p:nvPr/>
        </p:nvSpPr>
        <p:spPr>
          <a:xfrm>
            <a:off x="4769030" y="4114428"/>
            <a:ext cx="1044116" cy="1152128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Merger server</a:t>
            </a:r>
            <a:endParaRPr lang="zh-CN" altLang="en-US" dirty="0"/>
          </a:p>
        </p:txBody>
      </p:sp>
      <p:sp>
        <p:nvSpPr>
          <p:cNvPr id="45" name="圆柱形 44"/>
          <p:cNvSpPr/>
          <p:nvPr/>
        </p:nvSpPr>
        <p:spPr>
          <a:xfrm>
            <a:off x="6048164" y="4088532"/>
            <a:ext cx="1044116" cy="1152128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Merger server</a:t>
            </a:r>
            <a:endParaRPr lang="zh-CN" altLang="en-US" dirty="0"/>
          </a:p>
        </p:txBody>
      </p:sp>
      <p:sp>
        <p:nvSpPr>
          <p:cNvPr id="46" name="圆柱形 45"/>
          <p:cNvSpPr/>
          <p:nvPr/>
        </p:nvSpPr>
        <p:spPr>
          <a:xfrm>
            <a:off x="7527162" y="4114428"/>
            <a:ext cx="1044116" cy="1152128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Merger server</a:t>
            </a:r>
            <a:endParaRPr lang="zh-CN" altLang="en-US" dirty="0"/>
          </a:p>
        </p:txBody>
      </p:sp>
      <p:sp>
        <p:nvSpPr>
          <p:cNvPr id="8" name="右箭头 7"/>
          <p:cNvSpPr/>
          <p:nvPr/>
        </p:nvSpPr>
        <p:spPr>
          <a:xfrm rot="20299947">
            <a:off x="1829710" y="2401280"/>
            <a:ext cx="1368152" cy="638200"/>
          </a:xfrm>
          <a:prstGeom prst="rightArrow">
            <a:avLst>
              <a:gd name="adj1" fmla="val 23636"/>
              <a:gd name="adj2" fmla="val 516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右箭头 47"/>
          <p:cNvSpPr/>
          <p:nvPr/>
        </p:nvSpPr>
        <p:spPr>
          <a:xfrm rot="1659468">
            <a:off x="1829710" y="3400809"/>
            <a:ext cx="1368152" cy="638200"/>
          </a:xfrm>
          <a:prstGeom prst="rightArrow">
            <a:avLst>
              <a:gd name="adj1" fmla="val 23636"/>
              <a:gd name="adj2" fmla="val 516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圆角矩形 46"/>
          <p:cNvSpPr/>
          <p:nvPr/>
        </p:nvSpPr>
        <p:spPr>
          <a:xfrm>
            <a:off x="251520" y="404664"/>
            <a:ext cx="2352706" cy="58326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560388" y="1147664"/>
            <a:ext cx="1491332" cy="33549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2013011</a:t>
            </a:r>
            <a:endParaRPr lang="zh-CN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560388" y="1795736"/>
            <a:ext cx="1491332" cy="33549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2013012</a:t>
            </a:r>
            <a:endParaRPr lang="zh-CN" altLang="en-US" dirty="0"/>
          </a:p>
        </p:txBody>
      </p:sp>
      <p:sp>
        <p:nvSpPr>
          <p:cNvPr id="53" name="矩形 52"/>
          <p:cNvSpPr/>
          <p:nvPr/>
        </p:nvSpPr>
        <p:spPr>
          <a:xfrm>
            <a:off x="560388" y="2396344"/>
            <a:ext cx="1491332" cy="33549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2013013</a:t>
            </a:r>
            <a:endParaRPr lang="zh-CN" altLang="en-US" dirty="0"/>
          </a:p>
        </p:txBody>
      </p:sp>
      <p:sp>
        <p:nvSpPr>
          <p:cNvPr id="54" name="矩形 53"/>
          <p:cNvSpPr/>
          <p:nvPr/>
        </p:nvSpPr>
        <p:spPr>
          <a:xfrm>
            <a:off x="560388" y="3047684"/>
            <a:ext cx="1491332" cy="33549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2013021</a:t>
            </a:r>
            <a:endParaRPr lang="zh-CN" altLang="en-US" dirty="0"/>
          </a:p>
        </p:txBody>
      </p:sp>
      <p:sp>
        <p:nvSpPr>
          <p:cNvPr id="55" name="矩形 54"/>
          <p:cNvSpPr/>
          <p:nvPr/>
        </p:nvSpPr>
        <p:spPr>
          <a:xfrm>
            <a:off x="560388" y="3785952"/>
            <a:ext cx="1491332" cy="33549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2013022</a:t>
            </a:r>
            <a:endParaRPr lang="zh-CN" altLang="en-US" dirty="0"/>
          </a:p>
        </p:txBody>
      </p:sp>
      <p:sp>
        <p:nvSpPr>
          <p:cNvPr id="56" name="矩形 55"/>
          <p:cNvSpPr/>
          <p:nvPr/>
        </p:nvSpPr>
        <p:spPr>
          <a:xfrm>
            <a:off x="560388" y="4591360"/>
            <a:ext cx="1491332" cy="33549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2013023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560388" y="5247816"/>
            <a:ext cx="1491332" cy="33549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2013031</a:t>
            </a:r>
            <a:endParaRPr lang="zh-CN" altLang="en-US" dirty="0"/>
          </a:p>
        </p:txBody>
      </p:sp>
      <p:sp>
        <p:nvSpPr>
          <p:cNvPr id="51" name="下箭头 50"/>
          <p:cNvSpPr/>
          <p:nvPr/>
        </p:nvSpPr>
        <p:spPr>
          <a:xfrm rot="5400000">
            <a:off x="2532888" y="874401"/>
            <a:ext cx="552986" cy="1217519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4524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5" grpId="0" animBg="1"/>
      <p:bldP spid="5" grpId="1" animBg="1"/>
      <p:bldP spid="6" grpId="0" animBg="1"/>
      <p:bldP spid="6" grpId="1" animBg="1"/>
      <p:bldP spid="4" grpId="0" animBg="1"/>
      <p:bldP spid="7" grpId="0" animBg="1"/>
      <p:bldP spid="30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8" grpId="0" animBg="1"/>
      <p:bldP spid="48" grpId="0" animBg="1"/>
      <p:bldP spid="47" grpId="0" animBg="1"/>
      <p:bldP spid="50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523379"/>
            <a:ext cx="7915275" cy="454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创建索引部分</a:t>
            </a:r>
            <a:endParaRPr lang="zh-CN" altLang="en-US" dirty="0"/>
          </a:p>
        </p:txBody>
      </p:sp>
      <p:sp>
        <p:nvSpPr>
          <p:cNvPr id="5" name="云形标注 4"/>
          <p:cNvSpPr/>
          <p:nvPr/>
        </p:nvSpPr>
        <p:spPr>
          <a:xfrm>
            <a:off x="323528" y="3933056"/>
            <a:ext cx="2376264" cy="820204"/>
          </a:xfrm>
          <a:prstGeom prst="cloud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先在内存中创建小索引</a:t>
            </a:r>
            <a:endParaRPr lang="zh-CN" altLang="en-US" dirty="0"/>
          </a:p>
        </p:txBody>
      </p:sp>
      <p:sp>
        <p:nvSpPr>
          <p:cNvPr id="7" name="云形标注 6"/>
          <p:cNvSpPr/>
          <p:nvPr/>
        </p:nvSpPr>
        <p:spPr>
          <a:xfrm>
            <a:off x="1403648" y="3413466"/>
            <a:ext cx="2376264" cy="820204"/>
          </a:xfrm>
          <a:prstGeom prst="cloud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生成小索引</a:t>
            </a:r>
            <a:endParaRPr lang="zh-CN" altLang="en-US" dirty="0"/>
          </a:p>
        </p:txBody>
      </p:sp>
      <p:sp>
        <p:nvSpPr>
          <p:cNvPr id="8" name="云形标注 7"/>
          <p:cNvSpPr/>
          <p:nvPr/>
        </p:nvSpPr>
        <p:spPr>
          <a:xfrm>
            <a:off x="3347864" y="2708920"/>
            <a:ext cx="2808312" cy="820204"/>
          </a:xfrm>
          <a:prstGeom prst="cloud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将小索引合并成最终的大索引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6712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7" grpId="0" animBg="1"/>
      <p:bldP spid="7" grpId="1" animBg="1"/>
      <p:bldP spid="8" grpId="0" animBg="1"/>
      <p:bldP spid="8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查询部分</a:t>
            </a:r>
            <a:endParaRPr lang="zh-CN" altLang="en-US" dirty="0"/>
          </a:p>
        </p:txBody>
      </p:sp>
      <p:pic>
        <p:nvPicPr>
          <p:cNvPr id="4098" name="Picture 2" descr="http://imgout.ph.126.net/12530006/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628800"/>
            <a:ext cx="8754654" cy="410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云形标注 2"/>
          <p:cNvSpPr/>
          <p:nvPr/>
        </p:nvSpPr>
        <p:spPr>
          <a:xfrm>
            <a:off x="2339752" y="3501008"/>
            <a:ext cx="2711400" cy="1044116"/>
          </a:xfrm>
          <a:prstGeom prst="cloud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每个</a:t>
            </a:r>
            <a:r>
              <a:rPr lang="en-US" altLang="zh-CN" dirty="0" err="1" smtClean="0"/>
              <a:t>solr</a:t>
            </a:r>
            <a:r>
              <a:rPr lang="zh-CN" altLang="en-US" dirty="0" smtClean="0"/>
              <a:t>在各自的</a:t>
            </a:r>
            <a:r>
              <a:rPr lang="en-US" altLang="zh-CN" dirty="0" smtClean="0"/>
              <a:t>shards</a:t>
            </a:r>
            <a:r>
              <a:rPr lang="zh-CN" altLang="en-US" dirty="0" smtClean="0"/>
              <a:t>内计算</a:t>
            </a:r>
            <a:endParaRPr lang="zh-CN" altLang="en-US" dirty="0"/>
          </a:p>
        </p:txBody>
      </p:sp>
      <p:sp>
        <p:nvSpPr>
          <p:cNvPr id="5" name="云形标注 4"/>
          <p:cNvSpPr/>
          <p:nvPr/>
        </p:nvSpPr>
        <p:spPr>
          <a:xfrm>
            <a:off x="827584" y="2456892"/>
            <a:ext cx="2711400" cy="1044116"/>
          </a:xfrm>
          <a:prstGeom prst="cloud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Ms</a:t>
            </a:r>
            <a:r>
              <a:rPr lang="zh-CN" altLang="en-US" dirty="0" smtClean="0"/>
              <a:t>合并</a:t>
            </a:r>
            <a:endParaRPr lang="zh-CN" altLang="en-US" dirty="0"/>
          </a:p>
        </p:txBody>
      </p:sp>
      <p:sp>
        <p:nvSpPr>
          <p:cNvPr id="6" name="云形标注 5"/>
          <p:cNvSpPr/>
          <p:nvPr/>
        </p:nvSpPr>
        <p:spPr>
          <a:xfrm>
            <a:off x="3779912" y="1602904"/>
            <a:ext cx="2711400" cy="1044116"/>
          </a:xfrm>
          <a:prstGeom prst="cloud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最顶层进一步合并，并返回结果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5525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5" grpId="0" animBg="1"/>
      <p:bldP spid="5" grpId="1" animBg="1"/>
      <p:bldP spid="6" grpId="0" animBg="1"/>
      <p:bldP spid="6" grpId="1" animBg="1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1848</TotalTime>
  <Words>997</Words>
  <Application>Microsoft Office PowerPoint</Application>
  <PresentationFormat>全屏显示(4:3)</PresentationFormat>
  <Paragraphs>200</Paragraphs>
  <Slides>20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默认设计模板</vt:lpstr>
      <vt:lpstr>PowerPoint 演示文稿</vt:lpstr>
      <vt:lpstr>讲者简介</vt:lpstr>
      <vt:lpstr>PowerPoint 演示文稿</vt:lpstr>
      <vt:lpstr>主要内容</vt:lpstr>
      <vt:lpstr>概述</vt:lpstr>
      <vt:lpstr>相对于其他分布式系统的优点</vt:lpstr>
      <vt:lpstr>海狗架构</vt:lpstr>
      <vt:lpstr>创建索引部分</vt:lpstr>
      <vt:lpstr>查询部分</vt:lpstr>
      <vt:lpstr>查询部分之分区</vt:lpstr>
      <vt:lpstr>Higo 的使用</vt:lpstr>
      <vt:lpstr>常见sql</vt:lpstr>
      <vt:lpstr>常见sql</vt:lpstr>
      <vt:lpstr>海狗快在哪里？</vt:lpstr>
      <vt:lpstr>海狗快在那里？</vt:lpstr>
      <vt:lpstr>我们对源码的改动</vt:lpstr>
      <vt:lpstr>下一版的规划</vt:lpstr>
      <vt:lpstr>相关资源</vt:lpstr>
      <vt:lpstr>讨论</vt:lpstr>
      <vt:lpstr>谢谢大家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lixin</dc:creator>
  <cp:lastModifiedBy>子落</cp:lastModifiedBy>
  <cp:revision>702</cp:revision>
  <dcterms:modified xsi:type="dcterms:W3CDTF">2013-02-25T06:55:06Z</dcterms:modified>
</cp:coreProperties>
</file>