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84" r:id="rId21"/>
    <p:sldId id="383" r:id="rId22"/>
    <p:sldId id="369" r:id="rId23"/>
    <p:sldId id="374" r:id="rId24"/>
    <p:sldId id="37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63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81620"/>
              </p:ext>
            </p:extLst>
          </p:nvPr>
        </p:nvGraphicFramePr>
        <p:xfrm>
          <a:off x="539552" y="1196752"/>
          <a:ext cx="82296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通过对数据的重新洗牌，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多表</a:t>
                      </a:r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云形标注 45"/>
          <p:cNvSpPr/>
          <p:nvPr/>
        </p:nvSpPr>
        <p:spPr>
          <a:xfrm>
            <a:off x="777764" y="1902644"/>
            <a:ext cx="7770296" cy="2552953"/>
          </a:xfrm>
          <a:prstGeom prst="cloudCallout">
            <a:avLst>
              <a:gd name="adj1" fmla="val -47062"/>
              <a:gd name="adj2" fmla="val -392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假设我们使用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亿个</a:t>
            </a:r>
            <a:r>
              <a:rPr lang="en-US" altLang="zh-CN" b="1" dirty="0" err="1" smtClean="0"/>
              <a:t>bitset</a:t>
            </a:r>
            <a:endParaRPr lang="en-US" altLang="zh-CN" b="1" dirty="0" smtClean="0"/>
          </a:p>
          <a:p>
            <a:r>
              <a:rPr lang="zh-CN" altLang="en-US" b="1" dirty="0" smtClean="0"/>
              <a:t>那么实际上我们只存储其中的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，取到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万</a:t>
            </a:r>
            <a:endParaRPr lang="en-US" altLang="zh-CN" b="1" dirty="0" smtClean="0"/>
          </a:p>
          <a:p>
            <a:r>
              <a:rPr lang="zh-CN" altLang="en-US" b="1" dirty="0" smtClean="0"/>
              <a:t>因数据均匀，</a:t>
            </a:r>
            <a:r>
              <a:rPr lang="zh-CN" altLang="en-US" b="1" dirty="0"/>
              <a:t>这</a:t>
            </a:r>
            <a:r>
              <a:rPr lang="en-US" altLang="zh-CN" b="1" dirty="0"/>
              <a:t>1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与其他</a:t>
            </a:r>
            <a:r>
              <a:rPr lang="en-US" altLang="zh-CN" b="1" dirty="0" smtClean="0"/>
              <a:t>99%</a:t>
            </a:r>
            <a:r>
              <a:rPr lang="zh-CN" altLang="en-US" b="1" dirty="0" smtClean="0"/>
              <a:t>的稀疏程度一致</a:t>
            </a:r>
            <a:endParaRPr lang="en-US" altLang="zh-CN" b="1" dirty="0" smtClean="0"/>
          </a:p>
          <a:p>
            <a:r>
              <a:rPr lang="zh-CN" altLang="en-US" b="1" dirty="0" smtClean="0"/>
              <a:t>故最终值在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的基础上乘以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即可</a:t>
            </a:r>
            <a:endParaRPr lang="zh-CN" altLang="en-US" b="1" dirty="0"/>
          </a:p>
        </p:txBody>
      </p:sp>
      <p:sp>
        <p:nvSpPr>
          <p:cNvPr id="29" name="下箭头 28"/>
          <p:cNvSpPr/>
          <p:nvPr/>
        </p:nvSpPr>
        <p:spPr>
          <a:xfrm>
            <a:off x="2391184" y="1450008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6745548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54464" y="1467954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38836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-22188" y="145000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2138052" y="183613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50220" y="183613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90380" y="183625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0540" y="183625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-28240" y="2525812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2132000" y="2911934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4168" y="2911934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4328" y="2912058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4488" y="2912058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-36512" y="358102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2123728" y="396715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5896" y="39671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6056" y="396727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6216" y="396727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42840" y="5093878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90492" y="51196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06120" y="511182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97204" y="5119650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3146164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4658332" y="51685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6098492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于号 40"/>
          <p:cNvSpPr/>
          <p:nvPr/>
        </p:nvSpPr>
        <p:spPr>
          <a:xfrm>
            <a:off x="7524328" y="5169761"/>
            <a:ext cx="432048" cy="2448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2400" y="4455597"/>
            <a:ext cx="751320" cy="142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果</a:t>
            </a:r>
            <a:endParaRPr lang="zh-CN" altLang="en-US" dirty="0"/>
          </a:p>
        </p:txBody>
      </p:sp>
      <p:sp>
        <p:nvSpPr>
          <p:cNvPr id="44" name="云形标注 43"/>
          <p:cNvSpPr/>
          <p:nvPr/>
        </p:nvSpPr>
        <p:spPr>
          <a:xfrm>
            <a:off x="1724000" y="5620196"/>
            <a:ext cx="1566180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</a:t>
            </a:r>
          </a:p>
          <a:p>
            <a:pPr algn="ctr"/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7" name="云形标注 46"/>
          <p:cNvSpPr/>
          <p:nvPr/>
        </p:nvSpPr>
        <p:spPr>
          <a:xfrm>
            <a:off x="4031940" y="5865569"/>
            <a:ext cx="1766584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简单累加</a:t>
            </a:r>
            <a:endParaRPr lang="zh-CN" altLang="en-US" dirty="0"/>
          </a:p>
        </p:txBody>
      </p:sp>
      <p:sp>
        <p:nvSpPr>
          <p:cNvPr id="36" name="云形标注 35"/>
          <p:cNvSpPr/>
          <p:nvPr/>
        </p:nvSpPr>
        <p:spPr>
          <a:xfrm>
            <a:off x="1428812" y="101796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0~100w</a:t>
            </a:r>
            <a:endParaRPr lang="zh-CN" altLang="en-US" sz="1400" dirty="0"/>
          </a:p>
        </p:txBody>
      </p:sp>
      <p:sp>
        <p:nvSpPr>
          <p:cNvPr id="37" name="云形标注 36"/>
          <p:cNvSpPr/>
          <p:nvPr/>
        </p:nvSpPr>
        <p:spPr>
          <a:xfrm>
            <a:off x="3029892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Bitset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100w~200w</a:t>
            </a:r>
            <a:endParaRPr lang="zh-CN" altLang="en-US" sz="1200" dirty="0"/>
          </a:p>
        </p:txBody>
      </p:sp>
      <p:sp>
        <p:nvSpPr>
          <p:cNvPr id="42" name="云形标注 41"/>
          <p:cNvSpPr/>
          <p:nvPr/>
        </p:nvSpPr>
        <p:spPr>
          <a:xfrm>
            <a:off x="4571374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Xxx~xxx</a:t>
            </a:r>
            <a:endParaRPr lang="zh-CN" altLang="en-US" sz="1400" dirty="0"/>
          </a:p>
        </p:txBody>
      </p:sp>
      <p:sp>
        <p:nvSpPr>
          <p:cNvPr id="45" name="云形标注 44"/>
          <p:cNvSpPr/>
          <p:nvPr/>
        </p:nvSpPr>
        <p:spPr>
          <a:xfrm>
            <a:off x="5792948" y="913570"/>
            <a:ext cx="17313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Bitset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900w~1000w</a:t>
            </a:r>
            <a:endParaRPr lang="zh-CN" altLang="en-US" sz="1100" dirty="0"/>
          </a:p>
        </p:txBody>
      </p:sp>
      <p:sp>
        <p:nvSpPr>
          <p:cNvPr id="3" name="乘号 2"/>
          <p:cNvSpPr/>
          <p:nvPr/>
        </p:nvSpPr>
        <p:spPr>
          <a:xfrm>
            <a:off x="1281218" y="5145422"/>
            <a:ext cx="295188" cy="2448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4936812"/>
            <a:ext cx="10153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新月形 5"/>
          <p:cNvSpPr/>
          <p:nvPr/>
        </p:nvSpPr>
        <p:spPr>
          <a:xfrm>
            <a:off x="1724000" y="5013176"/>
            <a:ext cx="111696" cy="50841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新月形 47"/>
          <p:cNvSpPr/>
          <p:nvPr/>
        </p:nvSpPr>
        <p:spPr>
          <a:xfrm flipH="1">
            <a:off x="7380312" y="4941168"/>
            <a:ext cx="100850" cy="58124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29" grpId="0" animBg="1"/>
      <p:bldP spid="35" grpId="0" animBg="1"/>
      <p:bldP spid="33" grpId="0" animBg="1"/>
      <p:bldP spid="31" grpId="0" animBg="1"/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5" grpId="0" animBg="1"/>
      <p:bldP spid="45" grpId="1" animBg="1"/>
      <p:bldP spid="3" grpId="0" animBg="1"/>
      <p:bldP spid="5" grpId="0"/>
      <p:bldP spid="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简单的</a:t>
            </a:r>
            <a:r>
              <a:rPr lang="zh-CN" altLang="en-US" sz="3200" dirty="0" smtClean="0"/>
              <a:t>数理统计。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/>
              <a:t>一般就是简单的统计网站的访问量，用户量，转化率等用于高层决策，或者促进产品的</a:t>
            </a:r>
            <a:r>
              <a:rPr lang="zh-CN" altLang="en-US" dirty="0" smtClean="0"/>
              <a:t>发展。</a:t>
            </a:r>
            <a:endParaRPr lang="en-US" altLang="zh-CN" dirty="0"/>
          </a:p>
          <a:p>
            <a:r>
              <a:rPr lang="zh-CN" altLang="en-US" sz="3200" dirty="0"/>
              <a:t>精细化运营</a:t>
            </a:r>
            <a:endParaRPr lang="en-US" altLang="zh-CN" sz="3200" dirty="0" smtClean="0"/>
          </a:p>
          <a:p>
            <a:pPr marL="400050" lvl="1" indent="0">
              <a:buNone/>
            </a:pPr>
            <a:r>
              <a:rPr lang="zh-CN" altLang="en-US" dirty="0"/>
              <a:t>数据</a:t>
            </a:r>
            <a:r>
              <a:rPr lang="zh-CN" altLang="en-US" dirty="0" smtClean="0"/>
              <a:t>挖掘、个性化推荐等等作为代表。</a:t>
            </a:r>
            <a:endParaRPr lang="en-US" altLang="zh-CN" dirty="0" smtClean="0"/>
          </a:p>
          <a:p>
            <a:r>
              <a:rPr lang="zh-CN" altLang="en-US" sz="3200" dirty="0" smtClean="0"/>
              <a:t>开放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 smtClean="0"/>
              <a:t>让</a:t>
            </a:r>
            <a:r>
              <a:rPr lang="zh-CN" altLang="en-US" dirty="0"/>
              <a:t>整个社会去分享数据，让每个人都可以去挖掘数据，每个人都可以创造价值。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1767</Words>
  <Application>Microsoft Office PowerPoint</Application>
  <PresentationFormat>全屏显示(4:3)</PresentationFormat>
  <Paragraphs>347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Distinct方案</vt:lpstr>
      <vt:lpstr>数据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813</cp:revision>
  <dcterms:modified xsi:type="dcterms:W3CDTF">2013-03-04T12:42:32Z</dcterms:modified>
</cp:coreProperties>
</file>