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76" r:id="rId3"/>
    <p:sldId id="361" r:id="rId4"/>
    <p:sldId id="257" r:id="rId5"/>
    <p:sldId id="307" r:id="rId6"/>
    <p:sldId id="377" r:id="rId7"/>
    <p:sldId id="313" r:id="rId8"/>
    <p:sldId id="362" r:id="rId9"/>
    <p:sldId id="364" r:id="rId10"/>
    <p:sldId id="363" r:id="rId11"/>
    <p:sldId id="366" r:id="rId12"/>
    <p:sldId id="367" r:id="rId13"/>
    <p:sldId id="372" r:id="rId14"/>
    <p:sldId id="379" r:id="rId15"/>
    <p:sldId id="368" r:id="rId16"/>
    <p:sldId id="373" r:id="rId17"/>
    <p:sldId id="378" r:id="rId18"/>
    <p:sldId id="382" r:id="rId19"/>
    <p:sldId id="381" r:id="rId20"/>
    <p:sldId id="384" r:id="rId21"/>
    <p:sldId id="383" r:id="rId22"/>
    <p:sldId id="369" r:id="rId23"/>
    <p:sldId id="374" r:id="rId24"/>
    <p:sldId id="375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张欧" initials="张欧" lastIdx="2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2" autoAdjust="0"/>
    <p:restoredTop sz="87955" autoAdjust="0"/>
  </p:normalViewPr>
  <p:slideViewPr>
    <p:cSldViewPr>
      <p:cViewPr>
        <p:scale>
          <a:sx n="75" d="100"/>
          <a:sy n="75" d="100"/>
        </p:scale>
        <p:origin x="-636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6CA3B-2858-4A99-A82F-572D362864E7}" type="doc">
      <dgm:prSet loTypeId="urn:diagrams.loki3.com/VaryingWidthList+Icon" loCatId="list" qsTypeId="urn:microsoft.com/office/officeart/2005/8/quickstyle/simple1" qsCatId="simple" csTypeId="urn:microsoft.com/office/officeart/2005/8/colors/accent2_4" csCatId="accent2" phldr="1"/>
      <dgm:spPr/>
    </dgm:pt>
    <dgm:pt modelId="{6E9D9B2D-A846-49B9-9A7B-79CF9CEFF260}">
      <dgm:prSet phldrT="[文本]" custT="1"/>
      <dgm:spPr/>
      <dgm:t>
        <a:bodyPr/>
        <a:lstStyle/>
        <a:p>
          <a:r>
            <a:rPr lang="zh-CN" altLang="en-US" sz="1600" dirty="0" smtClean="0"/>
            <a:t>列</a:t>
          </a:r>
          <a:r>
            <a:rPr lang="en-US" altLang="zh-CN" sz="1600" dirty="0" smtClean="0"/>
            <a:t>1</a:t>
          </a:r>
          <a:endParaRPr lang="zh-CN" altLang="en-US" sz="1600" dirty="0"/>
        </a:p>
      </dgm:t>
    </dgm:pt>
    <dgm:pt modelId="{29F5D439-3211-4CAA-80C2-33E63D817E28}" type="parTrans" cxnId="{3C0E380E-D7DF-4BF2-B861-4DD276D424D2}">
      <dgm:prSet/>
      <dgm:spPr/>
      <dgm:t>
        <a:bodyPr/>
        <a:lstStyle/>
        <a:p>
          <a:endParaRPr lang="zh-CN" altLang="en-US"/>
        </a:p>
      </dgm:t>
    </dgm:pt>
    <dgm:pt modelId="{60D42C0E-659D-45ED-ABE1-1C2EF33947BF}" type="sibTrans" cxnId="{3C0E380E-D7DF-4BF2-B861-4DD276D424D2}">
      <dgm:prSet/>
      <dgm:spPr/>
      <dgm:t>
        <a:bodyPr/>
        <a:lstStyle/>
        <a:p>
          <a:endParaRPr lang="zh-CN" altLang="en-US"/>
        </a:p>
      </dgm:t>
    </dgm:pt>
    <dgm:pt modelId="{86D5D9DC-2BB4-4B61-9F05-631629E3B5B7}">
      <dgm:prSet phldrT="[文本]"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2</a:t>
          </a:r>
          <a:endParaRPr lang="zh-CN" altLang="en-US" dirty="0"/>
        </a:p>
      </dgm:t>
    </dgm:pt>
    <dgm:pt modelId="{6AF9A670-3177-4912-8E5D-FAF43FAA266F}" type="parTrans" cxnId="{63F23EE6-8166-4D54-A0B0-9DCDC5B8F8A0}">
      <dgm:prSet/>
      <dgm:spPr/>
      <dgm:t>
        <a:bodyPr/>
        <a:lstStyle/>
        <a:p>
          <a:endParaRPr lang="zh-CN" altLang="en-US"/>
        </a:p>
      </dgm:t>
    </dgm:pt>
    <dgm:pt modelId="{F96D2E09-6394-4306-ADC7-2B74B2E97F28}" type="sibTrans" cxnId="{63F23EE6-8166-4D54-A0B0-9DCDC5B8F8A0}">
      <dgm:prSet/>
      <dgm:spPr/>
      <dgm:t>
        <a:bodyPr/>
        <a:lstStyle/>
        <a:p>
          <a:endParaRPr lang="zh-CN" altLang="en-US"/>
        </a:p>
      </dgm:t>
    </dgm:pt>
    <dgm:pt modelId="{D0DD7E27-796B-4C6E-AE34-BF35694A41D4}">
      <dgm:prSet phldrT="[文本]"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…</a:t>
          </a:r>
          <a:endParaRPr lang="zh-CN" altLang="en-US" dirty="0"/>
        </a:p>
      </dgm:t>
    </dgm:pt>
    <dgm:pt modelId="{6839C07D-1CE4-489D-BECF-BD9E192D4213}" type="parTrans" cxnId="{0E5B26EB-E387-4517-8902-9FE6E9C99353}">
      <dgm:prSet/>
      <dgm:spPr/>
      <dgm:t>
        <a:bodyPr/>
        <a:lstStyle/>
        <a:p>
          <a:endParaRPr lang="zh-CN" altLang="en-US"/>
        </a:p>
      </dgm:t>
    </dgm:pt>
    <dgm:pt modelId="{4F0EB3DF-42C1-42D0-BD07-6E6FF80EDE7F}" type="sibTrans" cxnId="{0E5B26EB-E387-4517-8902-9FE6E9C99353}">
      <dgm:prSet/>
      <dgm:spPr/>
      <dgm:t>
        <a:bodyPr/>
        <a:lstStyle/>
        <a:p>
          <a:endParaRPr lang="zh-CN" altLang="en-US"/>
        </a:p>
      </dgm:t>
    </dgm:pt>
    <dgm:pt modelId="{CF354257-322B-4C59-AABB-5C780462E7FD}">
      <dgm:prSet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N</a:t>
          </a:r>
          <a:endParaRPr lang="zh-CN" altLang="en-US" dirty="0"/>
        </a:p>
      </dgm:t>
    </dgm:pt>
    <dgm:pt modelId="{12569573-3B34-4F12-A080-A735F525DE8A}" type="parTrans" cxnId="{DCBFFA14-4C1F-47F5-93B4-4B06BCB6BFCC}">
      <dgm:prSet/>
      <dgm:spPr/>
      <dgm:t>
        <a:bodyPr/>
        <a:lstStyle/>
        <a:p>
          <a:endParaRPr lang="zh-CN" altLang="en-US"/>
        </a:p>
      </dgm:t>
    </dgm:pt>
    <dgm:pt modelId="{E75AB11F-B7AE-49EE-8450-FE08AAC9F497}" type="sibTrans" cxnId="{DCBFFA14-4C1F-47F5-93B4-4B06BCB6BFCC}">
      <dgm:prSet/>
      <dgm:spPr/>
      <dgm:t>
        <a:bodyPr/>
        <a:lstStyle/>
        <a:p>
          <a:endParaRPr lang="zh-CN" altLang="en-US"/>
        </a:p>
      </dgm:t>
    </dgm:pt>
    <dgm:pt modelId="{D7456A35-C3BD-43B9-BA9E-CF3C434B8EF8}" type="pres">
      <dgm:prSet presAssocID="{9C46CA3B-2858-4A99-A82F-572D362864E7}" presName="Name0" presStyleCnt="0">
        <dgm:presLayoutVars>
          <dgm:resizeHandles/>
        </dgm:presLayoutVars>
      </dgm:prSet>
      <dgm:spPr/>
    </dgm:pt>
    <dgm:pt modelId="{1A32A10F-9B1B-436D-A614-20F9B53E066E}" type="pres">
      <dgm:prSet presAssocID="{6E9D9B2D-A846-49B9-9A7B-79CF9CEFF260}" presName="text" presStyleLbl="node1" presStyleIdx="0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EF09C1-E0F8-4C55-A2B7-77BD78B194D1}" type="pres">
      <dgm:prSet presAssocID="{60D42C0E-659D-45ED-ABE1-1C2EF33947BF}" presName="space" presStyleCnt="0"/>
      <dgm:spPr/>
    </dgm:pt>
    <dgm:pt modelId="{14407EC2-6BBE-41AE-B959-D195A65C2964}" type="pres">
      <dgm:prSet presAssocID="{86D5D9DC-2BB4-4B61-9F05-631629E3B5B7}" presName="text" presStyleLbl="node1" presStyleIdx="1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C40FBA-3A04-412B-A0B1-6C797C09C7D2}" type="pres">
      <dgm:prSet presAssocID="{F96D2E09-6394-4306-ADC7-2B74B2E97F28}" presName="space" presStyleCnt="0"/>
      <dgm:spPr/>
    </dgm:pt>
    <dgm:pt modelId="{2766CE1A-14A7-4314-A143-42BDD394FB1C}" type="pres">
      <dgm:prSet presAssocID="{D0DD7E27-796B-4C6E-AE34-BF35694A41D4}" presName="text" presStyleLbl="node1" presStyleIdx="2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5570B8-2AFF-4373-8DF0-A3C2CABF55D7}" type="pres">
      <dgm:prSet presAssocID="{4F0EB3DF-42C1-42D0-BD07-6E6FF80EDE7F}" presName="space" presStyleCnt="0"/>
      <dgm:spPr/>
    </dgm:pt>
    <dgm:pt modelId="{6622071B-A5D3-459E-90B2-67A70508E830}" type="pres">
      <dgm:prSet presAssocID="{CF354257-322B-4C59-AABB-5C780462E7FD}" presName="text" presStyleLbl="node1" presStyleIdx="3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B37B0D-CF1B-4B9F-B2D3-74CB14EE45FA}" type="presOf" srcId="{9C46CA3B-2858-4A99-A82F-572D362864E7}" destId="{D7456A35-C3BD-43B9-BA9E-CF3C434B8EF8}" srcOrd="0" destOrd="0" presId="urn:diagrams.loki3.com/VaryingWidthList+Icon"/>
    <dgm:cxn modelId="{EC98C974-16AA-4FEA-9191-966D5EDEC9E4}" type="presOf" srcId="{6E9D9B2D-A846-49B9-9A7B-79CF9CEFF260}" destId="{1A32A10F-9B1B-436D-A614-20F9B53E066E}" srcOrd="0" destOrd="0" presId="urn:diagrams.loki3.com/VaryingWidthList+Icon"/>
    <dgm:cxn modelId="{63F23EE6-8166-4D54-A0B0-9DCDC5B8F8A0}" srcId="{9C46CA3B-2858-4A99-A82F-572D362864E7}" destId="{86D5D9DC-2BB4-4B61-9F05-631629E3B5B7}" srcOrd="1" destOrd="0" parTransId="{6AF9A670-3177-4912-8E5D-FAF43FAA266F}" sibTransId="{F96D2E09-6394-4306-ADC7-2B74B2E97F28}"/>
    <dgm:cxn modelId="{B1C13C76-1E15-462D-ACF6-4732736DAA4C}" type="presOf" srcId="{CF354257-322B-4C59-AABB-5C780462E7FD}" destId="{6622071B-A5D3-459E-90B2-67A70508E830}" srcOrd="0" destOrd="0" presId="urn:diagrams.loki3.com/VaryingWidthList+Icon"/>
    <dgm:cxn modelId="{488A493F-B233-4131-AC9D-45A1486AA5A6}" type="presOf" srcId="{86D5D9DC-2BB4-4B61-9F05-631629E3B5B7}" destId="{14407EC2-6BBE-41AE-B959-D195A65C2964}" srcOrd="0" destOrd="0" presId="urn:diagrams.loki3.com/VaryingWidthList+Icon"/>
    <dgm:cxn modelId="{3C0E380E-D7DF-4BF2-B861-4DD276D424D2}" srcId="{9C46CA3B-2858-4A99-A82F-572D362864E7}" destId="{6E9D9B2D-A846-49B9-9A7B-79CF9CEFF260}" srcOrd="0" destOrd="0" parTransId="{29F5D439-3211-4CAA-80C2-33E63D817E28}" sibTransId="{60D42C0E-659D-45ED-ABE1-1C2EF33947BF}"/>
    <dgm:cxn modelId="{DCAE8427-90F0-436C-A685-77FB0713FA2C}" type="presOf" srcId="{D0DD7E27-796B-4C6E-AE34-BF35694A41D4}" destId="{2766CE1A-14A7-4314-A143-42BDD394FB1C}" srcOrd="0" destOrd="0" presId="urn:diagrams.loki3.com/VaryingWidthList+Icon"/>
    <dgm:cxn modelId="{0E5B26EB-E387-4517-8902-9FE6E9C99353}" srcId="{9C46CA3B-2858-4A99-A82F-572D362864E7}" destId="{D0DD7E27-796B-4C6E-AE34-BF35694A41D4}" srcOrd="2" destOrd="0" parTransId="{6839C07D-1CE4-489D-BECF-BD9E192D4213}" sibTransId="{4F0EB3DF-42C1-42D0-BD07-6E6FF80EDE7F}"/>
    <dgm:cxn modelId="{DCBFFA14-4C1F-47F5-93B4-4B06BCB6BFCC}" srcId="{9C46CA3B-2858-4A99-A82F-572D362864E7}" destId="{CF354257-322B-4C59-AABB-5C780462E7FD}" srcOrd="3" destOrd="0" parTransId="{12569573-3B34-4F12-A080-A735F525DE8A}" sibTransId="{E75AB11F-B7AE-49EE-8450-FE08AAC9F497}"/>
    <dgm:cxn modelId="{24A0FD1F-302A-4AFC-BF84-A21CBE5BA7AC}" type="presParOf" srcId="{D7456A35-C3BD-43B9-BA9E-CF3C434B8EF8}" destId="{1A32A10F-9B1B-436D-A614-20F9B53E066E}" srcOrd="0" destOrd="0" presId="urn:diagrams.loki3.com/VaryingWidthList+Icon"/>
    <dgm:cxn modelId="{7CB9221A-57EA-4753-A905-5FCA9D026CE3}" type="presParOf" srcId="{D7456A35-C3BD-43B9-BA9E-CF3C434B8EF8}" destId="{26EF09C1-E0F8-4C55-A2B7-77BD78B194D1}" srcOrd="1" destOrd="0" presId="urn:diagrams.loki3.com/VaryingWidthList+Icon"/>
    <dgm:cxn modelId="{A68A07E9-BBB6-47AB-93C5-F05263E5AABB}" type="presParOf" srcId="{D7456A35-C3BD-43B9-BA9E-CF3C434B8EF8}" destId="{14407EC2-6BBE-41AE-B959-D195A65C2964}" srcOrd="2" destOrd="0" presId="urn:diagrams.loki3.com/VaryingWidthList+Icon"/>
    <dgm:cxn modelId="{54EEA566-9FFD-4702-A5D6-5D7FA7F62008}" type="presParOf" srcId="{D7456A35-C3BD-43B9-BA9E-CF3C434B8EF8}" destId="{70C40FBA-3A04-412B-A0B1-6C797C09C7D2}" srcOrd="3" destOrd="0" presId="urn:diagrams.loki3.com/VaryingWidthList+Icon"/>
    <dgm:cxn modelId="{6FB0D62A-41E7-4A4A-AA2A-C5D75FC5ACE9}" type="presParOf" srcId="{D7456A35-C3BD-43B9-BA9E-CF3C434B8EF8}" destId="{2766CE1A-14A7-4314-A143-42BDD394FB1C}" srcOrd="4" destOrd="0" presId="urn:diagrams.loki3.com/VaryingWidthList+Icon"/>
    <dgm:cxn modelId="{2A9209B0-F44E-41D8-A318-F5B20EC30A35}" type="presParOf" srcId="{D7456A35-C3BD-43B9-BA9E-CF3C434B8EF8}" destId="{8A5570B8-2AFF-4373-8DF0-A3C2CABF55D7}" srcOrd="5" destOrd="0" presId="urn:diagrams.loki3.com/VaryingWidthList+Icon"/>
    <dgm:cxn modelId="{EDAECC41-0C52-4E79-B660-39A0985FF087}" type="presParOf" srcId="{D7456A35-C3BD-43B9-BA9E-CF3C434B8EF8}" destId="{6622071B-A5D3-459E-90B2-67A70508E830}" srcOrd="6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2A10F-9B1B-436D-A614-20F9B53E066E}">
      <dsp:nvSpPr>
        <dsp:cNvPr id="0" name=""/>
        <dsp:cNvSpPr/>
      </dsp:nvSpPr>
      <dsp:spPr>
        <a:xfrm>
          <a:off x="38833" y="2033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列</a:t>
          </a:r>
          <a:r>
            <a:rPr lang="en-US" altLang="zh-CN" sz="1600" kern="1200" dirty="0" smtClean="0"/>
            <a:t>1</a:t>
          </a:r>
          <a:endParaRPr lang="zh-CN" altLang="en-US" sz="1600" kern="1200" dirty="0"/>
        </a:p>
      </dsp:txBody>
      <dsp:txXfrm>
        <a:off x="38833" y="2033"/>
        <a:ext cx="318376" cy="978296"/>
      </dsp:txXfrm>
    </dsp:sp>
    <dsp:sp modelId="{14407EC2-6BBE-41AE-B959-D195A65C2964}">
      <dsp:nvSpPr>
        <dsp:cNvPr id="0" name=""/>
        <dsp:cNvSpPr/>
      </dsp:nvSpPr>
      <dsp:spPr>
        <a:xfrm>
          <a:off x="38833" y="1029245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-16266"/>
            <a:lumOff val="263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2</a:t>
          </a:r>
          <a:endParaRPr lang="zh-CN" altLang="en-US" sz="1000" kern="1200" dirty="0"/>
        </a:p>
      </dsp:txBody>
      <dsp:txXfrm>
        <a:off x="38833" y="1029245"/>
        <a:ext cx="318376" cy="978296"/>
      </dsp:txXfrm>
    </dsp:sp>
    <dsp:sp modelId="{2766CE1A-14A7-4314-A143-42BDD394FB1C}">
      <dsp:nvSpPr>
        <dsp:cNvPr id="0" name=""/>
        <dsp:cNvSpPr/>
      </dsp:nvSpPr>
      <dsp:spPr>
        <a:xfrm>
          <a:off x="33858" y="2056457"/>
          <a:ext cx="328326" cy="978296"/>
        </a:xfrm>
        <a:prstGeom prst="rect">
          <a:avLst/>
        </a:prstGeom>
        <a:solidFill>
          <a:schemeClr val="accent2">
            <a:shade val="50000"/>
            <a:hueOff val="0"/>
            <a:satOff val="-32532"/>
            <a:lumOff val="527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…</a:t>
          </a:r>
          <a:endParaRPr lang="zh-CN" altLang="en-US" sz="1000" kern="1200" dirty="0"/>
        </a:p>
      </dsp:txBody>
      <dsp:txXfrm>
        <a:off x="33858" y="2056457"/>
        <a:ext cx="328326" cy="978296"/>
      </dsp:txXfrm>
    </dsp:sp>
    <dsp:sp modelId="{6622071B-A5D3-459E-90B2-67A70508E830}">
      <dsp:nvSpPr>
        <dsp:cNvPr id="0" name=""/>
        <dsp:cNvSpPr/>
      </dsp:nvSpPr>
      <dsp:spPr>
        <a:xfrm>
          <a:off x="38833" y="3083669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-16266"/>
            <a:lumOff val="263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N</a:t>
          </a:r>
          <a:endParaRPr lang="zh-CN" altLang="en-US" sz="1000" kern="1200" dirty="0"/>
        </a:p>
      </dsp:txBody>
      <dsp:txXfrm>
        <a:off x="38833" y="3083669"/>
        <a:ext cx="318376" cy="978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+Icon">
  <dgm:title val="可变宽度列表"/>
  <dgm:desc val="用于强调不同重要性的项。合适于大量的 1 级文本。每个形状的宽度分别由自己的文本决定。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14C13-989A-477A-9CB3-5348B7845306}" type="datetimeFigureOut">
              <a:rPr lang="zh-CN" altLang="en-US" smtClean="0"/>
              <a:t>2013/3/4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F956F-0FB0-49A7-9A65-ECFE7CD21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63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227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005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415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Mac雅黑" pitchFamily="34" charset="-122"/>
                <a:ea typeface="Mac雅黑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fld id="{B61A5C28-D69B-41D0-A1ED-69265E18C41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71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31818-735A-44EC-9ADB-42805DB3BF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651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C19A3-FA1F-495D-B63E-D68D7FC04C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61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34D46182-A05F-44A2-8E21-3F0029A9FE6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75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C368B-86A0-4AEF-8A3F-E58F70C0B2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677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1D1EB-2EBD-4BD3-835E-FD198F0991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28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11B20-486A-4FAA-B15C-DD068A4517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48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CDF8A-6996-4982-906D-107C54877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41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59ED1-E5BA-4999-8229-99760665A5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719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2D7BA-57BE-463D-AE0C-5D16A6E5DA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640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5186D-8C58-4C58-B4E1-979D4F5E6E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33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22548BF-8C7C-4CC5-88C5-A27873BB61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PPT03-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yannian/higo/wiki/201302log" TargetMode="External"/><Relationship Id="rId2" Type="http://schemas.openxmlformats.org/officeDocument/2006/relationships/hyperlink" Target="https://github.com/muyannian/higo/wiki/Lucen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PPT03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Box 1"/>
          <p:cNvSpPr txBox="1">
            <a:spLocks noChangeArrowheads="1"/>
          </p:cNvSpPr>
          <p:nvPr/>
        </p:nvSpPr>
        <p:spPr bwMode="auto">
          <a:xfrm>
            <a:off x="2195736" y="2508332"/>
            <a:ext cx="51839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4800" dirty="0" smtClean="0">
                <a:solidFill>
                  <a:srgbClr val="000000"/>
                </a:solidFill>
                <a:latin typeface="Arial"/>
                <a:ea typeface="宋体"/>
              </a:rPr>
              <a:t>海狗的原理与实现</a:t>
            </a:r>
            <a:endParaRPr lang="zh-CN" altLang="en-US" sz="4800" dirty="0"/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5796136" y="5589240"/>
            <a:ext cx="172819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dirty="0" smtClean="0"/>
              <a:t>母延年</a:t>
            </a:r>
            <a:r>
              <a:rPr lang="en-US" altLang="zh-CN" dirty="0" smtClean="0"/>
              <a:t>(</a:t>
            </a:r>
            <a:r>
              <a:rPr lang="zh-CN" altLang="en-US" dirty="0"/>
              <a:t>子落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2013-02-21</a:t>
            </a:r>
            <a:endParaRPr lang="en-US" altLang="zh-CN" dirty="0"/>
          </a:p>
          <a:p>
            <a:pPr algn="ctr" eaLnBrk="1" hangingPunct="1"/>
            <a:endParaRPr lang="zh-CN" altLang="en-US" dirty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04183" y="3551932"/>
            <a:ext cx="51839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1400" dirty="0"/>
              <a:t>如何在几秒的</a:t>
            </a:r>
            <a:r>
              <a:rPr lang="zh-CN" altLang="en-US" sz="1400" dirty="0" smtClean="0"/>
              <a:t>时间，分析</a:t>
            </a:r>
            <a:r>
              <a:rPr lang="zh-CN" altLang="en-US" sz="1400" dirty="0"/>
              <a:t>百亿级别的数据</a:t>
            </a:r>
            <a:r>
              <a:rPr lang="en-US" altLang="zh-CN" sz="1400" dirty="0"/>
              <a:t>?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039516"/>
            <a:ext cx="83248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查询部分之分区</a:t>
            </a:r>
            <a:endParaRPr lang="zh-CN" altLang="en-US" dirty="0"/>
          </a:p>
        </p:txBody>
      </p:sp>
      <p:sp>
        <p:nvSpPr>
          <p:cNvPr id="3" name="云形标注 2"/>
          <p:cNvSpPr/>
          <p:nvPr/>
        </p:nvSpPr>
        <p:spPr>
          <a:xfrm>
            <a:off x="1347788" y="2039516"/>
            <a:ext cx="4968552" cy="10801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smtClean="0"/>
              <a:t>shard</a:t>
            </a:r>
            <a:r>
              <a:rPr lang="zh-CN" altLang="en-US" dirty="0" smtClean="0"/>
              <a:t>下是有多个分区的，每次查询，根据时间范围不同，使用的分区也不同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171352" y="3119636"/>
            <a:ext cx="6120680" cy="10674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每次只查询一个分区，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如果跨多个分区查询，实际上是查询多次，然后经过</a:t>
            </a:r>
            <a:r>
              <a:rPr lang="en-US" altLang="zh-CN" dirty="0" smtClean="0"/>
              <a:t>merge server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44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Higo 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String 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 = "</a:t>
            </a:r>
            <a:r>
              <a:rPr lang="en-US" altLang="zh-CN" sz="2000" dirty="0" err="1"/>
              <a:t>jdbc:higo</a:t>
            </a:r>
            <a:r>
              <a:rPr lang="en-US" altLang="zh-CN" sz="2000" dirty="0"/>
              <a:t>://localhost:1107</a:t>
            </a:r>
            <a:r>
              <a:rPr lang="en-US" altLang="zh-CN" sz="2000" dirty="0" smtClean="0"/>
              <a:t>";</a:t>
            </a:r>
          </a:p>
          <a:p>
            <a:pPr marL="0" indent="0">
              <a:buNone/>
            </a:pPr>
            <a:r>
              <a:rPr lang="en-US" altLang="zh-CN" sz="2000" dirty="0" err="1" smtClean="0"/>
              <a:t>Class.forName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com.alipay.higo.jdbc.HigoDriver</a:t>
            </a:r>
            <a:r>
              <a:rPr lang="en-US" altLang="zh-CN" sz="2000" dirty="0" smtClean="0"/>
              <a:t>");</a:t>
            </a:r>
          </a:p>
          <a:p>
            <a:pPr marL="0" indent="0">
              <a:buNone/>
            </a:pPr>
            <a:r>
              <a:rPr lang="en-US" altLang="zh-CN" sz="2000" dirty="0" smtClean="0"/>
              <a:t>Connection </a:t>
            </a:r>
            <a:r>
              <a:rPr lang="en-US" altLang="zh-CN" sz="2000" dirty="0"/>
              <a:t>con = </a:t>
            </a:r>
            <a:r>
              <a:rPr lang="en-US" altLang="zh-CN" sz="2000" dirty="0" err="1"/>
              <a:t>DriverManager.getConnection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, "", </a:t>
            </a:r>
            <a:r>
              <a:rPr lang="en-US" altLang="zh-CN" sz="2000" dirty="0" smtClean="0"/>
              <a:t>"");</a:t>
            </a:r>
          </a:p>
          <a:p>
            <a:pPr marL="0" indent="0">
              <a:buNone/>
            </a:pPr>
            <a:r>
              <a:rPr lang="en-US" altLang="zh-CN" sz="2000" dirty="0" smtClean="0"/>
              <a:t>Statement </a:t>
            </a:r>
            <a:r>
              <a:rPr lang="en-US" altLang="zh-CN" sz="2000" dirty="0" err="1"/>
              <a:t>stmt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con.createStatement</a:t>
            </a:r>
            <a:r>
              <a:rPr lang="en-US" altLang="zh-CN" sz="2000" dirty="0" smtClean="0"/>
              <a:t>();</a:t>
            </a:r>
          </a:p>
          <a:p>
            <a:pPr marL="0" indent="0">
              <a:buNone/>
            </a:pPr>
            <a:r>
              <a:rPr lang="en-US" altLang="zh-CN" sz="2000" dirty="0" err="1" smtClean="0"/>
              <a:t>HigoQueryResultSet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res = null;</a:t>
            </a:r>
            <a:br>
              <a:rPr lang="en-US" altLang="zh-CN" sz="2000" dirty="0"/>
            </a:br>
            <a:r>
              <a:rPr lang="en-US" altLang="zh-CN" sz="2000" dirty="0" smtClean="0"/>
              <a:t>res </a:t>
            </a:r>
            <a:r>
              <a:rPr lang="en-US" altLang="zh-CN" sz="2000" dirty="0"/>
              <a:t>= (</a:t>
            </a:r>
            <a:r>
              <a:rPr lang="en-US" altLang="zh-CN" sz="2000" dirty="0" err="1"/>
              <a:t>HigoQueryResultSet</a:t>
            </a:r>
            <a:r>
              <a:rPr lang="en-US" altLang="zh-CN" sz="2000" dirty="0"/>
              <a:t>) </a:t>
            </a:r>
            <a:r>
              <a:rPr lang="en-US" altLang="zh-CN" sz="2000" dirty="0" err="1" smtClean="0"/>
              <a:t>stmt.executeQuery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strsql</a:t>
            </a:r>
            <a:r>
              <a:rPr lang="en-US" altLang="zh-CN" sz="2000" dirty="0" smtClean="0"/>
              <a:t>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while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res.next</a:t>
            </a:r>
            <a:r>
              <a:rPr lang="en-US" altLang="zh-CN" sz="2000" dirty="0"/>
              <a:t>()) {</a:t>
            </a:r>
            <a:br>
              <a:rPr lang="en-US" altLang="zh-CN" sz="2000" dirty="0"/>
            </a:br>
            <a:r>
              <a:rPr lang="en-US" altLang="zh-CN" sz="2000" dirty="0"/>
              <a:t>    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 = 0; i &lt; </a:t>
            </a:r>
            <a:r>
              <a:rPr lang="en-US" altLang="zh-CN" sz="2000" dirty="0" err="1"/>
              <a:t>colsNames.size</a:t>
            </a:r>
            <a:r>
              <a:rPr lang="en-US" altLang="zh-CN" sz="2000" dirty="0"/>
              <a:t>(); i++) {</a:t>
            </a:r>
            <a:br>
              <a:rPr lang="en-US" altLang="zh-CN" sz="2000" dirty="0"/>
            </a:br>
            <a:r>
              <a:rPr lang="en-US" altLang="zh-CN" sz="2000" dirty="0"/>
              <a:t>        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res.getString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colsNames.get</a:t>
            </a:r>
            <a:r>
              <a:rPr lang="en-US" altLang="zh-CN" sz="2000" dirty="0"/>
              <a:t>(i</a:t>
            </a:r>
            <a:r>
              <a:rPr lang="en-US" altLang="zh-CN" sz="2000" dirty="0" smtClean="0"/>
              <a:t>)));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    </a:t>
            </a:r>
            <a:r>
              <a:rPr lang="en-US" altLang="zh-CN" sz="2000" dirty="0" smtClean="0"/>
              <a:t>}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br>
              <a:rPr lang="en-US" altLang="zh-CN" sz="2000" dirty="0"/>
            </a:br>
            <a:r>
              <a:rPr lang="en-US" altLang="zh-CN" sz="2000" dirty="0" err="1"/>
              <a:t>con.close</a:t>
            </a:r>
            <a:r>
              <a:rPr lang="en-US" altLang="zh-CN" sz="2000" dirty="0"/>
              <a:t>();</a:t>
            </a:r>
            <a:endParaRPr lang="zh-CN" altLang="en-US" sz="2000" dirty="0"/>
          </a:p>
        </p:txBody>
      </p:sp>
      <p:sp>
        <p:nvSpPr>
          <p:cNvPr id="4" name="云形标注 3"/>
          <p:cNvSpPr/>
          <p:nvPr/>
        </p:nvSpPr>
        <p:spPr>
          <a:xfrm>
            <a:off x="4067944" y="213285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海狗的连接字符串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2597944" y="246909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driver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491880" y="2886348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建立连接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051720" y="321297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</a:t>
            </a:r>
            <a:r>
              <a:rPr lang="en-US" altLang="zh-CN" dirty="0" smtClean="0"/>
              <a:t>statement</a:t>
            </a:r>
            <a:endParaRPr lang="zh-CN" altLang="en-US" dirty="0"/>
          </a:p>
        </p:txBody>
      </p:sp>
      <p:sp>
        <p:nvSpPr>
          <p:cNvPr id="10" name="云形标注 9"/>
          <p:cNvSpPr/>
          <p:nvPr/>
        </p:nvSpPr>
        <p:spPr>
          <a:xfrm>
            <a:off x="4283968" y="3789040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11" name="云形标注 10"/>
          <p:cNvSpPr/>
          <p:nvPr/>
        </p:nvSpPr>
        <p:spPr>
          <a:xfrm>
            <a:off x="2627784" y="5085184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06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96752"/>
            <a:ext cx="7488832" cy="5661248"/>
          </a:xfrm>
        </p:spPr>
        <p:txBody>
          <a:bodyPr/>
          <a:lstStyle/>
          <a:p>
            <a:r>
              <a:rPr lang="zh-CN" altLang="en-US" sz="3200" dirty="0"/>
              <a:t>查询明细</a:t>
            </a:r>
          </a:p>
          <a:p>
            <a:pPr marL="0" indent="0">
              <a:buNone/>
            </a:pPr>
            <a:r>
              <a:rPr lang="en-US" altLang="zh-CN" dirty="0" smtClean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limit </a:t>
            </a:r>
            <a:r>
              <a:rPr lang="en-US" altLang="zh-CN" dirty="0"/>
              <a:t>0,20</a:t>
            </a:r>
          </a:p>
          <a:p>
            <a:r>
              <a:rPr lang="zh-CN" altLang="en-US" sz="3200" dirty="0"/>
              <a:t>对明细数据排序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order </a:t>
            </a:r>
            <a:r>
              <a:rPr lang="en-US" altLang="zh-CN" dirty="0"/>
              <a:t>by price </a:t>
            </a:r>
            <a:r>
              <a:rPr lang="en-US" altLang="zh-CN" dirty="0" err="1"/>
              <a:t>desc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limit 0,20</a:t>
            </a:r>
            <a:endParaRPr lang="en-US" altLang="zh-CN" dirty="0"/>
          </a:p>
        </p:txBody>
      </p:sp>
      <p:sp>
        <p:nvSpPr>
          <p:cNvPr id="4" name="云形标注 3"/>
          <p:cNvSpPr/>
          <p:nvPr/>
        </p:nvSpPr>
        <p:spPr>
          <a:xfrm>
            <a:off x="2123728" y="1245036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要查询的列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4427984" y="1222712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查询的表名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3203848" y="1609132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筛选条件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支持</a:t>
            </a:r>
            <a:r>
              <a:rPr lang="en-US" altLang="zh-CN" dirty="0" smtClean="0"/>
              <a:t>range </a:t>
            </a:r>
            <a:r>
              <a:rPr lang="en-US" altLang="zh-CN" dirty="0" err="1" smtClean="0"/>
              <a:t>eq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gt,lg,neq</a:t>
            </a:r>
            <a:r>
              <a:rPr lang="zh-CN" altLang="en-US" dirty="0" smtClean="0"/>
              <a:t>等语法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2015716" y="2007956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Limit</a:t>
            </a:r>
            <a:r>
              <a:rPr lang="zh-CN" altLang="en-US" dirty="0" smtClean="0"/>
              <a:t>用于控制分页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411760" y="4005064"/>
            <a:ext cx="4032448" cy="1008112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明细数据，可以按照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进行排序，支持</a:t>
            </a:r>
            <a:r>
              <a:rPr lang="en-US" altLang="zh-CN" dirty="0" err="1" smtClean="0"/>
              <a:t>asc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desc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03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</a:t>
            </a:r>
            <a:r>
              <a:rPr lang="en-US" altLang="zh-CN" dirty="0" err="1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zh-CN" altLang="en-US" dirty="0"/>
              <a:t>分类汇总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 </a:t>
            </a:r>
          </a:p>
          <a:p>
            <a:pPr marL="0" indent="0">
              <a:buNone/>
            </a:pPr>
            <a:r>
              <a:rPr lang="en-US" altLang="zh-CN" sz="2400" dirty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</a:p>
          <a:p>
            <a:r>
              <a:rPr lang="zh-CN" altLang="en-US" dirty="0"/>
              <a:t>分类汇总后排序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</a:p>
          <a:p>
            <a:pPr marL="0" indent="0">
              <a:buNone/>
            </a:pPr>
            <a:r>
              <a:rPr lang="en-US" altLang="zh-CN" sz="2400" dirty="0"/>
              <a:t>order by </a:t>
            </a:r>
            <a:r>
              <a:rPr lang="en-US" altLang="zh-CN" sz="2400" dirty="0" smtClean="0"/>
              <a:t>sum(</a:t>
            </a:r>
            <a:r>
              <a:rPr lang="en-US" altLang="zh-CN" sz="2400" dirty="0" err="1" smtClean="0"/>
              <a:t>pv</a:t>
            </a:r>
            <a:r>
              <a:rPr lang="en-US" altLang="zh-CN" sz="2400" dirty="0" smtClean="0"/>
              <a:t>) </a:t>
            </a:r>
            <a:r>
              <a:rPr lang="en-US" altLang="zh-CN" sz="2400" dirty="0" err="1"/>
              <a:t>desc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云形标注 3"/>
          <p:cNvSpPr/>
          <p:nvPr/>
        </p:nvSpPr>
        <p:spPr>
          <a:xfrm>
            <a:off x="2915816" y="1052736"/>
            <a:ext cx="4464496" cy="720080"/>
          </a:xfrm>
          <a:prstGeom prst="cloudCallout">
            <a:avLst>
              <a:gd name="adj1" fmla="val -32056"/>
              <a:gd name="adj2" fmla="val 7131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聚合字段，可以支持</a:t>
            </a:r>
            <a:r>
              <a:rPr lang="en-US" altLang="zh-CN" dirty="0" err="1" smtClean="0"/>
              <a:t>sum,max,min,avg,count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979712" y="2060848"/>
            <a:ext cx="4464496" cy="720080"/>
          </a:xfrm>
          <a:prstGeom prst="cloudCallout">
            <a:avLst>
              <a:gd name="adj1" fmla="val -27505"/>
              <a:gd name="adj2" fmla="val 554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Group by</a:t>
            </a:r>
            <a:r>
              <a:rPr lang="zh-CN" altLang="en-US" dirty="0" smtClean="0"/>
              <a:t>的列，多个列要用</a:t>
            </a:r>
            <a:r>
              <a:rPr lang="en-US" altLang="zh-CN" dirty="0" smtClean="0"/>
              <a:t>”,”</a:t>
            </a:r>
            <a:r>
              <a:rPr lang="zh-CN" altLang="en-US" dirty="0" smtClean="0"/>
              <a:t>分隔开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2555776" y="4725144"/>
            <a:ext cx="4464496" cy="720080"/>
          </a:xfrm>
          <a:prstGeom prst="cloudCallout">
            <a:avLst>
              <a:gd name="adj1" fmla="val -36607"/>
              <a:gd name="adj2" fmla="val 6073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可以继续对</a:t>
            </a:r>
            <a:r>
              <a:rPr lang="en-US" altLang="zh-CN" dirty="0" smtClean="0"/>
              <a:t>group by </a:t>
            </a:r>
            <a:r>
              <a:rPr lang="zh-CN" altLang="en-US" dirty="0" smtClean="0"/>
              <a:t>后的聚合值进行排序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28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 </a:t>
            </a:r>
            <a:r>
              <a:rPr lang="en-US" altLang="zh-CN" dirty="0" err="1" smtClean="0"/>
              <a:t>Dremel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/>
          <a:lstStyle/>
          <a:p>
            <a:r>
              <a:rPr lang="zh-CN" altLang="en-US" sz="2400" dirty="0" smtClean="0"/>
              <a:t>数据类似</a:t>
            </a:r>
            <a:r>
              <a:rPr lang="en-US" altLang="zh-CN" sz="2400" dirty="0" err="1" smtClean="0"/>
              <a:t>Json</a:t>
            </a:r>
            <a:r>
              <a:rPr lang="zh-CN" altLang="en-US" sz="2400" dirty="0" smtClean="0"/>
              <a:t>，是</a:t>
            </a:r>
            <a:r>
              <a:rPr lang="zh-CN" altLang="en-US" sz="2400" dirty="0"/>
              <a:t>嵌套</a:t>
            </a:r>
            <a:r>
              <a:rPr lang="en-US" altLang="zh-CN" sz="2400" dirty="0"/>
              <a:t>(nested)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 smtClean="0"/>
              <a:t>数据</a:t>
            </a:r>
            <a:r>
              <a:rPr lang="zh-CN" altLang="en-US" sz="2400" dirty="0"/>
              <a:t>是用列式存储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/>
              <a:t>通过查询树，将一个相对巨大复杂的查询，分割成较小较简单的</a:t>
            </a:r>
            <a:r>
              <a:rPr lang="zh-CN" altLang="en-US" sz="2400" dirty="0" smtClean="0"/>
              <a:t>查询，然后并发执行。</a:t>
            </a:r>
            <a:endParaRPr lang="en-US" altLang="zh-CN" sz="2400" dirty="0" smtClean="0"/>
          </a:p>
          <a:p>
            <a:r>
              <a:rPr lang="zh-CN" altLang="en-US" sz="2400" dirty="0" smtClean="0"/>
              <a:t>数据是分区的，可以减少扫描范围。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01" y="1433116"/>
            <a:ext cx="2285554" cy="175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84178"/>
            <a:ext cx="3231956" cy="334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云形标注 4"/>
          <p:cNvSpPr/>
          <p:nvPr/>
        </p:nvSpPr>
        <p:spPr>
          <a:xfrm>
            <a:off x="3253164" y="4077072"/>
            <a:ext cx="3096344" cy="1872208"/>
          </a:xfrm>
          <a:prstGeom prst="cloudCallout">
            <a:avLst>
              <a:gd name="adj1" fmla="val -58965"/>
              <a:gd name="adj2" fmla="val -2907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只扫描</a:t>
            </a:r>
            <a:r>
              <a:rPr lang="zh-CN" altLang="en-US" dirty="0"/>
              <a:t>需要</a:t>
            </a:r>
            <a:r>
              <a:rPr lang="zh-CN" altLang="en-US" dirty="0" smtClean="0"/>
              <a:t>的列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951" y="2271712"/>
            <a:ext cx="1943100" cy="3876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任意多边形 5"/>
          <p:cNvSpPr/>
          <p:nvPr/>
        </p:nvSpPr>
        <p:spPr>
          <a:xfrm>
            <a:off x="609600" y="3683000"/>
            <a:ext cx="2781300" cy="885137"/>
          </a:xfrm>
          <a:custGeom>
            <a:avLst/>
            <a:gdLst>
              <a:gd name="connsiteX0" fmla="*/ 0 w 2781300"/>
              <a:gd name="connsiteY0" fmla="*/ 774700 h 885137"/>
              <a:gd name="connsiteX1" fmla="*/ 1346200 w 2781300"/>
              <a:gd name="connsiteY1" fmla="*/ 863600 h 885137"/>
              <a:gd name="connsiteX2" fmla="*/ 2235200 w 2781300"/>
              <a:gd name="connsiteY2" fmla="*/ 419100 h 885137"/>
              <a:gd name="connsiteX3" fmla="*/ 2781300 w 2781300"/>
              <a:gd name="connsiteY3" fmla="*/ 0 h 88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885137">
                <a:moveTo>
                  <a:pt x="0" y="774700"/>
                </a:moveTo>
                <a:cubicBezTo>
                  <a:pt x="486833" y="848783"/>
                  <a:pt x="973667" y="922867"/>
                  <a:pt x="1346200" y="863600"/>
                </a:cubicBezTo>
                <a:cubicBezTo>
                  <a:pt x="1718733" y="804333"/>
                  <a:pt x="1996017" y="563033"/>
                  <a:pt x="2235200" y="419100"/>
                </a:cubicBezTo>
                <a:cubicBezTo>
                  <a:pt x="2474383" y="275167"/>
                  <a:pt x="2675467" y="57150"/>
                  <a:pt x="27813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22300" y="4051300"/>
            <a:ext cx="2794000" cy="789272"/>
          </a:xfrm>
          <a:custGeom>
            <a:avLst/>
            <a:gdLst>
              <a:gd name="connsiteX0" fmla="*/ 0 w 2794000"/>
              <a:gd name="connsiteY0" fmla="*/ 622300 h 789272"/>
              <a:gd name="connsiteX1" fmla="*/ 317500 w 2794000"/>
              <a:gd name="connsiteY1" fmla="*/ 711200 h 789272"/>
              <a:gd name="connsiteX2" fmla="*/ 1320800 w 2794000"/>
              <a:gd name="connsiteY2" fmla="*/ 774700 h 789272"/>
              <a:gd name="connsiteX3" fmla="*/ 2108200 w 2794000"/>
              <a:gd name="connsiteY3" fmla="*/ 419100 h 789272"/>
              <a:gd name="connsiteX4" fmla="*/ 2794000 w 2794000"/>
              <a:gd name="connsiteY4" fmla="*/ 0 h 78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000" h="789272">
                <a:moveTo>
                  <a:pt x="0" y="622300"/>
                </a:moveTo>
                <a:cubicBezTo>
                  <a:pt x="48683" y="654050"/>
                  <a:pt x="97367" y="685800"/>
                  <a:pt x="317500" y="711200"/>
                </a:cubicBezTo>
                <a:cubicBezTo>
                  <a:pt x="537633" y="736600"/>
                  <a:pt x="1022350" y="823383"/>
                  <a:pt x="1320800" y="774700"/>
                </a:cubicBezTo>
                <a:cubicBezTo>
                  <a:pt x="1619250" y="726017"/>
                  <a:pt x="1862667" y="548217"/>
                  <a:pt x="2108200" y="419100"/>
                </a:cubicBezTo>
                <a:cubicBezTo>
                  <a:pt x="2353733" y="289983"/>
                  <a:pt x="2677583" y="40217"/>
                  <a:pt x="2794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98500" y="4312158"/>
            <a:ext cx="2857506" cy="1175519"/>
          </a:xfrm>
          <a:custGeom>
            <a:avLst/>
            <a:gdLst>
              <a:gd name="connsiteX0" fmla="*/ 0 w 2857506"/>
              <a:gd name="connsiteY0" fmla="*/ 704342 h 1175519"/>
              <a:gd name="connsiteX1" fmla="*/ 1206500 w 2857506"/>
              <a:gd name="connsiteY1" fmla="*/ 1174242 h 1175519"/>
              <a:gd name="connsiteX2" fmla="*/ 2032000 w 2857506"/>
              <a:gd name="connsiteY2" fmla="*/ 577342 h 1175519"/>
              <a:gd name="connsiteX3" fmla="*/ 2857500 w 2857506"/>
              <a:gd name="connsiteY3" fmla="*/ 5842 h 117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6" h="1175519">
                <a:moveTo>
                  <a:pt x="0" y="704342"/>
                </a:moveTo>
                <a:cubicBezTo>
                  <a:pt x="433916" y="949875"/>
                  <a:pt x="867833" y="1195409"/>
                  <a:pt x="1206500" y="1174242"/>
                </a:cubicBezTo>
                <a:cubicBezTo>
                  <a:pt x="1545167" y="1153075"/>
                  <a:pt x="1756833" y="772075"/>
                  <a:pt x="2032000" y="577342"/>
                </a:cubicBezTo>
                <a:cubicBezTo>
                  <a:pt x="2307167" y="382609"/>
                  <a:pt x="2859617" y="-55541"/>
                  <a:pt x="2857500" y="58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749300" y="4737100"/>
            <a:ext cx="2844800" cy="1498693"/>
          </a:xfrm>
          <a:custGeom>
            <a:avLst/>
            <a:gdLst>
              <a:gd name="connsiteX0" fmla="*/ 0 w 2844800"/>
              <a:gd name="connsiteY0" fmla="*/ 635000 h 1498693"/>
              <a:gd name="connsiteX1" fmla="*/ 1130300 w 2844800"/>
              <a:gd name="connsiteY1" fmla="*/ 1498600 h 1498693"/>
              <a:gd name="connsiteX2" fmla="*/ 1981200 w 2844800"/>
              <a:gd name="connsiteY2" fmla="*/ 685800 h 1498693"/>
              <a:gd name="connsiteX3" fmla="*/ 2844800 w 2844800"/>
              <a:gd name="connsiteY3" fmla="*/ 0 h 149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4800" h="1498693">
                <a:moveTo>
                  <a:pt x="0" y="635000"/>
                </a:moveTo>
                <a:cubicBezTo>
                  <a:pt x="400050" y="1062566"/>
                  <a:pt x="800100" y="1490133"/>
                  <a:pt x="1130300" y="1498600"/>
                </a:cubicBezTo>
                <a:cubicBezTo>
                  <a:pt x="1460500" y="1507067"/>
                  <a:pt x="1695450" y="935567"/>
                  <a:pt x="1981200" y="685800"/>
                </a:cubicBezTo>
                <a:cubicBezTo>
                  <a:pt x="2266950" y="436033"/>
                  <a:pt x="2734734" y="19050"/>
                  <a:pt x="28448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/>
          <p:cNvSpPr/>
          <p:nvPr/>
        </p:nvSpPr>
        <p:spPr>
          <a:xfrm>
            <a:off x="3445771" y="3683000"/>
            <a:ext cx="439930" cy="1054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云形标注 18"/>
          <p:cNvSpPr/>
          <p:nvPr/>
        </p:nvSpPr>
        <p:spPr>
          <a:xfrm>
            <a:off x="3864865" y="3794171"/>
            <a:ext cx="3494611" cy="1303529"/>
          </a:xfrm>
          <a:prstGeom prst="cloudCallout">
            <a:avLst>
              <a:gd name="adj1" fmla="val -53759"/>
              <a:gd name="adj2" fmla="val -181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分割成多份</a:t>
            </a:r>
            <a:endParaRPr lang="en-US" altLang="zh-CN" dirty="0" smtClean="0"/>
          </a:p>
          <a:p>
            <a:pPr algn="ctr"/>
            <a:r>
              <a:rPr lang="zh-CN" altLang="en-US" dirty="0"/>
              <a:t>每</a:t>
            </a:r>
            <a:r>
              <a:rPr lang="zh-CN" altLang="en-US" dirty="0" smtClean="0"/>
              <a:t>份并行执行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且每份是顺序读取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8983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6" grpId="2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8" grpId="0" animBg="1"/>
      <p:bldP spid="18" grpId="1" animBg="1"/>
      <p:bldP spid="19" grpId="0" animBg="1"/>
      <p:bldP spid="1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海狗快在哪里？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547168" y="3260416"/>
            <a:ext cx="7128792" cy="31102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每个属性值对应那些文档在创建索引过程中就预处理好</a:t>
            </a:r>
            <a:br>
              <a:rPr lang="zh-CN" altLang="en-US" dirty="0"/>
            </a:br>
            <a:r>
              <a:rPr lang="zh-CN" altLang="en-US" dirty="0"/>
              <a:t> </a:t>
            </a:r>
            <a:r>
              <a:rPr lang="en-US" altLang="zh-CN" dirty="0" smtClean="0"/>
              <a:t>2.</a:t>
            </a:r>
            <a:r>
              <a:rPr lang="zh-CN" altLang="en-US" dirty="0" smtClean="0"/>
              <a:t>多条件查询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and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那么做下交集即可 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or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那么做下并集即</a:t>
            </a:r>
            <a:r>
              <a:rPr lang="zh-CN" altLang="en-US" dirty="0" smtClean="0"/>
              <a:t>可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倒</a:t>
            </a:r>
            <a:r>
              <a:rPr lang="zh-CN" altLang="en-US" dirty="0"/>
              <a:t>排表本身采用</a:t>
            </a:r>
            <a:r>
              <a:rPr lang="en-US" altLang="zh-CN" dirty="0" err="1"/>
              <a:t>skiplist</a:t>
            </a:r>
            <a:r>
              <a:rPr lang="zh-CN" altLang="en-US" dirty="0"/>
              <a:t>来实现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043608" y="1628800"/>
            <a:ext cx="4788532" cy="708480"/>
            <a:chOff x="2052227" y="0"/>
            <a:chExt cx="4788532" cy="708480"/>
          </a:xfrm>
        </p:grpSpPr>
        <p:sp>
          <p:nvSpPr>
            <p:cNvPr id="8" name="圆角矩形 7"/>
            <p:cNvSpPr/>
            <p:nvPr/>
          </p:nvSpPr>
          <p:spPr>
            <a:xfrm>
              <a:off x="2052227" y="0"/>
              <a:ext cx="4788532" cy="7084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2086812" y="34585"/>
              <a:ext cx="4719362" cy="639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1" kern="1200" dirty="0" smtClean="0"/>
                <a:t>分布式并行计算</a:t>
              </a:r>
              <a:endParaRPr lang="zh-CN" altLang="en-US" sz="2400" kern="1200" dirty="0"/>
            </a:p>
          </p:txBody>
        </p:sp>
      </p:grpSp>
      <p:sp>
        <p:nvSpPr>
          <p:cNvPr id="14" name="云形标注 13"/>
          <p:cNvSpPr/>
          <p:nvPr/>
        </p:nvSpPr>
        <p:spPr>
          <a:xfrm>
            <a:off x="5832140" y="4815546"/>
            <a:ext cx="3384376" cy="1304789"/>
          </a:xfrm>
          <a:prstGeom prst="cloudCallout">
            <a:avLst>
              <a:gd name="adj1" fmla="val -31715"/>
              <a:gd name="adj2" fmla="val -6598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&amp;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0110=0100</a:t>
            </a:r>
          </a:p>
        </p:txBody>
      </p:sp>
      <p:sp>
        <p:nvSpPr>
          <p:cNvPr id="17" name="云形标注 16"/>
          <p:cNvSpPr/>
          <p:nvPr/>
        </p:nvSpPr>
        <p:spPr>
          <a:xfrm>
            <a:off x="2352357" y="5065888"/>
            <a:ext cx="3384376" cy="1304789"/>
          </a:xfrm>
          <a:prstGeom prst="cloudCallout">
            <a:avLst>
              <a:gd name="adj1" fmla="val -18957"/>
              <a:gd name="adj2" fmla="val -6695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| 0110=1110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32511" y="2492896"/>
            <a:ext cx="4835633" cy="767520"/>
            <a:chOff x="379505" y="441171"/>
            <a:chExt cx="4835633" cy="767520"/>
          </a:xfrm>
        </p:grpSpPr>
        <p:sp>
          <p:nvSpPr>
            <p:cNvPr id="11" name="圆角矩形 10"/>
            <p:cNvSpPr/>
            <p:nvPr/>
          </p:nvSpPr>
          <p:spPr>
            <a:xfrm>
              <a:off x="426606" y="441171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圆角矩形 4"/>
            <p:cNvSpPr/>
            <p:nvPr/>
          </p:nvSpPr>
          <p:spPr>
            <a:xfrm>
              <a:off x="379505" y="478638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行扫描优化</a:t>
              </a:r>
              <a:r>
                <a:rPr lang="en-US" altLang="zh-CN" sz="2600" b="1" dirty="0"/>
                <a:t>- </a:t>
              </a:r>
              <a:r>
                <a:rPr lang="en-US" altLang="zh-CN" sz="2600" b="1" dirty="0" err="1"/>
                <a:t>lucene</a:t>
              </a:r>
              <a:r>
                <a:rPr lang="zh-CN" altLang="en-US" sz="2600" b="1" dirty="0"/>
                <a:t>倒排索引</a:t>
              </a:r>
              <a:endParaRPr lang="zh-CN" altLang="en-US" sz="2600" kern="1200" dirty="0"/>
            </a:p>
          </p:txBody>
        </p:sp>
      </p:grpSp>
      <p:sp>
        <p:nvSpPr>
          <p:cNvPr id="3" name="云形标注 2"/>
          <p:cNvSpPr/>
          <p:nvPr/>
        </p:nvSpPr>
        <p:spPr>
          <a:xfrm>
            <a:off x="4499992" y="2231133"/>
            <a:ext cx="4104456" cy="168167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1,[</a:t>
            </a:r>
            <a:r>
              <a:rPr lang="zh-CN" altLang="en-US" dirty="0"/>
              <a:t>电脑</a:t>
            </a:r>
            <a:r>
              <a:rPr lang="en-US" altLang="zh-CN" dirty="0" smtClean="0"/>
              <a:t>],</a:t>
            </a:r>
            <a:r>
              <a:rPr lang="zh-CN" altLang="en-US" dirty="0" smtClean="0"/>
              <a:t>张三</a:t>
            </a:r>
            <a:endParaRPr lang="en-US" altLang="zh-CN" dirty="0" smtClean="0"/>
          </a:p>
          <a:p>
            <a:r>
              <a:rPr lang="en-US" altLang="zh-CN" dirty="0" smtClean="0"/>
              <a:t>2,[</a:t>
            </a:r>
            <a:r>
              <a:rPr lang="zh-CN" altLang="en-US" dirty="0" smtClean="0"/>
              <a:t>手机</a:t>
            </a:r>
            <a:r>
              <a:rPr lang="en-US" altLang="zh-CN" dirty="0"/>
              <a:t> </a:t>
            </a:r>
            <a:r>
              <a:rPr lang="zh-CN" altLang="en-US" dirty="0" smtClean="0"/>
              <a:t>电脑 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李四</a:t>
            </a:r>
            <a:endParaRPr lang="en-US" altLang="zh-CN" dirty="0" smtClean="0"/>
          </a:p>
          <a:p>
            <a:r>
              <a:rPr lang="en-US" altLang="zh-CN" dirty="0" smtClean="0"/>
              <a:t>3,[</a:t>
            </a:r>
            <a:r>
              <a:rPr lang="zh-CN" altLang="en-US" dirty="0"/>
              <a:t>手机</a:t>
            </a:r>
            <a:r>
              <a:rPr lang="en-US" altLang="zh-CN" dirty="0" smtClean="0"/>
              <a:t>],</a:t>
            </a:r>
            <a:r>
              <a:rPr lang="zh-CN" altLang="en-US" dirty="0" smtClean="0"/>
              <a:t>王五</a:t>
            </a:r>
            <a:endParaRPr lang="en-US" altLang="zh-CN" dirty="0" smtClean="0"/>
          </a:p>
          <a:p>
            <a:r>
              <a:rPr lang="en-US" altLang="zh-CN" dirty="0" smtClean="0"/>
              <a:t>4,[</a:t>
            </a:r>
            <a:r>
              <a:rPr lang="zh-CN" altLang="en-US" dirty="0" smtClean="0"/>
              <a:t>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赵六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13" y="4169363"/>
            <a:ext cx="660082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660169" y="1267323"/>
            <a:ext cx="3384376" cy="2526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/>
              <a:t>:1,2=&gt;</a:t>
            </a:r>
            <a:r>
              <a:rPr lang="en-US" altLang="zh-CN" dirty="0" smtClean="0"/>
              <a:t>1100</a:t>
            </a:r>
          </a:p>
          <a:p>
            <a:endParaRPr lang="en-US" altLang="zh-CN" dirty="0"/>
          </a:p>
          <a:p>
            <a:r>
              <a:rPr lang="zh-CN" altLang="en-US" dirty="0"/>
              <a:t>手机</a:t>
            </a:r>
            <a:r>
              <a:rPr lang="en-US" altLang="zh-CN" dirty="0"/>
              <a:t>:2,3 =&gt;</a:t>
            </a:r>
            <a:r>
              <a:rPr lang="en-US" altLang="zh-CN" dirty="0" smtClean="0"/>
              <a:t>0110</a:t>
            </a:r>
          </a:p>
          <a:p>
            <a:endParaRPr lang="en-US" altLang="zh-CN" dirty="0"/>
          </a:p>
          <a:p>
            <a:r>
              <a:rPr lang="zh-CN" altLang="en-US" dirty="0"/>
              <a:t>电话</a:t>
            </a:r>
            <a:r>
              <a:rPr lang="en-US" altLang="zh-CN" dirty="0"/>
              <a:t>:2,4=&gt;0101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3473878" y="2708920"/>
            <a:ext cx="1386154" cy="51402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曲线连接符 23"/>
          <p:cNvCxnSpPr/>
          <p:nvPr/>
        </p:nvCxnSpPr>
        <p:spPr>
          <a:xfrm rot="16200000" flipH="1">
            <a:off x="-166135" y="2996371"/>
            <a:ext cx="3873458" cy="1570363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曲线连接符 25"/>
          <p:cNvCxnSpPr/>
          <p:nvPr/>
        </p:nvCxnSpPr>
        <p:spPr>
          <a:xfrm rot="16200000" flipH="1">
            <a:off x="1479109" y="2784381"/>
            <a:ext cx="3312368" cy="2729398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>
            <a:off x="2267744" y="2965934"/>
            <a:ext cx="4536504" cy="283933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云形标注 18"/>
          <p:cNvSpPr/>
          <p:nvPr/>
        </p:nvSpPr>
        <p:spPr>
          <a:xfrm>
            <a:off x="3815916" y="163145"/>
            <a:ext cx="4104456" cy="168167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Dremel</a:t>
            </a:r>
            <a:r>
              <a:rPr lang="zh-CN" altLang="en-US" dirty="0" smtClean="0"/>
              <a:t>是按照查询树，拆分并行的。</a:t>
            </a:r>
            <a:endParaRPr lang="en-US" altLang="zh-CN" dirty="0" smtClean="0"/>
          </a:p>
          <a:p>
            <a:r>
              <a:rPr lang="zh-CN" altLang="en-US" dirty="0" smtClean="0"/>
              <a:t>海狗是按照</a:t>
            </a:r>
            <a:r>
              <a:rPr lang="en-US" altLang="zh-CN" dirty="0" smtClean="0"/>
              <a:t>shards</a:t>
            </a:r>
            <a:r>
              <a:rPr lang="zh-CN" altLang="en-US" dirty="0"/>
              <a:t>和</a:t>
            </a:r>
            <a:r>
              <a:rPr lang="zh-CN" altLang="en-US" dirty="0" smtClean="0"/>
              <a:t>分区，并行的。</a:t>
            </a:r>
            <a:endParaRPr lang="en-US" altLang="zh-CN" dirty="0" smtClean="0"/>
          </a:p>
        </p:txBody>
      </p:sp>
      <p:sp>
        <p:nvSpPr>
          <p:cNvPr id="20" name="云形标注 19"/>
          <p:cNvSpPr/>
          <p:nvPr/>
        </p:nvSpPr>
        <p:spPr>
          <a:xfrm>
            <a:off x="2843808" y="3213312"/>
            <a:ext cx="5976664" cy="2540233"/>
          </a:xfrm>
          <a:prstGeom prst="cloudCallout">
            <a:avLst>
              <a:gd name="adj1" fmla="val -16467"/>
              <a:gd name="adj2" fmla="val -5398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err="1" smtClean="0"/>
              <a:t>Dremel</a:t>
            </a:r>
            <a:r>
              <a:rPr lang="zh-CN" altLang="en-US" dirty="0" smtClean="0"/>
              <a:t>只能按照分区，减少行扫描。</a:t>
            </a:r>
            <a:endParaRPr lang="en-US" altLang="zh-CN" dirty="0" smtClean="0"/>
          </a:p>
          <a:p>
            <a:r>
              <a:rPr lang="zh-CN" altLang="en-US" b="1" dirty="0" smtClean="0"/>
              <a:t>海狗</a:t>
            </a:r>
            <a:r>
              <a:rPr lang="zh-CN" altLang="en-US" dirty="0" smtClean="0"/>
              <a:t>除了可以使用分区外，因本身倒排索引</a:t>
            </a:r>
            <a:r>
              <a:rPr lang="en-US" altLang="zh-CN" dirty="0" smtClean="0"/>
              <a:t>,</a:t>
            </a:r>
            <a:r>
              <a:rPr lang="zh-CN" altLang="en-US" dirty="0" smtClean="0"/>
              <a:t>还可以根据任意维度的值限定扫描的行范围，比如说仅仅查询消费金额超过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块钱的所有用户。</a:t>
            </a:r>
            <a:endParaRPr lang="en-US" altLang="zh-CN" dirty="0" smtClean="0"/>
          </a:p>
        </p:txBody>
      </p:sp>
      <p:sp>
        <p:nvSpPr>
          <p:cNvPr id="6" name="云形标注 5"/>
          <p:cNvSpPr/>
          <p:nvPr/>
        </p:nvSpPr>
        <p:spPr>
          <a:xfrm>
            <a:off x="3473878" y="2708920"/>
            <a:ext cx="3078342" cy="2356968"/>
          </a:xfrm>
          <a:prstGeom prst="cloudCallout">
            <a:avLst>
              <a:gd name="adj1" fmla="val -21363"/>
              <a:gd name="adj2" fmla="val -4526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不需要的行，直接跳过，不读取。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45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6" presetClass="exit" presetSubtype="2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" grpId="0" animBg="1"/>
      <p:bldP spid="14" grpId="1" animBg="1"/>
      <p:bldP spid="17" grpId="0" animBg="1"/>
      <p:bldP spid="17" grpId="1" animBg="1"/>
      <p:bldP spid="3" grpId="0" animBg="1"/>
      <p:bldP spid="3" grpId="1" animBg="1"/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19" grpId="0" animBg="1"/>
      <p:bldP spid="19" grpId="1" animBg="1"/>
      <p:bldP spid="20" grpId="0" animBg="1"/>
      <p:bldP spid="20" grpId="1" animBg="1"/>
      <p:bldP spid="6" grpId="0" animBg="1"/>
      <p:bldP spid="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971600" y="2312705"/>
            <a:ext cx="7128792" cy="22684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预先对每个列的值进行排序和排重，然后进行编号</a:t>
            </a:r>
            <a:r>
              <a:rPr lang="en-US" altLang="zh-CN" dirty="0"/>
              <a:t>1,2,3....n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采用差值</a:t>
            </a:r>
            <a:r>
              <a:rPr lang="zh-CN" altLang="en-US" dirty="0" smtClean="0"/>
              <a:t>存储，每间隔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位创建一个关键帧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tii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在内存中构建每个文档</a:t>
            </a:r>
            <a:r>
              <a:rPr lang="en-US" altLang="zh-CN" dirty="0" smtClean="0"/>
              <a:t>id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值的编号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根据编号以及关键帧将原始值还原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海狗快在那里？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39552" y="1700808"/>
            <a:ext cx="4788532" cy="767520"/>
            <a:chOff x="342038" y="1030852"/>
            <a:chExt cx="4788532" cy="767520"/>
          </a:xfrm>
        </p:grpSpPr>
        <p:sp>
          <p:nvSpPr>
            <p:cNvPr id="5" name="圆角矩形 4"/>
            <p:cNvSpPr/>
            <p:nvPr/>
          </p:nvSpPr>
          <p:spPr>
            <a:xfrm>
              <a:off x="342038" y="1030852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379505" y="1068319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列扫描优化</a:t>
              </a:r>
              <a:r>
                <a:rPr lang="en-US" altLang="zh-CN" sz="2600" b="1" dirty="0"/>
                <a:t>-</a:t>
              </a:r>
              <a:r>
                <a:rPr lang="en-US" altLang="zh-CN" sz="2600" b="1" dirty="0" err="1"/>
                <a:t>fieldValueCache</a:t>
              </a:r>
              <a:endParaRPr lang="zh-CN" altLang="en-US" sz="2600" kern="12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77019" y="4804584"/>
            <a:ext cx="4788532" cy="826560"/>
            <a:chOff x="342038" y="1580572"/>
            <a:chExt cx="4788532" cy="826560"/>
          </a:xfrm>
        </p:grpSpPr>
        <p:sp>
          <p:nvSpPr>
            <p:cNvPr id="8" name="圆角矩形 7"/>
            <p:cNvSpPr/>
            <p:nvPr/>
          </p:nvSpPr>
          <p:spPr>
            <a:xfrm>
              <a:off x="342038" y="1580572"/>
              <a:ext cx="4788532" cy="8265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382387" y="1620921"/>
              <a:ext cx="4707834" cy="7458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b="1" kern="1200" dirty="0" err="1" smtClean="0"/>
                <a:t>solr</a:t>
              </a:r>
              <a:r>
                <a:rPr lang="zh-CN" altLang="en-US" sz="2800" b="1" kern="1200" dirty="0" smtClean="0"/>
                <a:t>本身提供的各种</a:t>
              </a:r>
              <a:r>
                <a:rPr lang="en-US" altLang="zh-CN" sz="2800" b="1" kern="1200" dirty="0" smtClean="0"/>
                <a:t>Cache</a:t>
              </a:r>
              <a:endParaRPr lang="zh-CN" altLang="en-US" sz="2800" kern="1200" dirty="0"/>
            </a:p>
          </p:txBody>
        </p:sp>
      </p:grpSp>
      <p:sp>
        <p:nvSpPr>
          <p:cNvPr id="13" name="圆角矩形标注 12"/>
          <p:cNvSpPr/>
          <p:nvPr/>
        </p:nvSpPr>
        <p:spPr>
          <a:xfrm>
            <a:off x="5652120" y="3198096"/>
            <a:ext cx="3384376" cy="3212976"/>
          </a:xfrm>
          <a:prstGeom prst="wedgeRoundRectCallout">
            <a:avLst>
              <a:gd name="adj1" fmla="val -66950"/>
              <a:gd name="adj2" fmla="val -5133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如果原始数据是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1111111111112</a:t>
            </a:r>
            <a:br>
              <a:rPr lang="en-US" altLang="zh-CN" dirty="0"/>
            </a:br>
            <a:r>
              <a:rPr lang="en-US" altLang="zh-CN" dirty="0"/>
              <a:t>  1111111111113</a:t>
            </a:r>
            <a:br>
              <a:rPr lang="en-US" altLang="zh-CN" dirty="0"/>
            </a:br>
            <a:r>
              <a:rPr lang="en-US" altLang="zh-CN" dirty="0"/>
              <a:t>  1111111111114</a:t>
            </a:r>
            <a:br>
              <a:rPr lang="en-US" altLang="zh-CN" dirty="0"/>
            </a:br>
            <a:r>
              <a:rPr lang="zh-CN" altLang="en-US" dirty="0"/>
              <a:t>那么在倒排表中真实的存储为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</a:t>
            </a:r>
            <a:r>
              <a:rPr lang="en-US" altLang="zh-CN" dirty="0">
                <a:solidFill>
                  <a:srgbClr val="FF0000"/>
                </a:solidFill>
              </a:rPr>
              <a:t>{12}2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{12}3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561006" y="542984"/>
            <a:ext cx="1587058" cy="1949876"/>
          </a:xfrm>
          <a:prstGeom prst="wedgeRoundRectCallout">
            <a:avLst>
              <a:gd name="adj1" fmla="val -40975"/>
              <a:gd name="adj2" fmla="val 7021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李四</a:t>
            </a:r>
            <a:r>
              <a:rPr lang="en-US" altLang="zh-CN" dirty="0" smtClean="0">
                <a:solidFill>
                  <a:srgbClr val="FF0000"/>
                </a:solidFill>
              </a:rPr>
              <a:t>-&gt;1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王五</a:t>
            </a:r>
            <a:r>
              <a:rPr lang="en-US" altLang="zh-CN" dirty="0" smtClean="0">
                <a:solidFill>
                  <a:srgbClr val="FF0000"/>
                </a:solidFill>
              </a:rPr>
              <a:t>-&gt;2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张三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下箭头 2"/>
          <p:cNvSpPr/>
          <p:nvPr/>
        </p:nvSpPr>
        <p:spPr>
          <a:xfrm>
            <a:off x="4703532" y="749554"/>
            <a:ext cx="216024" cy="1536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20725" y="3721844"/>
            <a:ext cx="90010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王五</a:t>
            </a:r>
          </a:p>
        </p:txBody>
      </p:sp>
      <p:sp>
        <p:nvSpPr>
          <p:cNvPr id="15" name="矩形 14"/>
          <p:cNvSpPr/>
          <p:nvPr/>
        </p:nvSpPr>
        <p:spPr>
          <a:xfrm>
            <a:off x="5365551" y="3717032"/>
            <a:ext cx="115212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Doc1-&gt;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Doc2-&gt;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Doc3-&gt;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535996" y="1916832"/>
            <a:ext cx="1692188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923928" y="1916832"/>
            <a:ext cx="3046847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云形标注 13"/>
          <p:cNvSpPr/>
          <p:nvPr/>
        </p:nvSpPr>
        <p:spPr>
          <a:xfrm>
            <a:off x="2933818" y="1916832"/>
            <a:ext cx="5040560" cy="4176464"/>
          </a:xfrm>
          <a:prstGeom prst="cloudCallout">
            <a:avLst>
              <a:gd name="adj1" fmla="val -38099"/>
              <a:gd name="adj2" fmla="val -4047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Dremel</a:t>
            </a:r>
            <a:r>
              <a:rPr lang="zh-CN" altLang="en-US" dirty="0" smtClean="0"/>
              <a:t>使用列式存储，而且是顺序读取。</a:t>
            </a:r>
            <a:endParaRPr lang="en-US" altLang="zh-CN" dirty="0" smtClean="0"/>
          </a:p>
          <a:p>
            <a:r>
              <a:rPr lang="zh-CN" altLang="en-US" dirty="0" smtClean="0"/>
              <a:t>海狗的读取使用的是倒排文件，也是列式存储，但是读取的时候是有区别的。</a:t>
            </a:r>
            <a:endParaRPr lang="en-US" altLang="zh-CN" dirty="0" smtClean="0"/>
          </a:p>
          <a:p>
            <a:r>
              <a:rPr lang="zh-CN" altLang="en-US" dirty="0" smtClean="0"/>
              <a:t>海狗将数据</a:t>
            </a:r>
            <a:r>
              <a:rPr lang="zh-CN" altLang="en-US" dirty="0"/>
              <a:t>按照表、分区、</a:t>
            </a:r>
            <a:r>
              <a:rPr lang="zh-CN" altLang="en-US" dirty="0" smtClean="0"/>
              <a:t>列作为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，采用</a:t>
            </a:r>
            <a:r>
              <a:rPr lang="en-US" altLang="zh-CN" dirty="0" smtClean="0"/>
              <a:t>LRU</a:t>
            </a:r>
            <a:r>
              <a:rPr lang="zh-CN" altLang="en-US" dirty="0" smtClean="0"/>
              <a:t>的方式载入到内存，因当前正在查询的列在内存中，相比直接从文件读取会快，但实际上我们使用的内存并不多，接下来看我们对数据的压缩处理。</a:t>
            </a:r>
            <a:endParaRPr lang="en-US" altLang="zh-CN" dirty="0" smtClean="0"/>
          </a:p>
        </p:txBody>
      </p:sp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762496508"/>
              </p:ext>
            </p:extLst>
          </p:nvPr>
        </p:nvGraphicFramePr>
        <p:xfrm>
          <a:off x="1979712" y="1973064"/>
          <a:ext cx="3960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右箭头 18"/>
          <p:cNvSpPr/>
          <p:nvPr/>
        </p:nvSpPr>
        <p:spPr>
          <a:xfrm rot="10800000">
            <a:off x="2357754" y="2960948"/>
            <a:ext cx="1152128" cy="237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云形标注 15"/>
          <p:cNvSpPr/>
          <p:nvPr/>
        </p:nvSpPr>
        <p:spPr>
          <a:xfrm>
            <a:off x="5290617" y="749554"/>
            <a:ext cx="2809775" cy="1167278"/>
          </a:xfrm>
          <a:prstGeom prst="cloudCallout">
            <a:avLst>
              <a:gd name="adj1" fmla="val -53829"/>
              <a:gd name="adj2" fmla="val 6837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不需要的列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不读取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61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3" grpId="1" animBg="1"/>
      <p:bldP spid="11" grpId="0" animBg="1"/>
      <p:bldP spid="11" grpId="1" animBg="1"/>
      <p:bldP spid="11" grpId="2" animBg="1"/>
      <p:bldP spid="3" grpId="0" animBg="1"/>
      <p:bldP spid="3" grpId="1" animBg="1"/>
      <p:bldP spid="3" grpId="2" animBg="1"/>
      <p:bldP spid="12" grpId="0" animBg="1"/>
      <p:bldP spid="15" grpId="0" animBg="1"/>
      <p:bldP spid="14" grpId="0" animBg="1"/>
      <p:bldP spid="14" grpId="1" animBg="1"/>
      <p:bldGraphic spid="17" grpId="0">
        <p:bldAsOne/>
      </p:bldGraphic>
      <p:bldGraphic spid="17" grpId="1">
        <p:bldAsOne/>
      </p:bldGraphic>
      <p:bldP spid="19" grpId="0" animBg="1"/>
      <p:bldP spid="19" grpId="1" animBg="1"/>
      <p:bldP spid="16" grpId="0" animBg="1"/>
      <p:bldP spid="1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我们对源码的改动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可以在</a:t>
            </a:r>
            <a:r>
              <a:rPr lang="en-US" altLang="zh-CN" sz="2400" dirty="0" err="1"/>
              <a:t>hdfs</a:t>
            </a:r>
            <a:r>
              <a:rPr lang="zh-CN" altLang="en-US" sz="2400" dirty="0"/>
              <a:t>中直接创建索引</a:t>
            </a:r>
            <a:endParaRPr lang="en-US" altLang="zh-CN" sz="2400" dirty="0"/>
          </a:p>
          <a:p>
            <a:r>
              <a:rPr lang="en-US" altLang="zh-CN" sz="2400" dirty="0" err="1"/>
              <a:t>frq</a:t>
            </a:r>
            <a:r>
              <a:rPr lang="zh-CN" altLang="en-US" sz="2400" dirty="0"/>
              <a:t>频率文件采用局部</a:t>
            </a:r>
            <a:r>
              <a:rPr lang="en-US" altLang="zh-CN" sz="2400" dirty="0"/>
              <a:t>zip</a:t>
            </a:r>
            <a:r>
              <a:rPr lang="zh-CN" altLang="en-US" sz="2400" dirty="0"/>
              <a:t>压缩</a:t>
            </a:r>
            <a:endParaRPr lang="en-US" altLang="zh-CN" sz="2400" dirty="0"/>
          </a:p>
          <a:p>
            <a:r>
              <a:rPr lang="zh-CN" altLang="en-US" sz="2400" dirty="0"/>
              <a:t>多层次的</a:t>
            </a:r>
            <a:r>
              <a:rPr lang="en-US" altLang="zh-CN" sz="2400" dirty="0"/>
              <a:t>Merger Server </a:t>
            </a:r>
            <a:r>
              <a:rPr lang="zh-CN" altLang="en-US" sz="2400" dirty="0"/>
              <a:t>以及分离</a:t>
            </a:r>
            <a:endParaRPr lang="en-US" altLang="zh-CN" sz="2400" dirty="0"/>
          </a:p>
          <a:p>
            <a:r>
              <a:rPr lang="en-US" altLang="zh-CN" sz="2400" dirty="0" err="1"/>
              <a:t>fdt</a:t>
            </a:r>
            <a:r>
              <a:rPr lang="zh-CN" altLang="en-US" sz="2400" dirty="0"/>
              <a:t>文件压缩</a:t>
            </a:r>
            <a:endParaRPr lang="en-US" altLang="zh-CN" sz="2400" dirty="0"/>
          </a:p>
          <a:p>
            <a:r>
              <a:rPr lang="en-US" altLang="zh-CN" sz="2400" dirty="0" err="1"/>
              <a:t>fieldValueCache</a:t>
            </a:r>
            <a:r>
              <a:rPr lang="zh-CN" altLang="en-US" sz="2400" dirty="0"/>
              <a:t>优化</a:t>
            </a:r>
            <a:endParaRPr lang="en-US" altLang="zh-CN" sz="2400" dirty="0"/>
          </a:p>
          <a:p>
            <a:r>
              <a:rPr lang="zh-CN" altLang="en-US" sz="2400" dirty="0"/>
              <a:t>多表多分区共用同一块内存</a:t>
            </a:r>
            <a:endParaRPr lang="en-US" altLang="zh-CN" sz="2400" dirty="0"/>
          </a:p>
          <a:p>
            <a:r>
              <a:rPr lang="en-US" altLang="zh-CN" sz="2400" dirty="0"/>
              <a:t>tis</a:t>
            </a:r>
            <a:r>
              <a:rPr lang="zh-CN" altLang="en-US" sz="2400" dirty="0"/>
              <a:t>文件按照列</a:t>
            </a:r>
            <a:r>
              <a:rPr lang="en-US" altLang="zh-CN" sz="2400" dirty="0"/>
              <a:t>load</a:t>
            </a:r>
            <a:r>
              <a:rPr lang="zh-CN" altLang="en-US" sz="2400" dirty="0"/>
              <a:t>到内存中，用以提升</a:t>
            </a:r>
            <a:r>
              <a:rPr lang="en-US" altLang="zh-CN" sz="2400" dirty="0"/>
              <a:t>group by</a:t>
            </a:r>
            <a:r>
              <a:rPr lang="zh-CN" altLang="en-US" sz="2400" dirty="0"/>
              <a:t>的性能</a:t>
            </a:r>
            <a:endParaRPr lang="en-US" altLang="zh-CN" sz="2400" dirty="0"/>
          </a:p>
          <a:p>
            <a:r>
              <a:rPr lang="zh-CN" altLang="en-US" sz="2400" dirty="0"/>
              <a:t>其他</a:t>
            </a:r>
            <a:endParaRPr lang="en-US" altLang="zh-CN" sz="2400" dirty="0"/>
          </a:p>
          <a:p>
            <a:pPr lvl="1"/>
            <a:r>
              <a:rPr lang="en-US" altLang="zh-CN" sz="1800" dirty="0">
                <a:hlinkClick r:id="rId2"/>
              </a:rPr>
              <a:t>https://github.com/muyannian/higo/wiki/Lucene</a:t>
            </a:r>
            <a:endParaRPr lang="en-US" altLang="zh-CN" sz="1800" dirty="0"/>
          </a:p>
          <a:p>
            <a:pPr lvl="1"/>
            <a:r>
              <a:rPr lang="en-US" altLang="zh-CN" sz="1800" dirty="0">
                <a:hlinkClick r:id="rId3"/>
              </a:rPr>
              <a:t>https://github.com/muyannian/higo/wiki/201302log</a:t>
            </a:r>
            <a:endParaRPr lang="en-US" altLang="zh-CN" sz="1800" dirty="0"/>
          </a:p>
          <a:p>
            <a:pPr lvl="1"/>
            <a:endParaRPr lang="zh-CN" altLang="en-US" sz="18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689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海狗的架构演变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681620"/>
              </p:ext>
            </p:extLst>
          </p:nvPr>
        </p:nvGraphicFramePr>
        <p:xfrm>
          <a:off x="539552" y="1196752"/>
          <a:ext cx="8229600" cy="5394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36"/>
                <a:gridCol w="2016224"/>
                <a:gridCol w="2304256"/>
                <a:gridCol w="2684984"/>
              </a:tblGrid>
              <a:tr h="37084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第一代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第二代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Higo yarn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数据规模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几亿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百亿（单次扫描几十亿）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千亿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~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万亿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机器规模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台到</a:t>
                      </a:r>
                      <a:r>
                        <a:rPr lang="en-US" altLang="zh-CN" dirty="0" smtClean="0"/>
                        <a:t>20</a:t>
                      </a:r>
                      <a:r>
                        <a:rPr lang="zh-CN" altLang="en-US" dirty="0" smtClean="0"/>
                        <a:t>几台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r>
                        <a:rPr lang="zh-CN" altLang="en-US" dirty="0" smtClean="0"/>
                        <a:t>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千台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创建索引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几小时到十几小时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每天创建全量索引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小于</a:t>
                      </a:r>
                      <a:r>
                        <a:rPr lang="en-US" altLang="zh-CN" dirty="0" smtClean="0"/>
                        <a:t>30</a:t>
                      </a:r>
                      <a:r>
                        <a:rPr lang="zh-CN" altLang="en-US" dirty="0" smtClean="0"/>
                        <a:t>分钟（增量）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每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天一个索引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小于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10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分钟</a:t>
                      </a:r>
                      <a:endParaRPr lang="en-US" altLang="zh-CN" dirty="0" smtClean="0">
                        <a:solidFill>
                          <a:srgbClr val="CC0000"/>
                        </a:solidFill>
                      </a:endParaRPr>
                    </a:p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索引数量取决于记录数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时效性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延迟小于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10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分钟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水平扩展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需要停服务，重建索引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停服务，重建索引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不停服务，不重建索引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merge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单级的</a:t>
                      </a:r>
                      <a:r>
                        <a:rPr lang="en-US" altLang="zh-CN" dirty="0" smtClean="0"/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多级</a:t>
                      </a:r>
                      <a:r>
                        <a:rPr lang="en-US" altLang="zh-CN" dirty="0" smtClean="0"/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多级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MS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支持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分区支持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不支持</a:t>
                      </a:r>
                      <a:r>
                        <a:rPr lang="en-US" altLang="zh-CN" sz="1600" dirty="0" smtClean="0"/>
                        <a:t>,</a:t>
                      </a:r>
                      <a:r>
                        <a:rPr lang="zh-CN" altLang="en-US" sz="1600" dirty="0" smtClean="0"/>
                        <a:t>仅按照</a:t>
                      </a:r>
                      <a:r>
                        <a:rPr lang="en-US" altLang="zh-CN" sz="1600" dirty="0" smtClean="0"/>
                        <a:t>shards</a:t>
                      </a:r>
                      <a:r>
                        <a:rPr lang="zh-CN" altLang="en-US" sz="1600" dirty="0" smtClean="0"/>
                        <a:t>数量打散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每</a:t>
                      </a:r>
                      <a:r>
                        <a:rPr lang="en-US" altLang="zh-CN" sz="1600" dirty="0" smtClean="0"/>
                        <a:t>10</a:t>
                      </a:r>
                      <a:r>
                        <a:rPr lang="zh-CN" altLang="en-US" sz="1600" dirty="0" smtClean="0"/>
                        <a:t>天一个分区，按照</a:t>
                      </a:r>
                      <a:r>
                        <a:rPr lang="en-US" altLang="zh-CN" sz="1600" dirty="0" smtClean="0"/>
                        <a:t>shards</a:t>
                      </a:r>
                      <a:r>
                        <a:rPr lang="zh-CN" altLang="en-US" sz="1600" dirty="0" smtClean="0"/>
                        <a:t>数量打散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按天分区，分区下按照记录数分小索引，没有</a:t>
                      </a:r>
                      <a:r>
                        <a:rPr lang="en-US" altLang="zh-CN" sz="1600" dirty="0" smtClean="0">
                          <a:solidFill>
                            <a:srgbClr val="CC0000"/>
                          </a:solidFill>
                        </a:rPr>
                        <a:t>shards</a:t>
                      </a:r>
                      <a:r>
                        <a:rPr lang="zh-CN" altLang="en-US" sz="1600" smtClean="0">
                          <a:solidFill>
                            <a:srgbClr val="CC0000"/>
                          </a:solidFill>
                        </a:rPr>
                        <a:t>数的概念</a:t>
                      </a:r>
                      <a:endParaRPr lang="zh-CN" altLang="en-US" sz="160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其他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/>
                        <a:t>通过无数次的并发小查询实现，效率低，无法分页</a:t>
                      </a:r>
                      <a:r>
                        <a:rPr lang="en-US" altLang="zh-CN" sz="1400" baseline="0" dirty="0" smtClean="0"/>
                        <a:t>,</a:t>
                      </a:r>
                      <a:r>
                        <a:rPr lang="zh-CN" altLang="en-US" sz="1400" baseline="0" dirty="0" smtClean="0"/>
                        <a:t>只能计算小于</a:t>
                      </a:r>
                      <a:r>
                        <a:rPr lang="en-US" altLang="zh-CN" sz="1400" baseline="0" dirty="0" smtClean="0"/>
                        <a:t>100</a:t>
                      </a:r>
                      <a:r>
                        <a:rPr lang="zh-CN" altLang="en-US" sz="1400" baseline="0" dirty="0" smtClean="0"/>
                        <a:t>个</a:t>
                      </a:r>
                      <a:r>
                        <a:rPr lang="en-US" altLang="zh-CN" sz="1400" baseline="0" dirty="0" smtClean="0"/>
                        <a:t>group</a:t>
                      </a:r>
                      <a:r>
                        <a:rPr lang="zh-CN" altLang="en-US" sz="1400" baseline="0" dirty="0" smtClean="0"/>
                        <a:t>的计算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在内部实现，单次支撑</a:t>
                      </a:r>
                      <a:r>
                        <a:rPr lang="en-US" altLang="zh-CN" sz="1600" dirty="0" smtClean="0"/>
                        <a:t>10000</a:t>
                      </a:r>
                      <a:r>
                        <a:rPr lang="zh-CN" altLang="en-US" sz="1600" dirty="0" smtClean="0"/>
                        <a:t>个</a:t>
                      </a:r>
                      <a:r>
                        <a:rPr lang="en-US" altLang="zh-CN" sz="1600" dirty="0" smtClean="0"/>
                        <a:t>group</a:t>
                      </a:r>
                      <a:r>
                        <a:rPr lang="zh-CN" altLang="en-US" sz="1600" dirty="0" smtClean="0"/>
                        <a:t>的计算，可分页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通过对数据的重新洗牌，</a:t>
                      </a:r>
                      <a:r>
                        <a:rPr lang="en-US" altLang="zh-CN" sz="1600" dirty="0" smtClean="0">
                          <a:solidFill>
                            <a:srgbClr val="CC0000"/>
                          </a:solidFill>
                        </a:rPr>
                        <a:t>group</a:t>
                      </a:r>
                      <a:r>
                        <a:rPr lang="zh-CN" altLang="en-US" sz="1600" smtClean="0">
                          <a:solidFill>
                            <a:srgbClr val="CC0000"/>
                          </a:solidFill>
                        </a:rPr>
                        <a:t>数将无限制</a:t>
                      </a:r>
                      <a:endParaRPr lang="en-US" altLang="zh-CN" sz="1600" dirty="0" smtClean="0">
                        <a:solidFill>
                          <a:srgbClr val="CC0000"/>
                        </a:solidFill>
                      </a:endParaRPr>
                    </a:p>
                    <a:p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多表</a:t>
                      </a:r>
                      <a:r>
                        <a:rPr lang="en-US" altLang="zh-CN" sz="1600" dirty="0" err="1" smtClean="0">
                          <a:solidFill>
                            <a:srgbClr val="CC0000"/>
                          </a:solidFill>
                        </a:rPr>
                        <a:t>join,distinct</a:t>
                      </a:r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，嵌套查询，临时表，等将在这里实现</a:t>
                      </a:r>
                      <a:endParaRPr lang="zh-CN" altLang="en-US" sz="160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8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流程图: 过程 10"/>
          <p:cNvSpPr/>
          <p:nvPr/>
        </p:nvSpPr>
        <p:spPr>
          <a:xfrm>
            <a:off x="215516" y="2996952"/>
            <a:ext cx="3384376" cy="309634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Higo yarn</a:t>
            </a:r>
            <a:endParaRPr lang="zh-CN" altLang="en-US" dirty="0"/>
          </a:p>
        </p:txBody>
      </p:sp>
      <p:sp>
        <p:nvSpPr>
          <p:cNvPr id="5" name="流程图: 磁盘 4"/>
          <p:cNvSpPr/>
          <p:nvPr/>
        </p:nvSpPr>
        <p:spPr>
          <a:xfrm>
            <a:off x="630164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6" name="流程图: 磁盘 5"/>
          <p:cNvSpPr/>
          <p:nvPr/>
        </p:nvSpPr>
        <p:spPr>
          <a:xfrm>
            <a:off x="630164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7" name="流程图: 磁盘 6"/>
          <p:cNvSpPr/>
          <p:nvPr/>
        </p:nvSpPr>
        <p:spPr>
          <a:xfrm>
            <a:off x="2483768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8" name="流程图: 磁盘 7"/>
          <p:cNvSpPr/>
          <p:nvPr/>
        </p:nvSpPr>
        <p:spPr>
          <a:xfrm>
            <a:off x="1547664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9" name="流程图: 磁盘 8"/>
          <p:cNvSpPr/>
          <p:nvPr/>
        </p:nvSpPr>
        <p:spPr>
          <a:xfrm>
            <a:off x="1547664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10" name="流程图: 磁盘 9"/>
          <p:cNvSpPr/>
          <p:nvPr/>
        </p:nvSpPr>
        <p:spPr>
          <a:xfrm>
            <a:off x="2483768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2900" y="5559623"/>
            <a:ext cx="2586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Node Manager</a:t>
            </a:r>
            <a:endParaRPr lang="zh-CN" altLang="en-US" sz="2400" dirty="0"/>
          </a:p>
        </p:txBody>
      </p:sp>
      <p:sp>
        <p:nvSpPr>
          <p:cNvPr id="13" name="流程图: 过程 12"/>
          <p:cNvSpPr/>
          <p:nvPr/>
        </p:nvSpPr>
        <p:spPr>
          <a:xfrm>
            <a:off x="4283968" y="1556792"/>
            <a:ext cx="3816424" cy="439248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磁盘 13"/>
          <p:cNvSpPr/>
          <p:nvPr/>
        </p:nvSpPr>
        <p:spPr>
          <a:xfrm>
            <a:off x="4716016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5" name="流程图: 磁盘 14"/>
          <p:cNvSpPr/>
          <p:nvPr/>
        </p:nvSpPr>
        <p:spPr>
          <a:xfrm>
            <a:off x="5724128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6" name="流程图: 磁盘 15"/>
          <p:cNvSpPr/>
          <p:nvPr/>
        </p:nvSpPr>
        <p:spPr>
          <a:xfrm>
            <a:off x="6732240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7" name="流程图: 磁盘 16"/>
          <p:cNvSpPr/>
          <p:nvPr/>
        </p:nvSpPr>
        <p:spPr>
          <a:xfrm>
            <a:off x="6737920" y="3284984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8" name="流程图: 磁盘 17"/>
          <p:cNvSpPr/>
          <p:nvPr/>
        </p:nvSpPr>
        <p:spPr>
          <a:xfrm>
            <a:off x="5652120" y="3284984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9" name="流程图: 磁盘 18"/>
          <p:cNvSpPr/>
          <p:nvPr/>
        </p:nvSpPr>
        <p:spPr>
          <a:xfrm>
            <a:off x="4716016" y="332518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0" name="流程图: 磁盘 19"/>
          <p:cNvSpPr/>
          <p:nvPr/>
        </p:nvSpPr>
        <p:spPr>
          <a:xfrm>
            <a:off x="4716016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1" name="流程图: 磁盘 20"/>
          <p:cNvSpPr/>
          <p:nvPr/>
        </p:nvSpPr>
        <p:spPr>
          <a:xfrm>
            <a:off x="5724128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2" name="流程图: 磁盘 21"/>
          <p:cNvSpPr/>
          <p:nvPr/>
        </p:nvSpPr>
        <p:spPr>
          <a:xfrm>
            <a:off x="6737920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7" idx="4"/>
          </p:cNvCxnSpPr>
          <p:nvPr/>
        </p:nvCxnSpPr>
        <p:spPr>
          <a:xfrm flipV="1">
            <a:off x="3203848" y="2744924"/>
            <a:ext cx="1512168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4"/>
          </p:cNvCxnSpPr>
          <p:nvPr/>
        </p:nvCxnSpPr>
        <p:spPr>
          <a:xfrm>
            <a:off x="3203848" y="3681028"/>
            <a:ext cx="1512168" cy="328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1" idx="2"/>
          </p:cNvCxnSpPr>
          <p:nvPr/>
        </p:nvCxnSpPr>
        <p:spPr>
          <a:xfrm>
            <a:off x="3203848" y="3681028"/>
            <a:ext cx="2520280" cy="129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0" idx="4"/>
          </p:cNvCxnSpPr>
          <p:nvPr/>
        </p:nvCxnSpPr>
        <p:spPr>
          <a:xfrm flipV="1">
            <a:off x="3203848" y="2843808"/>
            <a:ext cx="2808312" cy="2133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4"/>
          </p:cNvCxnSpPr>
          <p:nvPr/>
        </p:nvCxnSpPr>
        <p:spPr>
          <a:xfrm flipV="1">
            <a:off x="3203848" y="4000128"/>
            <a:ext cx="2448272" cy="977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0" idx="4"/>
            <a:endCxn id="20" idx="2"/>
          </p:cNvCxnSpPr>
          <p:nvPr/>
        </p:nvCxnSpPr>
        <p:spPr>
          <a:xfrm>
            <a:off x="3203848" y="4977172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08004" y="5418832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tasks</a:t>
            </a:r>
            <a:endParaRPr lang="zh-CN" altLang="en-US" sz="2400" dirty="0"/>
          </a:p>
        </p:txBody>
      </p:sp>
      <p:sp>
        <p:nvSpPr>
          <p:cNvPr id="38" name="流程图: 过程 37"/>
          <p:cNvSpPr/>
          <p:nvPr/>
        </p:nvSpPr>
        <p:spPr>
          <a:xfrm>
            <a:off x="205396" y="1340768"/>
            <a:ext cx="3384376" cy="135433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05396" y="1268760"/>
            <a:ext cx="325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Resource Manager</a:t>
            </a:r>
            <a:endParaRPr lang="zh-CN" altLang="en-US" sz="2400" dirty="0"/>
          </a:p>
        </p:txBody>
      </p:sp>
      <p:sp>
        <p:nvSpPr>
          <p:cNvPr id="40" name="流程图: 磁盘 39"/>
          <p:cNvSpPr/>
          <p:nvPr/>
        </p:nvSpPr>
        <p:spPr>
          <a:xfrm>
            <a:off x="394800" y="1772816"/>
            <a:ext cx="1502784" cy="7648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Job tracker</a:t>
            </a:r>
            <a:endParaRPr lang="zh-CN" altLang="en-US" dirty="0"/>
          </a:p>
        </p:txBody>
      </p:sp>
      <p:cxnSp>
        <p:nvCxnSpPr>
          <p:cNvPr id="44" name="肘形连接符 43"/>
          <p:cNvCxnSpPr>
            <a:stCxn id="40" idx="4"/>
          </p:cNvCxnSpPr>
          <p:nvPr/>
        </p:nvCxnSpPr>
        <p:spPr>
          <a:xfrm>
            <a:off x="1897584" y="2155230"/>
            <a:ext cx="678618" cy="8417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云形标注 48"/>
          <p:cNvSpPr/>
          <p:nvPr/>
        </p:nvSpPr>
        <p:spPr>
          <a:xfrm>
            <a:off x="3329862" y="1274658"/>
            <a:ext cx="4770530" cy="1195040"/>
          </a:xfrm>
          <a:prstGeom prst="cloudCallout">
            <a:avLst>
              <a:gd name="adj1" fmla="val -59743"/>
              <a:gd name="adj2" fmla="val 511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 smtClean="0"/>
              <a:t>负责集群资源的管控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/>
              <a:t>Node manager</a:t>
            </a:r>
            <a:r>
              <a:rPr lang="zh-CN" altLang="en-US" sz="1600" dirty="0" smtClean="0"/>
              <a:t>资源分配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根据索引的存储位置以及</a:t>
            </a:r>
            <a:r>
              <a:rPr lang="en-US" altLang="zh-CN" sz="1600" dirty="0" smtClean="0"/>
              <a:t>tasks</a:t>
            </a:r>
            <a:r>
              <a:rPr lang="zh-CN" altLang="en-US" sz="1600" dirty="0" smtClean="0"/>
              <a:t>的资源情况，分配</a:t>
            </a:r>
            <a:r>
              <a:rPr lang="en-US" altLang="zh-CN" sz="1600" dirty="0" smtClean="0"/>
              <a:t>task</a:t>
            </a:r>
          </a:p>
        </p:txBody>
      </p:sp>
      <p:cxnSp>
        <p:nvCxnSpPr>
          <p:cNvPr id="51" name="直接箭头连接符 50"/>
          <p:cNvCxnSpPr>
            <a:stCxn id="5" idx="4"/>
            <a:endCxn id="7" idx="2"/>
          </p:cNvCxnSpPr>
          <p:nvPr/>
        </p:nvCxnSpPr>
        <p:spPr>
          <a:xfrm>
            <a:off x="1350244" y="3681028"/>
            <a:ext cx="11335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1350244" y="3681028"/>
            <a:ext cx="1133524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" idx="4"/>
            <a:endCxn id="9" idx="2"/>
          </p:cNvCxnSpPr>
          <p:nvPr/>
        </p:nvCxnSpPr>
        <p:spPr>
          <a:xfrm>
            <a:off x="1350244" y="3681028"/>
            <a:ext cx="197420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云形标注 57"/>
          <p:cNvSpPr/>
          <p:nvPr/>
        </p:nvSpPr>
        <p:spPr>
          <a:xfrm>
            <a:off x="3473878" y="4895291"/>
            <a:ext cx="4626514" cy="1790327"/>
          </a:xfrm>
          <a:prstGeom prst="cloudCallout">
            <a:avLst>
              <a:gd name="adj1" fmla="val -59743"/>
              <a:gd name="adj2" fmla="val 511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负责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的调度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合并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的结果。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失败和较慢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的重试。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处理的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是根</a:t>
            </a:r>
            <a:r>
              <a:rPr lang="en-US" altLang="zh-CN" dirty="0" smtClean="0"/>
              <a:t>resource manager </a:t>
            </a:r>
            <a:r>
              <a:rPr lang="zh-CN" altLang="en-US" smtClean="0"/>
              <a:t>申请的</a:t>
            </a:r>
            <a:endParaRPr lang="zh-CN" altLang="en-US" dirty="0"/>
          </a:p>
        </p:txBody>
      </p:sp>
      <p:sp>
        <p:nvSpPr>
          <p:cNvPr id="59" name="流程图: 过程 58"/>
          <p:cNvSpPr/>
          <p:nvPr/>
        </p:nvSpPr>
        <p:spPr>
          <a:xfrm>
            <a:off x="224818" y="996753"/>
            <a:ext cx="3384376" cy="509356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570962" y="1151530"/>
            <a:ext cx="17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hdfs</a:t>
            </a:r>
            <a:endParaRPr lang="zh-CN" altLang="en-US" dirty="0"/>
          </a:p>
        </p:txBody>
      </p:sp>
      <p:sp>
        <p:nvSpPr>
          <p:cNvPr id="62" name="五边形 61"/>
          <p:cNvSpPr/>
          <p:nvPr/>
        </p:nvSpPr>
        <p:spPr>
          <a:xfrm>
            <a:off x="1156916" y="1677944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索引块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3" name="五边形 62"/>
          <p:cNvSpPr/>
          <p:nvPr/>
        </p:nvSpPr>
        <p:spPr>
          <a:xfrm>
            <a:off x="1156916" y="2369797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4" name="五边形 63"/>
          <p:cNvSpPr/>
          <p:nvPr/>
        </p:nvSpPr>
        <p:spPr>
          <a:xfrm>
            <a:off x="1156916" y="2959540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5" name="五边形 64"/>
          <p:cNvSpPr/>
          <p:nvPr/>
        </p:nvSpPr>
        <p:spPr>
          <a:xfrm>
            <a:off x="1156916" y="3539796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6" name="五边形 65"/>
          <p:cNvSpPr/>
          <p:nvPr/>
        </p:nvSpPr>
        <p:spPr>
          <a:xfrm>
            <a:off x="1156916" y="4136944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7" name="五边形 66"/>
          <p:cNvSpPr/>
          <p:nvPr/>
        </p:nvSpPr>
        <p:spPr>
          <a:xfrm>
            <a:off x="1172270" y="4759740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71" name="直接箭头连接符 70"/>
          <p:cNvCxnSpPr>
            <a:stCxn id="18" idx="1"/>
            <a:endCxn id="62" idx="3"/>
          </p:cNvCxnSpPr>
          <p:nvPr/>
        </p:nvCxnSpPr>
        <p:spPr>
          <a:xfrm flipH="1" flipV="1">
            <a:off x="2915816" y="1904696"/>
            <a:ext cx="3096344" cy="13802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5" idx="2"/>
            <a:endCxn id="63" idx="3"/>
          </p:cNvCxnSpPr>
          <p:nvPr/>
        </p:nvCxnSpPr>
        <p:spPr>
          <a:xfrm flipH="1">
            <a:off x="2915816" y="2528900"/>
            <a:ext cx="2808312" cy="676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6" idx="2"/>
            <a:endCxn id="64" idx="3"/>
          </p:cNvCxnSpPr>
          <p:nvPr/>
        </p:nvCxnSpPr>
        <p:spPr>
          <a:xfrm flipH="1">
            <a:off x="2915816" y="2528900"/>
            <a:ext cx="3816424" cy="6573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17" idx="2"/>
            <a:endCxn id="65" idx="3"/>
          </p:cNvCxnSpPr>
          <p:nvPr/>
        </p:nvCxnSpPr>
        <p:spPr>
          <a:xfrm flipH="1">
            <a:off x="2915816" y="3753036"/>
            <a:ext cx="3822104" cy="135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21" idx="2"/>
            <a:endCxn id="66" idx="3"/>
          </p:cNvCxnSpPr>
          <p:nvPr/>
        </p:nvCxnSpPr>
        <p:spPr>
          <a:xfrm flipH="1" flipV="1">
            <a:off x="2915816" y="4363696"/>
            <a:ext cx="2808312" cy="6134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20" idx="2"/>
            <a:endCxn id="67" idx="3"/>
          </p:cNvCxnSpPr>
          <p:nvPr/>
        </p:nvCxnSpPr>
        <p:spPr>
          <a:xfrm flipH="1">
            <a:off x="2931170" y="4977172"/>
            <a:ext cx="1784846" cy="93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5" name="云形标注 94"/>
          <p:cNvSpPr/>
          <p:nvPr/>
        </p:nvSpPr>
        <p:spPr>
          <a:xfrm>
            <a:off x="2043020" y="3284984"/>
            <a:ext cx="3113744" cy="2470378"/>
          </a:xfrm>
          <a:prstGeom prst="cloudCallout">
            <a:avLst>
              <a:gd name="adj1" fmla="val 59109"/>
              <a:gd name="adj2" fmla="val 3435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Task</a:t>
            </a:r>
            <a:r>
              <a:rPr lang="zh-CN" altLang="en-US" dirty="0" smtClean="0"/>
              <a:t>不在固定的负责</a:t>
            </a:r>
            <a:r>
              <a:rPr lang="zh-CN" altLang="en-US" dirty="0"/>
              <a:t>特定</a:t>
            </a:r>
            <a:r>
              <a:rPr lang="zh-CN" altLang="en-US" dirty="0" smtClean="0"/>
              <a:t>的索引</a:t>
            </a:r>
            <a:endParaRPr lang="en-US" altLang="zh-CN" dirty="0" smtClean="0"/>
          </a:p>
          <a:p>
            <a:r>
              <a:rPr lang="zh-CN" altLang="en-US" dirty="0" smtClean="0"/>
              <a:t>实际上仅仅是一个计算单元</a:t>
            </a:r>
            <a:endParaRPr lang="en-US" altLang="zh-CN" dirty="0" smtClean="0"/>
          </a:p>
          <a:p>
            <a:r>
              <a:rPr lang="zh-CN" altLang="en-US" dirty="0" smtClean="0"/>
              <a:t>每次计算一个索引块</a:t>
            </a:r>
            <a:endParaRPr lang="zh-CN" altLang="en-US" dirty="0"/>
          </a:p>
        </p:txBody>
      </p:sp>
      <p:sp>
        <p:nvSpPr>
          <p:cNvPr id="96" name="云形标注 95"/>
          <p:cNvSpPr/>
          <p:nvPr/>
        </p:nvSpPr>
        <p:spPr>
          <a:xfrm>
            <a:off x="2413698" y="1243638"/>
            <a:ext cx="6622798" cy="1579663"/>
          </a:xfrm>
          <a:prstGeom prst="cloudCallout">
            <a:avLst>
              <a:gd name="adj1" fmla="val -39620"/>
              <a:gd name="adj2" fmla="val -4231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索引块直接存储在</a:t>
            </a:r>
            <a:r>
              <a:rPr lang="en-US" altLang="zh-CN" sz="1600" dirty="0" err="1" smtClean="0"/>
              <a:t>hdfs</a:t>
            </a:r>
            <a:r>
              <a:rPr lang="zh-CN" altLang="en-US" sz="1600" dirty="0" smtClean="0"/>
              <a:t>中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</a:t>
            </a:r>
            <a:r>
              <a:rPr lang="zh-CN" altLang="en-US" sz="1600" dirty="0" smtClean="0"/>
              <a:t>通常情况下会被与之距离较近的</a:t>
            </a:r>
            <a:r>
              <a:rPr lang="en-US" altLang="zh-CN" sz="1600" dirty="0" smtClean="0"/>
              <a:t>task</a:t>
            </a:r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r>
              <a:rPr lang="en-US" altLang="zh-CN" sz="1600" dirty="0" smtClean="0"/>
              <a:t>3.</a:t>
            </a:r>
            <a:r>
              <a:rPr lang="zh-CN" altLang="en-US" sz="1600" dirty="0" smtClean="0"/>
              <a:t>每个索引块，一般为</a:t>
            </a:r>
            <a:r>
              <a:rPr lang="en-US" altLang="zh-CN" sz="1600" dirty="0" smtClean="0"/>
              <a:t>100</a:t>
            </a:r>
            <a:r>
              <a:rPr lang="zh-CN" altLang="en-US" sz="1600" dirty="0" smtClean="0"/>
              <a:t>万到</a:t>
            </a:r>
            <a:r>
              <a:rPr lang="en-US" altLang="zh-CN" sz="1600" dirty="0" smtClean="0"/>
              <a:t>200</a:t>
            </a:r>
            <a:r>
              <a:rPr lang="zh-CN" altLang="en-US" sz="1600" dirty="0" smtClean="0"/>
              <a:t>万的记录数，按照日期分区</a:t>
            </a:r>
            <a:endParaRPr lang="zh-CN" altLang="en-US" sz="1600" dirty="0"/>
          </a:p>
        </p:txBody>
      </p:sp>
      <p:sp>
        <p:nvSpPr>
          <p:cNvPr id="54" name="云形标注 53"/>
          <p:cNvSpPr/>
          <p:nvPr/>
        </p:nvSpPr>
        <p:spPr>
          <a:xfrm>
            <a:off x="3866009" y="1194908"/>
            <a:ext cx="4215122" cy="1579663"/>
          </a:xfrm>
          <a:prstGeom prst="cloudCallout">
            <a:avLst>
              <a:gd name="adj1" fmla="val -37210"/>
              <a:gd name="adj2" fmla="val -575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 smtClean="0"/>
              <a:t>之所以叫</a:t>
            </a:r>
            <a:r>
              <a:rPr lang="en-US" altLang="zh-CN" sz="1600" dirty="0" smtClean="0"/>
              <a:t>yarn</a:t>
            </a:r>
            <a:r>
              <a:rPr lang="zh-CN" altLang="en-US" sz="1600" dirty="0" smtClean="0"/>
              <a:t>，是因为这个架构跟</a:t>
            </a:r>
            <a:r>
              <a:rPr lang="en-US" altLang="zh-CN" sz="1600" dirty="0" err="1" smtClean="0"/>
              <a:t>hadoop</a:t>
            </a:r>
            <a:r>
              <a:rPr lang="en-US" altLang="zh-CN" sz="1600" dirty="0" smtClean="0"/>
              <a:t> yarn</a:t>
            </a:r>
            <a:r>
              <a:rPr lang="zh-CN" altLang="en-US" sz="1600" dirty="0" smtClean="0"/>
              <a:t>的架构十分相似，只不过在这里用在了海狗里了而已，故还保留</a:t>
            </a:r>
            <a:r>
              <a:rPr lang="en-US" altLang="zh-CN" sz="1600" dirty="0" smtClean="0"/>
              <a:t>yarn</a:t>
            </a:r>
            <a:r>
              <a:rPr lang="zh-CN" altLang="en-US" sz="1600" dirty="0" smtClean="0"/>
              <a:t>的名字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0038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/>
      <p:bldP spid="38" grpId="0" animBg="1"/>
      <p:bldP spid="39" grpId="0"/>
      <p:bldP spid="40" grpId="0" animBg="1"/>
      <p:bldP spid="49" grpId="0" animBg="1"/>
      <p:bldP spid="49" grpId="1" animBg="1"/>
      <p:bldP spid="58" grpId="0" animBg="1"/>
      <p:bldP spid="58" grpId="1" animBg="1"/>
      <p:bldP spid="59" grpId="0" animBg="1"/>
      <p:bldP spid="60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95" grpId="0" animBg="1"/>
      <p:bldP spid="95" grpId="1" animBg="1"/>
      <p:bldP spid="96" grpId="0" animBg="1"/>
      <p:bldP spid="96" grpId="1" animBg="1"/>
      <p:bldP spid="54" grpId="0" animBg="1"/>
      <p:bldP spid="5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讲者简介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3848" y="1600200"/>
            <a:ext cx="5482952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u="sng" dirty="0" smtClean="0"/>
              <a:t>花名 ：子落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en-US" sz="2400" u="sng" dirty="0" smtClean="0"/>
              <a:t>真实姓名：母延年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en-US" sz="2400" u="sng" dirty="0" smtClean="0"/>
              <a:t>个人邮箱：</a:t>
            </a:r>
            <a:r>
              <a:rPr lang="en-US" altLang="zh-CN" sz="2400" u="sng" dirty="0" smtClean="0"/>
              <a:t>myn@163.com</a:t>
            </a:r>
            <a:endParaRPr lang="en-US" altLang="zh-CN" sz="2400" u="sng" dirty="0"/>
          </a:p>
          <a:p>
            <a:pPr marL="0" indent="0">
              <a:buNone/>
            </a:pPr>
            <a:r>
              <a:rPr lang="zh-CN" altLang="zh-CN" sz="2400" u="sng" dirty="0" smtClean="0"/>
              <a:t>海狗</a:t>
            </a:r>
            <a:r>
              <a:rPr lang="zh-CN" altLang="zh-CN" sz="2400" u="sng" dirty="0"/>
              <a:t>的</a:t>
            </a:r>
            <a:r>
              <a:rPr lang="en-US" altLang="zh-CN" sz="2400" u="sng" dirty="0"/>
              <a:t>coder</a:t>
            </a:r>
            <a:r>
              <a:rPr lang="zh-CN" altLang="zh-CN" sz="2400" u="sng" dirty="0" smtClean="0"/>
              <a:t>之一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en-US" altLang="zh-CN" sz="2400" u="sng" dirty="0"/>
              <a:t>11</a:t>
            </a:r>
            <a:r>
              <a:rPr lang="zh-CN" altLang="zh-CN" sz="2400" u="sng" dirty="0"/>
              <a:t>年加入支付</a:t>
            </a:r>
            <a:r>
              <a:rPr lang="zh-CN" altLang="zh-CN" sz="2400" u="sng" dirty="0" smtClean="0"/>
              <a:t>宝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一直</a:t>
            </a:r>
            <a:r>
              <a:rPr lang="zh-CN" altLang="zh-CN" sz="2400" u="sng" dirty="0"/>
              <a:t>做跟大数据分析与搜索相关的</a:t>
            </a:r>
            <a:r>
              <a:rPr lang="zh-CN" altLang="zh-CN" sz="2400" u="sng" dirty="0" smtClean="0"/>
              <a:t>工作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曾</a:t>
            </a:r>
            <a:r>
              <a:rPr lang="zh-CN" altLang="zh-CN" sz="2400" u="sng" dirty="0"/>
              <a:t>任职于新浪，腾讯，酷六等</a:t>
            </a:r>
            <a:r>
              <a:rPr lang="zh-CN" altLang="zh-CN" sz="2400" u="sng" dirty="0" smtClean="0"/>
              <a:t>公司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熟悉</a:t>
            </a:r>
            <a:r>
              <a:rPr lang="en-US" altLang="zh-CN" sz="2400" u="sng" dirty="0" err="1"/>
              <a:t>hadoop,storm,solr,lucene</a:t>
            </a:r>
            <a:r>
              <a:rPr lang="zh-CN" altLang="zh-CN" sz="2400" u="sng" dirty="0"/>
              <a:t>等系统的</a:t>
            </a:r>
            <a:r>
              <a:rPr lang="zh-CN" altLang="zh-CN" sz="2400" u="sng" dirty="0" smtClean="0"/>
              <a:t>源码</a:t>
            </a:r>
            <a:endParaRPr lang="zh-CN" altLang="zh-C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4012"/>
            <a:ext cx="2376264" cy="4181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94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下箭头 28"/>
          <p:cNvSpPr/>
          <p:nvPr/>
        </p:nvSpPr>
        <p:spPr>
          <a:xfrm>
            <a:off x="2391184" y="1450008"/>
            <a:ext cx="288032" cy="356316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下箭头 34"/>
          <p:cNvSpPr/>
          <p:nvPr/>
        </p:nvSpPr>
        <p:spPr>
          <a:xfrm>
            <a:off x="6745548" y="1475780"/>
            <a:ext cx="288032" cy="356316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5354464" y="1467954"/>
            <a:ext cx="288032" cy="356316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3938836" y="1475780"/>
            <a:ext cx="288032" cy="356316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Distinct</a:t>
            </a:r>
            <a:r>
              <a:rPr lang="zh-CN" altLang="en-US" dirty="0" smtClean="0"/>
              <a:t>方案</a:t>
            </a:r>
            <a:endParaRPr lang="zh-CN" altLang="en-US" dirty="0"/>
          </a:p>
        </p:txBody>
      </p:sp>
      <p:sp>
        <p:nvSpPr>
          <p:cNvPr id="4" name="爆炸形 2 3"/>
          <p:cNvSpPr/>
          <p:nvPr/>
        </p:nvSpPr>
        <p:spPr>
          <a:xfrm>
            <a:off x="-22188" y="1450008"/>
            <a:ext cx="1656184" cy="104288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14" name="矩形 13"/>
          <p:cNvSpPr/>
          <p:nvPr/>
        </p:nvSpPr>
        <p:spPr>
          <a:xfrm>
            <a:off x="2138052" y="1836130"/>
            <a:ext cx="792088" cy="27064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650220" y="1836130"/>
            <a:ext cx="792088" cy="2706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090380" y="1836254"/>
            <a:ext cx="792088" cy="2706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530540" y="1836254"/>
            <a:ext cx="792088" cy="2706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18" name="爆炸形 2 17"/>
          <p:cNvSpPr/>
          <p:nvPr/>
        </p:nvSpPr>
        <p:spPr>
          <a:xfrm>
            <a:off x="-28240" y="2525812"/>
            <a:ext cx="1656184" cy="104288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19" name="矩形 18"/>
          <p:cNvSpPr/>
          <p:nvPr/>
        </p:nvSpPr>
        <p:spPr>
          <a:xfrm>
            <a:off x="2132000" y="2911934"/>
            <a:ext cx="792088" cy="27064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644168" y="2911934"/>
            <a:ext cx="792088" cy="2706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084328" y="2912058"/>
            <a:ext cx="792088" cy="2706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524488" y="2912058"/>
            <a:ext cx="792088" cy="2706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3" name="爆炸形 2 22"/>
          <p:cNvSpPr/>
          <p:nvPr/>
        </p:nvSpPr>
        <p:spPr>
          <a:xfrm>
            <a:off x="-36512" y="3581028"/>
            <a:ext cx="1656184" cy="104288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4" name="矩形 23"/>
          <p:cNvSpPr/>
          <p:nvPr/>
        </p:nvSpPr>
        <p:spPr>
          <a:xfrm>
            <a:off x="2123728" y="3967150"/>
            <a:ext cx="792088" cy="27064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635896" y="3967150"/>
            <a:ext cx="792088" cy="2706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076056" y="3967274"/>
            <a:ext cx="792088" cy="2706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16216" y="3967274"/>
            <a:ext cx="792088" cy="2706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142840" y="5093878"/>
            <a:ext cx="792088" cy="27064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690492" y="5119650"/>
            <a:ext cx="792088" cy="2706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106120" y="5111824"/>
            <a:ext cx="792088" cy="27064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497204" y="5119650"/>
            <a:ext cx="792088" cy="2706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38" name="加号 37"/>
          <p:cNvSpPr/>
          <p:nvPr/>
        </p:nvSpPr>
        <p:spPr>
          <a:xfrm>
            <a:off x="3146164" y="5146321"/>
            <a:ext cx="288032" cy="27095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加号 38"/>
          <p:cNvSpPr/>
          <p:nvPr/>
        </p:nvSpPr>
        <p:spPr>
          <a:xfrm>
            <a:off x="4658332" y="5168521"/>
            <a:ext cx="288032" cy="27095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加号 39"/>
          <p:cNvSpPr/>
          <p:nvPr/>
        </p:nvSpPr>
        <p:spPr>
          <a:xfrm>
            <a:off x="6098492" y="5146321"/>
            <a:ext cx="288032" cy="27095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于号 40"/>
          <p:cNvSpPr/>
          <p:nvPr/>
        </p:nvSpPr>
        <p:spPr>
          <a:xfrm>
            <a:off x="7524328" y="5169761"/>
            <a:ext cx="432048" cy="24487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172400" y="4455597"/>
            <a:ext cx="751320" cy="1428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果</a:t>
            </a:r>
            <a:endParaRPr lang="zh-CN" altLang="en-US" dirty="0"/>
          </a:p>
        </p:txBody>
      </p:sp>
      <p:sp>
        <p:nvSpPr>
          <p:cNvPr id="44" name="云形标注 43"/>
          <p:cNvSpPr/>
          <p:nvPr/>
        </p:nvSpPr>
        <p:spPr>
          <a:xfrm>
            <a:off x="1724000" y="5620196"/>
            <a:ext cx="1566180" cy="864096"/>
          </a:xfrm>
          <a:prstGeom prst="cloudCallout">
            <a:avLst>
              <a:gd name="adj1" fmla="val -4194"/>
              <a:gd name="adj2" fmla="val -815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</a:t>
            </a:r>
          </a:p>
          <a:p>
            <a:pPr algn="ctr"/>
            <a:r>
              <a:rPr lang="zh-CN" altLang="en-US" dirty="0" smtClean="0"/>
              <a:t>合并</a:t>
            </a:r>
            <a:endParaRPr lang="zh-CN" altLang="en-US" dirty="0"/>
          </a:p>
        </p:txBody>
      </p:sp>
      <p:sp>
        <p:nvSpPr>
          <p:cNvPr id="47" name="云形标注 46"/>
          <p:cNvSpPr/>
          <p:nvPr/>
        </p:nvSpPr>
        <p:spPr>
          <a:xfrm>
            <a:off x="6981880" y="5889481"/>
            <a:ext cx="1766584" cy="864096"/>
          </a:xfrm>
          <a:prstGeom prst="cloudCallout">
            <a:avLst>
              <a:gd name="adj1" fmla="val -4194"/>
              <a:gd name="adj2" fmla="val -815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简单累加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92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3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9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2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5" grpId="0" animBg="1"/>
      <p:bldP spid="33" grpId="0" animBg="1"/>
      <p:bldP spid="31" grpId="0" animBg="1"/>
      <p:bldP spid="4" grpId="0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1" grpId="0" animBg="1"/>
      <p:bldP spid="22" grpId="0" animBg="1"/>
      <p:bldP spid="23" grpId="0" animBg="1"/>
      <p:bldP spid="24" grpId="0" animBg="1"/>
      <p:bldP spid="24" grpId="1" animBg="1"/>
      <p:bldP spid="25" grpId="0" animBg="1"/>
      <p:bldP spid="26" grpId="0" animBg="1"/>
      <p:bldP spid="27" grpId="0" animBg="1"/>
      <p:bldP spid="28" grpId="0" animBg="1"/>
      <p:bldP spid="28" grpId="1" animBg="1"/>
      <p:bldP spid="30" grpId="0" animBg="1"/>
      <p:bldP spid="30" grpId="1" animBg="1"/>
      <p:bldP spid="32" grpId="0" animBg="1"/>
      <p:bldP spid="32" grpId="1" animBg="1"/>
      <p:bldP spid="34" grpId="0" animBg="1"/>
      <p:bldP spid="34" grpId="1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4" grpId="1" animBg="1"/>
      <p:bldP spid="47" grpId="0" animBg="1"/>
      <p:bldP spid="4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简单的</a:t>
            </a:r>
            <a:r>
              <a:rPr lang="zh-CN" altLang="en-US" sz="3200" dirty="0" smtClean="0"/>
              <a:t>数理统计。</a:t>
            </a:r>
            <a:endParaRPr lang="en-US" altLang="zh-CN" sz="3200" dirty="0" smtClean="0"/>
          </a:p>
          <a:p>
            <a:pPr marL="457200" lvl="1" indent="0">
              <a:buNone/>
            </a:pPr>
            <a:r>
              <a:rPr lang="zh-CN" altLang="en-US" dirty="0"/>
              <a:t>一般就是简单的统计网站的访问量，用户量，转化率等用于高层决策，或者促进产品的</a:t>
            </a:r>
            <a:r>
              <a:rPr lang="zh-CN" altLang="en-US" dirty="0" smtClean="0"/>
              <a:t>发展。</a:t>
            </a:r>
            <a:endParaRPr lang="en-US" altLang="zh-CN" dirty="0"/>
          </a:p>
          <a:p>
            <a:r>
              <a:rPr lang="zh-CN" altLang="en-US" sz="3200" dirty="0"/>
              <a:t>精细化运营</a:t>
            </a:r>
            <a:endParaRPr lang="en-US" altLang="zh-CN" sz="3200" dirty="0" smtClean="0"/>
          </a:p>
          <a:p>
            <a:pPr marL="400050" lvl="1" indent="0">
              <a:buNone/>
            </a:pPr>
            <a:r>
              <a:rPr lang="zh-CN" altLang="en-US" dirty="0"/>
              <a:t>数据</a:t>
            </a:r>
            <a:r>
              <a:rPr lang="zh-CN" altLang="en-US" dirty="0" smtClean="0"/>
              <a:t>挖掘、个性化推荐等等作为代表。</a:t>
            </a:r>
            <a:endParaRPr lang="en-US" altLang="zh-CN" dirty="0" smtClean="0"/>
          </a:p>
          <a:p>
            <a:r>
              <a:rPr lang="zh-CN" altLang="en-US" sz="3200" dirty="0" smtClean="0"/>
              <a:t>开放</a:t>
            </a:r>
            <a:endParaRPr lang="en-US" altLang="zh-CN" sz="3200" dirty="0" smtClean="0"/>
          </a:p>
          <a:p>
            <a:pPr marL="457200" lvl="1" indent="0">
              <a:buNone/>
            </a:pPr>
            <a:r>
              <a:rPr lang="zh-CN" altLang="en-US" dirty="0" smtClean="0"/>
              <a:t>让</a:t>
            </a:r>
            <a:r>
              <a:rPr lang="zh-CN" altLang="en-US" dirty="0"/>
              <a:t>整个社会去分享数据，让每个人都可以去挖掘数据，每个人都可以创造价值。</a:t>
            </a: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2303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https://github.com/muyannian/higo/wiki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23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3691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80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94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爆炸形 1 9"/>
          <p:cNvSpPr/>
          <p:nvPr/>
        </p:nvSpPr>
        <p:spPr>
          <a:xfrm>
            <a:off x="2828640" y="443587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几秒的时间返回结果</a:t>
            </a:r>
            <a:endParaRPr lang="zh-CN" altLang="en-US" dirty="0"/>
          </a:p>
        </p:txBody>
      </p:sp>
      <p:sp>
        <p:nvSpPr>
          <p:cNvPr id="11" name="爆炸形 1 10"/>
          <p:cNvSpPr/>
          <p:nvPr/>
        </p:nvSpPr>
        <p:spPr>
          <a:xfrm>
            <a:off x="164344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只有十</a:t>
            </a:r>
            <a:r>
              <a:rPr lang="zh-CN" altLang="en-US" dirty="0" smtClean="0"/>
              <a:t>台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12" name="爆炸形 1 11"/>
          <p:cNvSpPr/>
          <p:nvPr/>
        </p:nvSpPr>
        <p:spPr>
          <a:xfrm>
            <a:off x="2828640" y="119675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百亿条数据</a:t>
            </a:r>
          </a:p>
        </p:txBody>
      </p:sp>
      <p:sp>
        <p:nvSpPr>
          <p:cNvPr id="13" name="爆炸形 1 12"/>
          <p:cNvSpPr/>
          <p:nvPr/>
        </p:nvSpPr>
        <p:spPr>
          <a:xfrm>
            <a:off x="5905636" y="2851696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几百个维度任意组合</a:t>
            </a:r>
          </a:p>
        </p:txBody>
      </p:sp>
      <p:sp>
        <p:nvSpPr>
          <p:cNvPr id="16" name="爆炸形 1 15"/>
          <p:cNvSpPr/>
          <p:nvPr/>
        </p:nvSpPr>
        <p:spPr>
          <a:xfrm>
            <a:off x="2828640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60020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2" animBg="1"/>
      <p:bldP spid="11" grpId="0" animBg="1"/>
      <p:bldP spid="12" grpId="0" animBg="1"/>
      <p:bldP spid="13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404813"/>
            <a:ext cx="2160588" cy="43180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主要内容</a:t>
            </a:r>
            <a:endParaRPr lang="zh-CN" altLang="zh-CN" sz="28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1628800"/>
            <a:ext cx="8064500" cy="4320480"/>
          </a:xfrm>
        </p:spPr>
        <p:txBody>
          <a:bodyPr/>
          <a:lstStyle/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海狗介绍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海狗架构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海狗的使用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海狗快在哪里与</a:t>
            </a:r>
            <a:r>
              <a:rPr lang="en-US" altLang="zh-CN" sz="2400" dirty="0" err="1" smtClean="0"/>
              <a:t>dremel</a:t>
            </a:r>
            <a:r>
              <a:rPr lang="zh-CN" altLang="en-US" sz="2400" dirty="0" smtClean="0"/>
              <a:t>的异同？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下一版的海狗</a:t>
            </a:r>
            <a:r>
              <a:rPr lang="en-US" altLang="zh-CN" sz="2400" dirty="0" smtClean="0"/>
              <a:t>,</a:t>
            </a:r>
            <a:r>
              <a:rPr lang="en-US" altLang="zh-CN" sz="2400" dirty="0" err="1" smtClean="0"/>
              <a:t>higo</a:t>
            </a:r>
            <a:r>
              <a:rPr lang="en-US" altLang="zh-CN" sz="2400" dirty="0" smtClean="0"/>
              <a:t> yarn.</a:t>
            </a:r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讨论交流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zh-CN" altLang="en-US" dirty="0"/>
              <a:t>一个分布式的在线分析查询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err="1"/>
              <a:t>hadoop,lucene,solr</a:t>
            </a:r>
            <a:r>
              <a:rPr lang="en-US" altLang="zh-CN" dirty="0"/>
              <a:t>,</a:t>
            </a:r>
            <a:r>
              <a:rPr lang="zh-CN" altLang="en-US" dirty="0" smtClean="0"/>
              <a:t>蓝鲸作为实现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底层</a:t>
            </a:r>
            <a:r>
              <a:rPr lang="zh-CN" altLang="en-US" dirty="0"/>
              <a:t>使用了索引技术，数据扫描的速度大为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适合的应用</a:t>
            </a:r>
            <a:endParaRPr lang="en-US" altLang="zh-CN" dirty="0"/>
          </a:p>
          <a:p>
            <a:pPr lvl="1"/>
            <a:r>
              <a:rPr lang="zh-CN" altLang="en-US" dirty="0" smtClean="0"/>
              <a:t>总</a:t>
            </a:r>
            <a:r>
              <a:rPr lang="zh-CN" altLang="en-US" dirty="0"/>
              <a:t>数据规模在十亿到百亿，成百上千个维度</a:t>
            </a:r>
          </a:p>
          <a:p>
            <a:pPr lvl="1"/>
            <a:r>
              <a:rPr lang="zh-CN" altLang="en-US" dirty="0" smtClean="0"/>
              <a:t>每次</a:t>
            </a:r>
            <a:r>
              <a:rPr lang="zh-CN" altLang="en-US" dirty="0"/>
              <a:t>查询扫描的总数据量超过亿</a:t>
            </a:r>
          </a:p>
          <a:p>
            <a:pPr lvl="1"/>
            <a:r>
              <a:rPr lang="zh-CN" altLang="en-US" dirty="0" smtClean="0"/>
              <a:t>想</a:t>
            </a:r>
            <a:r>
              <a:rPr lang="zh-CN" altLang="en-US" dirty="0"/>
              <a:t>要快速的（几秒）得到统计结果</a:t>
            </a:r>
          </a:p>
          <a:p>
            <a:pPr lvl="1"/>
            <a:r>
              <a:rPr lang="zh-CN" altLang="en-US" dirty="0" smtClean="0"/>
              <a:t>机器</a:t>
            </a:r>
            <a:r>
              <a:rPr lang="zh-CN" altLang="en-US" dirty="0"/>
              <a:t>故障后能够自动恢复服务</a:t>
            </a:r>
          </a:p>
        </p:txBody>
      </p:sp>
    </p:spTree>
    <p:extLst>
      <p:ext uri="{BB962C8B-B14F-4D97-AF65-F5344CB8AC3E}">
        <p14:creationId xmlns:p14="http://schemas.microsoft.com/office/powerpoint/2010/main" val="5742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相对于其他分布式系统的优点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800" dirty="0" err="1" smtClean="0"/>
              <a:t>Hadoop</a:t>
            </a:r>
            <a:endParaRPr lang="en-US" altLang="zh-CN" sz="4800" dirty="0" smtClean="0"/>
          </a:p>
          <a:p>
            <a:pPr marL="914400" lvl="2" indent="0">
              <a:buNone/>
            </a:pPr>
            <a:endParaRPr lang="en-US" altLang="zh-CN" sz="4000" dirty="0" smtClean="0"/>
          </a:p>
          <a:p>
            <a:r>
              <a:rPr lang="en-US" altLang="zh-CN" sz="4800" dirty="0" smtClean="0"/>
              <a:t>Storm</a:t>
            </a:r>
          </a:p>
          <a:p>
            <a:endParaRPr lang="en-US" altLang="zh-CN" sz="4800" dirty="0" smtClean="0"/>
          </a:p>
          <a:p>
            <a:r>
              <a:rPr lang="en-US" altLang="zh-CN" sz="4800" dirty="0" err="1" smtClean="0"/>
              <a:t>Hbase</a:t>
            </a:r>
            <a:endParaRPr lang="en-US" altLang="zh-CN" sz="48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6" name="矩形标注 5"/>
          <p:cNvSpPr/>
          <p:nvPr/>
        </p:nvSpPr>
        <p:spPr>
          <a:xfrm>
            <a:off x="3131840" y="1268760"/>
            <a:ext cx="4608512" cy="2664296"/>
          </a:xfrm>
          <a:prstGeom prst="wedgeRectCallout">
            <a:avLst>
              <a:gd name="adj1" fmla="val -55323"/>
              <a:gd name="adj2" fmla="val -1954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大规模数据集（大于</a:t>
            </a:r>
            <a:r>
              <a:rPr lang="en-US" altLang="zh-CN" dirty="0"/>
              <a:t>1TB</a:t>
            </a:r>
            <a:r>
              <a:rPr lang="zh-CN" altLang="en-US" dirty="0"/>
              <a:t>）的并行运算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一般出一个结果在</a:t>
            </a:r>
            <a:r>
              <a:rPr lang="en-US" altLang="zh-CN" dirty="0"/>
              <a:t>10</a:t>
            </a:r>
            <a:r>
              <a:rPr lang="zh-CN" altLang="en-US" dirty="0"/>
              <a:t>分钟到几个小时不等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是对原始数据的暴力扫描</a:t>
            </a:r>
            <a:r>
              <a:rPr lang="en-US" altLang="zh-CN" dirty="0"/>
              <a:t>-</a:t>
            </a:r>
            <a:r>
              <a:rPr lang="zh-CN" altLang="en-US" dirty="0"/>
              <a:t>就像数据库有索引和无索引的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非列式存储，全部数据都要扫描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适合做周报，日报等数据量很大但对时效性要求不高的</a:t>
            </a:r>
            <a:r>
              <a:rPr lang="zh-CN" altLang="en-US" dirty="0" smtClean="0"/>
              <a:t>统计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3131840" y="2924944"/>
            <a:ext cx="4608512" cy="2664296"/>
          </a:xfrm>
          <a:prstGeom prst="wedgeRectCallout">
            <a:avLst>
              <a:gd name="adj1" fmla="val -57803"/>
              <a:gd name="adj2" fmla="val -2049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数据以“流”的方式流入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计一般比较实时，统计延迟一般为秒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本身并不提供任何存储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数据一旦流过，被处理后就无法重新</a:t>
            </a:r>
            <a:r>
              <a:rPr lang="zh-CN" altLang="en-US" dirty="0" smtClean="0"/>
              <a:t>获得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要求统计的指标必须事先确定好，很难在事后做统计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3131840" y="3933056"/>
            <a:ext cx="4608512" cy="2376264"/>
          </a:xfrm>
          <a:prstGeom prst="wedgeRectCallout">
            <a:avLst>
              <a:gd name="adj1" fmla="val -59456"/>
              <a:gd name="adj2" fmla="val 429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通常称为”</a:t>
            </a:r>
            <a:r>
              <a:rPr lang="en-US" altLang="zh-CN" dirty="0" err="1"/>
              <a:t>bigtable</a:t>
            </a:r>
            <a:r>
              <a:rPr lang="en-US" altLang="zh-CN" dirty="0"/>
              <a:t>”,</a:t>
            </a:r>
            <a:r>
              <a:rPr lang="zh-CN" altLang="en-US" dirty="0"/>
              <a:t>面向列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百亿级别的记录数，万级别的列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结合了内存，适合做实时的数据写入与实时的查询和</a:t>
            </a:r>
            <a:r>
              <a:rPr lang="zh-CN" altLang="en-US" dirty="0" smtClean="0"/>
              <a:t>统计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zh-CN" altLang="en-US" dirty="0" smtClean="0"/>
              <a:t>存储与查询必须</a:t>
            </a:r>
            <a:r>
              <a:rPr lang="zh-CN" altLang="en-US" dirty="0"/>
              <a:t>指定</a:t>
            </a:r>
            <a:r>
              <a:rPr lang="en-US" altLang="zh-CN" dirty="0" err="1" smtClean="0"/>
              <a:t>rowkey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很难实现跨</a:t>
            </a:r>
            <a:r>
              <a:rPr lang="en-US" altLang="zh-CN" dirty="0" err="1" smtClean="0"/>
              <a:t>rowkey</a:t>
            </a:r>
            <a:r>
              <a:rPr lang="zh-CN" altLang="en-US" dirty="0" smtClean="0"/>
              <a:t>的统计，无法实现任意维度的组合统计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331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海狗架构</a:t>
            </a:r>
            <a:endParaRPr lang="zh-CN" altLang="en-US" dirty="0"/>
          </a:p>
        </p:txBody>
      </p:sp>
      <p:pic>
        <p:nvPicPr>
          <p:cNvPr id="1026" name="Picture 2" descr="http://imgout.ph.126.net/12530004/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1628800"/>
            <a:ext cx="7560840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5526106" y="4304556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提交</a:t>
            </a:r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3746742" y="2360340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蓝鲸下载索引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1691680" y="4293468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Jdbc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04226" y="754832"/>
            <a:ext cx="6264696" cy="47525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柱形 6"/>
          <p:cNvSpPr/>
          <p:nvPr/>
        </p:nvSpPr>
        <p:spPr>
          <a:xfrm>
            <a:off x="3329862" y="1147664"/>
            <a:ext cx="900100" cy="64807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0" name="圆柱形 29"/>
          <p:cNvSpPr/>
          <p:nvPr/>
        </p:nvSpPr>
        <p:spPr>
          <a:xfrm>
            <a:off x="3489046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35" name="圆柱形 34"/>
          <p:cNvSpPr/>
          <p:nvPr/>
        </p:nvSpPr>
        <p:spPr>
          <a:xfrm>
            <a:off x="45331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6" name="圆柱形 35"/>
          <p:cNvSpPr/>
          <p:nvPr/>
        </p:nvSpPr>
        <p:spPr>
          <a:xfrm>
            <a:off x="57293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7" name="圆柱形 36"/>
          <p:cNvSpPr/>
          <p:nvPr/>
        </p:nvSpPr>
        <p:spPr>
          <a:xfrm>
            <a:off x="679428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8" name="圆柱形 37"/>
          <p:cNvSpPr/>
          <p:nvPr/>
        </p:nvSpPr>
        <p:spPr>
          <a:xfrm>
            <a:off x="7837002" y="115912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9" name="圆柱形 38"/>
          <p:cNvSpPr/>
          <p:nvPr/>
        </p:nvSpPr>
        <p:spPr>
          <a:xfrm>
            <a:off x="7781738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0" name="圆柱形 39"/>
          <p:cNvSpPr/>
          <p:nvPr/>
        </p:nvSpPr>
        <p:spPr>
          <a:xfrm>
            <a:off x="67942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1" name="圆柱形 40"/>
          <p:cNvSpPr/>
          <p:nvPr/>
        </p:nvSpPr>
        <p:spPr>
          <a:xfrm>
            <a:off x="57401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2" name="圆柱形 41"/>
          <p:cNvSpPr/>
          <p:nvPr/>
        </p:nvSpPr>
        <p:spPr>
          <a:xfrm>
            <a:off x="45331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3" name="圆柱形 42"/>
          <p:cNvSpPr/>
          <p:nvPr/>
        </p:nvSpPr>
        <p:spPr>
          <a:xfrm>
            <a:off x="33298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4" name="圆柱形 43"/>
          <p:cNvSpPr/>
          <p:nvPr/>
        </p:nvSpPr>
        <p:spPr>
          <a:xfrm>
            <a:off x="4769030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5" name="圆柱形 44"/>
          <p:cNvSpPr/>
          <p:nvPr/>
        </p:nvSpPr>
        <p:spPr>
          <a:xfrm>
            <a:off x="6048164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6" name="圆柱形 45"/>
          <p:cNvSpPr/>
          <p:nvPr/>
        </p:nvSpPr>
        <p:spPr>
          <a:xfrm>
            <a:off x="7527162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 rot="20299947">
            <a:off x="1829710" y="2401280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 rot="1659468">
            <a:off x="1829710" y="3400809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251520" y="404664"/>
            <a:ext cx="2352706" cy="5832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60388" y="114766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2013011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560388" y="179573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2013012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560388" y="239634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2013013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60388" y="304768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2013021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60388" y="3785952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2013022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60388" y="4591360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2013023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60388" y="524781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2013031</a:t>
            </a:r>
            <a:endParaRPr lang="zh-CN" altLang="en-US" dirty="0"/>
          </a:p>
        </p:txBody>
      </p:sp>
      <p:sp>
        <p:nvSpPr>
          <p:cNvPr id="51" name="下箭头 50"/>
          <p:cNvSpPr/>
          <p:nvPr/>
        </p:nvSpPr>
        <p:spPr>
          <a:xfrm rot="5400000">
            <a:off x="2532888" y="874401"/>
            <a:ext cx="552986" cy="121751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52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4" grpId="0" animBg="1"/>
      <p:bldP spid="7" grpId="0" animBg="1"/>
      <p:bldP spid="30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8" grpId="0" animBg="1"/>
      <p:bldP spid="48" grpId="0" animBg="1"/>
      <p:bldP spid="47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23379"/>
            <a:ext cx="791527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创建索引部分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323528" y="393305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先在内存中创建小索引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1403648" y="341346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生成小索引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347864" y="2708920"/>
            <a:ext cx="2808312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将小索引合并成最终的大索引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71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</a:t>
            </a:r>
            <a:endParaRPr lang="zh-CN" altLang="en-US" dirty="0"/>
          </a:p>
        </p:txBody>
      </p:sp>
      <p:pic>
        <p:nvPicPr>
          <p:cNvPr id="4098" name="Picture 2" descr="http://imgout.ph.126.net/12530006/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754654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2339752" y="3501008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err="1" smtClean="0"/>
              <a:t>solr</a:t>
            </a:r>
            <a:r>
              <a:rPr lang="zh-CN" altLang="en-US" dirty="0" smtClean="0"/>
              <a:t>在各自的</a:t>
            </a:r>
            <a:r>
              <a:rPr lang="en-US" altLang="zh-CN" dirty="0" smtClean="0"/>
              <a:t>shards</a:t>
            </a:r>
            <a:r>
              <a:rPr lang="zh-CN" altLang="en-US" dirty="0" smtClean="0"/>
              <a:t>内计算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827584" y="2456892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Ms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3779912" y="1602904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最顶层进一步合并，并返回结果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52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2233</TotalTime>
  <Words>1709</Words>
  <Application>Microsoft Office PowerPoint</Application>
  <PresentationFormat>全屏显示(4:3)</PresentationFormat>
  <Paragraphs>334</Paragraphs>
  <Slides>24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默认设计模板</vt:lpstr>
      <vt:lpstr>PowerPoint 演示文稿</vt:lpstr>
      <vt:lpstr>讲者简介</vt:lpstr>
      <vt:lpstr>PowerPoint 演示文稿</vt:lpstr>
      <vt:lpstr>主要内容</vt:lpstr>
      <vt:lpstr>概述</vt:lpstr>
      <vt:lpstr>相对于其他分布式系统的优点</vt:lpstr>
      <vt:lpstr>海狗架构</vt:lpstr>
      <vt:lpstr>创建索引部分</vt:lpstr>
      <vt:lpstr>查询部分</vt:lpstr>
      <vt:lpstr>查询部分之分区</vt:lpstr>
      <vt:lpstr>Higo 的使用</vt:lpstr>
      <vt:lpstr>常见sql</vt:lpstr>
      <vt:lpstr>常见sql</vt:lpstr>
      <vt:lpstr>Google Dremel</vt:lpstr>
      <vt:lpstr>海狗快在哪里？</vt:lpstr>
      <vt:lpstr>海狗快在那里？</vt:lpstr>
      <vt:lpstr>我们对源码的改动</vt:lpstr>
      <vt:lpstr>海狗的架构演变</vt:lpstr>
      <vt:lpstr>Higo yarn</vt:lpstr>
      <vt:lpstr>Distinct方案</vt:lpstr>
      <vt:lpstr>数据</vt:lpstr>
      <vt:lpstr>相关资源</vt:lpstr>
      <vt:lpstr>讨论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lixin</dc:creator>
  <cp:lastModifiedBy>子落</cp:lastModifiedBy>
  <cp:revision>805</cp:revision>
  <dcterms:modified xsi:type="dcterms:W3CDTF">2013-03-04T05:39:20Z</dcterms:modified>
</cp:coreProperties>
</file>