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0" r:id="rId4"/>
    <p:sldId id="261" r:id="rId5"/>
    <p:sldId id="262" r:id="rId6"/>
    <p:sldId id="263" r:id="rId7"/>
    <p:sldId id="264" r:id="rId8"/>
    <p:sldId id="266" r:id="rId9"/>
    <p:sldId id="265" r:id="rId10"/>
    <p:sldId id="267" r:id="rId11"/>
    <p:sldId id="268" r:id="rId12"/>
    <p:sldId id="269" r:id="rId13"/>
    <p:sldId id="270" r:id="rId14"/>
    <p:sldId id="271" r:id="rId15"/>
    <p:sldId id="259"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71" d="100"/>
          <a:sy n="71" d="100"/>
        </p:scale>
        <p:origin x="488" y="28"/>
      </p:cViewPr>
      <p:guideLst/>
    </p:cSldViewPr>
  </p:slideViewPr>
  <p:notesTextViewPr>
    <p:cViewPr>
      <p:scale>
        <a:sx n="1" d="1"/>
        <a:sy n="1" d="1"/>
      </p:scale>
      <p:origin x="0" y="0"/>
    </p:cViewPr>
  </p:notesTextViewPr>
  <p:sorterViewPr>
    <p:cViewPr>
      <p:scale>
        <a:sx n="75" d="100"/>
        <a:sy n="7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PC\Desktop\Cleaned%20Data%20s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PC\Desktop\Cleaned%20Data%20set.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omePC\Desktop\Cleaned%20Data%20set.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omePC\Desktop\Cleaned%20Data%20set.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omePC\Desktop\Cleaned%20Data%20se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HomePC\Desktop\Cleaned%20Data%20s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C:\Users\HomePC\Desktop\Cleaned%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'Renergy Consumption Forecast'!$D$1</c:f>
              <c:strCache>
                <c:ptCount val="1"/>
                <c:pt idx="0">
                  <c:v>Energy Consumption (kWh/person)</c:v>
                </c:pt>
              </c:strCache>
            </c:strRef>
          </c:tx>
          <c:spPr>
            <a:ln w="28575" cap="rnd">
              <a:solidFill>
                <a:schemeClr val="accent1"/>
              </a:solidFill>
              <a:round/>
            </a:ln>
            <a:effectLst/>
          </c:spPr>
          <c:marker>
            <c:symbol val="none"/>
          </c:marker>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'Renergy Consumption Forecast'!$D$2:$D$29</c:f>
              <c:numCache>
                <c:formatCode>General</c:formatCode>
                <c:ptCount val="28"/>
                <c:pt idx="0">
                  <c:v>2100.66</c:v>
                </c:pt>
                <c:pt idx="1">
                  <c:v>2122.1</c:v>
                </c:pt>
                <c:pt idx="2">
                  <c:v>2259.48</c:v>
                </c:pt>
                <c:pt idx="3">
                  <c:v>1960.88</c:v>
                </c:pt>
                <c:pt idx="4">
                  <c:v>1749.51</c:v>
                </c:pt>
                <c:pt idx="5">
                  <c:v>2047.78</c:v>
                </c:pt>
                <c:pt idx="6">
                  <c:v>1250.42</c:v>
                </c:pt>
                <c:pt idx="7">
                  <c:v>1514.1</c:v>
                </c:pt>
                <c:pt idx="8">
                  <c:v>2095.61</c:v>
                </c:pt>
                <c:pt idx="9">
                  <c:v>2033.54</c:v>
                </c:pt>
                <c:pt idx="10">
                  <c:v>2546.14</c:v>
                </c:pt>
                <c:pt idx="11">
                  <c:v>2707.86</c:v>
                </c:pt>
                <c:pt idx="12">
                  <c:v>2495.83</c:v>
                </c:pt>
                <c:pt idx="13">
                  <c:v>2488.91</c:v>
                </c:pt>
                <c:pt idx="14">
                  <c:v>2358.81</c:v>
                </c:pt>
                <c:pt idx="15">
                  <c:v>2461.8200000000002</c:v>
                </c:pt>
                <c:pt idx="16">
                  <c:v>2482.83</c:v>
                </c:pt>
                <c:pt idx="17">
                  <c:v>2445.0700000000002</c:v>
                </c:pt>
              </c:numCache>
            </c:numRef>
          </c:val>
          <c:smooth val="0"/>
          <c:extLst>
            <c:ext xmlns:c16="http://schemas.microsoft.com/office/drawing/2014/chart" uri="{C3380CC4-5D6E-409C-BE32-E72D297353CC}">
              <c16:uniqueId val="{00000000-C169-47C2-B1BA-EA81CCDE3B83}"/>
            </c:ext>
          </c:extLst>
        </c:ser>
        <c:ser>
          <c:idx val="1"/>
          <c:order val="1"/>
          <c:tx>
            <c:strRef>
              <c:f>'Renergy Consumption Forecast'!$E$1</c:f>
              <c:strCache>
                <c:ptCount val="1"/>
                <c:pt idx="0">
                  <c:v>Forecast(Energy Consumption (kWh/person))</c:v>
                </c:pt>
              </c:strCache>
            </c:strRef>
          </c:tx>
          <c:spPr>
            <a:ln w="25400" cap="rnd">
              <a:solidFill>
                <a:schemeClr val="accent2"/>
              </a:solidFill>
              <a:round/>
            </a:ln>
            <a:effectLst/>
          </c:spPr>
          <c:marker>
            <c:symbol val="none"/>
          </c:marker>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'Renergy Consumption Forecast'!$C$2:$C$29</c:f>
              <c:numCache>
                <c:formatCode>General</c:formatCode>
                <c:ptCount val="28"/>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pt idx="21">
                  <c:v>2024</c:v>
                </c:pt>
                <c:pt idx="22">
                  <c:v>2025</c:v>
                </c:pt>
                <c:pt idx="23">
                  <c:v>2026</c:v>
                </c:pt>
                <c:pt idx="24">
                  <c:v>2027</c:v>
                </c:pt>
                <c:pt idx="25">
                  <c:v>2028</c:v>
                </c:pt>
                <c:pt idx="26">
                  <c:v>2029</c:v>
                </c:pt>
                <c:pt idx="27">
                  <c:v>2030</c:v>
                </c:pt>
              </c:numCache>
            </c:numRef>
          </c:cat>
          <c:val>
            <c:numRef>
              <c:f>'Renergy Consumption Forecast'!$E$2:$E$29</c:f>
              <c:numCache>
                <c:formatCode>General</c:formatCode>
                <c:ptCount val="28"/>
                <c:pt idx="17" formatCode="0.00">
                  <c:v>2445.0700000000002</c:v>
                </c:pt>
                <c:pt idx="18" formatCode="0.00">
                  <c:v>2532.1006703012768</c:v>
                </c:pt>
                <c:pt idx="19" formatCode="0.00">
                  <c:v>2571.1688798098398</c:v>
                </c:pt>
                <c:pt idx="20" formatCode="0.00">
                  <c:v>2610.2370893184034</c:v>
                </c:pt>
                <c:pt idx="21" formatCode="0.00">
                  <c:v>2649.3052988269669</c:v>
                </c:pt>
                <c:pt idx="22" formatCode="0.00">
                  <c:v>2688.37350833553</c:v>
                </c:pt>
                <c:pt idx="23" formatCode="0.00">
                  <c:v>2727.4417178440935</c:v>
                </c:pt>
                <c:pt idx="24" formatCode="0.00">
                  <c:v>2766.5099273526571</c:v>
                </c:pt>
                <c:pt idx="25" formatCode="0.00">
                  <c:v>2805.5781368612206</c:v>
                </c:pt>
                <c:pt idx="26" formatCode="0.00">
                  <c:v>2844.6463463697837</c:v>
                </c:pt>
                <c:pt idx="27" formatCode="0.00">
                  <c:v>2883.7145558783473</c:v>
                </c:pt>
              </c:numCache>
            </c:numRef>
          </c:val>
          <c:smooth val="0"/>
          <c:extLst>
            <c:ext xmlns:c16="http://schemas.microsoft.com/office/drawing/2014/chart" uri="{C3380CC4-5D6E-409C-BE32-E72D297353CC}">
              <c16:uniqueId val="{00000001-C169-47C2-B1BA-EA81CCDE3B83}"/>
            </c:ext>
          </c:extLst>
        </c:ser>
        <c:ser>
          <c:idx val="2"/>
          <c:order val="2"/>
          <c:tx>
            <c:strRef>
              <c:f>'Renergy Consumption Forecast'!$F$1</c:f>
              <c:strCache>
                <c:ptCount val="1"/>
                <c:pt idx="0">
                  <c:v>Lower Confidence Bound(Energy Consumption (kWh/person))</c:v>
                </c:pt>
              </c:strCache>
            </c:strRef>
          </c:tx>
          <c:spPr>
            <a:ln w="12700" cap="rnd">
              <a:solidFill>
                <a:srgbClr val="ED7D31"/>
              </a:solidFill>
              <a:prstDash val="solid"/>
              <a:round/>
            </a:ln>
            <a:effectLst/>
          </c:spPr>
          <c:marker>
            <c:symbol val="none"/>
          </c:marker>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'Renergy Consumption Forecast'!$C$2:$C$29</c:f>
              <c:numCache>
                <c:formatCode>General</c:formatCode>
                <c:ptCount val="28"/>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pt idx="21">
                  <c:v>2024</c:v>
                </c:pt>
                <c:pt idx="22">
                  <c:v>2025</c:v>
                </c:pt>
                <c:pt idx="23">
                  <c:v>2026</c:v>
                </c:pt>
                <c:pt idx="24">
                  <c:v>2027</c:v>
                </c:pt>
                <c:pt idx="25">
                  <c:v>2028</c:v>
                </c:pt>
                <c:pt idx="26">
                  <c:v>2029</c:v>
                </c:pt>
                <c:pt idx="27">
                  <c:v>2030</c:v>
                </c:pt>
              </c:numCache>
            </c:numRef>
          </c:cat>
          <c:val>
            <c:numRef>
              <c:f>'Renergy Consumption Forecast'!$F$2:$F$29</c:f>
              <c:numCache>
                <c:formatCode>General</c:formatCode>
                <c:ptCount val="28"/>
                <c:pt idx="17" formatCode="0.00">
                  <c:v>2445.0700000000002</c:v>
                </c:pt>
                <c:pt idx="18" formatCode="0.00">
                  <c:v>1907.2780085018803</c:v>
                </c:pt>
                <c:pt idx="19" formatCode="0.00">
                  <c:v>1872.3162543338672</c:v>
                </c:pt>
                <c:pt idx="20" formatCode="0.00">
                  <c:v>1844.2225985024581</c:v>
                </c:pt>
                <c:pt idx="21" formatCode="0.00">
                  <c:v>1821.3235577717337</c:v>
                </c:pt>
                <c:pt idx="22" formatCode="0.00">
                  <c:v>1802.527887990818</c:v>
                </c:pt>
                <c:pt idx="23" formatCode="0.00">
                  <c:v>1787.0773843882325</c:v>
                </c:pt>
                <c:pt idx="24" formatCode="0.00">
                  <c:v>1774.4200151050279</c:v>
                </c:pt>
                <c:pt idx="25" formatCode="0.00">
                  <c:v>1764.139138679622</c:v>
                </c:pt>
                <c:pt idx="26" formatCode="0.00">
                  <c:v>1755.9111906535031</c:v>
                </c:pt>
                <c:pt idx="27" formatCode="0.00">
                  <c:v>1749.4789842851212</c:v>
                </c:pt>
              </c:numCache>
            </c:numRef>
          </c:val>
          <c:smooth val="0"/>
          <c:extLst>
            <c:ext xmlns:c16="http://schemas.microsoft.com/office/drawing/2014/chart" uri="{C3380CC4-5D6E-409C-BE32-E72D297353CC}">
              <c16:uniqueId val="{00000002-C169-47C2-B1BA-EA81CCDE3B83}"/>
            </c:ext>
          </c:extLst>
        </c:ser>
        <c:ser>
          <c:idx val="3"/>
          <c:order val="3"/>
          <c:tx>
            <c:strRef>
              <c:f>'Renergy Consumption Forecast'!$G$1</c:f>
              <c:strCache>
                <c:ptCount val="1"/>
                <c:pt idx="0">
                  <c:v>Upper Confidence Bound(Energy Consumption (kWh/person))</c:v>
                </c:pt>
              </c:strCache>
            </c:strRef>
          </c:tx>
          <c:spPr>
            <a:ln w="12700" cap="rnd">
              <a:solidFill>
                <a:srgbClr val="ED7D31"/>
              </a:solidFill>
              <a:prstDash val="solid"/>
              <a:round/>
            </a:ln>
            <a:effectLst/>
          </c:spPr>
          <c:marker>
            <c:symbol val="none"/>
          </c:marker>
          <c:dLbls>
            <c:dLbl>
              <c:idx val="17"/>
              <c:layout>
                <c:manualLayout>
                  <c:x val="-4.0232278908546373E-2"/>
                  <c:y val="8.213644856935468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C169-47C2-B1BA-EA81CCDE3B83}"/>
                </c:ext>
              </c:extLst>
            </c:dLbl>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'Renergy Consumption Forecast'!$C$2:$C$29</c:f>
              <c:numCache>
                <c:formatCode>General</c:formatCode>
                <c:ptCount val="28"/>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pt idx="21">
                  <c:v>2024</c:v>
                </c:pt>
                <c:pt idx="22">
                  <c:v>2025</c:v>
                </c:pt>
                <c:pt idx="23">
                  <c:v>2026</c:v>
                </c:pt>
                <c:pt idx="24">
                  <c:v>2027</c:v>
                </c:pt>
                <c:pt idx="25">
                  <c:v>2028</c:v>
                </c:pt>
                <c:pt idx="26">
                  <c:v>2029</c:v>
                </c:pt>
                <c:pt idx="27">
                  <c:v>2030</c:v>
                </c:pt>
              </c:numCache>
            </c:numRef>
          </c:cat>
          <c:val>
            <c:numRef>
              <c:f>'Renergy Consumption Forecast'!$G$2:$G$29</c:f>
              <c:numCache>
                <c:formatCode>General</c:formatCode>
                <c:ptCount val="28"/>
                <c:pt idx="17" formatCode="0.00">
                  <c:v>2445.0700000000002</c:v>
                </c:pt>
                <c:pt idx="18" formatCode="0.00">
                  <c:v>3156.9233321006732</c:v>
                </c:pt>
                <c:pt idx="19" formatCode="0.00">
                  <c:v>3270.0215052858125</c:v>
                </c:pt>
                <c:pt idx="20" formatCode="0.00">
                  <c:v>3376.2515801343488</c:v>
                </c:pt>
                <c:pt idx="21" formatCode="0.00">
                  <c:v>3477.2870398822001</c:v>
                </c:pt>
                <c:pt idx="22" formatCode="0.00">
                  <c:v>3574.2191286802417</c:v>
                </c:pt>
                <c:pt idx="23" formatCode="0.00">
                  <c:v>3667.8060512999546</c:v>
                </c:pt>
                <c:pt idx="24" formatCode="0.00">
                  <c:v>3758.599839600286</c:v>
                </c:pt>
                <c:pt idx="25" formatCode="0.00">
                  <c:v>3847.0171350428191</c:v>
                </c:pt>
                <c:pt idx="26" formatCode="0.00">
                  <c:v>3933.3815020860643</c:v>
                </c:pt>
                <c:pt idx="27" formatCode="0.00">
                  <c:v>4017.9501274715731</c:v>
                </c:pt>
              </c:numCache>
            </c:numRef>
          </c:val>
          <c:smooth val="0"/>
          <c:extLst>
            <c:ext xmlns:c16="http://schemas.microsoft.com/office/drawing/2014/chart" uri="{C3380CC4-5D6E-409C-BE32-E72D297353CC}">
              <c16:uniqueId val="{00000004-C169-47C2-B1BA-EA81CCDE3B83}"/>
            </c:ext>
          </c:extLst>
        </c:ser>
        <c:dLbls>
          <c:dLblPos val="t"/>
          <c:showLegendKey val="0"/>
          <c:showVal val="1"/>
          <c:showCatName val="0"/>
          <c:showSerName val="0"/>
          <c:showPercent val="0"/>
          <c:showBubbleSize val="0"/>
        </c:dLbls>
        <c:smooth val="0"/>
        <c:axId val="2061444160"/>
        <c:axId val="2061444576"/>
      </c:lineChart>
      <c:catAx>
        <c:axId val="2061444160"/>
        <c:scaling>
          <c:orientation val="minMax"/>
        </c:scaling>
        <c:delete val="0"/>
        <c:axPos val="b"/>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61444576"/>
        <c:crosses val="autoZero"/>
        <c:auto val="1"/>
        <c:lblAlgn val="ctr"/>
        <c:lblOffset val="100"/>
        <c:noMultiLvlLbl val="0"/>
      </c:catAx>
      <c:valAx>
        <c:axId val="2061444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6144416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5400000" vert="horz"/>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26365951918145E-2"/>
          <c:y val="9.0850943368949132E-3"/>
          <c:w val="0.96973634048081858"/>
          <c:h val="0.86244069226191689"/>
        </c:manualLayout>
      </c:layout>
      <c:lineChart>
        <c:grouping val="standard"/>
        <c:varyColors val="0"/>
        <c:ser>
          <c:idx val="0"/>
          <c:order val="0"/>
          <c:tx>
            <c:strRef>
              <c:f>'Renergy Share Forecast'!$E$1</c:f>
              <c:strCache>
                <c:ptCount val="1"/>
                <c:pt idx="0">
                  <c:v>Renewable Energy Share (%)</c:v>
                </c:pt>
              </c:strCache>
            </c:strRef>
          </c:tx>
          <c:spPr>
            <a:ln w="28575" cap="rnd">
              <a:solidFill>
                <a:schemeClr val="accent1"/>
              </a:solidFill>
              <a:round/>
            </a:ln>
            <a:effectLst/>
          </c:spPr>
          <c:marker>
            <c:symbol val="none"/>
          </c:marker>
          <c:dLbls>
            <c:dLbl>
              <c:idx val="16"/>
              <c:layout>
                <c:manualLayout>
                  <c:x val="-3.6673214265963712E-2"/>
                  <c:y val="-5.2753918250887093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125C-4114-91E2-06390B8A03A8}"/>
                </c:ext>
              </c:extLst>
            </c:dLbl>
            <c:spPr>
              <a:noFill/>
              <a:ln>
                <a:noFill/>
              </a:ln>
              <a:effectLst/>
            </c:spPr>
            <c:txPr>
              <a:bodyPr rot="-5400000" spcFirstLastPara="1" vertOverflow="overflow" horzOverflow="overflow"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'Renergy Share Forecast'!$E$2:$E$29</c:f>
              <c:numCache>
                <c:formatCode>General</c:formatCode>
                <c:ptCount val="28"/>
                <c:pt idx="0">
                  <c:v>82.95</c:v>
                </c:pt>
                <c:pt idx="1">
                  <c:v>84.05</c:v>
                </c:pt>
                <c:pt idx="2">
                  <c:v>84.01</c:v>
                </c:pt>
                <c:pt idx="3">
                  <c:v>85.93</c:v>
                </c:pt>
                <c:pt idx="4">
                  <c:v>87.28</c:v>
                </c:pt>
                <c:pt idx="5">
                  <c:v>86.25</c:v>
                </c:pt>
                <c:pt idx="6">
                  <c:v>88.68</c:v>
                </c:pt>
                <c:pt idx="7">
                  <c:v>86.46</c:v>
                </c:pt>
                <c:pt idx="8">
                  <c:v>84.63</c:v>
                </c:pt>
                <c:pt idx="9">
                  <c:v>84.57</c:v>
                </c:pt>
                <c:pt idx="10">
                  <c:v>82.19</c:v>
                </c:pt>
                <c:pt idx="11">
                  <c:v>80.64</c:v>
                </c:pt>
                <c:pt idx="12">
                  <c:v>82.15</c:v>
                </c:pt>
                <c:pt idx="13">
                  <c:v>82.02</c:v>
                </c:pt>
                <c:pt idx="14">
                  <c:v>82.32</c:v>
                </c:pt>
                <c:pt idx="15">
                  <c:v>82.28</c:v>
                </c:pt>
                <c:pt idx="16">
                  <c:v>81.400000000000006</c:v>
                </c:pt>
              </c:numCache>
            </c:numRef>
          </c:val>
          <c:smooth val="0"/>
          <c:extLst>
            <c:ext xmlns:c16="http://schemas.microsoft.com/office/drawing/2014/chart" uri="{C3380CC4-5D6E-409C-BE32-E72D297353CC}">
              <c16:uniqueId val="{00000000-125C-4114-91E2-06390B8A03A8}"/>
            </c:ext>
          </c:extLst>
        </c:ser>
        <c:ser>
          <c:idx val="1"/>
          <c:order val="1"/>
          <c:tx>
            <c:strRef>
              <c:f>'Renergy Share Forecast'!$F$1</c:f>
              <c:strCache>
                <c:ptCount val="1"/>
                <c:pt idx="0">
                  <c:v>Forecast(Renewable Energy Share (%))</c:v>
                </c:pt>
              </c:strCache>
            </c:strRef>
          </c:tx>
          <c:spPr>
            <a:ln w="25400" cap="rnd">
              <a:solidFill>
                <a:schemeClr val="accent2"/>
              </a:solidFill>
              <a:round/>
            </a:ln>
            <a:effectLst/>
          </c:spPr>
          <c:marker>
            <c:symbol val="none"/>
          </c:marker>
          <c:dLbls>
            <c:dLbl>
              <c:idx val="16"/>
              <c:layout>
                <c:manualLayout>
                  <c:x val="-5.763829815683897E-2"/>
                  <c:y val="3.82678715856784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125C-4114-91E2-06390B8A03A8}"/>
                </c:ext>
              </c:extLst>
            </c:dLbl>
            <c:numFmt formatCode="#,##0.00" sourceLinked="0"/>
            <c:spPr>
              <a:noFill/>
              <a:ln>
                <a:noFill/>
              </a:ln>
              <a:effectLst/>
            </c:spPr>
            <c:txPr>
              <a:bodyPr rot="-5400000" spcFirstLastPara="1" vertOverflow="overflow" horzOverflow="overflow" wrap="square" lIns="38100" tIns="19050" rIns="38100" bIns="19050" anchor="b"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linear"/>
            <c:dispRSqr val="0"/>
            <c:dispEq val="0"/>
          </c:trendline>
          <c:cat>
            <c:numRef>
              <c:f>'Renergy Share Forecast'!$D$2:$D$29</c:f>
              <c:numCache>
                <c:formatCode>General</c:formatCode>
                <c:ptCount val="28"/>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pt idx="21">
                  <c:v>2024</c:v>
                </c:pt>
                <c:pt idx="22">
                  <c:v>2025</c:v>
                </c:pt>
                <c:pt idx="23">
                  <c:v>2026</c:v>
                </c:pt>
                <c:pt idx="24">
                  <c:v>2027</c:v>
                </c:pt>
                <c:pt idx="25">
                  <c:v>2028</c:v>
                </c:pt>
                <c:pt idx="26">
                  <c:v>2029</c:v>
                </c:pt>
                <c:pt idx="27">
                  <c:v>2030</c:v>
                </c:pt>
              </c:numCache>
            </c:numRef>
          </c:cat>
          <c:val>
            <c:numRef>
              <c:f>'Renergy Share Forecast'!$F$2:$F$29</c:f>
              <c:numCache>
                <c:formatCode>General</c:formatCode>
                <c:ptCount val="28"/>
                <c:pt idx="16">
                  <c:v>81.400000000000006</c:v>
                </c:pt>
                <c:pt idx="17">
                  <c:v>81.200841856370616</c:v>
                </c:pt>
                <c:pt idx="18">
                  <c:v>80.942253777877866</c:v>
                </c:pt>
                <c:pt idx="19">
                  <c:v>80.683665699385131</c:v>
                </c:pt>
                <c:pt idx="20">
                  <c:v>80.425077620892395</c:v>
                </c:pt>
                <c:pt idx="21">
                  <c:v>80.166489542399646</c:v>
                </c:pt>
                <c:pt idx="22">
                  <c:v>79.90790146390691</c:v>
                </c:pt>
                <c:pt idx="23">
                  <c:v>79.649313385414175</c:v>
                </c:pt>
                <c:pt idx="24">
                  <c:v>79.390725306921425</c:v>
                </c:pt>
                <c:pt idx="25">
                  <c:v>79.132137228428689</c:v>
                </c:pt>
                <c:pt idx="26">
                  <c:v>78.87354914993594</c:v>
                </c:pt>
                <c:pt idx="27">
                  <c:v>78.614961071443204</c:v>
                </c:pt>
              </c:numCache>
            </c:numRef>
          </c:val>
          <c:smooth val="0"/>
          <c:extLst>
            <c:ext xmlns:c16="http://schemas.microsoft.com/office/drawing/2014/chart" uri="{C3380CC4-5D6E-409C-BE32-E72D297353CC}">
              <c16:uniqueId val="{00000004-125C-4114-91E2-06390B8A03A8}"/>
            </c:ext>
          </c:extLst>
        </c:ser>
        <c:ser>
          <c:idx val="2"/>
          <c:order val="2"/>
          <c:tx>
            <c:strRef>
              <c:f>'Renergy Share Forecast'!$G$1</c:f>
              <c:strCache>
                <c:ptCount val="1"/>
                <c:pt idx="0">
                  <c:v>Lower Confidence Bound(Renewable Energy Share (%))</c:v>
                </c:pt>
              </c:strCache>
            </c:strRef>
          </c:tx>
          <c:spPr>
            <a:ln w="12700" cap="rnd">
              <a:solidFill>
                <a:srgbClr val="ED7D31"/>
              </a:solidFill>
              <a:prstDash val="solid"/>
              <a:round/>
            </a:ln>
            <a:effectLst/>
          </c:spPr>
          <c:marker>
            <c:symbol val="none"/>
          </c:marker>
          <c:dLbls>
            <c:spPr>
              <a:noFill/>
              <a:ln>
                <a:noFill/>
              </a:ln>
              <a:effectLst/>
            </c:spPr>
            <c:txPr>
              <a:bodyPr rot="-5400000" spcFirstLastPara="1" vertOverflow="ellipsis" wrap="square" lIns="38100" tIns="19050" rIns="38100" bIns="19050" anchor="t" anchorCtr="0">
                <a:spAutoFit/>
              </a:bodyPr>
              <a:lstStyle/>
              <a:p>
                <a:pPr>
                  <a:defRPr sz="900" b="1" i="0" u="none" strike="noStrike" kern="1200" baseline="0">
                    <a:solidFill>
                      <a:schemeClr val="bg1"/>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'Renergy Share Forecast'!$D$2:$D$29</c:f>
              <c:numCache>
                <c:formatCode>General</c:formatCode>
                <c:ptCount val="28"/>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pt idx="21">
                  <c:v>2024</c:v>
                </c:pt>
                <c:pt idx="22">
                  <c:v>2025</c:v>
                </c:pt>
                <c:pt idx="23">
                  <c:v>2026</c:v>
                </c:pt>
                <c:pt idx="24">
                  <c:v>2027</c:v>
                </c:pt>
                <c:pt idx="25">
                  <c:v>2028</c:v>
                </c:pt>
                <c:pt idx="26">
                  <c:v>2029</c:v>
                </c:pt>
                <c:pt idx="27">
                  <c:v>2030</c:v>
                </c:pt>
              </c:numCache>
            </c:numRef>
          </c:cat>
          <c:val>
            <c:numRef>
              <c:f>'Renergy Share Forecast'!$G$2:$G$29</c:f>
              <c:numCache>
                <c:formatCode>General</c:formatCode>
                <c:ptCount val="28"/>
                <c:pt idx="16" formatCode="0.00">
                  <c:v>81.400000000000006</c:v>
                </c:pt>
                <c:pt idx="17" formatCode="0.00">
                  <c:v>78.442288386927359</c:v>
                </c:pt>
                <c:pt idx="18" formatCode="0.00">
                  <c:v>77.229153707600574</c:v>
                </c:pt>
                <c:pt idx="19" formatCode="0.00">
                  <c:v>76.213953498370444</c:v>
                </c:pt>
                <c:pt idx="20" formatCode="0.00">
                  <c:v>75.308117825561681</c:v>
                </c:pt>
                <c:pt idx="21" formatCode="0.00">
                  <c:v>74.474215962140022</c:v>
                </c:pt>
                <c:pt idx="22" formatCode="0.00">
                  <c:v>73.692240173617151</c:v>
                </c:pt>
                <c:pt idx="23" formatCode="0.00">
                  <c:v>72.950007969513209</c:v>
                </c:pt>
                <c:pt idx="24" formatCode="0.00">
                  <c:v>72.239450100953178</c:v>
                </c:pt>
                <c:pt idx="25" formatCode="0.00">
                  <c:v>71.554895478110183</c:v>
                </c:pt>
                <c:pt idx="26" formatCode="0.00">
                  <c:v>70.892178673095785</c:v>
                </c:pt>
                <c:pt idx="27" formatCode="0.00">
                  <c:v>70.248133791754213</c:v>
                </c:pt>
              </c:numCache>
            </c:numRef>
          </c:val>
          <c:smooth val="0"/>
          <c:extLst>
            <c:ext xmlns:c16="http://schemas.microsoft.com/office/drawing/2014/chart" uri="{C3380CC4-5D6E-409C-BE32-E72D297353CC}">
              <c16:uniqueId val="{00000005-125C-4114-91E2-06390B8A03A8}"/>
            </c:ext>
          </c:extLst>
        </c:ser>
        <c:ser>
          <c:idx val="3"/>
          <c:order val="3"/>
          <c:tx>
            <c:strRef>
              <c:f>'Renergy Share Forecast'!$H$1</c:f>
              <c:strCache>
                <c:ptCount val="1"/>
                <c:pt idx="0">
                  <c:v>Upper Confidence Bound(Renewable Energy Share (%))</c:v>
                </c:pt>
              </c:strCache>
            </c:strRef>
          </c:tx>
          <c:spPr>
            <a:ln w="12700" cap="rnd">
              <a:solidFill>
                <a:srgbClr val="ED7D31"/>
              </a:solidFill>
              <a:prstDash val="solid"/>
              <a:round/>
            </a:ln>
            <a:effectLst/>
          </c:spPr>
          <c:marker>
            <c:symbol val="none"/>
          </c:marker>
          <c:dLbls>
            <c:dLbl>
              <c:idx val="16"/>
              <c:layout>
                <c:manualLayout>
                  <c:x val="-1.961060740800414E-2"/>
                  <c:y val="-0.1089881035633063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125C-4114-91E2-06390B8A03A8}"/>
                </c:ext>
              </c:extLst>
            </c:dLbl>
            <c:spPr>
              <a:noFill/>
              <a:ln>
                <a:noFill/>
              </a:ln>
              <a:effectLst/>
            </c:spPr>
            <c:txPr>
              <a:bodyPr rot="-5400000" spcFirstLastPara="1" vertOverflow="ellipsis" wrap="square" lIns="38100" tIns="19050" rIns="38100" bIns="19050" anchor="b" anchorCtr="0">
                <a:spAutoFit/>
              </a:bodyPr>
              <a:lstStyle/>
              <a:p>
                <a:pPr>
                  <a:defRPr sz="900" b="1"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'Renergy Share Forecast'!$D$2:$D$29</c:f>
              <c:numCache>
                <c:formatCode>General</c:formatCode>
                <c:ptCount val="28"/>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pt idx="20">
                  <c:v>2023</c:v>
                </c:pt>
                <c:pt idx="21">
                  <c:v>2024</c:v>
                </c:pt>
                <c:pt idx="22">
                  <c:v>2025</c:v>
                </c:pt>
                <c:pt idx="23">
                  <c:v>2026</c:v>
                </c:pt>
                <c:pt idx="24">
                  <c:v>2027</c:v>
                </c:pt>
                <c:pt idx="25">
                  <c:v>2028</c:v>
                </c:pt>
                <c:pt idx="26">
                  <c:v>2029</c:v>
                </c:pt>
                <c:pt idx="27">
                  <c:v>2030</c:v>
                </c:pt>
              </c:numCache>
            </c:numRef>
          </c:cat>
          <c:val>
            <c:numRef>
              <c:f>'Renergy Share Forecast'!$H$2:$H$29</c:f>
              <c:numCache>
                <c:formatCode>General</c:formatCode>
                <c:ptCount val="28"/>
                <c:pt idx="16" formatCode="0.00">
                  <c:v>81.400000000000006</c:v>
                </c:pt>
                <c:pt idx="17" formatCode="0.00">
                  <c:v>83.959395325813873</c:v>
                </c:pt>
                <c:pt idx="18" formatCode="0.00">
                  <c:v>84.655353848155158</c:v>
                </c:pt>
                <c:pt idx="19" formatCode="0.00">
                  <c:v>85.153377900399818</c:v>
                </c:pt>
                <c:pt idx="20" formatCode="0.00">
                  <c:v>85.54203741622311</c:v>
                </c:pt>
                <c:pt idx="21" formatCode="0.00">
                  <c:v>85.858763122659269</c:v>
                </c:pt>
                <c:pt idx="22" formatCode="0.00">
                  <c:v>86.123562754196669</c:v>
                </c:pt>
                <c:pt idx="23" formatCode="0.00">
                  <c:v>86.348618801315141</c:v>
                </c:pt>
                <c:pt idx="24" formatCode="0.00">
                  <c:v>86.542000512889672</c:v>
                </c:pt>
                <c:pt idx="25" formatCode="0.00">
                  <c:v>86.709378978747196</c:v>
                </c:pt>
                <c:pt idx="26" formatCode="0.00">
                  <c:v>86.854919626776095</c:v>
                </c:pt>
                <c:pt idx="27" formatCode="0.00">
                  <c:v>86.981788351132195</c:v>
                </c:pt>
              </c:numCache>
            </c:numRef>
          </c:val>
          <c:smooth val="0"/>
          <c:extLst>
            <c:ext xmlns:c16="http://schemas.microsoft.com/office/drawing/2014/chart" uri="{C3380CC4-5D6E-409C-BE32-E72D297353CC}">
              <c16:uniqueId val="{00000007-125C-4114-91E2-06390B8A03A8}"/>
            </c:ext>
          </c:extLst>
        </c:ser>
        <c:dLbls>
          <c:dLblPos val="t"/>
          <c:showLegendKey val="0"/>
          <c:showVal val="1"/>
          <c:showCatName val="0"/>
          <c:showSerName val="0"/>
          <c:showPercent val="0"/>
          <c:showBubbleSize val="0"/>
        </c:dLbls>
        <c:smooth val="0"/>
        <c:axId val="1385335264"/>
        <c:axId val="1385338176"/>
      </c:lineChart>
      <c:catAx>
        <c:axId val="1385335264"/>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385338176"/>
        <c:crosses val="autoZero"/>
        <c:auto val="1"/>
        <c:lblAlgn val="ctr"/>
        <c:lblOffset val="100"/>
        <c:noMultiLvlLbl val="0"/>
      </c:catAx>
      <c:valAx>
        <c:axId val="1385338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3853352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lineChart>
        <c:grouping val="standard"/>
        <c:varyColors val="0"/>
        <c:ser>
          <c:idx val="0"/>
          <c:order val="0"/>
          <c:tx>
            <c:strRef>
              <c:f>'Merged Data'!$H$1</c:f>
              <c:strCache>
                <c:ptCount val="1"/>
                <c:pt idx="0">
                  <c:v>Financial Flows (USD)</c:v>
                </c:pt>
              </c:strCache>
            </c:strRef>
          </c:tx>
          <c:spPr>
            <a:ln w="28575" cap="rnd">
              <a:solidFill>
                <a:schemeClr val="accent2">
                  <a:lumMod val="75000"/>
                </a:schemeClr>
              </a:solidFill>
              <a:round/>
            </a:ln>
            <a:effectLst/>
          </c:spPr>
          <c:marker>
            <c:symbol val="none"/>
          </c:marker>
          <c:dLbls>
            <c:dLbl>
              <c:idx val="14"/>
              <c:layout>
                <c:manualLayout>
                  <c:x val="-8.6878256346259758E-2"/>
                  <c:y val="-9.769605365369307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666-4984-B5E8-0DA36D343904}"/>
                </c:ext>
              </c:extLst>
            </c:dLbl>
            <c:numFmt formatCode="&quot;$&quot;#,##0.00" sourceLinked="0"/>
            <c:spPr>
              <a:noFill/>
              <a:ln>
                <a:noFill/>
              </a:ln>
              <a:effectLst/>
            </c:spPr>
            <c:txPr>
              <a:bodyPr rot="-5400000" spcFirstLastPara="1" vertOverflow="ellipsis"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'Merged Data'!$H$2:$H$18</c:f>
              <c:numCache>
                <c:formatCode>General</c:formatCode>
                <c:ptCount val="17"/>
                <c:pt idx="0">
                  <c:v>0</c:v>
                </c:pt>
                <c:pt idx="1">
                  <c:v>180000</c:v>
                </c:pt>
                <c:pt idx="2">
                  <c:v>18500000</c:v>
                </c:pt>
                <c:pt idx="3">
                  <c:v>1230000</c:v>
                </c:pt>
                <c:pt idx="4">
                  <c:v>550000</c:v>
                </c:pt>
                <c:pt idx="5">
                  <c:v>0</c:v>
                </c:pt>
                <c:pt idx="6">
                  <c:v>0</c:v>
                </c:pt>
                <c:pt idx="7">
                  <c:v>580000</c:v>
                </c:pt>
                <c:pt idx="8">
                  <c:v>18980000</c:v>
                </c:pt>
                <c:pt idx="9">
                  <c:v>20950000</c:v>
                </c:pt>
                <c:pt idx="10">
                  <c:v>974050000</c:v>
                </c:pt>
                <c:pt idx="11">
                  <c:v>24780000</c:v>
                </c:pt>
                <c:pt idx="12">
                  <c:v>46500000</c:v>
                </c:pt>
                <c:pt idx="13">
                  <c:v>61810000</c:v>
                </c:pt>
                <c:pt idx="14">
                  <c:v>5202310000</c:v>
                </c:pt>
                <c:pt idx="15">
                  <c:v>94760000</c:v>
                </c:pt>
                <c:pt idx="16">
                  <c:v>1172580000</c:v>
                </c:pt>
              </c:numCache>
            </c:numRef>
          </c:val>
          <c:smooth val="0"/>
          <c:extLst>
            <c:ext xmlns:c16="http://schemas.microsoft.com/office/drawing/2014/chart" uri="{C3380CC4-5D6E-409C-BE32-E72D297353CC}">
              <c16:uniqueId val="{00000000-F666-4984-B5E8-0DA36D343904}"/>
            </c:ext>
          </c:extLst>
        </c:ser>
        <c:dLbls>
          <c:showLegendKey val="0"/>
          <c:showVal val="0"/>
          <c:showCatName val="0"/>
          <c:showSerName val="0"/>
          <c:showPercent val="0"/>
          <c:showBubbleSize val="0"/>
        </c:dLbls>
        <c:smooth val="0"/>
        <c:axId val="407695856"/>
        <c:axId val="407697520"/>
      </c:lineChart>
      <c:catAx>
        <c:axId val="4076958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407697520"/>
        <c:crosses val="autoZero"/>
        <c:auto val="1"/>
        <c:lblAlgn val="ctr"/>
        <c:lblOffset val="100"/>
        <c:noMultiLvlLbl val="0"/>
      </c:catAx>
      <c:valAx>
        <c:axId val="407697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40769585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2">
                  <a:lumMod val="50000"/>
                </a:schemeClr>
              </a:solidFill>
              <a:latin typeface="+mn-lt"/>
              <a:ea typeface="+mn-ea"/>
              <a:cs typeface="+mn-cs"/>
            </a:defRPr>
          </a:pPr>
          <a:endParaRPr lang="en-US"/>
        </a:p>
      </c:txPr>
    </c:title>
    <c:autoTitleDeleted val="0"/>
    <c:plotArea>
      <c:layout/>
      <c:lineChart>
        <c:grouping val="standard"/>
        <c:varyColors val="0"/>
        <c:ser>
          <c:idx val="0"/>
          <c:order val="0"/>
          <c:tx>
            <c:strRef>
              <c:f>'Merged Data'!$F$1</c:f>
              <c:strCache>
                <c:ptCount val="1"/>
                <c:pt idx="0">
                  <c:v>Renewable Capacity (per capita)</c:v>
                </c:pt>
              </c:strCache>
            </c:strRef>
          </c:tx>
          <c:spPr>
            <a:ln w="28575" cap="rnd">
              <a:solidFill>
                <a:schemeClr val="accent2">
                  <a:lumMod val="75000"/>
                </a:schemeClr>
              </a:solidFill>
              <a:round/>
            </a:ln>
            <a:effectLst/>
          </c:spPr>
          <c:marker>
            <c:symbol val="circle"/>
            <c:size val="5"/>
            <c:spPr>
              <a:solidFill>
                <a:schemeClr val="tx2">
                  <a:lumMod val="50000"/>
                </a:schemeClr>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'Merged Data'!$F$2:$F$19</c:f>
              <c:numCache>
                <c:formatCode>General</c:formatCode>
                <c:ptCount val="18"/>
                <c:pt idx="0">
                  <c:v>15.81</c:v>
                </c:pt>
                <c:pt idx="1">
                  <c:v>15.41</c:v>
                </c:pt>
                <c:pt idx="2">
                  <c:v>15.02</c:v>
                </c:pt>
                <c:pt idx="3">
                  <c:v>14.63</c:v>
                </c:pt>
                <c:pt idx="4">
                  <c:v>14.25</c:v>
                </c:pt>
                <c:pt idx="5">
                  <c:v>13.88</c:v>
                </c:pt>
                <c:pt idx="6">
                  <c:v>13.51</c:v>
                </c:pt>
                <c:pt idx="7">
                  <c:v>13.16</c:v>
                </c:pt>
                <c:pt idx="8">
                  <c:v>13</c:v>
                </c:pt>
                <c:pt idx="9">
                  <c:v>12.75</c:v>
                </c:pt>
                <c:pt idx="10">
                  <c:v>12.42</c:v>
                </c:pt>
                <c:pt idx="11">
                  <c:v>12.1</c:v>
                </c:pt>
                <c:pt idx="12">
                  <c:v>11.8</c:v>
                </c:pt>
                <c:pt idx="13">
                  <c:v>11.51</c:v>
                </c:pt>
                <c:pt idx="14">
                  <c:v>11.21</c:v>
                </c:pt>
                <c:pt idx="15">
                  <c:v>10.93</c:v>
                </c:pt>
                <c:pt idx="16">
                  <c:v>10.69</c:v>
                </c:pt>
                <c:pt idx="17">
                  <c:v>10.44</c:v>
                </c:pt>
              </c:numCache>
            </c:numRef>
          </c:val>
          <c:smooth val="0"/>
          <c:extLst>
            <c:ext xmlns:c16="http://schemas.microsoft.com/office/drawing/2014/chart" uri="{C3380CC4-5D6E-409C-BE32-E72D297353CC}">
              <c16:uniqueId val="{00000000-ECA4-4D4C-99CE-B7FB5B161B0E}"/>
            </c:ext>
          </c:extLst>
        </c:ser>
        <c:dLbls>
          <c:dLblPos val="t"/>
          <c:showLegendKey val="0"/>
          <c:showVal val="1"/>
          <c:showCatName val="0"/>
          <c:showSerName val="0"/>
          <c:showPercent val="0"/>
          <c:showBubbleSize val="0"/>
        </c:dLbls>
        <c:marker val="1"/>
        <c:smooth val="0"/>
        <c:axId val="407697104"/>
        <c:axId val="407694608"/>
      </c:lineChart>
      <c:catAx>
        <c:axId val="40769710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7694608"/>
        <c:crosses val="autoZero"/>
        <c:auto val="1"/>
        <c:lblAlgn val="ctr"/>
        <c:lblOffset val="100"/>
        <c:noMultiLvlLbl val="0"/>
      </c:catAx>
      <c:valAx>
        <c:axId val="4076946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4076971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0"/>
          <c:order val="0"/>
          <c:tx>
            <c:strRef>
              <c:f>'Merged Data'!$N$1</c:f>
              <c:strCache>
                <c:ptCount val="1"/>
                <c:pt idx="0">
                  <c:v>Energy Consumption (kWh/person)</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val>
            <c:numRef>
              <c:f>'Merged Data'!$N$2:$N$19</c:f>
              <c:numCache>
                <c:formatCode>General</c:formatCode>
                <c:ptCount val="18"/>
                <c:pt idx="0">
                  <c:v>2100.66</c:v>
                </c:pt>
                <c:pt idx="1">
                  <c:v>2122.1</c:v>
                </c:pt>
                <c:pt idx="2">
                  <c:v>2259.48</c:v>
                </c:pt>
                <c:pt idx="3">
                  <c:v>1960.88</c:v>
                </c:pt>
                <c:pt idx="4">
                  <c:v>1749.51</c:v>
                </c:pt>
                <c:pt idx="5">
                  <c:v>2047.78</c:v>
                </c:pt>
                <c:pt idx="6">
                  <c:v>1250.42</c:v>
                </c:pt>
                <c:pt idx="7">
                  <c:v>1514.1</c:v>
                </c:pt>
                <c:pt idx="8">
                  <c:v>2095.61</c:v>
                </c:pt>
                <c:pt idx="9">
                  <c:v>2033.54</c:v>
                </c:pt>
                <c:pt idx="10">
                  <c:v>2546.14</c:v>
                </c:pt>
                <c:pt idx="11">
                  <c:v>2707.86</c:v>
                </c:pt>
                <c:pt idx="12">
                  <c:v>2495.83</c:v>
                </c:pt>
                <c:pt idx="13">
                  <c:v>2488.91</c:v>
                </c:pt>
                <c:pt idx="14">
                  <c:v>2358.81</c:v>
                </c:pt>
                <c:pt idx="15">
                  <c:v>2461.8200000000002</c:v>
                </c:pt>
                <c:pt idx="16">
                  <c:v>2482.83</c:v>
                </c:pt>
                <c:pt idx="17">
                  <c:v>2445.0700000000002</c:v>
                </c:pt>
              </c:numCache>
            </c:numRef>
          </c:val>
          <c:smooth val="0"/>
          <c:extLst>
            <c:ext xmlns:c16="http://schemas.microsoft.com/office/drawing/2014/chart" uri="{C3380CC4-5D6E-409C-BE32-E72D297353CC}">
              <c16:uniqueId val="{00000000-E68B-4AEB-91AC-B945F72A720E}"/>
            </c:ext>
          </c:extLst>
        </c:ser>
        <c:ser>
          <c:idx val="1"/>
          <c:order val="1"/>
          <c:tx>
            <c:strRef>
              <c:f>'Merged Data'!$W$1</c:f>
              <c:strCache>
                <c:ptCount val="1"/>
                <c:pt idx="0">
                  <c:v>Inflation data.All Items (12 Months Avg. Change)</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val>
            <c:numRef>
              <c:f>'Merged Data'!$W$2:$W$19</c:f>
              <c:numCache>
                <c:formatCode>General</c:formatCode>
                <c:ptCount val="18"/>
                <c:pt idx="0">
                  <c:v>12.3</c:v>
                </c:pt>
                <c:pt idx="1">
                  <c:v>15</c:v>
                </c:pt>
                <c:pt idx="2">
                  <c:v>14</c:v>
                </c:pt>
                <c:pt idx="3">
                  <c:v>17.899999999999999</c:v>
                </c:pt>
                <c:pt idx="4">
                  <c:v>8</c:v>
                </c:pt>
                <c:pt idx="5">
                  <c:v>5.5</c:v>
                </c:pt>
                <c:pt idx="6">
                  <c:v>12</c:v>
                </c:pt>
                <c:pt idx="7">
                  <c:v>12.6</c:v>
                </c:pt>
                <c:pt idx="8">
                  <c:v>13.5</c:v>
                </c:pt>
                <c:pt idx="9">
                  <c:v>10.9</c:v>
                </c:pt>
                <c:pt idx="10">
                  <c:v>11.9</c:v>
                </c:pt>
                <c:pt idx="11">
                  <c:v>8.4</c:v>
                </c:pt>
                <c:pt idx="12">
                  <c:v>8.1</c:v>
                </c:pt>
                <c:pt idx="13">
                  <c:v>9.1300000000000008</c:v>
                </c:pt>
                <c:pt idx="14">
                  <c:v>16.440000000000001</c:v>
                </c:pt>
                <c:pt idx="15">
                  <c:v>16.22</c:v>
                </c:pt>
                <c:pt idx="16">
                  <c:v>11.8</c:v>
                </c:pt>
                <c:pt idx="17">
                  <c:v>11.46</c:v>
                </c:pt>
              </c:numCache>
            </c:numRef>
          </c:val>
          <c:smooth val="0"/>
          <c:extLst>
            <c:ext xmlns:c16="http://schemas.microsoft.com/office/drawing/2014/chart" uri="{C3380CC4-5D6E-409C-BE32-E72D297353CC}">
              <c16:uniqueId val="{00000001-E68B-4AEB-91AC-B945F72A720E}"/>
            </c:ext>
          </c:extLst>
        </c:ser>
        <c:dLbls>
          <c:showLegendKey val="0"/>
          <c:showVal val="0"/>
          <c:showCatName val="0"/>
          <c:showSerName val="0"/>
          <c:showPercent val="0"/>
          <c:showBubbleSize val="0"/>
        </c:dLbls>
        <c:marker val="1"/>
        <c:smooth val="0"/>
        <c:axId val="1713499632"/>
        <c:axId val="1713495056"/>
      </c:lineChart>
      <c:catAx>
        <c:axId val="1713499632"/>
        <c:scaling>
          <c:orientation val="minMax"/>
        </c:scaling>
        <c:delete val="0"/>
        <c:axPos val="b"/>
        <c:majorGridlines>
          <c:spPr>
            <a:ln w="9525" cap="flat" cmpd="sng" algn="ctr">
              <a:solidFill>
                <a:schemeClr val="tx1">
                  <a:lumMod val="15000"/>
                  <a:lumOff val="85000"/>
                </a:schemeClr>
              </a:solidFill>
              <a:round/>
            </a:ln>
            <a:effectLst/>
          </c:spPr>
        </c:majorGridlines>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cap="all" spc="120" normalizeH="0" baseline="0">
                <a:solidFill>
                  <a:schemeClr val="bg1"/>
                </a:solidFill>
                <a:latin typeface="+mn-lt"/>
                <a:ea typeface="+mn-ea"/>
                <a:cs typeface="+mn-cs"/>
              </a:defRPr>
            </a:pPr>
            <a:endParaRPr lang="en-US"/>
          </a:p>
        </c:txPr>
        <c:crossAx val="1713495056"/>
        <c:crosses val="autoZero"/>
        <c:auto val="1"/>
        <c:lblAlgn val="ctr"/>
        <c:lblOffset val="100"/>
        <c:noMultiLvlLbl val="0"/>
      </c:catAx>
      <c:valAx>
        <c:axId val="1713495056"/>
        <c:scaling>
          <c:orientation val="minMax"/>
        </c:scaling>
        <c:delete val="0"/>
        <c:axPos val="l"/>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7134996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[Cleaned Data set.xlsx]Pivot Table!PivotTable1</c:name>
    <c:fmtId val="6"/>
  </c:pivotSource>
  <c:chart>
    <c:autoTitleDeleted val="1"/>
    <c:pivotFmts>
      <c:pivotFmt>
        <c:idx val="0"/>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3"/>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4"/>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5"/>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6"/>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7"/>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8"/>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9"/>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0"/>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1"/>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2"/>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3"/>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4"/>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5"/>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6"/>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7"/>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8"/>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19"/>
        <c:spPr>
          <a:solidFill>
            <a:schemeClr val="accent6"/>
          </a:solidFill>
          <a:ln>
            <a:noFill/>
          </a:ln>
          <a:effectLst/>
        </c:spPr>
        <c:marker>
          <c:symbol val="circle"/>
          <c:size val="5"/>
          <c:spPr>
            <a:solidFill>
              <a:schemeClr val="accent6"/>
            </a:solidFill>
            <a:ln w="9525">
              <a:solidFill>
                <a:schemeClr val="accent6"/>
              </a:solidFill>
            </a:ln>
            <a:effectLst/>
          </c:spPr>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0"/>
        <c:spPr>
          <a:solidFill>
            <a:schemeClr val="accent6"/>
          </a:solidFill>
          <a:ln>
            <a:noFill/>
          </a:ln>
          <a:effectLst/>
        </c:spPr>
        <c:marker>
          <c:symbol val="none"/>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1"/>
        <c:spPr>
          <a:solidFill>
            <a:schemeClr val="accent6"/>
          </a:solidFill>
          <a:ln>
            <a:noFill/>
          </a:ln>
          <a:effectLst/>
        </c:spPr>
        <c:marker>
          <c:symbol val="none"/>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
        <c:idx val="22"/>
        <c:spPr>
          <a:solidFill>
            <a:schemeClr val="accent6"/>
          </a:solidFill>
          <a:ln>
            <a:noFill/>
          </a:ln>
          <a:effectLst/>
        </c:spPr>
        <c:marker>
          <c:symbol val="none"/>
        </c:marker>
        <c:dLbl>
          <c:idx val="0"/>
          <c:spPr>
            <a:noFill/>
            <a:ln>
              <a:noFill/>
            </a:ln>
            <a:effectLst/>
          </c:spPr>
          <c:txPr>
            <a:bodyPr rot="-5400000" spcFirstLastPara="1" vertOverflow="overflow" horzOverflow="overflow" vert="horz" wrap="square" lIns="38100" tIns="19050" rIns="38100" bIns="19050" anchor="ctr" anchorCtr="0">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ext>
          </c:extLst>
        </c:dLbl>
      </c:pivotFmt>
    </c:pivotFmts>
    <c:plotArea>
      <c:layout/>
      <c:barChart>
        <c:barDir val="col"/>
        <c:grouping val="clustered"/>
        <c:varyColors val="0"/>
        <c:ser>
          <c:idx val="0"/>
          <c:order val="0"/>
          <c:tx>
            <c:strRef>
              <c:f>'Pivot Table'!$D$2</c:f>
              <c:strCache>
                <c:ptCount val="1"/>
                <c:pt idx="0">
                  <c:v>Total</c:v>
                </c:pt>
              </c:strCache>
            </c:strRef>
          </c:tx>
          <c:spPr>
            <a:solidFill>
              <a:schemeClr val="accent2">
                <a:lumMod val="75000"/>
              </a:schemeClr>
            </a:solidFill>
            <a:ln>
              <a:noFill/>
            </a:ln>
            <a:effectLst/>
          </c:spPr>
          <c:invertIfNegative val="0"/>
          <c:dLbls>
            <c:spPr>
              <a:noFill/>
              <a:ln>
                <a:noFill/>
              </a:ln>
              <a:effectLst/>
            </c:spPr>
            <c:txPr>
              <a:bodyPr rot="-5400000" spcFirstLastPara="1" vertOverflow="overflow" horzOverflow="overflow" vert="horz" wrap="square" lIns="38100" tIns="19050" rIns="38100" bIns="19050" anchor="ctr" anchorCtr="0">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'Pivot Table'!$C$3:$C$21</c:f>
              <c:strCache>
                <c:ptCount val="18"/>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strCache>
            </c:strRef>
          </c:cat>
          <c:val>
            <c:numRef>
              <c:f>'Pivot Table'!$D$3:$D$21</c:f>
              <c:numCache>
                <c:formatCode>General</c:formatCode>
                <c:ptCount val="18"/>
                <c:pt idx="0">
                  <c:v>2100.66</c:v>
                </c:pt>
                <c:pt idx="1">
                  <c:v>2122.1</c:v>
                </c:pt>
                <c:pt idx="2">
                  <c:v>2259.48</c:v>
                </c:pt>
                <c:pt idx="3">
                  <c:v>1960.88</c:v>
                </c:pt>
                <c:pt idx="4">
                  <c:v>1749.51</c:v>
                </c:pt>
                <c:pt idx="5">
                  <c:v>2047.78</c:v>
                </c:pt>
                <c:pt idx="6">
                  <c:v>1250.42</c:v>
                </c:pt>
                <c:pt idx="7">
                  <c:v>1514.1</c:v>
                </c:pt>
                <c:pt idx="8">
                  <c:v>2095.61</c:v>
                </c:pt>
                <c:pt idx="9">
                  <c:v>2033.54</c:v>
                </c:pt>
                <c:pt idx="10">
                  <c:v>2546.14</c:v>
                </c:pt>
                <c:pt idx="11">
                  <c:v>2707.86</c:v>
                </c:pt>
                <c:pt idx="12">
                  <c:v>2495.83</c:v>
                </c:pt>
                <c:pt idx="13">
                  <c:v>2488.91</c:v>
                </c:pt>
                <c:pt idx="14">
                  <c:v>2358.81</c:v>
                </c:pt>
                <c:pt idx="15">
                  <c:v>2461.8200000000002</c:v>
                </c:pt>
                <c:pt idx="16">
                  <c:v>2482.83</c:v>
                </c:pt>
                <c:pt idx="17">
                  <c:v>2445.0700000000002</c:v>
                </c:pt>
              </c:numCache>
            </c:numRef>
          </c:val>
          <c:extLst>
            <c:ext xmlns:c16="http://schemas.microsoft.com/office/drawing/2014/chart" uri="{C3380CC4-5D6E-409C-BE32-E72D297353CC}">
              <c16:uniqueId val="{00000000-BA48-4AFD-AEC8-36B55B9134F6}"/>
            </c:ext>
          </c:extLst>
        </c:ser>
        <c:dLbls>
          <c:showLegendKey val="0"/>
          <c:showVal val="1"/>
          <c:showCatName val="0"/>
          <c:showSerName val="0"/>
          <c:showPercent val="0"/>
          <c:showBubbleSize val="0"/>
        </c:dLbls>
        <c:gapWidth val="150"/>
        <c:axId val="1627591968"/>
        <c:axId val="1627589472"/>
      </c:barChart>
      <c:catAx>
        <c:axId val="1627591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27589472"/>
        <c:crosses val="autoZero"/>
        <c:auto val="1"/>
        <c:lblAlgn val="ctr"/>
        <c:lblOffset val="100"/>
        <c:noMultiLvlLbl val="0"/>
      </c:catAx>
      <c:valAx>
        <c:axId val="1627589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6275919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cked"/>
        <c:varyColors val="0"/>
        <c:ser>
          <c:idx val="2"/>
          <c:order val="0"/>
          <c:tx>
            <c:strRef>
              <c:f>'Merged Data'!$N$1</c:f>
              <c:strCache>
                <c:ptCount val="1"/>
                <c:pt idx="0">
                  <c:v>Energy Consumption (kWh/person)</c:v>
                </c:pt>
              </c:strCache>
            </c:strRef>
          </c:tx>
          <c:spPr>
            <a:ln>
              <a:solidFill>
                <a:schemeClr val="accent6">
                  <a:lumMod val="60000"/>
                  <a:lumOff val="40000"/>
                </a:schemeClr>
              </a:solidFill>
            </a:ln>
          </c:spPr>
          <c:marker>
            <c:symbol val="none"/>
          </c:marker>
          <c:val>
            <c:numRef>
              <c:f>'Merged Data'!$N$2:$N$19</c:f>
              <c:numCache>
                <c:formatCode>General</c:formatCode>
                <c:ptCount val="18"/>
                <c:pt idx="0">
                  <c:v>2100.66</c:v>
                </c:pt>
                <c:pt idx="1">
                  <c:v>2122.1</c:v>
                </c:pt>
                <c:pt idx="2">
                  <c:v>2259.48</c:v>
                </c:pt>
                <c:pt idx="3">
                  <c:v>1960.88</c:v>
                </c:pt>
                <c:pt idx="4">
                  <c:v>1749.51</c:v>
                </c:pt>
                <c:pt idx="5">
                  <c:v>2047.78</c:v>
                </c:pt>
                <c:pt idx="6">
                  <c:v>1250.42</c:v>
                </c:pt>
                <c:pt idx="7">
                  <c:v>1514.1</c:v>
                </c:pt>
                <c:pt idx="8">
                  <c:v>2095.61</c:v>
                </c:pt>
                <c:pt idx="9">
                  <c:v>2033.54</c:v>
                </c:pt>
                <c:pt idx="10">
                  <c:v>2546.14</c:v>
                </c:pt>
                <c:pt idx="11">
                  <c:v>2707.86</c:v>
                </c:pt>
                <c:pt idx="12">
                  <c:v>2495.83</c:v>
                </c:pt>
                <c:pt idx="13">
                  <c:v>2488.91</c:v>
                </c:pt>
                <c:pt idx="14">
                  <c:v>2358.81</c:v>
                </c:pt>
                <c:pt idx="15">
                  <c:v>2461.8200000000002</c:v>
                </c:pt>
                <c:pt idx="16">
                  <c:v>2482.83</c:v>
                </c:pt>
                <c:pt idx="17">
                  <c:v>2445.0700000000002</c:v>
                </c:pt>
              </c:numCache>
            </c:numRef>
          </c:val>
          <c:smooth val="0"/>
          <c:extLst>
            <c:ext xmlns:c16="http://schemas.microsoft.com/office/drawing/2014/chart" uri="{C3380CC4-5D6E-409C-BE32-E72D297353CC}">
              <c16:uniqueId val="{00000000-4381-4806-ABD3-F0F8369508CC}"/>
            </c:ext>
          </c:extLst>
        </c:ser>
        <c:ser>
          <c:idx val="0"/>
          <c:order val="1"/>
          <c:tx>
            <c:strRef>
              <c:f>'Merged Data'!$O$1</c:f>
              <c:strCache>
                <c:ptCount val="1"/>
                <c:pt idx="0">
                  <c:v>Energy Consumption per Capita (3-Year Moving Avg)</c:v>
                </c:pt>
              </c:strCache>
            </c:strRef>
          </c:tx>
          <c:spPr>
            <a:ln w="28575" cap="rnd">
              <a:solidFill>
                <a:schemeClr val="accent1"/>
              </a:solidFill>
              <a:round/>
            </a:ln>
            <a:effectLst/>
          </c:spPr>
          <c:marker>
            <c:symbol val="none"/>
          </c:marker>
          <c:val>
            <c:numRef>
              <c:f>'Merged Data'!$O$2:$O$19</c:f>
              <c:numCache>
                <c:formatCode>General</c:formatCode>
                <c:ptCount val="18"/>
                <c:pt idx="0">
                  <c:v>2160.7399999999998</c:v>
                </c:pt>
                <c:pt idx="1">
                  <c:v>2114.15</c:v>
                </c:pt>
                <c:pt idx="2">
                  <c:v>1989.96</c:v>
                </c:pt>
                <c:pt idx="3">
                  <c:v>1919.39</c:v>
                </c:pt>
                <c:pt idx="4">
                  <c:v>1682.57</c:v>
                </c:pt>
                <c:pt idx="5">
                  <c:v>1604.1</c:v>
                </c:pt>
                <c:pt idx="6">
                  <c:v>1620.04</c:v>
                </c:pt>
                <c:pt idx="7">
                  <c:v>1881.09</c:v>
                </c:pt>
                <c:pt idx="8">
                  <c:v>2225.1</c:v>
                </c:pt>
                <c:pt idx="9">
                  <c:v>2429.1799999999998</c:v>
                </c:pt>
                <c:pt idx="10">
                  <c:v>2583.2800000000002</c:v>
                </c:pt>
                <c:pt idx="11">
                  <c:v>2564.1999999999998</c:v>
                </c:pt>
                <c:pt idx="12">
                  <c:v>2447.85</c:v>
                </c:pt>
                <c:pt idx="13">
                  <c:v>2436.5100000000002</c:v>
                </c:pt>
                <c:pt idx="14">
                  <c:v>2434.4899999999998</c:v>
                </c:pt>
                <c:pt idx="15">
                  <c:v>2463.2399999999998</c:v>
                </c:pt>
                <c:pt idx="16">
                  <c:v>2463.9499999999998</c:v>
                </c:pt>
                <c:pt idx="17">
                  <c:v>2445.0700000000002</c:v>
                </c:pt>
              </c:numCache>
            </c:numRef>
          </c:val>
          <c:smooth val="0"/>
          <c:extLst>
            <c:ext xmlns:c16="http://schemas.microsoft.com/office/drawing/2014/chart" uri="{C3380CC4-5D6E-409C-BE32-E72D297353CC}">
              <c16:uniqueId val="{00000001-4381-4806-ABD3-F0F8369508CC}"/>
            </c:ext>
          </c:extLst>
        </c:ser>
        <c:ser>
          <c:idx val="1"/>
          <c:order val="2"/>
          <c:tx>
            <c:strRef>
              <c:f>'Merged Data'!$AA$1</c:f>
              <c:strCache>
                <c:ptCount val="1"/>
                <c:pt idx="0">
                  <c:v>Forex Data.Buying Rate</c:v>
                </c:pt>
              </c:strCache>
            </c:strRef>
          </c:tx>
          <c:spPr>
            <a:ln w="28575" cap="rnd">
              <a:solidFill>
                <a:schemeClr val="accent2"/>
              </a:solidFill>
              <a:round/>
            </a:ln>
            <a:effectLst/>
          </c:spPr>
          <c:marker>
            <c:symbol val="none"/>
          </c:marker>
          <c:val>
            <c:numRef>
              <c:f>'Merged Data'!$AA$2:$AA$19</c:f>
              <c:numCache>
                <c:formatCode>General</c:formatCode>
                <c:ptCount val="18"/>
                <c:pt idx="0">
                  <c:v>125.9</c:v>
                </c:pt>
                <c:pt idx="1">
                  <c:v>136</c:v>
                </c:pt>
                <c:pt idx="2">
                  <c:v>131.85</c:v>
                </c:pt>
                <c:pt idx="3">
                  <c:v>128</c:v>
                </c:pt>
                <c:pt idx="4">
                  <c:v>126</c:v>
                </c:pt>
                <c:pt idx="5">
                  <c:v>115.8</c:v>
                </c:pt>
                <c:pt idx="6">
                  <c:v>130.25</c:v>
                </c:pt>
                <c:pt idx="7">
                  <c:v>146.6</c:v>
                </c:pt>
                <c:pt idx="8">
                  <c:v>148.16999999999999</c:v>
                </c:pt>
                <c:pt idx="9">
                  <c:v>155.69999999999999</c:v>
                </c:pt>
                <c:pt idx="10">
                  <c:v>154.77000000000001</c:v>
                </c:pt>
                <c:pt idx="11">
                  <c:v>154.69999999999999</c:v>
                </c:pt>
                <c:pt idx="12">
                  <c:v>167</c:v>
                </c:pt>
                <c:pt idx="13">
                  <c:v>196</c:v>
                </c:pt>
                <c:pt idx="14">
                  <c:v>304</c:v>
                </c:pt>
                <c:pt idx="15">
                  <c:v>305</c:v>
                </c:pt>
                <c:pt idx="16">
                  <c:v>305.95</c:v>
                </c:pt>
                <c:pt idx="17">
                  <c:v>306</c:v>
                </c:pt>
              </c:numCache>
            </c:numRef>
          </c:val>
          <c:smooth val="0"/>
          <c:extLst>
            <c:ext xmlns:c16="http://schemas.microsoft.com/office/drawing/2014/chart" uri="{C3380CC4-5D6E-409C-BE32-E72D297353CC}">
              <c16:uniqueId val="{00000002-4381-4806-ABD3-F0F8369508CC}"/>
            </c:ext>
          </c:extLst>
        </c:ser>
        <c:dLbls>
          <c:showLegendKey val="0"/>
          <c:showVal val="0"/>
          <c:showCatName val="0"/>
          <c:showSerName val="0"/>
          <c:showPercent val="0"/>
          <c:showBubbleSize val="0"/>
        </c:dLbls>
        <c:smooth val="0"/>
        <c:axId val="984648656"/>
        <c:axId val="984646576"/>
      </c:lineChart>
      <c:catAx>
        <c:axId val="98464865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984646576"/>
        <c:crosses val="autoZero"/>
        <c:auto val="1"/>
        <c:lblAlgn val="ctr"/>
        <c:lblOffset val="100"/>
        <c:noMultiLvlLbl val="0"/>
      </c:catAx>
      <c:valAx>
        <c:axId val="984646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984648656"/>
        <c:crosses val="autoZero"/>
        <c:crossBetween val="between"/>
      </c:valAx>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zero"/>
    <c:showDLblsOverMax val="0"/>
    <c:extLst/>
  </c:chart>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ADE0F-FA5C-84B4-C821-451AFA417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07415F-87B9-6DAA-A97B-E732A4D77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FE5133-1168-FEFB-5516-324D3FC27898}"/>
              </a:ext>
            </a:extLst>
          </p:cNvPr>
          <p:cNvSpPr>
            <a:spLocks noGrp="1"/>
          </p:cNvSpPr>
          <p:nvPr>
            <p:ph type="dt" sz="half" idx="10"/>
          </p:nvPr>
        </p:nvSpPr>
        <p:spPr/>
        <p:txBody>
          <a:bodyPr/>
          <a:lstStyle/>
          <a:p>
            <a:fld id="{8FA555B6-8460-4C61-8A2D-C1EE40162F4A}" type="datetimeFigureOut">
              <a:rPr lang="en-US" smtClean="0"/>
              <a:t>11/14/2024</a:t>
            </a:fld>
            <a:endParaRPr lang="en-US"/>
          </a:p>
        </p:txBody>
      </p:sp>
      <p:sp>
        <p:nvSpPr>
          <p:cNvPr id="5" name="Footer Placeholder 4">
            <a:extLst>
              <a:ext uri="{FF2B5EF4-FFF2-40B4-BE49-F238E27FC236}">
                <a16:creationId xmlns:a16="http://schemas.microsoft.com/office/drawing/2014/main" id="{5FF216FF-6828-4872-8BE6-174E87916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39C86-331D-9666-D6BB-BC6E5848F8BC}"/>
              </a:ext>
            </a:extLst>
          </p:cNvPr>
          <p:cNvSpPr>
            <a:spLocks noGrp="1"/>
          </p:cNvSpPr>
          <p:nvPr>
            <p:ph type="sldNum" sz="quarter" idx="12"/>
          </p:nvPr>
        </p:nvSpPr>
        <p:spPr/>
        <p:txBody>
          <a:bodyPr/>
          <a:lstStyle/>
          <a:p>
            <a:fld id="{680CE37F-6F8F-41E6-99F2-92AADF0EB91A}" type="slidenum">
              <a:rPr lang="en-US" smtClean="0"/>
              <a:t>‹#›</a:t>
            </a:fld>
            <a:endParaRPr lang="en-US"/>
          </a:p>
        </p:txBody>
      </p:sp>
    </p:spTree>
    <p:extLst>
      <p:ext uri="{BB962C8B-B14F-4D97-AF65-F5344CB8AC3E}">
        <p14:creationId xmlns:p14="http://schemas.microsoft.com/office/powerpoint/2010/main" val="287562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3504-5082-61F7-BC3D-360F46A313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7B26C9-1218-4689-4CBD-515A14B2E3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229354-E7A2-A6CF-B7A2-2DFC7CF04377}"/>
              </a:ext>
            </a:extLst>
          </p:cNvPr>
          <p:cNvSpPr>
            <a:spLocks noGrp="1"/>
          </p:cNvSpPr>
          <p:nvPr>
            <p:ph type="dt" sz="half" idx="10"/>
          </p:nvPr>
        </p:nvSpPr>
        <p:spPr/>
        <p:txBody>
          <a:bodyPr/>
          <a:lstStyle/>
          <a:p>
            <a:fld id="{8FA555B6-8460-4C61-8A2D-C1EE40162F4A}" type="datetimeFigureOut">
              <a:rPr lang="en-US" smtClean="0"/>
              <a:t>11/14/2024</a:t>
            </a:fld>
            <a:endParaRPr lang="en-US"/>
          </a:p>
        </p:txBody>
      </p:sp>
      <p:sp>
        <p:nvSpPr>
          <p:cNvPr id="5" name="Footer Placeholder 4">
            <a:extLst>
              <a:ext uri="{FF2B5EF4-FFF2-40B4-BE49-F238E27FC236}">
                <a16:creationId xmlns:a16="http://schemas.microsoft.com/office/drawing/2014/main" id="{4751F56A-8ED1-5601-E7C6-1F77038C4B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8AEC2-8FAB-5B7F-44FF-543560F2F33E}"/>
              </a:ext>
            </a:extLst>
          </p:cNvPr>
          <p:cNvSpPr>
            <a:spLocks noGrp="1"/>
          </p:cNvSpPr>
          <p:nvPr>
            <p:ph type="sldNum" sz="quarter" idx="12"/>
          </p:nvPr>
        </p:nvSpPr>
        <p:spPr/>
        <p:txBody>
          <a:bodyPr/>
          <a:lstStyle/>
          <a:p>
            <a:fld id="{680CE37F-6F8F-41E6-99F2-92AADF0EB91A}" type="slidenum">
              <a:rPr lang="en-US" smtClean="0"/>
              <a:t>‹#›</a:t>
            </a:fld>
            <a:endParaRPr lang="en-US"/>
          </a:p>
        </p:txBody>
      </p:sp>
    </p:spTree>
    <p:extLst>
      <p:ext uri="{BB962C8B-B14F-4D97-AF65-F5344CB8AC3E}">
        <p14:creationId xmlns:p14="http://schemas.microsoft.com/office/powerpoint/2010/main" val="58101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F532DC-79EB-CF26-BA2F-07989BF3AC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7BCB87-4EB1-CD7D-2046-FDFB66BE60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E2971-F68A-8BFB-70A0-51879F6CB627}"/>
              </a:ext>
            </a:extLst>
          </p:cNvPr>
          <p:cNvSpPr>
            <a:spLocks noGrp="1"/>
          </p:cNvSpPr>
          <p:nvPr>
            <p:ph type="dt" sz="half" idx="10"/>
          </p:nvPr>
        </p:nvSpPr>
        <p:spPr/>
        <p:txBody>
          <a:bodyPr/>
          <a:lstStyle/>
          <a:p>
            <a:fld id="{8FA555B6-8460-4C61-8A2D-C1EE40162F4A}" type="datetimeFigureOut">
              <a:rPr lang="en-US" smtClean="0"/>
              <a:t>11/14/2024</a:t>
            </a:fld>
            <a:endParaRPr lang="en-US"/>
          </a:p>
        </p:txBody>
      </p:sp>
      <p:sp>
        <p:nvSpPr>
          <p:cNvPr id="5" name="Footer Placeholder 4">
            <a:extLst>
              <a:ext uri="{FF2B5EF4-FFF2-40B4-BE49-F238E27FC236}">
                <a16:creationId xmlns:a16="http://schemas.microsoft.com/office/drawing/2014/main" id="{5FBFB7FD-0ECD-3B46-B98C-337F870ED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DC906-6D95-082E-D28E-ED2A5B01D21B}"/>
              </a:ext>
            </a:extLst>
          </p:cNvPr>
          <p:cNvSpPr>
            <a:spLocks noGrp="1"/>
          </p:cNvSpPr>
          <p:nvPr>
            <p:ph type="sldNum" sz="quarter" idx="12"/>
          </p:nvPr>
        </p:nvSpPr>
        <p:spPr/>
        <p:txBody>
          <a:bodyPr/>
          <a:lstStyle/>
          <a:p>
            <a:fld id="{680CE37F-6F8F-41E6-99F2-92AADF0EB91A}" type="slidenum">
              <a:rPr lang="en-US" smtClean="0"/>
              <a:t>‹#›</a:t>
            </a:fld>
            <a:endParaRPr lang="en-US"/>
          </a:p>
        </p:txBody>
      </p:sp>
    </p:spTree>
    <p:extLst>
      <p:ext uri="{BB962C8B-B14F-4D97-AF65-F5344CB8AC3E}">
        <p14:creationId xmlns:p14="http://schemas.microsoft.com/office/powerpoint/2010/main" val="867324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07E4-C01C-56B0-60D4-30FE39CD4A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6AE05A-F8EC-08E1-F869-DA5906A93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A3F4F7-17E1-7B58-FFCB-9B87E7664A2F}"/>
              </a:ext>
            </a:extLst>
          </p:cNvPr>
          <p:cNvSpPr>
            <a:spLocks noGrp="1"/>
          </p:cNvSpPr>
          <p:nvPr>
            <p:ph type="dt" sz="half" idx="10"/>
          </p:nvPr>
        </p:nvSpPr>
        <p:spPr/>
        <p:txBody>
          <a:bodyPr/>
          <a:lstStyle/>
          <a:p>
            <a:fld id="{8FA555B6-8460-4C61-8A2D-C1EE40162F4A}" type="datetimeFigureOut">
              <a:rPr lang="en-US" smtClean="0"/>
              <a:t>11/14/2024</a:t>
            </a:fld>
            <a:endParaRPr lang="en-US"/>
          </a:p>
        </p:txBody>
      </p:sp>
      <p:sp>
        <p:nvSpPr>
          <p:cNvPr id="5" name="Footer Placeholder 4">
            <a:extLst>
              <a:ext uri="{FF2B5EF4-FFF2-40B4-BE49-F238E27FC236}">
                <a16:creationId xmlns:a16="http://schemas.microsoft.com/office/drawing/2014/main" id="{B885C800-EE20-BF47-84F9-D224DFBCEF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B1CC7E-4477-9391-DBF7-B7A792E3391F}"/>
              </a:ext>
            </a:extLst>
          </p:cNvPr>
          <p:cNvSpPr>
            <a:spLocks noGrp="1"/>
          </p:cNvSpPr>
          <p:nvPr>
            <p:ph type="sldNum" sz="quarter" idx="12"/>
          </p:nvPr>
        </p:nvSpPr>
        <p:spPr/>
        <p:txBody>
          <a:bodyPr/>
          <a:lstStyle/>
          <a:p>
            <a:fld id="{680CE37F-6F8F-41E6-99F2-92AADF0EB91A}" type="slidenum">
              <a:rPr lang="en-US" smtClean="0"/>
              <a:t>‹#›</a:t>
            </a:fld>
            <a:endParaRPr lang="en-US"/>
          </a:p>
        </p:txBody>
      </p:sp>
    </p:spTree>
    <p:extLst>
      <p:ext uri="{BB962C8B-B14F-4D97-AF65-F5344CB8AC3E}">
        <p14:creationId xmlns:p14="http://schemas.microsoft.com/office/powerpoint/2010/main" val="28730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47A0E-3A50-11B8-B3DB-FAF57D8D10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4EE7A7-4C07-BAF2-C245-1BC00AA6B2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FF4002-2D6C-47DA-BE49-BFBC1D6CBB03}"/>
              </a:ext>
            </a:extLst>
          </p:cNvPr>
          <p:cNvSpPr>
            <a:spLocks noGrp="1"/>
          </p:cNvSpPr>
          <p:nvPr>
            <p:ph type="dt" sz="half" idx="10"/>
          </p:nvPr>
        </p:nvSpPr>
        <p:spPr/>
        <p:txBody>
          <a:bodyPr/>
          <a:lstStyle/>
          <a:p>
            <a:fld id="{8FA555B6-8460-4C61-8A2D-C1EE40162F4A}" type="datetimeFigureOut">
              <a:rPr lang="en-US" smtClean="0"/>
              <a:t>11/14/2024</a:t>
            </a:fld>
            <a:endParaRPr lang="en-US"/>
          </a:p>
        </p:txBody>
      </p:sp>
      <p:sp>
        <p:nvSpPr>
          <p:cNvPr id="5" name="Footer Placeholder 4">
            <a:extLst>
              <a:ext uri="{FF2B5EF4-FFF2-40B4-BE49-F238E27FC236}">
                <a16:creationId xmlns:a16="http://schemas.microsoft.com/office/drawing/2014/main" id="{7D4B1FC4-6491-97E1-33F0-8573E5DD66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2240D-3B9B-D23A-10D2-D38E46EE6602}"/>
              </a:ext>
            </a:extLst>
          </p:cNvPr>
          <p:cNvSpPr>
            <a:spLocks noGrp="1"/>
          </p:cNvSpPr>
          <p:nvPr>
            <p:ph type="sldNum" sz="quarter" idx="12"/>
          </p:nvPr>
        </p:nvSpPr>
        <p:spPr/>
        <p:txBody>
          <a:bodyPr/>
          <a:lstStyle/>
          <a:p>
            <a:fld id="{680CE37F-6F8F-41E6-99F2-92AADF0EB91A}" type="slidenum">
              <a:rPr lang="en-US" smtClean="0"/>
              <a:t>‹#›</a:t>
            </a:fld>
            <a:endParaRPr lang="en-US"/>
          </a:p>
        </p:txBody>
      </p:sp>
    </p:spTree>
    <p:extLst>
      <p:ext uri="{BB962C8B-B14F-4D97-AF65-F5344CB8AC3E}">
        <p14:creationId xmlns:p14="http://schemas.microsoft.com/office/powerpoint/2010/main" val="2758542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7A1C-D696-D2E3-5D2C-8A800C9CE3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506496-FA55-F13C-10DD-D9DB1571C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BF4891-6488-370C-DF1F-F5C8F6C985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A96AA5-7FC6-29FC-9F3C-A6C4EADA0A05}"/>
              </a:ext>
            </a:extLst>
          </p:cNvPr>
          <p:cNvSpPr>
            <a:spLocks noGrp="1"/>
          </p:cNvSpPr>
          <p:nvPr>
            <p:ph type="dt" sz="half" idx="10"/>
          </p:nvPr>
        </p:nvSpPr>
        <p:spPr/>
        <p:txBody>
          <a:bodyPr/>
          <a:lstStyle/>
          <a:p>
            <a:fld id="{8FA555B6-8460-4C61-8A2D-C1EE40162F4A}" type="datetimeFigureOut">
              <a:rPr lang="en-US" smtClean="0"/>
              <a:t>11/14/2024</a:t>
            </a:fld>
            <a:endParaRPr lang="en-US"/>
          </a:p>
        </p:txBody>
      </p:sp>
      <p:sp>
        <p:nvSpPr>
          <p:cNvPr id="6" name="Footer Placeholder 5">
            <a:extLst>
              <a:ext uri="{FF2B5EF4-FFF2-40B4-BE49-F238E27FC236}">
                <a16:creationId xmlns:a16="http://schemas.microsoft.com/office/drawing/2014/main" id="{6A31693C-FC84-9384-D4B4-545940E5A7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2B2882-A70B-6188-2C10-477029C7478D}"/>
              </a:ext>
            </a:extLst>
          </p:cNvPr>
          <p:cNvSpPr>
            <a:spLocks noGrp="1"/>
          </p:cNvSpPr>
          <p:nvPr>
            <p:ph type="sldNum" sz="quarter" idx="12"/>
          </p:nvPr>
        </p:nvSpPr>
        <p:spPr/>
        <p:txBody>
          <a:bodyPr/>
          <a:lstStyle/>
          <a:p>
            <a:fld id="{680CE37F-6F8F-41E6-99F2-92AADF0EB91A}" type="slidenum">
              <a:rPr lang="en-US" smtClean="0"/>
              <a:t>‹#›</a:t>
            </a:fld>
            <a:endParaRPr lang="en-US"/>
          </a:p>
        </p:txBody>
      </p:sp>
    </p:spTree>
    <p:extLst>
      <p:ext uri="{BB962C8B-B14F-4D97-AF65-F5344CB8AC3E}">
        <p14:creationId xmlns:p14="http://schemas.microsoft.com/office/powerpoint/2010/main" val="2901956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FA419-C5A3-EF74-E31C-59719FBAA8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DDCE8F-0A27-D9B3-FB7C-DFA0675CC8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B58CE8-A741-8290-CC45-A76B3B6401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67EAFA-CAE9-4422-CAE6-000AF6F46B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162F0F-C84F-7AD8-900B-B6A6ADC84A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620DCE-363F-5597-C848-048007136E91}"/>
              </a:ext>
            </a:extLst>
          </p:cNvPr>
          <p:cNvSpPr>
            <a:spLocks noGrp="1"/>
          </p:cNvSpPr>
          <p:nvPr>
            <p:ph type="dt" sz="half" idx="10"/>
          </p:nvPr>
        </p:nvSpPr>
        <p:spPr/>
        <p:txBody>
          <a:bodyPr/>
          <a:lstStyle/>
          <a:p>
            <a:fld id="{8FA555B6-8460-4C61-8A2D-C1EE40162F4A}" type="datetimeFigureOut">
              <a:rPr lang="en-US" smtClean="0"/>
              <a:t>11/14/2024</a:t>
            </a:fld>
            <a:endParaRPr lang="en-US"/>
          </a:p>
        </p:txBody>
      </p:sp>
      <p:sp>
        <p:nvSpPr>
          <p:cNvPr id="8" name="Footer Placeholder 7">
            <a:extLst>
              <a:ext uri="{FF2B5EF4-FFF2-40B4-BE49-F238E27FC236}">
                <a16:creationId xmlns:a16="http://schemas.microsoft.com/office/drawing/2014/main" id="{434D1622-5246-0D58-1A1D-B08C44C2EC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4276372-F4CA-B570-26EB-F373AD070695}"/>
              </a:ext>
            </a:extLst>
          </p:cNvPr>
          <p:cNvSpPr>
            <a:spLocks noGrp="1"/>
          </p:cNvSpPr>
          <p:nvPr>
            <p:ph type="sldNum" sz="quarter" idx="12"/>
          </p:nvPr>
        </p:nvSpPr>
        <p:spPr/>
        <p:txBody>
          <a:bodyPr/>
          <a:lstStyle/>
          <a:p>
            <a:fld id="{680CE37F-6F8F-41E6-99F2-92AADF0EB91A}" type="slidenum">
              <a:rPr lang="en-US" smtClean="0"/>
              <a:t>‹#›</a:t>
            </a:fld>
            <a:endParaRPr lang="en-US"/>
          </a:p>
        </p:txBody>
      </p:sp>
    </p:spTree>
    <p:extLst>
      <p:ext uri="{BB962C8B-B14F-4D97-AF65-F5344CB8AC3E}">
        <p14:creationId xmlns:p14="http://schemas.microsoft.com/office/powerpoint/2010/main" val="4219020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735DF-5E66-CA3A-C65F-3C2D64FBC3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7D8F7E-5A58-21D2-FBF0-05A5D2E84173}"/>
              </a:ext>
            </a:extLst>
          </p:cNvPr>
          <p:cNvSpPr>
            <a:spLocks noGrp="1"/>
          </p:cNvSpPr>
          <p:nvPr>
            <p:ph type="dt" sz="half" idx="10"/>
          </p:nvPr>
        </p:nvSpPr>
        <p:spPr/>
        <p:txBody>
          <a:bodyPr/>
          <a:lstStyle/>
          <a:p>
            <a:fld id="{8FA555B6-8460-4C61-8A2D-C1EE40162F4A}" type="datetimeFigureOut">
              <a:rPr lang="en-US" smtClean="0"/>
              <a:t>11/14/2024</a:t>
            </a:fld>
            <a:endParaRPr lang="en-US"/>
          </a:p>
        </p:txBody>
      </p:sp>
      <p:sp>
        <p:nvSpPr>
          <p:cNvPr id="4" name="Footer Placeholder 3">
            <a:extLst>
              <a:ext uri="{FF2B5EF4-FFF2-40B4-BE49-F238E27FC236}">
                <a16:creationId xmlns:a16="http://schemas.microsoft.com/office/drawing/2014/main" id="{66BC4B2F-8BCF-7F01-3BDE-E930800B82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00B228-6D0A-542D-B47B-1F95F9EE74B8}"/>
              </a:ext>
            </a:extLst>
          </p:cNvPr>
          <p:cNvSpPr>
            <a:spLocks noGrp="1"/>
          </p:cNvSpPr>
          <p:nvPr>
            <p:ph type="sldNum" sz="quarter" idx="12"/>
          </p:nvPr>
        </p:nvSpPr>
        <p:spPr/>
        <p:txBody>
          <a:bodyPr/>
          <a:lstStyle/>
          <a:p>
            <a:fld id="{680CE37F-6F8F-41E6-99F2-92AADF0EB91A}" type="slidenum">
              <a:rPr lang="en-US" smtClean="0"/>
              <a:t>‹#›</a:t>
            </a:fld>
            <a:endParaRPr lang="en-US"/>
          </a:p>
        </p:txBody>
      </p:sp>
    </p:spTree>
    <p:extLst>
      <p:ext uri="{BB962C8B-B14F-4D97-AF65-F5344CB8AC3E}">
        <p14:creationId xmlns:p14="http://schemas.microsoft.com/office/powerpoint/2010/main" val="378649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A79E6-1AA1-8B8E-AB5A-8D3CE2FD0C8A}"/>
              </a:ext>
            </a:extLst>
          </p:cNvPr>
          <p:cNvSpPr>
            <a:spLocks noGrp="1"/>
          </p:cNvSpPr>
          <p:nvPr>
            <p:ph type="dt" sz="half" idx="10"/>
          </p:nvPr>
        </p:nvSpPr>
        <p:spPr/>
        <p:txBody>
          <a:bodyPr/>
          <a:lstStyle/>
          <a:p>
            <a:fld id="{8FA555B6-8460-4C61-8A2D-C1EE40162F4A}" type="datetimeFigureOut">
              <a:rPr lang="en-US" smtClean="0"/>
              <a:t>11/14/2024</a:t>
            </a:fld>
            <a:endParaRPr lang="en-US"/>
          </a:p>
        </p:txBody>
      </p:sp>
      <p:sp>
        <p:nvSpPr>
          <p:cNvPr id="3" name="Footer Placeholder 2">
            <a:extLst>
              <a:ext uri="{FF2B5EF4-FFF2-40B4-BE49-F238E27FC236}">
                <a16:creationId xmlns:a16="http://schemas.microsoft.com/office/drawing/2014/main" id="{1D06CBFC-93D7-908C-0FD0-7E7C3E5F88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7F8127-306D-95AE-F81B-9471111C7846}"/>
              </a:ext>
            </a:extLst>
          </p:cNvPr>
          <p:cNvSpPr>
            <a:spLocks noGrp="1"/>
          </p:cNvSpPr>
          <p:nvPr>
            <p:ph type="sldNum" sz="quarter" idx="12"/>
          </p:nvPr>
        </p:nvSpPr>
        <p:spPr/>
        <p:txBody>
          <a:bodyPr/>
          <a:lstStyle/>
          <a:p>
            <a:fld id="{680CE37F-6F8F-41E6-99F2-92AADF0EB91A}" type="slidenum">
              <a:rPr lang="en-US" smtClean="0"/>
              <a:t>‹#›</a:t>
            </a:fld>
            <a:endParaRPr lang="en-US"/>
          </a:p>
        </p:txBody>
      </p:sp>
    </p:spTree>
    <p:extLst>
      <p:ext uri="{BB962C8B-B14F-4D97-AF65-F5344CB8AC3E}">
        <p14:creationId xmlns:p14="http://schemas.microsoft.com/office/powerpoint/2010/main" val="6926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4E662-E75D-E850-EBBB-2ECA76BB9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E670DC-9176-FE46-4B5C-21DCBCF31D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C233F-BF88-14B8-666E-304D9A662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281954-8E43-A87F-051F-1B83B5FBCE90}"/>
              </a:ext>
            </a:extLst>
          </p:cNvPr>
          <p:cNvSpPr>
            <a:spLocks noGrp="1"/>
          </p:cNvSpPr>
          <p:nvPr>
            <p:ph type="dt" sz="half" idx="10"/>
          </p:nvPr>
        </p:nvSpPr>
        <p:spPr/>
        <p:txBody>
          <a:bodyPr/>
          <a:lstStyle/>
          <a:p>
            <a:fld id="{8FA555B6-8460-4C61-8A2D-C1EE40162F4A}" type="datetimeFigureOut">
              <a:rPr lang="en-US" smtClean="0"/>
              <a:t>11/14/2024</a:t>
            </a:fld>
            <a:endParaRPr lang="en-US"/>
          </a:p>
        </p:txBody>
      </p:sp>
      <p:sp>
        <p:nvSpPr>
          <p:cNvPr id="6" name="Footer Placeholder 5">
            <a:extLst>
              <a:ext uri="{FF2B5EF4-FFF2-40B4-BE49-F238E27FC236}">
                <a16:creationId xmlns:a16="http://schemas.microsoft.com/office/drawing/2014/main" id="{CF16064D-97D1-433B-E3C4-6340D71CDD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C004C-FFB3-B623-63E6-B461DD8CAFE7}"/>
              </a:ext>
            </a:extLst>
          </p:cNvPr>
          <p:cNvSpPr>
            <a:spLocks noGrp="1"/>
          </p:cNvSpPr>
          <p:nvPr>
            <p:ph type="sldNum" sz="quarter" idx="12"/>
          </p:nvPr>
        </p:nvSpPr>
        <p:spPr/>
        <p:txBody>
          <a:bodyPr/>
          <a:lstStyle/>
          <a:p>
            <a:fld id="{680CE37F-6F8F-41E6-99F2-92AADF0EB91A}" type="slidenum">
              <a:rPr lang="en-US" smtClean="0"/>
              <a:t>‹#›</a:t>
            </a:fld>
            <a:endParaRPr lang="en-US"/>
          </a:p>
        </p:txBody>
      </p:sp>
    </p:spTree>
    <p:extLst>
      <p:ext uri="{BB962C8B-B14F-4D97-AF65-F5344CB8AC3E}">
        <p14:creationId xmlns:p14="http://schemas.microsoft.com/office/powerpoint/2010/main" val="1054373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9AF40-8B9B-489C-4053-B0AC0BD45B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CEB3FF-E39B-1BCF-E325-E6641565F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0225FE-BCC9-E5BF-D90D-6D2BA9F06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9FB22-4DC6-A623-57FD-0D8359AC91A5}"/>
              </a:ext>
            </a:extLst>
          </p:cNvPr>
          <p:cNvSpPr>
            <a:spLocks noGrp="1"/>
          </p:cNvSpPr>
          <p:nvPr>
            <p:ph type="dt" sz="half" idx="10"/>
          </p:nvPr>
        </p:nvSpPr>
        <p:spPr/>
        <p:txBody>
          <a:bodyPr/>
          <a:lstStyle/>
          <a:p>
            <a:fld id="{8FA555B6-8460-4C61-8A2D-C1EE40162F4A}" type="datetimeFigureOut">
              <a:rPr lang="en-US" smtClean="0"/>
              <a:t>11/14/2024</a:t>
            </a:fld>
            <a:endParaRPr lang="en-US"/>
          </a:p>
        </p:txBody>
      </p:sp>
      <p:sp>
        <p:nvSpPr>
          <p:cNvPr id="6" name="Footer Placeholder 5">
            <a:extLst>
              <a:ext uri="{FF2B5EF4-FFF2-40B4-BE49-F238E27FC236}">
                <a16:creationId xmlns:a16="http://schemas.microsoft.com/office/drawing/2014/main" id="{24FD763B-DD52-9C68-A9E1-164EC1E9F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55762-2E82-43F0-F264-E886DAF8C08F}"/>
              </a:ext>
            </a:extLst>
          </p:cNvPr>
          <p:cNvSpPr>
            <a:spLocks noGrp="1"/>
          </p:cNvSpPr>
          <p:nvPr>
            <p:ph type="sldNum" sz="quarter" idx="12"/>
          </p:nvPr>
        </p:nvSpPr>
        <p:spPr/>
        <p:txBody>
          <a:bodyPr/>
          <a:lstStyle/>
          <a:p>
            <a:fld id="{680CE37F-6F8F-41E6-99F2-92AADF0EB91A}" type="slidenum">
              <a:rPr lang="en-US" smtClean="0"/>
              <a:t>‹#›</a:t>
            </a:fld>
            <a:endParaRPr lang="en-US"/>
          </a:p>
        </p:txBody>
      </p:sp>
    </p:spTree>
    <p:extLst>
      <p:ext uri="{BB962C8B-B14F-4D97-AF65-F5344CB8AC3E}">
        <p14:creationId xmlns:p14="http://schemas.microsoft.com/office/powerpoint/2010/main" val="263127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5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9F1FCD-44EC-35A6-5B40-AD692E9583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453943-78EF-C8F7-B32B-98E3CCC090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46B55-5212-11E7-B2EE-C533B4B89A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A555B6-8460-4C61-8A2D-C1EE40162F4A}" type="datetimeFigureOut">
              <a:rPr lang="en-US" smtClean="0"/>
              <a:t>11/14/2024</a:t>
            </a:fld>
            <a:endParaRPr lang="en-US"/>
          </a:p>
        </p:txBody>
      </p:sp>
      <p:sp>
        <p:nvSpPr>
          <p:cNvPr id="5" name="Footer Placeholder 4">
            <a:extLst>
              <a:ext uri="{FF2B5EF4-FFF2-40B4-BE49-F238E27FC236}">
                <a16:creationId xmlns:a16="http://schemas.microsoft.com/office/drawing/2014/main" id="{785ED500-05A4-C3EE-EB09-0D0A7A5BAE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B849BB-1426-835B-5AD0-4DD1B46868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0CE37F-6F8F-41E6-99F2-92AADF0EB91A}" type="slidenum">
              <a:rPr lang="en-US" smtClean="0"/>
              <a:t>‹#›</a:t>
            </a:fld>
            <a:endParaRPr lang="en-US"/>
          </a:p>
        </p:txBody>
      </p:sp>
    </p:spTree>
    <p:extLst>
      <p:ext uri="{BB962C8B-B14F-4D97-AF65-F5344CB8AC3E}">
        <p14:creationId xmlns:p14="http://schemas.microsoft.com/office/powerpoint/2010/main" val="348745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svg"/><Relationship Id="rId2"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657641E-3D7D-2F72-6FBE-8D6A3C614931}"/>
              </a:ext>
            </a:extLst>
          </p:cNvPr>
          <p:cNvSpPr/>
          <p:nvPr/>
        </p:nvSpPr>
        <p:spPr>
          <a:xfrm>
            <a:off x="495300" y="919944"/>
            <a:ext cx="5600700" cy="7081055"/>
          </a:xfrm>
          <a:prstGeom prst="roundRect">
            <a:avLst>
              <a:gd name="adj" fmla="val 13528"/>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u="sng" dirty="0">
                <a:solidFill>
                  <a:schemeClr val="accent2"/>
                </a:solidFill>
                <a:latin typeface="Arial Black" panose="020B0A04020102020204" pitchFamily="34" charset="0"/>
              </a:rPr>
              <a:t>GROUP 5 </a:t>
            </a:r>
            <a:r>
              <a:rPr lang="en-US" sz="4000" dirty="0">
                <a:solidFill>
                  <a:schemeClr val="bg1"/>
                </a:solidFill>
                <a:latin typeface="Arial Black" panose="020B0A04020102020204" pitchFamily="34" charset="0"/>
              </a:rPr>
              <a:t>RENEWABLE PRODUCT DEMAND FORECAST REPORT</a:t>
            </a:r>
          </a:p>
        </p:txBody>
      </p:sp>
      <p:pic>
        <p:nvPicPr>
          <p:cNvPr id="7" name="Picture 6">
            <a:extLst>
              <a:ext uri="{FF2B5EF4-FFF2-40B4-BE49-F238E27FC236}">
                <a16:creationId xmlns:a16="http://schemas.microsoft.com/office/drawing/2014/main" id="{BE013AA7-C7BE-35E8-4E73-628CF28D44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2489" y="1804235"/>
            <a:ext cx="5779168" cy="3249529"/>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723609883"/>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657641E-3D7D-2F72-6FBE-8D6A3C614931}"/>
              </a:ext>
            </a:extLst>
          </p:cNvPr>
          <p:cNvSpPr/>
          <p:nvPr/>
        </p:nvSpPr>
        <p:spPr>
          <a:xfrm>
            <a:off x="6324600" y="-954158"/>
            <a:ext cx="5600700" cy="8766315"/>
          </a:xfrm>
          <a:prstGeom prst="roundRect">
            <a:avLst>
              <a:gd name="adj" fmla="val 13528"/>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6877049" y="768958"/>
            <a:ext cx="4443413" cy="707886"/>
          </a:xfrm>
          <a:prstGeom prst="rect">
            <a:avLst/>
          </a:prstGeom>
          <a:noFill/>
        </p:spPr>
        <p:txBody>
          <a:bodyPr wrap="square" rtlCol="0">
            <a:spAutoFit/>
          </a:bodyPr>
          <a:lstStyle/>
          <a:p>
            <a:pPr algn="ctr"/>
            <a:r>
              <a:rPr lang="en-US" sz="4000" b="1" u="sng" dirty="0">
                <a:solidFill>
                  <a:schemeClr val="accent2">
                    <a:lumMod val="75000"/>
                  </a:schemeClr>
                </a:solidFill>
              </a:rPr>
              <a:t>Recommendations</a:t>
            </a:r>
          </a:p>
        </p:txBody>
      </p:sp>
      <p:sp>
        <p:nvSpPr>
          <p:cNvPr id="3" name="TextBox 2">
            <a:extLst>
              <a:ext uri="{FF2B5EF4-FFF2-40B4-BE49-F238E27FC236}">
                <a16:creationId xmlns:a16="http://schemas.microsoft.com/office/drawing/2014/main" id="{606F3784-AB75-021E-44E2-2B6828BABC67}"/>
              </a:ext>
            </a:extLst>
          </p:cNvPr>
          <p:cNvSpPr txBox="1"/>
          <p:nvPr/>
        </p:nvSpPr>
        <p:spPr>
          <a:xfrm>
            <a:off x="6692901" y="2223210"/>
            <a:ext cx="4876798" cy="584775"/>
          </a:xfrm>
          <a:prstGeom prst="rect">
            <a:avLst/>
          </a:prstGeom>
          <a:noFill/>
        </p:spPr>
        <p:txBody>
          <a:bodyPr wrap="square" rtlCol="0">
            <a:spAutoFit/>
          </a:bodyPr>
          <a:lstStyle/>
          <a:p>
            <a:pPr algn="ctr"/>
            <a:r>
              <a:rPr lang="en-US" sz="3200" b="1" dirty="0">
                <a:solidFill>
                  <a:schemeClr val="bg1"/>
                </a:solidFill>
              </a:rPr>
              <a:t>1. Expand Local Production</a:t>
            </a:r>
          </a:p>
        </p:txBody>
      </p:sp>
      <p:sp>
        <p:nvSpPr>
          <p:cNvPr id="5" name="TextBox 4">
            <a:extLst>
              <a:ext uri="{FF2B5EF4-FFF2-40B4-BE49-F238E27FC236}">
                <a16:creationId xmlns:a16="http://schemas.microsoft.com/office/drawing/2014/main" id="{D8C86374-856D-DAED-5D73-205336E3D1D1}"/>
              </a:ext>
            </a:extLst>
          </p:cNvPr>
          <p:cNvSpPr txBox="1"/>
          <p:nvPr/>
        </p:nvSpPr>
        <p:spPr>
          <a:xfrm>
            <a:off x="6545179" y="3500050"/>
            <a:ext cx="5269287" cy="2308324"/>
          </a:xfrm>
          <a:prstGeom prst="rect">
            <a:avLst/>
          </a:prstGeom>
          <a:noFill/>
        </p:spPr>
        <p:txBody>
          <a:bodyPr wrap="square" rtlCol="0">
            <a:spAutoFit/>
          </a:bodyPr>
          <a:lstStyle/>
          <a:p>
            <a:r>
              <a:rPr lang="en-US" sz="2400" dirty="0">
                <a:solidFill>
                  <a:schemeClr val="bg1"/>
                </a:solidFill>
              </a:rPr>
              <a:t>To counter rising exchange rates and their impact on product costs, encourage local production of renewable components (e.g., solar panels, batteries) to reduce import dependency and lower prices</a:t>
            </a:r>
            <a:endParaRPr lang="en-US" sz="2400" b="1" dirty="0">
              <a:solidFill>
                <a:schemeClr val="bg1"/>
              </a:solidFill>
            </a:endParaRPr>
          </a:p>
        </p:txBody>
      </p:sp>
      <p:sp>
        <p:nvSpPr>
          <p:cNvPr id="10" name="Double Bracket 9">
            <a:extLst>
              <a:ext uri="{FF2B5EF4-FFF2-40B4-BE49-F238E27FC236}">
                <a16:creationId xmlns:a16="http://schemas.microsoft.com/office/drawing/2014/main" id="{20BBD973-AB25-B931-E9C5-9F0FE3DE5DE9}"/>
              </a:ext>
            </a:extLst>
          </p:cNvPr>
          <p:cNvSpPr/>
          <p:nvPr/>
        </p:nvSpPr>
        <p:spPr>
          <a:xfrm>
            <a:off x="481262" y="1799725"/>
            <a:ext cx="5453567" cy="3937000"/>
          </a:xfrm>
          <a:prstGeom prst="bracketPair">
            <a:avLst>
              <a:gd name="adj" fmla="val 2550"/>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7EFA1112-4E47-82CC-16A8-A625BAD2F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538" y="1217528"/>
            <a:ext cx="4876190" cy="4876190"/>
          </a:xfrm>
          <a:prstGeom prst="rect">
            <a:avLst/>
          </a:prstGeom>
        </p:spPr>
      </p:pic>
    </p:spTree>
    <p:extLst>
      <p:ext uri="{BB962C8B-B14F-4D97-AF65-F5344CB8AC3E}">
        <p14:creationId xmlns:p14="http://schemas.microsoft.com/office/powerpoint/2010/main" val="2952294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657641E-3D7D-2F72-6FBE-8D6A3C614931}"/>
              </a:ext>
            </a:extLst>
          </p:cNvPr>
          <p:cNvSpPr/>
          <p:nvPr/>
        </p:nvSpPr>
        <p:spPr>
          <a:xfrm>
            <a:off x="6324600" y="-1092521"/>
            <a:ext cx="5600700" cy="8766315"/>
          </a:xfrm>
          <a:prstGeom prst="roundRect">
            <a:avLst>
              <a:gd name="adj" fmla="val 13528"/>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6877049" y="768958"/>
            <a:ext cx="4443413" cy="707886"/>
          </a:xfrm>
          <a:prstGeom prst="rect">
            <a:avLst/>
          </a:prstGeom>
          <a:noFill/>
        </p:spPr>
        <p:txBody>
          <a:bodyPr wrap="square" rtlCol="0">
            <a:spAutoFit/>
          </a:bodyPr>
          <a:lstStyle/>
          <a:p>
            <a:pPr algn="ctr"/>
            <a:r>
              <a:rPr lang="en-US" sz="4000" b="1" u="sng" dirty="0">
                <a:solidFill>
                  <a:schemeClr val="accent2">
                    <a:lumMod val="75000"/>
                  </a:schemeClr>
                </a:solidFill>
              </a:rPr>
              <a:t>Recommendations</a:t>
            </a:r>
          </a:p>
        </p:txBody>
      </p:sp>
      <p:sp>
        <p:nvSpPr>
          <p:cNvPr id="3" name="TextBox 2">
            <a:extLst>
              <a:ext uri="{FF2B5EF4-FFF2-40B4-BE49-F238E27FC236}">
                <a16:creationId xmlns:a16="http://schemas.microsoft.com/office/drawing/2014/main" id="{606F3784-AB75-021E-44E2-2B6828BABC67}"/>
              </a:ext>
            </a:extLst>
          </p:cNvPr>
          <p:cNvSpPr txBox="1"/>
          <p:nvPr/>
        </p:nvSpPr>
        <p:spPr>
          <a:xfrm>
            <a:off x="6595951" y="2122742"/>
            <a:ext cx="5057998" cy="1077218"/>
          </a:xfrm>
          <a:prstGeom prst="rect">
            <a:avLst/>
          </a:prstGeom>
          <a:noFill/>
        </p:spPr>
        <p:txBody>
          <a:bodyPr wrap="square" rtlCol="0">
            <a:spAutoFit/>
          </a:bodyPr>
          <a:lstStyle/>
          <a:p>
            <a:pPr algn="ctr"/>
            <a:r>
              <a:rPr lang="en-US" sz="3200" b="1" dirty="0">
                <a:solidFill>
                  <a:schemeClr val="tx2">
                    <a:lumMod val="50000"/>
                  </a:schemeClr>
                </a:solidFill>
              </a:rPr>
              <a:t>2. Boost Renewable Capacity Initiatives</a:t>
            </a:r>
          </a:p>
        </p:txBody>
      </p:sp>
      <p:sp>
        <p:nvSpPr>
          <p:cNvPr id="5" name="TextBox 4">
            <a:extLst>
              <a:ext uri="{FF2B5EF4-FFF2-40B4-BE49-F238E27FC236}">
                <a16:creationId xmlns:a16="http://schemas.microsoft.com/office/drawing/2014/main" id="{D8C86374-856D-DAED-5D73-205336E3D1D1}"/>
              </a:ext>
            </a:extLst>
          </p:cNvPr>
          <p:cNvSpPr txBox="1"/>
          <p:nvPr/>
        </p:nvSpPr>
        <p:spPr>
          <a:xfrm>
            <a:off x="6877049" y="3599204"/>
            <a:ext cx="5269287" cy="2677656"/>
          </a:xfrm>
          <a:prstGeom prst="rect">
            <a:avLst/>
          </a:prstGeom>
          <a:noFill/>
        </p:spPr>
        <p:txBody>
          <a:bodyPr wrap="square" rtlCol="0">
            <a:spAutoFit/>
          </a:bodyPr>
          <a:lstStyle/>
          <a:p>
            <a:r>
              <a:rPr lang="en-US" sz="2400" dirty="0"/>
              <a:t>Address the decline in renewable capacity per capita by prioritizing infrastructure projects that increase accessibility, potentially through partnerships or subsidies to make renewable energy affordable and accessible.</a:t>
            </a:r>
            <a:endParaRPr lang="en-US" sz="2400" b="1" dirty="0">
              <a:solidFill>
                <a:schemeClr val="tx2">
                  <a:lumMod val="50000"/>
                </a:schemeClr>
              </a:solidFill>
            </a:endParaRPr>
          </a:p>
        </p:txBody>
      </p:sp>
      <p:sp>
        <p:nvSpPr>
          <p:cNvPr id="10" name="Double Bracket 9">
            <a:extLst>
              <a:ext uri="{FF2B5EF4-FFF2-40B4-BE49-F238E27FC236}">
                <a16:creationId xmlns:a16="http://schemas.microsoft.com/office/drawing/2014/main" id="{20BBD973-AB25-B931-E9C5-9F0FE3DE5DE9}"/>
              </a:ext>
            </a:extLst>
          </p:cNvPr>
          <p:cNvSpPr/>
          <p:nvPr/>
        </p:nvSpPr>
        <p:spPr>
          <a:xfrm>
            <a:off x="481262" y="1601203"/>
            <a:ext cx="5453567" cy="3937000"/>
          </a:xfrm>
          <a:prstGeom prst="bracketPair">
            <a:avLst>
              <a:gd name="adj" fmla="val 2550"/>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a:extLst>
              <a:ext uri="{FF2B5EF4-FFF2-40B4-BE49-F238E27FC236}">
                <a16:creationId xmlns:a16="http://schemas.microsoft.com/office/drawing/2014/main" id="{E2526A57-8078-5338-38C2-FDF98BB9FA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53" y="1307430"/>
            <a:ext cx="4674609" cy="4674609"/>
          </a:xfrm>
          <a:prstGeom prst="rect">
            <a:avLst/>
          </a:prstGeom>
        </p:spPr>
      </p:pic>
    </p:spTree>
    <p:extLst>
      <p:ext uri="{BB962C8B-B14F-4D97-AF65-F5344CB8AC3E}">
        <p14:creationId xmlns:p14="http://schemas.microsoft.com/office/powerpoint/2010/main" val="3234603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657641E-3D7D-2F72-6FBE-8D6A3C614931}"/>
              </a:ext>
            </a:extLst>
          </p:cNvPr>
          <p:cNvSpPr/>
          <p:nvPr/>
        </p:nvSpPr>
        <p:spPr>
          <a:xfrm>
            <a:off x="6324600" y="-1092521"/>
            <a:ext cx="5600700" cy="8766315"/>
          </a:xfrm>
          <a:prstGeom prst="roundRect">
            <a:avLst>
              <a:gd name="adj" fmla="val 13528"/>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6877049" y="768958"/>
            <a:ext cx="4443413" cy="707886"/>
          </a:xfrm>
          <a:prstGeom prst="rect">
            <a:avLst/>
          </a:prstGeom>
          <a:noFill/>
        </p:spPr>
        <p:txBody>
          <a:bodyPr wrap="square" rtlCol="0">
            <a:spAutoFit/>
          </a:bodyPr>
          <a:lstStyle/>
          <a:p>
            <a:pPr algn="ctr"/>
            <a:r>
              <a:rPr lang="en-US" sz="4000" b="1" u="sng" dirty="0">
                <a:solidFill>
                  <a:schemeClr val="accent2">
                    <a:lumMod val="75000"/>
                  </a:schemeClr>
                </a:solidFill>
              </a:rPr>
              <a:t>Recommendations</a:t>
            </a:r>
          </a:p>
        </p:txBody>
      </p:sp>
      <p:sp>
        <p:nvSpPr>
          <p:cNvPr id="3" name="TextBox 2">
            <a:extLst>
              <a:ext uri="{FF2B5EF4-FFF2-40B4-BE49-F238E27FC236}">
                <a16:creationId xmlns:a16="http://schemas.microsoft.com/office/drawing/2014/main" id="{606F3784-AB75-021E-44E2-2B6828BABC67}"/>
              </a:ext>
            </a:extLst>
          </p:cNvPr>
          <p:cNvSpPr txBox="1"/>
          <p:nvPr/>
        </p:nvSpPr>
        <p:spPr>
          <a:xfrm>
            <a:off x="6595951" y="2122742"/>
            <a:ext cx="5057998" cy="1077218"/>
          </a:xfrm>
          <a:prstGeom prst="rect">
            <a:avLst/>
          </a:prstGeom>
          <a:noFill/>
        </p:spPr>
        <p:txBody>
          <a:bodyPr wrap="square" rtlCol="0">
            <a:spAutoFit/>
          </a:bodyPr>
          <a:lstStyle/>
          <a:p>
            <a:pPr algn="ctr"/>
            <a:r>
              <a:rPr lang="en-US" sz="3200" b="1" dirty="0">
                <a:solidFill>
                  <a:schemeClr val="bg1">
                    <a:lumMod val="95000"/>
                  </a:schemeClr>
                </a:solidFill>
              </a:rPr>
              <a:t>3. Leverage Financial Flow Trends</a:t>
            </a:r>
          </a:p>
        </p:txBody>
      </p:sp>
      <p:sp>
        <p:nvSpPr>
          <p:cNvPr id="5" name="TextBox 4">
            <a:extLst>
              <a:ext uri="{FF2B5EF4-FFF2-40B4-BE49-F238E27FC236}">
                <a16:creationId xmlns:a16="http://schemas.microsoft.com/office/drawing/2014/main" id="{D8C86374-856D-DAED-5D73-205336E3D1D1}"/>
              </a:ext>
            </a:extLst>
          </p:cNvPr>
          <p:cNvSpPr txBox="1"/>
          <p:nvPr/>
        </p:nvSpPr>
        <p:spPr>
          <a:xfrm>
            <a:off x="6773048" y="3644734"/>
            <a:ext cx="5057999" cy="1938992"/>
          </a:xfrm>
          <a:prstGeom prst="rect">
            <a:avLst/>
          </a:prstGeom>
          <a:noFill/>
        </p:spPr>
        <p:txBody>
          <a:bodyPr wrap="square" rtlCol="0">
            <a:spAutoFit/>
          </a:bodyPr>
          <a:lstStyle/>
          <a:p>
            <a:r>
              <a:rPr lang="en-US" sz="2400" dirty="0">
                <a:solidFill>
                  <a:schemeClr val="bg1">
                    <a:lumMod val="95000"/>
                  </a:schemeClr>
                </a:solidFill>
              </a:rPr>
              <a:t>With financial flows spiking, establish strategies to direct these funds effectively into sustainable projects that meet increasing demand and address per capita availability</a:t>
            </a:r>
            <a:endParaRPr lang="en-US" sz="2400" b="1" dirty="0">
              <a:solidFill>
                <a:schemeClr val="bg1">
                  <a:lumMod val="95000"/>
                </a:schemeClr>
              </a:solidFill>
            </a:endParaRPr>
          </a:p>
        </p:txBody>
      </p:sp>
      <p:sp>
        <p:nvSpPr>
          <p:cNvPr id="10" name="Double Bracket 9">
            <a:extLst>
              <a:ext uri="{FF2B5EF4-FFF2-40B4-BE49-F238E27FC236}">
                <a16:creationId xmlns:a16="http://schemas.microsoft.com/office/drawing/2014/main" id="{20BBD973-AB25-B931-E9C5-9F0FE3DE5DE9}"/>
              </a:ext>
            </a:extLst>
          </p:cNvPr>
          <p:cNvSpPr/>
          <p:nvPr/>
        </p:nvSpPr>
        <p:spPr>
          <a:xfrm>
            <a:off x="481262" y="1601203"/>
            <a:ext cx="5453567" cy="3937000"/>
          </a:xfrm>
          <a:prstGeom prst="bracketPair">
            <a:avLst>
              <a:gd name="adj" fmla="val 2550"/>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76D8F083-A37E-74B8-AAD5-80421BDC14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304" y="1074480"/>
            <a:ext cx="4877481" cy="4877481"/>
          </a:xfrm>
          <a:prstGeom prst="rect">
            <a:avLst/>
          </a:prstGeom>
        </p:spPr>
      </p:pic>
    </p:spTree>
    <p:extLst>
      <p:ext uri="{BB962C8B-B14F-4D97-AF65-F5344CB8AC3E}">
        <p14:creationId xmlns:p14="http://schemas.microsoft.com/office/powerpoint/2010/main" val="21641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657641E-3D7D-2F72-6FBE-8D6A3C614931}"/>
              </a:ext>
            </a:extLst>
          </p:cNvPr>
          <p:cNvSpPr/>
          <p:nvPr/>
        </p:nvSpPr>
        <p:spPr>
          <a:xfrm>
            <a:off x="6324600" y="-1092521"/>
            <a:ext cx="5600700" cy="8766315"/>
          </a:xfrm>
          <a:prstGeom prst="roundRect">
            <a:avLst>
              <a:gd name="adj" fmla="val 13528"/>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6877049" y="768958"/>
            <a:ext cx="4443413" cy="707886"/>
          </a:xfrm>
          <a:prstGeom prst="rect">
            <a:avLst/>
          </a:prstGeom>
          <a:noFill/>
        </p:spPr>
        <p:txBody>
          <a:bodyPr wrap="square" rtlCol="0">
            <a:spAutoFit/>
          </a:bodyPr>
          <a:lstStyle/>
          <a:p>
            <a:pPr algn="ctr"/>
            <a:r>
              <a:rPr lang="en-US" sz="4000" b="1" u="sng" dirty="0">
                <a:solidFill>
                  <a:schemeClr val="accent2"/>
                </a:solidFill>
              </a:rPr>
              <a:t>Recommendations</a:t>
            </a:r>
          </a:p>
        </p:txBody>
      </p:sp>
      <p:sp>
        <p:nvSpPr>
          <p:cNvPr id="3" name="TextBox 2">
            <a:extLst>
              <a:ext uri="{FF2B5EF4-FFF2-40B4-BE49-F238E27FC236}">
                <a16:creationId xmlns:a16="http://schemas.microsoft.com/office/drawing/2014/main" id="{606F3784-AB75-021E-44E2-2B6828BABC67}"/>
              </a:ext>
            </a:extLst>
          </p:cNvPr>
          <p:cNvSpPr txBox="1"/>
          <p:nvPr/>
        </p:nvSpPr>
        <p:spPr>
          <a:xfrm>
            <a:off x="6595951" y="2122742"/>
            <a:ext cx="5057998" cy="1077218"/>
          </a:xfrm>
          <a:prstGeom prst="rect">
            <a:avLst/>
          </a:prstGeom>
          <a:noFill/>
        </p:spPr>
        <p:txBody>
          <a:bodyPr wrap="square" rtlCol="0">
            <a:spAutoFit/>
          </a:bodyPr>
          <a:lstStyle/>
          <a:p>
            <a:pPr algn="ctr"/>
            <a:r>
              <a:rPr lang="en-US" sz="3200" b="1" dirty="0">
                <a:solidFill>
                  <a:schemeClr val="tx2">
                    <a:lumMod val="50000"/>
                  </a:schemeClr>
                </a:solidFill>
              </a:rPr>
              <a:t>4. Enhance Consumer Education and Subsidies</a:t>
            </a:r>
          </a:p>
        </p:txBody>
      </p:sp>
      <p:sp>
        <p:nvSpPr>
          <p:cNvPr id="5" name="TextBox 4">
            <a:extLst>
              <a:ext uri="{FF2B5EF4-FFF2-40B4-BE49-F238E27FC236}">
                <a16:creationId xmlns:a16="http://schemas.microsoft.com/office/drawing/2014/main" id="{D8C86374-856D-DAED-5D73-205336E3D1D1}"/>
              </a:ext>
            </a:extLst>
          </p:cNvPr>
          <p:cNvSpPr txBox="1"/>
          <p:nvPr/>
        </p:nvSpPr>
        <p:spPr>
          <a:xfrm>
            <a:off x="6773048" y="3644734"/>
            <a:ext cx="5057999" cy="2677656"/>
          </a:xfrm>
          <a:prstGeom prst="rect">
            <a:avLst/>
          </a:prstGeom>
          <a:noFill/>
        </p:spPr>
        <p:txBody>
          <a:bodyPr wrap="square" rtlCol="0">
            <a:spAutoFit/>
          </a:bodyPr>
          <a:lstStyle/>
          <a:p>
            <a:r>
              <a:rPr lang="en-US" sz="2400" dirty="0"/>
              <a:t>Given steady demand despite inflation, educational campaigns on long-term cost benefits of renewable energy can help sustain interest. </a:t>
            </a:r>
          </a:p>
          <a:p>
            <a:r>
              <a:rPr lang="en-US" sz="2400" dirty="0"/>
              <a:t>Additionally, government subsidies can offset high initial costs due to exchange rate rises</a:t>
            </a:r>
            <a:endParaRPr lang="en-US" sz="2400" b="1" dirty="0">
              <a:solidFill>
                <a:schemeClr val="tx2">
                  <a:lumMod val="50000"/>
                </a:schemeClr>
              </a:solidFill>
            </a:endParaRPr>
          </a:p>
        </p:txBody>
      </p:sp>
      <p:sp>
        <p:nvSpPr>
          <p:cNvPr id="10" name="Double Bracket 9">
            <a:extLst>
              <a:ext uri="{FF2B5EF4-FFF2-40B4-BE49-F238E27FC236}">
                <a16:creationId xmlns:a16="http://schemas.microsoft.com/office/drawing/2014/main" id="{20BBD973-AB25-B931-E9C5-9F0FE3DE5DE9}"/>
              </a:ext>
            </a:extLst>
          </p:cNvPr>
          <p:cNvSpPr/>
          <p:nvPr/>
        </p:nvSpPr>
        <p:spPr>
          <a:xfrm>
            <a:off x="481262" y="1660197"/>
            <a:ext cx="5453567" cy="3937000"/>
          </a:xfrm>
          <a:prstGeom prst="bracketPair">
            <a:avLst>
              <a:gd name="adj" fmla="val 2550"/>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7" name="Picture 6">
            <a:extLst>
              <a:ext uri="{FF2B5EF4-FFF2-40B4-BE49-F238E27FC236}">
                <a16:creationId xmlns:a16="http://schemas.microsoft.com/office/drawing/2014/main" id="{9E98563F-A8C2-FE96-EFC0-6A52F90BD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280" y="1873084"/>
            <a:ext cx="4514850" cy="3543300"/>
          </a:xfrm>
          <a:prstGeom prst="rect">
            <a:avLst/>
          </a:prstGeom>
        </p:spPr>
      </p:pic>
    </p:spTree>
    <p:extLst>
      <p:ext uri="{BB962C8B-B14F-4D97-AF65-F5344CB8AC3E}">
        <p14:creationId xmlns:p14="http://schemas.microsoft.com/office/powerpoint/2010/main" val="1055927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657641E-3D7D-2F72-6FBE-8D6A3C614931}"/>
              </a:ext>
            </a:extLst>
          </p:cNvPr>
          <p:cNvSpPr/>
          <p:nvPr/>
        </p:nvSpPr>
        <p:spPr>
          <a:xfrm>
            <a:off x="6324600" y="-1092521"/>
            <a:ext cx="5600700" cy="8766315"/>
          </a:xfrm>
          <a:prstGeom prst="roundRect">
            <a:avLst>
              <a:gd name="adj" fmla="val 13528"/>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6877049" y="768958"/>
            <a:ext cx="4443413" cy="707886"/>
          </a:xfrm>
          <a:prstGeom prst="rect">
            <a:avLst/>
          </a:prstGeom>
          <a:noFill/>
        </p:spPr>
        <p:txBody>
          <a:bodyPr wrap="square" rtlCol="0">
            <a:spAutoFit/>
          </a:bodyPr>
          <a:lstStyle/>
          <a:p>
            <a:pPr algn="ctr"/>
            <a:r>
              <a:rPr lang="en-US" sz="4000" b="1" u="sng" dirty="0">
                <a:solidFill>
                  <a:schemeClr val="accent2"/>
                </a:solidFill>
              </a:rPr>
              <a:t>Recommendations</a:t>
            </a:r>
          </a:p>
        </p:txBody>
      </p:sp>
      <p:sp>
        <p:nvSpPr>
          <p:cNvPr id="3" name="TextBox 2">
            <a:extLst>
              <a:ext uri="{FF2B5EF4-FFF2-40B4-BE49-F238E27FC236}">
                <a16:creationId xmlns:a16="http://schemas.microsoft.com/office/drawing/2014/main" id="{606F3784-AB75-021E-44E2-2B6828BABC67}"/>
              </a:ext>
            </a:extLst>
          </p:cNvPr>
          <p:cNvSpPr txBox="1"/>
          <p:nvPr/>
        </p:nvSpPr>
        <p:spPr>
          <a:xfrm>
            <a:off x="6595951" y="2122742"/>
            <a:ext cx="5057998" cy="1077218"/>
          </a:xfrm>
          <a:prstGeom prst="rect">
            <a:avLst/>
          </a:prstGeom>
          <a:noFill/>
        </p:spPr>
        <p:txBody>
          <a:bodyPr wrap="square" rtlCol="0">
            <a:spAutoFit/>
          </a:bodyPr>
          <a:lstStyle/>
          <a:p>
            <a:pPr algn="ctr"/>
            <a:r>
              <a:rPr lang="en-US" sz="3200" b="1" dirty="0">
                <a:solidFill>
                  <a:schemeClr val="bg1"/>
                </a:solidFill>
              </a:rPr>
              <a:t>5. Monitor and Adapt to Exchange Rate Trends</a:t>
            </a:r>
          </a:p>
        </p:txBody>
      </p:sp>
      <p:sp>
        <p:nvSpPr>
          <p:cNvPr id="5" name="TextBox 4">
            <a:extLst>
              <a:ext uri="{FF2B5EF4-FFF2-40B4-BE49-F238E27FC236}">
                <a16:creationId xmlns:a16="http://schemas.microsoft.com/office/drawing/2014/main" id="{D8C86374-856D-DAED-5D73-205336E3D1D1}"/>
              </a:ext>
            </a:extLst>
          </p:cNvPr>
          <p:cNvSpPr txBox="1"/>
          <p:nvPr/>
        </p:nvSpPr>
        <p:spPr>
          <a:xfrm>
            <a:off x="6773048" y="3644734"/>
            <a:ext cx="5057999" cy="1938992"/>
          </a:xfrm>
          <a:prstGeom prst="rect">
            <a:avLst/>
          </a:prstGeom>
          <a:noFill/>
        </p:spPr>
        <p:txBody>
          <a:bodyPr wrap="square" rtlCol="0">
            <a:spAutoFit/>
          </a:bodyPr>
          <a:lstStyle/>
          <a:p>
            <a:r>
              <a:rPr lang="en-US" sz="2400" dirty="0">
                <a:solidFill>
                  <a:schemeClr val="bg1"/>
                </a:solidFill>
              </a:rPr>
              <a:t>As exchange rates are expected to continue rising, periodically assess the impact on renewable product pricing and adjust pricing strategies to avoid discouraging adoption</a:t>
            </a:r>
            <a:endParaRPr lang="en-US" sz="2400" b="1" dirty="0">
              <a:solidFill>
                <a:schemeClr val="bg1"/>
              </a:solidFill>
            </a:endParaRPr>
          </a:p>
        </p:txBody>
      </p:sp>
      <p:sp>
        <p:nvSpPr>
          <p:cNvPr id="10" name="Double Bracket 9">
            <a:extLst>
              <a:ext uri="{FF2B5EF4-FFF2-40B4-BE49-F238E27FC236}">
                <a16:creationId xmlns:a16="http://schemas.microsoft.com/office/drawing/2014/main" id="{20BBD973-AB25-B931-E9C5-9F0FE3DE5DE9}"/>
              </a:ext>
            </a:extLst>
          </p:cNvPr>
          <p:cNvSpPr/>
          <p:nvPr/>
        </p:nvSpPr>
        <p:spPr>
          <a:xfrm>
            <a:off x="481262" y="1601203"/>
            <a:ext cx="5453567" cy="3937000"/>
          </a:xfrm>
          <a:prstGeom prst="bracketPair">
            <a:avLst>
              <a:gd name="adj" fmla="val 2550"/>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7">
            <a:extLst>
              <a:ext uri="{FF2B5EF4-FFF2-40B4-BE49-F238E27FC236}">
                <a16:creationId xmlns:a16="http://schemas.microsoft.com/office/drawing/2014/main" id="{F118DF0B-CF66-895B-00FE-D8497578A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366" y="1538287"/>
            <a:ext cx="5981700" cy="3781425"/>
          </a:xfrm>
          <a:prstGeom prst="rect">
            <a:avLst/>
          </a:prstGeom>
        </p:spPr>
      </p:pic>
    </p:spTree>
    <p:extLst>
      <p:ext uri="{BB962C8B-B14F-4D97-AF65-F5344CB8AC3E}">
        <p14:creationId xmlns:p14="http://schemas.microsoft.com/office/powerpoint/2010/main" val="3357079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B0A0FC3-F5F6-3556-C22D-E743E61DF220}"/>
              </a:ext>
            </a:extLst>
          </p:cNvPr>
          <p:cNvSpPr/>
          <p:nvPr/>
        </p:nvSpPr>
        <p:spPr>
          <a:xfrm>
            <a:off x="495300" y="-794105"/>
            <a:ext cx="5600700" cy="8446210"/>
          </a:xfrm>
          <a:prstGeom prst="roundRect">
            <a:avLst>
              <a:gd name="adj" fmla="val 13528"/>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The demand for renewable energy products shows positive but gradual growth, driven by steady increases in energy consumption and financial flows, albeit impacted by challenges such as rising exchange rates and slightly declining renewable market share. Strategic focus on local production, financial investment alignment, and consumer incentives will be key to supporting sustainable growth in renewable energy demand.</a:t>
            </a:r>
            <a:endParaRPr lang="en-US" sz="2800" b="1" dirty="0">
              <a:solidFill>
                <a:schemeClr val="accent1">
                  <a:lumMod val="50000"/>
                </a:schemeClr>
              </a:solidFill>
            </a:endParaRPr>
          </a:p>
        </p:txBody>
      </p:sp>
      <p:sp>
        <p:nvSpPr>
          <p:cNvPr id="4" name="Rectangle: Rounded Corners 3">
            <a:extLst>
              <a:ext uri="{FF2B5EF4-FFF2-40B4-BE49-F238E27FC236}">
                <a16:creationId xmlns:a16="http://schemas.microsoft.com/office/drawing/2014/main" id="{E712080A-20D5-FDEF-4609-ADA137082F2A}"/>
              </a:ext>
            </a:extLst>
          </p:cNvPr>
          <p:cNvSpPr/>
          <p:nvPr/>
        </p:nvSpPr>
        <p:spPr>
          <a:xfrm>
            <a:off x="7278575" y="523569"/>
            <a:ext cx="3841709" cy="5810861"/>
          </a:xfrm>
          <a:prstGeom prst="roundRect">
            <a:avLst>
              <a:gd name="adj" fmla="val 13528"/>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accent2"/>
                </a:solidFill>
              </a:rPr>
              <a:t>Conclusion</a:t>
            </a:r>
          </a:p>
        </p:txBody>
      </p:sp>
    </p:spTree>
    <p:extLst>
      <p:ext uri="{BB962C8B-B14F-4D97-AF65-F5344CB8AC3E}">
        <p14:creationId xmlns:p14="http://schemas.microsoft.com/office/powerpoint/2010/main" val="4863234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B0A0FC3-F5F6-3556-C22D-E743E61DF220}"/>
              </a:ext>
            </a:extLst>
          </p:cNvPr>
          <p:cNvSpPr/>
          <p:nvPr/>
        </p:nvSpPr>
        <p:spPr>
          <a:xfrm>
            <a:off x="495300" y="-1319789"/>
            <a:ext cx="5600700" cy="5541065"/>
          </a:xfrm>
          <a:prstGeom prst="roundRect">
            <a:avLst>
              <a:gd name="adj" fmla="val 135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accent2"/>
                </a:solidFill>
              </a:rPr>
              <a:t>GROUP 5 TEAM</a:t>
            </a:r>
          </a:p>
          <a:p>
            <a:pPr algn="ctr"/>
            <a:endParaRPr lang="en-US" sz="5400" b="1" dirty="0">
              <a:solidFill>
                <a:schemeClr val="accent2"/>
              </a:solidFill>
            </a:endParaRPr>
          </a:p>
        </p:txBody>
      </p:sp>
      <p:pic>
        <p:nvPicPr>
          <p:cNvPr id="3" name="Picture 2" descr="Profile photo for Ifeka Odira Hillary">
            <a:extLst>
              <a:ext uri="{FF2B5EF4-FFF2-40B4-BE49-F238E27FC236}">
                <a16:creationId xmlns:a16="http://schemas.microsoft.com/office/drawing/2014/main" id="{5A869263-F32A-486B-B1B2-3666E64D03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5405" y="477227"/>
            <a:ext cx="2323164" cy="232316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Profile photo for Convenant Lenu">
            <a:extLst>
              <a:ext uri="{FF2B5EF4-FFF2-40B4-BE49-F238E27FC236}">
                <a16:creationId xmlns:a16="http://schemas.microsoft.com/office/drawing/2014/main" id="{01FCBE0F-2705-396E-8BCE-98FBE2EC1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5683" y="477227"/>
            <a:ext cx="2323164" cy="23231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Profile photo for Adebayo Deborah">
            <a:extLst>
              <a:ext uri="{FF2B5EF4-FFF2-40B4-BE49-F238E27FC236}">
                <a16:creationId xmlns:a16="http://schemas.microsoft.com/office/drawing/2014/main" id="{D0C465CC-92AD-092E-05ED-E8D32A717A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752" y="3724738"/>
            <a:ext cx="2315817" cy="231581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Profile photo for Dr Samuel Israel">
            <a:extLst>
              <a:ext uri="{FF2B5EF4-FFF2-40B4-BE49-F238E27FC236}">
                <a16:creationId xmlns:a16="http://schemas.microsoft.com/office/drawing/2014/main" id="{28277776-F929-14BF-7BBB-A687723A89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85683" y="3724738"/>
            <a:ext cx="2323165" cy="232316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F27F894-3F30-5B48-58AC-BED1214B1A95}"/>
              </a:ext>
            </a:extLst>
          </p:cNvPr>
          <p:cNvSpPr txBox="1"/>
          <p:nvPr/>
        </p:nvSpPr>
        <p:spPr>
          <a:xfrm>
            <a:off x="6696608" y="2985565"/>
            <a:ext cx="1860757" cy="276999"/>
          </a:xfrm>
          <a:prstGeom prst="rect">
            <a:avLst/>
          </a:prstGeom>
          <a:noFill/>
        </p:spPr>
        <p:txBody>
          <a:bodyPr wrap="square" rtlCol="0">
            <a:spAutoFit/>
          </a:bodyPr>
          <a:lstStyle/>
          <a:p>
            <a:pPr algn="ctr"/>
            <a:r>
              <a:rPr lang="en-US" sz="1200" b="1" dirty="0">
                <a:solidFill>
                  <a:schemeClr val="bg1"/>
                </a:solidFill>
              </a:rPr>
              <a:t>IFEKA ODIRA HILLARY</a:t>
            </a:r>
          </a:p>
        </p:txBody>
      </p:sp>
      <p:sp>
        <p:nvSpPr>
          <p:cNvPr id="9" name="TextBox 8">
            <a:extLst>
              <a:ext uri="{FF2B5EF4-FFF2-40B4-BE49-F238E27FC236}">
                <a16:creationId xmlns:a16="http://schemas.microsoft.com/office/drawing/2014/main" id="{ADD00B99-11AE-03DC-5F75-05C13BAE4F73}"/>
              </a:ext>
            </a:extLst>
          </p:cNvPr>
          <p:cNvSpPr txBox="1"/>
          <p:nvPr/>
        </p:nvSpPr>
        <p:spPr>
          <a:xfrm>
            <a:off x="9916886" y="2985565"/>
            <a:ext cx="1860757" cy="276999"/>
          </a:xfrm>
          <a:prstGeom prst="rect">
            <a:avLst/>
          </a:prstGeom>
          <a:noFill/>
        </p:spPr>
        <p:txBody>
          <a:bodyPr wrap="square" rtlCol="0">
            <a:spAutoFit/>
          </a:bodyPr>
          <a:lstStyle/>
          <a:p>
            <a:pPr algn="ctr"/>
            <a:r>
              <a:rPr lang="en-US" sz="1200" b="1" dirty="0">
                <a:solidFill>
                  <a:schemeClr val="bg1"/>
                </a:solidFill>
              </a:rPr>
              <a:t>LENU CONVENANT</a:t>
            </a:r>
          </a:p>
        </p:txBody>
      </p:sp>
      <p:sp>
        <p:nvSpPr>
          <p:cNvPr id="10" name="TextBox 9">
            <a:extLst>
              <a:ext uri="{FF2B5EF4-FFF2-40B4-BE49-F238E27FC236}">
                <a16:creationId xmlns:a16="http://schemas.microsoft.com/office/drawing/2014/main" id="{292758B7-00DE-BD1F-0BA7-5B9475F1FC9C}"/>
              </a:ext>
            </a:extLst>
          </p:cNvPr>
          <p:cNvSpPr txBox="1"/>
          <p:nvPr/>
        </p:nvSpPr>
        <p:spPr>
          <a:xfrm>
            <a:off x="9916885" y="6165875"/>
            <a:ext cx="1860757" cy="276999"/>
          </a:xfrm>
          <a:prstGeom prst="rect">
            <a:avLst/>
          </a:prstGeom>
          <a:noFill/>
        </p:spPr>
        <p:txBody>
          <a:bodyPr wrap="square" rtlCol="0">
            <a:spAutoFit/>
          </a:bodyPr>
          <a:lstStyle/>
          <a:p>
            <a:pPr algn="ctr"/>
            <a:r>
              <a:rPr lang="en-US" sz="1200" b="1" dirty="0">
                <a:solidFill>
                  <a:schemeClr val="bg1"/>
                </a:solidFill>
              </a:rPr>
              <a:t>DR. ISRAEL SAMUEL</a:t>
            </a:r>
          </a:p>
        </p:txBody>
      </p:sp>
      <p:sp>
        <p:nvSpPr>
          <p:cNvPr id="11" name="TextBox 10">
            <a:extLst>
              <a:ext uri="{FF2B5EF4-FFF2-40B4-BE49-F238E27FC236}">
                <a16:creationId xmlns:a16="http://schemas.microsoft.com/office/drawing/2014/main" id="{6595C449-4AD8-D69C-7D76-E3B2B35B1BBF}"/>
              </a:ext>
            </a:extLst>
          </p:cNvPr>
          <p:cNvSpPr txBox="1"/>
          <p:nvPr/>
        </p:nvSpPr>
        <p:spPr>
          <a:xfrm>
            <a:off x="6633357" y="6165875"/>
            <a:ext cx="1860757" cy="276999"/>
          </a:xfrm>
          <a:prstGeom prst="rect">
            <a:avLst/>
          </a:prstGeom>
          <a:noFill/>
        </p:spPr>
        <p:txBody>
          <a:bodyPr wrap="square" rtlCol="0">
            <a:spAutoFit/>
          </a:bodyPr>
          <a:lstStyle/>
          <a:p>
            <a:pPr algn="ctr"/>
            <a:r>
              <a:rPr lang="en-US" sz="1200" b="1" dirty="0">
                <a:solidFill>
                  <a:schemeClr val="bg1"/>
                </a:solidFill>
              </a:rPr>
              <a:t>ADEBAYO DEBORAH</a:t>
            </a:r>
          </a:p>
        </p:txBody>
      </p:sp>
      <p:pic>
        <p:nvPicPr>
          <p:cNvPr id="12" name="Graphic 11" descr="Group success with solid fill">
            <a:extLst>
              <a:ext uri="{FF2B5EF4-FFF2-40B4-BE49-F238E27FC236}">
                <a16:creationId xmlns:a16="http://schemas.microsoft.com/office/drawing/2014/main" id="{52BC661F-89D8-9BBA-322F-48B009D3A11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137742" y="4444831"/>
            <a:ext cx="2315816" cy="2315816"/>
          </a:xfrm>
          <a:prstGeom prst="rect">
            <a:avLst/>
          </a:prstGeom>
        </p:spPr>
      </p:pic>
    </p:spTree>
    <p:extLst>
      <p:ext uri="{BB962C8B-B14F-4D97-AF65-F5344CB8AC3E}">
        <p14:creationId xmlns:p14="http://schemas.microsoft.com/office/powerpoint/2010/main" val="3544394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750">
        <p15:prstTrans prst="origami"/>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F074A00-DFFB-B31C-D1C4-B520BBDA252B}"/>
              </a:ext>
            </a:extLst>
          </p:cNvPr>
          <p:cNvSpPr/>
          <p:nvPr/>
        </p:nvSpPr>
        <p:spPr>
          <a:xfrm>
            <a:off x="4800601" y="1689391"/>
            <a:ext cx="7417596" cy="4218439"/>
          </a:xfrm>
          <a:prstGeom prst="roundRect">
            <a:avLst>
              <a:gd name="adj" fmla="val 17255"/>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657641E-3D7D-2F72-6FBE-8D6A3C614931}"/>
              </a:ext>
            </a:extLst>
          </p:cNvPr>
          <p:cNvSpPr/>
          <p:nvPr/>
        </p:nvSpPr>
        <p:spPr>
          <a:xfrm>
            <a:off x="495300" y="-1087374"/>
            <a:ext cx="5600700" cy="8766315"/>
          </a:xfrm>
          <a:prstGeom prst="roundRect">
            <a:avLst>
              <a:gd name="adj" fmla="val 13528"/>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917964" y="509064"/>
            <a:ext cx="4443413" cy="707886"/>
          </a:xfrm>
          <a:prstGeom prst="rect">
            <a:avLst/>
          </a:prstGeom>
          <a:noFill/>
        </p:spPr>
        <p:txBody>
          <a:bodyPr wrap="square" rtlCol="0">
            <a:spAutoFit/>
          </a:bodyPr>
          <a:lstStyle/>
          <a:p>
            <a:pPr algn="ctr"/>
            <a:r>
              <a:rPr lang="en-US" sz="4000" b="1" u="sng" dirty="0">
                <a:solidFill>
                  <a:schemeClr val="accent2">
                    <a:lumMod val="75000"/>
                  </a:schemeClr>
                </a:solidFill>
              </a:rPr>
              <a:t>FORECAST</a:t>
            </a:r>
          </a:p>
        </p:txBody>
      </p:sp>
      <p:sp>
        <p:nvSpPr>
          <p:cNvPr id="3" name="TextBox 2">
            <a:extLst>
              <a:ext uri="{FF2B5EF4-FFF2-40B4-BE49-F238E27FC236}">
                <a16:creationId xmlns:a16="http://schemas.microsoft.com/office/drawing/2014/main" id="{606F3784-AB75-021E-44E2-2B6828BABC67}"/>
              </a:ext>
            </a:extLst>
          </p:cNvPr>
          <p:cNvSpPr txBox="1"/>
          <p:nvPr/>
        </p:nvSpPr>
        <p:spPr>
          <a:xfrm>
            <a:off x="701271" y="2111696"/>
            <a:ext cx="4876798" cy="1077218"/>
          </a:xfrm>
          <a:prstGeom prst="rect">
            <a:avLst/>
          </a:prstGeom>
          <a:noFill/>
        </p:spPr>
        <p:txBody>
          <a:bodyPr wrap="square" rtlCol="0">
            <a:spAutoFit/>
          </a:bodyPr>
          <a:lstStyle/>
          <a:p>
            <a:pPr marL="457200" indent="-457200" algn="ctr">
              <a:buFont typeface="+mj-lt"/>
              <a:buAutoNum type="arabicPeriod"/>
            </a:pPr>
            <a:r>
              <a:rPr lang="en-US" sz="3200" b="1" dirty="0">
                <a:solidFill>
                  <a:schemeClr val="bg1"/>
                </a:solidFill>
              </a:rPr>
              <a:t>Renewable Energy Consumption Forecast</a:t>
            </a:r>
          </a:p>
        </p:txBody>
      </p:sp>
      <p:sp>
        <p:nvSpPr>
          <p:cNvPr id="5" name="TextBox 4">
            <a:extLst>
              <a:ext uri="{FF2B5EF4-FFF2-40B4-BE49-F238E27FC236}">
                <a16:creationId xmlns:a16="http://schemas.microsoft.com/office/drawing/2014/main" id="{D8C86374-856D-DAED-5D73-205336E3D1D1}"/>
              </a:ext>
            </a:extLst>
          </p:cNvPr>
          <p:cNvSpPr txBox="1"/>
          <p:nvPr/>
        </p:nvSpPr>
        <p:spPr>
          <a:xfrm>
            <a:off x="857251" y="3763542"/>
            <a:ext cx="4876798" cy="1569660"/>
          </a:xfrm>
          <a:prstGeom prst="rect">
            <a:avLst/>
          </a:prstGeom>
          <a:noFill/>
        </p:spPr>
        <p:txBody>
          <a:bodyPr wrap="square" rtlCol="0">
            <a:spAutoFit/>
          </a:bodyPr>
          <a:lstStyle/>
          <a:p>
            <a:r>
              <a:rPr lang="en-US" sz="2400" dirty="0">
                <a:solidFill>
                  <a:schemeClr val="bg1"/>
                </a:solidFill>
              </a:rPr>
              <a:t>Expected growth of </a:t>
            </a:r>
            <a:r>
              <a:rPr lang="en-US" sz="2400" b="1" dirty="0">
                <a:solidFill>
                  <a:schemeClr val="bg1"/>
                </a:solidFill>
              </a:rPr>
              <a:t>3.5% by 2030</a:t>
            </a:r>
            <a:r>
              <a:rPr lang="en-US" sz="2400" dirty="0">
                <a:solidFill>
                  <a:schemeClr val="bg1"/>
                </a:solidFill>
              </a:rPr>
              <a:t>, indicating a rising interest and adoption of renewable energy, though moderate.</a:t>
            </a:r>
            <a:endParaRPr lang="en-US" sz="2400" b="1" dirty="0">
              <a:solidFill>
                <a:schemeClr val="bg1"/>
              </a:solidFill>
            </a:endParaRPr>
          </a:p>
        </p:txBody>
      </p:sp>
      <p:graphicFrame>
        <p:nvGraphicFramePr>
          <p:cNvPr id="6" name="Chart 5">
            <a:extLst>
              <a:ext uri="{FF2B5EF4-FFF2-40B4-BE49-F238E27FC236}">
                <a16:creationId xmlns:a16="http://schemas.microsoft.com/office/drawing/2014/main" id="{28371EAA-A991-A4C6-60AE-994FC2B948F3}"/>
              </a:ext>
            </a:extLst>
          </p:cNvPr>
          <p:cNvGraphicFramePr>
            <a:graphicFrameLocks/>
          </p:cNvGraphicFramePr>
          <p:nvPr>
            <p:extLst>
              <p:ext uri="{D42A27DB-BD31-4B8C-83A1-F6EECF244321}">
                <p14:modId xmlns:p14="http://schemas.microsoft.com/office/powerpoint/2010/main" val="1991260029"/>
              </p:ext>
            </p:extLst>
          </p:nvPr>
        </p:nvGraphicFramePr>
        <p:xfrm>
          <a:off x="6184232" y="1866178"/>
          <a:ext cx="5781173" cy="38563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91406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F074A00-DFFB-B31C-D1C4-B520BBDA252B}"/>
              </a:ext>
            </a:extLst>
          </p:cNvPr>
          <p:cNvSpPr/>
          <p:nvPr/>
        </p:nvSpPr>
        <p:spPr>
          <a:xfrm>
            <a:off x="4825673" y="1460791"/>
            <a:ext cx="7392524" cy="4218439"/>
          </a:xfrm>
          <a:prstGeom prst="roundRect">
            <a:avLst>
              <a:gd name="adj" fmla="val 21956"/>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657641E-3D7D-2F72-6FBE-8D6A3C614931}"/>
              </a:ext>
            </a:extLst>
          </p:cNvPr>
          <p:cNvSpPr/>
          <p:nvPr/>
        </p:nvSpPr>
        <p:spPr>
          <a:xfrm>
            <a:off x="495300" y="-1177610"/>
            <a:ext cx="5600700" cy="8766315"/>
          </a:xfrm>
          <a:prstGeom prst="roundRect">
            <a:avLst>
              <a:gd name="adj" fmla="val 135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1047749" y="491366"/>
            <a:ext cx="4443413" cy="707886"/>
          </a:xfrm>
          <a:prstGeom prst="rect">
            <a:avLst/>
          </a:prstGeom>
          <a:noFill/>
        </p:spPr>
        <p:txBody>
          <a:bodyPr wrap="square" rtlCol="0">
            <a:spAutoFit/>
          </a:bodyPr>
          <a:lstStyle/>
          <a:p>
            <a:pPr algn="ctr"/>
            <a:r>
              <a:rPr lang="en-US" sz="4000" b="1" u="sng" dirty="0">
                <a:solidFill>
                  <a:schemeClr val="accent2">
                    <a:lumMod val="75000"/>
                  </a:schemeClr>
                </a:solidFill>
              </a:rPr>
              <a:t>FORECAST</a:t>
            </a:r>
          </a:p>
        </p:txBody>
      </p:sp>
      <p:sp>
        <p:nvSpPr>
          <p:cNvPr id="3" name="TextBox 2">
            <a:extLst>
              <a:ext uri="{FF2B5EF4-FFF2-40B4-BE49-F238E27FC236}">
                <a16:creationId xmlns:a16="http://schemas.microsoft.com/office/drawing/2014/main" id="{606F3784-AB75-021E-44E2-2B6828BABC67}"/>
              </a:ext>
            </a:extLst>
          </p:cNvPr>
          <p:cNvSpPr txBox="1"/>
          <p:nvPr/>
        </p:nvSpPr>
        <p:spPr>
          <a:xfrm>
            <a:off x="831056" y="2109337"/>
            <a:ext cx="4876798" cy="584775"/>
          </a:xfrm>
          <a:prstGeom prst="rect">
            <a:avLst/>
          </a:prstGeom>
          <a:noFill/>
        </p:spPr>
        <p:txBody>
          <a:bodyPr wrap="square" rtlCol="0">
            <a:spAutoFit/>
          </a:bodyPr>
          <a:lstStyle/>
          <a:p>
            <a:pPr algn="ctr"/>
            <a:r>
              <a:rPr lang="en-US" sz="3200" b="1" dirty="0">
                <a:solidFill>
                  <a:schemeClr val="tx2">
                    <a:lumMod val="50000"/>
                  </a:schemeClr>
                </a:solidFill>
              </a:rPr>
              <a:t>2. Renewable Energy Share</a:t>
            </a:r>
          </a:p>
        </p:txBody>
      </p:sp>
      <p:sp>
        <p:nvSpPr>
          <p:cNvPr id="5" name="TextBox 4">
            <a:extLst>
              <a:ext uri="{FF2B5EF4-FFF2-40B4-BE49-F238E27FC236}">
                <a16:creationId xmlns:a16="http://schemas.microsoft.com/office/drawing/2014/main" id="{D8C86374-856D-DAED-5D73-205336E3D1D1}"/>
              </a:ext>
            </a:extLst>
          </p:cNvPr>
          <p:cNvSpPr txBox="1"/>
          <p:nvPr/>
        </p:nvSpPr>
        <p:spPr>
          <a:xfrm>
            <a:off x="863602" y="3493361"/>
            <a:ext cx="4876798" cy="1938992"/>
          </a:xfrm>
          <a:prstGeom prst="rect">
            <a:avLst/>
          </a:prstGeom>
          <a:noFill/>
        </p:spPr>
        <p:txBody>
          <a:bodyPr wrap="square" rtlCol="0">
            <a:spAutoFit/>
          </a:bodyPr>
          <a:lstStyle/>
          <a:p>
            <a:r>
              <a:rPr lang="en-US" sz="2400" dirty="0"/>
              <a:t>Currently stable but showing a </a:t>
            </a:r>
            <a:r>
              <a:rPr lang="en-US" sz="2400" b="1" dirty="0"/>
              <a:t>slight decline of -0.25%</a:t>
            </a:r>
            <a:r>
              <a:rPr lang="en-US" sz="2400" dirty="0"/>
              <a:t> in its market share. This may be due to competition or limited capacity expansion within renewable sectors.</a:t>
            </a:r>
            <a:endParaRPr lang="en-US" sz="2400" b="1" dirty="0">
              <a:solidFill>
                <a:schemeClr val="tx2">
                  <a:lumMod val="50000"/>
                </a:schemeClr>
              </a:solidFill>
            </a:endParaRPr>
          </a:p>
        </p:txBody>
      </p:sp>
      <p:graphicFrame>
        <p:nvGraphicFramePr>
          <p:cNvPr id="12" name="Chart 11">
            <a:extLst>
              <a:ext uri="{FF2B5EF4-FFF2-40B4-BE49-F238E27FC236}">
                <a16:creationId xmlns:a16="http://schemas.microsoft.com/office/drawing/2014/main" id="{B1A53113-9390-CE0A-DCBA-77A882A67263}"/>
              </a:ext>
            </a:extLst>
          </p:cNvPr>
          <p:cNvGraphicFramePr>
            <a:graphicFrameLocks/>
          </p:cNvGraphicFramePr>
          <p:nvPr>
            <p:extLst>
              <p:ext uri="{D42A27DB-BD31-4B8C-83A1-F6EECF244321}">
                <p14:modId xmlns:p14="http://schemas.microsoft.com/office/powerpoint/2010/main" val="2440945535"/>
              </p:ext>
            </p:extLst>
          </p:nvPr>
        </p:nvGraphicFramePr>
        <p:xfrm>
          <a:off x="6096001" y="1648280"/>
          <a:ext cx="5903287" cy="374892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934764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F074A00-DFFB-B31C-D1C4-B520BBDA252B}"/>
              </a:ext>
            </a:extLst>
          </p:cNvPr>
          <p:cNvSpPr/>
          <p:nvPr/>
        </p:nvSpPr>
        <p:spPr>
          <a:xfrm>
            <a:off x="5209130" y="1519785"/>
            <a:ext cx="7009066" cy="4218439"/>
          </a:xfrm>
          <a:prstGeom prst="roundRect">
            <a:avLst>
              <a:gd name="adj" fmla="val 19718"/>
            </a:avLst>
          </a:prstGeom>
          <a:solidFill>
            <a:srgbClr val="FF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657641E-3D7D-2F72-6FBE-8D6A3C614931}"/>
              </a:ext>
            </a:extLst>
          </p:cNvPr>
          <p:cNvSpPr/>
          <p:nvPr/>
        </p:nvSpPr>
        <p:spPr>
          <a:xfrm>
            <a:off x="495300" y="-1153546"/>
            <a:ext cx="5600700" cy="8766315"/>
          </a:xfrm>
          <a:prstGeom prst="roundRect">
            <a:avLst>
              <a:gd name="adj" fmla="val 13528"/>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1047749" y="491366"/>
            <a:ext cx="4443413" cy="707886"/>
          </a:xfrm>
          <a:prstGeom prst="rect">
            <a:avLst/>
          </a:prstGeom>
          <a:noFill/>
        </p:spPr>
        <p:txBody>
          <a:bodyPr wrap="square" rtlCol="0">
            <a:spAutoFit/>
          </a:bodyPr>
          <a:lstStyle/>
          <a:p>
            <a:pPr algn="ctr"/>
            <a:r>
              <a:rPr lang="en-US" sz="4000" b="1" u="sng" dirty="0">
                <a:solidFill>
                  <a:schemeClr val="accent2">
                    <a:lumMod val="75000"/>
                  </a:schemeClr>
                </a:solidFill>
              </a:rPr>
              <a:t>FORECAST</a:t>
            </a:r>
          </a:p>
        </p:txBody>
      </p:sp>
      <p:sp>
        <p:nvSpPr>
          <p:cNvPr id="3" name="TextBox 2">
            <a:extLst>
              <a:ext uri="{FF2B5EF4-FFF2-40B4-BE49-F238E27FC236}">
                <a16:creationId xmlns:a16="http://schemas.microsoft.com/office/drawing/2014/main" id="{606F3784-AB75-021E-44E2-2B6828BABC67}"/>
              </a:ext>
            </a:extLst>
          </p:cNvPr>
          <p:cNvSpPr txBox="1"/>
          <p:nvPr/>
        </p:nvSpPr>
        <p:spPr>
          <a:xfrm>
            <a:off x="831056" y="1896961"/>
            <a:ext cx="4876798" cy="584775"/>
          </a:xfrm>
          <a:prstGeom prst="rect">
            <a:avLst/>
          </a:prstGeom>
          <a:noFill/>
        </p:spPr>
        <p:txBody>
          <a:bodyPr wrap="square" rtlCol="0">
            <a:spAutoFit/>
          </a:bodyPr>
          <a:lstStyle/>
          <a:p>
            <a:pPr algn="ctr"/>
            <a:r>
              <a:rPr lang="en-US" sz="3200" b="1" dirty="0">
                <a:solidFill>
                  <a:schemeClr val="bg1"/>
                </a:solidFill>
              </a:rPr>
              <a:t>3. Exchange Rate Impact</a:t>
            </a:r>
          </a:p>
        </p:txBody>
      </p:sp>
      <p:sp>
        <p:nvSpPr>
          <p:cNvPr id="5" name="TextBox 4">
            <a:extLst>
              <a:ext uri="{FF2B5EF4-FFF2-40B4-BE49-F238E27FC236}">
                <a16:creationId xmlns:a16="http://schemas.microsoft.com/office/drawing/2014/main" id="{D8C86374-856D-DAED-5D73-205336E3D1D1}"/>
              </a:ext>
            </a:extLst>
          </p:cNvPr>
          <p:cNvSpPr txBox="1"/>
          <p:nvPr/>
        </p:nvSpPr>
        <p:spPr>
          <a:xfrm>
            <a:off x="863602" y="3109906"/>
            <a:ext cx="4876798" cy="2677656"/>
          </a:xfrm>
          <a:prstGeom prst="rect">
            <a:avLst/>
          </a:prstGeom>
          <a:noFill/>
        </p:spPr>
        <p:txBody>
          <a:bodyPr wrap="square" rtlCol="0">
            <a:spAutoFit/>
          </a:bodyPr>
          <a:lstStyle/>
          <a:p>
            <a:r>
              <a:rPr lang="en-US" sz="2400" dirty="0">
                <a:solidFill>
                  <a:schemeClr val="bg1"/>
                </a:solidFill>
              </a:rPr>
              <a:t>Exchange rates have been on an </a:t>
            </a:r>
            <a:r>
              <a:rPr lang="en-US" sz="2400" b="1" dirty="0">
                <a:solidFill>
                  <a:schemeClr val="bg1"/>
                </a:solidFill>
              </a:rPr>
              <a:t>upward trajectory since 2020</a:t>
            </a:r>
            <a:r>
              <a:rPr lang="en-US" sz="2400" dirty="0">
                <a:solidFill>
                  <a:schemeClr val="bg1"/>
                </a:solidFill>
              </a:rPr>
              <a:t>, with an estimated annual increase of </a:t>
            </a:r>
            <a:r>
              <a:rPr lang="en-US" sz="2400" b="1" dirty="0">
                <a:solidFill>
                  <a:schemeClr val="bg1"/>
                </a:solidFill>
              </a:rPr>
              <a:t>3.2%</a:t>
            </a:r>
            <a:r>
              <a:rPr lang="en-US" sz="2400" dirty="0">
                <a:solidFill>
                  <a:schemeClr val="bg1"/>
                </a:solidFill>
              </a:rPr>
              <a:t>, which affects the cost of imported renewable technology and impacts both product affordability and demand.</a:t>
            </a:r>
            <a:endParaRPr lang="en-US" sz="2400" b="1" dirty="0">
              <a:solidFill>
                <a:schemeClr val="bg1"/>
              </a:solidFill>
            </a:endParaRPr>
          </a:p>
        </p:txBody>
      </p:sp>
      <p:pic>
        <p:nvPicPr>
          <p:cNvPr id="8" name="Picture 7">
            <a:extLst>
              <a:ext uri="{FF2B5EF4-FFF2-40B4-BE49-F238E27FC236}">
                <a16:creationId xmlns:a16="http://schemas.microsoft.com/office/drawing/2014/main" id="{005ACDB0-271C-0364-190A-FA28AEB077A5}"/>
              </a:ext>
            </a:extLst>
          </p:cNvPr>
          <p:cNvPicPr>
            <a:picLocks noChangeAspect="1"/>
          </p:cNvPicPr>
          <p:nvPr/>
        </p:nvPicPr>
        <p:blipFill>
          <a:blip r:embed="rId2"/>
          <a:stretch>
            <a:fillRect/>
          </a:stretch>
        </p:blipFill>
        <p:spPr>
          <a:xfrm>
            <a:off x="6260303" y="1814805"/>
            <a:ext cx="5706980" cy="3699284"/>
          </a:xfrm>
          <a:prstGeom prst="rect">
            <a:avLst/>
          </a:prstGeom>
        </p:spPr>
      </p:pic>
    </p:spTree>
    <p:extLst>
      <p:ext uri="{BB962C8B-B14F-4D97-AF65-F5344CB8AC3E}">
        <p14:creationId xmlns:p14="http://schemas.microsoft.com/office/powerpoint/2010/main" val="41978569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F074A00-DFFB-B31C-D1C4-B520BBDA252B}"/>
              </a:ext>
            </a:extLst>
          </p:cNvPr>
          <p:cNvSpPr/>
          <p:nvPr/>
        </p:nvSpPr>
        <p:spPr>
          <a:xfrm>
            <a:off x="4776537" y="1478530"/>
            <a:ext cx="7441659" cy="4218439"/>
          </a:xfrm>
          <a:prstGeom prst="roundRect">
            <a:avLst>
              <a:gd name="adj" fmla="val 21106"/>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657641E-3D7D-2F72-6FBE-8D6A3C614931}"/>
              </a:ext>
            </a:extLst>
          </p:cNvPr>
          <p:cNvSpPr/>
          <p:nvPr/>
        </p:nvSpPr>
        <p:spPr>
          <a:xfrm>
            <a:off x="495300" y="-876814"/>
            <a:ext cx="5600700" cy="8766315"/>
          </a:xfrm>
          <a:prstGeom prst="roundRect">
            <a:avLst>
              <a:gd name="adj" fmla="val 13528"/>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E6CB5C25-76F4-D3E6-97BE-D4E9AA295EDF}"/>
              </a:ext>
            </a:extLst>
          </p:cNvPr>
          <p:cNvSpPr txBox="1"/>
          <p:nvPr/>
        </p:nvSpPr>
        <p:spPr>
          <a:xfrm>
            <a:off x="965597" y="607983"/>
            <a:ext cx="4660105" cy="707886"/>
          </a:xfrm>
          <a:prstGeom prst="rect">
            <a:avLst/>
          </a:prstGeom>
          <a:noFill/>
        </p:spPr>
        <p:txBody>
          <a:bodyPr wrap="square" rtlCol="0">
            <a:spAutoFit/>
          </a:bodyPr>
          <a:lstStyle/>
          <a:p>
            <a:pPr algn="ctr"/>
            <a:r>
              <a:rPr lang="en-US" sz="4000" b="1" u="sng" dirty="0">
                <a:solidFill>
                  <a:schemeClr val="accent2">
                    <a:lumMod val="75000"/>
                  </a:schemeClr>
                </a:solidFill>
              </a:rPr>
              <a:t>Findings and Insights</a:t>
            </a:r>
          </a:p>
        </p:txBody>
      </p:sp>
      <p:sp>
        <p:nvSpPr>
          <p:cNvPr id="3" name="TextBox 2">
            <a:extLst>
              <a:ext uri="{FF2B5EF4-FFF2-40B4-BE49-F238E27FC236}">
                <a16:creationId xmlns:a16="http://schemas.microsoft.com/office/drawing/2014/main" id="{606F3784-AB75-021E-44E2-2B6828BABC67}"/>
              </a:ext>
            </a:extLst>
          </p:cNvPr>
          <p:cNvSpPr txBox="1"/>
          <p:nvPr/>
        </p:nvSpPr>
        <p:spPr>
          <a:xfrm>
            <a:off x="831056" y="2492793"/>
            <a:ext cx="4876798" cy="584775"/>
          </a:xfrm>
          <a:prstGeom prst="rect">
            <a:avLst/>
          </a:prstGeom>
          <a:noFill/>
        </p:spPr>
        <p:txBody>
          <a:bodyPr wrap="square" rtlCol="0">
            <a:spAutoFit/>
          </a:bodyPr>
          <a:lstStyle/>
          <a:p>
            <a:pPr algn="ctr"/>
            <a:r>
              <a:rPr lang="en-US" sz="3200" b="1" dirty="0">
                <a:solidFill>
                  <a:schemeClr val="tx2">
                    <a:lumMod val="50000"/>
                  </a:schemeClr>
                </a:solidFill>
              </a:rPr>
              <a:t>1. Renewable Energy Share</a:t>
            </a:r>
          </a:p>
        </p:txBody>
      </p:sp>
      <p:sp>
        <p:nvSpPr>
          <p:cNvPr id="5" name="TextBox 4">
            <a:extLst>
              <a:ext uri="{FF2B5EF4-FFF2-40B4-BE49-F238E27FC236}">
                <a16:creationId xmlns:a16="http://schemas.microsoft.com/office/drawing/2014/main" id="{D8C86374-856D-DAED-5D73-205336E3D1D1}"/>
              </a:ext>
            </a:extLst>
          </p:cNvPr>
          <p:cNvSpPr txBox="1"/>
          <p:nvPr/>
        </p:nvSpPr>
        <p:spPr>
          <a:xfrm>
            <a:off x="863602" y="3587750"/>
            <a:ext cx="4876798" cy="2308324"/>
          </a:xfrm>
          <a:prstGeom prst="rect">
            <a:avLst/>
          </a:prstGeom>
          <a:noFill/>
        </p:spPr>
        <p:txBody>
          <a:bodyPr wrap="square" rtlCol="0">
            <a:spAutoFit/>
          </a:bodyPr>
          <a:lstStyle/>
          <a:p>
            <a:r>
              <a:rPr lang="en-US" sz="2400" dirty="0"/>
              <a:t>Financial investments in renewable energy show a </a:t>
            </a:r>
            <a:r>
              <a:rPr lang="en-US" sz="2400" b="1" dirty="0"/>
              <a:t>significant spike </a:t>
            </a:r>
            <a:r>
              <a:rPr lang="en-US" sz="2400" dirty="0"/>
              <a:t>most of the years</a:t>
            </a:r>
            <a:r>
              <a:rPr lang="en-US" sz="2400" b="1" dirty="0"/>
              <a:t> </a:t>
            </a:r>
            <a:r>
              <a:rPr lang="en-US" sz="2400" dirty="0"/>
              <a:t>signaling growing support and funding, potentially from government subsidies or private sector interest.</a:t>
            </a:r>
            <a:endParaRPr lang="en-US" sz="2400" b="1" dirty="0">
              <a:solidFill>
                <a:schemeClr val="tx2">
                  <a:lumMod val="50000"/>
                </a:schemeClr>
              </a:solidFill>
            </a:endParaRPr>
          </a:p>
        </p:txBody>
      </p:sp>
      <p:graphicFrame>
        <p:nvGraphicFramePr>
          <p:cNvPr id="6" name="Chart 5">
            <a:extLst>
              <a:ext uri="{FF2B5EF4-FFF2-40B4-BE49-F238E27FC236}">
                <a16:creationId xmlns:a16="http://schemas.microsoft.com/office/drawing/2014/main" id="{F2670AC0-53DC-4DBB-A307-798E77DF1C76}"/>
              </a:ext>
            </a:extLst>
          </p:cNvPr>
          <p:cNvGraphicFramePr>
            <a:graphicFrameLocks/>
          </p:cNvGraphicFramePr>
          <p:nvPr>
            <p:extLst>
              <p:ext uri="{D42A27DB-BD31-4B8C-83A1-F6EECF244321}">
                <p14:modId xmlns:p14="http://schemas.microsoft.com/office/powerpoint/2010/main" val="432928032"/>
              </p:ext>
            </p:extLst>
          </p:nvPr>
        </p:nvGraphicFramePr>
        <p:xfrm>
          <a:off x="6260303" y="1814806"/>
          <a:ext cx="5626897" cy="33315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44060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F074A00-DFFB-B31C-D1C4-B520BBDA252B}"/>
              </a:ext>
            </a:extLst>
          </p:cNvPr>
          <p:cNvSpPr/>
          <p:nvPr/>
        </p:nvSpPr>
        <p:spPr>
          <a:xfrm>
            <a:off x="4842711" y="1478530"/>
            <a:ext cx="7375485" cy="4218439"/>
          </a:xfrm>
          <a:prstGeom prst="roundRect">
            <a:avLst>
              <a:gd name="adj" fmla="val 18253"/>
            </a:avLst>
          </a:prstGeom>
          <a:solidFill>
            <a:schemeClr val="bg1">
              <a:lumMod val="95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657641E-3D7D-2F72-6FBE-8D6A3C614931}"/>
              </a:ext>
            </a:extLst>
          </p:cNvPr>
          <p:cNvSpPr/>
          <p:nvPr/>
        </p:nvSpPr>
        <p:spPr>
          <a:xfrm>
            <a:off x="495300" y="-1027213"/>
            <a:ext cx="5600700" cy="8766315"/>
          </a:xfrm>
          <a:prstGeom prst="roundRect">
            <a:avLst>
              <a:gd name="adj" fmla="val 13528"/>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857251" y="491366"/>
            <a:ext cx="4633912" cy="707886"/>
          </a:xfrm>
          <a:prstGeom prst="rect">
            <a:avLst/>
          </a:prstGeom>
          <a:noFill/>
        </p:spPr>
        <p:txBody>
          <a:bodyPr wrap="square" rtlCol="0">
            <a:spAutoFit/>
          </a:bodyPr>
          <a:lstStyle/>
          <a:p>
            <a:pPr algn="ctr"/>
            <a:r>
              <a:rPr lang="en-US" sz="4000" b="1" u="sng" dirty="0">
                <a:solidFill>
                  <a:schemeClr val="accent2">
                    <a:lumMod val="75000"/>
                  </a:schemeClr>
                </a:solidFill>
              </a:rPr>
              <a:t>Findings and Insights</a:t>
            </a:r>
          </a:p>
        </p:txBody>
      </p:sp>
      <p:sp>
        <p:nvSpPr>
          <p:cNvPr id="3" name="TextBox 2">
            <a:extLst>
              <a:ext uri="{FF2B5EF4-FFF2-40B4-BE49-F238E27FC236}">
                <a16:creationId xmlns:a16="http://schemas.microsoft.com/office/drawing/2014/main" id="{606F3784-AB75-021E-44E2-2B6828BABC67}"/>
              </a:ext>
            </a:extLst>
          </p:cNvPr>
          <p:cNvSpPr txBox="1"/>
          <p:nvPr/>
        </p:nvSpPr>
        <p:spPr>
          <a:xfrm>
            <a:off x="857251" y="2008881"/>
            <a:ext cx="4876798" cy="1077218"/>
          </a:xfrm>
          <a:prstGeom prst="rect">
            <a:avLst/>
          </a:prstGeom>
          <a:noFill/>
        </p:spPr>
        <p:txBody>
          <a:bodyPr wrap="square" rtlCol="0">
            <a:spAutoFit/>
          </a:bodyPr>
          <a:lstStyle/>
          <a:p>
            <a:pPr algn="ctr"/>
            <a:r>
              <a:rPr lang="en-US" sz="3200" b="1" dirty="0">
                <a:solidFill>
                  <a:schemeClr val="bg1"/>
                </a:solidFill>
              </a:rPr>
              <a:t>2. Renewable Energy Capacity (per Capita)</a:t>
            </a:r>
          </a:p>
        </p:txBody>
      </p:sp>
      <p:sp>
        <p:nvSpPr>
          <p:cNvPr id="5" name="TextBox 4">
            <a:extLst>
              <a:ext uri="{FF2B5EF4-FFF2-40B4-BE49-F238E27FC236}">
                <a16:creationId xmlns:a16="http://schemas.microsoft.com/office/drawing/2014/main" id="{D8C86374-856D-DAED-5D73-205336E3D1D1}"/>
              </a:ext>
            </a:extLst>
          </p:cNvPr>
          <p:cNvSpPr txBox="1"/>
          <p:nvPr/>
        </p:nvSpPr>
        <p:spPr>
          <a:xfrm>
            <a:off x="863602" y="3587750"/>
            <a:ext cx="4876798" cy="2308324"/>
          </a:xfrm>
          <a:prstGeom prst="rect">
            <a:avLst/>
          </a:prstGeom>
          <a:noFill/>
        </p:spPr>
        <p:txBody>
          <a:bodyPr wrap="square" rtlCol="0">
            <a:spAutoFit/>
          </a:bodyPr>
          <a:lstStyle/>
          <a:p>
            <a:r>
              <a:rPr lang="en-US" sz="2400" dirty="0">
                <a:solidFill>
                  <a:schemeClr val="bg1"/>
                </a:solidFill>
              </a:rPr>
              <a:t>Observing a downward trend, indicating that while consumption grows, individual access or per-person infrastructure isn’t expanding proportionally. This could signal potential supply gaps in the future.</a:t>
            </a:r>
            <a:endParaRPr lang="en-US" sz="2400" b="1" dirty="0">
              <a:solidFill>
                <a:schemeClr val="bg1"/>
              </a:solidFill>
            </a:endParaRPr>
          </a:p>
        </p:txBody>
      </p:sp>
      <p:graphicFrame>
        <p:nvGraphicFramePr>
          <p:cNvPr id="8" name="Chart 7">
            <a:extLst>
              <a:ext uri="{FF2B5EF4-FFF2-40B4-BE49-F238E27FC236}">
                <a16:creationId xmlns:a16="http://schemas.microsoft.com/office/drawing/2014/main" id="{25AEF366-FFEA-42C9-A9E9-EE58CC1C2F98}"/>
              </a:ext>
            </a:extLst>
          </p:cNvPr>
          <p:cNvGraphicFramePr>
            <a:graphicFrameLocks/>
          </p:cNvGraphicFramePr>
          <p:nvPr>
            <p:extLst>
              <p:ext uri="{D42A27DB-BD31-4B8C-83A1-F6EECF244321}">
                <p14:modId xmlns:p14="http://schemas.microsoft.com/office/powerpoint/2010/main" val="4125786363"/>
              </p:ext>
            </p:extLst>
          </p:nvPr>
        </p:nvGraphicFramePr>
        <p:xfrm>
          <a:off x="6190247" y="1814804"/>
          <a:ext cx="5727031" cy="356466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6667740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F074A00-DFFB-B31C-D1C4-B520BBDA252B}"/>
              </a:ext>
            </a:extLst>
          </p:cNvPr>
          <p:cNvSpPr/>
          <p:nvPr/>
        </p:nvSpPr>
        <p:spPr>
          <a:xfrm>
            <a:off x="5552574" y="1683067"/>
            <a:ext cx="6665622" cy="4218439"/>
          </a:xfrm>
          <a:prstGeom prst="roundRect">
            <a:avLst>
              <a:gd name="adj" fmla="val 14973"/>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657641E-3D7D-2F72-6FBE-8D6A3C614931}"/>
              </a:ext>
            </a:extLst>
          </p:cNvPr>
          <p:cNvSpPr/>
          <p:nvPr/>
        </p:nvSpPr>
        <p:spPr>
          <a:xfrm>
            <a:off x="495300" y="-1027213"/>
            <a:ext cx="5600700" cy="8766315"/>
          </a:xfrm>
          <a:prstGeom prst="roundRect">
            <a:avLst>
              <a:gd name="adj" fmla="val 13528"/>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857251" y="491366"/>
            <a:ext cx="4633911" cy="707886"/>
          </a:xfrm>
          <a:prstGeom prst="rect">
            <a:avLst/>
          </a:prstGeom>
          <a:noFill/>
        </p:spPr>
        <p:txBody>
          <a:bodyPr wrap="square" rtlCol="0">
            <a:spAutoFit/>
          </a:bodyPr>
          <a:lstStyle/>
          <a:p>
            <a:pPr algn="ctr"/>
            <a:r>
              <a:rPr lang="en-US" sz="4000" b="1" u="sng" dirty="0">
                <a:solidFill>
                  <a:schemeClr val="accent2">
                    <a:lumMod val="75000"/>
                  </a:schemeClr>
                </a:solidFill>
              </a:rPr>
              <a:t>Findings and Insights</a:t>
            </a:r>
          </a:p>
        </p:txBody>
      </p:sp>
      <p:sp>
        <p:nvSpPr>
          <p:cNvPr id="3" name="TextBox 2">
            <a:extLst>
              <a:ext uri="{FF2B5EF4-FFF2-40B4-BE49-F238E27FC236}">
                <a16:creationId xmlns:a16="http://schemas.microsoft.com/office/drawing/2014/main" id="{606F3784-AB75-021E-44E2-2B6828BABC67}"/>
              </a:ext>
            </a:extLst>
          </p:cNvPr>
          <p:cNvSpPr txBox="1"/>
          <p:nvPr/>
        </p:nvSpPr>
        <p:spPr>
          <a:xfrm>
            <a:off x="857251" y="1978802"/>
            <a:ext cx="4876798" cy="1077218"/>
          </a:xfrm>
          <a:prstGeom prst="rect">
            <a:avLst/>
          </a:prstGeom>
          <a:noFill/>
        </p:spPr>
        <p:txBody>
          <a:bodyPr wrap="square" rtlCol="0">
            <a:spAutoFit/>
          </a:bodyPr>
          <a:lstStyle/>
          <a:p>
            <a:pPr algn="ctr"/>
            <a:r>
              <a:rPr lang="en-US" sz="3200" b="1" dirty="0">
                <a:solidFill>
                  <a:schemeClr val="tx2">
                    <a:lumMod val="50000"/>
                  </a:schemeClr>
                </a:solidFill>
              </a:rPr>
              <a:t>3. Inflation's Influence on Energy Consumption</a:t>
            </a:r>
          </a:p>
        </p:txBody>
      </p:sp>
      <p:sp>
        <p:nvSpPr>
          <p:cNvPr id="5" name="TextBox 4">
            <a:extLst>
              <a:ext uri="{FF2B5EF4-FFF2-40B4-BE49-F238E27FC236}">
                <a16:creationId xmlns:a16="http://schemas.microsoft.com/office/drawing/2014/main" id="{D8C86374-856D-DAED-5D73-205336E3D1D1}"/>
              </a:ext>
            </a:extLst>
          </p:cNvPr>
          <p:cNvSpPr txBox="1"/>
          <p:nvPr/>
        </p:nvSpPr>
        <p:spPr>
          <a:xfrm>
            <a:off x="863602" y="3587750"/>
            <a:ext cx="4876798" cy="1938992"/>
          </a:xfrm>
          <a:prstGeom prst="rect">
            <a:avLst/>
          </a:prstGeom>
          <a:noFill/>
        </p:spPr>
        <p:txBody>
          <a:bodyPr wrap="square" rtlCol="0">
            <a:spAutoFit/>
          </a:bodyPr>
          <a:lstStyle/>
          <a:p>
            <a:r>
              <a:rPr lang="en-US" sz="2400" dirty="0"/>
              <a:t>Energy consumption seems </a:t>
            </a:r>
            <a:r>
              <a:rPr lang="en-US" sz="2400" b="1" dirty="0"/>
              <a:t>steady despite inflation</a:t>
            </a:r>
            <a:r>
              <a:rPr lang="en-US" sz="2400" dirty="0"/>
              <a:t> pressures, suggesting that energy needs are prioritized, with limited elasticity in demand relative to price changes.</a:t>
            </a:r>
            <a:endParaRPr lang="en-US" sz="2400" b="1" dirty="0">
              <a:solidFill>
                <a:schemeClr val="tx2">
                  <a:lumMod val="50000"/>
                </a:schemeClr>
              </a:solidFill>
            </a:endParaRPr>
          </a:p>
        </p:txBody>
      </p:sp>
      <p:graphicFrame>
        <p:nvGraphicFramePr>
          <p:cNvPr id="6" name="Chart 5">
            <a:extLst>
              <a:ext uri="{FF2B5EF4-FFF2-40B4-BE49-F238E27FC236}">
                <a16:creationId xmlns:a16="http://schemas.microsoft.com/office/drawing/2014/main" id="{C0A95024-68FC-457C-86DA-42A7DE5F8F70}"/>
              </a:ext>
            </a:extLst>
          </p:cNvPr>
          <p:cNvGraphicFramePr>
            <a:graphicFrameLocks/>
          </p:cNvGraphicFramePr>
          <p:nvPr>
            <p:extLst>
              <p:ext uri="{D42A27DB-BD31-4B8C-83A1-F6EECF244321}">
                <p14:modId xmlns:p14="http://schemas.microsoft.com/office/powerpoint/2010/main" val="4173158070"/>
              </p:ext>
            </p:extLst>
          </p:nvPr>
        </p:nvGraphicFramePr>
        <p:xfrm>
          <a:off x="6220326" y="1949117"/>
          <a:ext cx="5715000" cy="36108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0516824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F074A00-DFFB-B31C-D1C4-B520BBDA252B}"/>
              </a:ext>
            </a:extLst>
          </p:cNvPr>
          <p:cNvSpPr/>
          <p:nvPr/>
        </p:nvSpPr>
        <p:spPr>
          <a:xfrm>
            <a:off x="5227721" y="1478530"/>
            <a:ext cx="6990475" cy="4218439"/>
          </a:xfrm>
          <a:prstGeom prst="roundRect">
            <a:avLst>
              <a:gd name="adj" fmla="val 19252"/>
            </a:avLst>
          </a:prstGeom>
          <a:solidFill>
            <a:schemeClr val="bg1">
              <a:lumMod val="95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657641E-3D7D-2F72-6FBE-8D6A3C614931}"/>
              </a:ext>
            </a:extLst>
          </p:cNvPr>
          <p:cNvSpPr/>
          <p:nvPr/>
        </p:nvSpPr>
        <p:spPr>
          <a:xfrm>
            <a:off x="495300" y="-1021195"/>
            <a:ext cx="5600700" cy="8766315"/>
          </a:xfrm>
          <a:prstGeom prst="roundRect">
            <a:avLst>
              <a:gd name="adj" fmla="val 13528"/>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863603" y="491366"/>
            <a:ext cx="4627560" cy="707886"/>
          </a:xfrm>
          <a:prstGeom prst="rect">
            <a:avLst/>
          </a:prstGeom>
          <a:noFill/>
        </p:spPr>
        <p:txBody>
          <a:bodyPr wrap="square" rtlCol="0">
            <a:spAutoFit/>
          </a:bodyPr>
          <a:lstStyle/>
          <a:p>
            <a:pPr algn="ctr"/>
            <a:r>
              <a:rPr lang="en-US" sz="4000" b="1" u="sng" dirty="0">
                <a:solidFill>
                  <a:schemeClr val="accent2">
                    <a:lumMod val="75000"/>
                  </a:schemeClr>
                </a:solidFill>
              </a:rPr>
              <a:t>Findings and Insights</a:t>
            </a:r>
          </a:p>
        </p:txBody>
      </p:sp>
      <p:sp>
        <p:nvSpPr>
          <p:cNvPr id="3" name="TextBox 2">
            <a:extLst>
              <a:ext uri="{FF2B5EF4-FFF2-40B4-BE49-F238E27FC236}">
                <a16:creationId xmlns:a16="http://schemas.microsoft.com/office/drawing/2014/main" id="{606F3784-AB75-021E-44E2-2B6828BABC67}"/>
              </a:ext>
            </a:extLst>
          </p:cNvPr>
          <p:cNvSpPr txBox="1"/>
          <p:nvPr/>
        </p:nvSpPr>
        <p:spPr>
          <a:xfrm>
            <a:off x="495300" y="1858487"/>
            <a:ext cx="5238749" cy="1077218"/>
          </a:xfrm>
          <a:prstGeom prst="rect">
            <a:avLst/>
          </a:prstGeom>
          <a:noFill/>
        </p:spPr>
        <p:txBody>
          <a:bodyPr wrap="square" rtlCol="0">
            <a:spAutoFit/>
          </a:bodyPr>
          <a:lstStyle/>
          <a:p>
            <a:pPr algn="ctr"/>
            <a:r>
              <a:rPr lang="en-US" sz="3200" b="1" dirty="0">
                <a:solidFill>
                  <a:schemeClr val="bg1"/>
                </a:solidFill>
              </a:rPr>
              <a:t>4. Annual Energy Consumption</a:t>
            </a:r>
          </a:p>
        </p:txBody>
      </p:sp>
      <p:sp>
        <p:nvSpPr>
          <p:cNvPr id="5" name="TextBox 4">
            <a:extLst>
              <a:ext uri="{FF2B5EF4-FFF2-40B4-BE49-F238E27FC236}">
                <a16:creationId xmlns:a16="http://schemas.microsoft.com/office/drawing/2014/main" id="{D8C86374-856D-DAED-5D73-205336E3D1D1}"/>
              </a:ext>
            </a:extLst>
          </p:cNvPr>
          <p:cNvSpPr txBox="1"/>
          <p:nvPr/>
        </p:nvSpPr>
        <p:spPr>
          <a:xfrm>
            <a:off x="863602" y="3587750"/>
            <a:ext cx="4876798" cy="1938992"/>
          </a:xfrm>
          <a:prstGeom prst="rect">
            <a:avLst/>
          </a:prstGeom>
          <a:noFill/>
        </p:spPr>
        <p:txBody>
          <a:bodyPr wrap="square" rtlCol="0">
            <a:spAutoFit/>
          </a:bodyPr>
          <a:lstStyle/>
          <a:p>
            <a:r>
              <a:rPr lang="en-US" sz="2400" dirty="0">
                <a:solidFill>
                  <a:schemeClr val="bg1"/>
                </a:solidFill>
              </a:rPr>
              <a:t>General </a:t>
            </a:r>
            <a:r>
              <a:rPr lang="en-US" sz="2400" b="1" dirty="0">
                <a:solidFill>
                  <a:schemeClr val="bg1"/>
                </a:solidFill>
              </a:rPr>
              <a:t>upward trend</a:t>
            </a:r>
            <a:r>
              <a:rPr lang="en-US" sz="2400" dirty="0">
                <a:solidFill>
                  <a:schemeClr val="bg1"/>
                </a:solidFill>
              </a:rPr>
              <a:t>, consistent with a global increase in energy demand. This suggests an overall growth in market size for renewable products.</a:t>
            </a:r>
            <a:endParaRPr lang="en-US" sz="2400" b="1" dirty="0">
              <a:solidFill>
                <a:schemeClr val="bg1"/>
              </a:solidFill>
            </a:endParaRPr>
          </a:p>
        </p:txBody>
      </p:sp>
      <p:graphicFrame>
        <p:nvGraphicFramePr>
          <p:cNvPr id="8" name="Chart 7">
            <a:extLst>
              <a:ext uri="{FF2B5EF4-FFF2-40B4-BE49-F238E27FC236}">
                <a16:creationId xmlns:a16="http://schemas.microsoft.com/office/drawing/2014/main" id="{8718E3DA-9A43-4E37-B948-558EFCB58394}"/>
              </a:ext>
            </a:extLst>
          </p:cNvPr>
          <p:cNvGraphicFramePr>
            <a:graphicFrameLocks/>
          </p:cNvGraphicFramePr>
          <p:nvPr>
            <p:extLst>
              <p:ext uri="{D42A27DB-BD31-4B8C-83A1-F6EECF244321}">
                <p14:modId xmlns:p14="http://schemas.microsoft.com/office/powerpoint/2010/main" val="196684146"/>
              </p:ext>
            </p:extLst>
          </p:nvPr>
        </p:nvGraphicFramePr>
        <p:xfrm>
          <a:off x="6154153" y="2141621"/>
          <a:ext cx="5889794" cy="29320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8129034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DF074A00-DFFB-B31C-D1C4-B520BBDA252B}"/>
              </a:ext>
            </a:extLst>
          </p:cNvPr>
          <p:cNvSpPr/>
          <p:nvPr/>
        </p:nvSpPr>
        <p:spPr>
          <a:xfrm>
            <a:off x="4776537" y="1478530"/>
            <a:ext cx="7441659" cy="4218439"/>
          </a:xfrm>
          <a:prstGeom prst="roundRect">
            <a:avLst>
              <a:gd name="adj" fmla="val 23387"/>
            </a:avLst>
          </a:prstGeom>
          <a:solidFill>
            <a:schemeClr val="tx2">
              <a:lumMod val="5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D657641E-3D7D-2F72-6FBE-8D6A3C614931}"/>
              </a:ext>
            </a:extLst>
          </p:cNvPr>
          <p:cNvSpPr/>
          <p:nvPr/>
        </p:nvSpPr>
        <p:spPr>
          <a:xfrm>
            <a:off x="495300" y="-1027213"/>
            <a:ext cx="5600700" cy="8766315"/>
          </a:xfrm>
          <a:prstGeom prst="roundRect">
            <a:avLst>
              <a:gd name="adj" fmla="val 135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6CB5C25-76F4-D3E6-97BE-D4E9AA295EDF}"/>
              </a:ext>
            </a:extLst>
          </p:cNvPr>
          <p:cNvSpPr txBox="1"/>
          <p:nvPr/>
        </p:nvSpPr>
        <p:spPr>
          <a:xfrm>
            <a:off x="788068" y="491366"/>
            <a:ext cx="4703095" cy="707886"/>
          </a:xfrm>
          <a:prstGeom prst="rect">
            <a:avLst/>
          </a:prstGeom>
          <a:noFill/>
        </p:spPr>
        <p:txBody>
          <a:bodyPr wrap="square" rtlCol="0">
            <a:spAutoFit/>
          </a:bodyPr>
          <a:lstStyle/>
          <a:p>
            <a:pPr algn="ctr"/>
            <a:r>
              <a:rPr lang="en-US" sz="4000" b="1" u="sng" dirty="0">
                <a:solidFill>
                  <a:schemeClr val="accent2">
                    <a:lumMod val="75000"/>
                  </a:schemeClr>
                </a:solidFill>
              </a:rPr>
              <a:t>Findings and Insights</a:t>
            </a:r>
          </a:p>
        </p:txBody>
      </p:sp>
      <p:sp>
        <p:nvSpPr>
          <p:cNvPr id="3" name="TextBox 2">
            <a:extLst>
              <a:ext uri="{FF2B5EF4-FFF2-40B4-BE49-F238E27FC236}">
                <a16:creationId xmlns:a16="http://schemas.microsoft.com/office/drawing/2014/main" id="{606F3784-AB75-021E-44E2-2B6828BABC67}"/>
              </a:ext>
            </a:extLst>
          </p:cNvPr>
          <p:cNvSpPr txBox="1"/>
          <p:nvPr/>
        </p:nvSpPr>
        <p:spPr>
          <a:xfrm>
            <a:off x="809440" y="1698554"/>
            <a:ext cx="4876798" cy="1569660"/>
          </a:xfrm>
          <a:prstGeom prst="rect">
            <a:avLst/>
          </a:prstGeom>
          <a:noFill/>
        </p:spPr>
        <p:txBody>
          <a:bodyPr wrap="square" rtlCol="0">
            <a:spAutoFit/>
          </a:bodyPr>
          <a:lstStyle/>
          <a:p>
            <a:pPr algn="ctr"/>
            <a:r>
              <a:rPr lang="en-US" sz="3200" b="1" dirty="0">
                <a:solidFill>
                  <a:schemeClr val="tx2">
                    <a:lumMod val="50000"/>
                  </a:schemeClr>
                </a:solidFill>
              </a:rPr>
              <a:t>5. Comparison of Exchange Rate and Renewable Energy Growth</a:t>
            </a:r>
          </a:p>
        </p:txBody>
      </p:sp>
      <p:sp>
        <p:nvSpPr>
          <p:cNvPr id="5" name="TextBox 4">
            <a:extLst>
              <a:ext uri="{FF2B5EF4-FFF2-40B4-BE49-F238E27FC236}">
                <a16:creationId xmlns:a16="http://schemas.microsoft.com/office/drawing/2014/main" id="{D8C86374-856D-DAED-5D73-205336E3D1D1}"/>
              </a:ext>
            </a:extLst>
          </p:cNvPr>
          <p:cNvSpPr txBox="1"/>
          <p:nvPr/>
        </p:nvSpPr>
        <p:spPr>
          <a:xfrm>
            <a:off x="702094" y="3429000"/>
            <a:ext cx="5269287" cy="3046988"/>
          </a:xfrm>
          <a:prstGeom prst="rect">
            <a:avLst/>
          </a:prstGeom>
          <a:noFill/>
        </p:spPr>
        <p:txBody>
          <a:bodyPr wrap="square" rtlCol="0">
            <a:spAutoFit/>
          </a:bodyPr>
          <a:lstStyle/>
          <a:p>
            <a:r>
              <a:rPr lang="en-US" sz="2400" dirty="0"/>
              <a:t>Although exchange rates are increasing, renewable energy consumption is also </a:t>
            </a:r>
            <a:r>
              <a:rPr lang="en-US" sz="2400" b="1" dirty="0"/>
              <a:t>growing gradually</a:t>
            </a:r>
            <a:r>
              <a:rPr lang="en-US" sz="2400" dirty="0"/>
              <a:t>, albeit at a </a:t>
            </a:r>
            <a:r>
              <a:rPr lang="en-US" sz="2400" b="1" dirty="0"/>
              <a:t>slower and steadier pace since 2015</a:t>
            </a:r>
            <a:r>
              <a:rPr lang="en-US" sz="2400" dirty="0"/>
              <a:t>. </a:t>
            </a:r>
          </a:p>
          <a:p>
            <a:r>
              <a:rPr lang="en-US" sz="2400" dirty="0"/>
              <a:t>Rising exchange rates may lead to higher costs, potentially slowing growth in the long term if dependency on imports continues.</a:t>
            </a:r>
            <a:endParaRPr lang="en-US" sz="2400" b="1" dirty="0">
              <a:solidFill>
                <a:schemeClr val="tx2">
                  <a:lumMod val="50000"/>
                </a:schemeClr>
              </a:solidFill>
            </a:endParaRPr>
          </a:p>
        </p:txBody>
      </p:sp>
      <p:graphicFrame>
        <p:nvGraphicFramePr>
          <p:cNvPr id="9" name="Chart 8">
            <a:extLst>
              <a:ext uri="{FF2B5EF4-FFF2-40B4-BE49-F238E27FC236}">
                <a16:creationId xmlns:a16="http://schemas.microsoft.com/office/drawing/2014/main" id="{9EBF0300-D4D9-4FED-A1EC-E6CE26C48971}"/>
              </a:ext>
            </a:extLst>
          </p:cNvPr>
          <p:cNvGraphicFramePr>
            <a:graphicFrameLocks/>
          </p:cNvGraphicFramePr>
          <p:nvPr>
            <p:extLst>
              <p:ext uri="{D42A27DB-BD31-4B8C-83A1-F6EECF244321}">
                <p14:modId xmlns:p14="http://schemas.microsoft.com/office/powerpoint/2010/main" val="2039663767"/>
              </p:ext>
            </p:extLst>
          </p:nvPr>
        </p:nvGraphicFramePr>
        <p:xfrm>
          <a:off x="6204325" y="2033338"/>
          <a:ext cx="5694907" cy="32054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78206487"/>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386</TotalTime>
  <Words>595</Words>
  <Application>Microsoft Office PowerPoint</Application>
  <PresentationFormat>Widescreen</PresentationFormat>
  <Paragraphs>56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od hill</dc:creator>
  <cp:lastModifiedBy>od hill</cp:lastModifiedBy>
  <cp:revision>17</cp:revision>
  <dcterms:created xsi:type="dcterms:W3CDTF">2024-11-13T12:23:17Z</dcterms:created>
  <dcterms:modified xsi:type="dcterms:W3CDTF">2024-11-14T09:39:12Z</dcterms:modified>
</cp:coreProperties>
</file>