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8" r:id="rId4"/>
    <p:sldId id="283" r:id="rId5"/>
    <p:sldId id="288" r:id="rId6"/>
    <p:sldId id="285" r:id="rId7"/>
    <p:sldId id="289" r:id="rId8"/>
    <p:sldId id="287" r:id="rId9"/>
    <p:sldId id="290" r:id="rId10"/>
    <p:sldId id="291" r:id="rId11"/>
    <p:sldId id="292" r:id="rId12"/>
    <p:sldId id="293" r:id="rId13"/>
    <p:sldId id="294" r:id="rId14"/>
    <p:sldId id="295" r:id="rId15"/>
    <p:sldId id="296" r:id="rId16"/>
    <p:sldId id="297" r:id="rId17"/>
    <p:sldId id="299" r:id="rId18"/>
    <p:sldId id="310" r:id="rId19"/>
    <p:sldId id="305" r:id="rId20"/>
    <p:sldId id="304" r:id="rId21"/>
    <p:sldId id="303" r:id="rId22"/>
    <p:sldId id="306" r:id="rId23"/>
    <p:sldId id="307" r:id="rId24"/>
    <p:sldId id="308" r:id="rId25"/>
    <p:sldId id="30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2/21/2021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EEE 431 COMMUNICATION SYSTEMS AND CHANNELS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2480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Content Placeholder 1"/>
              <p:cNvGraphicFramePr>
                <a:graphicFrameLocks noGrp="1"/>
              </p:cNvGraphicFramePr>
              <p:nvPr>
                <p:ph idx="1"/>
                <p:extLst>
                  <p:ext uri="{D42A27DB-BD31-4B8C-83A1-F6EECF244321}">
                    <p14:modId xmlns:p14="http://schemas.microsoft.com/office/powerpoint/2010/main" val="3460981779"/>
                  </p:ext>
                </p:extLst>
              </p:nvPr>
            </p:nvGraphicFramePr>
            <p:xfrm>
              <a:off x="166688" y="0"/>
              <a:ext cx="12025310" cy="2595880"/>
            </p:xfrm>
            <a:graphic>
              <a:graphicData uri="http://schemas.openxmlformats.org/drawingml/2006/table">
                <a:tbl>
                  <a:tblPr firstRow="1" bandRow="1">
                    <a:tableStyleId>{5C22544A-7EE6-4342-B048-85BDC9FD1C3A}</a:tableStyleId>
                  </a:tblPr>
                  <a:tblGrid>
                    <a:gridCol w="1093210"/>
                    <a:gridCol w="1093210"/>
                    <a:gridCol w="1093210"/>
                    <a:gridCol w="1093210"/>
                    <a:gridCol w="1093210"/>
                    <a:gridCol w="1093210"/>
                    <a:gridCol w="1093210"/>
                    <a:gridCol w="1093210"/>
                    <a:gridCol w="1093210"/>
                    <a:gridCol w="1093210"/>
                    <a:gridCol w="1093210"/>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m:oMathPara>
                          </a14:m>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a14:m>
                          <a:r>
                            <a:rPr lang="en-US" dirty="0" smtClean="0"/>
                            <a:t>)</a:t>
                          </a:r>
                          <a:endParaRPr lang="en-US" dirty="0"/>
                        </a:p>
                      </a:txBody>
                      <a:tcPr/>
                    </a:tc>
                    <a:tc>
                      <a:txBody>
                        <a:bodyPr/>
                        <a:lstStyle/>
                        <a:p>
                          <a:r>
                            <a:rPr lang="en-US" dirty="0" smtClean="0"/>
                            <a:t>code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en-US" dirty="0"/>
                        </a:p>
                      </a:txBody>
                      <a:tcPr/>
                    </a:tc>
                    <a:tc>
                      <a:txBody>
                        <a:bodyPr/>
                        <a:lstStyle/>
                        <a:p>
                          <a:r>
                            <a:rPr lang="en-US" dirty="0" smtClean="0"/>
                            <a:t>0.30</a:t>
                          </a:r>
                          <a:endParaRPr lang="en-US" dirty="0"/>
                        </a:p>
                      </a:txBody>
                      <a:tcPr/>
                    </a:tc>
                    <a:tc>
                      <a:txBody>
                        <a:bodyPr/>
                        <a:lstStyle/>
                        <a:p>
                          <a:r>
                            <a:rPr lang="en-US" dirty="0" smtClean="0"/>
                            <a:t>00</a:t>
                          </a:r>
                          <a:endParaRPr lang="en-US" dirty="0"/>
                        </a:p>
                      </a:txBody>
                      <a:tcPr/>
                    </a:tc>
                    <a:tc>
                      <a:txBody>
                        <a:bodyPr/>
                        <a:lstStyle/>
                        <a:p>
                          <a:r>
                            <a:rPr lang="en-US" dirty="0" smtClean="0"/>
                            <a:t>0.30</a:t>
                          </a:r>
                          <a:endParaRPr lang="en-US" dirty="0"/>
                        </a:p>
                      </a:txBody>
                      <a:tcPr/>
                    </a:tc>
                    <a:tc>
                      <a:txBody>
                        <a:bodyPr/>
                        <a:lstStyle/>
                        <a:p>
                          <a:r>
                            <a:rPr lang="en-US" dirty="0" smtClean="0"/>
                            <a:t>00</a:t>
                          </a:r>
                          <a:endParaRPr lang="en-US" dirty="0"/>
                        </a:p>
                      </a:txBody>
                      <a:tcPr/>
                    </a:tc>
                    <a:tc>
                      <a:txBody>
                        <a:bodyPr/>
                        <a:lstStyle/>
                        <a:p>
                          <a:r>
                            <a:rPr lang="en-US" dirty="0" smtClean="0"/>
                            <a:t>0.30</a:t>
                          </a:r>
                          <a:endParaRPr lang="en-US" dirty="0"/>
                        </a:p>
                      </a:txBody>
                      <a:tcPr/>
                    </a:tc>
                    <a:tc>
                      <a:txBody>
                        <a:bodyPr/>
                        <a:lstStyle/>
                        <a:p>
                          <a:r>
                            <a:rPr lang="en-US" dirty="0" smtClean="0"/>
                            <a:t>00</a:t>
                          </a:r>
                          <a:endParaRPr lang="en-US" dirty="0"/>
                        </a:p>
                      </a:txBody>
                      <a:tcPr/>
                    </a:tc>
                    <a:tc>
                      <a:txBody>
                        <a:bodyPr/>
                        <a:lstStyle/>
                        <a:p>
                          <a:r>
                            <a:rPr lang="en-US" dirty="0" smtClean="0"/>
                            <a:t>0.45</a:t>
                          </a:r>
                          <a:endParaRPr lang="en-US" dirty="0"/>
                        </a:p>
                      </a:txBody>
                      <a:tcPr/>
                    </a:tc>
                    <a:tc>
                      <a:txBody>
                        <a:bodyPr/>
                        <a:lstStyle/>
                        <a:p>
                          <a:r>
                            <a:rPr lang="en-US" dirty="0" smtClean="0"/>
                            <a:t>1</a:t>
                          </a:r>
                          <a:endParaRPr lang="en-US" dirty="0"/>
                        </a:p>
                      </a:txBody>
                      <a:tcPr/>
                    </a:tc>
                    <a:tc>
                      <a:txBody>
                        <a:bodyPr/>
                        <a:lstStyle/>
                        <a:p>
                          <a:r>
                            <a:rPr lang="en-US" dirty="0" smtClean="0"/>
                            <a:t>0.55</a:t>
                          </a:r>
                          <a:endParaRPr lang="en-US" dirty="0"/>
                        </a:p>
                      </a:txBody>
                      <a:tcPr/>
                    </a:tc>
                    <a:tc>
                      <a:txBody>
                        <a:bodyPr/>
                        <a:lstStyle/>
                        <a:p>
                          <a:r>
                            <a:rPr lang="en-US" dirty="0" smtClean="0"/>
                            <a:t>0</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oMath>
                            </m:oMathPara>
                          </a14:m>
                          <a:endParaRPr lang="en-US" dirty="0"/>
                        </a:p>
                      </a:txBody>
                      <a:tcPr/>
                    </a:tc>
                    <a:tc>
                      <a:txBody>
                        <a:bodyPr/>
                        <a:lstStyle/>
                        <a:p>
                          <a:r>
                            <a:rPr lang="en-US" dirty="0" smtClean="0"/>
                            <a:t>0.25</a:t>
                          </a:r>
                          <a:endParaRPr lang="en-US" dirty="0"/>
                        </a:p>
                      </a:txBody>
                      <a:tcPr/>
                    </a:tc>
                    <a:tc>
                      <a:txBody>
                        <a:bodyPr/>
                        <a:lstStyle/>
                        <a:p>
                          <a:r>
                            <a:rPr lang="en-US" dirty="0" smtClean="0"/>
                            <a:t>01</a:t>
                          </a:r>
                          <a:endParaRPr lang="en-US" dirty="0"/>
                        </a:p>
                      </a:txBody>
                      <a:tcPr/>
                    </a:tc>
                    <a:tc>
                      <a:txBody>
                        <a:bodyPr/>
                        <a:lstStyle/>
                        <a:p>
                          <a:r>
                            <a:rPr lang="en-US" dirty="0" smtClean="0"/>
                            <a:t>0.25</a:t>
                          </a:r>
                          <a:endParaRPr lang="en-US" dirty="0"/>
                        </a:p>
                      </a:txBody>
                      <a:tcPr/>
                    </a:tc>
                    <a:tc>
                      <a:txBody>
                        <a:bodyPr/>
                        <a:lstStyle/>
                        <a:p>
                          <a:r>
                            <a:rPr lang="en-US" dirty="0" smtClean="0"/>
                            <a:t>01</a:t>
                          </a:r>
                          <a:endParaRPr lang="en-US" dirty="0"/>
                        </a:p>
                      </a:txBody>
                      <a:tcPr/>
                    </a:tc>
                    <a:tc>
                      <a:txBody>
                        <a:bodyPr/>
                        <a:lstStyle/>
                        <a:p>
                          <a:r>
                            <a:rPr lang="en-US" dirty="0" smtClean="0"/>
                            <a:t>0.25</a:t>
                          </a:r>
                          <a:endParaRPr lang="en-US" dirty="0"/>
                        </a:p>
                      </a:txBody>
                      <a:tcPr/>
                    </a:tc>
                    <a:tc>
                      <a:txBody>
                        <a:bodyPr/>
                        <a:lstStyle/>
                        <a:p>
                          <a:r>
                            <a:rPr lang="en-US" dirty="0" smtClean="0"/>
                            <a:t>01</a:t>
                          </a:r>
                          <a:endParaRPr lang="en-US" dirty="0"/>
                        </a:p>
                      </a:txBody>
                      <a:tcPr/>
                    </a:tc>
                    <a:tc>
                      <a:txBody>
                        <a:bodyPr/>
                        <a:lstStyle/>
                        <a:p>
                          <a:r>
                            <a:rPr lang="en-US" dirty="0" smtClean="0"/>
                            <a:t>0.30</a:t>
                          </a:r>
                          <a:endParaRPr lang="en-US" dirty="0"/>
                        </a:p>
                      </a:txBody>
                      <a:tcPr/>
                    </a:tc>
                    <a:tc>
                      <a:txBody>
                        <a:bodyPr/>
                        <a:lstStyle/>
                        <a:p>
                          <a:r>
                            <a:rPr lang="en-US" dirty="0" smtClean="0"/>
                            <a:t>00</a:t>
                          </a:r>
                          <a:endParaRPr lang="en-US" dirty="0"/>
                        </a:p>
                      </a:txBody>
                      <a:tcPr/>
                    </a:tc>
                    <a:tc>
                      <a:txBody>
                        <a:bodyPr/>
                        <a:lstStyle/>
                        <a:p>
                          <a:r>
                            <a:rPr lang="en-US" dirty="0" smtClean="0"/>
                            <a:t>0.45</a:t>
                          </a:r>
                          <a:endParaRPr lang="en-US" dirty="0"/>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dirty="0"/>
                        </a:p>
                      </a:txBody>
                      <a:tcPr/>
                    </a:tc>
                    <a:tc>
                      <a:txBody>
                        <a:bodyPr/>
                        <a:lstStyle/>
                        <a:p>
                          <a:r>
                            <a:rPr lang="en-US" dirty="0" smtClean="0"/>
                            <a:t>0.20</a:t>
                          </a:r>
                          <a:endParaRPr lang="en-US" dirty="0"/>
                        </a:p>
                      </a:txBody>
                      <a:tcPr/>
                    </a:tc>
                    <a:tc>
                      <a:txBody>
                        <a:bodyPr/>
                        <a:lstStyle/>
                        <a:p>
                          <a:r>
                            <a:rPr lang="en-US" dirty="0" smtClean="0"/>
                            <a:t>11</a:t>
                          </a:r>
                          <a:endParaRPr lang="en-US" dirty="0"/>
                        </a:p>
                      </a:txBody>
                      <a:tcPr/>
                    </a:tc>
                    <a:tc>
                      <a:txBody>
                        <a:bodyPr/>
                        <a:lstStyle/>
                        <a:p>
                          <a:r>
                            <a:rPr lang="en-US" dirty="0" smtClean="0"/>
                            <a:t>0.20</a:t>
                          </a:r>
                          <a:endParaRPr lang="en-US" dirty="0"/>
                        </a:p>
                      </a:txBody>
                      <a:tcPr/>
                    </a:tc>
                    <a:tc>
                      <a:txBody>
                        <a:bodyPr/>
                        <a:lstStyle/>
                        <a:p>
                          <a:r>
                            <a:rPr lang="en-US" dirty="0" smtClean="0"/>
                            <a:t>11</a:t>
                          </a:r>
                          <a:endParaRPr lang="en-US" dirty="0"/>
                        </a:p>
                      </a:txBody>
                      <a:tcPr/>
                    </a:tc>
                    <a:tc>
                      <a:txBody>
                        <a:bodyPr/>
                        <a:lstStyle/>
                        <a:p>
                          <a:r>
                            <a:rPr lang="en-US" dirty="0" smtClean="0"/>
                            <a:t>0.25</a:t>
                          </a:r>
                          <a:endParaRPr lang="en-US" dirty="0"/>
                        </a:p>
                      </a:txBody>
                      <a:tcPr/>
                    </a:tc>
                    <a:tc>
                      <a:txBody>
                        <a:bodyPr/>
                        <a:lstStyle/>
                        <a:p>
                          <a:r>
                            <a:rPr lang="en-US" dirty="0" smtClean="0"/>
                            <a:t>10</a:t>
                          </a:r>
                          <a:endParaRPr lang="en-US" dirty="0"/>
                        </a:p>
                      </a:txBody>
                      <a:tcPr/>
                    </a:tc>
                    <a:tc>
                      <a:txBody>
                        <a:bodyPr/>
                        <a:lstStyle/>
                        <a:p>
                          <a:r>
                            <a:rPr lang="en-US" dirty="0" smtClean="0"/>
                            <a:t>0.25</a:t>
                          </a:r>
                          <a:endParaRPr lang="en-US" dirty="0"/>
                        </a:p>
                      </a:txBody>
                      <a:tcPr/>
                    </a:tc>
                    <a:tc>
                      <a:txBody>
                        <a:bodyPr/>
                        <a:lstStyle/>
                        <a:p>
                          <a:r>
                            <a:rPr lang="en-US" dirty="0" smtClean="0"/>
                            <a:t>01</a:t>
                          </a:r>
                          <a:endParaRPr lang="en-US" dirty="0"/>
                        </a:p>
                      </a:txBody>
                      <a:tcPr/>
                    </a:tc>
                    <a:tc>
                      <a:txBody>
                        <a:bodyPr/>
                        <a:lstStyle/>
                        <a:p>
                          <a:endParaRPr lang="en-US" dirty="0"/>
                        </a:p>
                      </a:txBody>
                      <a:tcPr/>
                    </a:tc>
                    <a:tc>
                      <a:txBody>
                        <a:bodyPr/>
                        <a:lstStyle/>
                        <a:p>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𝟒</m:t>
                                    </m:r>
                                  </m:sub>
                                </m:sSub>
                              </m:oMath>
                            </m:oMathPara>
                          </a14:m>
                          <a:endParaRPr lang="en-US" dirty="0"/>
                        </a:p>
                      </a:txBody>
                      <a:tcPr/>
                    </a:tc>
                    <a:tc>
                      <a:txBody>
                        <a:bodyPr/>
                        <a:lstStyle/>
                        <a:p>
                          <a:r>
                            <a:rPr lang="en-US" dirty="0" smtClean="0"/>
                            <a:t>0.12</a:t>
                          </a:r>
                          <a:endParaRPr lang="en-US" dirty="0"/>
                        </a:p>
                      </a:txBody>
                      <a:tcPr/>
                    </a:tc>
                    <a:tc>
                      <a:txBody>
                        <a:bodyPr/>
                        <a:lstStyle/>
                        <a:p>
                          <a:r>
                            <a:rPr lang="en-US" dirty="0" smtClean="0"/>
                            <a:t>101</a:t>
                          </a:r>
                          <a:endParaRPr lang="en-US" dirty="0"/>
                        </a:p>
                      </a:txBody>
                      <a:tcPr/>
                    </a:tc>
                    <a:tc>
                      <a:txBody>
                        <a:bodyPr/>
                        <a:lstStyle/>
                        <a:p>
                          <a:r>
                            <a:rPr lang="en-US" dirty="0" smtClean="0"/>
                            <a:t>013</a:t>
                          </a:r>
                          <a:endParaRPr lang="en-US" dirty="0"/>
                        </a:p>
                      </a:txBody>
                      <a:tcPr/>
                    </a:tc>
                    <a:tc>
                      <a:txBody>
                        <a:bodyPr/>
                        <a:lstStyle/>
                        <a:p>
                          <a:r>
                            <a:rPr lang="en-US" dirty="0" smtClean="0"/>
                            <a:t>100</a:t>
                          </a:r>
                          <a:endParaRPr lang="en-US" dirty="0"/>
                        </a:p>
                      </a:txBody>
                      <a:tcPr/>
                    </a:tc>
                    <a:tc>
                      <a:txBody>
                        <a:bodyPr/>
                        <a:lstStyle/>
                        <a:p>
                          <a:r>
                            <a:rPr lang="en-US" dirty="0" smtClean="0"/>
                            <a:t>0.20</a:t>
                          </a:r>
                          <a:endParaRPr lang="en-US" dirty="0"/>
                        </a:p>
                      </a:txBody>
                      <a:tcPr/>
                    </a:tc>
                    <a:tc>
                      <a:txBody>
                        <a:bodyPr/>
                        <a:lstStyle/>
                        <a:p>
                          <a:r>
                            <a:rPr lang="en-US" dirty="0" smtClean="0"/>
                            <a:t>11</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𝟓</m:t>
                                    </m:r>
                                  </m:sub>
                                </m:sSub>
                              </m:oMath>
                            </m:oMathPara>
                          </a14:m>
                          <a:endParaRPr lang="en-US" dirty="0"/>
                        </a:p>
                      </a:txBody>
                      <a:tcPr/>
                    </a:tc>
                    <a:tc>
                      <a:txBody>
                        <a:bodyPr/>
                        <a:lstStyle/>
                        <a:p>
                          <a:r>
                            <a:rPr lang="en-US" dirty="0" smtClean="0"/>
                            <a:t>0.08</a:t>
                          </a:r>
                          <a:endParaRPr lang="en-US" dirty="0"/>
                        </a:p>
                      </a:txBody>
                      <a:tcPr/>
                    </a:tc>
                    <a:tc>
                      <a:txBody>
                        <a:bodyPr/>
                        <a:lstStyle/>
                        <a:p>
                          <a:r>
                            <a:rPr lang="en-US" dirty="0" smtClean="0"/>
                            <a:t>1000</a:t>
                          </a:r>
                          <a:endParaRPr lang="en-US" dirty="0"/>
                        </a:p>
                      </a:txBody>
                      <a:tcPr/>
                    </a:tc>
                    <a:tc>
                      <a:txBody>
                        <a:bodyPr/>
                        <a:lstStyle/>
                        <a:p>
                          <a:r>
                            <a:rPr lang="en-US" dirty="0" smtClean="0"/>
                            <a:t>012</a:t>
                          </a:r>
                          <a:endParaRPr lang="en-US" dirty="0"/>
                        </a:p>
                      </a:txBody>
                      <a:tcPr/>
                    </a:tc>
                    <a:tc>
                      <a:txBody>
                        <a:bodyPr/>
                        <a:lstStyle/>
                        <a:p>
                          <a:r>
                            <a:rPr lang="en-US" dirty="0" smtClean="0"/>
                            <a:t>101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𝟔</m:t>
                                    </m:r>
                                  </m:sub>
                                </m:sSub>
                              </m:oMath>
                            </m:oMathPara>
                          </a14:m>
                          <a:endParaRPr lang="en-US" dirty="0"/>
                        </a:p>
                      </a:txBody>
                      <a:tcPr/>
                    </a:tc>
                    <a:tc>
                      <a:txBody>
                        <a:bodyPr/>
                        <a:lstStyle/>
                        <a:p>
                          <a:r>
                            <a:rPr lang="en-US" dirty="0" smtClean="0"/>
                            <a:t>0.05</a:t>
                          </a:r>
                          <a:endParaRPr lang="en-US" dirty="0"/>
                        </a:p>
                      </a:txBody>
                      <a:tcPr/>
                    </a:tc>
                    <a:tc>
                      <a:txBody>
                        <a:bodyPr/>
                        <a:lstStyle/>
                        <a:p>
                          <a:r>
                            <a:rPr lang="en-US" dirty="0" smtClean="0"/>
                            <a:t>1001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Choice>
        <mc:Fallback xmlns="">
          <p:graphicFrame>
            <p:nvGraphicFramePr>
              <p:cNvPr id="2" name="Content Placeholder 1"/>
              <p:cNvGraphicFramePr>
                <a:graphicFrameLocks noGrp="1"/>
              </p:cNvGraphicFramePr>
              <p:nvPr>
                <p:ph idx="1"/>
                <p:extLst>
                  <p:ext uri="{D42A27DB-BD31-4B8C-83A1-F6EECF244321}">
                    <p14:modId xmlns:p14="http://schemas.microsoft.com/office/powerpoint/2010/main" val="3460981779"/>
                  </p:ext>
                </p:extLst>
              </p:nvPr>
            </p:nvGraphicFramePr>
            <p:xfrm>
              <a:off x="166688" y="0"/>
              <a:ext cx="12025310" cy="2595880"/>
            </p:xfrm>
            <a:graphic>
              <a:graphicData uri="http://schemas.openxmlformats.org/drawingml/2006/table">
                <a:tbl>
                  <a:tblPr firstRow="1" bandRow="1">
                    <a:tableStyleId>{5C22544A-7EE6-4342-B048-85BDC9FD1C3A}</a:tableStyleId>
                  </a:tblPr>
                  <a:tblGrid>
                    <a:gridCol w="1093210"/>
                    <a:gridCol w="1093210"/>
                    <a:gridCol w="1093210"/>
                    <a:gridCol w="1093210"/>
                    <a:gridCol w="1093210"/>
                    <a:gridCol w="1093210"/>
                    <a:gridCol w="1093210"/>
                    <a:gridCol w="1093210"/>
                    <a:gridCol w="1093210"/>
                    <a:gridCol w="1093210"/>
                    <a:gridCol w="1093210"/>
                  </a:tblGrid>
                  <a:tr h="370840">
                    <a:tc>
                      <a:txBody>
                        <a:bodyPr/>
                        <a:lstStyle/>
                        <a:p>
                          <a:endParaRPr lang="en-US"/>
                        </a:p>
                      </a:txBody>
                      <a:tcPr>
                        <a:blipFill rotWithShape="0">
                          <a:blip r:embed="rId2"/>
                          <a:stretch>
                            <a:fillRect l="-559" t="-8197" r="-1005028" b="-622951"/>
                          </a:stretch>
                        </a:blipFill>
                      </a:tcPr>
                    </a:tc>
                    <a:tc>
                      <a:txBody>
                        <a:bodyPr/>
                        <a:lstStyle/>
                        <a:p>
                          <a:endParaRPr lang="en-US"/>
                        </a:p>
                      </a:txBody>
                      <a:tcPr>
                        <a:blipFill rotWithShape="0">
                          <a:blip r:embed="rId2"/>
                          <a:stretch>
                            <a:fillRect l="-100000" t="-8197" r="-899444" b="-622951"/>
                          </a:stretch>
                        </a:blipFill>
                      </a:tcPr>
                    </a:tc>
                    <a:tc>
                      <a:txBody>
                        <a:bodyPr/>
                        <a:lstStyle/>
                        <a:p>
                          <a:r>
                            <a:rPr lang="en-US" dirty="0" smtClean="0"/>
                            <a:t>code</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endParaRPr lang="en-US"/>
                        </a:p>
                      </a:txBody>
                      <a:tcPr>
                        <a:blipFill rotWithShape="0">
                          <a:blip r:embed="rId2"/>
                          <a:stretch>
                            <a:fillRect l="-559" t="-108197" r="-1005028" b="-522951"/>
                          </a:stretch>
                        </a:blipFill>
                      </a:tcPr>
                    </a:tc>
                    <a:tc>
                      <a:txBody>
                        <a:bodyPr/>
                        <a:lstStyle/>
                        <a:p>
                          <a:r>
                            <a:rPr lang="en-US" dirty="0" smtClean="0"/>
                            <a:t>0.30</a:t>
                          </a:r>
                          <a:endParaRPr lang="en-US" dirty="0"/>
                        </a:p>
                      </a:txBody>
                      <a:tcPr/>
                    </a:tc>
                    <a:tc>
                      <a:txBody>
                        <a:bodyPr/>
                        <a:lstStyle/>
                        <a:p>
                          <a:r>
                            <a:rPr lang="en-US" dirty="0" smtClean="0"/>
                            <a:t>00</a:t>
                          </a:r>
                          <a:endParaRPr lang="en-US" dirty="0"/>
                        </a:p>
                      </a:txBody>
                      <a:tcPr/>
                    </a:tc>
                    <a:tc>
                      <a:txBody>
                        <a:bodyPr/>
                        <a:lstStyle/>
                        <a:p>
                          <a:r>
                            <a:rPr lang="en-US" dirty="0" smtClean="0"/>
                            <a:t>0.30</a:t>
                          </a:r>
                          <a:endParaRPr lang="en-US" dirty="0"/>
                        </a:p>
                      </a:txBody>
                      <a:tcPr/>
                    </a:tc>
                    <a:tc>
                      <a:txBody>
                        <a:bodyPr/>
                        <a:lstStyle/>
                        <a:p>
                          <a:r>
                            <a:rPr lang="en-US" dirty="0" smtClean="0"/>
                            <a:t>00</a:t>
                          </a:r>
                          <a:endParaRPr lang="en-US" dirty="0"/>
                        </a:p>
                      </a:txBody>
                      <a:tcPr/>
                    </a:tc>
                    <a:tc>
                      <a:txBody>
                        <a:bodyPr/>
                        <a:lstStyle/>
                        <a:p>
                          <a:r>
                            <a:rPr lang="en-US" dirty="0" smtClean="0"/>
                            <a:t>0.30</a:t>
                          </a:r>
                          <a:endParaRPr lang="en-US" dirty="0"/>
                        </a:p>
                      </a:txBody>
                      <a:tcPr/>
                    </a:tc>
                    <a:tc>
                      <a:txBody>
                        <a:bodyPr/>
                        <a:lstStyle/>
                        <a:p>
                          <a:r>
                            <a:rPr lang="en-US" dirty="0" smtClean="0"/>
                            <a:t>00</a:t>
                          </a:r>
                          <a:endParaRPr lang="en-US" dirty="0"/>
                        </a:p>
                      </a:txBody>
                      <a:tcPr/>
                    </a:tc>
                    <a:tc>
                      <a:txBody>
                        <a:bodyPr/>
                        <a:lstStyle/>
                        <a:p>
                          <a:r>
                            <a:rPr lang="en-US" dirty="0" smtClean="0"/>
                            <a:t>0.45</a:t>
                          </a:r>
                          <a:endParaRPr lang="en-US" dirty="0"/>
                        </a:p>
                      </a:txBody>
                      <a:tcPr/>
                    </a:tc>
                    <a:tc>
                      <a:txBody>
                        <a:bodyPr/>
                        <a:lstStyle/>
                        <a:p>
                          <a:r>
                            <a:rPr lang="en-US" dirty="0" smtClean="0"/>
                            <a:t>1</a:t>
                          </a:r>
                          <a:endParaRPr lang="en-US" dirty="0"/>
                        </a:p>
                      </a:txBody>
                      <a:tcPr/>
                    </a:tc>
                    <a:tc>
                      <a:txBody>
                        <a:bodyPr/>
                        <a:lstStyle/>
                        <a:p>
                          <a:r>
                            <a:rPr lang="en-US" dirty="0" smtClean="0"/>
                            <a:t>0.55</a:t>
                          </a:r>
                          <a:endParaRPr lang="en-US" dirty="0"/>
                        </a:p>
                      </a:txBody>
                      <a:tcPr/>
                    </a:tc>
                    <a:tc>
                      <a:txBody>
                        <a:bodyPr/>
                        <a:lstStyle/>
                        <a:p>
                          <a:r>
                            <a:rPr lang="en-US" dirty="0" smtClean="0"/>
                            <a:t>0</a:t>
                          </a:r>
                          <a:endParaRPr lang="en-US" dirty="0"/>
                        </a:p>
                      </a:txBody>
                      <a:tcPr/>
                    </a:tc>
                  </a:tr>
                  <a:tr h="370840">
                    <a:tc>
                      <a:txBody>
                        <a:bodyPr/>
                        <a:lstStyle/>
                        <a:p>
                          <a:endParaRPr lang="en-US"/>
                        </a:p>
                      </a:txBody>
                      <a:tcPr>
                        <a:blipFill rotWithShape="0">
                          <a:blip r:embed="rId2"/>
                          <a:stretch>
                            <a:fillRect l="-559" t="-208197" r="-1005028" b="-422951"/>
                          </a:stretch>
                        </a:blipFill>
                      </a:tcPr>
                    </a:tc>
                    <a:tc>
                      <a:txBody>
                        <a:bodyPr/>
                        <a:lstStyle/>
                        <a:p>
                          <a:r>
                            <a:rPr lang="en-US" dirty="0" smtClean="0"/>
                            <a:t>0.25</a:t>
                          </a:r>
                          <a:endParaRPr lang="en-US" dirty="0"/>
                        </a:p>
                      </a:txBody>
                      <a:tcPr/>
                    </a:tc>
                    <a:tc>
                      <a:txBody>
                        <a:bodyPr/>
                        <a:lstStyle/>
                        <a:p>
                          <a:r>
                            <a:rPr lang="en-US" dirty="0" smtClean="0"/>
                            <a:t>01</a:t>
                          </a:r>
                          <a:endParaRPr lang="en-US" dirty="0"/>
                        </a:p>
                      </a:txBody>
                      <a:tcPr/>
                    </a:tc>
                    <a:tc>
                      <a:txBody>
                        <a:bodyPr/>
                        <a:lstStyle/>
                        <a:p>
                          <a:r>
                            <a:rPr lang="en-US" dirty="0" smtClean="0"/>
                            <a:t>0.25</a:t>
                          </a:r>
                          <a:endParaRPr lang="en-US" dirty="0"/>
                        </a:p>
                      </a:txBody>
                      <a:tcPr/>
                    </a:tc>
                    <a:tc>
                      <a:txBody>
                        <a:bodyPr/>
                        <a:lstStyle/>
                        <a:p>
                          <a:r>
                            <a:rPr lang="en-US" dirty="0" smtClean="0"/>
                            <a:t>01</a:t>
                          </a:r>
                          <a:endParaRPr lang="en-US" dirty="0"/>
                        </a:p>
                      </a:txBody>
                      <a:tcPr/>
                    </a:tc>
                    <a:tc>
                      <a:txBody>
                        <a:bodyPr/>
                        <a:lstStyle/>
                        <a:p>
                          <a:r>
                            <a:rPr lang="en-US" dirty="0" smtClean="0"/>
                            <a:t>0.25</a:t>
                          </a:r>
                          <a:endParaRPr lang="en-US" dirty="0"/>
                        </a:p>
                      </a:txBody>
                      <a:tcPr/>
                    </a:tc>
                    <a:tc>
                      <a:txBody>
                        <a:bodyPr/>
                        <a:lstStyle/>
                        <a:p>
                          <a:r>
                            <a:rPr lang="en-US" dirty="0" smtClean="0"/>
                            <a:t>01</a:t>
                          </a:r>
                          <a:endParaRPr lang="en-US" dirty="0"/>
                        </a:p>
                      </a:txBody>
                      <a:tcPr/>
                    </a:tc>
                    <a:tc>
                      <a:txBody>
                        <a:bodyPr/>
                        <a:lstStyle/>
                        <a:p>
                          <a:r>
                            <a:rPr lang="en-US" dirty="0" smtClean="0"/>
                            <a:t>0.30</a:t>
                          </a:r>
                          <a:endParaRPr lang="en-US" dirty="0"/>
                        </a:p>
                      </a:txBody>
                      <a:tcPr/>
                    </a:tc>
                    <a:tc>
                      <a:txBody>
                        <a:bodyPr/>
                        <a:lstStyle/>
                        <a:p>
                          <a:r>
                            <a:rPr lang="en-US" dirty="0" smtClean="0"/>
                            <a:t>00</a:t>
                          </a:r>
                          <a:endParaRPr lang="en-US" dirty="0"/>
                        </a:p>
                      </a:txBody>
                      <a:tcPr/>
                    </a:tc>
                    <a:tc>
                      <a:txBody>
                        <a:bodyPr/>
                        <a:lstStyle/>
                        <a:p>
                          <a:r>
                            <a:rPr lang="en-US" dirty="0" smtClean="0"/>
                            <a:t>0.45</a:t>
                          </a:r>
                          <a:endParaRPr lang="en-US" dirty="0"/>
                        </a:p>
                      </a:txBody>
                      <a:tcPr/>
                    </a:tc>
                    <a:tc>
                      <a:txBody>
                        <a:bodyPr/>
                        <a:lstStyle/>
                        <a:p>
                          <a:r>
                            <a:rPr lang="en-US" dirty="0" smtClean="0"/>
                            <a:t>1</a:t>
                          </a:r>
                          <a:endParaRPr lang="en-US" dirty="0"/>
                        </a:p>
                      </a:txBody>
                      <a:tcPr/>
                    </a:tc>
                  </a:tr>
                  <a:tr h="370840">
                    <a:tc>
                      <a:txBody>
                        <a:bodyPr/>
                        <a:lstStyle/>
                        <a:p>
                          <a:endParaRPr lang="en-US"/>
                        </a:p>
                      </a:txBody>
                      <a:tcPr>
                        <a:blipFill rotWithShape="0">
                          <a:blip r:embed="rId2"/>
                          <a:stretch>
                            <a:fillRect l="-559" t="-313333" r="-1005028" b="-330000"/>
                          </a:stretch>
                        </a:blipFill>
                      </a:tcPr>
                    </a:tc>
                    <a:tc>
                      <a:txBody>
                        <a:bodyPr/>
                        <a:lstStyle/>
                        <a:p>
                          <a:r>
                            <a:rPr lang="en-US" dirty="0" smtClean="0"/>
                            <a:t>0.20</a:t>
                          </a:r>
                          <a:endParaRPr lang="en-US" dirty="0"/>
                        </a:p>
                      </a:txBody>
                      <a:tcPr/>
                    </a:tc>
                    <a:tc>
                      <a:txBody>
                        <a:bodyPr/>
                        <a:lstStyle/>
                        <a:p>
                          <a:r>
                            <a:rPr lang="en-US" dirty="0" smtClean="0"/>
                            <a:t>11</a:t>
                          </a:r>
                          <a:endParaRPr lang="en-US" dirty="0"/>
                        </a:p>
                      </a:txBody>
                      <a:tcPr/>
                    </a:tc>
                    <a:tc>
                      <a:txBody>
                        <a:bodyPr/>
                        <a:lstStyle/>
                        <a:p>
                          <a:r>
                            <a:rPr lang="en-US" dirty="0" smtClean="0"/>
                            <a:t>0.20</a:t>
                          </a:r>
                          <a:endParaRPr lang="en-US" dirty="0"/>
                        </a:p>
                      </a:txBody>
                      <a:tcPr/>
                    </a:tc>
                    <a:tc>
                      <a:txBody>
                        <a:bodyPr/>
                        <a:lstStyle/>
                        <a:p>
                          <a:r>
                            <a:rPr lang="en-US" dirty="0" smtClean="0"/>
                            <a:t>11</a:t>
                          </a:r>
                          <a:endParaRPr lang="en-US" dirty="0"/>
                        </a:p>
                      </a:txBody>
                      <a:tcPr/>
                    </a:tc>
                    <a:tc>
                      <a:txBody>
                        <a:bodyPr/>
                        <a:lstStyle/>
                        <a:p>
                          <a:r>
                            <a:rPr lang="en-US" dirty="0" smtClean="0"/>
                            <a:t>0.25</a:t>
                          </a:r>
                          <a:endParaRPr lang="en-US" dirty="0"/>
                        </a:p>
                      </a:txBody>
                      <a:tcPr/>
                    </a:tc>
                    <a:tc>
                      <a:txBody>
                        <a:bodyPr/>
                        <a:lstStyle/>
                        <a:p>
                          <a:r>
                            <a:rPr lang="en-US" dirty="0" smtClean="0"/>
                            <a:t>10</a:t>
                          </a:r>
                          <a:endParaRPr lang="en-US" dirty="0"/>
                        </a:p>
                      </a:txBody>
                      <a:tcPr/>
                    </a:tc>
                    <a:tc>
                      <a:txBody>
                        <a:bodyPr/>
                        <a:lstStyle/>
                        <a:p>
                          <a:r>
                            <a:rPr lang="en-US" dirty="0" smtClean="0"/>
                            <a:t>0.25</a:t>
                          </a:r>
                          <a:endParaRPr lang="en-US" dirty="0"/>
                        </a:p>
                      </a:txBody>
                      <a:tcPr/>
                    </a:tc>
                    <a:tc>
                      <a:txBody>
                        <a:bodyPr/>
                        <a:lstStyle/>
                        <a:p>
                          <a:r>
                            <a:rPr lang="en-US" dirty="0" smtClean="0"/>
                            <a:t>01</a:t>
                          </a:r>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a:p>
                      </a:txBody>
                      <a:tcPr>
                        <a:blipFill rotWithShape="0">
                          <a:blip r:embed="rId2"/>
                          <a:stretch>
                            <a:fillRect l="-559" t="-406557" r="-1005028" b="-224590"/>
                          </a:stretch>
                        </a:blipFill>
                      </a:tcPr>
                    </a:tc>
                    <a:tc>
                      <a:txBody>
                        <a:bodyPr/>
                        <a:lstStyle/>
                        <a:p>
                          <a:r>
                            <a:rPr lang="en-US" dirty="0" smtClean="0"/>
                            <a:t>0.12</a:t>
                          </a:r>
                          <a:endParaRPr lang="en-US" dirty="0"/>
                        </a:p>
                      </a:txBody>
                      <a:tcPr/>
                    </a:tc>
                    <a:tc>
                      <a:txBody>
                        <a:bodyPr/>
                        <a:lstStyle/>
                        <a:p>
                          <a:r>
                            <a:rPr lang="en-US" dirty="0" smtClean="0"/>
                            <a:t>101</a:t>
                          </a:r>
                          <a:endParaRPr lang="en-US" dirty="0"/>
                        </a:p>
                      </a:txBody>
                      <a:tcPr/>
                    </a:tc>
                    <a:tc>
                      <a:txBody>
                        <a:bodyPr/>
                        <a:lstStyle/>
                        <a:p>
                          <a:r>
                            <a:rPr lang="en-US" dirty="0" smtClean="0"/>
                            <a:t>013</a:t>
                          </a:r>
                          <a:endParaRPr lang="en-US" dirty="0"/>
                        </a:p>
                      </a:txBody>
                      <a:tcPr/>
                    </a:tc>
                    <a:tc>
                      <a:txBody>
                        <a:bodyPr/>
                        <a:lstStyle/>
                        <a:p>
                          <a:r>
                            <a:rPr lang="en-US" dirty="0" smtClean="0"/>
                            <a:t>100</a:t>
                          </a:r>
                          <a:endParaRPr lang="en-US" dirty="0"/>
                        </a:p>
                      </a:txBody>
                      <a:tcPr/>
                    </a:tc>
                    <a:tc>
                      <a:txBody>
                        <a:bodyPr/>
                        <a:lstStyle/>
                        <a:p>
                          <a:r>
                            <a:rPr lang="en-US" dirty="0" smtClean="0"/>
                            <a:t>0.20</a:t>
                          </a:r>
                          <a:endParaRPr lang="en-US" dirty="0"/>
                        </a:p>
                      </a:txBody>
                      <a:tcPr/>
                    </a:tc>
                    <a:tc>
                      <a:txBody>
                        <a:bodyPr/>
                        <a:lstStyle/>
                        <a:p>
                          <a:r>
                            <a:rPr lang="en-US" dirty="0" smtClean="0"/>
                            <a:t>11</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endParaRPr lang="en-US"/>
                        </a:p>
                      </a:txBody>
                      <a:tcPr>
                        <a:blipFill rotWithShape="0">
                          <a:blip r:embed="rId2"/>
                          <a:stretch>
                            <a:fillRect l="-559" t="-506557" r="-1005028" b="-124590"/>
                          </a:stretch>
                        </a:blipFill>
                      </a:tcPr>
                    </a:tc>
                    <a:tc>
                      <a:txBody>
                        <a:bodyPr/>
                        <a:lstStyle/>
                        <a:p>
                          <a:r>
                            <a:rPr lang="en-US" dirty="0" smtClean="0"/>
                            <a:t>0.08</a:t>
                          </a:r>
                          <a:endParaRPr lang="en-US" dirty="0"/>
                        </a:p>
                      </a:txBody>
                      <a:tcPr/>
                    </a:tc>
                    <a:tc>
                      <a:txBody>
                        <a:bodyPr/>
                        <a:lstStyle/>
                        <a:p>
                          <a:r>
                            <a:rPr lang="en-US" dirty="0" smtClean="0"/>
                            <a:t>1000</a:t>
                          </a:r>
                          <a:endParaRPr lang="en-US" dirty="0"/>
                        </a:p>
                      </a:txBody>
                      <a:tcPr/>
                    </a:tc>
                    <a:tc>
                      <a:txBody>
                        <a:bodyPr/>
                        <a:lstStyle/>
                        <a:p>
                          <a:r>
                            <a:rPr lang="en-US" dirty="0" smtClean="0"/>
                            <a:t>012</a:t>
                          </a:r>
                          <a:endParaRPr lang="en-US" dirty="0"/>
                        </a:p>
                      </a:txBody>
                      <a:tcPr/>
                    </a:tc>
                    <a:tc>
                      <a:txBody>
                        <a:bodyPr/>
                        <a:lstStyle/>
                        <a:p>
                          <a:r>
                            <a:rPr lang="en-US" dirty="0" smtClean="0"/>
                            <a:t>101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endParaRPr lang="en-US"/>
                        </a:p>
                      </a:txBody>
                      <a:tcPr>
                        <a:blipFill rotWithShape="0">
                          <a:blip r:embed="rId2"/>
                          <a:stretch>
                            <a:fillRect l="-559" t="-606557" r="-1005028" b="-24590"/>
                          </a:stretch>
                        </a:blipFill>
                      </a:tcPr>
                    </a:tc>
                    <a:tc>
                      <a:txBody>
                        <a:bodyPr/>
                        <a:lstStyle/>
                        <a:p>
                          <a:r>
                            <a:rPr lang="en-US" dirty="0" smtClean="0"/>
                            <a:t>0.05</a:t>
                          </a:r>
                          <a:endParaRPr lang="en-US" dirty="0"/>
                        </a:p>
                      </a:txBody>
                      <a:tcPr/>
                    </a:tc>
                    <a:tc>
                      <a:txBody>
                        <a:bodyPr/>
                        <a:lstStyle/>
                        <a:p>
                          <a:r>
                            <a:rPr lang="en-US" dirty="0" smtClean="0"/>
                            <a:t>1001</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Fallback>
      </mc:AlternateContent>
      <p:sp>
        <p:nvSpPr>
          <p:cNvPr id="5" name="Right Brace 4"/>
          <p:cNvSpPr/>
          <p:nvPr/>
        </p:nvSpPr>
        <p:spPr>
          <a:xfrm>
            <a:off x="1944710" y="1854558"/>
            <a:ext cx="180304" cy="6697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a:stCxn id="5" idx="1"/>
          </p:cNvCxnSpPr>
          <p:nvPr/>
        </p:nvCxnSpPr>
        <p:spPr>
          <a:xfrm flipV="1">
            <a:off x="2125014" y="2176530"/>
            <a:ext cx="1081825"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206839" y="1635617"/>
            <a:ext cx="0" cy="553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5226675" y="1298621"/>
            <a:ext cx="296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ight Brace 11"/>
          <p:cNvSpPr/>
          <p:nvPr/>
        </p:nvSpPr>
        <p:spPr>
          <a:xfrm>
            <a:off x="3951668" y="1491806"/>
            <a:ext cx="180304" cy="6697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p:cNvCxnSpPr/>
          <p:nvPr/>
        </p:nvCxnSpPr>
        <p:spPr>
          <a:xfrm flipV="1">
            <a:off x="4144850" y="1813776"/>
            <a:ext cx="1081825"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226675" y="1257838"/>
            <a:ext cx="0" cy="5537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17570" y="1633469"/>
            <a:ext cx="296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7568491" y="523741"/>
            <a:ext cx="296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ight Brace 16"/>
          <p:cNvSpPr/>
          <p:nvPr/>
        </p:nvSpPr>
        <p:spPr>
          <a:xfrm>
            <a:off x="6344993" y="1141929"/>
            <a:ext cx="180304" cy="6697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p:cNvCxnSpPr/>
          <p:nvPr/>
        </p:nvCxnSpPr>
        <p:spPr>
          <a:xfrm flipV="1">
            <a:off x="6551052" y="1463900"/>
            <a:ext cx="1081825"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607119" y="523741"/>
            <a:ext cx="0" cy="895084"/>
          </a:xfrm>
          <a:prstGeom prst="line">
            <a:avLst/>
          </a:prstGeom>
        </p:spPr>
        <p:style>
          <a:lnRef idx="1">
            <a:schemeClr val="accent1"/>
          </a:lnRef>
          <a:fillRef idx="0">
            <a:schemeClr val="accent1"/>
          </a:fillRef>
          <a:effectRef idx="0">
            <a:schemeClr val="accent1"/>
          </a:effectRef>
          <a:fontRef idx="minor">
            <a:schemeClr val="tx1"/>
          </a:fontRef>
        </p:style>
      </p:cxnSp>
      <p:sp>
        <p:nvSpPr>
          <p:cNvPr id="21" name="Right Brace 20"/>
          <p:cNvSpPr/>
          <p:nvPr/>
        </p:nvSpPr>
        <p:spPr>
          <a:xfrm>
            <a:off x="8467861" y="768446"/>
            <a:ext cx="180304" cy="6697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Connector 21"/>
          <p:cNvCxnSpPr/>
          <p:nvPr/>
        </p:nvCxnSpPr>
        <p:spPr>
          <a:xfrm flipV="1">
            <a:off x="8590213" y="1103296"/>
            <a:ext cx="1081825" cy="128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9672038" y="568816"/>
            <a:ext cx="0" cy="534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9672038" y="568816"/>
            <a:ext cx="296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899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fontScale="92500"/>
          </a:bodyPr>
          <a:lstStyle/>
          <a:p>
            <a:pPr marL="0" indent="0">
              <a:buNone/>
            </a:pPr>
            <a:r>
              <a:rPr lang="en-US" dirty="0" smtClean="0"/>
              <a:t>ERROR DETECTION AND CORRECTION</a:t>
            </a:r>
          </a:p>
          <a:p>
            <a:pPr marL="0" indent="0">
              <a:buNone/>
            </a:pPr>
            <a:r>
              <a:rPr lang="en-US" dirty="0" smtClean="0"/>
              <a:t>Data can be corrupted during transmission. For reliable  communication, errors must be detected and corrected</a:t>
            </a:r>
          </a:p>
          <a:p>
            <a:pPr marL="0" indent="0">
              <a:buNone/>
            </a:pPr>
            <a:r>
              <a:rPr lang="en-US" dirty="0" smtClean="0"/>
              <a:t>Reliable network systems must have a mechanism for detecting and correcting such errors.</a:t>
            </a:r>
          </a:p>
          <a:p>
            <a:pPr marL="0" indent="0">
              <a:buNone/>
            </a:pPr>
            <a:endParaRPr lang="en-US" dirty="0"/>
          </a:p>
          <a:p>
            <a:pPr marL="0" indent="0">
              <a:buNone/>
            </a:pPr>
            <a:r>
              <a:rPr lang="en-US" dirty="0" smtClean="0"/>
              <a:t>TYPES OF ERRORS</a:t>
            </a:r>
          </a:p>
          <a:p>
            <a:pPr marL="0" indent="0">
              <a:buNone/>
            </a:pPr>
            <a:r>
              <a:rPr lang="en-US" dirty="0" smtClean="0"/>
              <a:t>Unpredictable changes due to interference which can alter or change the shape of the signal.</a:t>
            </a:r>
          </a:p>
          <a:p>
            <a:pPr marL="0" indent="0">
              <a:buNone/>
            </a:pPr>
            <a:endParaRPr lang="en-US" dirty="0"/>
          </a:p>
          <a:p>
            <a:pPr marL="0" indent="0">
              <a:buNone/>
            </a:pPr>
            <a:r>
              <a:rPr lang="en-US" dirty="0" smtClean="0"/>
              <a:t>Single-Bit Error</a:t>
            </a:r>
          </a:p>
          <a:p>
            <a:pPr marL="0" indent="0">
              <a:buNone/>
            </a:pPr>
            <a:r>
              <a:rPr lang="en-US" dirty="0" smtClean="0"/>
              <a:t>Only one bit in the data unit has changed.</a:t>
            </a:r>
          </a:p>
          <a:p>
            <a:pPr marL="0" indent="0">
              <a:buNone/>
            </a:pPr>
            <a:r>
              <a:rPr lang="en-US" dirty="0" smtClean="0"/>
              <a:t>These are the least likely type of error in serial data transmission.</a:t>
            </a:r>
          </a:p>
          <a:p>
            <a:pPr marL="0" indent="0">
              <a:buNone/>
            </a:pPr>
            <a:r>
              <a:rPr lang="en-US" dirty="0" smtClean="0"/>
              <a:t>Imagine sending data at 1 Mbps. =&gt; each bit lasts for 1/1000 000 s or 1 µs thus for it to occur noise must last for a duration of only 1µs which very rare. It lasts longer than that.</a:t>
            </a:r>
          </a:p>
          <a:p>
            <a:pPr marL="0" indent="0">
              <a:buNone/>
            </a:pPr>
            <a:r>
              <a:rPr lang="en-US" dirty="0" smtClean="0"/>
              <a:t>It can however occur if we are sending data using parallel transmission, 8 wires used to send all 8 bits of a 1 byte at the same time and one of the wires is noisy.</a:t>
            </a:r>
          </a:p>
          <a:p>
            <a:pPr marL="0" indent="0">
              <a:buNone/>
            </a:pPr>
            <a:r>
              <a:rPr lang="en-US" dirty="0" err="1" smtClean="0"/>
              <a:t>BurstError</a:t>
            </a:r>
            <a:endParaRPr lang="en-US" dirty="0" smtClean="0"/>
          </a:p>
          <a:p>
            <a:pPr marL="0" indent="0">
              <a:buNone/>
            </a:pPr>
            <a:r>
              <a:rPr lang="en-US" dirty="0" smtClean="0"/>
              <a:t>Means that 2 or more bits in the data unit have changed</a:t>
            </a:r>
          </a:p>
          <a:p>
            <a:pPr marL="0" indent="0">
              <a:buNone/>
            </a:pPr>
            <a:r>
              <a:rPr lang="en-US" dirty="0" smtClean="0"/>
              <a:t>This is most likely to occur in serial transmission. The duration of the noise is usually longer than the duration of a single bit.=&gt; when noise effects data, it affects  a set of bits. The number of bits affected  depends on the data rate and the duration of the noise.=&gt; </a:t>
            </a:r>
            <a:r>
              <a:rPr lang="en-US" dirty="0" err="1" smtClean="0"/>
              <a:t>Ikbps</a:t>
            </a:r>
            <a:r>
              <a:rPr lang="en-US" dirty="0" smtClean="0"/>
              <a:t> a noise of 1/100 s can affect 10 bits  1Mbps = 10,000 bits</a:t>
            </a:r>
          </a:p>
        </p:txBody>
      </p:sp>
    </p:spTree>
    <p:extLst>
      <p:ext uri="{BB962C8B-B14F-4D97-AF65-F5344CB8AC3E}">
        <p14:creationId xmlns:p14="http://schemas.microsoft.com/office/powerpoint/2010/main" val="1975253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r>
              <a:rPr lang="en-US" dirty="0" smtClean="0"/>
              <a:t>DETECTION</a:t>
            </a:r>
          </a:p>
          <a:p>
            <a:pPr marL="0" indent="0">
              <a:buNone/>
            </a:pPr>
            <a:r>
              <a:rPr lang="en-US" dirty="0" smtClean="0"/>
              <a:t>Although the goal of error checking is to correct errors, most of the time, we first need to detect errors. Error detection is simpler than error correction and is the first step in error correction process.</a:t>
            </a:r>
          </a:p>
          <a:p>
            <a:pPr marL="0" indent="0">
              <a:buNone/>
            </a:pPr>
            <a:endParaRPr lang="en-US" dirty="0"/>
          </a:p>
          <a:p>
            <a:pPr marL="0" indent="0">
              <a:buNone/>
            </a:pPr>
            <a:r>
              <a:rPr lang="en-US" dirty="0" smtClean="0"/>
              <a:t>REDUNDANCY</a:t>
            </a:r>
          </a:p>
          <a:p>
            <a:pPr marL="0" indent="0">
              <a:buNone/>
            </a:pPr>
            <a:r>
              <a:rPr lang="en-US" dirty="0" smtClean="0"/>
              <a:t>Error detection uses the concept of redundancy, which means adding extra bits for detecting errors  at the destination. How about other methods to check the accuracy of a data unit?</a:t>
            </a:r>
          </a:p>
          <a:p>
            <a:pPr marL="0" indent="0">
              <a:buNone/>
            </a:pPr>
            <a:r>
              <a:rPr lang="en-US" dirty="0" smtClean="0"/>
              <a:t>Using redundancy bit to check the accuracy of a data unit.</a:t>
            </a:r>
          </a:p>
          <a:p>
            <a:pPr marL="0" indent="0">
              <a:buNone/>
            </a:pPr>
            <a:r>
              <a:rPr lang="en-US" dirty="0" smtClean="0"/>
              <a:t>                                   Receiver node										Sender node</a:t>
            </a:r>
          </a:p>
          <a:p>
            <a:pPr marL="0" indent="0">
              <a:buNone/>
            </a:pPr>
            <a:endParaRPr lang="en-US" dirty="0" smtClean="0"/>
          </a:p>
          <a:p>
            <a:pPr marL="0" indent="0">
              <a:buNone/>
            </a:pPr>
            <a:endParaRPr lang="en-US" dirty="0" smtClean="0"/>
          </a:p>
        </p:txBody>
      </p:sp>
      <p:sp>
        <p:nvSpPr>
          <p:cNvPr id="2" name="Rectangle 1"/>
          <p:cNvSpPr/>
          <p:nvPr/>
        </p:nvSpPr>
        <p:spPr>
          <a:xfrm>
            <a:off x="7782059" y="3464417"/>
            <a:ext cx="3979572" cy="30394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1311499" y="3464417"/>
            <a:ext cx="3979572" cy="30394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8255358" y="3721994"/>
            <a:ext cx="3232597" cy="3734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8255358" y="3721994"/>
            <a:ext cx="3232597" cy="373488"/>
          </a:xfrm>
          <a:prstGeom prst="rect">
            <a:avLst/>
          </a:prstGeom>
          <a:noFill/>
        </p:spPr>
        <p:txBody>
          <a:bodyPr wrap="square" rtlCol="0">
            <a:spAutoFit/>
          </a:bodyPr>
          <a:lstStyle/>
          <a:p>
            <a:r>
              <a:rPr lang="en-US" dirty="0" smtClean="0"/>
              <a:t>10100000000101010</a:t>
            </a:r>
            <a:endParaRPr lang="en-US" dirty="0"/>
          </a:p>
        </p:txBody>
      </p:sp>
      <p:sp>
        <p:nvSpPr>
          <p:cNvPr id="9" name="Rectangle 8"/>
          <p:cNvSpPr/>
          <p:nvPr/>
        </p:nvSpPr>
        <p:spPr>
          <a:xfrm>
            <a:off x="7966654" y="5321051"/>
            <a:ext cx="3597500" cy="5346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a:t>10100000000101010 10111101</a:t>
            </a:r>
            <a:endParaRPr lang="en-US" dirty="0"/>
          </a:p>
        </p:txBody>
      </p:sp>
      <p:cxnSp>
        <p:nvCxnSpPr>
          <p:cNvPr id="12" name="Straight Arrow Connector 11"/>
          <p:cNvCxnSpPr>
            <a:stCxn id="5" idx="2"/>
          </p:cNvCxnSpPr>
          <p:nvPr/>
        </p:nvCxnSpPr>
        <p:spPr>
          <a:xfrm>
            <a:off x="9871657" y="4095482"/>
            <a:ext cx="6439" cy="1234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7199289" y="6671256"/>
            <a:ext cx="27045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3309870" y="5975797"/>
            <a:ext cx="0" cy="6825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p:cNvSpPr/>
          <p:nvPr/>
        </p:nvSpPr>
        <p:spPr>
          <a:xfrm>
            <a:off x="1511120" y="5431733"/>
            <a:ext cx="3597500" cy="53461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a:t>10100000000101010 10111101</a:t>
            </a:r>
            <a:endParaRPr lang="en-US" dirty="0"/>
          </a:p>
        </p:txBody>
      </p:sp>
      <p:cxnSp>
        <p:nvCxnSpPr>
          <p:cNvPr id="20" name="Straight Connector 19"/>
          <p:cNvCxnSpPr/>
          <p:nvPr/>
        </p:nvCxnSpPr>
        <p:spPr>
          <a:xfrm>
            <a:off x="9902243" y="5855661"/>
            <a:ext cx="0" cy="80271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3309870" y="6658377"/>
            <a:ext cx="2163651" cy="0"/>
          </a:xfrm>
          <a:prstGeom prst="line">
            <a:avLst/>
          </a:prstGeom>
        </p:spPr>
        <p:style>
          <a:lnRef idx="1">
            <a:schemeClr val="dk1"/>
          </a:lnRef>
          <a:fillRef idx="0">
            <a:schemeClr val="dk1"/>
          </a:fillRef>
          <a:effectRef idx="0">
            <a:schemeClr val="dk1"/>
          </a:effectRef>
          <a:fontRef idx="minor">
            <a:schemeClr val="tx1"/>
          </a:fontRef>
        </p:style>
      </p:cxnSp>
      <p:sp>
        <p:nvSpPr>
          <p:cNvPr id="23" name="Can 22"/>
          <p:cNvSpPr/>
          <p:nvPr/>
        </p:nvSpPr>
        <p:spPr>
          <a:xfrm rot="16200000">
            <a:off x="5689246" y="5441393"/>
            <a:ext cx="624624" cy="2408349"/>
          </a:xfrm>
          <a:prstGeom prst="can">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Flowchart: Data 23"/>
          <p:cNvSpPr/>
          <p:nvPr/>
        </p:nvSpPr>
        <p:spPr>
          <a:xfrm rot="1885963">
            <a:off x="2691369" y="4225618"/>
            <a:ext cx="1069585" cy="744279"/>
          </a:xfrm>
          <a:prstGeom prst="flowChartInputOutp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26" name="Straight Connector 25"/>
          <p:cNvCxnSpPr/>
          <p:nvPr/>
        </p:nvCxnSpPr>
        <p:spPr>
          <a:xfrm flipV="1">
            <a:off x="3309870" y="5077564"/>
            <a:ext cx="0" cy="34471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3129566" y="3902299"/>
            <a:ext cx="0" cy="193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2058474" y="3577038"/>
            <a:ext cx="3232597" cy="373488"/>
          </a:xfrm>
          <a:prstGeom prst="rect">
            <a:avLst/>
          </a:prstGeom>
          <a:noFill/>
        </p:spPr>
        <p:txBody>
          <a:bodyPr wrap="square" rtlCol="0">
            <a:spAutoFit/>
          </a:bodyPr>
          <a:lstStyle/>
          <a:p>
            <a:r>
              <a:rPr lang="en-US" dirty="0" smtClean="0"/>
              <a:t>10100000000101010</a:t>
            </a:r>
            <a:endParaRPr lang="en-US" dirty="0"/>
          </a:p>
        </p:txBody>
      </p:sp>
      <p:sp>
        <p:nvSpPr>
          <p:cNvPr id="31" name="Rectangle 30"/>
          <p:cNvSpPr/>
          <p:nvPr/>
        </p:nvSpPr>
        <p:spPr>
          <a:xfrm>
            <a:off x="1841679" y="3577038"/>
            <a:ext cx="2955704" cy="3317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a:t>10100000000101010</a:t>
            </a:r>
            <a:endParaRPr lang="en-US" dirty="0"/>
          </a:p>
        </p:txBody>
      </p:sp>
      <p:sp>
        <p:nvSpPr>
          <p:cNvPr id="32" name="TextBox 31"/>
          <p:cNvSpPr txBox="1"/>
          <p:nvPr/>
        </p:nvSpPr>
        <p:spPr>
          <a:xfrm>
            <a:off x="2897746" y="4233999"/>
            <a:ext cx="618186" cy="369332"/>
          </a:xfrm>
          <a:prstGeom prst="rect">
            <a:avLst/>
          </a:prstGeom>
          <a:noFill/>
        </p:spPr>
        <p:txBody>
          <a:bodyPr wrap="square" rtlCol="0">
            <a:spAutoFit/>
          </a:bodyPr>
          <a:lstStyle/>
          <a:p>
            <a:r>
              <a:rPr lang="en-US" dirty="0" smtClean="0"/>
              <a:t>Ok</a:t>
            </a:r>
            <a:endParaRPr lang="en-US" dirty="0"/>
          </a:p>
        </p:txBody>
      </p:sp>
      <p:cxnSp>
        <p:nvCxnSpPr>
          <p:cNvPr id="34" name="Straight Arrow Connector 33"/>
          <p:cNvCxnSpPr/>
          <p:nvPr/>
        </p:nvCxnSpPr>
        <p:spPr>
          <a:xfrm flipH="1">
            <a:off x="1841679" y="4603331"/>
            <a:ext cx="7340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1511120" y="4233999"/>
            <a:ext cx="1064658" cy="923330"/>
          </a:xfrm>
          <a:prstGeom prst="rect">
            <a:avLst/>
          </a:prstGeom>
          <a:noFill/>
        </p:spPr>
        <p:txBody>
          <a:bodyPr wrap="square" rtlCol="0">
            <a:spAutoFit/>
          </a:bodyPr>
          <a:lstStyle/>
          <a:p>
            <a:r>
              <a:rPr lang="en-US" dirty="0" smtClean="0"/>
              <a:t>NO</a:t>
            </a:r>
          </a:p>
          <a:p>
            <a:r>
              <a:rPr lang="en-US" dirty="0" smtClean="0"/>
              <a:t>Reject Data    </a:t>
            </a:r>
            <a:endParaRPr lang="en-US" dirty="0"/>
          </a:p>
        </p:txBody>
      </p:sp>
      <p:sp>
        <p:nvSpPr>
          <p:cNvPr id="36" name="TextBox 35"/>
          <p:cNvSpPr txBox="1"/>
          <p:nvPr/>
        </p:nvSpPr>
        <p:spPr>
          <a:xfrm>
            <a:off x="3309870" y="3908738"/>
            <a:ext cx="911187" cy="369332"/>
          </a:xfrm>
          <a:prstGeom prst="rect">
            <a:avLst/>
          </a:prstGeom>
          <a:noFill/>
        </p:spPr>
        <p:txBody>
          <a:bodyPr wrap="square" rtlCol="0">
            <a:spAutoFit/>
          </a:bodyPr>
          <a:lstStyle/>
          <a:p>
            <a:r>
              <a:rPr lang="en-US" dirty="0" smtClean="0"/>
              <a:t>Yes</a:t>
            </a:r>
            <a:endParaRPr lang="en-US" dirty="0"/>
          </a:p>
        </p:txBody>
      </p:sp>
      <p:sp>
        <p:nvSpPr>
          <p:cNvPr id="37" name="TextBox 36"/>
          <p:cNvSpPr txBox="1"/>
          <p:nvPr/>
        </p:nvSpPr>
        <p:spPr>
          <a:xfrm>
            <a:off x="7966654" y="6130344"/>
            <a:ext cx="3006146" cy="646331"/>
          </a:xfrm>
          <a:prstGeom prst="rect">
            <a:avLst/>
          </a:prstGeom>
          <a:noFill/>
        </p:spPr>
        <p:txBody>
          <a:bodyPr wrap="square" rtlCol="0">
            <a:spAutoFit/>
          </a:bodyPr>
          <a:lstStyle/>
          <a:p>
            <a:r>
              <a:rPr lang="en-US" dirty="0" smtClean="0"/>
              <a:t>Data &amp; Redundancy check</a:t>
            </a:r>
            <a:endParaRPr lang="en-US" dirty="0"/>
          </a:p>
        </p:txBody>
      </p:sp>
      <p:sp>
        <p:nvSpPr>
          <p:cNvPr id="38" name="TextBox 37"/>
          <p:cNvSpPr txBox="1"/>
          <p:nvPr/>
        </p:nvSpPr>
        <p:spPr>
          <a:xfrm>
            <a:off x="2645002" y="5961549"/>
            <a:ext cx="3006146" cy="369332"/>
          </a:xfrm>
          <a:prstGeom prst="rect">
            <a:avLst/>
          </a:prstGeom>
          <a:noFill/>
        </p:spPr>
        <p:txBody>
          <a:bodyPr wrap="square" rtlCol="0">
            <a:spAutoFit/>
          </a:bodyPr>
          <a:lstStyle/>
          <a:p>
            <a:r>
              <a:rPr lang="en-US" dirty="0" smtClean="0"/>
              <a:t>Data &amp; Redundancy</a:t>
            </a:r>
            <a:endParaRPr lang="en-US" dirty="0"/>
          </a:p>
        </p:txBody>
      </p:sp>
      <p:sp>
        <p:nvSpPr>
          <p:cNvPr id="39" name="TextBox 38"/>
          <p:cNvSpPr txBox="1"/>
          <p:nvPr/>
        </p:nvSpPr>
        <p:spPr>
          <a:xfrm>
            <a:off x="5108620" y="3643150"/>
            <a:ext cx="3030828" cy="369332"/>
          </a:xfrm>
          <a:prstGeom prst="rect">
            <a:avLst/>
          </a:prstGeom>
          <a:noFill/>
        </p:spPr>
        <p:txBody>
          <a:bodyPr wrap="square" rtlCol="0">
            <a:spAutoFit/>
          </a:bodyPr>
          <a:lstStyle/>
          <a:p>
            <a:r>
              <a:rPr lang="en-US" dirty="0" smtClean="0"/>
              <a:t>Data                           </a:t>
            </a:r>
            <a:r>
              <a:rPr lang="en-US" dirty="0" err="1" smtClean="0"/>
              <a:t>Data</a:t>
            </a:r>
            <a:endParaRPr lang="en-US" dirty="0"/>
          </a:p>
        </p:txBody>
      </p:sp>
    </p:spTree>
    <p:extLst>
      <p:ext uri="{BB962C8B-B14F-4D97-AF65-F5344CB8AC3E}">
        <p14:creationId xmlns:p14="http://schemas.microsoft.com/office/powerpoint/2010/main" val="397995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lnSpcReduction="10000"/>
          </a:bodyPr>
          <a:lstStyle/>
          <a:p>
            <a:pPr marL="0" indent="0">
              <a:buNone/>
            </a:pPr>
            <a:r>
              <a:rPr lang="en-US" dirty="0" smtClean="0"/>
              <a:t>Three types of Redundancy checks are common in data communications: parity check, cyclic redundancy check (CRC) and checksum</a:t>
            </a:r>
          </a:p>
          <a:p>
            <a:pPr marL="0" indent="0">
              <a:buNone/>
            </a:pPr>
            <a:r>
              <a:rPr lang="en-US" dirty="0" smtClean="0"/>
              <a:t>										Detection Methods mechanism</a:t>
            </a: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Parity Check is the most common and least expensive </a:t>
            </a:r>
            <a:r>
              <a:rPr lang="en-US" dirty="0"/>
              <a:t>for </a:t>
            </a:r>
            <a:r>
              <a:rPr lang="en-US" dirty="0" smtClean="0"/>
              <a:t>error detection. It can be simple or two-dimensional.</a:t>
            </a:r>
          </a:p>
          <a:p>
            <a:pPr marL="0" indent="0">
              <a:buNone/>
            </a:pPr>
            <a:r>
              <a:rPr lang="en-US" dirty="0" smtClean="0"/>
              <a:t>Here, a parity bit is added to every data unit so that the total number of 1’s is even (or odd for odd-parity).</a:t>
            </a:r>
          </a:p>
          <a:p>
            <a:pPr marL="0" indent="0">
              <a:buNone/>
            </a:pPr>
            <a:r>
              <a:rPr lang="en-US" dirty="0" smtClean="0"/>
              <a:t>Parity generator and even-parity checker.</a:t>
            </a:r>
          </a:p>
          <a:p>
            <a:pPr marL="0" indent="0">
              <a:buNone/>
            </a:pPr>
            <a:r>
              <a:rPr lang="en-US" dirty="0" smtClean="0"/>
              <a:t>Simple parity check can detect all single-bit errors. It can detect burst errors only if the total number of errors in each data unit is odd.</a:t>
            </a:r>
          </a:p>
          <a:p>
            <a:pPr marL="0" indent="0">
              <a:buNone/>
            </a:pPr>
            <a:r>
              <a:rPr lang="en-US" dirty="0" smtClean="0"/>
              <a:t>Two-dimensional parity check</a:t>
            </a:r>
          </a:p>
          <a:p>
            <a:pPr marL="0" indent="0">
              <a:buNone/>
            </a:pPr>
            <a:r>
              <a:rPr lang="en-US" dirty="0" smtClean="0"/>
              <a:t>A better approach. A block of bits is divided into rows and a redundant row of bits is added to the whole block. This increases the likelihood of detecting burst errors. If 2 bits in one data unit are damaged and two bits in exactly the same positions in another data unit are also damaged, the checker will not detect an error.</a:t>
            </a:r>
            <a:endParaRPr lang="en-US" dirty="0"/>
          </a:p>
          <a:p>
            <a:pPr marL="0" indent="0">
              <a:buNone/>
            </a:pPr>
            <a:endParaRPr lang="en-US" dirty="0"/>
          </a:p>
          <a:p>
            <a:pPr marL="0" indent="0">
              <a:buNone/>
            </a:pPr>
            <a:endParaRPr lang="en-US" dirty="0" smtClean="0"/>
          </a:p>
        </p:txBody>
      </p:sp>
      <p:sp>
        <p:nvSpPr>
          <p:cNvPr id="2" name="Rectangle 1"/>
          <p:cNvSpPr/>
          <p:nvPr/>
        </p:nvSpPr>
        <p:spPr>
          <a:xfrm>
            <a:off x="4550533" y="1043188"/>
            <a:ext cx="3258355" cy="7083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4550534" y="2511381"/>
            <a:ext cx="3258355" cy="7083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8521521" y="2511381"/>
            <a:ext cx="3258355" cy="7083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734096" y="2530699"/>
            <a:ext cx="3258355" cy="70833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TextBox 6"/>
          <p:cNvSpPr txBox="1"/>
          <p:nvPr/>
        </p:nvSpPr>
        <p:spPr>
          <a:xfrm>
            <a:off x="4550534" y="1159099"/>
            <a:ext cx="2996486" cy="369332"/>
          </a:xfrm>
          <a:prstGeom prst="rect">
            <a:avLst/>
          </a:prstGeom>
          <a:noFill/>
        </p:spPr>
        <p:txBody>
          <a:bodyPr wrap="square" rtlCol="0">
            <a:spAutoFit/>
          </a:bodyPr>
          <a:lstStyle/>
          <a:p>
            <a:r>
              <a:rPr lang="en-US" dirty="0" smtClean="0"/>
              <a:t>Detection Methods</a:t>
            </a:r>
            <a:endParaRPr lang="en-US" dirty="0"/>
          </a:p>
        </p:txBody>
      </p:sp>
      <p:sp>
        <p:nvSpPr>
          <p:cNvPr id="8" name="TextBox 7"/>
          <p:cNvSpPr txBox="1"/>
          <p:nvPr/>
        </p:nvSpPr>
        <p:spPr>
          <a:xfrm>
            <a:off x="875763" y="2678806"/>
            <a:ext cx="2962139" cy="369332"/>
          </a:xfrm>
          <a:prstGeom prst="rect">
            <a:avLst/>
          </a:prstGeom>
          <a:noFill/>
        </p:spPr>
        <p:txBody>
          <a:bodyPr wrap="square" rtlCol="0">
            <a:spAutoFit/>
          </a:bodyPr>
          <a:lstStyle/>
          <a:p>
            <a:r>
              <a:rPr lang="en-US" dirty="0" smtClean="0"/>
              <a:t>Parity Check</a:t>
            </a:r>
            <a:endParaRPr lang="en-US" dirty="0"/>
          </a:p>
        </p:txBody>
      </p:sp>
      <p:sp>
        <p:nvSpPr>
          <p:cNvPr id="9" name="TextBox 8"/>
          <p:cNvSpPr txBox="1"/>
          <p:nvPr/>
        </p:nvSpPr>
        <p:spPr>
          <a:xfrm>
            <a:off x="4775916" y="2530699"/>
            <a:ext cx="2899892" cy="646331"/>
          </a:xfrm>
          <a:prstGeom prst="rect">
            <a:avLst/>
          </a:prstGeom>
          <a:noFill/>
        </p:spPr>
        <p:txBody>
          <a:bodyPr wrap="square" rtlCol="0">
            <a:spAutoFit/>
          </a:bodyPr>
          <a:lstStyle/>
          <a:p>
            <a:r>
              <a:rPr lang="en-US" dirty="0" smtClean="0"/>
              <a:t>Cyclic Redundancy Check</a:t>
            </a:r>
            <a:endParaRPr lang="en-US" dirty="0"/>
          </a:p>
        </p:txBody>
      </p:sp>
      <p:sp>
        <p:nvSpPr>
          <p:cNvPr id="10" name="TextBox 9"/>
          <p:cNvSpPr txBox="1"/>
          <p:nvPr/>
        </p:nvSpPr>
        <p:spPr>
          <a:xfrm>
            <a:off x="8783392" y="2530699"/>
            <a:ext cx="2768957" cy="369332"/>
          </a:xfrm>
          <a:prstGeom prst="rect">
            <a:avLst/>
          </a:prstGeom>
          <a:noFill/>
        </p:spPr>
        <p:txBody>
          <a:bodyPr wrap="square" rtlCol="0">
            <a:spAutoFit/>
          </a:bodyPr>
          <a:lstStyle/>
          <a:p>
            <a:r>
              <a:rPr lang="en-US" dirty="0" smtClean="0"/>
              <a:t>Checksum</a:t>
            </a:r>
            <a:endParaRPr lang="en-US" dirty="0"/>
          </a:p>
        </p:txBody>
      </p:sp>
      <p:cxnSp>
        <p:nvCxnSpPr>
          <p:cNvPr id="12" name="Straight Connector 11"/>
          <p:cNvCxnSpPr>
            <a:stCxn id="2" idx="2"/>
            <a:endCxn id="4" idx="0"/>
          </p:cNvCxnSpPr>
          <p:nvPr/>
        </p:nvCxnSpPr>
        <p:spPr>
          <a:xfrm>
            <a:off x="6179711" y="1751526"/>
            <a:ext cx="1" cy="759855"/>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flipV="1">
            <a:off x="2363273" y="2141113"/>
            <a:ext cx="0" cy="389586"/>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flipV="1">
            <a:off x="10120647" y="2141113"/>
            <a:ext cx="0" cy="38958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2356832" y="2131453"/>
            <a:ext cx="779386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5088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r>
              <a:rPr lang="en-US" dirty="0" smtClean="0"/>
              <a:t>Cyclic Redundancy Check (CRC)</a:t>
            </a:r>
          </a:p>
          <a:p>
            <a:pPr marL="0" indent="0">
              <a:buNone/>
            </a:pPr>
            <a:r>
              <a:rPr lang="en-US" dirty="0" smtClean="0"/>
              <a:t>The third and most powerful of the redundancy checking techniques. Unlike parity which is based on addition , it is based on binary division. A sequence of redundant bits, called the CRC or the CRC remainder, is appended to the end of a data unit so that the resulting data unit becomes exactly divisible by a second, predetermined binary number. At its destination, the incoming data unit is divided the same number. If at this stage there is no remainder, the data unit is assumed to be intact and is therefore accepted else a reminder means that there is an error in transit and must be rejected.</a:t>
            </a:r>
          </a:p>
          <a:p>
            <a:pPr marL="0" indent="0">
              <a:buNone/>
            </a:pPr>
            <a:r>
              <a:rPr lang="en-US" dirty="0" smtClean="0"/>
              <a:t>To be valid, a CRC must have two qualities. It must be exactly one less bit than the divisor and appending it to the end of the data string must make the resulting bit sequence exactly divisible by the divisor.</a:t>
            </a:r>
          </a:p>
          <a:p>
            <a:pPr marL="0" indent="0">
              <a:buNone/>
            </a:pPr>
            <a:r>
              <a:rPr lang="en-US" dirty="0" smtClean="0"/>
              <a:t>				Receiver												Sender</a:t>
            </a:r>
            <a:endParaRPr lang="en-US" dirty="0"/>
          </a:p>
          <a:p>
            <a:pPr marL="0" indent="0">
              <a:buNone/>
            </a:pPr>
            <a:endParaRPr lang="en-US" dirty="0" smtClean="0"/>
          </a:p>
        </p:txBody>
      </p:sp>
      <p:sp>
        <p:nvSpPr>
          <p:cNvPr id="4" name="Rectangle 3"/>
          <p:cNvSpPr/>
          <p:nvPr/>
        </p:nvSpPr>
        <p:spPr>
          <a:xfrm>
            <a:off x="7254025" y="3387143"/>
            <a:ext cx="3979572" cy="30394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1160172" y="3429000"/>
            <a:ext cx="3979572" cy="30394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Rectangle 1"/>
          <p:cNvSpPr/>
          <p:nvPr/>
        </p:nvSpPr>
        <p:spPr>
          <a:xfrm>
            <a:off x="7817476" y="3631842"/>
            <a:ext cx="2910625" cy="4378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7920507" y="3657600"/>
            <a:ext cx="2781837" cy="373487"/>
          </a:xfrm>
          <a:prstGeom prst="rect">
            <a:avLst/>
          </a:prstGeom>
          <a:noFill/>
        </p:spPr>
        <p:txBody>
          <a:bodyPr wrap="square" rtlCol="0">
            <a:spAutoFit/>
          </a:bodyPr>
          <a:lstStyle/>
          <a:p>
            <a:r>
              <a:rPr lang="en-US" dirty="0" smtClean="0"/>
              <a:t>Data                     00…0</a:t>
            </a:r>
            <a:endParaRPr lang="en-US" dirty="0"/>
          </a:p>
        </p:txBody>
      </p:sp>
      <p:cxnSp>
        <p:nvCxnSpPr>
          <p:cNvPr id="8" name="Straight Connector 7"/>
          <p:cNvCxnSpPr/>
          <p:nvPr/>
        </p:nvCxnSpPr>
        <p:spPr>
          <a:xfrm>
            <a:off x="9589931" y="3631842"/>
            <a:ext cx="0" cy="437882"/>
          </a:xfrm>
          <a:prstGeom prst="line">
            <a:avLst/>
          </a:prstGeom>
        </p:spPr>
        <p:style>
          <a:lnRef idx="1">
            <a:schemeClr val="dk1"/>
          </a:lnRef>
          <a:fillRef idx="0">
            <a:schemeClr val="dk1"/>
          </a:fillRef>
          <a:effectRef idx="0">
            <a:schemeClr val="dk1"/>
          </a:effectRef>
          <a:fontRef idx="minor">
            <a:schemeClr val="tx1"/>
          </a:fontRef>
        </p:style>
      </p:cxnSp>
      <p:sp>
        <p:nvSpPr>
          <p:cNvPr id="9" name="Rectangle 8"/>
          <p:cNvSpPr/>
          <p:nvPr/>
        </p:nvSpPr>
        <p:spPr>
          <a:xfrm>
            <a:off x="8603087" y="4726546"/>
            <a:ext cx="1390919" cy="4250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Rectangle 9"/>
          <p:cNvSpPr/>
          <p:nvPr/>
        </p:nvSpPr>
        <p:spPr>
          <a:xfrm>
            <a:off x="8925059" y="5602310"/>
            <a:ext cx="888642" cy="4121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extBox 10"/>
          <p:cNvSpPr txBox="1"/>
          <p:nvPr/>
        </p:nvSpPr>
        <p:spPr>
          <a:xfrm>
            <a:off x="8603087" y="4726546"/>
            <a:ext cx="1390919" cy="369332"/>
          </a:xfrm>
          <a:prstGeom prst="rect">
            <a:avLst/>
          </a:prstGeom>
          <a:noFill/>
        </p:spPr>
        <p:txBody>
          <a:bodyPr wrap="square" rtlCol="0">
            <a:spAutoFit/>
          </a:bodyPr>
          <a:lstStyle/>
          <a:p>
            <a:r>
              <a:rPr lang="en-US" dirty="0" smtClean="0"/>
              <a:t>Divisor</a:t>
            </a:r>
            <a:endParaRPr lang="en-US" dirty="0"/>
          </a:p>
        </p:txBody>
      </p:sp>
      <p:sp>
        <p:nvSpPr>
          <p:cNvPr id="12" name="TextBox 11"/>
          <p:cNvSpPr txBox="1"/>
          <p:nvPr/>
        </p:nvSpPr>
        <p:spPr>
          <a:xfrm>
            <a:off x="9028089" y="5602311"/>
            <a:ext cx="695459" cy="369332"/>
          </a:xfrm>
          <a:prstGeom prst="rect">
            <a:avLst/>
          </a:prstGeom>
          <a:noFill/>
        </p:spPr>
        <p:txBody>
          <a:bodyPr wrap="square" rtlCol="0">
            <a:spAutoFit/>
          </a:bodyPr>
          <a:lstStyle/>
          <a:p>
            <a:r>
              <a:rPr lang="en-US" dirty="0" smtClean="0"/>
              <a:t>CRC</a:t>
            </a:r>
            <a:endParaRPr lang="en-US" dirty="0"/>
          </a:p>
        </p:txBody>
      </p:sp>
      <p:sp>
        <p:nvSpPr>
          <p:cNvPr id="14" name="Rectangle 13"/>
          <p:cNvSpPr/>
          <p:nvPr/>
        </p:nvSpPr>
        <p:spPr>
          <a:xfrm>
            <a:off x="1530439" y="3631842"/>
            <a:ext cx="2910625" cy="43788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p:cNvSpPr txBox="1"/>
          <p:nvPr/>
        </p:nvSpPr>
        <p:spPr>
          <a:xfrm>
            <a:off x="2573628" y="4754381"/>
            <a:ext cx="1390919" cy="369332"/>
          </a:xfrm>
          <a:prstGeom prst="rect">
            <a:avLst/>
          </a:prstGeom>
          <a:noFill/>
        </p:spPr>
        <p:txBody>
          <a:bodyPr wrap="square" rtlCol="0">
            <a:spAutoFit/>
          </a:bodyPr>
          <a:lstStyle/>
          <a:p>
            <a:endParaRPr lang="en-US" dirty="0"/>
          </a:p>
        </p:txBody>
      </p:sp>
      <p:sp>
        <p:nvSpPr>
          <p:cNvPr id="17" name="Rectangle 16"/>
          <p:cNvSpPr/>
          <p:nvPr/>
        </p:nvSpPr>
        <p:spPr>
          <a:xfrm>
            <a:off x="2457180" y="5340891"/>
            <a:ext cx="1423117" cy="4621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p:cNvSpPr/>
          <p:nvPr/>
        </p:nvSpPr>
        <p:spPr>
          <a:xfrm>
            <a:off x="2369713" y="4640653"/>
            <a:ext cx="1558343" cy="46488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TextBox 19"/>
          <p:cNvSpPr txBox="1"/>
          <p:nvPr/>
        </p:nvSpPr>
        <p:spPr>
          <a:xfrm>
            <a:off x="1615225" y="3657600"/>
            <a:ext cx="2825839" cy="373487"/>
          </a:xfrm>
          <a:prstGeom prst="rect">
            <a:avLst/>
          </a:prstGeom>
          <a:noFill/>
        </p:spPr>
        <p:txBody>
          <a:bodyPr wrap="square" rtlCol="0">
            <a:spAutoFit/>
          </a:bodyPr>
          <a:lstStyle/>
          <a:p>
            <a:r>
              <a:rPr lang="en-US" dirty="0" smtClean="0"/>
              <a:t>Data                      CRC</a:t>
            </a:r>
            <a:endParaRPr lang="en-US" dirty="0"/>
          </a:p>
        </p:txBody>
      </p:sp>
      <p:sp>
        <p:nvSpPr>
          <p:cNvPr id="21" name="TextBox 20"/>
          <p:cNvSpPr txBox="1"/>
          <p:nvPr/>
        </p:nvSpPr>
        <p:spPr>
          <a:xfrm>
            <a:off x="2408349" y="4715744"/>
            <a:ext cx="1556198" cy="369332"/>
          </a:xfrm>
          <a:prstGeom prst="rect">
            <a:avLst/>
          </a:prstGeom>
          <a:noFill/>
        </p:spPr>
        <p:txBody>
          <a:bodyPr wrap="square" rtlCol="0">
            <a:spAutoFit/>
          </a:bodyPr>
          <a:lstStyle/>
          <a:p>
            <a:r>
              <a:rPr lang="en-US" dirty="0" smtClean="0"/>
              <a:t>Divisor</a:t>
            </a:r>
            <a:endParaRPr lang="en-US" dirty="0"/>
          </a:p>
        </p:txBody>
      </p:sp>
      <p:sp>
        <p:nvSpPr>
          <p:cNvPr id="22" name="TextBox 21"/>
          <p:cNvSpPr txBox="1"/>
          <p:nvPr/>
        </p:nvSpPr>
        <p:spPr>
          <a:xfrm>
            <a:off x="2522113" y="5433743"/>
            <a:ext cx="1493948" cy="369332"/>
          </a:xfrm>
          <a:prstGeom prst="rect">
            <a:avLst/>
          </a:prstGeom>
          <a:noFill/>
        </p:spPr>
        <p:txBody>
          <a:bodyPr wrap="square" rtlCol="0">
            <a:spAutoFit/>
          </a:bodyPr>
          <a:lstStyle/>
          <a:p>
            <a:r>
              <a:rPr lang="en-US" dirty="0" smtClean="0"/>
              <a:t>Remainder</a:t>
            </a:r>
            <a:endParaRPr lang="en-US" dirty="0"/>
          </a:p>
        </p:txBody>
      </p:sp>
      <p:cxnSp>
        <p:nvCxnSpPr>
          <p:cNvPr id="24" name="Straight Connector 23"/>
          <p:cNvCxnSpPr/>
          <p:nvPr/>
        </p:nvCxnSpPr>
        <p:spPr>
          <a:xfrm>
            <a:off x="3400023" y="3631842"/>
            <a:ext cx="0" cy="456056"/>
          </a:xfrm>
          <a:prstGeom prst="line">
            <a:avLst/>
          </a:prstGeom>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2401909" y="5786977"/>
            <a:ext cx="2039155" cy="646331"/>
          </a:xfrm>
          <a:prstGeom prst="rect">
            <a:avLst/>
          </a:prstGeom>
          <a:noFill/>
        </p:spPr>
        <p:txBody>
          <a:bodyPr wrap="square" rtlCol="0">
            <a:spAutoFit/>
          </a:bodyPr>
          <a:lstStyle/>
          <a:p>
            <a:r>
              <a:rPr lang="en-US" dirty="0" smtClean="0"/>
              <a:t>Zero, accept</a:t>
            </a:r>
          </a:p>
          <a:p>
            <a:r>
              <a:rPr lang="en-US" dirty="0" smtClean="0"/>
              <a:t>Nonzero, reject</a:t>
            </a:r>
            <a:endParaRPr lang="en-US" dirty="0"/>
          </a:p>
        </p:txBody>
      </p:sp>
      <p:sp>
        <p:nvSpPr>
          <p:cNvPr id="26" name="TextBox 25"/>
          <p:cNvSpPr txBox="1"/>
          <p:nvPr/>
        </p:nvSpPr>
        <p:spPr>
          <a:xfrm>
            <a:off x="9723548" y="4237149"/>
            <a:ext cx="1510049" cy="2031325"/>
          </a:xfrm>
          <a:prstGeom prst="rect">
            <a:avLst/>
          </a:prstGeom>
          <a:noFill/>
        </p:spPr>
        <p:txBody>
          <a:bodyPr wrap="square" rtlCol="0">
            <a:spAutoFit/>
          </a:bodyPr>
          <a:lstStyle/>
          <a:p>
            <a:r>
              <a:rPr lang="en-US" dirty="0"/>
              <a:t>n</a:t>
            </a:r>
            <a:r>
              <a:rPr lang="en-US" dirty="0" smtClean="0"/>
              <a:t> bits</a:t>
            </a:r>
          </a:p>
          <a:p>
            <a:endParaRPr lang="en-US" dirty="0"/>
          </a:p>
          <a:p>
            <a:r>
              <a:rPr lang="en-US" dirty="0" smtClean="0"/>
              <a:t>N + 1 bits</a:t>
            </a:r>
          </a:p>
          <a:p>
            <a:r>
              <a:rPr lang="en-US" dirty="0" smtClean="0"/>
              <a:t>Remainder</a:t>
            </a:r>
          </a:p>
          <a:p>
            <a:endParaRPr lang="en-US" dirty="0"/>
          </a:p>
          <a:p>
            <a:endParaRPr lang="en-US" dirty="0" smtClean="0"/>
          </a:p>
          <a:p>
            <a:r>
              <a:rPr lang="en-US" dirty="0" smtClean="0"/>
              <a:t>    n bits</a:t>
            </a:r>
            <a:endParaRPr lang="en-US" dirty="0"/>
          </a:p>
        </p:txBody>
      </p:sp>
      <p:sp>
        <p:nvSpPr>
          <p:cNvPr id="27" name="Rectangle 26"/>
          <p:cNvSpPr/>
          <p:nvPr/>
        </p:nvSpPr>
        <p:spPr>
          <a:xfrm>
            <a:off x="5318975" y="4754381"/>
            <a:ext cx="1841679" cy="39716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TextBox 27"/>
          <p:cNvSpPr txBox="1"/>
          <p:nvPr/>
        </p:nvSpPr>
        <p:spPr>
          <a:xfrm>
            <a:off x="5378003" y="4754381"/>
            <a:ext cx="1744014" cy="369332"/>
          </a:xfrm>
          <a:prstGeom prst="rect">
            <a:avLst/>
          </a:prstGeom>
          <a:noFill/>
        </p:spPr>
        <p:txBody>
          <a:bodyPr wrap="square" rtlCol="0">
            <a:spAutoFit/>
          </a:bodyPr>
          <a:lstStyle/>
          <a:p>
            <a:r>
              <a:rPr lang="en-US" dirty="0" smtClean="0"/>
              <a:t>Data       CRC</a:t>
            </a:r>
            <a:endParaRPr lang="en-US" dirty="0"/>
          </a:p>
        </p:txBody>
      </p:sp>
      <p:sp>
        <p:nvSpPr>
          <p:cNvPr id="29" name="Down Arrow 28"/>
          <p:cNvSpPr/>
          <p:nvPr/>
        </p:nvSpPr>
        <p:spPr>
          <a:xfrm>
            <a:off x="8925059" y="4087898"/>
            <a:ext cx="676142" cy="638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2714223" y="4095482"/>
            <a:ext cx="779172" cy="5451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3028144" y="5095878"/>
            <a:ext cx="120740" cy="2418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9263130" y="5158920"/>
            <a:ext cx="112688" cy="4433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4" idx="1"/>
            <a:endCxn id="4" idx="1"/>
          </p:cNvCxnSpPr>
          <p:nvPr/>
        </p:nvCxnSpPr>
        <p:spPr>
          <a:xfrm>
            <a:off x="7254025" y="490685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7" idx="1"/>
            <a:endCxn id="5" idx="3"/>
          </p:cNvCxnSpPr>
          <p:nvPr/>
        </p:nvCxnSpPr>
        <p:spPr>
          <a:xfrm flipH="1" flipV="1">
            <a:off x="5139744" y="4948707"/>
            <a:ext cx="179231" cy="4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758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r>
              <a:rPr lang="en-US" dirty="0" smtClean="0"/>
              <a:t>ERROR CONTROL CODING</a:t>
            </a:r>
          </a:p>
          <a:p>
            <a:pPr marL="0" indent="0">
              <a:buNone/>
            </a:pPr>
            <a:r>
              <a:rPr lang="en-US" dirty="0" smtClean="0"/>
              <a:t>For efficient and effective design of codes in order to reliably transmit digital information over a noisy channel </a:t>
            </a:r>
            <a:r>
              <a:rPr lang="en-US" dirty="0" err="1" smtClean="0"/>
              <a:t>thye</a:t>
            </a:r>
            <a:r>
              <a:rPr lang="en-US" dirty="0" smtClean="0"/>
              <a:t> errors must be controlled.</a:t>
            </a:r>
          </a:p>
          <a:p>
            <a:pPr marL="0" indent="0">
              <a:buNone/>
            </a:pPr>
            <a:r>
              <a:rPr lang="en-US" dirty="0" smtClean="0"/>
              <a:t>Codes can either correct or detect errors, depending on the amount of redundancy contained in the code.</a:t>
            </a:r>
          </a:p>
          <a:p>
            <a:pPr marL="0" indent="0">
              <a:buNone/>
            </a:pPr>
            <a:r>
              <a:rPr lang="en-US" dirty="0" smtClean="0"/>
              <a:t>Codes that can detect errors are called error-detecting codes and codes that can correct errors are known as error-correcting codes.. There are many different error control codes. These are classified into block codes and convolutional codes.</a:t>
            </a:r>
          </a:p>
          <a:p>
            <a:pPr marL="0" indent="0">
              <a:buNone/>
            </a:pPr>
            <a:r>
              <a:rPr lang="en-US" dirty="0" smtClean="0"/>
              <a:t>CHANNEL CODING</a:t>
            </a:r>
          </a:p>
          <a:p>
            <a:pPr marL="0" indent="0">
              <a:buNone/>
            </a:pPr>
            <a:r>
              <a:rPr lang="en-US" dirty="0" smtClean="0"/>
              <a:t>A basic block diagram for the channel coding is shown </a:t>
            </a:r>
            <a:r>
              <a:rPr lang="en-US" dirty="0" smtClean="0"/>
              <a:t>below. The encoder introduces systematic redundancy into the data stream to facilitate error detection and correction. </a:t>
            </a:r>
            <a:r>
              <a:rPr lang="en-US" dirty="0" smtClean="0"/>
              <a:t>The combined objective of the encoder and decoder is to minimize the effect of channel noise</a:t>
            </a:r>
            <a:endParaRPr lang="en-US" dirty="0" smtClean="0"/>
          </a:p>
          <a:p>
            <a:pPr marL="0" indent="0">
              <a:buNone/>
            </a:pPr>
            <a:endParaRPr lang="en-US" dirty="0" smtClean="0"/>
          </a:p>
        </p:txBody>
      </p:sp>
      <p:sp>
        <p:nvSpPr>
          <p:cNvPr id="2" name="Rectangle 1"/>
          <p:cNvSpPr/>
          <p:nvPr/>
        </p:nvSpPr>
        <p:spPr>
          <a:xfrm>
            <a:off x="1764406" y="4494727"/>
            <a:ext cx="1777284"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Rectangle 3"/>
          <p:cNvSpPr/>
          <p:nvPr/>
        </p:nvSpPr>
        <p:spPr>
          <a:xfrm>
            <a:off x="4814553" y="4494727"/>
            <a:ext cx="1777284"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8251066" y="4499020"/>
            <a:ext cx="1777284" cy="153258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1983346" y="4649273"/>
            <a:ext cx="1337258" cy="1249251"/>
          </a:xfrm>
          <a:prstGeom prst="rect">
            <a:avLst/>
          </a:prstGeom>
          <a:noFill/>
        </p:spPr>
        <p:txBody>
          <a:bodyPr wrap="square" rtlCol="0">
            <a:spAutoFit/>
          </a:bodyPr>
          <a:lstStyle/>
          <a:p>
            <a:endParaRPr lang="en-US" dirty="0"/>
          </a:p>
        </p:txBody>
      </p:sp>
      <p:sp>
        <p:nvSpPr>
          <p:cNvPr id="7" name="TextBox 6"/>
          <p:cNvSpPr txBox="1"/>
          <p:nvPr/>
        </p:nvSpPr>
        <p:spPr>
          <a:xfrm>
            <a:off x="1937198" y="5012741"/>
            <a:ext cx="1427410" cy="646331"/>
          </a:xfrm>
          <a:prstGeom prst="rect">
            <a:avLst/>
          </a:prstGeom>
          <a:noFill/>
          <a:ln>
            <a:noFill/>
          </a:ln>
        </p:spPr>
        <p:txBody>
          <a:bodyPr wrap="square" rtlCol="0">
            <a:spAutoFit/>
          </a:bodyPr>
          <a:lstStyle/>
          <a:p>
            <a:r>
              <a:rPr lang="en-US" dirty="0" smtClean="0"/>
              <a:t>Channel Encoder</a:t>
            </a:r>
            <a:endParaRPr lang="en-US" dirty="0"/>
          </a:p>
        </p:txBody>
      </p:sp>
      <p:sp>
        <p:nvSpPr>
          <p:cNvPr id="8" name="TextBox 7"/>
          <p:cNvSpPr txBox="1"/>
          <p:nvPr/>
        </p:nvSpPr>
        <p:spPr>
          <a:xfrm>
            <a:off x="4979833" y="4874241"/>
            <a:ext cx="1571223" cy="923330"/>
          </a:xfrm>
          <a:prstGeom prst="rect">
            <a:avLst/>
          </a:prstGeom>
          <a:noFill/>
          <a:ln>
            <a:noFill/>
          </a:ln>
        </p:spPr>
        <p:txBody>
          <a:bodyPr wrap="square" rtlCol="0">
            <a:spAutoFit/>
          </a:bodyPr>
          <a:lstStyle/>
          <a:p>
            <a:r>
              <a:rPr lang="en-US" dirty="0" smtClean="0"/>
              <a:t>Discrete  </a:t>
            </a:r>
          </a:p>
          <a:p>
            <a:r>
              <a:rPr lang="en-US" dirty="0" err="1" smtClean="0"/>
              <a:t>Memoryless</a:t>
            </a:r>
            <a:endParaRPr lang="en-US" dirty="0" smtClean="0"/>
          </a:p>
          <a:p>
            <a:r>
              <a:rPr lang="en-US" dirty="0" smtClean="0"/>
              <a:t>Channel</a:t>
            </a:r>
            <a:endParaRPr lang="en-US" dirty="0"/>
          </a:p>
        </p:txBody>
      </p:sp>
      <p:sp>
        <p:nvSpPr>
          <p:cNvPr id="9" name="TextBox 8"/>
          <p:cNvSpPr txBox="1"/>
          <p:nvPr/>
        </p:nvSpPr>
        <p:spPr>
          <a:xfrm>
            <a:off x="8366975" y="4677890"/>
            <a:ext cx="1545465" cy="923330"/>
          </a:xfrm>
          <a:prstGeom prst="rect">
            <a:avLst/>
          </a:prstGeom>
          <a:noFill/>
        </p:spPr>
        <p:txBody>
          <a:bodyPr wrap="square" rtlCol="0">
            <a:spAutoFit/>
          </a:bodyPr>
          <a:lstStyle/>
          <a:p>
            <a:endParaRPr lang="en-US" dirty="0" smtClean="0"/>
          </a:p>
          <a:p>
            <a:r>
              <a:rPr lang="en-US" dirty="0" smtClean="0"/>
              <a:t>Channel </a:t>
            </a:r>
          </a:p>
          <a:p>
            <a:r>
              <a:rPr lang="en-US" dirty="0" smtClean="0"/>
              <a:t>Decoder</a:t>
            </a:r>
            <a:endParaRPr lang="en-US" dirty="0"/>
          </a:p>
        </p:txBody>
      </p:sp>
      <p:cxnSp>
        <p:nvCxnSpPr>
          <p:cNvPr id="11" name="Straight Arrow Connector 10"/>
          <p:cNvCxnSpPr>
            <a:endCxn id="2" idx="1"/>
          </p:cNvCxnSpPr>
          <p:nvPr/>
        </p:nvCxnSpPr>
        <p:spPr>
          <a:xfrm>
            <a:off x="380999" y="5261020"/>
            <a:ext cx="13834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2" idx="3"/>
            <a:endCxn id="4" idx="1"/>
          </p:cNvCxnSpPr>
          <p:nvPr/>
        </p:nvCxnSpPr>
        <p:spPr>
          <a:xfrm>
            <a:off x="3541690" y="5261020"/>
            <a:ext cx="12728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4" idx="3"/>
            <a:endCxn id="5" idx="1"/>
          </p:cNvCxnSpPr>
          <p:nvPr/>
        </p:nvCxnSpPr>
        <p:spPr>
          <a:xfrm>
            <a:off x="6591837" y="5261020"/>
            <a:ext cx="1659229" cy="4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5" idx="3"/>
          </p:cNvCxnSpPr>
          <p:nvPr/>
        </p:nvCxnSpPr>
        <p:spPr>
          <a:xfrm>
            <a:off x="10028350" y="5265313"/>
            <a:ext cx="1111875" cy="21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491543" y="4997372"/>
            <a:ext cx="1146219" cy="738664"/>
          </a:xfrm>
          <a:prstGeom prst="rect">
            <a:avLst/>
          </a:prstGeom>
          <a:noFill/>
          <a:ln>
            <a:noFill/>
          </a:ln>
        </p:spPr>
        <p:txBody>
          <a:bodyPr wrap="square" rtlCol="0">
            <a:spAutoFit/>
          </a:bodyPr>
          <a:lstStyle/>
          <a:p>
            <a:r>
              <a:rPr lang="en-US" sz="1400" dirty="0" smtClean="0"/>
              <a:t>Binary Message Sequence</a:t>
            </a:r>
            <a:endParaRPr lang="en-US" sz="1400" dirty="0"/>
          </a:p>
        </p:txBody>
      </p:sp>
      <p:sp>
        <p:nvSpPr>
          <p:cNvPr id="19" name="TextBox 18"/>
          <p:cNvSpPr txBox="1"/>
          <p:nvPr/>
        </p:nvSpPr>
        <p:spPr>
          <a:xfrm>
            <a:off x="3529888" y="4997372"/>
            <a:ext cx="1243884" cy="523220"/>
          </a:xfrm>
          <a:prstGeom prst="rect">
            <a:avLst/>
          </a:prstGeom>
          <a:noFill/>
        </p:spPr>
        <p:txBody>
          <a:bodyPr wrap="square" rtlCol="0">
            <a:spAutoFit/>
          </a:bodyPr>
          <a:lstStyle/>
          <a:p>
            <a:r>
              <a:rPr lang="en-US" sz="1400" dirty="0" smtClean="0"/>
              <a:t>Coded</a:t>
            </a:r>
          </a:p>
          <a:p>
            <a:r>
              <a:rPr lang="en-US" sz="1400" dirty="0" smtClean="0"/>
              <a:t>Sequence</a:t>
            </a:r>
            <a:endParaRPr lang="en-US" sz="1400" dirty="0"/>
          </a:p>
        </p:txBody>
      </p:sp>
      <p:sp>
        <p:nvSpPr>
          <p:cNvPr id="20" name="TextBox 19"/>
          <p:cNvSpPr txBox="1"/>
          <p:nvPr/>
        </p:nvSpPr>
        <p:spPr>
          <a:xfrm>
            <a:off x="10292368" y="4980234"/>
            <a:ext cx="1326524" cy="830997"/>
          </a:xfrm>
          <a:prstGeom prst="rect">
            <a:avLst/>
          </a:prstGeom>
          <a:noFill/>
        </p:spPr>
        <p:txBody>
          <a:bodyPr wrap="square" rtlCol="0">
            <a:spAutoFit/>
          </a:bodyPr>
          <a:lstStyle/>
          <a:p>
            <a:r>
              <a:rPr lang="en-US" sz="1600" dirty="0" smtClean="0"/>
              <a:t>Decoded</a:t>
            </a:r>
          </a:p>
          <a:p>
            <a:r>
              <a:rPr lang="en-US" sz="1600" dirty="0" smtClean="0"/>
              <a:t>Binary</a:t>
            </a:r>
          </a:p>
          <a:p>
            <a:r>
              <a:rPr lang="en-US" sz="1600" dirty="0" smtClean="0"/>
              <a:t>Message</a:t>
            </a:r>
            <a:endParaRPr lang="en-US" sz="1600" dirty="0"/>
          </a:p>
        </p:txBody>
      </p:sp>
      <p:cxnSp>
        <p:nvCxnSpPr>
          <p:cNvPr id="22" name="Straight Arrow Connector 21"/>
          <p:cNvCxnSpPr>
            <a:endCxn id="4" idx="2"/>
          </p:cNvCxnSpPr>
          <p:nvPr/>
        </p:nvCxnSpPr>
        <p:spPr>
          <a:xfrm flipV="1">
            <a:off x="5703195" y="6027313"/>
            <a:ext cx="0" cy="4507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267459" y="6323527"/>
            <a:ext cx="1324378" cy="369332"/>
          </a:xfrm>
          <a:prstGeom prst="rect">
            <a:avLst/>
          </a:prstGeom>
          <a:noFill/>
        </p:spPr>
        <p:txBody>
          <a:bodyPr wrap="square" rtlCol="0">
            <a:spAutoFit/>
          </a:bodyPr>
          <a:lstStyle/>
          <a:p>
            <a:r>
              <a:rPr lang="en-US" dirty="0" smtClean="0"/>
              <a:t>Noise</a:t>
            </a:r>
            <a:endParaRPr lang="en-US" dirty="0"/>
          </a:p>
        </p:txBody>
      </p:sp>
    </p:spTree>
    <p:extLst>
      <p:ext uri="{BB962C8B-B14F-4D97-AF65-F5344CB8AC3E}">
        <p14:creationId xmlns:p14="http://schemas.microsoft.com/office/powerpoint/2010/main" val="1856623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67425" y="0"/>
                <a:ext cx="12024575" cy="6858000"/>
              </a:xfrm>
            </p:spPr>
            <p:txBody>
              <a:bodyPr>
                <a:normAutofit/>
              </a:bodyPr>
              <a:lstStyle/>
              <a:p>
                <a:pPr marL="0" indent="0">
                  <a:buNone/>
                </a:pPr>
                <a:r>
                  <a:rPr lang="en-US" dirty="0" smtClean="0"/>
                  <a:t>CHANNEL CODING THEOREM</a:t>
                </a:r>
              </a:p>
              <a:p>
                <a:pPr marL="0" indent="0">
                  <a:buNone/>
                </a:pPr>
                <a:r>
                  <a:rPr lang="en-US" dirty="0" smtClean="0"/>
                  <a:t>Given a DMS X with entropy H(X) bits/symbol and a DMC with capacity Cs bits/symbol, </a:t>
                </a:r>
              </a:p>
              <a:p>
                <a:pPr marL="0" indent="0">
                  <a:buNone/>
                </a:pPr>
                <a:endParaRPr lang="en-US" dirty="0"/>
              </a:p>
              <a:p>
                <a:pPr marL="0" indent="0">
                  <a:buNone/>
                </a:pPr>
                <a:r>
                  <a:rPr lang="en-US" dirty="0" smtClean="0"/>
                  <a:t>if H(X)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𝐶𝑠</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𝑡h𝑒𝑟𝑒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𝑒𝑥𝑖𝑠𝑡𝑠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𝑠𝑐h𝑒𝑚𝑒</m:t>
                    </m:r>
                  </m:oMath>
                </a14:m>
                <a:r>
                  <a:rPr lang="en-US" dirty="0" smtClean="0"/>
                  <a:t> for which the source output can be transmitted over the channel with an arbitrarily small probability of error.</a:t>
                </a:r>
              </a:p>
              <a:p>
                <a:pPr marL="0" indent="0">
                  <a:buNone/>
                </a:pPr>
                <a:r>
                  <a:rPr lang="en-US" dirty="0" smtClean="0"/>
                  <a:t>Conversely, if H(X) </a:t>
                </a:r>
                <a14:m>
                  <m:oMath xmlns:m="http://schemas.openxmlformats.org/officeDocument/2006/math">
                    <m:r>
                      <a:rPr lang="en-US" i="1" smtClean="0">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𝐶𝑠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𝑛𝑜𝑡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𝑝𝑜𝑠𝑠𝑖𝑏𝑙𝑒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𝑡𝑟𝑎𝑛𝑠𝑚𝑖𝑡</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𝑖𝑛𝑓𝑜𝑟𝑚𝑎𝑡𝑖𝑜𝑛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𝑜𝑣𝑒𝑟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𝑐h𝑎𝑛𝑛𝑒𝑙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𝑤𝑖𝑡h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𝑎𝑟𝑏𝑖𝑡𝑟𝑎𝑟𝑖𝑙𝑦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𝑠𝑚𝑎𝑙𝑙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𝑝𝑟𝑜𝑏𝑎𝑏𝑖𝑙𝑖𝑡𝑦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𝑒𝑟𝑟𝑜𝑟</m:t>
                    </m:r>
                    <m:r>
                      <a:rPr lang="en-US" b="0" i="1" smtClean="0">
                        <a:latin typeface="Cambria Math" panose="02040503050406030204" pitchFamily="18" charset="0"/>
                        <a:ea typeface="Cambria Math" panose="02040503050406030204" pitchFamily="18" charset="0"/>
                      </a:rPr>
                      <m:t>.</m:t>
                    </m:r>
                  </m:oMath>
                </a14:m>
                <a:endParaRPr lang="en-US" b="0" dirty="0" smtClean="0">
                  <a:ea typeface="Cambria Math" panose="02040503050406030204" pitchFamily="18" charset="0"/>
                </a:endParaRPr>
              </a:p>
              <a:p>
                <a:pPr marL="0" indent="0">
                  <a:buNone/>
                </a:pPr>
                <a:endParaRPr lang="en-US" dirty="0" smtClean="0"/>
              </a:p>
              <a:p>
                <a:pPr marL="0" indent="0">
                  <a:buNone/>
                </a:pPr>
                <a:r>
                  <a:rPr lang="en-US" dirty="0" smtClean="0"/>
                  <a:t>The theorem does not tell us how to construct these codes.</a:t>
                </a:r>
              </a:p>
              <a:p>
                <a:pPr marL="0" indent="0">
                  <a:buNone/>
                </a:pPr>
                <a:r>
                  <a:rPr lang="en-US" dirty="0" smtClean="0"/>
                  <a:t>BLOCK CODES</a:t>
                </a:r>
              </a:p>
              <a:p>
                <a:pPr marL="0" indent="0">
                  <a:buNone/>
                </a:pPr>
                <a:r>
                  <a:rPr lang="en-US" dirty="0" smtClean="0"/>
                  <a:t>A block code is a code having all of its words of the same length. The binary message or data sequence is divided into sequential blocks each k bits long, and each k-bit block is converted into an n-bit block, where n &gt; k. the resultant block code is called an (n, k) block code. The k-bit block forms 2^k distinct message </a:t>
                </a:r>
                <a:r>
                  <a:rPr lang="en-US" dirty="0" err="1" smtClean="0"/>
                  <a:t>seqs</a:t>
                </a:r>
                <a:r>
                  <a:rPr lang="en-US" dirty="0" smtClean="0"/>
                  <a:t> referred to as k-tuples. The n-bit blocks forms can form as many as 2^n distinct </a:t>
                </a:r>
                <a:r>
                  <a:rPr lang="en-US" dirty="0" err="1" smtClean="0"/>
                  <a:t>seqs</a:t>
                </a:r>
                <a:r>
                  <a:rPr lang="en-US" dirty="0" smtClean="0"/>
                  <a:t> referred to </a:t>
                </a:r>
                <a:r>
                  <a:rPr lang="en-US" dirty="0" err="1" smtClean="0"/>
                  <a:t>az</a:t>
                </a:r>
                <a:r>
                  <a:rPr lang="en-US" dirty="0" smtClean="0"/>
                  <a:t> n-tuples. The set of all n-tuples defined over K = {0,1} is denoted by </a:t>
                </a:r>
                <a:r>
                  <a:rPr lang="en-US" dirty="0" err="1" smtClean="0"/>
                  <a:t>K^n</a:t>
                </a:r>
                <a:r>
                  <a:rPr lang="en-US" dirty="0" smtClean="0"/>
                  <a:t>. </a:t>
                </a:r>
                <a:endParaRPr lang="en-US" dirty="0"/>
              </a:p>
              <a:p>
                <a:pPr marL="0" indent="0">
                  <a:buNone/>
                </a:pPr>
                <a:r>
                  <a:rPr lang="en-US" dirty="0" smtClean="0"/>
                  <a:t>The channel encoder performs a mapping,</a:t>
                </a:r>
              </a:p>
              <a:p>
                <a:pPr marL="0" indent="0">
                  <a:buNone/>
                </a:pPr>
                <a:r>
                  <a:rPr lang="en-US" dirty="0" smtClean="0"/>
                  <a:t>			T : U                       V</a:t>
                </a:r>
              </a:p>
              <a:p>
                <a:pPr marL="0" indent="0">
                  <a:buNone/>
                </a:pPr>
                <a:r>
                  <a:rPr lang="en-US" dirty="0" smtClean="0"/>
                  <a:t>Where U is a set of binary data words of length k and V is a set of binary words of length n with n&gt; k. each of the 2^k data words is mapped to a unique code word. The ratio k/n is called the code rate.</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67425" y="0"/>
                <a:ext cx="12024575" cy="6858000"/>
              </a:xfrm>
              <a:blipFill rotWithShape="0">
                <a:blip r:embed="rId2"/>
                <a:stretch>
                  <a:fillRect l="-405" t="-444" r="-355"/>
                </a:stretch>
              </a:blipFill>
            </p:spPr>
            <p:txBody>
              <a:bodyPr/>
              <a:lstStyle/>
              <a:p>
                <a:r>
                  <a:rPr lang="en-US">
                    <a:noFill/>
                  </a:rPr>
                  <a:t> </a:t>
                </a:r>
              </a:p>
            </p:txBody>
          </p:sp>
        </mc:Fallback>
      </mc:AlternateContent>
      <p:cxnSp>
        <p:nvCxnSpPr>
          <p:cNvPr id="4" name="Straight Arrow Connector 3"/>
          <p:cNvCxnSpPr/>
          <p:nvPr/>
        </p:nvCxnSpPr>
        <p:spPr>
          <a:xfrm>
            <a:off x="2369712" y="5847009"/>
            <a:ext cx="746975" cy="25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56704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r>
              <a:rPr lang="en-US" dirty="0" smtClean="0"/>
              <a:t>LINEAR BLOCK CODES</a:t>
            </a:r>
          </a:p>
          <a:p>
            <a:pPr>
              <a:buAutoNum type="alphaUcPeriod"/>
            </a:pPr>
            <a:r>
              <a:rPr lang="en-US" dirty="0" smtClean="0"/>
              <a:t>Binary Field</a:t>
            </a:r>
            <a:endParaRPr lang="en-US" dirty="0"/>
          </a:p>
          <a:p>
            <a:pPr>
              <a:buAutoNum type="alphaUcPeriod"/>
            </a:pPr>
            <a:r>
              <a:rPr lang="en-US" dirty="0" smtClean="0"/>
              <a:t>A set        K ={0,1} is a binary field. The binary field has 2 operations, addition and multiplication such that the results of all operations are in K. the rules of + and x are as follow:</a:t>
            </a:r>
          </a:p>
          <a:p>
            <a:pPr marL="0" indent="0">
              <a:buNone/>
            </a:pPr>
            <a:r>
              <a:rPr lang="en-US" dirty="0" smtClean="0"/>
              <a:t>Addition: 			0 + 0 = 0		1 + 1 = 0	 	0 + 1 = 1		1 + 0 = 1</a:t>
            </a:r>
          </a:p>
          <a:p>
            <a:pPr marL="0" indent="0">
              <a:buNone/>
            </a:pPr>
            <a:r>
              <a:rPr lang="en-US" dirty="0" smtClean="0"/>
              <a:t>Multiplication:		0 . 0 = 0		1 . 1 = 1		0 . 1 = 1		1 . </a:t>
            </a:r>
            <a:r>
              <a:rPr lang="en-US" smtClean="0"/>
              <a:t>0 = 0</a:t>
            </a:r>
            <a:endParaRPr lang="en-US" dirty="0" smtClean="0"/>
          </a:p>
        </p:txBody>
      </p:sp>
    </p:spTree>
    <p:extLst>
      <p:ext uri="{BB962C8B-B14F-4D97-AF65-F5344CB8AC3E}">
        <p14:creationId xmlns:p14="http://schemas.microsoft.com/office/powerpoint/2010/main" val="225018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ar</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34828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endParaRPr lang="en-US" dirty="0" smtClean="0"/>
          </a:p>
        </p:txBody>
      </p:sp>
    </p:spTree>
    <p:extLst>
      <p:ext uri="{BB962C8B-B14F-4D97-AF65-F5344CB8AC3E}">
        <p14:creationId xmlns:p14="http://schemas.microsoft.com/office/powerpoint/2010/main" val="2782129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941" y="0"/>
            <a:ext cx="11973059" cy="6858000"/>
          </a:xfrm>
        </p:spPr>
        <p:txBody>
          <a:bodyPr>
            <a:normAutofit/>
          </a:bodyPr>
          <a:lstStyle/>
          <a:p>
            <a:r>
              <a:rPr lang="en-US" dirty="0"/>
              <a:t>EEE 431: COMMUNICATION SYSTEMS AND CHANNELS (Core, 2 UNITS)</a:t>
            </a:r>
          </a:p>
          <a:p>
            <a:r>
              <a:rPr lang="en-US" dirty="0"/>
              <a:t>Information Theory: Information measure: entropy and information rate;</a:t>
            </a:r>
          </a:p>
          <a:p>
            <a:r>
              <a:rPr lang="en-US" dirty="0"/>
              <a:t>Transmission on discrete channels (binary symmetric channel model); Discrete channel capacity; SNR; Bandwidth/SNR trade-off</a:t>
            </a:r>
          </a:p>
          <a:p>
            <a:r>
              <a:rPr lang="en-US" dirty="0"/>
              <a:t>Baseband Digital Transmission: Digital Signaling formats (NRZ, RZ)</a:t>
            </a:r>
          </a:p>
          <a:p>
            <a:r>
              <a:rPr lang="en-US" dirty="0"/>
              <a:t>Line encoding: BNZS, HDB-3; Errors in digital transmission and error models; Linear reception techniques; maximum likelihood receiver; Integral reception methods </a:t>
            </a:r>
            <a:r>
              <a:rPr lang="en-US" dirty="0" err="1"/>
              <a:t>etc</a:t>
            </a:r>
            <a:r>
              <a:rPr lang="en-US" dirty="0"/>
              <a:t>; Phase correction techniques in linear reception; Asynchronous and synchronous transmission.</a:t>
            </a:r>
          </a:p>
          <a:p>
            <a:r>
              <a:rPr lang="en-US" dirty="0"/>
              <a:t>Error Correction: Coding theory and abstract algebra; Source coding (</a:t>
            </a:r>
            <a:r>
              <a:rPr lang="en-US" dirty="0" err="1"/>
              <a:t>Fano</a:t>
            </a:r>
            <a:r>
              <a:rPr lang="en-US" dirty="0"/>
              <a:t>-Shannon, </a:t>
            </a:r>
            <a:r>
              <a:rPr lang="en-US" dirty="0" err="1"/>
              <a:t>Huffmann</a:t>
            </a:r>
            <a:r>
              <a:rPr lang="en-US" dirty="0"/>
              <a:t> algorithms); Channel coding; Classification of codes; Linear block codes, Hamming cyclic, BCH, RS convolutions codes; ARQ systems; FEC system.</a:t>
            </a:r>
          </a:p>
          <a:p>
            <a:r>
              <a:rPr lang="en-US" dirty="0" err="1"/>
              <a:t>Bandpass</a:t>
            </a:r>
            <a:r>
              <a:rPr lang="en-US" dirty="0"/>
              <a:t> Digital Transmission: Tradition digital modulation techniques; FSK, PSK &amp; QAM; State of the art techniques; MSK, CPM </a:t>
            </a:r>
            <a:r>
              <a:rPr lang="en-US" dirty="0" err="1"/>
              <a:t>etc</a:t>
            </a:r>
            <a:r>
              <a:rPr lang="en-US" dirty="0"/>
              <a:t>; Performance of modulation in fading channels; Criteria governing modulation section; Modems and equalization.</a:t>
            </a:r>
          </a:p>
          <a:p>
            <a:r>
              <a:rPr lang="en-US" dirty="0"/>
              <a:t>Protocols: The OSI reference model: Lower level protocols; RTSP, RTP, TCP/IP, RSVP; Application level protocols; HTTP, FTP etc.</a:t>
            </a:r>
          </a:p>
          <a:p>
            <a:r>
              <a:rPr lang="en-US" dirty="0"/>
              <a:t>Synchronization and Timing Control; Clock recovery; carrier recovery; scrambler-descrambler, and encryption.</a:t>
            </a:r>
          </a:p>
          <a:p>
            <a:endParaRPr lang="en-US" dirty="0"/>
          </a:p>
          <a:p>
            <a:endParaRPr lang="en-US" dirty="0"/>
          </a:p>
        </p:txBody>
      </p:sp>
    </p:spTree>
    <p:extLst>
      <p:ext uri="{BB962C8B-B14F-4D97-AF65-F5344CB8AC3E}">
        <p14:creationId xmlns:p14="http://schemas.microsoft.com/office/powerpoint/2010/main" val="1537164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endParaRPr lang="en-US" dirty="0" smtClean="0"/>
          </a:p>
        </p:txBody>
      </p:sp>
    </p:spTree>
    <p:extLst>
      <p:ext uri="{BB962C8B-B14F-4D97-AF65-F5344CB8AC3E}">
        <p14:creationId xmlns:p14="http://schemas.microsoft.com/office/powerpoint/2010/main" val="2529578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endParaRPr lang="en-US" dirty="0" smtClean="0"/>
          </a:p>
        </p:txBody>
      </p:sp>
    </p:spTree>
    <p:extLst>
      <p:ext uri="{BB962C8B-B14F-4D97-AF65-F5344CB8AC3E}">
        <p14:creationId xmlns:p14="http://schemas.microsoft.com/office/powerpoint/2010/main" val="222443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endParaRPr lang="en-US" dirty="0" smtClean="0"/>
          </a:p>
        </p:txBody>
      </p:sp>
    </p:spTree>
    <p:extLst>
      <p:ext uri="{BB962C8B-B14F-4D97-AF65-F5344CB8AC3E}">
        <p14:creationId xmlns:p14="http://schemas.microsoft.com/office/powerpoint/2010/main" val="44252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endParaRPr lang="en-US" dirty="0" smtClean="0"/>
          </a:p>
        </p:txBody>
      </p:sp>
    </p:spTree>
    <p:extLst>
      <p:ext uri="{BB962C8B-B14F-4D97-AF65-F5344CB8AC3E}">
        <p14:creationId xmlns:p14="http://schemas.microsoft.com/office/powerpoint/2010/main" val="2635364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endParaRPr lang="en-US" dirty="0" smtClean="0"/>
          </a:p>
        </p:txBody>
      </p:sp>
    </p:spTree>
    <p:extLst>
      <p:ext uri="{BB962C8B-B14F-4D97-AF65-F5344CB8AC3E}">
        <p14:creationId xmlns:p14="http://schemas.microsoft.com/office/powerpoint/2010/main" val="1955893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endParaRPr lang="en-US" dirty="0" smtClean="0"/>
          </a:p>
        </p:txBody>
      </p:sp>
    </p:spTree>
    <p:extLst>
      <p:ext uri="{BB962C8B-B14F-4D97-AF65-F5344CB8AC3E}">
        <p14:creationId xmlns:p14="http://schemas.microsoft.com/office/powerpoint/2010/main" val="3151901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425" y="0"/>
                <a:ext cx="12024575" cy="6858000"/>
              </a:xfrm>
            </p:spPr>
            <p:txBody>
              <a:bodyPr>
                <a:normAutofit/>
              </a:bodyPr>
              <a:lstStyle/>
              <a:p>
                <a:pPr marL="0" indent="0">
                  <a:buNone/>
                </a:pPr>
                <a:r>
                  <a:rPr lang="en-US" dirty="0" smtClean="0"/>
                  <a:t>SOURCE CODING</a:t>
                </a:r>
              </a:p>
              <a:p>
                <a:pPr marL="0" indent="0">
                  <a:buNone/>
                </a:pPr>
                <a:r>
                  <a:rPr lang="en-US" dirty="0" smtClean="0"/>
                  <a:t>A conversion of the output of DMS into a sequence of binary symbols is called source coding. The device that performs this conversion is called the source encoder.</a:t>
                </a:r>
              </a:p>
              <a:p>
                <a:pPr marL="0" indent="0">
                  <a:buNone/>
                </a:pPr>
                <a:r>
                  <a:rPr lang="en-US" dirty="0" smtClean="0"/>
                  <a:t>An objective of source coding is to minimize the average bit rate  required for the representation of the source by reducing the redundancy of the information source.</a:t>
                </a:r>
              </a:p>
              <a:p>
                <a:pPr marL="0" indent="0">
                  <a:buNone/>
                </a:pPr>
                <a:r>
                  <a:rPr lang="en-US" dirty="0"/>
                  <a:t>CODE LENGTH &amp; CODE EFFICIENCY</a:t>
                </a:r>
              </a:p>
              <a:p>
                <a:pPr marL="0" indent="0">
                  <a:buNone/>
                </a:pPr>
                <a:r>
                  <a:rPr lang="en-US" dirty="0"/>
                  <a:t>Let X be a DMS with finite entropy H(X) and an alphabet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  …. , </m:t>
                        </m:r>
                        <m:r>
                          <a:rPr lang="en-US" i="1">
                            <a:latin typeface="Cambria Math" panose="02040503050406030204" pitchFamily="18" charset="0"/>
                          </a:rPr>
                          <m:t>𝑥</m:t>
                        </m:r>
                      </m:e>
                      <m:sub>
                        <m:r>
                          <a:rPr lang="en-US" i="1">
                            <a:latin typeface="Cambria Math" panose="02040503050406030204" pitchFamily="18" charset="0"/>
                          </a:rPr>
                          <m:t>𝑚</m:t>
                        </m:r>
                      </m:sub>
                    </m:sSub>
                  </m:oMath>
                </a14:m>
                <a:r>
                  <a:rPr lang="en-US" dirty="0"/>
                  <a:t>} with corresponding probabilities of occurrence P(</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=1, …, </m:t>
                    </m:r>
                    <m:r>
                      <a:rPr lang="en-US" i="1">
                        <a:latin typeface="Cambria Math" panose="02040503050406030204" pitchFamily="18" charset="0"/>
                      </a:rPr>
                      <m:t>𝑚</m:t>
                    </m:r>
                  </m:oMath>
                </a14:m>
                <a:r>
                  <a:rPr lang="en-US" dirty="0"/>
                  <a:t>). Let the binary code  word assigned to symbol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𝑏𝑦</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𝑒𝑛𝑐𝑜𝑑𝑒𝑟</m:t>
                        </m:r>
                        <m:r>
                          <a:rPr lang="en-US" i="1">
                            <a:latin typeface="Cambria Math" panose="02040503050406030204" pitchFamily="18" charset="0"/>
                          </a:rPr>
                          <m:t> </m:t>
                        </m:r>
                        <m:r>
                          <a:rPr lang="en-US" i="1">
                            <a:latin typeface="Cambria Math" panose="02040503050406030204" pitchFamily="18" charset="0"/>
                          </a:rPr>
                          <m:t>h𝑎𝑣𝑒</m:t>
                        </m:r>
                        <m:r>
                          <a:rPr lang="en-US" i="1">
                            <a:latin typeface="Cambria Math" panose="02040503050406030204" pitchFamily="18" charset="0"/>
                          </a:rPr>
                          <m:t> </m:t>
                        </m:r>
                        <m:r>
                          <a:rPr lang="en-US" i="1">
                            <a:latin typeface="Cambria Math" panose="02040503050406030204" pitchFamily="18" charset="0"/>
                          </a:rPr>
                          <m:t>𝑙𝑒𝑛𝑔𝑡h</m:t>
                        </m:r>
                        <m:r>
                          <a:rPr lang="en-US" i="1">
                            <a:latin typeface="Cambria Math" panose="02040503050406030204" pitchFamily="18" charset="0"/>
                          </a:rPr>
                          <m:t> </m:t>
                        </m:r>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𝑚𝑒𝑎𝑠𝑢𝑟𝑒𝑑</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𝑏𝑖𝑡𝑠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𝑙𝑒𝑛𝑔𝑡h</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𝑎</m:t>
                    </m:r>
                    <m:r>
                      <a:rPr lang="en-US" i="1">
                        <a:latin typeface="Cambria Math" panose="02040503050406030204" pitchFamily="18" charset="0"/>
                      </a:rPr>
                      <m:t> </m:t>
                    </m:r>
                    <m:r>
                      <a:rPr lang="en-US" i="1">
                        <a:latin typeface="Cambria Math" panose="02040503050406030204" pitchFamily="18" charset="0"/>
                      </a:rPr>
                      <m:t>𝑐𝑜𝑑𝑒</m:t>
                    </m:r>
                    <m:r>
                      <a:rPr lang="en-US" i="1">
                        <a:latin typeface="Cambria Math" panose="02040503050406030204" pitchFamily="18" charset="0"/>
                      </a:rPr>
                      <m:t> </m:t>
                    </m:r>
                    <m:r>
                      <a:rPr lang="en-US" i="1">
                        <a:latin typeface="Cambria Math" panose="02040503050406030204" pitchFamily="18" charset="0"/>
                      </a:rPr>
                      <m:t>𝑤𝑜𝑟𝑑</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𝑛𝑢𝑚𝑏𝑒𝑟</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oMath>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𝑏𝑖𝑛𝑎𝑟𝑦</m:t>
                      </m:r>
                      <m:r>
                        <a:rPr lang="en-US" i="1">
                          <a:latin typeface="Cambria Math" panose="02040503050406030204" pitchFamily="18" charset="0"/>
                        </a:rPr>
                        <m:t> </m:t>
                      </m:r>
                      <m:r>
                        <a:rPr lang="en-US" i="1">
                          <a:latin typeface="Cambria Math" panose="02040503050406030204" pitchFamily="18" charset="0"/>
                        </a:rPr>
                        <m:t>𝑑𝑖𝑔𝑖𝑡𝑠</m:t>
                      </m:r>
                      <m:r>
                        <a:rPr lang="en-US" i="1">
                          <a:latin typeface="Cambria Math" panose="02040503050406030204" pitchFamily="18" charset="0"/>
                        </a:rPr>
                        <m:t> </m:t>
                      </m:r>
                      <m:r>
                        <a:rPr lang="en-US" i="1">
                          <a:latin typeface="Cambria Math" panose="02040503050406030204" pitchFamily="18" charset="0"/>
                        </a:rPr>
                        <m:t>𝑖𝑛</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𝑐𝑜𝑑𝑒</m:t>
                      </m:r>
                      <m:r>
                        <a:rPr lang="en-US" i="1">
                          <a:latin typeface="Cambria Math" panose="02040503050406030204" pitchFamily="18" charset="0"/>
                        </a:rPr>
                        <m:t> </m:t>
                      </m:r>
                      <m:r>
                        <a:rPr lang="en-US" i="1">
                          <a:latin typeface="Cambria Math" panose="02040503050406030204" pitchFamily="18" charset="0"/>
                        </a:rPr>
                        <m:t>𝑤𝑜𝑟𝑑</m:t>
                      </m:r>
                      <m:r>
                        <a:rPr lang="en-US" i="1">
                          <a:latin typeface="Cambria Math" panose="02040503050406030204" pitchFamily="18" charset="0"/>
                        </a:rPr>
                        <m:t>.</m:t>
                      </m:r>
                    </m:oMath>
                  </m:oMathPara>
                </a14:m>
                <a:endParaRPr lang="en-US" dirty="0"/>
              </a:p>
              <a:p>
                <a:pPr marL="0" indent="0">
                  <a:buNone/>
                </a:pPr>
                <a:r>
                  <a:rPr lang="en-US" dirty="0"/>
                  <a:t>The average code word length L, per source symbol is given by</a:t>
                </a:r>
              </a:p>
              <a:p>
                <a:pPr marL="0" indent="0">
                  <a:buNone/>
                </a:pPr>
                <a:r>
                  <a:rPr lang="en-US" dirty="0"/>
                  <a:t>L =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d>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nary>
                  </m:oMath>
                </a14:m>
                <a:endParaRPr lang="en-US" dirty="0"/>
              </a:p>
              <a:p>
                <a:pPr marL="0" indent="0">
                  <a:buNone/>
                </a:pPr>
                <a:r>
                  <a:rPr lang="en-US" dirty="0"/>
                  <a:t>L represents the average number of bits per source symbol used in the source coding process</a:t>
                </a:r>
              </a:p>
              <a:p>
                <a:pPr marL="0" indent="0">
                  <a:buNone/>
                </a:pPr>
                <a:r>
                  <a:rPr lang="en-US" dirty="0"/>
                  <a:t>The code efficiency </a:t>
                </a:r>
                <a14:m>
                  <m:oMath xmlns:m="http://schemas.openxmlformats.org/officeDocument/2006/math">
                    <m:r>
                      <m:rPr>
                        <m:sty m:val="p"/>
                      </m:rPr>
                      <a:rPr lang="el-GR" i="1">
                        <a:latin typeface="Cambria Math" panose="02040503050406030204" pitchFamily="18" charset="0"/>
                      </a:rPr>
                      <m:t>η</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𝑑𝑒𝑓𝑖𝑛𝑒𝑑</m:t>
                    </m:r>
                    <m:r>
                      <a:rPr lang="en-US" i="1">
                        <a:latin typeface="Cambria Math" panose="02040503050406030204" pitchFamily="18" charset="0"/>
                      </a:rPr>
                      <m:t> </m:t>
                    </m:r>
                    <m:r>
                      <a:rPr lang="en-US" i="1">
                        <a:latin typeface="Cambria Math" panose="02040503050406030204" pitchFamily="18" charset="0"/>
                      </a:rPr>
                      <m:t>𝑎𝑠</m:t>
                    </m:r>
                  </m:oMath>
                </a14:m>
                <a:endParaRPr lang="en-US" dirty="0"/>
              </a:p>
              <a:p>
                <a:pPr marL="0" indent="0">
                  <a:buNone/>
                </a:pPr>
                <a:r>
                  <a:rPr lang="en-US" dirty="0"/>
                  <a:t>	 </a:t>
                </a:r>
                <a14:m>
                  <m:oMath xmlns:m="http://schemas.openxmlformats.org/officeDocument/2006/math">
                    <m:r>
                      <m:rPr>
                        <m:sty m:val="p"/>
                      </m:rPr>
                      <a:rPr lang="el-GR" i="1">
                        <a:latin typeface="Cambria Math" panose="02040503050406030204" pitchFamily="18" charset="0"/>
                      </a:rPr>
                      <m:t>η</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𝑚𝑖𝑛</m:t>
                        </m:r>
                      </m:sub>
                    </m:sSub>
                  </m:oMath>
                </a14:m>
                <a:r>
                  <a:rPr lang="en-US" dirty="0"/>
                  <a:t> / L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𝑚𝑖𝑛</m:t>
                        </m:r>
                      </m:sub>
                    </m:sSub>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𝑚𝑖𝑛𝑖𝑚𝑢𝑚</m:t>
                    </m:r>
                    <m:r>
                      <a:rPr lang="en-US" i="1">
                        <a:latin typeface="Cambria Math" panose="02040503050406030204" pitchFamily="18" charset="0"/>
                      </a:rPr>
                      <m:t> </m:t>
                    </m:r>
                    <m:r>
                      <a:rPr lang="en-US" i="1">
                        <a:latin typeface="Cambria Math" panose="02040503050406030204" pitchFamily="18" charset="0"/>
                      </a:rPr>
                      <m:t>𝑝𝑜𝑠𝑠𝑖𝑏𝑙𝑒</m:t>
                    </m:r>
                    <m:r>
                      <a:rPr lang="en-US" i="1">
                        <a:latin typeface="Cambria Math" panose="02040503050406030204" pitchFamily="18" charset="0"/>
                      </a:rPr>
                      <m:t> </m:t>
                    </m:r>
                    <m:r>
                      <a:rPr lang="en-US" i="1">
                        <a:latin typeface="Cambria Math" panose="02040503050406030204" pitchFamily="18" charset="0"/>
                      </a:rPr>
                      <m:t>𝑣𝑎𝑙𝑢𝑒</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𝐿</m:t>
                    </m:r>
                    <m:r>
                      <a:rPr lang="en-US" i="1">
                        <a:latin typeface="Cambria Math" panose="02040503050406030204" pitchFamily="18" charset="0"/>
                      </a:rPr>
                      <m:t>. </m:t>
                    </m:r>
                    <m:r>
                      <a:rPr lang="en-US" i="1">
                        <a:latin typeface="Cambria Math" panose="02040503050406030204" pitchFamily="18" charset="0"/>
                      </a:rPr>
                      <m:t>𝑤h𝑒𝑛</m:t>
                    </m:r>
                    <m:r>
                      <a:rPr lang="en-US" i="1">
                        <a:latin typeface="Cambria Math" panose="02040503050406030204" pitchFamily="18" charset="0"/>
                      </a:rPr>
                      <m:t> </m:t>
                    </m:r>
                    <m:r>
                      <m:rPr>
                        <m:sty m:val="p"/>
                      </m:rPr>
                      <a:rPr lang="el-GR" i="1">
                        <a:latin typeface="Cambria Math" panose="02040503050406030204" pitchFamily="18" charset="0"/>
                      </a:rPr>
                      <m:t>η</m:t>
                    </m:r>
                    <m:r>
                      <a:rPr lang="en-US" i="1">
                        <a:latin typeface="Cambria Math" panose="02040503050406030204" pitchFamily="18" charset="0"/>
                      </a:rPr>
                      <m:t> </m:t>
                    </m:r>
                    <m:r>
                      <a:rPr lang="en-US" i="1">
                        <a:latin typeface="Cambria Math" panose="02040503050406030204" pitchFamily="18" charset="0"/>
                      </a:rPr>
                      <m:t>𝑎𝑝𝑝𝑟𝑜𝑎𝑐h𝑒𝑠</m:t>
                    </m:r>
                    <m:r>
                      <a:rPr lang="en-US" i="1">
                        <a:latin typeface="Cambria Math" panose="02040503050406030204" pitchFamily="18" charset="0"/>
                      </a:rPr>
                      <m:t> </m:t>
                    </m:r>
                    <m:r>
                      <a:rPr lang="en-US" i="1">
                        <a:latin typeface="Cambria Math" panose="02040503050406030204" pitchFamily="18" charset="0"/>
                      </a:rPr>
                      <m:t>𝑢𝑛𝑖𝑡𝑦</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𝑐𝑜𝑑𝑒</m:t>
                    </m:r>
                    <m:r>
                      <a:rPr lang="en-US" i="1">
                        <a:latin typeface="Cambria Math" panose="02040503050406030204" pitchFamily="18" charset="0"/>
                      </a:rPr>
                      <m:t> </m:t>
                    </m:r>
                    <m:r>
                      <a:rPr lang="en-US" i="1">
                        <a:latin typeface="Cambria Math" panose="02040503050406030204" pitchFamily="18" charset="0"/>
                      </a:rPr>
                      <m:t>𝑖𝑠</m:t>
                    </m:r>
                    <m:r>
                      <a:rPr lang="en-US" i="1">
                        <a:latin typeface="Cambria Math" panose="02040503050406030204" pitchFamily="18" charset="0"/>
                      </a:rPr>
                      <m:t> </m:t>
                    </m:r>
                    <m:r>
                      <a:rPr lang="en-US" i="1">
                        <a:latin typeface="Cambria Math" panose="02040503050406030204" pitchFamily="18" charset="0"/>
                      </a:rPr>
                      <m:t>𝑠𝑎𝑖𝑑</m:t>
                    </m:r>
                    <m:r>
                      <a:rPr lang="en-US" i="1">
                        <a:latin typeface="Cambria Math" panose="02040503050406030204" pitchFamily="18" charset="0"/>
                      </a:rPr>
                      <m:t> </m:t>
                    </m:r>
                    <m:r>
                      <a:rPr lang="en-US" i="1">
                        <a:latin typeface="Cambria Math" panose="02040503050406030204" pitchFamily="18" charset="0"/>
                      </a:rPr>
                      <m:t>𝑡𝑜</m:t>
                    </m:r>
                    <m:r>
                      <a:rPr lang="en-US" i="1">
                        <a:latin typeface="Cambria Math" panose="02040503050406030204" pitchFamily="18" charset="0"/>
                      </a:rPr>
                      <m:t> </m:t>
                    </m:r>
                    <m:r>
                      <a:rPr lang="en-US" i="1">
                        <a:latin typeface="Cambria Math" panose="02040503050406030204" pitchFamily="18" charset="0"/>
                      </a:rPr>
                      <m:t>𝑏𝑒</m:t>
                    </m:r>
                    <m:r>
                      <a:rPr lang="en-US" i="1">
                        <a:latin typeface="Cambria Math" panose="02040503050406030204" pitchFamily="18" charset="0"/>
                      </a:rPr>
                      <m:t> </m:t>
                    </m:r>
                    <m:r>
                      <a:rPr lang="en-US" i="1">
                        <a:latin typeface="Cambria Math" panose="02040503050406030204" pitchFamily="18" charset="0"/>
                      </a:rPr>
                      <m:t>𝑒𝑓𝑓𝑖𝑐𝑖𝑒𝑛𝑡</m:t>
                    </m:r>
                    <m:r>
                      <a:rPr lang="en-US" i="1">
                        <a:latin typeface="Cambria Math" panose="02040503050406030204" pitchFamily="18" charset="0"/>
                      </a:rPr>
                      <m:t>.</m:t>
                    </m:r>
                  </m:oMath>
                </a14:m>
                <a:endParaRPr lang="en-US" i="1" dirty="0">
                  <a:latin typeface="Cambria Math" panose="02040503050406030204" pitchFamily="18" charset="0"/>
                </a:endParaRPr>
              </a:p>
              <a:p>
                <a:pPr marL="0" indent="0">
                  <a:buNone/>
                </a:pPr>
                <a:r>
                  <a:rPr lang="en-US" dirty="0"/>
                  <a:t>The code redundancy </a:t>
                </a:r>
                <a14:m>
                  <m:oMath xmlns:m="http://schemas.openxmlformats.org/officeDocument/2006/math">
                    <m:r>
                      <m:rPr>
                        <m:sty m:val="p"/>
                      </m:rPr>
                      <a:rPr lang="el-GR" i="1">
                        <a:latin typeface="Cambria Math" panose="02040503050406030204" pitchFamily="18" charset="0"/>
                      </a:rPr>
                      <m:t>γ</m:t>
                    </m:r>
                  </m:oMath>
                </a14:m>
                <a:r>
                  <a:rPr lang="en-US" dirty="0"/>
                  <a:t>  is defined as </a:t>
                </a:r>
                <a14:m>
                  <m:oMath xmlns:m="http://schemas.openxmlformats.org/officeDocument/2006/math">
                    <m:r>
                      <a:rPr lang="en-US" i="1">
                        <a:latin typeface="Cambria Math" panose="02040503050406030204" pitchFamily="18" charset="0"/>
                      </a:rPr>
                      <m:t> </m:t>
                    </m:r>
                  </m:oMath>
                </a14:m>
                <a:r>
                  <a:rPr lang="el-GR" dirty="0"/>
                  <a:t>γ</a:t>
                </a:r>
                <a:r>
                  <a:rPr lang="en-US" dirty="0"/>
                  <a:t> = 1 – </a:t>
                </a:r>
                <a14:m>
                  <m:oMath xmlns:m="http://schemas.openxmlformats.org/officeDocument/2006/math">
                    <m:r>
                      <m:rPr>
                        <m:sty m:val="p"/>
                      </m:rPr>
                      <a:rPr lang="el-GR" i="1">
                        <a:latin typeface="Cambria Math" panose="02040503050406030204" pitchFamily="18" charset="0"/>
                      </a:rPr>
                      <m:t>η</m:t>
                    </m:r>
                  </m:oMath>
                </a14:m>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425" y="0"/>
                <a:ext cx="12024575" cy="6858000"/>
              </a:xfrm>
              <a:blipFill rotWithShape="0">
                <a:blip r:embed="rId2"/>
                <a:stretch>
                  <a:fillRect l="-405" t="-444"/>
                </a:stretch>
              </a:blipFill>
            </p:spPr>
            <p:txBody>
              <a:bodyPr/>
              <a:lstStyle/>
              <a:p>
                <a:r>
                  <a:rPr lang="en-US">
                    <a:noFill/>
                  </a:rPr>
                  <a:t> </a:t>
                </a:r>
              </a:p>
            </p:txBody>
          </p:sp>
        </mc:Fallback>
      </mc:AlternateContent>
    </p:spTree>
    <p:extLst>
      <p:ext uri="{BB962C8B-B14F-4D97-AF65-F5344CB8AC3E}">
        <p14:creationId xmlns:p14="http://schemas.microsoft.com/office/powerpoint/2010/main" val="160375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425" y="0"/>
                <a:ext cx="12024575" cy="6858000"/>
              </a:xfrm>
            </p:spPr>
            <p:txBody>
              <a:bodyPr>
                <a:noAutofit/>
              </a:bodyPr>
              <a:lstStyle/>
              <a:p>
                <a:pPr marL="0" indent="0">
                  <a:buNone/>
                </a:pPr>
                <a:r>
                  <a:rPr lang="en-US" sz="2000" dirty="0" smtClean="0"/>
                  <a:t>SOURCE CODING THEOREM</a:t>
                </a:r>
              </a:p>
              <a:p>
                <a:pPr marL="0" indent="0">
                  <a:buNone/>
                </a:pPr>
                <a:r>
                  <a:rPr lang="en-US" sz="2000" dirty="0" smtClean="0"/>
                  <a:t>The SCT states that for a DMS X  with entropy H(X), the average code word length L per symbol is bounded as </a:t>
                </a:r>
              </a:p>
              <a:p>
                <a:pPr marL="0" indent="0">
                  <a:buNone/>
                </a:pPr>
                <a:r>
                  <a:rPr lang="en-US" sz="2000" dirty="0" smtClean="0"/>
                  <a:t>L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𝑋</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𝑐𝑎𝑛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𝑏𝑒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𝑚𝑎𝑑𝑒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𝑎𝑠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𝑐𝑙𝑜𝑠𝑒</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𝑡𝑜</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𝐻</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𝑋</m:t>
                        </m:r>
                      </m:e>
                    </m:d>
                    <m:r>
                      <a:rPr lang="en-US" sz="2000" b="0" i="1" smtClean="0">
                        <a:latin typeface="Cambria Math" panose="02040503050406030204" pitchFamily="18" charset="0"/>
                        <a:ea typeface="Cambria Math" panose="02040503050406030204" pitchFamily="18" charset="0"/>
                      </a:rPr>
                      <m:t>𝑎𝑠</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𝑑𝑒𝑠𝑖𝑟𝑒𝑑</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𝑓𝑜𝑟</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𝑠𝑢𝑖𝑡𝑎𝑏𝑙𝑦</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𝑐h𝑜𝑠𝑒𝑛</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𝑐𝑜𝑑𝑒</m:t>
                    </m:r>
                    <m:r>
                      <a:rPr lang="en-US" sz="2000" b="0" i="1" smtClean="0">
                        <a:latin typeface="Cambria Math" panose="02040503050406030204" pitchFamily="18" charset="0"/>
                        <a:ea typeface="Cambria Math" panose="02040503050406030204" pitchFamily="18" charset="0"/>
                      </a:rPr>
                      <m:t>.</m:t>
                    </m:r>
                  </m:oMath>
                </a14:m>
                <a:endParaRPr lang="en-US" sz="2000" dirty="0" smtClean="0"/>
              </a:p>
              <a:p>
                <a:pPr marL="0" indent="0">
                  <a:buNone/>
                </a:pPr>
                <a:r>
                  <a:rPr lang="en-US" sz="2000" dirty="0"/>
                  <a:t>Thus with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𝐿</m:t>
                        </m:r>
                      </m:e>
                      <m:sub>
                        <m:r>
                          <a:rPr lang="en-US" sz="2000" i="1">
                            <a:latin typeface="Cambria Math" panose="02040503050406030204" pitchFamily="18" charset="0"/>
                          </a:rPr>
                          <m:t>𝑚𝑖𝑛</m:t>
                        </m:r>
                      </m:sub>
                    </m:sSub>
                    <m:r>
                      <a:rPr lang="en-US" sz="2000" i="1">
                        <a:latin typeface="Cambria Math" panose="02040503050406030204" pitchFamily="18" charset="0"/>
                      </a:rPr>
                      <m:t>=</m:t>
                    </m:r>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 </m:t>
                    </m:r>
                    <m:r>
                      <a:rPr lang="en-US" sz="2000" i="1">
                        <a:latin typeface="Cambria Math" panose="02040503050406030204" pitchFamily="18" charset="0"/>
                      </a:rPr>
                      <m:t>𝑡h𝑒</m:t>
                    </m:r>
                    <m:r>
                      <a:rPr lang="en-US" sz="2000" i="1">
                        <a:latin typeface="Cambria Math" panose="02040503050406030204" pitchFamily="18" charset="0"/>
                      </a:rPr>
                      <m:t> </m:t>
                    </m:r>
                    <m:r>
                      <a:rPr lang="en-US" sz="2000" i="1">
                        <a:latin typeface="Cambria Math" panose="02040503050406030204" pitchFamily="18" charset="0"/>
                      </a:rPr>
                      <m:t>𝑐𝑜𝑑𝑒</m:t>
                    </m:r>
                    <m:r>
                      <a:rPr lang="en-US" sz="2000" i="1">
                        <a:latin typeface="Cambria Math" panose="02040503050406030204" pitchFamily="18" charset="0"/>
                      </a:rPr>
                      <m:t> </m:t>
                    </m:r>
                    <m:r>
                      <a:rPr lang="en-US" sz="2000" i="1">
                        <a:latin typeface="Cambria Math" panose="02040503050406030204" pitchFamily="18" charset="0"/>
                      </a:rPr>
                      <m:t>𝑒𝑓𝑓𝑖𝑐𝑖𝑒𝑛𝑐𝑦</m:t>
                    </m:r>
                    <m:r>
                      <a:rPr lang="en-US" sz="2000" i="1">
                        <a:latin typeface="Cambria Math" panose="02040503050406030204" pitchFamily="18" charset="0"/>
                      </a:rPr>
                      <m:t> </m:t>
                    </m:r>
                    <m:r>
                      <a:rPr lang="en-US" sz="2000" i="1">
                        <a:latin typeface="Cambria Math" panose="02040503050406030204" pitchFamily="18" charset="0"/>
                      </a:rPr>
                      <m:t>𝑐𝑎𝑛</m:t>
                    </m:r>
                    <m:r>
                      <a:rPr lang="en-US" sz="2000" i="1">
                        <a:latin typeface="Cambria Math" panose="02040503050406030204" pitchFamily="18" charset="0"/>
                      </a:rPr>
                      <m:t> </m:t>
                    </m:r>
                    <m:r>
                      <a:rPr lang="en-US" sz="2000" i="1">
                        <a:latin typeface="Cambria Math" panose="02040503050406030204" pitchFamily="18" charset="0"/>
                      </a:rPr>
                      <m:t>𝑏𝑒</m:t>
                    </m:r>
                    <m:r>
                      <a:rPr lang="en-US" sz="2000" i="1">
                        <a:latin typeface="Cambria Math" panose="02040503050406030204" pitchFamily="18" charset="0"/>
                      </a:rPr>
                      <m:t> </m:t>
                    </m:r>
                    <m:r>
                      <a:rPr lang="en-US" sz="2000" i="1">
                        <a:latin typeface="Cambria Math" panose="02040503050406030204" pitchFamily="18" charset="0"/>
                      </a:rPr>
                      <m:t>𝑟𝑒𝑤𝑟𝑖𝑡𝑡𝑒𝑛</m:t>
                    </m:r>
                    <m:r>
                      <a:rPr lang="en-US" sz="2000" i="1">
                        <a:latin typeface="Cambria Math" panose="02040503050406030204" pitchFamily="18" charset="0"/>
                      </a:rPr>
                      <m:t> </m:t>
                    </m:r>
                    <m:r>
                      <a:rPr lang="en-US" sz="2000" i="1">
                        <a:latin typeface="Cambria Math" panose="02040503050406030204" pitchFamily="18" charset="0"/>
                      </a:rPr>
                      <m:t>𝑎𝑠</m:t>
                    </m:r>
                  </m:oMath>
                </a14:m>
                <a:r>
                  <a:rPr lang="en-US" sz="2000" dirty="0" smtClean="0"/>
                  <a:t> </a:t>
                </a:r>
                <a:r>
                  <a:rPr lang="el-GR" sz="2000" dirty="0" smtClean="0"/>
                  <a:t>η</a:t>
                </a:r>
                <a:r>
                  <a:rPr lang="en-US" sz="2000" dirty="0" smtClean="0"/>
                  <a:t> </a:t>
                </a:r>
                <a:r>
                  <a:rPr lang="en-US" sz="2000" dirty="0"/>
                  <a:t>= H(X)/L</a:t>
                </a:r>
              </a:p>
              <a:p>
                <a:pPr marL="0" indent="0">
                  <a:buNone/>
                </a:pP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425" y="0"/>
                <a:ext cx="12024575" cy="6858000"/>
              </a:xfrm>
              <a:blipFill rotWithShape="0">
                <a:blip r:embed="rId2"/>
                <a:stretch>
                  <a:fillRect l="-507" t="-444" r="-912"/>
                </a:stretch>
              </a:blipFill>
            </p:spPr>
            <p:txBody>
              <a:bodyPr/>
              <a:lstStyle/>
              <a:p>
                <a:r>
                  <a:rPr lang="en-US">
                    <a:noFill/>
                  </a:rPr>
                  <a:t> </a:t>
                </a:r>
              </a:p>
            </p:txBody>
          </p:sp>
        </mc:Fallback>
      </mc:AlternateContent>
    </p:spTree>
    <p:extLst>
      <p:ext uri="{BB962C8B-B14F-4D97-AF65-F5344CB8AC3E}">
        <p14:creationId xmlns:p14="http://schemas.microsoft.com/office/powerpoint/2010/main" val="2350065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425" y="0"/>
                <a:ext cx="12024575" cy="6858000"/>
              </a:xfrm>
            </p:spPr>
            <p:txBody>
              <a:bodyPr>
                <a:normAutofit/>
              </a:bodyPr>
              <a:lstStyle/>
              <a:p>
                <a:pPr marL="0" indent="0">
                  <a:buNone/>
                </a:pPr>
                <a:r>
                  <a:rPr lang="en-US" dirty="0" smtClean="0"/>
                  <a:t>	K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1" i="1">
                                    <a:latin typeface="Cambria Math" panose="02040503050406030204" pitchFamily="18" charset="0"/>
                                  </a:rPr>
                                  <m:t>𝒊</m:t>
                                </m:r>
                              </m:sub>
                            </m:sSub>
                          </m:sup>
                        </m:sSup>
                      </m:e>
                    </m:nary>
                  </m:oMath>
                </a14:m>
                <a:r>
                  <a:rPr lang="en-US" dirty="0" smtClean="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1. </m:t>
                    </m:r>
                    <m:r>
                      <a:rPr lang="en-US" b="0" i="1" dirty="0" smtClean="0">
                        <a:latin typeface="Cambria Math" panose="02040503050406030204" pitchFamily="18" charset="0"/>
                        <a:ea typeface="Cambria Math" panose="02040503050406030204" pitchFamily="18" charset="0"/>
                      </a:rPr>
                      <m:t>𝑖𝑠</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𝑘𝑛𝑜𝑤𝑛</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𝑎𝑠</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𝑡h𝑒</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𝐾𝑟𝑎𝑓𝑡</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𝑖𝑛𝑒𝑞𝑢𝑎𝑙𝑖𝑡𝑦</m:t>
                    </m:r>
                    <m:r>
                      <a:rPr lang="en-US" b="0" i="1" dirty="0" smtClean="0">
                        <a:latin typeface="Cambria Math" panose="02040503050406030204" pitchFamily="18" charset="0"/>
                        <a:ea typeface="Cambria Math" panose="02040503050406030204" pitchFamily="18" charset="0"/>
                      </a:rPr>
                      <m:t>.</m:t>
                    </m:r>
                  </m:oMath>
                </a14:m>
                <a:endParaRPr lang="en-US" b="0" dirty="0" smtClean="0">
                  <a:ea typeface="Cambria Math" panose="02040503050406030204" pitchFamily="18" charset="0"/>
                </a:endParaRPr>
              </a:p>
              <a:p>
                <a:pPr marL="0" indent="0">
                  <a:buNone/>
                </a:pPr>
                <a:endParaRPr lang="en-US" dirty="0" smtClean="0"/>
              </a:p>
              <a:p>
                <a:pPr marL="0" indent="0">
                  <a:buNone/>
                </a:pPr>
                <a:endParaRPr lang="en-US" dirty="0"/>
              </a:p>
              <a:p>
                <a:pPr marL="0" indent="0">
                  <a:buNone/>
                </a:pPr>
                <a:endParaRPr lang="en-US" dirty="0" smtClean="0"/>
              </a:p>
              <a:p>
                <a:pPr marL="0" indent="0">
                  <a:buNone/>
                </a:pPr>
                <a:r>
                  <a:rPr lang="en-US" dirty="0" smtClean="0"/>
                  <a:t>ENTROPY </a:t>
                </a:r>
                <a:r>
                  <a:rPr lang="en-US" dirty="0"/>
                  <a:t>CODING</a:t>
                </a:r>
              </a:p>
              <a:p>
                <a:pPr marL="0" indent="0">
                  <a:buNone/>
                </a:pPr>
                <a:r>
                  <a:rPr lang="en-US" dirty="0"/>
                  <a:t>The design of a variable-length code such that its average code word length approaches the entropy of the DMS is often referred to as entropy coding.</a:t>
                </a:r>
              </a:p>
              <a:p>
                <a:pPr marL="0" indent="0">
                  <a:buNone/>
                </a:pPr>
                <a:r>
                  <a:rPr lang="en-US" dirty="0"/>
                  <a:t>SHANNON-FANO CODING</a:t>
                </a:r>
              </a:p>
              <a:p>
                <a:pPr marL="0" indent="0">
                  <a:buNone/>
                </a:pPr>
                <a:r>
                  <a:rPr lang="en-US" dirty="0"/>
                  <a:t>An efficient code can be obtained from the following algorithm</a:t>
                </a:r>
              </a:p>
              <a:p>
                <a:pPr marL="400050" indent="-400050">
                  <a:buAutoNum type="romanLcPeriod"/>
                </a:pPr>
                <a:r>
                  <a:rPr lang="en-US" dirty="0"/>
                  <a:t>List the source symbols in order of decreasing </a:t>
                </a:r>
                <a:r>
                  <a:rPr lang="en-US" dirty="0" err="1"/>
                  <a:t>prob</a:t>
                </a:r>
                <a:endParaRPr lang="en-US" dirty="0"/>
              </a:p>
              <a:p>
                <a:pPr marL="400050" indent="-400050">
                  <a:buAutoNum type="romanLcPeriod"/>
                </a:pPr>
                <a:r>
                  <a:rPr lang="en-US" dirty="0"/>
                  <a:t>Partition the set into two sets that are as close to </a:t>
                </a:r>
                <a:r>
                  <a:rPr lang="en-US" dirty="0" err="1"/>
                  <a:t>equiprobable</a:t>
                </a:r>
                <a:r>
                  <a:rPr lang="en-US" dirty="0"/>
                  <a:t> as possible, and assign 0 to the upper set and 1 to the lower set.</a:t>
                </a:r>
              </a:p>
              <a:p>
                <a:pPr marL="400050" indent="-400050">
                  <a:buAutoNum type="romanLcPeriod"/>
                </a:pPr>
                <a:r>
                  <a:rPr lang="en-US" dirty="0"/>
                  <a:t>Continue this process, each time partitioning the sets with nearly equal probabilities as possible until further partitioning is not possible</a:t>
                </a:r>
                <a:r>
                  <a:rPr lang="en-US" dirty="0" smtClean="0"/>
                  <a:t>.</a:t>
                </a:r>
                <a:endParaRPr lang="en-US" dirty="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425" y="0"/>
                <a:ext cx="12024575" cy="6858000"/>
              </a:xfrm>
              <a:blipFill rotWithShape="0">
                <a:blip r:embed="rId2"/>
                <a:stretch>
                  <a:fillRect l="-405" t="-6400"/>
                </a:stretch>
              </a:blipFill>
            </p:spPr>
            <p:txBody>
              <a:bodyPr/>
              <a:lstStyle/>
              <a:p>
                <a:r>
                  <a:rPr lang="en-US">
                    <a:noFill/>
                  </a:rPr>
                  <a:t> </a:t>
                </a:r>
              </a:p>
            </p:txBody>
          </p:sp>
        </mc:Fallback>
      </mc:AlternateContent>
    </p:spTree>
    <p:extLst>
      <p:ext uri="{BB962C8B-B14F-4D97-AF65-F5344CB8AC3E}">
        <p14:creationId xmlns:p14="http://schemas.microsoft.com/office/powerpoint/2010/main" val="1042829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Content Placeholder 1"/>
              <p:cNvGraphicFramePr>
                <a:graphicFrameLocks noGrp="1"/>
              </p:cNvGraphicFramePr>
              <p:nvPr>
                <p:ph idx="1"/>
                <p:extLst>
                  <p:ext uri="{D42A27DB-BD31-4B8C-83A1-F6EECF244321}">
                    <p14:modId xmlns:p14="http://schemas.microsoft.com/office/powerpoint/2010/main" val="111050378"/>
                  </p:ext>
                </p:extLst>
              </p:nvPr>
            </p:nvGraphicFramePr>
            <p:xfrm>
              <a:off x="304800" y="185530"/>
              <a:ext cx="11635411" cy="4480560"/>
            </p:xfrm>
            <a:graphic>
              <a:graphicData uri="http://schemas.openxmlformats.org/drawingml/2006/table">
                <a:tbl>
                  <a:tblPr firstRow="1" bandRow="1">
                    <a:tableStyleId>{5C22544A-7EE6-4342-B048-85BDC9FD1C3A}</a:tableStyleId>
                  </a:tblPr>
                  <a:tblGrid>
                    <a:gridCol w="1327999"/>
                    <a:gridCol w="1717902"/>
                    <a:gridCol w="1717902"/>
                    <a:gridCol w="1717902"/>
                    <a:gridCol w="1717902"/>
                    <a:gridCol w="1717902"/>
                    <a:gridCol w="1717902"/>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m:oMathPara>
                          </a14:m>
                          <a:endParaRPr lang="en-US"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P(</a:t>
                          </a:r>
                          <a14:m>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a14:m>
                          <a:r>
                            <a:rPr lang="en-US" dirty="0" smtClean="0"/>
                            <a:t>)</a:t>
                          </a:r>
                          <a:endParaRPr lang="en-US" dirty="0"/>
                        </a:p>
                        <a:p>
                          <a:endParaRPr lang="en-US" dirty="0"/>
                        </a:p>
                      </a:txBody>
                      <a:tcPr/>
                    </a:tc>
                    <a:tc>
                      <a:txBody>
                        <a:bodyPr/>
                        <a:lstStyle/>
                        <a:p>
                          <a:r>
                            <a:rPr lang="en-US" dirty="0" smtClean="0"/>
                            <a:t>Step</a:t>
                          </a:r>
                          <a:r>
                            <a:rPr lang="en-US" baseline="0" dirty="0" smtClean="0"/>
                            <a:t> 1</a:t>
                          </a:r>
                          <a:endParaRPr lang="en-US" dirty="0"/>
                        </a:p>
                      </a:txBody>
                      <a:tcPr/>
                    </a:tc>
                    <a:tc>
                      <a:txBody>
                        <a:bodyPr/>
                        <a:lstStyle/>
                        <a:p>
                          <a:r>
                            <a:rPr lang="en-US" dirty="0" smtClean="0"/>
                            <a:t>Step 2</a:t>
                          </a:r>
                          <a:endParaRPr lang="en-US" dirty="0"/>
                        </a:p>
                      </a:txBody>
                      <a:tcPr/>
                    </a:tc>
                    <a:tc>
                      <a:txBody>
                        <a:bodyPr/>
                        <a:lstStyle/>
                        <a:p>
                          <a:r>
                            <a:rPr lang="en-US" dirty="0" smtClean="0"/>
                            <a:t>Step 3</a:t>
                          </a:r>
                          <a:endParaRPr lang="en-US" dirty="0"/>
                        </a:p>
                      </a:txBody>
                      <a:tcPr/>
                    </a:tc>
                    <a:tc>
                      <a:txBody>
                        <a:bodyPr/>
                        <a:lstStyle/>
                        <a:p>
                          <a:r>
                            <a:rPr lang="en-US" dirty="0" smtClean="0"/>
                            <a:t>Step 4</a:t>
                          </a:r>
                          <a:endParaRPr lang="en-US" dirty="0"/>
                        </a:p>
                      </a:txBody>
                      <a:tcPr/>
                    </a:tc>
                    <a:tc>
                      <a:txBody>
                        <a:bodyPr/>
                        <a:lstStyle/>
                        <a:p>
                          <a:r>
                            <a:rPr lang="en-US" dirty="0" smtClean="0"/>
                            <a:t>Code</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en-US" dirty="0"/>
                        </a:p>
                        <a:p>
                          <a:endParaRPr lang="en-US" dirty="0"/>
                        </a:p>
                      </a:txBody>
                      <a:tcPr/>
                    </a:tc>
                    <a:tc>
                      <a:txBody>
                        <a:bodyPr/>
                        <a:lstStyle/>
                        <a:p>
                          <a:r>
                            <a:rPr lang="en-US" dirty="0" smtClean="0"/>
                            <a:t>0.30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00</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oMath>
                            </m:oMathPara>
                          </a14:m>
                          <a:endParaRPr lang="en-US" dirty="0"/>
                        </a:p>
                        <a:p>
                          <a:endParaRPr lang="en-US" dirty="0"/>
                        </a:p>
                      </a:txBody>
                      <a:tcPr/>
                    </a:tc>
                    <a:tc>
                      <a:txBody>
                        <a:bodyPr/>
                        <a:lstStyle/>
                        <a:p>
                          <a:r>
                            <a:rPr lang="en-US" dirty="0" smtClean="0"/>
                            <a:t>0.25</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01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dirty="0"/>
                        </a:p>
                        <a:p>
                          <a:endParaRPr lang="en-US" dirty="0"/>
                        </a:p>
                      </a:txBody>
                      <a:tcPr/>
                    </a:tc>
                    <a:tc>
                      <a:txBody>
                        <a:bodyPr/>
                        <a:lstStyle/>
                        <a:p>
                          <a:r>
                            <a:rPr lang="en-US" dirty="0" smtClean="0"/>
                            <a:t>0.20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100</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𝟒</m:t>
                                    </m:r>
                                  </m:sub>
                                </m:sSub>
                              </m:oMath>
                            </m:oMathPara>
                          </a14:m>
                          <a:endParaRPr lang="en-US" dirty="0"/>
                        </a:p>
                        <a:p>
                          <a:endParaRPr lang="en-US" dirty="0"/>
                        </a:p>
                      </a:txBody>
                      <a:tcPr/>
                    </a:tc>
                    <a:tc>
                      <a:txBody>
                        <a:bodyPr/>
                        <a:lstStyle/>
                        <a:p>
                          <a:r>
                            <a:rPr lang="en-US" dirty="0" smtClean="0"/>
                            <a:t>0.12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endParaRPr lang="en-US" dirty="0"/>
                        </a:p>
                      </a:txBody>
                      <a:tcPr/>
                    </a:tc>
                    <a:tc>
                      <a:txBody>
                        <a:bodyPr/>
                        <a:lstStyle/>
                        <a:p>
                          <a:r>
                            <a:rPr lang="en-US" dirty="0" smtClean="0"/>
                            <a:t>110</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𝟓</m:t>
                                    </m:r>
                                  </m:sub>
                                </m:sSub>
                              </m:oMath>
                            </m:oMathPara>
                          </a14:m>
                          <a:endParaRPr lang="en-US" dirty="0"/>
                        </a:p>
                        <a:p>
                          <a:endParaRPr lang="en-US" dirty="0"/>
                        </a:p>
                      </a:txBody>
                      <a:tcPr/>
                    </a:tc>
                    <a:tc>
                      <a:txBody>
                        <a:bodyPr/>
                        <a:lstStyle/>
                        <a:p>
                          <a:r>
                            <a:rPr lang="en-US" dirty="0" smtClean="0"/>
                            <a:t>0.08</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1110</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𝟔</m:t>
                                    </m:r>
                                  </m:sub>
                                </m:sSub>
                              </m:oMath>
                            </m:oMathPara>
                          </a14:m>
                          <a:endParaRPr lang="en-US" dirty="0"/>
                        </a:p>
                        <a:p>
                          <a:endParaRPr lang="en-US" dirty="0"/>
                        </a:p>
                      </a:txBody>
                      <a:tcPr/>
                    </a:tc>
                    <a:tc>
                      <a:txBody>
                        <a:bodyPr/>
                        <a:lstStyle/>
                        <a:p>
                          <a:r>
                            <a:rPr lang="en-US" dirty="0" smtClean="0"/>
                            <a:t>0.05</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1111</a:t>
                          </a:r>
                          <a:endParaRPr lang="en-US" dirty="0"/>
                        </a:p>
                      </a:txBody>
                      <a:tcPr/>
                    </a:tc>
                  </a:tr>
                </a:tbl>
              </a:graphicData>
            </a:graphic>
          </p:graphicFrame>
        </mc:Choice>
        <mc:Fallback xmlns="">
          <p:graphicFrame>
            <p:nvGraphicFramePr>
              <p:cNvPr id="2" name="Content Placeholder 1"/>
              <p:cNvGraphicFramePr>
                <a:graphicFrameLocks noGrp="1"/>
              </p:cNvGraphicFramePr>
              <p:nvPr>
                <p:ph idx="1"/>
                <p:extLst>
                  <p:ext uri="{D42A27DB-BD31-4B8C-83A1-F6EECF244321}">
                    <p14:modId xmlns:p14="http://schemas.microsoft.com/office/powerpoint/2010/main" val="111050378"/>
                  </p:ext>
                </p:extLst>
              </p:nvPr>
            </p:nvGraphicFramePr>
            <p:xfrm>
              <a:off x="304800" y="185530"/>
              <a:ext cx="11635411" cy="4480560"/>
            </p:xfrm>
            <a:graphic>
              <a:graphicData uri="http://schemas.openxmlformats.org/drawingml/2006/table">
                <a:tbl>
                  <a:tblPr firstRow="1" bandRow="1">
                    <a:tableStyleId>{5C22544A-7EE6-4342-B048-85BDC9FD1C3A}</a:tableStyleId>
                  </a:tblPr>
                  <a:tblGrid>
                    <a:gridCol w="1327999"/>
                    <a:gridCol w="1717902"/>
                    <a:gridCol w="1717902"/>
                    <a:gridCol w="1717902"/>
                    <a:gridCol w="1717902"/>
                    <a:gridCol w="1717902"/>
                    <a:gridCol w="1717902"/>
                  </a:tblGrid>
                  <a:tr h="640080">
                    <a:tc>
                      <a:txBody>
                        <a:bodyPr/>
                        <a:lstStyle/>
                        <a:p>
                          <a:endParaRPr lang="en-US"/>
                        </a:p>
                      </a:txBody>
                      <a:tcPr>
                        <a:blipFill rotWithShape="0">
                          <a:blip r:embed="rId2"/>
                          <a:stretch>
                            <a:fillRect l="-917" t="-4762" r="-777523" b="-602857"/>
                          </a:stretch>
                        </a:blipFill>
                      </a:tcPr>
                    </a:tc>
                    <a:tc>
                      <a:txBody>
                        <a:bodyPr/>
                        <a:lstStyle/>
                        <a:p>
                          <a:endParaRPr lang="en-US"/>
                        </a:p>
                      </a:txBody>
                      <a:tcPr>
                        <a:blipFill rotWithShape="0">
                          <a:blip r:embed="rId2"/>
                          <a:stretch>
                            <a:fillRect l="-78014" t="-4762" r="-501064" b="-602857"/>
                          </a:stretch>
                        </a:blipFill>
                      </a:tcPr>
                    </a:tc>
                    <a:tc>
                      <a:txBody>
                        <a:bodyPr/>
                        <a:lstStyle/>
                        <a:p>
                          <a:r>
                            <a:rPr lang="en-US" dirty="0" smtClean="0"/>
                            <a:t>Step</a:t>
                          </a:r>
                          <a:r>
                            <a:rPr lang="en-US" baseline="0" dirty="0" smtClean="0"/>
                            <a:t> 1</a:t>
                          </a:r>
                          <a:endParaRPr lang="en-US" dirty="0"/>
                        </a:p>
                      </a:txBody>
                      <a:tcPr/>
                    </a:tc>
                    <a:tc>
                      <a:txBody>
                        <a:bodyPr/>
                        <a:lstStyle/>
                        <a:p>
                          <a:r>
                            <a:rPr lang="en-US" dirty="0" smtClean="0"/>
                            <a:t>Step 2</a:t>
                          </a:r>
                          <a:endParaRPr lang="en-US" dirty="0"/>
                        </a:p>
                      </a:txBody>
                      <a:tcPr/>
                    </a:tc>
                    <a:tc>
                      <a:txBody>
                        <a:bodyPr/>
                        <a:lstStyle/>
                        <a:p>
                          <a:r>
                            <a:rPr lang="en-US" dirty="0" smtClean="0"/>
                            <a:t>Step 3</a:t>
                          </a:r>
                          <a:endParaRPr lang="en-US" dirty="0"/>
                        </a:p>
                      </a:txBody>
                      <a:tcPr/>
                    </a:tc>
                    <a:tc>
                      <a:txBody>
                        <a:bodyPr/>
                        <a:lstStyle/>
                        <a:p>
                          <a:r>
                            <a:rPr lang="en-US" dirty="0" smtClean="0"/>
                            <a:t>Step 4</a:t>
                          </a:r>
                          <a:endParaRPr lang="en-US" dirty="0"/>
                        </a:p>
                      </a:txBody>
                      <a:tcPr/>
                    </a:tc>
                    <a:tc>
                      <a:txBody>
                        <a:bodyPr/>
                        <a:lstStyle/>
                        <a:p>
                          <a:r>
                            <a:rPr lang="en-US" dirty="0" smtClean="0"/>
                            <a:t>Code</a:t>
                          </a:r>
                          <a:endParaRPr lang="en-US" dirty="0"/>
                        </a:p>
                      </a:txBody>
                      <a:tcPr/>
                    </a:tc>
                  </a:tr>
                  <a:tr h="640080">
                    <a:tc>
                      <a:txBody>
                        <a:bodyPr/>
                        <a:lstStyle/>
                        <a:p>
                          <a:endParaRPr lang="en-US"/>
                        </a:p>
                      </a:txBody>
                      <a:tcPr>
                        <a:blipFill rotWithShape="0">
                          <a:blip r:embed="rId2"/>
                          <a:stretch>
                            <a:fillRect l="-917" t="-104762" r="-777523" b="-502857"/>
                          </a:stretch>
                        </a:blipFill>
                      </a:tcPr>
                    </a:tc>
                    <a:tc>
                      <a:txBody>
                        <a:bodyPr/>
                        <a:lstStyle/>
                        <a:p>
                          <a:r>
                            <a:rPr lang="en-US" dirty="0" smtClean="0"/>
                            <a:t>0.30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00</a:t>
                          </a:r>
                          <a:endParaRPr lang="en-US" dirty="0"/>
                        </a:p>
                      </a:txBody>
                      <a:tcPr/>
                    </a:tc>
                  </a:tr>
                  <a:tr h="640080">
                    <a:tc>
                      <a:txBody>
                        <a:bodyPr/>
                        <a:lstStyle/>
                        <a:p>
                          <a:endParaRPr lang="en-US"/>
                        </a:p>
                      </a:txBody>
                      <a:tcPr>
                        <a:blipFill rotWithShape="0">
                          <a:blip r:embed="rId2"/>
                          <a:stretch>
                            <a:fillRect l="-917" t="-204762" r="-777523" b="-402857"/>
                          </a:stretch>
                        </a:blipFill>
                      </a:tcPr>
                    </a:tc>
                    <a:tc>
                      <a:txBody>
                        <a:bodyPr/>
                        <a:lstStyle/>
                        <a:p>
                          <a:r>
                            <a:rPr lang="en-US" dirty="0" smtClean="0"/>
                            <a:t>0.25</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endParaRPr lang="en-US" dirty="0"/>
                        </a:p>
                      </a:txBody>
                      <a:tcPr/>
                    </a:tc>
                    <a:tc>
                      <a:txBody>
                        <a:bodyPr/>
                        <a:lstStyle/>
                        <a:p>
                          <a:endParaRPr lang="en-US"/>
                        </a:p>
                      </a:txBody>
                      <a:tcPr/>
                    </a:tc>
                    <a:tc>
                      <a:txBody>
                        <a:bodyPr/>
                        <a:lstStyle/>
                        <a:p>
                          <a:r>
                            <a:rPr lang="en-US" dirty="0" smtClean="0"/>
                            <a:t>01</a:t>
                          </a:r>
                          <a:endParaRPr lang="en-US" dirty="0"/>
                        </a:p>
                      </a:txBody>
                      <a:tcPr/>
                    </a:tc>
                  </a:tr>
                  <a:tr h="640080">
                    <a:tc>
                      <a:txBody>
                        <a:bodyPr/>
                        <a:lstStyle/>
                        <a:p>
                          <a:endParaRPr lang="en-US"/>
                        </a:p>
                      </a:txBody>
                      <a:tcPr>
                        <a:blipFill rotWithShape="0">
                          <a:blip r:embed="rId2"/>
                          <a:stretch>
                            <a:fillRect l="-917" t="-301887" r="-777523" b="-299057"/>
                          </a:stretch>
                        </a:blipFill>
                      </a:tcPr>
                    </a:tc>
                    <a:tc>
                      <a:txBody>
                        <a:bodyPr/>
                        <a:lstStyle/>
                        <a:p>
                          <a:r>
                            <a:rPr lang="en-US" dirty="0" smtClean="0"/>
                            <a:t>0.20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endParaRPr lang="en-US" dirty="0"/>
                        </a:p>
                      </a:txBody>
                      <a:tcPr/>
                    </a:tc>
                    <a:tc>
                      <a:txBody>
                        <a:bodyPr/>
                        <a:lstStyle/>
                        <a:p>
                          <a:endParaRPr lang="en-US" dirty="0"/>
                        </a:p>
                      </a:txBody>
                      <a:tcPr/>
                    </a:tc>
                    <a:tc>
                      <a:txBody>
                        <a:bodyPr/>
                        <a:lstStyle/>
                        <a:p>
                          <a:r>
                            <a:rPr lang="en-US" dirty="0" smtClean="0"/>
                            <a:t>100</a:t>
                          </a:r>
                          <a:endParaRPr lang="en-US" dirty="0"/>
                        </a:p>
                      </a:txBody>
                      <a:tcPr/>
                    </a:tc>
                  </a:tr>
                  <a:tr h="640080">
                    <a:tc>
                      <a:txBody>
                        <a:bodyPr/>
                        <a:lstStyle/>
                        <a:p>
                          <a:endParaRPr lang="en-US"/>
                        </a:p>
                      </a:txBody>
                      <a:tcPr>
                        <a:blipFill rotWithShape="0">
                          <a:blip r:embed="rId2"/>
                          <a:stretch>
                            <a:fillRect l="-917" t="-405714" r="-777523" b="-201905"/>
                          </a:stretch>
                        </a:blipFill>
                      </a:tcPr>
                    </a:tc>
                    <a:tc>
                      <a:txBody>
                        <a:bodyPr/>
                        <a:lstStyle/>
                        <a:p>
                          <a:r>
                            <a:rPr lang="en-US" dirty="0" smtClean="0"/>
                            <a:t>0.12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endParaRPr lang="en-US" dirty="0"/>
                        </a:p>
                      </a:txBody>
                      <a:tcPr/>
                    </a:tc>
                    <a:tc>
                      <a:txBody>
                        <a:bodyPr/>
                        <a:lstStyle/>
                        <a:p>
                          <a:r>
                            <a:rPr lang="en-US" dirty="0" smtClean="0"/>
                            <a:t>110</a:t>
                          </a:r>
                          <a:endParaRPr lang="en-US" dirty="0"/>
                        </a:p>
                      </a:txBody>
                      <a:tcPr/>
                    </a:tc>
                  </a:tr>
                  <a:tr h="640080">
                    <a:tc>
                      <a:txBody>
                        <a:bodyPr/>
                        <a:lstStyle/>
                        <a:p>
                          <a:endParaRPr lang="en-US"/>
                        </a:p>
                      </a:txBody>
                      <a:tcPr>
                        <a:blipFill rotWithShape="0">
                          <a:blip r:embed="rId2"/>
                          <a:stretch>
                            <a:fillRect l="-917" t="-505714" r="-777523" b="-101905"/>
                          </a:stretch>
                        </a:blipFill>
                      </a:tcPr>
                    </a:tc>
                    <a:tc>
                      <a:txBody>
                        <a:bodyPr/>
                        <a:lstStyle/>
                        <a:p>
                          <a:r>
                            <a:rPr lang="en-US" dirty="0" smtClean="0"/>
                            <a:t>0.08</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1110</a:t>
                          </a:r>
                          <a:endParaRPr lang="en-US" dirty="0"/>
                        </a:p>
                      </a:txBody>
                      <a:tcPr/>
                    </a:tc>
                  </a:tr>
                  <a:tr h="640080">
                    <a:tc>
                      <a:txBody>
                        <a:bodyPr/>
                        <a:lstStyle/>
                        <a:p>
                          <a:endParaRPr lang="en-US"/>
                        </a:p>
                      </a:txBody>
                      <a:tcPr>
                        <a:blipFill rotWithShape="0">
                          <a:blip r:embed="rId2"/>
                          <a:stretch>
                            <a:fillRect l="-917" t="-605714" r="-777523" b="-1905"/>
                          </a:stretch>
                        </a:blipFill>
                      </a:tcPr>
                    </a:tc>
                    <a:tc>
                      <a:txBody>
                        <a:bodyPr/>
                        <a:lstStyle/>
                        <a:p>
                          <a:r>
                            <a:rPr lang="en-US" dirty="0" smtClean="0"/>
                            <a:t>0.05</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1111</a:t>
                          </a:r>
                          <a:endParaRPr lang="en-US" dirty="0"/>
                        </a:p>
                      </a:txBody>
                      <a:tcPr/>
                    </a:tc>
                  </a:tr>
                </a:tbl>
              </a:graphicData>
            </a:graphic>
          </p:graphicFrame>
        </mc:Fallback>
      </mc:AlternateContent>
    </p:spTree>
    <p:extLst>
      <p:ext uri="{BB962C8B-B14F-4D97-AF65-F5344CB8AC3E}">
        <p14:creationId xmlns:p14="http://schemas.microsoft.com/office/powerpoint/2010/main" val="352169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r>
              <a:rPr lang="en-US" dirty="0"/>
              <a:t>H(X) = 2.36 b/symbol</a:t>
            </a:r>
          </a:p>
          <a:p>
            <a:pPr marL="0" indent="0">
              <a:buNone/>
            </a:pPr>
            <a:r>
              <a:rPr lang="en-US" dirty="0"/>
              <a:t>L = 2.38 b/symbol</a:t>
            </a:r>
          </a:p>
          <a:p>
            <a:pPr marL="0" indent="0">
              <a:buNone/>
            </a:pPr>
            <a:r>
              <a:rPr lang="en-US" dirty="0"/>
              <a:t>			</a:t>
            </a:r>
            <a:r>
              <a:rPr lang="el-GR" dirty="0"/>
              <a:t>η</a:t>
            </a:r>
            <a:r>
              <a:rPr lang="en-US" dirty="0"/>
              <a:t> = H(X)/L = 0.99</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CLASSIFICATION </a:t>
            </a:r>
            <a:r>
              <a:rPr lang="en-US" dirty="0"/>
              <a:t>OF CODES</a:t>
            </a:r>
          </a:p>
          <a:p>
            <a:pPr marL="0" indent="0">
              <a:buNone/>
            </a:pPr>
            <a:r>
              <a:rPr lang="en-US" dirty="0"/>
              <a:t>Binary code : a source of size 4 encoded in binary</a:t>
            </a:r>
          </a:p>
          <a:p>
            <a:pPr marL="0" indent="0">
              <a:buNone/>
            </a:pPr>
            <a:r>
              <a:rPr lang="en-US" dirty="0" err="1" smtClean="0"/>
              <a:t>i</a:t>
            </a:r>
            <a:r>
              <a:rPr lang="en-US" dirty="0"/>
              <a:t>.	fixed-length codes</a:t>
            </a:r>
          </a:p>
          <a:p>
            <a:pPr marL="0" indent="0">
              <a:buNone/>
            </a:pPr>
            <a:r>
              <a:rPr lang="en-US" dirty="0"/>
              <a:t>	code 1 &amp; 2;      L = 2</a:t>
            </a:r>
          </a:p>
          <a:p>
            <a:pPr marL="400050" indent="-400050">
              <a:buAutoNum type="romanLcPeriod" startAt="2"/>
            </a:pPr>
            <a:r>
              <a:rPr lang="en-US" dirty="0"/>
              <a:t>Variable-length codes</a:t>
            </a:r>
          </a:p>
          <a:p>
            <a:pPr marL="0" indent="0">
              <a:buNone/>
            </a:pPr>
            <a:r>
              <a:rPr lang="en-US" dirty="0"/>
              <a:t>	not fixed; all codes except codes 1 &amp; 2</a:t>
            </a:r>
          </a:p>
          <a:p>
            <a:pPr marL="0" indent="0">
              <a:buNone/>
            </a:pPr>
            <a:r>
              <a:rPr lang="en-US" dirty="0"/>
              <a:t>iii. 	Distinct codes</a:t>
            </a:r>
          </a:p>
          <a:p>
            <a:pPr marL="0" indent="0">
              <a:buNone/>
            </a:pPr>
            <a:r>
              <a:rPr lang="en-US" dirty="0"/>
              <a:t>	if each code word is distinguishable from other code words. All codes except code 1 are </a:t>
            </a:r>
            <a:r>
              <a:rPr lang="en-US" dirty="0" smtClean="0"/>
              <a:t>distinct.</a:t>
            </a:r>
          </a:p>
          <a:p>
            <a:pPr marL="0" indent="0">
              <a:buNone/>
            </a:pPr>
            <a:r>
              <a:rPr lang="en-US" dirty="0"/>
              <a:t>iv. Prefix-free codes</a:t>
            </a:r>
          </a:p>
          <a:p>
            <a:pPr marL="0" indent="0">
              <a:buNone/>
            </a:pPr>
            <a:r>
              <a:rPr lang="en-US" dirty="0"/>
              <a:t>	a code in which no code word can be formed by adding code symbols to another code word is called a prefix-free code. Codes 2, 4 &amp; 6</a:t>
            </a:r>
            <a:endParaRPr lang="en-US" dirty="0" smtClean="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227845083"/>
                  </p:ext>
                </p:extLst>
              </p:nvPr>
            </p:nvGraphicFramePr>
            <p:xfrm>
              <a:off x="3770648" y="204511"/>
              <a:ext cx="8128001" cy="185420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m:oMathPara>
                          </a14:m>
                          <a:endParaRPr lang="en-US" dirty="0"/>
                        </a:p>
                      </a:txBody>
                      <a:tcPr/>
                    </a:tc>
                    <a:tc>
                      <a:txBody>
                        <a:bodyPr/>
                        <a:lstStyle/>
                        <a:p>
                          <a:r>
                            <a:rPr lang="en-US" dirty="0" smtClean="0"/>
                            <a:t>Code 1</a:t>
                          </a:r>
                          <a:endParaRPr lang="en-US" dirty="0"/>
                        </a:p>
                      </a:txBody>
                      <a:tcPr/>
                    </a:tc>
                    <a:tc>
                      <a:txBody>
                        <a:bodyPr/>
                        <a:lstStyle/>
                        <a:p>
                          <a:r>
                            <a:rPr lang="en-US" dirty="0" smtClean="0"/>
                            <a:t>Code 2</a:t>
                          </a:r>
                          <a:endParaRPr lang="en-US" dirty="0"/>
                        </a:p>
                      </a:txBody>
                      <a:tcPr/>
                    </a:tc>
                    <a:tc>
                      <a:txBody>
                        <a:bodyPr/>
                        <a:lstStyle/>
                        <a:p>
                          <a:r>
                            <a:rPr lang="en-US" dirty="0" smtClean="0"/>
                            <a:t>Code 3</a:t>
                          </a:r>
                          <a:endParaRPr lang="en-US" dirty="0"/>
                        </a:p>
                      </a:txBody>
                      <a:tcPr/>
                    </a:tc>
                    <a:tc>
                      <a:txBody>
                        <a:bodyPr/>
                        <a:lstStyle/>
                        <a:p>
                          <a:r>
                            <a:rPr lang="en-US" dirty="0" smtClean="0"/>
                            <a:t>Code 4</a:t>
                          </a:r>
                          <a:endParaRPr lang="en-US" dirty="0"/>
                        </a:p>
                      </a:txBody>
                      <a:tcPr/>
                    </a:tc>
                    <a:tc>
                      <a:txBody>
                        <a:bodyPr/>
                        <a:lstStyle/>
                        <a:p>
                          <a:r>
                            <a:rPr lang="en-US" dirty="0" smtClean="0"/>
                            <a:t>Code 5</a:t>
                          </a:r>
                          <a:endParaRPr lang="en-US" dirty="0"/>
                        </a:p>
                      </a:txBody>
                      <a:tcPr/>
                    </a:tc>
                    <a:tc>
                      <a:txBody>
                        <a:bodyPr/>
                        <a:lstStyle/>
                        <a:p>
                          <a:r>
                            <a:rPr lang="en-US" dirty="0" smtClean="0"/>
                            <a:t>Code 6</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𝟏</m:t>
                                    </m:r>
                                  </m:sub>
                                </m:sSub>
                              </m:oMath>
                            </m:oMathPara>
                          </a14:m>
                          <a:endParaRPr lang="en-US" dirty="0"/>
                        </a:p>
                      </a:txBody>
                      <a:tcPr/>
                    </a:tc>
                    <a:tc>
                      <a:txBody>
                        <a:bodyPr/>
                        <a:lstStyle/>
                        <a:p>
                          <a:r>
                            <a:rPr lang="en-US" dirty="0" smtClean="0">
                              <a:solidFill>
                                <a:srgbClr val="FF0000"/>
                              </a:solidFill>
                            </a:rPr>
                            <a:t>00</a:t>
                          </a:r>
                          <a:endParaRPr lang="en-US" dirty="0">
                            <a:solidFill>
                              <a:srgbClr val="FF0000"/>
                            </a:solidFill>
                          </a:endParaRPr>
                        </a:p>
                      </a:txBody>
                      <a:tcPr/>
                    </a:tc>
                    <a:tc>
                      <a:txBody>
                        <a:bodyPr/>
                        <a:lstStyle/>
                        <a:p>
                          <a:r>
                            <a:rPr lang="en-US" dirty="0" smtClean="0">
                              <a:solidFill>
                                <a:srgbClr val="FF0000"/>
                              </a:solidFill>
                            </a:rPr>
                            <a:t>00</a:t>
                          </a:r>
                          <a:endParaRPr lang="en-US" dirty="0">
                            <a:solidFill>
                              <a:srgbClr val="FF0000"/>
                            </a:solidFill>
                          </a:endParaRPr>
                        </a:p>
                      </a:txBody>
                      <a:tcPr/>
                    </a:tc>
                    <a:tc>
                      <a:txBody>
                        <a:bodyPr/>
                        <a:lstStyle/>
                        <a:p>
                          <a:r>
                            <a:rPr lang="en-US" dirty="0" smtClean="0">
                              <a:solidFill>
                                <a:srgbClr val="FFFF00"/>
                              </a:solidFill>
                            </a:rPr>
                            <a:t>0</a:t>
                          </a:r>
                          <a:endParaRPr lang="en-US" dirty="0">
                            <a:solidFill>
                              <a:srgbClr val="FFFF00"/>
                            </a:solidFill>
                          </a:endParaRPr>
                        </a:p>
                      </a:txBody>
                      <a:tcPr/>
                    </a:tc>
                    <a:tc>
                      <a:txBody>
                        <a:bodyPr/>
                        <a:lstStyle/>
                        <a:p>
                          <a:r>
                            <a:rPr lang="en-US" dirty="0" smtClean="0">
                              <a:solidFill>
                                <a:srgbClr val="FFFF00"/>
                              </a:solidFill>
                            </a:rPr>
                            <a:t>0</a:t>
                          </a:r>
                          <a:endParaRPr lang="en-US" dirty="0">
                            <a:solidFill>
                              <a:srgbClr val="FFFF00"/>
                            </a:solidFill>
                          </a:endParaRPr>
                        </a:p>
                      </a:txBody>
                      <a:tcPr/>
                    </a:tc>
                    <a:tc>
                      <a:txBody>
                        <a:bodyPr/>
                        <a:lstStyle/>
                        <a:p>
                          <a:r>
                            <a:rPr lang="en-US" dirty="0" smtClean="0">
                              <a:solidFill>
                                <a:srgbClr val="FFFF00"/>
                              </a:solidFill>
                            </a:rPr>
                            <a:t>0</a:t>
                          </a:r>
                          <a:endParaRPr lang="en-US" dirty="0">
                            <a:solidFill>
                              <a:srgbClr val="FFFF00"/>
                            </a:solidFill>
                          </a:endParaRPr>
                        </a:p>
                      </a:txBody>
                      <a:tcPr/>
                    </a:tc>
                    <a:tc>
                      <a:txBody>
                        <a:bodyPr/>
                        <a:lstStyle/>
                        <a:p>
                          <a:r>
                            <a:rPr lang="en-US" dirty="0" smtClean="0"/>
                            <a:t>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𝟐</m:t>
                                    </m:r>
                                  </m:sub>
                                </m:sSub>
                              </m:oMath>
                            </m:oMathPara>
                          </a14:m>
                          <a:endParaRPr lang="en-US" dirty="0"/>
                        </a:p>
                      </a:txBody>
                      <a:tcPr/>
                    </a:tc>
                    <a:tc>
                      <a:txBody>
                        <a:bodyPr/>
                        <a:lstStyle/>
                        <a:p>
                          <a:r>
                            <a:rPr lang="en-US" dirty="0" smtClean="0">
                              <a:solidFill>
                                <a:srgbClr val="FF0000"/>
                              </a:solidFill>
                            </a:rPr>
                            <a:t>01</a:t>
                          </a:r>
                          <a:endParaRPr lang="en-US" dirty="0">
                            <a:solidFill>
                              <a:srgbClr val="FF0000"/>
                            </a:solidFill>
                          </a:endParaRPr>
                        </a:p>
                      </a:txBody>
                      <a:tcPr/>
                    </a:tc>
                    <a:tc>
                      <a:txBody>
                        <a:bodyPr/>
                        <a:lstStyle/>
                        <a:p>
                          <a:r>
                            <a:rPr lang="en-US" dirty="0" smtClean="0">
                              <a:solidFill>
                                <a:srgbClr val="FF0000"/>
                              </a:solidFill>
                            </a:rPr>
                            <a:t>01</a:t>
                          </a:r>
                          <a:endParaRPr lang="en-US" dirty="0">
                            <a:solidFill>
                              <a:srgbClr val="FF0000"/>
                            </a:solidFill>
                          </a:endParaRPr>
                        </a:p>
                      </a:txBody>
                      <a:tcPr/>
                    </a:tc>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solidFill>
                                <a:srgbClr val="92D050"/>
                              </a:solidFill>
                            </a:rPr>
                            <a:t>01</a:t>
                          </a:r>
                          <a:endParaRPr lang="en-US" dirty="0">
                            <a:solidFill>
                              <a:srgbClr val="92D050"/>
                            </a:solidFill>
                          </a:endParaRPr>
                        </a:p>
                      </a:txBody>
                      <a:tcPr/>
                    </a:tc>
                    <a:tc>
                      <a:txBody>
                        <a:bodyPr/>
                        <a:lstStyle/>
                        <a:p>
                          <a:r>
                            <a:rPr lang="en-US" dirty="0" smtClean="0">
                              <a:solidFill>
                                <a:srgbClr val="92D050"/>
                              </a:solidFill>
                            </a:rPr>
                            <a:t>01</a:t>
                          </a:r>
                          <a:endParaRPr lang="en-US" dirty="0">
                            <a:solidFill>
                              <a:srgbClr val="92D050"/>
                            </a:solidFill>
                          </a:endParaRPr>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𝟑</m:t>
                                    </m:r>
                                  </m:sub>
                                </m:sSub>
                              </m:oMath>
                            </m:oMathPara>
                          </a14:m>
                          <a:endParaRPr lang="en-US" dirty="0"/>
                        </a:p>
                      </a:txBody>
                      <a:tcPr/>
                    </a:tc>
                    <a:tc>
                      <a:txBody>
                        <a:bodyPr/>
                        <a:lstStyle/>
                        <a:p>
                          <a:r>
                            <a:rPr lang="en-US" dirty="0" smtClean="0">
                              <a:solidFill>
                                <a:srgbClr val="00B0F0"/>
                              </a:solidFill>
                            </a:rPr>
                            <a:t>00</a:t>
                          </a:r>
                          <a:endParaRPr lang="en-US" dirty="0">
                            <a:solidFill>
                              <a:srgbClr val="00B0F0"/>
                            </a:solidFill>
                          </a:endParaRPr>
                        </a:p>
                      </a:txBody>
                      <a:tcPr/>
                    </a:tc>
                    <a:tc>
                      <a:txBody>
                        <a:bodyPr/>
                        <a:lstStyle/>
                        <a:p>
                          <a:r>
                            <a:rPr lang="en-US" dirty="0" smtClean="0"/>
                            <a:t>10</a:t>
                          </a:r>
                          <a:endParaRPr lang="en-US" dirty="0"/>
                        </a:p>
                      </a:txBody>
                      <a:tcPr/>
                    </a:tc>
                    <a:tc>
                      <a:txBody>
                        <a:bodyPr/>
                        <a:lstStyle/>
                        <a:p>
                          <a:r>
                            <a:rPr lang="en-US" dirty="0" smtClean="0">
                              <a:solidFill>
                                <a:srgbClr val="00B0F0"/>
                              </a:solidFill>
                            </a:rPr>
                            <a:t>00</a:t>
                          </a:r>
                          <a:endParaRPr lang="en-US" dirty="0">
                            <a:solidFill>
                              <a:srgbClr val="00B0F0"/>
                            </a:solidFill>
                          </a:endParaRPr>
                        </a:p>
                      </a:txBody>
                      <a:tcPr/>
                    </a:tc>
                    <a:tc>
                      <a:txBody>
                        <a:bodyPr/>
                        <a:lstStyle/>
                        <a:p>
                          <a:r>
                            <a:rPr lang="en-US" dirty="0" smtClean="0"/>
                            <a:t>110</a:t>
                          </a:r>
                          <a:endParaRPr lang="en-US" dirty="0"/>
                        </a:p>
                      </a:txBody>
                      <a:tcPr/>
                    </a:tc>
                    <a:tc>
                      <a:txBody>
                        <a:bodyPr/>
                        <a:lstStyle/>
                        <a:p>
                          <a:r>
                            <a:rPr lang="en-US" dirty="0" smtClean="0"/>
                            <a:t>011</a:t>
                          </a:r>
                          <a:endParaRPr lang="en-US" dirty="0"/>
                        </a:p>
                      </a:txBody>
                      <a:tcPr/>
                    </a:tc>
                    <a:tc>
                      <a:txBody>
                        <a:bodyPr/>
                        <a:lstStyle/>
                        <a:p>
                          <a:r>
                            <a:rPr lang="en-US" dirty="0" smtClean="0"/>
                            <a:t>001</a:t>
                          </a:r>
                          <a:endParaRPr lang="en-US" dirty="0"/>
                        </a:p>
                      </a:txBody>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𝟒</m:t>
                                    </m:r>
                                  </m:sub>
                                </m:sSub>
                              </m:oMath>
                            </m:oMathPara>
                          </a14:m>
                          <a:endParaRPr lang="en-US" dirty="0"/>
                        </a:p>
                      </a:txBody>
                      <a:tcPr/>
                    </a:tc>
                    <a:tc>
                      <a:txBody>
                        <a:bodyPr/>
                        <a:lstStyle/>
                        <a:p>
                          <a:r>
                            <a:rPr lang="en-US" dirty="0" smtClean="0">
                              <a:solidFill>
                                <a:srgbClr val="FF0000"/>
                              </a:solidFill>
                            </a:rPr>
                            <a:t>11</a:t>
                          </a:r>
                          <a:endParaRPr lang="en-US" dirty="0">
                            <a:solidFill>
                              <a:srgbClr val="FF0000"/>
                            </a:solidFill>
                          </a:endParaRPr>
                        </a:p>
                      </a:txBody>
                      <a:tcPr/>
                    </a:tc>
                    <a:tc>
                      <a:txBody>
                        <a:bodyPr/>
                        <a:lstStyle/>
                        <a:p>
                          <a:r>
                            <a:rPr lang="en-US" dirty="0" smtClean="0">
                              <a:solidFill>
                                <a:srgbClr val="FF0000"/>
                              </a:solidFill>
                            </a:rPr>
                            <a:t>11</a:t>
                          </a:r>
                          <a:endParaRPr lang="en-US" dirty="0">
                            <a:solidFill>
                              <a:srgbClr val="FF0000"/>
                            </a:solidFill>
                          </a:endParaRPr>
                        </a:p>
                      </a:txBody>
                      <a:tcPr/>
                    </a:tc>
                    <a:tc>
                      <a:txBody>
                        <a:bodyPr/>
                        <a:lstStyle/>
                        <a:p>
                          <a:r>
                            <a:rPr lang="en-US" dirty="0" smtClean="0">
                              <a:solidFill>
                                <a:srgbClr val="FF0000"/>
                              </a:solidFill>
                            </a:rPr>
                            <a:t>11</a:t>
                          </a:r>
                          <a:endParaRPr lang="en-US" dirty="0">
                            <a:solidFill>
                              <a:srgbClr val="FF0000"/>
                            </a:solidFill>
                          </a:endParaRPr>
                        </a:p>
                      </a:txBody>
                      <a:tcPr/>
                    </a:tc>
                    <a:tc>
                      <a:txBody>
                        <a:bodyPr/>
                        <a:lstStyle/>
                        <a:p>
                          <a:r>
                            <a:rPr lang="en-US" dirty="0" smtClean="0"/>
                            <a:t>111</a:t>
                          </a:r>
                          <a:endParaRPr lang="en-US" dirty="0"/>
                        </a:p>
                      </a:txBody>
                      <a:tcPr/>
                    </a:tc>
                    <a:tc>
                      <a:txBody>
                        <a:bodyPr/>
                        <a:lstStyle/>
                        <a:p>
                          <a:r>
                            <a:rPr lang="en-US" dirty="0" smtClean="0"/>
                            <a:t>0111</a:t>
                          </a:r>
                          <a:endParaRPr lang="en-US" dirty="0"/>
                        </a:p>
                      </a:txBody>
                      <a:tcPr/>
                    </a:tc>
                    <a:tc>
                      <a:txBody>
                        <a:bodyPr/>
                        <a:lstStyle/>
                        <a:p>
                          <a:r>
                            <a:rPr lang="en-US" dirty="0" smtClean="0"/>
                            <a:t>0001</a:t>
                          </a:r>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227845083"/>
                  </p:ext>
                </p:extLst>
              </p:nvPr>
            </p:nvGraphicFramePr>
            <p:xfrm>
              <a:off x="3770648" y="204511"/>
              <a:ext cx="8128001" cy="185420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endParaRPr lang="en-US"/>
                        </a:p>
                      </a:txBody>
                      <a:tcPr>
                        <a:blipFill rotWithShape="0">
                          <a:blip r:embed="rId2"/>
                          <a:stretch>
                            <a:fillRect l="-524" t="-8197" r="-601047" b="-424590"/>
                          </a:stretch>
                        </a:blipFill>
                      </a:tcPr>
                    </a:tc>
                    <a:tc>
                      <a:txBody>
                        <a:bodyPr/>
                        <a:lstStyle/>
                        <a:p>
                          <a:r>
                            <a:rPr lang="en-US" dirty="0" smtClean="0"/>
                            <a:t>Code 1</a:t>
                          </a:r>
                          <a:endParaRPr lang="en-US" dirty="0"/>
                        </a:p>
                      </a:txBody>
                      <a:tcPr/>
                    </a:tc>
                    <a:tc>
                      <a:txBody>
                        <a:bodyPr/>
                        <a:lstStyle/>
                        <a:p>
                          <a:r>
                            <a:rPr lang="en-US" dirty="0" smtClean="0"/>
                            <a:t>Code 2</a:t>
                          </a:r>
                          <a:endParaRPr lang="en-US" dirty="0"/>
                        </a:p>
                      </a:txBody>
                      <a:tcPr/>
                    </a:tc>
                    <a:tc>
                      <a:txBody>
                        <a:bodyPr/>
                        <a:lstStyle/>
                        <a:p>
                          <a:r>
                            <a:rPr lang="en-US" dirty="0" smtClean="0"/>
                            <a:t>Code 3</a:t>
                          </a:r>
                          <a:endParaRPr lang="en-US" dirty="0"/>
                        </a:p>
                      </a:txBody>
                      <a:tcPr/>
                    </a:tc>
                    <a:tc>
                      <a:txBody>
                        <a:bodyPr/>
                        <a:lstStyle/>
                        <a:p>
                          <a:r>
                            <a:rPr lang="en-US" dirty="0" smtClean="0"/>
                            <a:t>Code 4</a:t>
                          </a:r>
                          <a:endParaRPr lang="en-US" dirty="0"/>
                        </a:p>
                      </a:txBody>
                      <a:tcPr/>
                    </a:tc>
                    <a:tc>
                      <a:txBody>
                        <a:bodyPr/>
                        <a:lstStyle/>
                        <a:p>
                          <a:r>
                            <a:rPr lang="en-US" dirty="0" smtClean="0"/>
                            <a:t>Code 5</a:t>
                          </a:r>
                          <a:endParaRPr lang="en-US" dirty="0"/>
                        </a:p>
                      </a:txBody>
                      <a:tcPr/>
                    </a:tc>
                    <a:tc>
                      <a:txBody>
                        <a:bodyPr/>
                        <a:lstStyle/>
                        <a:p>
                          <a:r>
                            <a:rPr lang="en-US" dirty="0" smtClean="0"/>
                            <a:t>Code 6</a:t>
                          </a:r>
                          <a:endParaRPr lang="en-US" dirty="0"/>
                        </a:p>
                      </a:txBody>
                      <a:tcPr/>
                    </a:tc>
                  </a:tr>
                  <a:tr h="370840">
                    <a:tc>
                      <a:txBody>
                        <a:bodyPr/>
                        <a:lstStyle/>
                        <a:p>
                          <a:endParaRPr lang="en-US"/>
                        </a:p>
                      </a:txBody>
                      <a:tcPr>
                        <a:blipFill rotWithShape="0">
                          <a:blip r:embed="rId2"/>
                          <a:stretch>
                            <a:fillRect l="-524" t="-108197" r="-601047" b="-324590"/>
                          </a:stretch>
                        </a:blipFill>
                      </a:tcPr>
                    </a:tc>
                    <a:tc>
                      <a:txBody>
                        <a:bodyPr/>
                        <a:lstStyle/>
                        <a:p>
                          <a:r>
                            <a:rPr lang="en-US" dirty="0" smtClean="0">
                              <a:solidFill>
                                <a:srgbClr val="FF0000"/>
                              </a:solidFill>
                            </a:rPr>
                            <a:t>00</a:t>
                          </a:r>
                          <a:endParaRPr lang="en-US" dirty="0">
                            <a:solidFill>
                              <a:srgbClr val="FF0000"/>
                            </a:solidFill>
                          </a:endParaRPr>
                        </a:p>
                      </a:txBody>
                      <a:tcPr/>
                    </a:tc>
                    <a:tc>
                      <a:txBody>
                        <a:bodyPr/>
                        <a:lstStyle/>
                        <a:p>
                          <a:r>
                            <a:rPr lang="en-US" dirty="0" smtClean="0">
                              <a:solidFill>
                                <a:srgbClr val="FF0000"/>
                              </a:solidFill>
                            </a:rPr>
                            <a:t>00</a:t>
                          </a:r>
                          <a:endParaRPr lang="en-US" dirty="0">
                            <a:solidFill>
                              <a:srgbClr val="FF0000"/>
                            </a:solidFill>
                          </a:endParaRPr>
                        </a:p>
                      </a:txBody>
                      <a:tcPr/>
                    </a:tc>
                    <a:tc>
                      <a:txBody>
                        <a:bodyPr/>
                        <a:lstStyle/>
                        <a:p>
                          <a:r>
                            <a:rPr lang="en-US" dirty="0" smtClean="0">
                              <a:solidFill>
                                <a:srgbClr val="FFFF00"/>
                              </a:solidFill>
                            </a:rPr>
                            <a:t>0</a:t>
                          </a:r>
                          <a:endParaRPr lang="en-US" dirty="0">
                            <a:solidFill>
                              <a:srgbClr val="FFFF00"/>
                            </a:solidFill>
                          </a:endParaRPr>
                        </a:p>
                      </a:txBody>
                      <a:tcPr/>
                    </a:tc>
                    <a:tc>
                      <a:txBody>
                        <a:bodyPr/>
                        <a:lstStyle/>
                        <a:p>
                          <a:r>
                            <a:rPr lang="en-US" dirty="0" smtClean="0">
                              <a:solidFill>
                                <a:srgbClr val="FFFF00"/>
                              </a:solidFill>
                            </a:rPr>
                            <a:t>0</a:t>
                          </a:r>
                          <a:endParaRPr lang="en-US" dirty="0">
                            <a:solidFill>
                              <a:srgbClr val="FFFF00"/>
                            </a:solidFill>
                          </a:endParaRPr>
                        </a:p>
                      </a:txBody>
                      <a:tcPr/>
                    </a:tc>
                    <a:tc>
                      <a:txBody>
                        <a:bodyPr/>
                        <a:lstStyle/>
                        <a:p>
                          <a:r>
                            <a:rPr lang="en-US" dirty="0" smtClean="0">
                              <a:solidFill>
                                <a:srgbClr val="FFFF00"/>
                              </a:solidFill>
                            </a:rPr>
                            <a:t>0</a:t>
                          </a:r>
                          <a:endParaRPr lang="en-US" dirty="0">
                            <a:solidFill>
                              <a:srgbClr val="FFFF00"/>
                            </a:solidFill>
                          </a:endParaRPr>
                        </a:p>
                      </a:txBody>
                      <a:tcPr/>
                    </a:tc>
                    <a:tc>
                      <a:txBody>
                        <a:bodyPr/>
                        <a:lstStyle/>
                        <a:p>
                          <a:r>
                            <a:rPr lang="en-US" dirty="0" smtClean="0"/>
                            <a:t>1</a:t>
                          </a:r>
                          <a:endParaRPr lang="en-US" dirty="0"/>
                        </a:p>
                      </a:txBody>
                      <a:tcPr/>
                    </a:tc>
                  </a:tr>
                  <a:tr h="370840">
                    <a:tc>
                      <a:txBody>
                        <a:bodyPr/>
                        <a:lstStyle/>
                        <a:p>
                          <a:endParaRPr lang="en-US"/>
                        </a:p>
                      </a:txBody>
                      <a:tcPr>
                        <a:blipFill rotWithShape="0">
                          <a:blip r:embed="rId2"/>
                          <a:stretch>
                            <a:fillRect l="-524" t="-208197" r="-601047" b="-224590"/>
                          </a:stretch>
                        </a:blipFill>
                      </a:tcPr>
                    </a:tc>
                    <a:tc>
                      <a:txBody>
                        <a:bodyPr/>
                        <a:lstStyle/>
                        <a:p>
                          <a:r>
                            <a:rPr lang="en-US" dirty="0" smtClean="0">
                              <a:solidFill>
                                <a:srgbClr val="FF0000"/>
                              </a:solidFill>
                            </a:rPr>
                            <a:t>01</a:t>
                          </a:r>
                          <a:endParaRPr lang="en-US" dirty="0">
                            <a:solidFill>
                              <a:srgbClr val="FF0000"/>
                            </a:solidFill>
                          </a:endParaRPr>
                        </a:p>
                      </a:txBody>
                      <a:tcPr/>
                    </a:tc>
                    <a:tc>
                      <a:txBody>
                        <a:bodyPr/>
                        <a:lstStyle/>
                        <a:p>
                          <a:r>
                            <a:rPr lang="en-US" dirty="0" smtClean="0">
                              <a:solidFill>
                                <a:srgbClr val="FF0000"/>
                              </a:solidFill>
                            </a:rPr>
                            <a:t>01</a:t>
                          </a:r>
                          <a:endParaRPr lang="en-US" dirty="0">
                            <a:solidFill>
                              <a:srgbClr val="FF0000"/>
                            </a:solidFill>
                          </a:endParaRPr>
                        </a:p>
                      </a:txBody>
                      <a:tcPr/>
                    </a:tc>
                    <a:tc>
                      <a:txBody>
                        <a:bodyPr/>
                        <a:lstStyle/>
                        <a:p>
                          <a:r>
                            <a:rPr lang="en-US" dirty="0" smtClean="0"/>
                            <a:t>1</a:t>
                          </a:r>
                          <a:endParaRPr lang="en-US" dirty="0"/>
                        </a:p>
                      </a:txBody>
                      <a:tcPr/>
                    </a:tc>
                    <a:tc>
                      <a:txBody>
                        <a:bodyPr/>
                        <a:lstStyle/>
                        <a:p>
                          <a:r>
                            <a:rPr lang="en-US" dirty="0" smtClean="0"/>
                            <a:t>10</a:t>
                          </a:r>
                          <a:endParaRPr lang="en-US" dirty="0"/>
                        </a:p>
                      </a:txBody>
                      <a:tcPr/>
                    </a:tc>
                    <a:tc>
                      <a:txBody>
                        <a:bodyPr/>
                        <a:lstStyle/>
                        <a:p>
                          <a:r>
                            <a:rPr lang="en-US" dirty="0" smtClean="0">
                              <a:solidFill>
                                <a:srgbClr val="92D050"/>
                              </a:solidFill>
                            </a:rPr>
                            <a:t>01</a:t>
                          </a:r>
                          <a:endParaRPr lang="en-US" dirty="0">
                            <a:solidFill>
                              <a:srgbClr val="92D050"/>
                            </a:solidFill>
                          </a:endParaRPr>
                        </a:p>
                      </a:txBody>
                      <a:tcPr/>
                    </a:tc>
                    <a:tc>
                      <a:txBody>
                        <a:bodyPr/>
                        <a:lstStyle/>
                        <a:p>
                          <a:r>
                            <a:rPr lang="en-US" dirty="0" smtClean="0">
                              <a:solidFill>
                                <a:srgbClr val="92D050"/>
                              </a:solidFill>
                            </a:rPr>
                            <a:t>01</a:t>
                          </a:r>
                          <a:endParaRPr lang="en-US" dirty="0">
                            <a:solidFill>
                              <a:srgbClr val="92D050"/>
                            </a:solidFill>
                          </a:endParaRPr>
                        </a:p>
                      </a:txBody>
                      <a:tcPr/>
                    </a:tc>
                  </a:tr>
                  <a:tr h="370840">
                    <a:tc>
                      <a:txBody>
                        <a:bodyPr/>
                        <a:lstStyle/>
                        <a:p>
                          <a:endParaRPr lang="en-US"/>
                        </a:p>
                      </a:txBody>
                      <a:tcPr>
                        <a:blipFill rotWithShape="0">
                          <a:blip r:embed="rId2"/>
                          <a:stretch>
                            <a:fillRect l="-524" t="-308197" r="-601047" b="-124590"/>
                          </a:stretch>
                        </a:blipFill>
                      </a:tcPr>
                    </a:tc>
                    <a:tc>
                      <a:txBody>
                        <a:bodyPr/>
                        <a:lstStyle/>
                        <a:p>
                          <a:r>
                            <a:rPr lang="en-US" dirty="0" smtClean="0">
                              <a:solidFill>
                                <a:srgbClr val="00B0F0"/>
                              </a:solidFill>
                            </a:rPr>
                            <a:t>00</a:t>
                          </a:r>
                          <a:endParaRPr lang="en-US" dirty="0">
                            <a:solidFill>
                              <a:srgbClr val="00B0F0"/>
                            </a:solidFill>
                          </a:endParaRPr>
                        </a:p>
                      </a:txBody>
                      <a:tcPr/>
                    </a:tc>
                    <a:tc>
                      <a:txBody>
                        <a:bodyPr/>
                        <a:lstStyle/>
                        <a:p>
                          <a:r>
                            <a:rPr lang="en-US" dirty="0" smtClean="0"/>
                            <a:t>10</a:t>
                          </a:r>
                          <a:endParaRPr lang="en-US" dirty="0"/>
                        </a:p>
                      </a:txBody>
                      <a:tcPr/>
                    </a:tc>
                    <a:tc>
                      <a:txBody>
                        <a:bodyPr/>
                        <a:lstStyle/>
                        <a:p>
                          <a:r>
                            <a:rPr lang="en-US" dirty="0" smtClean="0">
                              <a:solidFill>
                                <a:srgbClr val="00B0F0"/>
                              </a:solidFill>
                            </a:rPr>
                            <a:t>00</a:t>
                          </a:r>
                          <a:endParaRPr lang="en-US" dirty="0">
                            <a:solidFill>
                              <a:srgbClr val="00B0F0"/>
                            </a:solidFill>
                          </a:endParaRPr>
                        </a:p>
                      </a:txBody>
                      <a:tcPr/>
                    </a:tc>
                    <a:tc>
                      <a:txBody>
                        <a:bodyPr/>
                        <a:lstStyle/>
                        <a:p>
                          <a:r>
                            <a:rPr lang="en-US" dirty="0" smtClean="0"/>
                            <a:t>110</a:t>
                          </a:r>
                          <a:endParaRPr lang="en-US" dirty="0"/>
                        </a:p>
                      </a:txBody>
                      <a:tcPr/>
                    </a:tc>
                    <a:tc>
                      <a:txBody>
                        <a:bodyPr/>
                        <a:lstStyle/>
                        <a:p>
                          <a:r>
                            <a:rPr lang="en-US" dirty="0" smtClean="0"/>
                            <a:t>011</a:t>
                          </a:r>
                          <a:endParaRPr lang="en-US" dirty="0"/>
                        </a:p>
                      </a:txBody>
                      <a:tcPr/>
                    </a:tc>
                    <a:tc>
                      <a:txBody>
                        <a:bodyPr/>
                        <a:lstStyle/>
                        <a:p>
                          <a:r>
                            <a:rPr lang="en-US" dirty="0" smtClean="0"/>
                            <a:t>001</a:t>
                          </a:r>
                          <a:endParaRPr lang="en-US" dirty="0"/>
                        </a:p>
                      </a:txBody>
                      <a:tcPr/>
                    </a:tc>
                  </a:tr>
                  <a:tr h="370840">
                    <a:tc>
                      <a:txBody>
                        <a:bodyPr/>
                        <a:lstStyle/>
                        <a:p>
                          <a:endParaRPr lang="en-US"/>
                        </a:p>
                      </a:txBody>
                      <a:tcPr>
                        <a:blipFill rotWithShape="0">
                          <a:blip r:embed="rId2"/>
                          <a:stretch>
                            <a:fillRect l="-524" t="-408197" r="-601047" b="-24590"/>
                          </a:stretch>
                        </a:blipFill>
                      </a:tcPr>
                    </a:tc>
                    <a:tc>
                      <a:txBody>
                        <a:bodyPr/>
                        <a:lstStyle/>
                        <a:p>
                          <a:r>
                            <a:rPr lang="en-US" dirty="0" smtClean="0">
                              <a:solidFill>
                                <a:srgbClr val="FF0000"/>
                              </a:solidFill>
                            </a:rPr>
                            <a:t>11</a:t>
                          </a:r>
                          <a:endParaRPr lang="en-US" dirty="0">
                            <a:solidFill>
                              <a:srgbClr val="FF0000"/>
                            </a:solidFill>
                          </a:endParaRPr>
                        </a:p>
                      </a:txBody>
                      <a:tcPr/>
                    </a:tc>
                    <a:tc>
                      <a:txBody>
                        <a:bodyPr/>
                        <a:lstStyle/>
                        <a:p>
                          <a:r>
                            <a:rPr lang="en-US" dirty="0" smtClean="0">
                              <a:solidFill>
                                <a:srgbClr val="FF0000"/>
                              </a:solidFill>
                            </a:rPr>
                            <a:t>11</a:t>
                          </a:r>
                          <a:endParaRPr lang="en-US" dirty="0">
                            <a:solidFill>
                              <a:srgbClr val="FF0000"/>
                            </a:solidFill>
                          </a:endParaRPr>
                        </a:p>
                      </a:txBody>
                      <a:tcPr/>
                    </a:tc>
                    <a:tc>
                      <a:txBody>
                        <a:bodyPr/>
                        <a:lstStyle/>
                        <a:p>
                          <a:r>
                            <a:rPr lang="en-US" dirty="0" smtClean="0">
                              <a:solidFill>
                                <a:srgbClr val="FF0000"/>
                              </a:solidFill>
                            </a:rPr>
                            <a:t>11</a:t>
                          </a:r>
                          <a:endParaRPr lang="en-US" dirty="0">
                            <a:solidFill>
                              <a:srgbClr val="FF0000"/>
                            </a:solidFill>
                          </a:endParaRPr>
                        </a:p>
                      </a:txBody>
                      <a:tcPr/>
                    </a:tc>
                    <a:tc>
                      <a:txBody>
                        <a:bodyPr/>
                        <a:lstStyle/>
                        <a:p>
                          <a:r>
                            <a:rPr lang="en-US" dirty="0" smtClean="0"/>
                            <a:t>111</a:t>
                          </a:r>
                          <a:endParaRPr lang="en-US" dirty="0"/>
                        </a:p>
                      </a:txBody>
                      <a:tcPr/>
                    </a:tc>
                    <a:tc>
                      <a:txBody>
                        <a:bodyPr/>
                        <a:lstStyle/>
                        <a:p>
                          <a:r>
                            <a:rPr lang="en-US" dirty="0" smtClean="0"/>
                            <a:t>0111</a:t>
                          </a:r>
                          <a:endParaRPr lang="en-US" dirty="0"/>
                        </a:p>
                      </a:txBody>
                      <a:tcPr/>
                    </a:tc>
                    <a:tc>
                      <a:txBody>
                        <a:bodyPr/>
                        <a:lstStyle/>
                        <a:p>
                          <a:r>
                            <a:rPr lang="en-US" dirty="0" smtClean="0"/>
                            <a:t>0001</a:t>
                          </a:r>
                          <a:endParaRPr lang="en-US" dirty="0"/>
                        </a:p>
                      </a:txBody>
                      <a:tcPr/>
                    </a:tc>
                  </a:tr>
                </a:tbl>
              </a:graphicData>
            </a:graphic>
          </p:graphicFrame>
        </mc:Fallback>
      </mc:AlternateContent>
    </p:spTree>
    <p:extLst>
      <p:ext uri="{BB962C8B-B14F-4D97-AF65-F5344CB8AC3E}">
        <p14:creationId xmlns:p14="http://schemas.microsoft.com/office/powerpoint/2010/main" val="1369202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7425" y="0"/>
                <a:ext cx="12024575" cy="6858000"/>
              </a:xfrm>
            </p:spPr>
            <p:txBody>
              <a:bodyPr>
                <a:normAutofit/>
              </a:bodyPr>
              <a:lstStyle/>
              <a:p>
                <a:pPr marL="0" indent="0">
                  <a:buNone/>
                </a:pPr>
                <a:endParaRPr lang="en-US" dirty="0" smtClean="0"/>
              </a:p>
              <a:p>
                <a:pPr marL="400050" indent="-400050">
                  <a:buAutoNum type="romanLcPeriod" startAt="5"/>
                </a:pPr>
                <a:r>
                  <a:rPr lang="en-US" dirty="0" smtClean="0"/>
                  <a:t>Uniquely Decodable codes</a:t>
                </a:r>
              </a:p>
              <a:p>
                <a:pPr marL="0" indent="0">
                  <a:buNone/>
                </a:pPr>
                <a:r>
                  <a:rPr lang="en-US" dirty="0"/>
                  <a:t>	</a:t>
                </a:r>
                <a:r>
                  <a:rPr lang="en-US" dirty="0" smtClean="0"/>
                  <a:t>if the original source sequence can be reconstructed perfectly from the encoded binary sequence. 	Code 3 is not uniquely decodable. The prefix-free codes 2, 4 &amp; 6 are uniquely decodable codes. 	Though the prefix-free  condition is not a necessary condition for unique </a:t>
                </a:r>
                <a:r>
                  <a:rPr lang="en-US" dirty="0" err="1" smtClean="0"/>
                  <a:t>decodability</a:t>
                </a:r>
                <a:r>
                  <a:rPr lang="en-US" dirty="0" smtClean="0"/>
                  <a:t>.  Code 5 does 	not satisfy the prefix-free condition and yet is uniquely decodable, since the bit 0 indicates the 	beginning of each code word of the code.</a:t>
                </a:r>
              </a:p>
              <a:p>
                <a:pPr marL="400050" indent="-400050">
                  <a:buAutoNum type="romanLcPeriod" startAt="6"/>
                </a:pPr>
                <a:r>
                  <a:rPr lang="en-US" dirty="0" smtClean="0"/>
                  <a:t>Instantaneous codes</a:t>
                </a:r>
              </a:p>
              <a:p>
                <a:pPr marL="0" indent="0">
                  <a:buNone/>
                </a:pPr>
                <a:r>
                  <a:rPr lang="en-US" dirty="0"/>
                  <a:t>	</a:t>
                </a:r>
                <a:r>
                  <a:rPr lang="en-US" dirty="0" smtClean="0"/>
                  <a:t>a uniquely decodable code is called an instantaneous code if the end of any code word is 	recognizable without examining subsequent code symbols. Because it shares the property of iv. Iv  is 	sometimes called instantaneous codes.</a:t>
                </a:r>
              </a:p>
              <a:p>
                <a:pPr marL="0" indent="0">
                  <a:buNone/>
                </a:pPr>
                <a:r>
                  <a:rPr lang="en-US" dirty="0" smtClean="0"/>
                  <a:t>vii. Optimal codes</a:t>
                </a:r>
              </a:p>
              <a:p>
                <a:pPr marL="0" indent="0">
                  <a:buNone/>
                </a:pPr>
                <a:r>
                  <a:rPr lang="en-US" dirty="0"/>
                  <a:t>	</a:t>
                </a:r>
                <a:r>
                  <a:rPr lang="en-US" dirty="0" smtClean="0"/>
                  <a:t>if it is instantaneous and has a minimum average length L for a given source with a given probability 	assignment for the source symbols.</a:t>
                </a:r>
              </a:p>
              <a:p>
                <a:pPr marL="400050" indent="-400050">
                  <a:buAutoNum type="romanLcPeriod" startAt="8"/>
                </a:pPr>
                <a:r>
                  <a:rPr lang="en-US" dirty="0" smtClean="0"/>
                  <a:t>Kraft Inequality</a:t>
                </a:r>
              </a:p>
              <a:p>
                <a:pPr marL="0" indent="0">
                  <a:buNone/>
                </a:pPr>
                <a:r>
                  <a:rPr lang="en-US" dirty="0"/>
                  <a:t>	</a:t>
                </a:r>
                <a:r>
                  <a:rPr lang="en-US" dirty="0" smtClean="0"/>
                  <a:t>Let X be a DMS with alphabet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oMath>
                </a14:m>
                <a:r>
                  <a:rPr lang="en-US" dirty="0" smtClean="0"/>
                  <a:t>} (I = 1, 2,…, m). Assume that the length of the assigned binary code word corresponding 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oMath>
                </a14:m>
                <a:r>
                  <a:rPr lang="en-US" dirty="0" smtClean="0"/>
                  <a:t> is </a:t>
                </a:r>
                <a14:m>
                  <m:oMath xmlns:m="http://schemas.openxmlformats.org/officeDocument/2006/math">
                    <m:sSub>
                      <m:sSubPr>
                        <m:ctrlPr>
                          <a:rPr lang="en-US" i="1">
                            <a:latin typeface="Cambria Math" panose="02040503050406030204" pitchFamily="18" charset="0"/>
                          </a:rPr>
                        </m:ctrlPr>
                      </m:sSubPr>
                      <m:e>
                        <m:r>
                          <a:rPr lang="en-US" b="1" i="1" smtClean="0">
                            <a:latin typeface="Cambria Math" panose="02040503050406030204" pitchFamily="18" charset="0"/>
                          </a:rPr>
                          <m:t>𝒏</m:t>
                        </m:r>
                      </m:e>
                      <m:sub>
                        <m:r>
                          <a:rPr lang="en-US" b="1" i="1">
                            <a:latin typeface="Cambria Math" panose="02040503050406030204" pitchFamily="18" charset="0"/>
                          </a:rPr>
                          <m:t>𝒊</m:t>
                        </m:r>
                      </m:sub>
                    </m:sSub>
                    <m:r>
                      <a:rPr lang="en-US" b="1" i="1" smtClean="0">
                        <a:latin typeface="Cambria Math" panose="02040503050406030204" pitchFamily="18" charset="0"/>
                      </a:rPr>
                      <m:t>.</m:t>
                    </m:r>
                  </m:oMath>
                </a14:m>
                <a:endParaRPr lang="en-US" b="1" dirty="0" smtClean="0"/>
              </a:p>
              <a:p>
                <a:pPr marL="0" indent="0">
                  <a:buNone/>
                </a:pPr>
                <a:r>
                  <a:rPr lang="en-US" dirty="0" smtClean="0"/>
                  <a:t>A necessary and sufficient condition for the existence of an instantaneous binary code is</a:t>
                </a:r>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7425" y="0"/>
                <a:ext cx="12024575" cy="6858000"/>
              </a:xfrm>
              <a:blipFill rotWithShape="0">
                <a:blip r:embed="rId2"/>
                <a:stretch>
                  <a:fillRect l="-405"/>
                </a:stretch>
              </a:blipFill>
            </p:spPr>
            <p:txBody>
              <a:bodyPr/>
              <a:lstStyle/>
              <a:p>
                <a:r>
                  <a:rPr lang="en-US">
                    <a:noFill/>
                  </a:rPr>
                  <a:t> </a:t>
                </a:r>
              </a:p>
            </p:txBody>
          </p:sp>
        </mc:Fallback>
      </mc:AlternateContent>
    </p:spTree>
    <p:extLst>
      <p:ext uri="{BB962C8B-B14F-4D97-AF65-F5344CB8AC3E}">
        <p14:creationId xmlns:p14="http://schemas.microsoft.com/office/powerpoint/2010/main" val="4276551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0"/>
            <a:ext cx="12024575" cy="6858000"/>
          </a:xfrm>
        </p:spPr>
        <p:txBody>
          <a:bodyPr>
            <a:normAutofit/>
          </a:bodyPr>
          <a:lstStyle/>
          <a:p>
            <a:pPr marL="0" indent="0">
              <a:buNone/>
            </a:pPr>
            <a:r>
              <a:rPr lang="en-US" dirty="0" smtClean="0"/>
              <a:t>HUFFMAN ENCODING</a:t>
            </a:r>
          </a:p>
          <a:p>
            <a:pPr marL="0" indent="0">
              <a:buNone/>
            </a:pPr>
            <a:r>
              <a:rPr lang="en-US" dirty="0" smtClean="0"/>
              <a:t>This results in an optimum code. It is the code that has the highest efficiency.</a:t>
            </a:r>
          </a:p>
          <a:p>
            <a:pPr marL="0" indent="0">
              <a:buNone/>
            </a:pPr>
            <a:endParaRPr lang="en-US" dirty="0"/>
          </a:p>
          <a:p>
            <a:pPr marL="400050" indent="-400050">
              <a:buAutoNum type="romanLcPeriod"/>
            </a:pPr>
            <a:r>
              <a:rPr lang="en-US" dirty="0" smtClean="0"/>
              <a:t>List the source symbols in order of decreasing prob.</a:t>
            </a:r>
          </a:p>
          <a:p>
            <a:pPr marL="400050" indent="-400050">
              <a:buAutoNum type="romanLcPeriod"/>
            </a:pPr>
            <a:r>
              <a:rPr lang="en-US" dirty="0" smtClean="0"/>
              <a:t>Combine the probabilities of the two symbols having the lowest probabilities, and reorder the resultant probabilities; this step is called reduction 1. The same procedure is repeated until there are two ordered probabilities remaining.</a:t>
            </a:r>
          </a:p>
          <a:p>
            <a:pPr marL="400050" indent="-400050">
              <a:buAutoNum type="romanLcPeriod"/>
            </a:pPr>
            <a:r>
              <a:rPr lang="en-US" dirty="0" smtClean="0"/>
              <a:t>Start encoding with the last reduction, which consists of exactly two ordered probabilities. Assign 0 as the first digit in the code words for all the source symbols associated with the first probability; assign 1 to the second prob.</a:t>
            </a:r>
          </a:p>
          <a:p>
            <a:pPr marL="400050" indent="-400050">
              <a:buAutoNum type="romanLcPeriod"/>
            </a:pPr>
            <a:r>
              <a:rPr lang="en-US" dirty="0" smtClean="0"/>
              <a:t>Now go back and assign  0 and 1 to the second digit for the two probabilities that were combined in the previous reduction step, retaining all </a:t>
            </a:r>
            <a:r>
              <a:rPr lang="en-US" dirty="0" err="1" smtClean="0"/>
              <a:t>asignments</a:t>
            </a:r>
            <a:r>
              <a:rPr lang="en-US" dirty="0" smtClean="0"/>
              <a:t> made in step 3.</a:t>
            </a:r>
          </a:p>
          <a:p>
            <a:pPr marL="400050" indent="-400050">
              <a:buAutoNum type="romanLcPeriod"/>
            </a:pPr>
            <a:r>
              <a:rPr lang="en-US" dirty="0" smtClean="0"/>
              <a:t>Keep regressing this way until the first column is reached.</a:t>
            </a:r>
          </a:p>
          <a:p>
            <a:pPr marL="0" indent="0">
              <a:buNone/>
            </a:pPr>
            <a:endParaRPr lang="en-US" dirty="0" smtClean="0"/>
          </a:p>
        </p:txBody>
      </p:sp>
    </p:spTree>
    <p:extLst>
      <p:ext uri="{BB962C8B-B14F-4D97-AF65-F5344CB8AC3E}">
        <p14:creationId xmlns:p14="http://schemas.microsoft.com/office/powerpoint/2010/main" val="426083445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1055</TotalTime>
  <Words>1614</Words>
  <Application>Microsoft Office PowerPoint</Application>
  <PresentationFormat>Widescreen</PresentationFormat>
  <Paragraphs>309</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Cambria Math</vt:lpstr>
      <vt:lpstr>Century Gothic</vt:lpstr>
      <vt:lpstr>Wingdings 3</vt:lpstr>
      <vt:lpstr>Wisp</vt:lpstr>
      <vt:lpstr>EEE 431 COMMUNICATION SYSTEMS AND CHANNELS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Microsoft</cp:lastModifiedBy>
  <cp:revision>150</cp:revision>
  <dcterms:created xsi:type="dcterms:W3CDTF">2020-02-02T04:05:41Z</dcterms:created>
  <dcterms:modified xsi:type="dcterms:W3CDTF">2021-02-21T12:14:06Z</dcterms:modified>
</cp:coreProperties>
</file>