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WW’ = H</a:t>
            </a:r>
            <a:endParaRPr/>
          </a:p>
          <a:p>
            <a:pPr indent="0" lvl="0" marL="0">
              <a:spcBef>
                <a:spcPts val="0"/>
              </a:spcBef>
              <a:spcAft>
                <a:spcPts val="0"/>
              </a:spcAft>
              <a:buNone/>
            </a:pPr>
            <a:r>
              <a:rPr lang="en-GB"/>
              <a:t>H = UAU’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solidFill>
                  <a:srgbClr val="222222"/>
                </a:solidFill>
                <a:highlight>
                  <a:schemeClr val="lt1"/>
                </a:highlight>
              </a:rPr>
              <a:t>In probability theory, two events </a:t>
            </a:r>
            <a:r>
              <a:rPr i="1" lang="en-GB">
                <a:solidFill>
                  <a:srgbClr val="222222"/>
                </a:solidFill>
                <a:highlight>
                  <a:schemeClr val="lt1"/>
                </a:highlight>
              </a:rPr>
              <a:t>R</a:t>
            </a:r>
            <a:r>
              <a:rPr lang="en-GB">
                <a:solidFill>
                  <a:srgbClr val="222222"/>
                </a:solidFill>
                <a:highlight>
                  <a:schemeClr val="lt1"/>
                </a:highlight>
              </a:rPr>
              <a:t> and </a:t>
            </a:r>
            <a:r>
              <a:rPr i="1" lang="en-GB">
                <a:solidFill>
                  <a:srgbClr val="222222"/>
                </a:solidFill>
                <a:highlight>
                  <a:schemeClr val="lt1"/>
                </a:highlight>
              </a:rPr>
              <a:t>B</a:t>
            </a:r>
            <a:r>
              <a:rPr lang="en-GB">
                <a:solidFill>
                  <a:srgbClr val="222222"/>
                </a:solidFill>
                <a:highlight>
                  <a:schemeClr val="lt1"/>
                </a:highlight>
              </a:rPr>
              <a:t> are </a:t>
            </a:r>
            <a:r>
              <a:rPr b="1" lang="en-GB">
                <a:solidFill>
                  <a:srgbClr val="222222"/>
                </a:solidFill>
                <a:highlight>
                  <a:schemeClr val="lt1"/>
                </a:highlight>
              </a:rPr>
              <a:t>conditionally independent</a:t>
            </a:r>
            <a:r>
              <a:rPr lang="en-GB">
                <a:solidFill>
                  <a:srgbClr val="222222"/>
                </a:solidFill>
                <a:highlight>
                  <a:schemeClr val="lt1"/>
                </a:highlight>
              </a:rPr>
              <a:t> given a third event </a:t>
            </a:r>
            <a:r>
              <a:rPr i="1" lang="en-GB">
                <a:solidFill>
                  <a:srgbClr val="222222"/>
                </a:solidFill>
                <a:highlight>
                  <a:schemeClr val="lt1"/>
                </a:highlight>
              </a:rPr>
              <a:t>Y</a:t>
            </a:r>
            <a:r>
              <a:rPr lang="en-GB">
                <a:solidFill>
                  <a:srgbClr val="222222"/>
                </a:solidFill>
                <a:highlight>
                  <a:schemeClr val="lt1"/>
                </a:highlight>
              </a:rPr>
              <a:t> precisely if the occurrence of </a:t>
            </a:r>
            <a:r>
              <a:rPr i="1" lang="en-GB">
                <a:solidFill>
                  <a:srgbClr val="222222"/>
                </a:solidFill>
                <a:highlight>
                  <a:schemeClr val="lt1"/>
                </a:highlight>
              </a:rPr>
              <a:t>R</a:t>
            </a:r>
            <a:r>
              <a:rPr lang="en-GB">
                <a:solidFill>
                  <a:srgbClr val="222222"/>
                </a:solidFill>
                <a:highlight>
                  <a:schemeClr val="lt1"/>
                </a:highlight>
              </a:rPr>
              <a:t> </a:t>
            </a:r>
            <a:r>
              <a:rPr i="1" lang="en-GB">
                <a:solidFill>
                  <a:srgbClr val="222222"/>
                </a:solidFill>
                <a:highlight>
                  <a:schemeClr val="lt1"/>
                </a:highlight>
              </a:rPr>
              <a:t>and</a:t>
            </a:r>
            <a:r>
              <a:rPr lang="en-GB">
                <a:solidFill>
                  <a:srgbClr val="222222"/>
                </a:solidFill>
                <a:highlight>
                  <a:schemeClr val="lt1"/>
                </a:highlight>
              </a:rPr>
              <a:t> the occurrence of </a:t>
            </a:r>
            <a:r>
              <a:rPr i="1" lang="en-GB">
                <a:solidFill>
                  <a:srgbClr val="222222"/>
                </a:solidFill>
                <a:highlight>
                  <a:schemeClr val="lt1"/>
                </a:highlight>
              </a:rPr>
              <a:t>B</a:t>
            </a:r>
            <a:r>
              <a:rPr lang="en-GB">
                <a:solidFill>
                  <a:srgbClr val="222222"/>
                </a:solidFill>
                <a:highlight>
                  <a:schemeClr val="lt1"/>
                </a:highlight>
              </a:rPr>
              <a:t> are independent events in their conditional probability distribution given </a:t>
            </a:r>
            <a:r>
              <a:rPr i="1" lang="en-GB">
                <a:solidFill>
                  <a:srgbClr val="222222"/>
                </a:solidFill>
                <a:highlight>
                  <a:schemeClr val="lt1"/>
                </a:highlight>
              </a:rPr>
              <a:t>Y</a:t>
            </a:r>
            <a:r>
              <a:rPr lang="en-GB">
                <a:solidFill>
                  <a:srgbClr val="222222"/>
                </a:solidFill>
                <a:highlight>
                  <a:schemeClr val="lt1"/>
                </a:highlight>
              </a:rPr>
              <a:t>. In other words, </a:t>
            </a:r>
            <a:r>
              <a:rPr i="1" lang="en-GB">
                <a:solidFill>
                  <a:srgbClr val="222222"/>
                </a:solidFill>
                <a:highlight>
                  <a:schemeClr val="lt1"/>
                </a:highlight>
              </a:rPr>
              <a:t>R</a:t>
            </a:r>
            <a:r>
              <a:rPr lang="en-GB">
                <a:solidFill>
                  <a:srgbClr val="222222"/>
                </a:solidFill>
                <a:highlight>
                  <a:schemeClr val="lt1"/>
                </a:highlight>
              </a:rPr>
              <a:t> and </a:t>
            </a:r>
            <a:r>
              <a:rPr i="1" lang="en-GB">
                <a:solidFill>
                  <a:srgbClr val="222222"/>
                </a:solidFill>
                <a:highlight>
                  <a:schemeClr val="lt1"/>
                </a:highlight>
              </a:rPr>
              <a:t>B</a:t>
            </a:r>
            <a:r>
              <a:rPr lang="en-GB">
                <a:solidFill>
                  <a:srgbClr val="222222"/>
                </a:solidFill>
                <a:highlight>
                  <a:schemeClr val="lt1"/>
                </a:highlight>
              </a:rPr>
              <a:t> are conditionally independent given </a:t>
            </a:r>
            <a:r>
              <a:rPr i="1" lang="en-GB">
                <a:solidFill>
                  <a:srgbClr val="222222"/>
                </a:solidFill>
                <a:highlight>
                  <a:schemeClr val="lt1"/>
                </a:highlight>
              </a:rPr>
              <a:t>Y</a:t>
            </a:r>
            <a:r>
              <a:rPr lang="en-GB">
                <a:solidFill>
                  <a:srgbClr val="222222"/>
                </a:solidFill>
                <a:highlight>
                  <a:schemeClr val="lt1"/>
                </a:highlight>
              </a:rPr>
              <a:t> if and only if, given knowledge that </a:t>
            </a:r>
            <a:r>
              <a:rPr i="1" lang="en-GB">
                <a:solidFill>
                  <a:srgbClr val="222222"/>
                </a:solidFill>
                <a:highlight>
                  <a:schemeClr val="lt1"/>
                </a:highlight>
              </a:rPr>
              <a:t>Y</a:t>
            </a:r>
            <a:r>
              <a:rPr lang="en-GB">
                <a:solidFill>
                  <a:srgbClr val="222222"/>
                </a:solidFill>
                <a:highlight>
                  <a:schemeClr val="lt1"/>
                </a:highlight>
              </a:rPr>
              <a:t> occurs, knowledge of whether </a:t>
            </a:r>
            <a:r>
              <a:rPr i="1" lang="en-GB">
                <a:solidFill>
                  <a:srgbClr val="222222"/>
                </a:solidFill>
                <a:highlight>
                  <a:schemeClr val="lt1"/>
                </a:highlight>
              </a:rPr>
              <a:t>R</a:t>
            </a:r>
            <a:r>
              <a:rPr lang="en-GB">
                <a:solidFill>
                  <a:srgbClr val="222222"/>
                </a:solidFill>
                <a:highlight>
                  <a:schemeClr val="lt1"/>
                </a:highlight>
              </a:rPr>
              <a:t> occurs provides no information on the likelihood of </a:t>
            </a:r>
            <a:r>
              <a:rPr i="1" lang="en-GB">
                <a:solidFill>
                  <a:srgbClr val="222222"/>
                </a:solidFill>
                <a:highlight>
                  <a:schemeClr val="lt1"/>
                </a:highlight>
              </a:rPr>
              <a:t>B</a:t>
            </a:r>
            <a:r>
              <a:rPr lang="en-GB">
                <a:solidFill>
                  <a:srgbClr val="222222"/>
                </a:solidFill>
                <a:highlight>
                  <a:schemeClr val="lt1"/>
                </a:highlight>
              </a:rPr>
              <a:t> occurring, and knowledge of whether </a:t>
            </a:r>
            <a:r>
              <a:rPr i="1" lang="en-GB">
                <a:solidFill>
                  <a:srgbClr val="222222"/>
                </a:solidFill>
                <a:highlight>
                  <a:schemeClr val="lt1"/>
                </a:highlight>
              </a:rPr>
              <a:t>B</a:t>
            </a:r>
            <a:r>
              <a:rPr lang="en-GB">
                <a:solidFill>
                  <a:srgbClr val="222222"/>
                </a:solidFill>
                <a:highlight>
                  <a:schemeClr val="lt1"/>
                </a:highlight>
              </a:rPr>
              <a:t> occurs provides no information on the likelihood of </a:t>
            </a:r>
            <a:r>
              <a:rPr i="1" lang="en-GB">
                <a:solidFill>
                  <a:srgbClr val="222222"/>
                </a:solidFill>
                <a:highlight>
                  <a:schemeClr val="lt1"/>
                </a:highlight>
              </a:rPr>
              <a:t>R</a:t>
            </a:r>
            <a:r>
              <a:rPr lang="en-GB">
                <a:solidFill>
                  <a:srgbClr val="222222"/>
                </a:solidFill>
                <a:highlight>
                  <a:schemeClr val="lt1"/>
                </a:highlight>
              </a:rPr>
              <a:t> occurring.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SSGCA : Semi Paired and Semi Supervised Generalized Correlation Analysis ; USI2MD : Uncorelated semi-supervised intra-view and inter-view manifold  discrimination. </a:t>
            </a:r>
            <a:r>
              <a:rPr lang="en-GB">
                <a:solidFill>
                  <a:schemeClr val="dk1"/>
                </a:solidFill>
              </a:rPr>
              <a:t>The big difference is</a:t>
            </a:r>
            <a:r>
              <a:rPr b="1" lang="en-GB">
                <a:solidFill>
                  <a:schemeClr val="dk1"/>
                </a:solidFill>
              </a:rPr>
              <a:t> USI</a:t>
            </a:r>
            <a:r>
              <a:rPr b="1" baseline="30000" lang="en-GB">
                <a:solidFill>
                  <a:schemeClr val="dk1"/>
                </a:solidFill>
              </a:rPr>
              <a:t>2</a:t>
            </a:r>
            <a:r>
              <a:rPr b="1" lang="en-GB">
                <a:solidFill>
                  <a:schemeClr val="dk1"/>
                </a:solidFill>
              </a:rPr>
              <a:t>MD does not consider the correlation among multiple views </a:t>
            </a:r>
            <a:r>
              <a:rPr lang="en-GB">
                <a:solidFill>
                  <a:schemeClr val="dk1"/>
                </a:solidFill>
              </a:rPr>
              <a:t>and </a:t>
            </a:r>
            <a:r>
              <a:rPr b="1" lang="en-GB">
                <a:solidFill>
                  <a:schemeClr val="dk1"/>
                </a:solidFill>
              </a:rPr>
              <a:t>SSGCA does not explore the intra-view correlation information</a:t>
            </a:r>
            <a:r>
              <a:rPr lang="en-GB">
                <a:solidFill>
                  <a:schemeClr val="dk1"/>
                </a:solidFill>
              </a:rPr>
              <a:t>, while our SMCFL can effectively utilize the intra-view and inter-view discriminant correlation information. </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Web page classification has attracted lot of research interest. - The data in it is often multi-view and high-dimensional. (2) After - There exists room for improvement.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Ending Note : This proves that it is necessary to perform correlation analysis on webpage data which can help us to learn features with favourable separability.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en.wikipedia.org/wiki/Co-training#cite_note-1" TargetMode="External"/><Relationship Id="rId4" Type="http://schemas.openxmlformats.org/officeDocument/2006/relationships/hyperlink" Target="https://en.wikipedia.org/wiki/Co-training#cite_note-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2400"/>
              <a:t>Semi Supervised Multi-View Correlation Feature Learning with Application to Webpage Classification</a:t>
            </a:r>
            <a:endParaRPr sz="2400"/>
          </a:p>
        </p:txBody>
      </p:sp>
      <p:sp>
        <p:nvSpPr>
          <p:cNvPr id="55" name="Shape 55"/>
          <p:cNvSpPr txBox="1"/>
          <p:nvPr>
            <p:ph idx="1" type="subTitle"/>
          </p:nvPr>
        </p:nvSpPr>
        <p:spPr>
          <a:xfrm>
            <a:off x="5703000" y="3461750"/>
            <a:ext cx="3129300" cy="14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- 3 (Abnormal Distribution)</a:t>
            </a:r>
            <a:endParaRPr sz="1400"/>
          </a:p>
          <a:p>
            <a:pPr indent="0" lvl="0" marL="0" algn="l">
              <a:spcBef>
                <a:spcPts val="0"/>
              </a:spcBef>
              <a:spcAft>
                <a:spcPts val="0"/>
              </a:spcAft>
              <a:buNone/>
            </a:pPr>
            <a:r>
              <a:rPr lang="en-GB" sz="1400"/>
              <a:t>Shobhan Mandal(20172064)</a:t>
            </a:r>
            <a:endParaRPr sz="1400"/>
          </a:p>
          <a:p>
            <a:pPr indent="0" lvl="0" marL="0" algn="l">
              <a:spcBef>
                <a:spcPts val="0"/>
              </a:spcBef>
              <a:spcAft>
                <a:spcPts val="0"/>
              </a:spcAft>
              <a:buNone/>
            </a:pPr>
            <a:r>
              <a:rPr lang="en-GB" sz="1400"/>
              <a:t>Arijit Mukherjee(</a:t>
            </a:r>
            <a:r>
              <a:rPr lang="en-GB" sz="1400"/>
              <a:t>20172081</a:t>
            </a:r>
            <a:r>
              <a:rPr lang="en-GB" sz="1400"/>
              <a:t>)</a:t>
            </a:r>
            <a:endParaRPr sz="1400"/>
          </a:p>
          <a:p>
            <a:pPr indent="0" lvl="0" marL="0" algn="l">
              <a:spcBef>
                <a:spcPts val="0"/>
              </a:spcBef>
              <a:spcAft>
                <a:spcPts val="0"/>
              </a:spcAft>
              <a:buNone/>
            </a:pPr>
            <a:r>
              <a:rPr lang="en-GB" sz="1400"/>
              <a:t>Ranajit Saha(</a:t>
            </a:r>
            <a:r>
              <a:rPr lang="en-GB" sz="1400"/>
              <a:t>20172119</a:t>
            </a:r>
            <a:r>
              <a:rPr lang="en-GB" sz="1400"/>
              <a:t>)</a:t>
            </a:r>
            <a:endParaRPr sz="1400"/>
          </a:p>
          <a:p>
            <a:pPr indent="0" lvl="0" marL="0" algn="l">
              <a:spcBef>
                <a:spcPts val="0"/>
              </a:spcBef>
              <a:spcAft>
                <a:spcPts val="0"/>
              </a:spcAft>
              <a:buNone/>
            </a:pPr>
            <a:r>
              <a:rPr lang="en-GB" sz="1400"/>
              <a:t>Sanjoy Chowdhury(20172123)</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760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Objective Function of SMCFL</a:t>
            </a:r>
            <a:endParaRPr/>
          </a:p>
        </p:txBody>
      </p:sp>
      <p:sp>
        <p:nvSpPr>
          <p:cNvPr id="111" name="Shape 111"/>
          <p:cNvSpPr txBox="1"/>
          <p:nvPr>
            <p:ph idx="1" type="body"/>
          </p:nvPr>
        </p:nvSpPr>
        <p:spPr>
          <a:xfrm>
            <a:off x="311700" y="1017725"/>
            <a:ext cx="8520600" cy="1191900"/>
          </a:xfrm>
          <a:prstGeom prst="rect">
            <a:avLst/>
          </a:prstGeom>
        </p:spPr>
        <p:txBody>
          <a:bodyPr anchorCtr="0" anchor="t" bIns="91425" lIns="91425" spcFirstLastPara="1" rIns="91425" wrap="square" tIns="91425">
            <a:noAutofit/>
          </a:bodyPr>
          <a:lstStyle/>
          <a:p>
            <a:pPr indent="-311150" lvl="0" marL="457200">
              <a:lnSpc>
                <a:spcPct val="150000"/>
              </a:lnSpc>
              <a:spcBef>
                <a:spcPts val="0"/>
              </a:spcBef>
              <a:spcAft>
                <a:spcPts val="0"/>
              </a:spcAft>
              <a:buClr>
                <a:schemeClr val="dk1"/>
              </a:buClr>
              <a:buSzPts val="1300"/>
              <a:buChar char="●"/>
            </a:pPr>
            <a:r>
              <a:rPr lang="en-GB" sz="1300">
                <a:solidFill>
                  <a:schemeClr val="dk1"/>
                </a:solidFill>
              </a:rPr>
              <a:t>Suppose that </a:t>
            </a:r>
            <a:r>
              <a:rPr i="1" lang="en-GB" sz="1300">
                <a:solidFill>
                  <a:schemeClr val="dk1"/>
                </a:solidFill>
              </a:rPr>
              <a:t>X</a:t>
            </a:r>
            <a:r>
              <a:rPr baseline="-25000" i="1" lang="en-GB" sz="1300">
                <a:solidFill>
                  <a:schemeClr val="dk1"/>
                </a:solidFill>
              </a:rPr>
              <a:t>l</a:t>
            </a:r>
            <a:r>
              <a:rPr i="1" lang="en-GB" sz="1300">
                <a:solidFill>
                  <a:schemeClr val="dk1"/>
                </a:solidFill>
              </a:rPr>
              <a:t> = {X</a:t>
            </a:r>
            <a:r>
              <a:rPr baseline="-25000" i="1" lang="en-GB" sz="1300">
                <a:solidFill>
                  <a:schemeClr val="dk1"/>
                </a:solidFill>
              </a:rPr>
              <a:t>1</a:t>
            </a:r>
            <a:r>
              <a:rPr i="1" lang="en-GB" sz="1300">
                <a:solidFill>
                  <a:schemeClr val="dk1"/>
                </a:solidFill>
              </a:rPr>
              <a:t>,X</a:t>
            </a:r>
            <a:r>
              <a:rPr baseline="-25000" i="1" lang="en-GB" sz="1300">
                <a:solidFill>
                  <a:schemeClr val="dk1"/>
                </a:solidFill>
              </a:rPr>
              <a:t>2</a:t>
            </a:r>
            <a:r>
              <a:rPr i="1" lang="en-GB" sz="1300">
                <a:solidFill>
                  <a:schemeClr val="dk1"/>
                </a:solidFill>
              </a:rPr>
              <a:t>,...,X</a:t>
            </a:r>
            <a:r>
              <a:rPr baseline="-25000" i="1" lang="en-GB" sz="1300">
                <a:solidFill>
                  <a:schemeClr val="dk1"/>
                </a:solidFill>
              </a:rPr>
              <a:t>c</a:t>
            </a:r>
            <a:r>
              <a:rPr i="1" lang="en-GB" sz="1300">
                <a:solidFill>
                  <a:schemeClr val="dk1"/>
                </a:solidFill>
              </a:rPr>
              <a:t>}</a:t>
            </a:r>
            <a:r>
              <a:rPr lang="en-GB" sz="1300">
                <a:solidFill>
                  <a:schemeClr val="dk1"/>
                </a:solidFill>
              </a:rPr>
              <a:t> is the labeled training webpage sample set from </a:t>
            </a:r>
            <a:r>
              <a:rPr i="1" lang="en-GB" sz="1300">
                <a:solidFill>
                  <a:schemeClr val="dk1"/>
                </a:solidFill>
              </a:rPr>
              <a:t>C</a:t>
            </a:r>
            <a:r>
              <a:rPr lang="en-GB" sz="1300">
                <a:solidFill>
                  <a:schemeClr val="dk1"/>
                </a:solidFill>
              </a:rPr>
              <a:t> classes, where each </a:t>
            </a:r>
            <a:r>
              <a:rPr i="1" lang="en-GB" sz="1300">
                <a:solidFill>
                  <a:schemeClr val="dk1"/>
                </a:solidFill>
              </a:rPr>
              <a:t>X</a:t>
            </a:r>
            <a:r>
              <a:rPr baseline="-25000" i="1" lang="en-GB" sz="1300">
                <a:solidFill>
                  <a:schemeClr val="dk1"/>
                </a:solidFill>
              </a:rPr>
              <a:t>i</a:t>
            </a:r>
            <a:r>
              <a:rPr i="1" lang="en-GB" sz="1300">
                <a:solidFill>
                  <a:schemeClr val="dk1"/>
                </a:solidFill>
              </a:rPr>
              <a:t>(i=1,...,C) </a:t>
            </a:r>
            <a:r>
              <a:rPr lang="en-GB" sz="1300">
                <a:solidFill>
                  <a:schemeClr val="dk1"/>
                </a:solidFill>
              </a:rPr>
              <a:t>contains webpage samples of </a:t>
            </a:r>
            <a:r>
              <a:rPr i="1" lang="en-GB" sz="1300">
                <a:solidFill>
                  <a:schemeClr val="dk1"/>
                </a:solidFill>
              </a:rPr>
              <a:t>M</a:t>
            </a:r>
            <a:r>
              <a:rPr lang="en-GB" sz="1300">
                <a:solidFill>
                  <a:schemeClr val="dk1"/>
                </a:solidFill>
              </a:rPr>
              <a:t> views and </a:t>
            </a:r>
            <a:r>
              <a:rPr i="1" lang="en-GB" sz="1300">
                <a:solidFill>
                  <a:schemeClr val="dk1"/>
                </a:solidFill>
              </a:rPr>
              <a:t>x</a:t>
            </a:r>
            <a:r>
              <a:rPr baseline="30000" i="1" lang="en-GB" sz="1300">
                <a:solidFill>
                  <a:schemeClr val="dk1"/>
                </a:solidFill>
              </a:rPr>
              <a:t>s</a:t>
            </a:r>
            <a:r>
              <a:rPr baseline="-25000" i="1" lang="en-GB" sz="1300">
                <a:solidFill>
                  <a:schemeClr val="dk1"/>
                </a:solidFill>
              </a:rPr>
              <a:t>ip</a:t>
            </a:r>
            <a:r>
              <a:rPr i="1" lang="en-GB" sz="1300">
                <a:solidFill>
                  <a:schemeClr val="dk1"/>
                </a:solidFill>
              </a:rPr>
              <a:t>   R</a:t>
            </a:r>
            <a:r>
              <a:rPr baseline="30000" i="1" lang="en-GB" sz="1300">
                <a:solidFill>
                  <a:schemeClr val="dk1"/>
                </a:solidFill>
              </a:rPr>
              <a:t>dx1</a:t>
            </a:r>
            <a:r>
              <a:rPr lang="en-GB" sz="1300">
                <a:solidFill>
                  <a:schemeClr val="dk1"/>
                </a:solidFill>
              </a:rPr>
              <a:t> denotes the </a:t>
            </a:r>
            <a:r>
              <a:rPr i="1" lang="en-GB" sz="1300">
                <a:solidFill>
                  <a:schemeClr val="dk1"/>
                </a:solidFill>
              </a:rPr>
              <a:t>p</a:t>
            </a:r>
            <a:r>
              <a:rPr baseline="30000" i="1" lang="en-GB" sz="1300">
                <a:solidFill>
                  <a:schemeClr val="dk1"/>
                </a:solidFill>
              </a:rPr>
              <a:t>th</a:t>
            </a:r>
            <a:r>
              <a:rPr lang="en-GB" sz="1300">
                <a:solidFill>
                  <a:schemeClr val="dk1"/>
                </a:solidFill>
              </a:rPr>
              <a:t> webpage sample from the </a:t>
            </a:r>
            <a:r>
              <a:rPr i="1" lang="en-GB" sz="1300">
                <a:solidFill>
                  <a:schemeClr val="dk1"/>
                </a:solidFill>
              </a:rPr>
              <a:t>s</a:t>
            </a:r>
            <a:r>
              <a:rPr baseline="30000" i="1" lang="en-GB" sz="1300">
                <a:solidFill>
                  <a:schemeClr val="dk1"/>
                </a:solidFill>
              </a:rPr>
              <a:t>th</a:t>
            </a:r>
            <a:r>
              <a:rPr lang="en-GB" sz="1300">
                <a:solidFill>
                  <a:schemeClr val="dk1"/>
                </a:solidFill>
              </a:rPr>
              <a:t> view of the </a:t>
            </a:r>
            <a:r>
              <a:rPr i="1" lang="en-GB" sz="1300">
                <a:solidFill>
                  <a:schemeClr val="dk1"/>
                </a:solidFill>
              </a:rPr>
              <a:t>i</a:t>
            </a:r>
            <a:r>
              <a:rPr baseline="30000" i="1" lang="en-GB" sz="1300">
                <a:solidFill>
                  <a:schemeClr val="dk1"/>
                </a:solidFill>
              </a:rPr>
              <a:t>th</a:t>
            </a:r>
            <a:r>
              <a:rPr lang="en-GB" sz="1300">
                <a:solidFill>
                  <a:schemeClr val="dk1"/>
                </a:solidFill>
              </a:rPr>
              <a:t> class.</a:t>
            </a:r>
            <a:endParaRPr sz="1300">
              <a:solidFill>
                <a:schemeClr val="dk1"/>
              </a:solidFill>
            </a:endParaRPr>
          </a:p>
          <a:p>
            <a:pPr indent="-311150" lvl="0" marL="457200">
              <a:lnSpc>
                <a:spcPct val="150000"/>
              </a:lnSpc>
              <a:spcBef>
                <a:spcPts val="0"/>
              </a:spcBef>
              <a:spcAft>
                <a:spcPts val="0"/>
              </a:spcAft>
              <a:buClr>
                <a:schemeClr val="dk1"/>
              </a:buClr>
              <a:buSzPts val="1300"/>
              <a:buChar char="●"/>
            </a:pPr>
            <a:r>
              <a:rPr lang="en-GB" sz="1300">
                <a:solidFill>
                  <a:schemeClr val="dk1"/>
                </a:solidFill>
              </a:rPr>
              <a:t> Here, </a:t>
            </a:r>
            <a:r>
              <a:rPr i="1" lang="en-GB" sz="1300">
                <a:solidFill>
                  <a:schemeClr val="dk1"/>
                </a:solidFill>
              </a:rPr>
              <a:t>d</a:t>
            </a:r>
            <a:r>
              <a:rPr lang="en-GB" sz="1300">
                <a:solidFill>
                  <a:schemeClr val="dk1"/>
                </a:solidFill>
              </a:rPr>
              <a:t> denotes the dimensionality of samples. </a:t>
            </a:r>
            <a:endParaRPr sz="1300">
              <a:solidFill>
                <a:schemeClr val="dk1"/>
              </a:solidFill>
            </a:endParaRPr>
          </a:p>
          <a:p>
            <a:pPr indent="-311150" lvl="0" marL="457200">
              <a:lnSpc>
                <a:spcPct val="150000"/>
              </a:lnSpc>
              <a:spcBef>
                <a:spcPts val="0"/>
              </a:spcBef>
              <a:spcAft>
                <a:spcPts val="0"/>
              </a:spcAft>
              <a:buClr>
                <a:schemeClr val="dk1"/>
              </a:buClr>
              <a:buSzPts val="1300"/>
              <a:buChar char="●"/>
            </a:pPr>
            <a:r>
              <a:rPr lang="en-GB" sz="1300">
                <a:solidFill>
                  <a:schemeClr val="dk1"/>
                </a:solidFill>
              </a:rPr>
              <a:t>Assume that </a:t>
            </a:r>
            <a:r>
              <a:rPr i="1" lang="en-GB" sz="1300">
                <a:solidFill>
                  <a:schemeClr val="dk1"/>
                </a:solidFill>
              </a:rPr>
              <a:t>l</a:t>
            </a:r>
            <a:r>
              <a:rPr baseline="30000" i="1" lang="en-GB" sz="1300">
                <a:solidFill>
                  <a:schemeClr val="dk1"/>
                </a:solidFill>
              </a:rPr>
              <a:t>s</a:t>
            </a:r>
            <a:r>
              <a:rPr baseline="-25000" i="1" lang="en-GB" sz="1300">
                <a:solidFill>
                  <a:schemeClr val="dk1"/>
                </a:solidFill>
              </a:rPr>
              <a:t>i</a:t>
            </a:r>
            <a:r>
              <a:rPr lang="en-GB" sz="1300">
                <a:solidFill>
                  <a:schemeClr val="dk1"/>
                </a:solidFill>
              </a:rPr>
              <a:t> denotes the number of samples from the </a:t>
            </a:r>
            <a:r>
              <a:rPr i="1" lang="en-GB" sz="1300">
                <a:solidFill>
                  <a:schemeClr val="dk1"/>
                </a:solidFill>
              </a:rPr>
              <a:t>s</a:t>
            </a:r>
            <a:r>
              <a:rPr baseline="30000" i="1" lang="en-GB" sz="1300">
                <a:solidFill>
                  <a:schemeClr val="dk1"/>
                </a:solidFill>
              </a:rPr>
              <a:t>th</a:t>
            </a:r>
            <a:r>
              <a:rPr lang="en-GB" sz="1300">
                <a:solidFill>
                  <a:schemeClr val="dk1"/>
                </a:solidFill>
              </a:rPr>
              <a:t> view and the </a:t>
            </a:r>
            <a:r>
              <a:rPr i="1" lang="en-GB" sz="1300">
                <a:solidFill>
                  <a:schemeClr val="dk1"/>
                </a:solidFill>
              </a:rPr>
              <a:t>i</a:t>
            </a:r>
            <a:r>
              <a:rPr baseline="30000" i="1" lang="en-GB" sz="1300">
                <a:solidFill>
                  <a:schemeClr val="dk1"/>
                </a:solidFill>
              </a:rPr>
              <a:t>th</a:t>
            </a:r>
            <a:r>
              <a:rPr lang="en-GB" sz="1300">
                <a:solidFill>
                  <a:schemeClr val="dk1"/>
                </a:solidFill>
              </a:rPr>
              <a:t> class, and  </a:t>
            </a:r>
            <a:r>
              <a:rPr i="1" lang="en-GB" sz="1300">
                <a:solidFill>
                  <a:schemeClr val="dk1"/>
                </a:solidFill>
              </a:rPr>
              <a:t>l</a:t>
            </a:r>
            <a:r>
              <a:rPr baseline="-25000" i="1" lang="en-GB" sz="1300">
                <a:solidFill>
                  <a:schemeClr val="dk1"/>
                </a:solidFill>
              </a:rPr>
              <a:t>i</a:t>
            </a:r>
            <a:r>
              <a:rPr lang="en-GB" sz="1300">
                <a:solidFill>
                  <a:schemeClr val="dk1"/>
                </a:solidFill>
              </a:rPr>
              <a:t> =                 denotes the number of samples in the </a:t>
            </a:r>
            <a:r>
              <a:rPr i="1" lang="en-GB" sz="1300">
                <a:solidFill>
                  <a:schemeClr val="dk1"/>
                </a:solidFill>
              </a:rPr>
              <a:t>i</a:t>
            </a:r>
            <a:r>
              <a:rPr baseline="30000" i="1" lang="en-GB" sz="1300">
                <a:solidFill>
                  <a:schemeClr val="dk1"/>
                </a:solidFill>
              </a:rPr>
              <a:t>th</a:t>
            </a:r>
            <a:r>
              <a:rPr lang="en-GB" sz="1300">
                <a:solidFill>
                  <a:schemeClr val="dk1"/>
                </a:solidFill>
              </a:rPr>
              <a:t> class. Let </a:t>
            </a:r>
            <a:r>
              <a:rPr i="1" lang="en-GB" sz="1300">
                <a:solidFill>
                  <a:schemeClr val="dk1"/>
                </a:solidFill>
              </a:rPr>
              <a:t>X</a:t>
            </a:r>
            <a:r>
              <a:rPr baseline="30000" i="1" lang="en-GB" sz="1300">
                <a:solidFill>
                  <a:schemeClr val="dk1"/>
                </a:solidFill>
              </a:rPr>
              <a:t>M</a:t>
            </a:r>
            <a:r>
              <a:rPr lang="en-GB" sz="1300">
                <a:solidFill>
                  <a:schemeClr val="dk1"/>
                </a:solidFill>
              </a:rPr>
              <a:t> be the unlabeled  training sample set, </a:t>
            </a:r>
            <a:r>
              <a:rPr i="1" lang="en-GB" sz="1300">
                <a:solidFill>
                  <a:schemeClr val="dk1"/>
                </a:solidFill>
              </a:rPr>
              <a:t>X={X</a:t>
            </a:r>
            <a:r>
              <a:rPr baseline="30000" i="1" lang="en-GB" sz="1300">
                <a:solidFill>
                  <a:schemeClr val="dk1"/>
                </a:solidFill>
              </a:rPr>
              <a:t>l</a:t>
            </a:r>
            <a:r>
              <a:rPr i="1" lang="en-GB" sz="1300">
                <a:solidFill>
                  <a:schemeClr val="dk1"/>
                </a:solidFill>
              </a:rPr>
              <a:t>,X</a:t>
            </a:r>
            <a:r>
              <a:rPr baseline="30000" i="1" lang="en-GB" sz="1300">
                <a:solidFill>
                  <a:schemeClr val="dk1"/>
                </a:solidFill>
              </a:rPr>
              <a:t>M</a:t>
            </a:r>
            <a:r>
              <a:rPr i="1" lang="en-GB" sz="1300">
                <a:solidFill>
                  <a:schemeClr val="dk1"/>
                </a:solidFill>
              </a:rPr>
              <a:t>}</a:t>
            </a:r>
            <a:r>
              <a:rPr lang="en-GB" sz="1300">
                <a:solidFill>
                  <a:schemeClr val="dk1"/>
                </a:solidFill>
              </a:rPr>
              <a:t>, and </a:t>
            </a:r>
            <a:r>
              <a:rPr i="1" lang="en-GB" sz="1300">
                <a:solidFill>
                  <a:schemeClr val="dk1"/>
                </a:solidFill>
              </a:rPr>
              <a:t>N</a:t>
            </a:r>
            <a:r>
              <a:rPr lang="en-GB" sz="1300">
                <a:solidFill>
                  <a:schemeClr val="dk1"/>
                </a:solidFill>
              </a:rPr>
              <a:t> denotes the total sample number in </a:t>
            </a:r>
            <a:r>
              <a:rPr i="1" lang="en-GB" sz="1300">
                <a:solidFill>
                  <a:schemeClr val="dk1"/>
                </a:solidFill>
              </a:rPr>
              <a:t>X</a:t>
            </a:r>
            <a:r>
              <a:rPr lang="en-GB" sz="1300">
                <a:solidFill>
                  <a:schemeClr val="dk1"/>
                </a:solidFill>
              </a:rPr>
              <a:t>. For simplicity of </a:t>
            </a:r>
            <a:r>
              <a:rPr lang="en-GB" sz="1300">
                <a:solidFill>
                  <a:schemeClr val="dk1"/>
                </a:solidFill>
              </a:rPr>
              <a:t>representation</a:t>
            </a:r>
            <a:r>
              <a:rPr lang="en-GB" sz="1300">
                <a:solidFill>
                  <a:schemeClr val="dk1"/>
                </a:solidFill>
              </a:rPr>
              <a:t>, we regard </a:t>
            </a:r>
            <a:r>
              <a:rPr i="1" lang="en-GB" sz="1300">
                <a:solidFill>
                  <a:schemeClr val="dk1"/>
                </a:solidFill>
              </a:rPr>
              <a:t>X</a:t>
            </a:r>
            <a:r>
              <a:rPr baseline="30000" i="1" lang="en-GB" sz="1300">
                <a:solidFill>
                  <a:schemeClr val="dk1"/>
                </a:solidFill>
              </a:rPr>
              <a:t>M</a:t>
            </a:r>
            <a:r>
              <a:rPr lang="en-GB" sz="1300">
                <a:solidFill>
                  <a:schemeClr val="dk1"/>
                </a:solidFill>
              </a:rPr>
              <a:t> as the </a:t>
            </a:r>
            <a:r>
              <a:rPr i="1" lang="en-GB" sz="1300">
                <a:solidFill>
                  <a:schemeClr val="dk1"/>
                </a:solidFill>
              </a:rPr>
              <a:t>(C+1)</a:t>
            </a:r>
            <a:r>
              <a:rPr baseline="30000" i="1" lang="en-GB" sz="1300">
                <a:solidFill>
                  <a:schemeClr val="dk1"/>
                </a:solidFill>
              </a:rPr>
              <a:t>th</a:t>
            </a:r>
            <a:r>
              <a:rPr lang="en-GB" sz="1300">
                <a:solidFill>
                  <a:schemeClr val="dk1"/>
                </a:solidFill>
              </a:rPr>
              <a:t> class.</a:t>
            </a:r>
            <a:endParaRPr sz="1300"/>
          </a:p>
        </p:txBody>
      </p:sp>
      <p:pic>
        <p:nvPicPr>
          <p:cNvPr id="112" name="Shape 112"/>
          <p:cNvPicPr preferRelativeResize="0"/>
          <p:nvPr/>
        </p:nvPicPr>
        <p:blipFill>
          <a:blip r:embed="rId3">
            <a:alphaModFix/>
          </a:blip>
          <a:stretch>
            <a:fillRect/>
          </a:stretch>
        </p:blipFill>
        <p:spPr>
          <a:xfrm>
            <a:off x="5098500" y="1404550"/>
            <a:ext cx="152400" cy="228600"/>
          </a:xfrm>
          <a:prstGeom prst="rect">
            <a:avLst/>
          </a:prstGeom>
          <a:noFill/>
          <a:ln>
            <a:noFill/>
          </a:ln>
        </p:spPr>
      </p:pic>
      <p:pic>
        <p:nvPicPr>
          <p:cNvPr id="113" name="Shape 113"/>
          <p:cNvPicPr preferRelativeResize="0"/>
          <p:nvPr/>
        </p:nvPicPr>
        <p:blipFill>
          <a:blip r:embed="rId4">
            <a:alphaModFix/>
          </a:blip>
          <a:stretch>
            <a:fillRect/>
          </a:stretch>
        </p:blipFill>
        <p:spPr>
          <a:xfrm>
            <a:off x="7399875" y="2209625"/>
            <a:ext cx="503875" cy="31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1428750" y="49025"/>
            <a:ext cx="5773776" cy="4072975"/>
          </a:xfrm>
          <a:prstGeom prst="rect">
            <a:avLst/>
          </a:prstGeom>
          <a:noFill/>
          <a:ln>
            <a:noFill/>
          </a:ln>
        </p:spPr>
      </p:pic>
      <p:pic>
        <p:nvPicPr>
          <p:cNvPr id="119" name="Shape 119"/>
          <p:cNvPicPr preferRelativeResize="0"/>
          <p:nvPr/>
        </p:nvPicPr>
        <p:blipFill>
          <a:blip r:embed="rId4">
            <a:alphaModFix/>
          </a:blip>
          <a:stretch>
            <a:fillRect/>
          </a:stretch>
        </p:blipFill>
        <p:spPr>
          <a:xfrm>
            <a:off x="2076450" y="4202275"/>
            <a:ext cx="4705350" cy="1066800"/>
          </a:xfrm>
          <a:prstGeom prst="rect">
            <a:avLst/>
          </a:prstGeom>
          <a:noFill/>
          <a:ln>
            <a:noFill/>
          </a:ln>
        </p:spPr>
      </p:pic>
      <p:sp>
        <p:nvSpPr>
          <p:cNvPr id="120" name="Shape 120"/>
          <p:cNvSpPr txBox="1"/>
          <p:nvPr/>
        </p:nvSpPr>
        <p:spPr>
          <a:xfrm>
            <a:off x="8772900" y="4852375"/>
            <a:ext cx="371100" cy="264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nvSpPr>
        <p:spPr>
          <a:xfrm>
            <a:off x="2119700" y="4454875"/>
            <a:ext cx="4662000" cy="840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txBox="1"/>
          <p:nvPr/>
        </p:nvSpPr>
        <p:spPr>
          <a:xfrm>
            <a:off x="6102425" y="4190750"/>
            <a:ext cx="618600" cy="2016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2322675" y="1361550"/>
            <a:ext cx="4251800" cy="3830275"/>
          </a:xfrm>
          <a:prstGeom prst="rect">
            <a:avLst/>
          </a:prstGeom>
          <a:noFill/>
          <a:ln>
            <a:noFill/>
          </a:ln>
        </p:spPr>
      </p:pic>
      <p:sp>
        <p:nvSpPr>
          <p:cNvPr id="128" name="Shape 128"/>
          <p:cNvSpPr txBox="1"/>
          <p:nvPr/>
        </p:nvSpPr>
        <p:spPr>
          <a:xfrm>
            <a:off x="5257000" y="87475"/>
            <a:ext cx="4268100" cy="3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200"/>
              <a:t>We relax (4) into the following formulation:</a:t>
            </a:r>
            <a:endParaRPr sz="1200"/>
          </a:p>
        </p:txBody>
      </p:sp>
      <p:pic>
        <p:nvPicPr>
          <p:cNvPr id="129" name="Shape 129"/>
          <p:cNvPicPr preferRelativeResize="0"/>
          <p:nvPr/>
        </p:nvPicPr>
        <p:blipFill rotWithShape="1">
          <a:blip r:embed="rId4">
            <a:alphaModFix/>
          </a:blip>
          <a:srcRect b="0" l="0" r="29398" t="0"/>
          <a:stretch/>
        </p:blipFill>
        <p:spPr>
          <a:xfrm>
            <a:off x="5330872" y="518650"/>
            <a:ext cx="2909025" cy="662450"/>
          </a:xfrm>
          <a:prstGeom prst="rect">
            <a:avLst/>
          </a:prstGeom>
          <a:noFill/>
          <a:ln>
            <a:noFill/>
          </a:ln>
        </p:spPr>
      </p:pic>
      <p:sp>
        <p:nvSpPr>
          <p:cNvPr id="130" name="Shape 130"/>
          <p:cNvSpPr txBox="1"/>
          <p:nvPr/>
        </p:nvSpPr>
        <p:spPr>
          <a:xfrm>
            <a:off x="118150" y="111200"/>
            <a:ext cx="4726500" cy="102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We set </a:t>
            </a:r>
            <a:r>
              <a:rPr i="1" lang="en-GB"/>
              <a:t>H = WW</a:t>
            </a:r>
            <a:r>
              <a:rPr baseline="30000" i="1" lang="en-GB"/>
              <a:t>T</a:t>
            </a:r>
            <a:r>
              <a:rPr lang="en-GB"/>
              <a:t> and ||</a:t>
            </a:r>
            <a:r>
              <a:rPr i="1" lang="en-GB"/>
              <a:t>x</a:t>
            </a:r>
            <a:r>
              <a:rPr baseline="30000" i="1" lang="en-GB"/>
              <a:t>s</a:t>
            </a:r>
            <a:r>
              <a:rPr baseline="-25000" i="1" lang="en-GB"/>
              <a:t>ip</a:t>
            </a:r>
            <a:r>
              <a:rPr lang="en-GB"/>
              <a:t>|| = 1                 , where ||.|| denotes the l</a:t>
            </a:r>
            <a:r>
              <a:rPr baseline="-25000" lang="en-GB"/>
              <a:t>2</a:t>
            </a:r>
            <a:r>
              <a:rPr lang="en-GB"/>
              <a:t>-norm of a vector. Obviously, H should be symmetric, i.e., </a:t>
            </a:r>
            <a:r>
              <a:rPr i="1" lang="en-GB"/>
              <a:t>H = H</a:t>
            </a:r>
            <a:r>
              <a:rPr baseline="30000" i="1" lang="en-GB"/>
              <a:t>T</a:t>
            </a:r>
            <a:r>
              <a:rPr lang="en-GB"/>
              <a:t> </a:t>
            </a:r>
            <a:endParaRPr/>
          </a:p>
        </p:txBody>
      </p:sp>
      <p:pic>
        <p:nvPicPr>
          <p:cNvPr id="131" name="Shape 131"/>
          <p:cNvPicPr preferRelativeResize="0"/>
          <p:nvPr/>
        </p:nvPicPr>
        <p:blipFill>
          <a:blip r:embed="rId5">
            <a:alphaModFix/>
          </a:blip>
          <a:stretch>
            <a:fillRect/>
          </a:stretch>
        </p:blipFill>
        <p:spPr>
          <a:xfrm>
            <a:off x="2755575" y="208525"/>
            <a:ext cx="707000" cy="203000"/>
          </a:xfrm>
          <a:prstGeom prst="rect">
            <a:avLst/>
          </a:prstGeom>
          <a:noFill/>
          <a:ln>
            <a:noFill/>
          </a:ln>
        </p:spPr>
      </p:pic>
      <p:sp>
        <p:nvSpPr>
          <p:cNvPr id="132" name="Shape 132"/>
          <p:cNvSpPr txBox="1"/>
          <p:nvPr/>
        </p:nvSpPr>
        <p:spPr>
          <a:xfrm>
            <a:off x="6498875" y="924450"/>
            <a:ext cx="707100" cy="203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nvSpPr>
        <p:spPr>
          <a:xfrm>
            <a:off x="1357750" y="316650"/>
            <a:ext cx="5270100" cy="63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Similarly (5) can be further translated into:</a:t>
            </a:r>
            <a:endParaRPr/>
          </a:p>
        </p:txBody>
      </p:sp>
      <p:pic>
        <p:nvPicPr>
          <p:cNvPr id="138" name="Shape 138"/>
          <p:cNvPicPr preferRelativeResize="0"/>
          <p:nvPr/>
        </p:nvPicPr>
        <p:blipFill>
          <a:blip r:embed="rId3">
            <a:alphaModFix/>
          </a:blip>
          <a:stretch>
            <a:fillRect/>
          </a:stretch>
        </p:blipFill>
        <p:spPr>
          <a:xfrm>
            <a:off x="1551650" y="904625"/>
            <a:ext cx="5270100" cy="3812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Solution of SMFCL</a:t>
            </a:r>
            <a:endParaRPr/>
          </a:p>
        </p:txBody>
      </p:sp>
      <p:pic>
        <p:nvPicPr>
          <p:cNvPr id="144" name="Shape 144"/>
          <p:cNvPicPr preferRelativeResize="0"/>
          <p:nvPr/>
        </p:nvPicPr>
        <p:blipFill rotWithShape="1">
          <a:blip r:embed="rId3">
            <a:alphaModFix/>
          </a:blip>
          <a:srcRect b="86055" l="0" r="0" t="0"/>
          <a:stretch/>
        </p:blipFill>
        <p:spPr>
          <a:xfrm>
            <a:off x="1879575" y="1170125"/>
            <a:ext cx="4276875" cy="532800"/>
          </a:xfrm>
          <a:prstGeom prst="rect">
            <a:avLst/>
          </a:prstGeom>
          <a:noFill/>
          <a:ln>
            <a:noFill/>
          </a:ln>
        </p:spPr>
      </p:pic>
      <p:sp>
        <p:nvSpPr>
          <p:cNvPr id="145" name="Shape 145"/>
          <p:cNvSpPr txBox="1"/>
          <p:nvPr/>
        </p:nvSpPr>
        <p:spPr>
          <a:xfrm>
            <a:off x="3112625" y="2385875"/>
            <a:ext cx="1306800" cy="138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txBox="1"/>
          <p:nvPr/>
        </p:nvSpPr>
        <p:spPr>
          <a:xfrm>
            <a:off x="203175" y="2524775"/>
            <a:ext cx="1804200" cy="1872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147" name="Shape 147"/>
          <p:cNvPicPr preferRelativeResize="0"/>
          <p:nvPr/>
        </p:nvPicPr>
        <p:blipFill rotWithShape="1">
          <a:blip r:embed="rId3">
            <a:alphaModFix/>
          </a:blip>
          <a:srcRect b="0" l="0" r="0" t="33043"/>
          <a:stretch/>
        </p:blipFill>
        <p:spPr>
          <a:xfrm>
            <a:off x="1955775" y="1899325"/>
            <a:ext cx="4276875" cy="2558375"/>
          </a:xfrm>
          <a:prstGeom prst="rect">
            <a:avLst/>
          </a:prstGeom>
          <a:noFill/>
          <a:ln>
            <a:noFill/>
          </a:ln>
        </p:spPr>
      </p:pic>
      <p:sp>
        <p:nvSpPr>
          <p:cNvPr id="148" name="Shape 148"/>
          <p:cNvSpPr txBox="1"/>
          <p:nvPr/>
        </p:nvSpPr>
        <p:spPr>
          <a:xfrm>
            <a:off x="4865225" y="2385875"/>
            <a:ext cx="1306800" cy="1389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9" name="Shape 149"/>
          <p:cNvSpPr txBox="1"/>
          <p:nvPr/>
        </p:nvSpPr>
        <p:spPr>
          <a:xfrm>
            <a:off x="1955775" y="2524775"/>
            <a:ext cx="1804200" cy="1872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1650451" y="177875"/>
            <a:ext cx="4652150" cy="2284444"/>
          </a:xfrm>
          <a:prstGeom prst="rect">
            <a:avLst/>
          </a:prstGeom>
          <a:noFill/>
          <a:ln>
            <a:noFill/>
          </a:ln>
        </p:spPr>
      </p:pic>
      <p:pic>
        <p:nvPicPr>
          <p:cNvPr id="155" name="Shape 155"/>
          <p:cNvPicPr preferRelativeResize="0"/>
          <p:nvPr/>
        </p:nvPicPr>
        <p:blipFill>
          <a:blip r:embed="rId4">
            <a:alphaModFix/>
          </a:blip>
          <a:stretch>
            <a:fillRect/>
          </a:stretch>
        </p:blipFill>
        <p:spPr>
          <a:xfrm>
            <a:off x="2260050" y="2403725"/>
            <a:ext cx="4538155" cy="251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2369100" y="179525"/>
            <a:ext cx="4274825" cy="473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1980950" y="348075"/>
            <a:ext cx="4993825" cy="453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Solution of SMFCL (contd.) [Algorithm]</a:t>
            </a:r>
            <a:endParaRPr/>
          </a:p>
        </p:txBody>
      </p:sp>
      <p:pic>
        <p:nvPicPr>
          <p:cNvPr id="171" name="Shape 171"/>
          <p:cNvPicPr preferRelativeResize="0"/>
          <p:nvPr/>
        </p:nvPicPr>
        <p:blipFill>
          <a:blip r:embed="rId3">
            <a:alphaModFix/>
          </a:blip>
          <a:stretch>
            <a:fillRect/>
          </a:stretch>
        </p:blipFill>
        <p:spPr>
          <a:xfrm>
            <a:off x="194600" y="1017725"/>
            <a:ext cx="4021700" cy="2910250"/>
          </a:xfrm>
          <a:prstGeom prst="rect">
            <a:avLst/>
          </a:prstGeom>
          <a:noFill/>
          <a:ln>
            <a:noFill/>
          </a:ln>
        </p:spPr>
      </p:pic>
      <p:pic>
        <p:nvPicPr>
          <p:cNvPr id="172" name="Shape 172"/>
          <p:cNvPicPr preferRelativeResize="0"/>
          <p:nvPr/>
        </p:nvPicPr>
        <p:blipFill>
          <a:blip r:embed="rId4">
            <a:alphaModFix/>
          </a:blip>
          <a:stretch>
            <a:fillRect/>
          </a:stretch>
        </p:blipFill>
        <p:spPr>
          <a:xfrm>
            <a:off x="4419600" y="2313125"/>
            <a:ext cx="4609325" cy="292805"/>
          </a:xfrm>
          <a:prstGeom prst="rect">
            <a:avLst/>
          </a:prstGeom>
          <a:noFill/>
          <a:ln>
            <a:noFill/>
          </a:ln>
        </p:spPr>
      </p:pic>
      <p:pic>
        <p:nvPicPr>
          <p:cNvPr id="173" name="Shape 173"/>
          <p:cNvPicPr preferRelativeResize="0"/>
          <p:nvPr/>
        </p:nvPicPr>
        <p:blipFill>
          <a:blip r:embed="rId5">
            <a:alphaModFix/>
          </a:blip>
          <a:stretch>
            <a:fillRect/>
          </a:stretch>
        </p:blipFill>
        <p:spPr>
          <a:xfrm>
            <a:off x="4516375" y="2598730"/>
            <a:ext cx="4609325" cy="24702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 Preprocessing </a:t>
            </a:r>
            <a:endParaRPr/>
          </a:p>
        </p:txBody>
      </p:sp>
      <p:sp>
        <p:nvSpPr>
          <p:cNvPr id="179" name="Shape 179"/>
          <p:cNvSpPr/>
          <p:nvPr/>
        </p:nvSpPr>
        <p:spPr>
          <a:xfrm>
            <a:off x="1418300" y="980850"/>
            <a:ext cx="2566200" cy="70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Extracting text content from HTML page</a:t>
            </a:r>
            <a:endParaRPr/>
          </a:p>
        </p:txBody>
      </p:sp>
      <p:sp>
        <p:nvSpPr>
          <p:cNvPr id="180" name="Shape 180"/>
          <p:cNvSpPr/>
          <p:nvPr/>
        </p:nvSpPr>
        <p:spPr>
          <a:xfrm>
            <a:off x="1418300" y="2276250"/>
            <a:ext cx="2566200" cy="6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Basic text processing</a:t>
            </a:r>
            <a:endParaRPr/>
          </a:p>
        </p:txBody>
      </p:sp>
      <p:sp>
        <p:nvSpPr>
          <p:cNvPr id="181" name="Shape 181"/>
          <p:cNvSpPr/>
          <p:nvPr/>
        </p:nvSpPr>
        <p:spPr>
          <a:xfrm>
            <a:off x="1418300" y="3571650"/>
            <a:ext cx="2566200" cy="6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Tf-Idf matrix formation</a:t>
            </a:r>
            <a:endParaRPr/>
          </a:p>
        </p:txBody>
      </p:sp>
      <p:sp>
        <p:nvSpPr>
          <p:cNvPr id="182" name="Shape 182"/>
          <p:cNvSpPr/>
          <p:nvPr/>
        </p:nvSpPr>
        <p:spPr>
          <a:xfrm>
            <a:off x="4847300" y="980850"/>
            <a:ext cx="2566200" cy="70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Top ‘N’ Principal component extraction </a:t>
            </a:r>
            <a:endParaRPr/>
          </a:p>
        </p:txBody>
      </p:sp>
      <p:sp>
        <p:nvSpPr>
          <p:cNvPr id="183" name="Shape 183"/>
          <p:cNvSpPr/>
          <p:nvPr/>
        </p:nvSpPr>
        <p:spPr>
          <a:xfrm>
            <a:off x="4847300" y="2276250"/>
            <a:ext cx="2566200" cy="6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Train test splitting for K fold cross validation</a:t>
            </a:r>
            <a:endParaRPr/>
          </a:p>
        </p:txBody>
      </p:sp>
      <p:sp>
        <p:nvSpPr>
          <p:cNvPr id="184" name="Shape 184"/>
          <p:cNvSpPr/>
          <p:nvPr/>
        </p:nvSpPr>
        <p:spPr>
          <a:xfrm>
            <a:off x="4847300" y="3571650"/>
            <a:ext cx="2566200" cy="6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Dumping text files</a:t>
            </a:r>
            <a:endParaRPr/>
          </a:p>
        </p:txBody>
      </p:sp>
      <p:cxnSp>
        <p:nvCxnSpPr>
          <p:cNvPr id="185" name="Shape 185"/>
          <p:cNvCxnSpPr>
            <a:stCxn id="179" idx="2"/>
            <a:endCxn id="180" idx="0"/>
          </p:cNvCxnSpPr>
          <p:nvPr/>
        </p:nvCxnSpPr>
        <p:spPr>
          <a:xfrm>
            <a:off x="2701400" y="1690050"/>
            <a:ext cx="0" cy="586200"/>
          </a:xfrm>
          <a:prstGeom prst="straightConnector1">
            <a:avLst/>
          </a:prstGeom>
          <a:noFill/>
          <a:ln cap="flat" cmpd="sng" w="9525">
            <a:solidFill>
              <a:schemeClr val="dk2"/>
            </a:solidFill>
            <a:prstDash val="solid"/>
            <a:round/>
            <a:headEnd len="med" w="med" type="none"/>
            <a:tailEnd len="med" w="med" type="triangle"/>
          </a:ln>
        </p:spPr>
      </p:cxnSp>
      <p:cxnSp>
        <p:nvCxnSpPr>
          <p:cNvPr id="186" name="Shape 186"/>
          <p:cNvCxnSpPr>
            <a:stCxn id="180" idx="2"/>
            <a:endCxn id="181" idx="0"/>
          </p:cNvCxnSpPr>
          <p:nvPr/>
        </p:nvCxnSpPr>
        <p:spPr>
          <a:xfrm>
            <a:off x="2701400" y="2940150"/>
            <a:ext cx="0" cy="631500"/>
          </a:xfrm>
          <a:prstGeom prst="straightConnector1">
            <a:avLst/>
          </a:prstGeom>
          <a:noFill/>
          <a:ln cap="flat" cmpd="sng" w="9525">
            <a:solidFill>
              <a:schemeClr val="dk2"/>
            </a:solidFill>
            <a:prstDash val="solid"/>
            <a:round/>
            <a:headEnd len="med" w="med" type="none"/>
            <a:tailEnd len="med" w="med" type="triangle"/>
          </a:ln>
        </p:spPr>
      </p:cxnSp>
      <p:cxnSp>
        <p:nvCxnSpPr>
          <p:cNvPr id="187" name="Shape 187"/>
          <p:cNvCxnSpPr>
            <a:stCxn id="182" idx="2"/>
            <a:endCxn id="183" idx="0"/>
          </p:cNvCxnSpPr>
          <p:nvPr/>
        </p:nvCxnSpPr>
        <p:spPr>
          <a:xfrm>
            <a:off x="6130400" y="1690050"/>
            <a:ext cx="0" cy="586200"/>
          </a:xfrm>
          <a:prstGeom prst="straightConnector1">
            <a:avLst/>
          </a:prstGeom>
          <a:noFill/>
          <a:ln cap="flat" cmpd="sng" w="9525">
            <a:solidFill>
              <a:schemeClr val="dk2"/>
            </a:solidFill>
            <a:prstDash val="solid"/>
            <a:round/>
            <a:headEnd len="med" w="med" type="none"/>
            <a:tailEnd len="med" w="med" type="triangle"/>
          </a:ln>
        </p:spPr>
      </p:cxnSp>
      <p:cxnSp>
        <p:nvCxnSpPr>
          <p:cNvPr id="188" name="Shape 188"/>
          <p:cNvCxnSpPr>
            <a:stCxn id="183" idx="2"/>
            <a:endCxn id="184" idx="0"/>
          </p:cNvCxnSpPr>
          <p:nvPr/>
        </p:nvCxnSpPr>
        <p:spPr>
          <a:xfrm>
            <a:off x="6130400" y="2940150"/>
            <a:ext cx="0" cy="631500"/>
          </a:xfrm>
          <a:prstGeom prst="straightConnector1">
            <a:avLst/>
          </a:prstGeom>
          <a:noFill/>
          <a:ln cap="flat" cmpd="sng" w="9525">
            <a:solidFill>
              <a:schemeClr val="dk2"/>
            </a:solidFill>
            <a:prstDash val="solid"/>
            <a:round/>
            <a:headEnd len="med" w="med" type="none"/>
            <a:tailEnd len="med" w="med" type="triangle"/>
          </a:ln>
        </p:spPr>
      </p:cxnSp>
      <p:cxnSp>
        <p:nvCxnSpPr>
          <p:cNvPr id="189" name="Shape 189"/>
          <p:cNvCxnSpPr>
            <a:stCxn id="181" idx="3"/>
            <a:endCxn id="182" idx="1"/>
          </p:cNvCxnSpPr>
          <p:nvPr/>
        </p:nvCxnSpPr>
        <p:spPr>
          <a:xfrm flipH="1" rot="10800000">
            <a:off x="3984500" y="1335600"/>
            <a:ext cx="862800" cy="2568000"/>
          </a:xfrm>
          <a:prstGeom prst="bent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nvSpPr>
        <p:spPr>
          <a:xfrm>
            <a:off x="193075" y="683025"/>
            <a:ext cx="8723400" cy="149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2400"/>
              <a:t>Semi Supervised Learning:</a:t>
            </a:r>
            <a:endParaRPr b="1" sz="2400"/>
          </a:p>
          <a:p>
            <a:pPr indent="0" lvl="0" marL="0">
              <a:spcBef>
                <a:spcPts val="0"/>
              </a:spcBef>
              <a:spcAft>
                <a:spcPts val="0"/>
              </a:spcAft>
              <a:buNone/>
            </a:pPr>
            <a:r>
              <a:t/>
            </a:r>
            <a:endParaRPr b="1" sz="2400"/>
          </a:p>
          <a:p>
            <a:pPr indent="0" lvl="0" marL="0">
              <a:spcBef>
                <a:spcPts val="0"/>
              </a:spcBef>
              <a:spcAft>
                <a:spcPts val="0"/>
              </a:spcAft>
              <a:buNone/>
            </a:pPr>
            <a:r>
              <a:t/>
            </a:r>
            <a:endParaRPr b="1"/>
          </a:p>
          <a:p>
            <a:pPr indent="-311150" lvl="0" marL="457200" rtl="0">
              <a:spcBef>
                <a:spcPts val="0"/>
              </a:spcBef>
              <a:spcAft>
                <a:spcPts val="0"/>
              </a:spcAft>
              <a:buClr>
                <a:schemeClr val="dk1"/>
              </a:buClr>
              <a:buSzPts val="1300"/>
              <a:buChar char="●"/>
            </a:pPr>
            <a:r>
              <a:rPr b="1" i="1" lang="en-GB" sz="1300">
                <a:solidFill>
                  <a:schemeClr val="dk1"/>
                </a:solidFill>
              </a:rPr>
              <a:t>Simple Terms:</a:t>
            </a:r>
            <a:r>
              <a:rPr i="1" lang="en-GB" sz="1300">
                <a:solidFill>
                  <a:schemeClr val="dk1"/>
                </a:solidFill>
              </a:rPr>
              <a:t> </a:t>
            </a:r>
            <a:r>
              <a:rPr lang="en-GB" sz="1300">
                <a:solidFill>
                  <a:schemeClr val="dk1"/>
                </a:solidFill>
              </a:rPr>
              <a:t>A class of supervised learning tasks and techniques that make use of unlabelled data for training - typically a small amount of labelled data with large amount of unlabelled  data. (It lies in between  the un-supervised learning and supervised learning).</a:t>
            </a:r>
            <a:endParaRPr sz="1300">
              <a:solidFill>
                <a:schemeClr val="dk1"/>
              </a:solidFill>
            </a:endParaRPr>
          </a:p>
          <a:p>
            <a:pPr indent="0" lvl="0" marL="0" rtl="0">
              <a:spcBef>
                <a:spcPts val="0"/>
              </a:spcBef>
              <a:spcAft>
                <a:spcPts val="0"/>
              </a:spcAft>
              <a:buNone/>
            </a:pPr>
            <a:r>
              <a:t/>
            </a:r>
            <a:endParaRPr sz="1300">
              <a:solidFill>
                <a:schemeClr val="dk1"/>
              </a:solidFill>
            </a:endParaRPr>
          </a:p>
          <a:p>
            <a:pPr indent="0" lvl="0" marL="0">
              <a:spcBef>
                <a:spcPts val="0"/>
              </a:spcBef>
              <a:spcAft>
                <a:spcPts val="0"/>
              </a:spcAft>
              <a:buNone/>
            </a:pPr>
            <a:r>
              <a:t/>
            </a:r>
            <a:endParaRPr sz="1300">
              <a:solidFill>
                <a:schemeClr val="dk1"/>
              </a:solidFill>
            </a:endParaRPr>
          </a:p>
          <a:p>
            <a:pPr indent="-311150" lvl="0" marL="457200">
              <a:spcBef>
                <a:spcPts val="0"/>
              </a:spcBef>
              <a:spcAft>
                <a:spcPts val="0"/>
              </a:spcAft>
              <a:buClr>
                <a:schemeClr val="dk1"/>
              </a:buClr>
              <a:buSzPts val="1300"/>
              <a:buChar char="●"/>
            </a:pPr>
            <a:r>
              <a:rPr lang="en-GB" sz="1300">
                <a:solidFill>
                  <a:schemeClr val="dk1"/>
                </a:solidFill>
              </a:rPr>
              <a:t>Here, Labeled  data is used to help identify </a:t>
            </a:r>
            <a:r>
              <a:rPr i="1" lang="en-GB" sz="1300">
                <a:solidFill>
                  <a:schemeClr val="dk1"/>
                </a:solidFill>
              </a:rPr>
              <a:t>that</a:t>
            </a:r>
            <a:r>
              <a:rPr lang="en-GB" sz="1300">
                <a:solidFill>
                  <a:schemeClr val="dk1"/>
                </a:solidFill>
              </a:rPr>
              <a:t> there are specific groups of webpage  types present in the data-set and what they </a:t>
            </a:r>
            <a:r>
              <a:rPr i="1" lang="en-GB" sz="1300">
                <a:solidFill>
                  <a:schemeClr val="dk1"/>
                </a:solidFill>
              </a:rPr>
              <a:t>might be.</a:t>
            </a:r>
            <a:r>
              <a:rPr lang="en-GB" sz="1300">
                <a:solidFill>
                  <a:schemeClr val="dk1"/>
                </a:solidFill>
              </a:rPr>
              <a:t> The algorithm is then trained on unlabeled  data to define the boundaries of those web page types and may even identify new types of web-pages  that were unspecified in the existing human inputted labels.</a:t>
            </a:r>
            <a:endParaRPr sz="1300">
              <a:solidFill>
                <a:schemeClr val="dk1"/>
              </a:solidFill>
            </a:endParaRPr>
          </a:p>
          <a:p>
            <a:pPr indent="0" lvl="0" marL="0">
              <a:spcBef>
                <a:spcPts val="0"/>
              </a:spcBef>
              <a:spcAft>
                <a:spcPts val="0"/>
              </a:spcAft>
              <a:buNone/>
            </a:pPr>
            <a:r>
              <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Experimental Results</a:t>
            </a:r>
            <a:endParaRPr/>
          </a:p>
        </p:txBody>
      </p:sp>
      <p:pic>
        <p:nvPicPr>
          <p:cNvPr id="195" name="Shape 195"/>
          <p:cNvPicPr preferRelativeResize="0"/>
          <p:nvPr/>
        </p:nvPicPr>
        <p:blipFill>
          <a:blip r:embed="rId3">
            <a:alphaModFix/>
          </a:blip>
          <a:stretch>
            <a:fillRect/>
          </a:stretch>
        </p:blipFill>
        <p:spPr>
          <a:xfrm>
            <a:off x="152400" y="1170125"/>
            <a:ext cx="4371050" cy="3278300"/>
          </a:xfrm>
          <a:prstGeom prst="rect">
            <a:avLst/>
          </a:prstGeom>
          <a:noFill/>
          <a:ln>
            <a:noFill/>
          </a:ln>
        </p:spPr>
      </p:pic>
      <p:pic>
        <p:nvPicPr>
          <p:cNvPr id="196" name="Shape 196"/>
          <p:cNvPicPr preferRelativeResize="0"/>
          <p:nvPr/>
        </p:nvPicPr>
        <p:blipFill>
          <a:blip r:embed="rId4">
            <a:alphaModFix/>
          </a:blip>
          <a:stretch>
            <a:fillRect/>
          </a:stretch>
        </p:blipFill>
        <p:spPr>
          <a:xfrm>
            <a:off x="4675850" y="1170125"/>
            <a:ext cx="4315750" cy="32368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04400" y="1907075"/>
            <a:ext cx="2935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138550" y="306650"/>
            <a:ext cx="8433600" cy="1441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2400"/>
              <a:t>Multi-view Learning :</a:t>
            </a:r>
            <a:endParaRPr b="1" sz="2400"/>
          </a:p>
          <a:p>
            <a:pPr indent="0" lvl="0" marL="0" rtl="0">
              <a:lnSpc>
                <a:spcPct val="115000"/>
              </a:lnSpc>
              <a:spcBef>
                <a:spcPts val="0"/>
              </a:spcBef>
              <a:spcAft>
                <a:spcPts val="0"/>
              </a:spcAft>
              <a:buNone/>
            </a:pPr>
            <a:r>
              <a:t/>
            </a:r>
            <a:endParaRPr b="1" sz="1800"/>
          </a:p>
          <a:p>
            <a:pPr indent="-311150" lvl="0" marL="457200" rtl="0">
              <a:lnSpc>
                <a:spcPct val="115000"/>
              </a:lnSpc>
              <a:spcBef>
                <a:spcPts val="0"/>
              </a:spcBef>
              <a:spcAft>
                <a:spcPts val="0"/>
              </a:spcAft>
              <a:buClr>
                <a:schemeClr val="dk1"/>
              </a:buClr>
              <a:buSzPts val="1300"/>
              <a:buChar char="●"/>
            </a:pPr>
            <a:r>
              <a:rPr lang="en-GB" sz="1300">
                <a:solidFill>
                  <a:schemeClr val="dk1"/>
                </a:solidFill>
              </a:rPr>
              <a:t>Many real-world datasets possess data samples characterized using multiple views,e.g., web-pages can be described using both textual content in each page and the hyperlink structure between  them. </a:t>
            </a:r>
            <a:endParaRPr sz="1300">
              <a:solidFill>
                <a:schemeClr val="dk1"/>
              </a:solidFill>
            </a:endParaRPr>
          </a:p>
          <a:p>
            <a:pPr indent="-311150" lvl="0" marL="457200" rtl="0">
              <a:spcBef>
                <a:spcPts val="0"/>
              </a:spcBef>
              <a:spcAft>
                <a:spcPts val="0"/>
              </a:spcAft>
              <a:buClr>
                <a:schemeClr val="dk1"/>
              </a:buClr>
              <a:buSzPts val="1300"/>
              <a:buChar char="●"/>
            </a:pPr>
            <a:r>
              <a:rPr lang="en-GB" sz="1300">
                <a:solidFill>
                  <a:schemeClr val="dk1"/>
                </a:solidFill>
              </a:rPr>
              <a:t>It has been shown that the error rate on unseen test samples can be upper bounded by the disagreement between the classification decisions obtained from independent  views of the data.</a:t>
            </a:r>
            <a:endParaRPr sz="1300">
              <a:solidFill>
                <a:schemeClr val="dk1"/>
              </a:solidFill>
            </a:endParaRPr>
          </a:p>
          <a:p>
            <a:pPr indent="0" lvl="0" marL="0" rtl="0">
              <a:spcBef>
                <a:spcPts val="0"/>
              </a:spcBef>
              <a:spcAft>
                <a:spcPts val="0"/>
              </a:spcAft>
              <a:buNone/>
            </a:pPr>
            <a:r>
              <a:t/>
            </a:r>
            <a:endParaRPr sz="1300">
              <a:solidFill>
                <a:schemeClr val="dk1"/>
              </a:solidFill>
            </a:endParaRPr>
          </a:p>
          <a:p>
            <a:pPr indent="0" lvl="0" marL="0">
              <a:spcBef>
                <a:spcPts val="0"/>
              </a:spcBef>
              <a:spcAft>
                <a:spcPts val="0"/>
              </a:spcAft>
              <a:buClr>
                <a:schemeClr val="dk1"/>
              </a:buClr>
              <a:buSzPts val="1100"/>
              <a:buFont typeface="Arial"/>
              <a:buNone/>
            </a:pPr>
            <a:r>
              <a:rPr lang="en-GB" sz="1300">
                <a:solidFill>
                  <a:schemeClr val="dk1"/>
                </a:solidFill>
              </a:rPr>
              <a:t>This relatively new machine learning technique, commonly called as </a:t>
            </a:r>
            <a:r>
              <a:rPr b="1" lang="en-GB" sz="1300">
                <a:solidFill>
                  <a:schemeClr val="dk1"/>
                </a:solidFill>
              </a:rPr>
              <a:t>Multiview Learning</a:t>
            </a:r>
            <a:r>
              <a:rPr lang="en-GB" sz="1300">
                <a:solidFill>
                  <a:schemeClr val="dk1"/>
                </a:solidFill>
              </a:rPr>
              <a:t> has been predominantly successfully used in conjunction with semi-supervised and also unsupervised  approaches.</a:t>
            </a:r>
            <a:endParaRPr sz="1300">
              <a:solidFill>
                <a:schemeClr val="dk1"/>
              </a:solidFill>
            </a:endParaRPr>
          </a:p>
          <a:p>
            <a:pPr indent="0" lvl="0" marL="0" rtl="0">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1300">
              <a:solidFill>
                <a:schemeClr val="dk1"/>
              </a:solidFill>
            </a:endParaRPr>
          </a:p>
          <a:p>
            <a:pPr indent="-311150" lvl="0" marL="457200" marR="0" rtl="0" algn="l">
              <a:lnSpc>
                <a:spcPct val="100000"/>
              </a:lnSpc>
              <a:spcBef>
                <a:spcPts val="0"/>
              </a:spcBef>
              <a:spcAft>
                <a:spcPts val="0"/>
              </a:spcAft>
              <a:buClr>
                <a:srgbClr val="222222"/>
              </a:buClr>
              <a:buSzPts val="1300"/>
              <a:buChar char="●"/>
            </a:pPr>
            <a:r>
              <a:rPr lang="en-GB" sz="1300">
                <a:solidFill>
                  <a:srgbClr val="222222"/>
                </a:solidFill>
                <a:highlight>
                  <a:srgbClr val="FFFFFF"/>
                </a:highlight>
              </a:rPr>
              <a:t>Each example is described using two different feature sets that provide different, complementary information about the instance. </a:t>
            </a:r>
            <a:endParaRPr sz="1300">
              <a:solidFill>
                <a:srgbClr val="222222"/>
              </a:solidFill>
              <a:highlight>
                <a:srgbClr val="FFFFFF"/>
              </a:highlight>
            </a:endParaRPr>
          </a:p>
          <a:p>
            <a:pPr indent="-311150" lvl="0" marL="457200" marR="0" rtl="0" algn="l">
              <a:lnSpc>
                <a:spcPct val="100000"/>
              </a:lnSpc>
              <a:spcBef>
                <a:spcPts val="0"/>
              </a:spcBef>
              <a:spcAft>
                <a:spcPts val="0"/>
              </a:spcAft>
              <a:buSzPts val="1300"/>
              <a:buChar char="●"/>
            </a:pPr>
            <a:r>
              <a:rPr lang="en-GB" sz="1300">
                <a:solidFill>
                  <a:srgbClr val="222222"/>
                </a:solidFill>
                <a:highlight>
                  <a:srgbClr val="FFFFFF"/>
                </a:highlight>
              </a:rPr>
              <a:t>Ideally, the two </a:t>
            </a:r>
            <a:r>
              <a:rPr lang="en-GB" sz="1300">
                <a:solidFill>
                  <a:schemeClr val="dk1"/>
                </a:solidFill>
              </a:rPr>
              <a:t>views</a:t>
            </a:r>
            <a:r>
              <a:rPr lang="en-GB" sz="1300">
                <a:solidFill>
                  <a:srgbClr val="222222"/>
                </a:solidFill>
                <a:highlight>
                  <a:srgbClr val="FFFFFF"/>
                </a:highlight>
              </a:rPr>
              <a:t> are conditionally independent (i.e., the two feature sets of each instance are conditionally independent  given the class) and each view is sufficient (i.e., the class of an instance can be accurately predicted from each view alone). </a:t>
            </a:r>
            <a:endParaRPr sz="1300">
              <a:solidFill>
                <a:srgbClr val="222222"/>
              </a:solidFill>
              <a:highlight>
                <a:srgbClr val="FFFFFF"/>
              </a:highlight>
            </a:endParaRPr>
          </a:p>
          <a:p>
            <a:pPr indent="-311150" lvl="0" marL="457200" marR="0" rtl="0" algn="l">
              <a:lnSpc>
                <a:spcPct val="100000"/>
              </a:lnSpc>
              <a:spcBef>
                <a:spcPts val="0"/>
              </a:spcBef>
              <a:spcAft>
                <a:spcPts val="0"/>
              </a:spcAft>
              <a:buClr>
                <a:srgbClr val="222222"/>
              </a:buClr>
              <a:buSzPts val="1300"/>
              <a:buChar char="●"/>
            </a:pPr>
            <a:r>
              <a:rPr lang="en-GB" sz="1300">
                <a:solidFill>
                  <a:srgbClr val="222222"/>
                </a:solidFill>
                <a:highlight>
                  <a:srgbClr val="FFFFFF"/>
                </a:highlight>
              </a:rPr>
              <a:t>Co-training first learns a separate classifier for each view using any labeled examples. The most confident predictions of each classifier on the unlabeled data are then used to iteratively construct additional labeled training data.</a:t>
            </a:r>
            <a:endParaRPr baseline="30000" sz="1300" u="sng">
              <a:solidFill>
                <a:srgbClr val="0B0080"/>
              </a:solidFill>
              <a:highlight>
                <a:srgbClr val="FFFFFF"/>
              </a:highlight>
              <a:hlinkClick r:id="rId3"/>
            </a:endParaRPr>
          </a:p>
          <a:p>
            <a:pPr indent="0" lvl="0" marL="0" rtl="0">
              <a:lnSpc>
                <a:spcPct val="115000"/>
              </a:lnSpc>
              <a:spcBef>
                <a:spcPts val="0"/>
              </a:spcBef>
              <a:spcAft>
                <a:spcPts val="0"/>
              </a:spcAft>
              <a:buNone/>
            </a:pPr>
            <a:r>
              <a:t/>
            </a:r>
            <a:endParaRPr baseline="30000" sz="1300"/>
          </a:p>
          <a:p>
            <a:pPr indent="0" lvl="0" marL="0" rtl="0">
              <a:lnSpc>
                <a:spcPct val="115000"/>
              </a:lnSpc>
              <a:spcBef>
                <a:spcPts val="0"/>
              </a:spcBef>
              <a:spcAft>
                <a:spcPts val="0"/>
              </a:spcAft>
              <a:buClr>
                <a:schemeClr val="dk1"/>
              </a:buClr>
              <a:buSzPts val="1100"/>
              <a:buFont typeface="Arial"/>
              <a:buNone/>
            </a:pPr>
            <a:r>
              <a:t/>
            </a:r>
            <a:endParaRPr baseline="30000" sz="1300" u="sng">
              <a:solidFill>
                <a:srgbClr val="0B0080"/>
              </a:solidFill>
              <a:highlight>
                <a:srgbClr val="FFFFFF"/>
              </a:highlight>
              <a:hlinkClick r:id="rId4"/>
            </a:endParaRPr>
          </a:p>
          <a:p>
            <a:pPr indent="0" lvl="0" marL="0">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00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2400"/>
              <a:t>Introduction</a:t>
            </a:r>
            <a:endParaRPr sz="2400"/>
          </a:p>
        </p:txBody>
      </p:sp>
      <p:sp>
        <p:nvSpPr>
          <p:cNvPr id="71" name="Shape 71"/>
          <p:cNvSpPr txBox="1"/>
          <p:nvPr>
            <p:ph idx="1" type="body"/>
          </p:nvPr>
        </p:nvSpPr>
        <p:spPr>
          <a:xfrm>
            <a:off x="311700" y="9928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300">
                <a:solidFill>
                  <a:schemeClr val="dk1"/>
                </a:solidFill>
              </a:rPr>
              <a:t>Webpage  classification refers to the problem of assigning a webpage class that describes its contents. A webpage classification has 3 characteristics : </a:t>
            </a:r>
            <a:endParaRPr sz="1300">
              <a:solidFill>
                <a:schemeClr val="dk1"/>
              </a:solidFill>
            </a:endParaRPr>
          </a:p>
          <a:p>
            <a:pPr indent="-311150" lvl="0" marL="457200" rtl="0">
              <a:lnSpc>
                <a:spcPct val="114000"/>
              </a:lnSpc>
              <a:spcBef>
                <a:spcPts val="1600"/>
              </a:spcBef>
              <a:spcAft>
                <a:spcPts val="0"/>
              </a:spcAft>
              <a:buClr>
                <a:schemeClr val="dk1"/>
              </a:buClr>
              <a:buSzPts val="1300"/>
              <a:buChar char="●"/>
            </a:pPr>
            <a:r>
              <a:rPr lang="en-GB" sz="1300">
                <a:solidFill>
                  <a:schemeClr val="dk1"/>
                </a:solidFill>
              </a:rPr>
              <a:t>Webpage  is a kind of multi-view data, since it usually contains two or more types of data, e.g., text, hyperlinks and  images, where each type of data can be regarded as a view.</a:t>
            </a:r>
            <a:endParaRPr sz="1300">
              <a:solidFill>
                <a:schemeClr val="dk1"/>
              </a:solidFill>
            </a:endParaRPr>
          </a:p>
          <a:p>
            <a:pPr indent="-311150" lvl="0" marL="457200" rtl="0">
              <a:lnSpc>
                <a:spcPct val="114000"/>
              </a:lnSpc>
              <a:spcBef>
                <a:spcPts val="1600"/>
              </a:spcBef>
              <a:spcAft>
                <a:spcPts val="0"/>
              </a:spcAft>
              <a:buClr>
                <a:schemeClr val="dk1"/>
              </a:buClr>
              <a:buSzPts val="1300"/>
              <a:buChar char="●"/>
            </a:pPr>
            <a:r>
              <a:rPr lang="en-GB" sz="1300">
                <a:solidFill>
                  <a:schemeClr val="dk1"/>
                </a:solidFill>
              </a:rPr>
              <a:t>Webpage  classification is a semi-supervised application, since labeled pages are harder to collect compared to unlabeled  pages in practice. </a:t>
            </a:r>
            <a:endParaRPr sz="1300">
              <a:solidFill>
                <a:schemeClr val="dk1"/>
              </a:solidFill>
            </a:endParaRPr>
          </a:p>
          <a:p>
            <a:pPr indent="-311150" lvl="0" marL="457200" rtl="0">
              <a:lnSpc>
                <a:spcPct val="114000"/>
              </a:lnSpc>
              <a:spcBef>
                <a:spcPts val="1600"/>
              </a:spcBef>
              <a:spcAft>
                <a:spcPts val="0"/>
              </a:spcAft>
              <a:buClr>
                <a:schemeClr val="dk1"/>
              </a:buClr>
              <a:buSzPts val="1300"/>
              <a:buChar char="●"/>
            </a:pPr>
            <a:r>
              <a:rPr lang="en-GB" sz="1300">
                <a:solidFill>
                  <a:schemeClr val="dk1"/>
                </a:solidFill>
              </a:rPr>
              <a:t>Webpage  data is high-dimensional, since webpages  usually contain much information. Considering  these three characteristics, it is crucial to design effective semi-supervised multi-view feature learning (SMFL) methods for webpage  </a:t>
            </a:r>
            <a:r>
              <a:rPr lang="en-GB" sz="1300">
                <a:solidFill>
                  <a:schemeClr val="dk1"/>
                </a:solidFill>
              </a:rPr>
              <a:t>classification</a:t>
            </a:r>
            <a:r>
              <a:rPr lang="en-GB" sz="1300">
                <a:solidFill>
                  <a:schemeClr val="dk1"/>
                </a:solidFill>
              </a:rPr>
              <a:t>.</a:t>
            </a:r>
            <a:endParaRPr sz="1300">
              <a:solidFill>
                <a:schemeClr val="dk1"/>
              </a:solidFill>
            </a:endParaRPr>
          </a:p>
          <a:p>
            <a:pPr indent="0" lvl="0" marL="0">
              <a:lnSpc>
                <a:spcPct val="100000"/>
              </a:lnSpc>
              <a:spcBef>
                <a:spcPts val="1600"/>
              </a:spcBef>
              <a:spcAft>
                <a:spcPts val="0"/>
              </a:spcAft>
              <a:buNone/>
            </a:pPr>
            <a:r>
              <a:rPr lang="en-GB" sz="1300">
                <a:solidFill>
                  <a:schemeClr val="dk1"/>
                </a:solidFill>
              </a:rPr>
              <a:t>These 3 characteristics have been taken into account by two other webpage classification methods only :-</a:t>
            </a:r>
            <a:endParaRPr sz="1300">
              <a:solidFill>
                <a:schemeClr val="dk1"/>
              </a:solidFill>
            </a:endParaRPr>
          </a:p>
          <a:p>
            <a:pPr indent="-311150" lvl="0" marL="457200">
              <a:lnSpc>
                <a:spcPct val="100000"/>
              </a:lnSpc>
              <a:spcBef>
                <a:spcPts val="1600"/>
              </a:spcBef>
              <a:spcAft>
                <a:spcPts val="0"/>
              </a:spcAft>
              <a:buClr>
                <a:schemeClr val="dk1"/>
              </a:buClr>
              <a:buSzPts val="1300"/>
              <a:buChar char="●"/>
            </a:pPr>
            <a:r>
              <a:rPr lang="en-GB" sz="1300">
                <a:solidFill>
                  <a:schemeClr val="dk1"/>
                </a:solidFill>
              </a:rPr>
              <a:t>SSGCA</a:t>
            </a:r>
            <a:endParaRPr sz="1300">
              <a:solidFill>
                <a:schemeClr val="dk1"/>
              </a:solidFill>
            </a:endParaRPr>
          </a:p>
          <a:p>
            <a:pPr indent="-311150" lvl="0" marL="457200">
              <a:lnSpc>
                <a:spcPct val="100000"/>
              </a:lnSpc>
              <a:spcBef>
                <a:spcPts val="0"/>
              </a:spcBef>
              <a:spcAft>
                <a:spcPts val="0"/>
              </a:spcAft>
              <a:buClr>
                <a:schemeClr val="dk1"/>
              </a:buClr>
              <a:buSzPts val="1300"/>
              <a:buChar char="●"/>
            </a:pPr>
            <a:r>
              <a:rPr lang="en-GB" sz="1300">
                <a:solidFill>
                  <a:schemeClr val="dk1"/>
                </a:solidFill>
              </a:rPr>
              <a:t>USI</a:t>
            </a:r>
            <a:r>
              <a:rPr baseline="30000" lang="en-GB" sz="1300">
                <a:solidFill>
                  <a:schemeClr val="dk1"/>
                </a:solidFill>
              </a:rPr>
              <a:t>2</a:t>
            </a:r>
            <a:r>
              <a:rPr lang="en-GB" sz="1300">
                <a:solidFill>
                  <a:schemeClr val="dk1"/>
                </a:solidFill>
              </a:rPr>
              <a:t>MD</a:t>
            </a:r>
            <a:endParaRPr sz="13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268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this paper is about</a:t>
            </a:r>
            <a:r>
              <a:rPr lang="en-GB"/>
              <a:t>...</a:t>
            </a:r>
            <a:endParaRPr/>
          </a:p>
        </p:txBody>
      </p:sp>
      <p:sp>
        <p:nvSpPr>
          <p:cNvPr id="77" name="Shape 77"/>
          <p:cNvSpPr txBox="1"/>
          <p:nvPr>
            <p:ph idx="1" type="body"/>
          </p:nvPr>
        </p:nvSpPr>
        <p:spPr>
          <a:xfrm>
            <a:off x="311700" y="964800"/>
            <a:ext cx="8520600" cy="3416400"/>
          </a:xfrm>
          <a:prstGeom prst="rect">
            <a:avLst/>
          </a:prstGeom>
        </p:spPr>
        <p:txBody>
          <a:bodyPr anchorCtr="0" anchor="t" bIns="91425" lIns="91425" spcFirstLastPara="1" rIns="91425" wrap="square" tIns="91425">
            <a:noAutofit/>
          </a:bodyPr>
          <a:lstStyle/>
          <a:p>
            <a:pPr indent="-311150" lvl="0" marL="457200">
              <a:lnSpc>
                <a:spcPct val="114000"/>
              </a:lnSpc>
              <a:spcBef>
                <a:spcPts val="50"/>
              </a:spcBef>
              <a:spcAft>
                <a:spcPts val="0"/>
              </a:spcAft>
              <a:buClr>
                <a:schemeClr val="dk1"/>
              </a:buClr>
              <a:buSzPts val="1300"/>
              <a:buChar char="●"/>
            </a:pPr>
            <a:r>
              <a:rPr lang="en-GB" sz="1300">
                <a:solidFill>
                  <a:schemeClr val="dk1"/>
                </a:solidFill>
              </a:rPr>
              <a:t>Webpage </a:t>
            </a:r>
            <a:r>
              <a:rPr lang="en-GB" sz="1300">
                <a:solidFill>
                  <a:schemeClr val="dk1"/>
                </a:solidFill>
              </a:rPr>
              <a:t>classification application is usually semi-supervised and currently u</a:t>
            </a:r>
            <a:r>
              <a:rPr lang="en-GB" sz="1300">
                <a:solidFill>
                  <a:schemeClr val="dk1"/>
                </a:solidFill>
              </a:rPr>
              <a:t>sing </a:t>
            </a:r>
            <a:r>
              <a:rPr b="1" lang="en-GB" sz="1300">
                <a:solidFill>
                  <a:schemeClr val="dk1"/>
                </a:solidFill>
              </a:rPr>
              <a:t>Semi-supervised Multi-view Feature Learning</a:t>
            </a:r>
            <a:r>
              <a:rPr lang="en-GB" sz="1300">
                <a:solidFill>
                  <a:schemeClr val="dk1"/>
                </a:solidFill>
              </a:rPr>
              <a:t> (SMFL) technique to deal with the webpage  classification problem is on the rise.</a:t>
            </a:r>
            <a:endParaRPr sz="1300">
              <a:solidFill>
                <a:schemeClr val="dk1"/>
              </a:solidFill>
            </a:endParaRPr>
          </a:p>
          <a:p>
            <a:pPr indent="-311150" lvl="0" marL="457200">
              <a:lnSpc>
                <a:spcPct val="114000"/>
              </a:lnSpc>
              <a:spcBef>
                <a:spcPts val="1600"/>
              </a:spcBef>
              <a:spcAft>
                <a:spcPts val="0"/>
              </a:spcAft>
              <a:buClr>
                <a:schemeClr val="dk1"/>
              </a:buClr>
              <a:buSzPts val="1300"/>
              <a:buChar char="●"/>
            </a:pPr>
            <a:r>
              <a:rPr lang="en-GB" sz="1300">
                <a:solidFill>
                  <a:schemeClr val="dk1"/>
                </a:solidFill>
              </a:rPr>
              <a:t>Effectively utilize the correlation information among multi-view of webpage  data is an important research topic. Correlation analysis on multi-view data can facilitate extraction of the complementary information.</a:t>
            </a:r>
            <a:endParaRPr sz="1300">
              <a:solidFill>
                <a:schemeClr val="dk1"/>
              </a:solidFill>
            </a:endParaRPr>
          </a:p>
          <a:p>
            <a:pPr indent="-311150" lvl="0" marL="457200">
              <a:lnSpc>
                <a:spcPct val="114000"/>
              </a:lnSpc>
              <a:spcBef>
                <a:spcPts val="1600"/>
              </a:spcBef>
              <a:spcAft>
                <a:spcPts val="0"/>
              </a:spcAft>
              <a:buClr>
                <a:schemeClr val="dk1"/>
              </a:buClr>
              <a:buSzPts val="1300"/>
              <a:buChar char="●"/>
            </a:pPr>
            <a:r>
              <a:rPr lang="en-GB" sz="1300">
                <a:solidFill>
                  <a:schemeClr val="dk1"/>
                </a:solidFill>
              </a:rPr>
              <a:t>This paper proposes a novel SMFL approach  </a:t>
            </a:r>
            <a:r>
              <a:rPr b="1" lang="en-GB" sz="1300">
                <a:solidFill>
                  <a:schemeClr val="dk1"/>
                </a:solidFill>
              </a:rPr>
              <a:t>Semi-supervised  Multi-view Correlation Feature Learning </a:t>
            </a:r>
            <a:r>
              <a:rPr lang="en-GB" sz="1300">
                <a:solidFill>
                  <a:schemeClr val="dk1"/>
                </a:solidFill>
              </a:rPr>
              <a:t>(</a:t>
            </a:r>
            <a:r>
              <a:rPr b="1" lang="en-GB" sz="1300">
                <a:solidFill>
                  <a:schemeClr val="dk1"/>
                </a:solidFill>
              </a:rPr>
              <a:t>SMCFL)</a:t>
            </a:r>
            <a:r>
              <a:rPr lang="en-GB" sz="1300">
                <a:solidFill>
                  <a:schemeClr val="dk1"/>
                </a:solidFill>
              </a:rPr>
              <a:t>, for web-page classification.</a:t>
            </a:r>
            <a:endParaRPr sz="1300">
              <a:solidFill>
                <a:schemeClr val="dk1"/>
              </a:solidFill>
            </a:endParaRPr>
          </a:p>
          <a:p>
            <a:pPr indent="-311150" lvl="0" marL="457200">
              <a:lnSpc>
                <a:spcPct val="114000"/>
              </a:lnSpc>
              <a:spcBef>
                <a:spcPts val="1600"/>
              </a:spcBef>
              <a:spcAft>
                <a:spcPts val="0"/>
              </a:spcAft>
              <a:buClr>
                <a:schemeClr val="dk1"/>
              </a:buClr>
              <a:buSzPts val="1300"/>
              <a:buChar char="●"/>
            </a:pPr>
            <a:r>
              <a:rPr lang="en-GB" sz="1300">
                <a:solidFill>
                  <a:schemeClr val="dk1"/>
                </a:solidFill>
              </a:rPr>
              <a:t>SMCFL seeks for a discriminant common space by learning a multi-view shared transformation in a semi-supervised manner. </a:t>
            </a:r>
            <a:endParaRPr sz="1300">
              <a:solidFill>
                <a:schemeClr val="dk1"/>
              </a:solidFill>
            </a:endParaRPr>
          </a:p>
          <a:p>
            <a:pPr indent="-311150" lvl="0" marL="457200">
              <a:lnSpc>
                <a:spcPct val="114000"/>
              </a:lnSpc>
              <a:spcBef>
                <a:spcPts val="1600"/>
              </a:spcBef>
              <a:spcAft>
                <a:spcPts val="0"/>
              </a:spcAft>
              <a:buClr>
                <a:schemeClr val="dk1"/>
              </a:buClr>
              <a:buSzPts val="1300"/>
              <a:buChar char="●"/>
            </a:pPr>
            <a:r>
              <a:rPr lang="en-GB" sz="1300">
                <a:solidFill>
                  <a:schemeClr val="dk1"/>
                </a:solidFill>
              </a:rPr>
              <a:t>In the discriminant space, the correlation between intra-class samples is maximized, and the correlation between inter-class samples and the global  correlation  among  both  labeled  and  unlabeled  samples are minimized simultaneously.</a:t>
            </a:r>
            <a:endParaRPr sz="1300">
              <a:solidFill>
                <a:schemeClr val="dk1"/>
              </a:solidFill>
            </a:endParaRPr>
          </a:p>
          <a:p>
            <a:pPr indent="0" lvl="0" marL="0">
              <a:spcBef>
                <a:spcPts val="1600"/>
              </a:spcBef>
              <a:spcAft>
                <a:spcPts val="0"/>
              </a:spcAft>
              <a:buNone/>
            </a:pPr>
            <a:r>
              <a:t/>
            </a:r>
            <a:endParaRPr sz="1300">
              <a:solidFill>
                <a:schemeClr val="dk1"/>
              </a:solidFill>
            </a:endParaRPr>
          </a:p>
          <a:p>
            <a:pPr indent="0" lvl="0" marL="0">
              <a:spcBef>
                <a:spcPts val="1600"/>
              </a:spcBef>
              <a:spcAft>
                <a:spcPts val="0"/>
              </a:spcAft>
              <a:buClr>
                <a:schemeClr val="dk1"/>
              </a:buClr>
              <a:buSzPts val="1100"/>
              <a:buFont typeface="Arial"/>
              <a:buNone/>
            </a:pPr>
            <a:r>
              <a:t/>
            </a:r>
            <a:endParaRPr sz="1300">
              <a:solidFill>
                <a:schemeClr val="dk1"/>
              </a:solidFill>
            </a:endParaRPr>
          </a:p>
          <a:p>
            <a:pPr indent="0" lvl="0" marL="0">
              <a:spcBef>
                <a:spcPts val="1600"/>
              </a:spcBef>
              <a:spcAft>
                <a:spcPts val="0"/>
              </a:spcAft>
              <a:buNone/>
            </a:pPr>
            <a:r>
              <a:t/>
            </a:r>
            <a:endParaRPr sz="10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Motivation &amp; Contribution</a:t>
            </a:r>
            <a:endParaRPr/>
          </a:p>
        </p:txBody>
      </p:sp>
      <p:sp>
        <p:nvSpPr>
          <p:cNvPr id="83" name="Shape 83"/>
          <p:cNvSpPr txBox="1"/>
          <p:nvPr/>
        </p:nvSpPr>
        <p:spPr>
          <a:xfrm>
            <a:off x="407075" y="1384050"/>
            <a:ext cx="8087700" cy="2375400"/>
          </a:xfrm>
          <a:prstGeom prst="rect">
            <a:avLst/>
          </a:prstGeom>
          <a:noFill/>
          <a:ln>
            <a:noFill/>
          </a:ln>
        </p:spPr>
        <p:txBody>
          <a:bodyPr anchorCtr="0" anchor="t" bIns="91425" lIns="91425" spcFirstLastPara="1" rIns="91425" wrap="square" tIns="91425">
            <a:noAutofit/>
          </a:bodyPr>
          <a:lstStyle/>
          <a:p>
            <a:pPr indent="-311150" lvl="0" marL="457200" rtl="0">
              <a:lnSpc>
                <a:spcPct val="112000"/>
              </a:lnSpc>
              <a:spcBef>
                <a:spcPts val="270"/>
              </a:spcBef>
              <a:spcAft>
                <a:spcPts val="0"/>
              </a:spcAft>
              <a:buClr>
                <a:schemeClr val="dk1"/>
              </a:buClr>
              <a:buSzPts val="1300"/>
              <a:buChar char="●"/>
            </a:pPr>
            <a:r>
              <a:rPr lang="en-GB" sz="1300">
                <a:solidFill>
                  <a:schemeClr val="dk1"/>
                </a:solidFill>
              </a:rPr>
              <a:t>The correlation information from inter-view and intra-view depicts the association relationship among multiple views which has close connection with classification.</a:t>
            </a:r>
            <a:endParaRPr sz="1300">
              <a:solidFill>
                <a:schemeClr val="dk1"/>
              </a:solidFill>
            </a:endParaRPr>
          </a:p>
          <a:p>
            <a:pPr indent="-311150" lvl="0" marL="457200" rtl="0">
              <a:lnSpc>
                <a:spcPct val="112000"/>
              </a:lnSpc>
              <a:spcBef>
                <a:spcPts val="270"/>
              </a:spcBef>
              <a:spcAft>
                <a:spcPts val="0"/>
              </a:spcAft>
              <a:buClr>
                <a:schemeClr val="dk1"/>
              </a:buClr>
              <a:buSzPts val="1300"/>
              <a:buChar char="●"/>
            </a:pPr>
            <a:r>
              <a:rPr lang="en-GB" sz="1300">
                <a:solidFill>
                  <a:schemeClr val="dk1"/>
                </a:solidFill>
              </a:rPr>
              <a:t>The “inter-view” and “intra-view” mean the relationship between samples across different views and within certain view, respectively.</a:t>
            </a:r>
            <a:endParaRPr sz="1300">
              <a:solidFill>
                <a:schemeClr val="dk1"/>
              </a:solidFill>
            </a:endParaRPr>
          </a:p>
          <a:p>
            <a:pPr indent="-311150" lvl="0" marL="457200" rtl="0">
              <a:lnSpc>
                <a:spcPct val="112000"/>
              </a:lnSpc>
              <a:spcBef>
                <a:spcPts val="270"/>
              </a:spcBef>
              <a:spcAft>
                <a:spcPts val="0"/>
              </a:spcAft>
              <a:buSzPts val="1300"/>
              <a:buChar char="●"/>
            </a:pPr>
            <a:r>
              <a:rPr lang="en-GB" sz="1300"/>
              <a:t>The inter-view correlation contains the within-class and between-class correlation of samples across different views. </a:t>
            </a:r>
            <a:endParaRPr sz="1300"/>
          </a:p>
          <a:p>
            <a:pPr indent="-311150" lvl="0" marL="457200" rtl="0">
              <a:lnSpc>
                <a:spcPct val="112000"/>
              </a:lnSpc>
              <a:spcBef>
                <a:spcPts val="270"/>
              </a:spcBef>
              <a:spcAft>
                <a:spcPts val="0"/>
              </a:spcAft>
              <a:buSzPts val="1300"/>
              <a:buChar char="●"/>
            </a:pPr>
            <a:r>
              <a:rPr lang="en-GB" sz="1300"/>
              <a:t>The intra-view correlation contains the within-class and between-class samples within the same view.</a:t>
            </a:r>
            <a:endParaRPr sz="1300"/>
          </a:p>
          <a:p>
            <a:pPr indent="0" lvl="0" marL="0">
              <a:spcBef>
                <a:spcPts val="0"/>
              </a:spcBef>
              <a:spcAft>
                <a:spcPts val="0"/>
              </a:spcAft>
              <a:buNone/>
            </a:pPr>
            <a:r>
              <a:t/>
            </a:r>
            <a:endParaRPr sz="1300"/>
          </a:p>
          <a:p>
            <a:pPr indent="0" lvl="0" marL="0" rtl="0">
              <a:spcBef>
                <a:spcPts val="0"/>
              </a:spcBef>
              <a:spcAft>
                <a:spcPts val="0"/>
              </a:spcAft>
              <a:buNone/>
            </a:pPr>
            <a:r>
              <a:t/>
            </a:r>
            <a:endParaRPr sz="1300"/>
          </a:p>
          <a:p>
            <a:pPr indent="0" lvl="0" marL="0" rtl="0">
              <a:spcBef>
                <a:spcPts val="0"/>
              </a:spcBef>
              <a:spcAft>
                <a:spcPts val="0"/>
              </a:spcAft>
              <a:buClr>
                <a:schemeClr val="dk1"/>
              </a:buClr>
              <a:buSzPts val="1100"/>
              <a:buFont typeface="Arial"/>
              <a:buNone/>
            </a:pPr>
            <a:r>
              <a:rPr lang="en-GB" sz="1300">
                <a:solidFill>
                  <a:schemeClr val="dk1"/>
                </a:solidFill>
              </a:rPr>
              <a:t>From </a:t>
            </a:r>
            <a:r>
              <a:rPr b="1" lang="en-GB" sz="1300">
                <a:solidFill>
                  <a:schemeClr val="dk1"/>
                </a:solidFill>
              </a:rPr>
              <a:t>WebKB</a:t>
            </a:r>
            <a:r>
              <a:rPr lang="en-GB" sz="1300">
                <a:solidFill>
                  <a:schemeClr val="dk1"/>
                </a:solidFill>
              </a:rPr>
              <a:t> dataset as an example, we randomly select 10 webpage samples of each class in the link and page views and perform the Principal Component  Analysis (PCA) transformation to obtain two major components  of each sample for plotting the sample distribution in the graph next page.</a:t>
            </a:r>
            <a:endParaRPr sz="1300">
              <a:solidFill>
                <a:schemeClr val="dk1"/>
              </a:solidFill>
            </a:endParaRPr>
          </a:p>
          <a:p>
            <a:pPr indent="0" lvl="0" marL="0" rtl="0">
              <a:spcBef>
                <a:spcPts val="0"/>
              </a:spcBef>
              <a:spcAft>
                <a:spcPts val="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Motivation &amp; Contribution (Contd.)</a:t>
            </a:r>
            <a:endParaRPr/>
          </a:p>
          <a:p>
            <a:pPr indent="0" lvl="0" marL="0">
              <a:spcBef>
                <a:spcPts val="0"/>
              </a:spcBef>
              <a:spcAft>
                <a:spcPts val="0"/>
              </a:spcAft>
              <a:buNone/>
            </a:pPr>
            <a:r>
              <a:t/>
            </a:r>
            <a:endParaRPr/>
          </a:p>
        </p:txBody>
      </p:sp>
      <p:pic>
        <p:nvPicPr>
          <p:cNvPr id="89" name="Shape 89"/>
          <p:cNvPicPr preferRelativeResize="0"/>
          <p:nvPr/>
        </p:nvPicPr>
        <p:blipFill>
          <a:blip r:embed="rId3">
            <a:alphaModFix/>
          </a:blip>
          <a:stretch>
            <a:fillRect/>
          </a:stretch>
        </p:blipFill>
        <p:spPr>
          <a:xfrm>
            <a:off x="152400" y="1093925"/>
            <a:ext cx="5432376" cy="2872500"/>
          </a:xfrm>
          <a:prstGeom prst="rect">
            <a:avLst/>
          </a:prstGeom>
          <a:noFill/>
          <a:ln>
            <a:noFill/>
          </a:ln>
        </p:spPr>
      </p:pic>
      <p:sp>
        <p:nvSpPr>
          <p:cNvPr id="90" name="Shape 90"/>
          <p:cNvSpPr txBox="1"/>
          <p:nvPr/>
        </p:nvSpPr>
        <p:spPr>
          <a:xfrm>
            <a:off x="5888300" y="1728725"/>
            <a:ext cx="3012900" cy="113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200"/>
              <a:t>Sample Distribution of 40 webpage samples in the </a:t>
            </a:r>
            <a:r>
              <a:rPr b="1" lang="en-GB" sz="1200"/>
              <a:t>WebKB</a:t>
            </a:r>
            <a:r>
              <a:rPr lang="en-GB" sz="1200"/>
              <a:t> dataset, where </a:t>
            </a:r>
            <a:r>
              <a:rPr b="1" lang="en-GB" sz="1200">
                <a:solidFill>
                  <a:srgbClr val="FF0000"/>
                </a:solidFill>
              </a:rPr>
              <a:t>RED</a:t>
            </a:r>
            <a:r>
              <a:rPr lang="en-GB" sz="1200"/>
              <a:t> and </a:t>
            </a:r>
            <a:r>
              <a:rPr b="1" lang="en-GB" sz="1200">
                <a:solidFill>
                  <a:srgbClr val="0000FF"/>
                </a:solidFill>
              </a:rPr>
              <a:t>BLUE</a:t>
            </a:r>
            <a:r>
              <a:rPr lang="en-GB" sz="1200"/>
              <a:t> colors </a:t>
            </a:r>
            <a:r>
              <a:rPr i="1" lang="en-GB" sz="1200" u="sng"/>
              <a:t>denote two views</a:t>
            </a:r>
            <a:r>
              <a:rPr lang="en-GB" sz="1200"/>
              <a:t>, and </a:t>
            </a:r>
            <a:endParaRPr sz="1200"/>
          </a:p>
          <a:p>
            <a:pPr indent="0" lvl="0" marL="0" rtl="0">
              <a:spcBef>
                <a:spcPts val="0"/>
              </a:spcBef>
              <a:spcAft>
                <a:spcPts val="0"/>
              </a:spcAft>
              <a:buNone/>
            </a:pPr>
            <a:r>
              <a:rPr lang="en-GB" sz="1200"/>
              <a:t>CIRCLE(    ) and TRIANGLE (     ) markers </a:t>
            </a:r>
            <a:r>
              <a:rPr i="1" lang="en-GB" sz="1200" u="sng"/>
              <a:t>denote sample points from two classes</a:t>
            </a:r>
            <a:r>
              <a:rPr lang="en-GB" sz="1200"/>
              <a:t>.</a:t>
            </a:r>
            <a:endParaRPr sz="1200"/>
          </a:p>
        </p:txBody>
      </p:sp>
      <p:sp>
        <p:nvSpPr>
          <p:cNvPr id="91" name="Shape 91"/>
          <p:cNvSpPr/>
          <p:nvPr/>
        </p:nvSpPr>
        <p:spPr>
          <a:xfrm>
            <a:off x="6622225" y="2567000"/>
            <a:ext cx="93000" cy="1143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8048650" y="2567000"/>
            <a:ext cx="128700" cy="114300"/>
          </a:xfrm>
          <a:prstGeom prst="triangle">
            <a:avLst>
              <a:gd fmla="val 50000"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txBox="1"/>
          <p:nvPr/>
        </p:nvSpPr>
        <p:spPr>
          <a:xfrm>
            <a:off x="354325" y="3723350"/>
            <a:ext cx="8380800" cy="100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Here we are finding that samples of different views own small correlation and between-class samples within each view own relatively large correlation.</a:t>
            </a:r>
            <a:endParaRPr/>
          </a:p>
          <a:p>
            <a:pPr indent="0" lvl="0" mar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GB" sz="1300">
                <a:solidFill>
                  <a:schemeClr val="dk1"/>
                </a:solidFill>
              </a:rPr>
              <a:t>Therefore we would be</a:t>
            </a:r>
            <a:r>
              <a:rPr lang="en-GB" sz="1300">
                <a:solidFill>
                  <a:schemeClr val="dk1"/>
                </a:solidFill>
              </a:rPr>
              <a:t> maximizing the correlation of samples from different views while in the same class and minimize the correlation of samples in the same view wule from different classes to make the distribution more favourable for classification. </a:t>
            </a:r>
            <a:endParaRPr sz="1300"/>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Motivation &amp; Contribution (Contd.)</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GB" sz="1400">
                <a:solidFill>
                  <a:schemeClr val="dk1"/>
                </a:solidFill>
              </a:rPr>
              <a:t>The most noted drawbacks in the current SMFL methods are:-</a:t>
            </a:r>
            <a:endParaRPr sz="14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400">
              <a:solidFill>
                <a:schemeClr val="dk1"/>
              </a:solidFill>
            </a:endParaRPr>
          </a:p>
          <a:p>
            <a:pPr indent="-311150" lvl="0" marL="457200" rtl="0">
              <a:lnSpc>
                <a:spcPct val="100000"/>
              </a:lnSpc>
              <a:spcBef>
                <a:spcPts val="0"/>
              </a:spcBef>
              <a:spcAft>
                <a:spcPts val="0"/>
              </a:spcAft>
              <a:buClr>
                <a:schemeClr val="dk1"/>
              </a:buClr>
              <a:buSzPts val="1300"/>
              <a:buChar char="●"/>
            </a:pPr>
            <a:r>
              <a:rPr lang="en-GB" sz="1300">
                <a:solidFill>
                  <a:schemeClr val="dk1"/>
                </a:solidFill>
              </a:rPr>
              <a:t>Some of the </a:t>
            </a:r>
            <a:r>
              <a:rPr lang="en-GB" sz="1300">
                <a:solidFill>
                  <a:schemeClr val="dk1"/>
                </a:solidFill>
              </a:rPr>
              <a:t>Existing SMFL methods </a:t>
            </a:r>
            <a:r>
              <a:rPr b="1" lang="en-GB" sz="1300">
                <a:solidFill>
                  <a:schemeClr val="dk1"/>
                </a:solidFill>
              </a:rPr>
              <a:t>do not consider the correlation information</a:t>
            </a:r>
            <a:endParaRPr b="1" sz="1300">
              <a:solidFill>
                <a:schemeClr val="dk1"/>
              </a:solidFill>
            </a:endParaRPr>
          </a:p>
          <a:p>
            <a:pPr indent="0" lvl="0" marL="0" rtl="0">
              <a:lnSpc>
                <a:spcPct val="100000"/>
              </a:lnSpc>
              <a:spcBef>
                <a:spcPts val="0"/>
              </a:spcBef>
              <a:spcAft>
                <a:spcPts val="0"/>
              </a:spcAft>
              <a:buNone/>
            </a:pPr>
            <a:r>
              <a:t/>
            </a:r>
            <a:endParaRPr sz="1300">
              <a:solidFill>
                <a:schemeClr val="dk1"/>
              </a:solidFill>
            </a:endParaRPr>
          </a:p>
          <a:p>
            <a:pPr indent="-311150" lvl="0" marL="457200" rtl="0">
              <a:lnSpc>
                <a:spcPct val="100000"/>
              </a:lnSpc>
              <a:spcBef>
                <a:spcPts val="0"/>
              </a:spcBef>
              <a:spcAft>
                <a:spcPts val="0"/>
              </a:spcAft>
              <a:buClr>
                <a:schemeClr val="dk1"/>
              </a:buClr>
              <a:buSzPts val="1300"/>
              <a:buChar char="●"/>
            </a:pPr>
            <a:r>
              <a:rPr lang="en-GB" sz="1300">
                <a:solidFill>
                  <a:schemeClr val="dk1"/>
                </a:solidFill>
              </a:rPr>
              <a:t>For other there exists much room to </a:t>
            </a:r>
            <a:r>
              <a:rPr b="1" lang="en-GB" sz="1300">
                <a:solidFill>
                  <a:schemeClr val="dk1"/>
                </a:solidFill>
              </a:rPr>
              <a:t>improve their discriminant abilities, </a:t>
            </a:r>
            <a:r>
              <a:rPr lang="en-GB" sz="1300">
                <a:solidFill>
                  <a:schemeClr val="dk1"/>
                </a:solidFill>
              </a:rPr>
              <a:t>since</a:t>
            </a:r>
            <a:endParaRPr sz="1300">
              <a:solidFill>
                <a:schemeClr val="dk1"/>
              </a:solidFill>
            </a:endParaRPr>
          </a:p>
          <a:p>
            <a:pPr indent="-311150" lvl="1" marL="914400" rtl="0">
              <a:lnSpc>
                <a:spcPct val="100000"/>
              </a:lnSpc>
              <a:spcBef>
                <a:spcPts val="500"/>
              </a:spcBef>
              <a:spcAft>
                <a:spcPts val="0"/>
              </a:spcAft>
              <a:buClr>
                <a:schemeClr val="dk1"/>
              </a:buClr>
              <a:buSzPts val="1300"/>
              <a:buChar char="○"/>
            </a:pPr>
            <a:r>
              <a:rPr lang="en-GB" sz="1300">
                <a:solidFill>
                  <a:schemeClr val="dk1"/>
                </a:solidFill>
              </a:rPr>
              <a:t>They </a:t>
            </a:r>
            <a:r>
              <a:rPr b="1" lang="en-GB" sz="1300">
                <a:solidFill>
                  <a:schemeClr val="dk1"/>
                </a:solidFill>
              </a:rPr>
              <a:t>do not explore intra-view correlation information</a:t>
            </a:r>
            <a:r>
              <a:rPr lang="en-GB" sz="1300">
                <a:solidFill>
                  <a:schemeClr val="dk1"/>
                </a:solidFill>
              </a:rPr>
              <a:t>. </a:t>
            </a:r>
            <a:endParaRPr sz="1300">
              <a:solidFill>
                <a:schemeClr val="dk1"/>
              </a:solidFill>
            </a:endParaRPr>
          </a:p>
          <a:p>
            <a:pPr indent="-311150" lvl="1" marL="914400" rtl="0">
              <a:lnSpc>
                <a:spcPct val="100000"/>
              </a:lnSpc>
              <a:spcBef>
                <a:spcPts val="500"/>
              </a:spcBef>
              <a:spcAft>
                <a:spcPts val="0"/>
              </a:spcAft>
              <a:buClr>
                <a:schemeClr val="dk1"/>
              </a:buClr>
              <a:buSzPts val="1300"/>
              <a:buChar char="○"/>
            </a:pPr>
            <a:r>
              <a:rPr lang="en-GB" sz="1300">
                <a:solidFill>
                  <a:schemeClr val="dk1"/>
                </a:solidFill>
              </a:rPr>
              <a:t>They</a:t>
            </a:r>
            <a:r>
              <a:rPr b="1" lang="en-GB" sz="1300">
                <a:solidFill>
                  <a:schemeClr val="dk1"/>
                </a:solidFill>
              </a:rPr>
              <a:t> simply maximizes</a:t>
            </a:r>
            <a:r>
              <a:rPr lang="en-GB" sz="1300">
                <a:solidFill>
                  <a:schemeClr val="dk1"/>
                </a:solidFill>
              </a:rPr>
              <a:t>  the </a:t>
            </a:r>
            <a:r>
              <a:rPr b="1" lang="en-GB" sz="1300">
                <a:solidFill>
                  <a:schemeClr val="dk1"/>
                </a:solidFill>
              </a:rPr>
              <a:t>correlation</a:t>
            </a:r>
            <a:r>
              <a:rPr lang="en-GB" sz="1300">
                <a:solidFill>
                  <a:schemeClr val="dk1"/>
                </a:solidFill>
              </a:rPr>
              <a:t> from both </a:t>
            </a:r>
            <a:r>
              <a:rPr b="1" lang="en-GB" sz="1300">
                <a:solidFill>
                  <a:schemeClr val="dk1"/>
                </a:solidFill>
              </a:rPr>
              <a:t>intra-view </a:t>
            </a:r>
            <a:r>
              <a:rPr lang="en-GB" sz="1300">
                <a:solidFill>
                  <a:schemeClr val="dk1"/>
                </a:solidFill>
              </a:rPr>
              <a:t>and</a:t>
            </a:r>
            <a:r>
              <a:rPr b="1" lang="en-GB" sz="1300">
                <a:solidFill>
                  <a:schemeClr val="dk1"/>
                </a:solidFill>
              </a:rPr>
              <a:t> inter-view</a:t>
            </a:r>
            <a:r>
              <a:rPr lang="en-GB" sz="1300">
                <a:solidFill>
                  <a:schemeClr val="dk1"/>
                </a:solidFill>
              </a:rPr>
              <a:t>, which </a:t>
            </a:r>
            <a:r>
              <a:rPr b="1" lang="en-GB" sz="1300">
                <a:solidFill>
                  <a:schemeClr val="dk1"/>
                </a:solidFill>
              </a:rPr>
              <a:t>cannot</a:t>
            </a:r>
            <a:r>
              <a:rPr lang="en-GB" sz="1300">
                <a:solidFill>
                  <a:schemeClr val="dk1"/>
                </a:solidFill>
              </a:rPr>
              <a:t> make </a:t>
            </a:r>
            <a:r>
              <a:rPr b="1" lang="en-GB" sz="1300">
                <a:solidFill>
                  <a:schemeClr val="dk1"/>
                </a:solidFill>
              </a:rPr>
              <a:t>full use</a:t>
            </a:r>
            <a:r>
              <a:rPr lang="en-GB" sz="1300">
                <a:solidFill>
                  <a:schemeClr val="dk1"/>
                </a:solidFill>
              </a:rPr>
              <a:t> of the </a:t>
            </a:r>
            <a:r>
              <a:rPr b="1" lang="en-GB" sz="1300">
                <a:solidFill>
                  <a:schemeClr val="dk1"/>
                </a:solidFill>
              </a:rPr>
              <a:t>discriminant  correlation</a:t>
            </a:r>
            <a:r>
              <a:rPr lang="en-GB" sz="1300">
                <a:solidFill>
                  <a:schemeClr val="dk1"/>
                </a:solidFill>
              </a:rPr>
              <a:t> from the aspect of classification.</a:t>
            </a:r>
            <a:endParaRPr sz="1300">
              <a:solidFill>
                <a:schemeClr val="dk1"/>
              </a:solidFill>
            </a:endParaRPr>
          </a:p>
          <a:p>
            <a:pPr indent="-311150" lvl="1" marL="914400" rtl="0">
              <a:spcBef>
                <a:spcPts val="500"/>
              </a:spcBef>
              <a:spcAft>
                <a:spcPts val="0"/>
              </a:spcAft>
              <a:buClr>
                <a:schemeClr val="dk1"/>
              </a:buClr>
              <a:buSzPts val="1300"/>
              <a:buChar char="○"/>
            </a:pPr>
            <a:r>
              <a:rPr lang="en-GB" sz="1300">
                <a:solidFill>
                  <a:schemeClr val="dk1"/>
                </a:solidFill>
              </a:rPr>
              <a:t>They </a:t>
            </a:r>
            <a:r>
              <a:rPr b="1" lang="en-GB" sz="1300">
                <a:solidFill>
                  <a:schemeClr val="dk1"/>
                </a:solidFill>
              </a:rPr>
              <a:t>only maximizes</a:t>
            </a:r>
            <a:r>
              <a:rPr lang="en-GB" sz="1300">
                <a:solidFill>
                  <a:schemeClr val="dk1"/>
                </a:solidFill>
              </a:rPr>
              <a:t> the </a:t>
            </a:r>
            <a:r>
              <a:rPr b="1" lang="en-GB" sz="1300">
                <a:solidFill>
                  <a:schemeClr val="dk1"/>
                </a:solidFill>
              </a:rPr>
              <a:t>inter-view within-class</a:t>
            </a:r>
            <a:r>
              <a:rPr lang="en-GB" sz="1300">
                <a:solidFill>
                  <a:schemeClr val="dk1"/>
                </a:solidFill>
              </a:rPr>
              <a:t>  correlation without considering the </a:t>
            </a:r>
            <a:r>
              <a:rPr b="1" lang="en-GB" sz="1300">
                <a:solidFill>
                  <a:schemeClr val="dk1"/>
                </a:solidFill>
              </a:rPr>
              <a:t>inter-view between-class</a:t>
            </a:r>
            <a:r>
              <a:rPr lang="en-GB" sz="1300">
                <a:solidFill>
                  <a:schemeClr val="dk1"/>
                </a:solidFill>
              </a:rPr>
              <a:t>  correlation.</a:t>
            </a:r>
            <a:endParaRPr sz="1300">
              <a:solidFill>
                <a:schemeClr val="dk1"/>
              </a:solidFill>
            </a:endParaRPr>
          </a:p>
          <a:p>
            <a:pPr indent="0" lvl="0" marL="0" marR="0" rtl="0" algn="l">
              <a:lnSpc>
                <a:spcPct val="100000"/>
              </a:lnSpc>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t>The summarization of the study:</a:t>
            </a:r>
            <a:endParaRPr/>
          </a:p>
          <a:p>
            <a:pPr indent="0" lvl="0" marL="0">
              <a:spcBef>
                <a:spcPts val="0"/>
              </a:spcBef>
              <a:spcAft>
                <a:spcPts val="0"/>
              </a:spcAft>
              <a:buNone/>
            </a:pPr>
            <a: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chemeClr val="dk1"/>
              </a:solidFill>
            </a:endParaRPr>
          </a:p>
          <a:p>
            <a:pPr indent="-311150" lvl="0" marL="457200" marR="0" rtl="0" algn="l">
              <a:lnSpc>
                <a:spcPct val="100000"/>
              </a:lnSpc>
              <a:spcBef>
                <a:spcPts val="0"/>
              </a:spcBef>
              <a:spcAft>
                <a:spcPts val="0"/>
              </a:spcAft>
              <a:buClr>
                <a:schemeClr val="dk1"/>
              </a:buClr>
              <a:buSzPts val="1300"/>
              <a:buChar char="●"/>
            </a:pPr>
            <a:r>
              <a:rPr lang="en-GB" sz="1300">
                <a:solidFill>
                  <a:schemeClr val="dk1"/>
                </a:solidFill>
              </a:rPr>
              <a:t>The objective function of SMCFL is designed  to maximize the correlation between intra-class samples, and minimize the correlation between  inter-class samples and the global correlation among </a:t>
            </a:r>
            <a:r>
              <a:rPr lang="en-GB" sz="1300">
                <a:solidFill>
                  <a:schemeClr val="dk1"/>
                </a:solidFill>
              </a:rPr>
              <a:t>both</a:t>
            </a:r>
            <a:r>
              <a:rPr lang="en-GB" sz="1300">
                <a:solidFill>
                  <a:schemeClr val="dk1"/>
                </a:solidFill>
              </a:rPr>
              <a:t> labeled and unlabeled  samples. SMCFL can thus effectively explore the intra-view and inter-view discriminant </a:t>
            </a:r>
            <a:r>
              <a:rPr lang="en-GB" sz="1300">
                <a:solidFill>
                  <a:schemeClr val="dk1"/>
                </a:solidFill>
              </a:rPr>
              <a:t>correlation</a:t>
            </a:r>
            <a:r>
              <a:rPr lang="en-GB" sz="1300">
                <a:solidFill>
                  <a:schemeClr val="dk1"/>
                </a:solidFill>
              </a:rPr>
              <a:t> information.</a:t>
            </a:r>
            <a:endParaRPr sz="1300">
              <a:solidFill>
                <a:schemeClr val="dk1"/>
              </a:solidFill>
            </a:endParaRPr>
          </a:p>
          <a:p>
            <a:pPr indent="0" lvl="0" marL="0" marR="0" rtl="0" algn="l">
              <a:lnSpc>
                <a:spcPct val="100000"/>
              </a:lnSpc>
              <a:spcBef>
                <a:spcPts val="0"/>
              </a:spcBef>
              <a:spcAft>
                <a:spcPts val="0"/>
              </a:spcAft>
              <a:buNone/>
            </a:pPr>
            <a:r>
              <a:t/>
            </a:r>
            <a:endParaRPr sz="1300">
              <a:solidFill>
                <a:schemeClr val="dk1"/>
              </a:solidFill>
            </a:endParaRPr>
          </a:p>
          <a:p>
            <a:pPr indent="0" lvl="0" marL="0" marR="0" rtl="0" algn="l">
              <a:lnSpc>
                <a:spcPct val="100000"/>
              </a:lnSpc>
              <a:spcBef>
                <a:spcPts val="0"/>
              </a:spcBef>
              <a:spcAft>
                <a:spcPts val="0"/>
              </a:spcAft>
              <a:buNone/>
            </a:pPr>
            <a:r>
              <a:t/>
            </a:r>
            <a:endParaRPr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lang="en-GB" sz="1300">
                <a:solidFill>
                  <a:schemeClr val="dk1"/>
                </a:solidFill>
              </a:rPr>
              <a:t>The solution is global optimal and can be derived analytically without iterative calculation. (The authors believe the proposed work is the first to present this kind of solution, which can be applied to other correlation-based feature learning problems.)</a:t>
            </a:r>
            <a:endParaRPr sz="1300">
              <a:solidFill>
                <a:schemeClr val="dk1"/>
              </a:solidFill>
            </a:endParaRPr>
          </a:p>
          <a:p>
            <a:pPr indent="0" lvl="0" marL="0" marR="0" rtl="0" algn="l">
              <a:lnSpc>
                <a:spcPct val="100000"/>
              </a:lnSpc>
              <a:spcBef>
                <a:spcPts val="0"/>
              </a:spcBef>
              <a:spcAft>
                <a:spcPts val="0"/>
              </a:spcAft>
              <a:buNone/>
            </a:pPr>
            <a:r>
              <a:t/>
            </a:r>
            <a:endParaRPr sz="1300">
              <a:solidFill>
                <a:schemeClr val="dk1"/>
              </a:solidFill>
            </a:endParaRPr>
          </a:p>
          <a:p>
            <a:pPr indent="0" lvl="0" marL="0" marR="0" rtl="0" algn="l">
              <a:lnSpc>
                <a:spcPct val="100000"/>
              </a:lnSpc>
              <a:spcBef>
                <a:spcPts val="0"/>
              </a:spcBef>
              <a:spcAft>
                <a:spcPts val="0"/>
              </a:spcAft>
              <a:buNone/>
            </a:pPr>
            <a:r>
              <a:t/>
            </a:r>
            <a:endParaRPr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lang="en-GB" sz="1300">
                <a:solidFill>
                  <a:schemeClr val="dk1"/>
                </a:solidFill>
              </a:rPr>
              <a:t>SMCFL is verified on a widely used webpage  dataset (WebKB). The experimental  results show that it can significantly outperform state-of-the-art webpage  classification method.</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