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sldIdLst>
    <p:sldId id="256" r:id="rId2"/>
    <p:sldId id="257" r:id="rId3"/>
    <p:sldId id="258" r:id="rId4"/>
    <p:sldId id="261" r:id="rId5"/>
    <p:sldId id="259" r:id="rId6"/>
    <p:sldId id="260"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2"/>
    <p:restoredTop sz="96208"/>
  </p:normalViewPr>
  <p:slideViewPr>
    <p:cSldViewPr snapToGrid="0" snapToObjects="1">
      <p:cViewPr varScale="1">
        <p:scale>
          <a:sx n="122" d="100"/>
          <a:sy n="122" d="100"/>
        </p:scale>
        <p:origin x="232"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D2AA98-1CF8-44BE-B26E-14AEDA2748C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6468670-7086-42AF-A645-A5EE5E379FAC}">
      <dgm:prSet/>
      <dgm:spPr/>
      <dgm:t>
        <a:bodyPr/>
        <a:lstStyle/>
        <a:p>
          <a:r>
            <a:rPr lang="en-US"/>
            <a:t>Reacting to the disillusionment from WW1 and against the strictures of Victorian culture,</a:t>
          </a:r>
        </a:p>
      </dgm:t>
    </dgm:pt>
    <dgm:pt modelId="{3D660F1B-6DF9-4056-BB14-01F9FE43EAD2}" type="parTrans" cxnId="{F7A35EAB-76D8-42F5-A678-60A016070546}">
      <dgm:prSet/>
      <dgm:spPr/>
      <dgm:t>
        <a:bodyPr/>
        <a:lstStyle/>
        <a:p>
          <a:endParaRPr lang="en-US"/>
        </a:p>
      </dgm:t>
    </dgm:pt>
    <dgm:pt modelId="{5B5AC327-BAD6-4CD3-A12B-89ECE8FEC43C}" type="sibTrans" cxnId="{F7A35EAB-76D8-42F5-A678-60A016070546}">
      <dgm:prSet/>
      <dgm:spPr/>
      <dgm:t>
        <a:bodyPr/>
        <a:lstStyle/>
        <a:p>
          <a:endParaRPr lang="en-US"/>
        </a:p>
      </dgm:t>
    </dgm:pt>
    <dgm:pt modelId="{EF25A5D0-E096-4351-A86E-756E834F2D13}">
      <dgm:prSet/>
      <dgm:spPr/>
      <dgm:t>
        <a:bodyPr/>
        <a:lstStyle/>
        <a:p>
          <a:r>
            <a:rPr lang="en-US"/>
            <a:t>A time for deep divisions: wets vs dry, town against country, nativists vs foreigners, Catholics against Protestants</a:t>
          </a:r>
        </a:p>
      </dgm:t>
    </dgm:pt>
    <dgm:pt modelId="{A1565227-3866-4FA7-8F3D-799FD3E42DD8}" type="parTrans" cxnId="{F819D845-0F44-4E54-BF18-099D14930468}">
      <dgm:prSet/>
      <dgm:spPr/>
      <dgm:t>
        <a:bodyPr/>
        <a:lstStyle/>
        <a:p>
          <a:endParaRPr lang="en-US"/>
        </a:p>
      </dgm:t>
    </dgm:pt>
    <dgm:pt modelId="{3E9CBCC1-606F-45E7-90FD-ECF224142CB1}" type="sibTrans" cxnId="{F819D845-0F44-4E54-BF18-099D14930468}">
      <dgm:prSet/>
      <dgm:spPr/>
      <dgm:t>
        <a:bodyPr/>
        <a:lstStyle/>
        <a:p>
          <a:endParaRPr lang="en-US"/>
        </a:p>
      </dgm:t>
    </dgm:pt>
    <dgm:pt modelId="{5FEE8A46-3AEE-4787-9C0D-97609741B622}">
      <dgm:prSet/>
      <dgm:spPr/>
      <dgm:t>
        <a:bodyPr/>
        <a:lstStyle/>
        <a:p>
          <a:r>
            <a:rPr lang="en-US"/>
            <a:t>Resurgence of the Ku Klux Kan and American alienation from the rest of the world.</a:t>
          </a:r>
        </a:p>
      </dgm:t>
    </dgm:pt>
    <dgm:pt modelId="{D8A0DC48-E614-4E41-9848-CBFE87B8A2D3}" type="parTrans" cxnId="{527995D7-ED25-4DE1-AEA9-5F9A5997CB2F}">
      <dgm:prSet/>
      <dgm:spPr/>
      <dgm:t>
        <a:bodyPr/>
        <a:lstStyle/>
        <a:p>
          <a:endParaRPr lang="en-US"/>
        </a:p>
      </dgm:t>
    </dgm:pt>
    <dgm:pt modelId="{FE1AF7F5-CEE0-4893-93EC-04263BD15888}" type="sibTrans" cxnId="{527995D7-ED25-4DE1-AEA9-5F9A5997CB2F}">
      <dgm:prSet/>
      <dgm:spPr/>
      <dgm:t>
        <a:bodyPr/>
        <a:lstStyle/>
        <a:p>
          <a:endParaRPr lang="en-US"/>
        </a:p>
      </dgm:t>
    </dgm:pt>
    <dgm:pt modelId="{7493AB78-CB7B-2443-A4A0-9D984EDD8DF7}" type="pres">
      <dgm:prSet presAssocID="{1AD2AA98-1CF8-44BE-B26E-14AEDA2748C8}" presName="linear" presStyleCnt="0">
        <dgm:presLayoutVars>
          <dgm:animLvl val="lvl"/>
          <dgm:resizeHandles val="exact"/>
        </dgm:presLayoutVars>
      </dgm:prSet>
      <dgm:spPr/>
    </dgm:pt>
    <dgm:pt modelId="{E2A3BFE9-C2A4-7D47-8DCA-8491959116A4}" type="pres">
      <dgm:prSet presAssocID="{D6468670-7086-42AF-A645-A5EE5E379FAC}" presName="parentText" presStyleLbl="node1" presStyleIdx="0" presStyleCnt="3">
        <dgm:presLayoutVars>
          <dgm:chMax val="0"/>
          <dgm:bulletEnabled val="1"/>
        </dgm:presLayoutVars>
      </dgm:prSet>
      <dgm:spPr/>
    </dgm:pt>
    <dgm:pt modelId="{CB4613C5-3500-5146-8507-7D0C53DD5062}" type="pres">
      <dgm:prSet presAssocID="{5B5AC327-BAD6-4CD3-A12B-89ECE8FEC43C}" presName="spacer" presStyleCnt="0"/>
      <dgm:spPr/>
    </dgm:pt>
    <dgm:pt modelId="{E92F38CB-B71B-A84D-B9AA-6A9F27B4C830}" type="pres">
      <dgm:prSet presAssocID="{EF25A5D0-E096-4351-A86E-756E834F2D13}" presName="parentText" presStyleLbl="node1" presStyleIdx="1" presStyleCnt="3">
        <dgm:presLayoutVars>
          <dgm:chMax val="0"/>
          <dgm:bulletEnabled val="1"/>
        </dgm:presLayoutVars>
      </dgm:prSet>
      <dgm:spPr/>
    </dgm:pt>
    <dgm:pt modelId="{D284960C-D79D-3D46-A2AD-F01CEF78B16C}" type="pres">
      <dgm:prSet presAssocID="{3E9CBCC1-606F-45E7-90FD-ECF224142CB1}" presName="spacer" presStyleCnt="0"/>
      <dgm:spPr/>
    </dgm:pt>
    <dgm:pt modelId="{EA99FDE3-460D-B949-BC37-A51705DE4706}" type="pres">
      <dgm:prSet presAssocID="{5FEE8A46-3AEE-4787-9C0D-97609741B622}" presName="parentText" presStyleLbl="node1" presStyleIdx="2" presStyleCnt="3">
        <dgm:presLayoutVars>
          <dgm:chMax val="0"/>
          <dgm:bulletEnabled val="1"/>
        </dgm:presLayoutVars>
      </dgm:prSet>
      <dgm:spPr/>
    </dgm:pt>
  </dgm:ptLst>
  <dgm:cxnLst>
    <dgm:cxn modelId="{8FA3E713-1DC5-7440-B243-7DA2D4372EC8}" type="presOf" srcId="{EF25A5D0-E096-4351-A86E-756E834F2D13}" destId="{E92F38CB-B71B-A84D-B9AA-6A9F27B4C830}" srcOrd="0" destOrd="0" presId="urn:microsoft.com/office/officeart/2005/8/layout/vList2"/>
    <dgm:cxn modelId="{58D43421-A1F8-1F42-B927-39BCDDAAB993}" type="presOf" srcId="{1AD2AA98-1CF8-44BE-B26E-14AEDA2748C8}" destId="{7493AB78-CB7B-2443-A4A0-9D984EDD8DF7}" srcOrd="0" destOrd="0" presId="urn:microsoft.com/office/officeart/2005/8/layout/vList2"/>
    <dgm:cxn modelId="{2F3F0D24-D161-254B-B61C-8B59F2A1BE16}" type="presOf" srcId="{D6468670-7086-42AF-A645-A5EE5E379FAC}" destId="{E2A3BFE9-C2A4-7D47-8DCA-8491959116A4}" srcOrd="0" destOrd="0" presId="urn:microsoft.com/office/officeart/2005/8/layout/vList2"/>
    <dgm:cxn modelId="{F819D845-0F44-4E54-BF18-099D14930468}" srcId="{1AD2AA98-1CF8-44BE-B26E-14AEDA2748C8}" destId="{EF25A5D0-E096-4351-A86E-756E834F2D13}" srcOrd="1" destOrd="0" parTransId="{A1565227-3866-4FA7-8F3D-799FD3E42DD8}" sibTransId="{3E9CBCC1-606F-45E7-90FD-ECF224142CB1}"/>
    <dgm:cxn modelId="{F7A35EAB-76D8-42F5-A678-60A016070546}" srcId="{1AD2AA98-1CF8-44BE-B26E-14AEDA2748C8}" destId="{D6468670-7086-42AF-A645-A5EE5E379FAC}" srcOrd="0" destOrd="0" parTransId="{3D660F1B-6DF9-4056-BB14-01F9FE43EAD2}" sibTransId="{5B5AC327-BAD6-4CD3-A12B-89ECE8FEC43C}"/>
    <dgm:cxn modelId="{8D1FB1BD-6761-E542-8BFC-0D9FEB2E034F}" type="presOf" srcId="{5FEE8A46-3AEE-4787-9C0D-97609741B622}" destId="{EA99FDE3-460D-B949-BC37-A51705DE4706}" srcOrd="0" destOrd="0" presId="urn:microsoft.com/office/officeart/2005/8/layout/vList2"/>
    <dgm:cxn modelId="{527995D7-ED25-4DE1-AEA9-5F9A5997CB2F}" srcId="{1AD2AA98-1CF8-44BE-B26E-14AEDA2748C8}" destId="{5FEE8A46-3AEE-4787-9C0D-97609741B622}" srcOrd="2" destOrd="0" parTransId="{D8A0DC48-E614-4E41-9848-CBFE87B8A2D3}" sibTransId="{FE1AF7F5-CEE0-4893-93EC-04263BD15888}"/>
    <dgm:cxn modelId="{DC698694-C931-6441-B6AD-C21DA321FA2E}" type="presParOf" srcId="{7493AB78-CB7B-2443-A4A0-9D984EDD8DF7}" destId="{E2A3BFE9-C2A4-7D47-8DCA-8491959116A4}" srcOrd="0" destOrd="0" presId="urn:microsoft.com/office/officeart/2005/8/layout/vList2"/>
    <dgm:cxn modelId="{532DA851-E3FE-D14F-99BC-73DD2703E7FF}" type="presParOf" srcId="{7493AB78-CB7B-2443-A4A0-9D984EDD8DF7}" destId="{CB4613C5-3500-5146-8507-7D0C53DD5062}" srcOrd="1" destOrd="0" presId="urn:microsoft.com/office/officeart/2005/8/layout/vList2"/>
    <dgm:cxn modelId="{7EE656A7-5EA2-6744-986B-F2FD5515E9FB}" type="presParOf" srcId="{7493AB78-CB7B-2443-A4A0-9D984EDD8DF7}" destId="{E92F38CB-B71B-A84D-B9AA-6A9F27B4C830}" srcOrd="2" destOrd="0" presId="urn:microsoft.com/office/officeart/2005/8/layout/vList2"/>
    <dgm:cxn modelId="{B43F6C01-FE4A-884A-8978-EDDC06F9F223}" type="presParOf" srcId="{7493AB78-CB7B-2443-A4A0-9D984EDD8DF7}" destId="{D284960C-D79D-3D46-A2AD-F01CEF78B16C}" srcOrd="3" destOrd="0" presId="urn:microsoft.com/office/officeart/2005/8/layout/vList2"/>
    <dgm:cxn modelId="{268F85E1-A302-8B49-BDD1-BAB686268550}" type="presParOf" srcId="{7493AB78-CB7B-2443-A4A0-9D984EDD8DF7}" destId="{EA99FDE3-460D-B949-BC37-A51705DE470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6DDA3B-3FAD-4DB7-B33E-16778A60CB3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C5F4AEF-E7E9-486E-BD76-C9AEBA3E6012}">
      <dgm:prSet/>
      <dgm:spPr/>
      <dgm:t>
        <a:bodyPr/>
        <a:lstStyle/>
        <a:p>
          <a:r>
            <a:rPr lang="en-US"/>
            <a:t>Against Victorian ideas of morality that saw young men and women openly defy their parents, rebellious age, which continued the process of breaking out. Changed dress styles, cut their hair short, smoked in public and drank.</a:t>
          </a:r>
        </a:p>
      </dgm:t>
    </dgm:pt>
    <dgm:pt modelId="{258F6401-9AF0-4AE6-AC96-52C65BEA531A}" type="parTrans" cxnId="{AE615EB7-A028-4D15-90F9-B760A92CBEB8}">
      <dgm:prSet/>
      <dgm:spPr/>
      <dgm:t>
        <a:bodyPr/>
        <a:lstStyle/>
        <a:p>
          <a:endParaRPr lang="en-US"/>
        </a:p>
      </dgm:t>
    </dgm:pt>
    <dgm:pt modelId="{8B189E94-0BC7-4B71-B9ED-3C5DB21DD96B}" type="sibTrans" cxnId="{AE615EB7-A028-4D15-90F9-B760A92CBEB8}">
      <dgm:prSet/>
      <dgm:spPr/>
      <dgm:t>
        <a:bodyPr/>
        <a:lstStyle/>
        <a:p>
          <a:endParaRPr lang="en-US"/>
        </a:p>
      </dgm:t>
    </dgm:pt>
    <dgm:pt modelId="{28B00D3A-9997-4262-A44F-D19317C3B6F5}">
      <dgm:prSet/>
      <dgm:spPr/>
      <dgm:t>
        <a:bodyPr/>
        <a:lstStyle/>
        <a:p>
          <a:r>
            <a:rPr lang="en-US"/>
            <a:t>Birth rates fell and young people had more freedom, partly by the automobile and shifting social practices.</a:t>
          </a:r>
        </a:p>
      </dgm:t>
    </dgm:pt>
    <dgm:pt modelId="{97CAE6F3-7C1F-471D-9E79-219B877105ED}" type="parTrans" cxnId="{DB50D63A-10E2-453E-8DD3-A10BF988989C}">
      <dgm:prSet/>
      <dgm:spPr/>
      <dgm:t>
        <a:bodyPr/>
        <a:lstStyle/>
        <a:p>
          <a:endParaRPr lang="en-US"/>
        </a:p>
      </dgm:t>
    </dgm:pt>
    <dgm:pt modelId="{30809043-7D2F-4289-AEF6-48AE6C36E6B8}" type="sibTrans" cxnId="{DB50D63A-10E2-453E-8DD3-A10BF988989C}">
      <dgm:prSet/>
      <dgm:spPr/>
      <dgm:t>
        <a:bodyPr/>
        <a:lstStyle/>
        <a:p>
          <a:endParaRPr lang="en-US"/>
        </a:p>
      </dgm:t>
    </dgm:pt>
    <dgm:pt modelId="{4C5BF5A6-35EA-4C15-85FF-7A2FE539E073}">
      <dgm:prSet/>
      <dgm:spPr/>
      <dgm:t>
        <a:bodyPr/>
        <a:lstStyle/>
        <a:p>
          <a:r>
            <a:rPr lang="en-US"/>
            <a:t>A time of reaction against war – the Great War (and war in general) a loss of 100 000 men in 6 months. It brought about a reaction against expansionist ideas</a:t>
          </a:r>
        </a:p>
      </dgm:t>
    </dgm:pt>
    <dgm:pt modelId="{30AB2EF1-C0D6-4FC1-93AF-CC5FE248DD3B}" type="parTrans" cxnId="{3689B543-E1D5-48BE-B10D-1C548A1BD9A4}">
      <dgm:prSet/>
      <dgm:spPr/>
      <dgm:t>
        <a:bodyPr/>
        <a:lstStyle/>
        <a:p>
          <a:endParaRPr lang="en-US"/>
        </a:p>
      </dgm:t>
    </dgm:pt>
    <dgm:pt modelId="{9229D12D-7125-49EB-BE58-D430D1237574}" type="sibTrans" cxnId="{3689B543-E1D5-48BE-B10D-1C548A1BD9A4}">
      <dgm:prSet/>
      <dgm:spPr/>
      <dgm:t>
        <a:bodyPr/>
        <a:lstStyle/>
        <a:p>
          <a:endParaRPr lang="en-US"/>
        </a:p>
      </dgm:t>
    </dgm:pt>
    <dgm:pt modelId="{AF900A8B-8DF2-7544-8069-90FC78993CEB}" type="pres">
      <dgm:prSet presAssocID="{B16DDA3B-3FAD-4DB7-B33E-16778A60CB32}" presName="linear" presStyleCnt="0">
        <dgm:presLayoutVars>
          <dgm:animLvl val="lvl"/>
          <dgm:resizeHandles val="exact"/>
        </dgm:presLayoutVars>
      </dgm:prSet>
      <dgm:spPr/>
    </dgm:pt>
    <dgm:pt modelId="{862DCB96-D8F4-D049-B967-1BE7FA59CA58}" type="pres">
      <dgm:prSet presAssocID="{FC5F4AEF-E7E9-486E-BD76-C9AEBA3E6012}" presName="parentText" presStyleLbl="node1" presStyleIdx="0" presStyleCnt="3">
        <dgm:presLayoutVars>
          <dgm:chMax val="0"/>
          <dgm:bulletEnabled val="1"/>
        </dgm:presLayoutVars>
      </dgm:prSet>
      <dgm:spPr/>
    </dgm:pt>
    <dgm:pt modelId="{7D28BA6C-2067-9546-AC89-A627010643D1}" type="pres">
      <dgm:prSet presAssocID="{8B189E94-0BC7-4B71-B9ED-3C5DB21DD96B}" presName="spacer" presStyleCnt="0"/>
      <dgm:spPr/>
    </dgm:pt>
    <dgm:pt modelId="{4BF19A33-BAFE-A949-B91A-5E05A84BBAA3}" type="pres">
      <dgm:prSet presAssocID="{28B00D3A-9997-4262-A44F-D19317C3B6F5}" presName="parentText" presStyleLbl="node1" presStyleIdx="1" presStyleCnt="3">
        <dgm:presLayoutVars>
          <dgm:chMax val="0"/>
          <dgm:bulletEnabled val="1"/>
        </dgm:presLayoutVars>
      </dgm:prSet>
      <dgm:spPr/>
    </dgm:pt>
    <dgm:pt modelId="{EE004626-1E93-6F42-B89F-308E18ADF9E3}" type="pres">
      <dgm:prSet presAssocID="{30809043-7D2F-4289-AEF6-48AE6C36E6B8}" presName="spacer" presStyleCnt="0"/>
      <dgm:spPr/>
    </dgm:pt>
    <dgm:pt modelId="{9321CADE-BE20-524A-94A8-BAE1F0ED75FD}" type="pres">
      <dgm:prSet presAssocID="{4C5BF5A6-35EA-4C15-85FF-7A2FE539E073}" presName="parentText" presStyleLbl="node1" presStyleIdx="2" presStyleCnt="3">
        <dgm:presLayoutVars>
          <dgm:chMax val="0"/>
          <dgm:bulletEnabled val="1"/>
        </dgm:presLayoutVars>
      </dgm:prSet>
      <dgm:spPr/>
    </dgm:pt>
  </dgm:ptLst>
  <dgm:cxnLst>
    <dgm:cxn modelId="{A5E3BF05-F346-1C4E-AC6A-FDE941C91D3E}" type="presOf" srcId="{4C5BF5A6-35EA-4C15-85FF-7A2FE539E073}" destId="{9321CADE-BE20-524A-94A8-BAE1F0ED75FD}" srcOrd="0" destOrd="0" presId="urn:microsoft.com/office/officeart/2005/8/layout/vList2"/>
    <dgm:cxn modelId="{DB50D63A-10E2-453E-8DD3-A10BF988989C}" srcId="{B16DDA3B-3FAD-4DB7-B33E-16778A60CB32}" destId="{28B00D3A-9997-4262-A44F-D19317C3B6F5}" srcOrd="1" destOrd="0" parTransId="{97CAE6F3-7C1F-471D-9E79-219B877105ED}" sibTransId="{30809043-7D2F-4289-AEF6-48AE6C36E6B8}"/>
    <dgm:cxn modelId="{3689B543-E1D5-48BE-B10D-1C548A1BD9A4}" srcId="{B16DDA3B-3FAD-4DB7-B33E-16778A60CB32}" destId="{4C5BF5A6-35EA-4C15-85FF-7A2FE539E073}" srcOrd="2" destOrd="0" parTransId="{30AB2EF1-C0D6-4FC1-93AF-CC5FE248DD3B}" sibTransId="{9229D12D-7125-49EB-BE58-D430D1237574}"/>
    <dgm:cxn modelId="{ED41014C-B6AD-AE48-A8BD-9A18520DA524}" type="presOf" srcId="{28B00D3A-9997-4262-A44F-D19317C3B6F5}" destId="{4BF19A33-BAFE-A949-B91A-5E05A84BBAA3}" srcOrd="0" destOrd="0" presId="urn:microsoft.com/office/officeart/2005/8/layout/vList2"/>
    <dgm:cxn modelId="{3BD363B0-1925-D74E-8FC9-DB18BF1E2E10}" type="presOf" srcId="{FC5F4AEF-E7E9-486E-BD76-C9AEBA3E6012}" destId="{862DCB96-D8F4-D049-B967-1BE7FA59CA58}" srcOrd="0" destOrd="0" presId="urn:microsoft.com/office/officeart/2005/8/layout/vList2"/>
    <dgm:cxn modelId="{AE615EB7-A028-4D15-90F9-B760A92CBEB8}" srcId="{B16DDA3B-3FAD-4DB7-B33E-16778A60CB32}" destId="{FC5F4AEF-E7E9-486E-BD76-C9AEBA3E6012}" srcOrd="0" destOrd="0" parTransId="{258F6401-9AF0-4AE6-AC96-52C65BEA531A}" sibTransId="{8B189E94-0BC7-4B71-B9ED-3C5DB21DD96B}"/>
    <dgm:cxn modelId="{0F937AD2-5DE1-3D4C-BC23-2E03376B19A3}" type="presOf" srcId="{B16DDA3B-3FAD-4DB7-B33E-16778A60CB32}" destId="{AF900A8B-8DF2-7544-8069-90FC78993CEB}" srcOrd="0" destOrd="0" presId="urn:microsoft.com/office/officeart/2005/8/layout/vList2"/>
    <dgm:cxn modelId="{CC016FC5-AB00-214D-AEF9-F49EB15C49E5}" type="presParOf" srcId="{AF900A8B-8DF2-7544-8069-90FC78993CEB}" destId="{862DCB96-D8F4-D049-B967-1BE7FA59CA58}" srcOrd="0" destOrd="0" presId="urn:microsoft.com/office/officeart/2005/8/layout/vList2"/>
    <dgm:cxn modelId="{10618590-4B64-8648-9DA6-55A9760AED85}" type="presParOf" srcId="{AF900A8B-8DF2-7544-8069-90FC78993CEB}" destId="{7D28BA6C-2067-9546-AC89-A627010643D1}" srcOrd="1" destOrd="0" presId="urn:microsoft.com/office/officeart/2005/8/layout/vList2"/>
    <dgm:cxn modelId="{C43CB5C4-2F42-C64A-9C25-CA91647ADFA4}" type="presParOf" srcId="{AF900A8B-8DF2-7544-8069-90FC78993CEB}" destId="{4BF19A33-BAFE-A949-B91A-5E05A84BBAA3}" srcOrd="2" destOrd="0" presId="urn:microsoft.com/office/officeart/2005/8/layout/vList2"/>
    <dgm:cxn modelId="{5655FD5C-458A-C740-B5C3-6544D4BD82BC}" type="presParOf" srcId="{AF900A8B-8DF2-7544-8069-90FC78993CEB}" destId="{EE004626-1E93-6F42-B89F-308E18ADF9E3}" srcOrd="3" destOrd="0" presId="urn:microsoft.com/office/officeart/2005/8/layout/vList2"/>
    <dgm:cxn modelId="{2DC3CC31-D744-F14E-A02F-ED1E91B62ED7}" type="presParOf" srcId="{AF900A8B-8DF2-7544-8069-90FC78993CEB}" destId="{9321CADE-BE20-524A-94A8-BAE1F0ED75F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A3BFE9-C2A4-7D47-8DCA-8491959116A4}">
      <dsp:nvSpPr>
        <dsp:cNvPr id="0" name=""/>
        <dsp:cNvSpPr/>
      </dsp:nvSpPr>
      <dsp:spPr>
        <a:xfrm>
          <a:off x="0" y="350026"/>
          <a:ext cx="5944427" cy="15795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Reacting to the disillusionment from WW1 and against the strictures of Victorian culture,</a:t>
          </a:r>
        </a:p>
      </dsp:txBody>
      <dsp:txXfrm>
        <a:off x="77105" y="427131"/>
        <a:ext cx="5790217" cy="1425290"/>
      </dsp:txXfrm>
    </dsp:sp>
    <dsp:sp modelId="{E92F38CB-B71B-A84D-B9AA-6A9F27B4C830}">
      <dsp:nvSpPr>
        <dsp:cNvPr id="0" name=""/>
        <dsp:cNvSpPr/>
      </dsp:nvSpPr>
      <dsp:spPr>
        <a:xfrm>
          <a:off x="0" y="2007286"/>
          <a:ext cx="5944427" cy="1579500"/>
        </a:xfrm>
        <a:prstGeom prst="roundRect">
          <a:avLst/>
        </a:prstGeom>
        <a:solidFill>
          <a:schemeClr val="accent2">
            <a:hueOff val="751410"/>
            <a:satOff val="-4946"/>
            <a:lumOff val="6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A time for deep divisions: wets vs dry, town against country, nativists vs foreigners, Catholics against Protestants</a:t>
          </a:r>
        </a:p>
      </dsp:txBody>
      <dsp:txXfrm>
        <a:off x="77105" y="2084391"/>
        <a:ext cx="5790217" cy="1425290"/>
      </dsp:txXfrm>
    </dsp:sp>
    <dsp:sp modelId="{EA99FDE3-460D-B949-BC37-A51705DE4706}">
      <dsp:nvSpPr>
        <dsp:cNvPr id="0" name=""/>
        <dsp:cNvSpPr/>
      </dsp:nvSpPr>
      <dsp:spPr>
        <a:xfrm>
          <a:off x="0" y="3664546"/>
          <a:ext cx="5944427" cy="1579500"/>
        </a:xfrm>
        <a:prstGeom prst="roundRect">
          <a:avLst/>
        </a:prstGeom>
        <a:solidFill>
          <a:schemeClr val="accent2">
            <a:hueOff val="1502819"/>
            <a:satOff val="-9892"/>
            <a:lumOff val="13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Resurgence of the Ku Klux Kan and American alienation from the rest of the world.</a:t>
          </a:r>
        </a:p>
      </dsp:txBody>
      <dsp:txXfrm>
        <a:off x="77105" y="3741651"/>
        <a:ext cx="5790217" cy="14252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2DCB96-D8F4-D049-B967-1BE7FA59CA58}">
      <dsp:nvSpPr>
        <dsp:cNvPr id="0" name=""/>
        <dsp:cNvSpPr/>
      </dsp:nvSpPr>
      <dsp:spPr>
        <a:xfrm>
          <a:off x="0" y="335257"/>
          <a:ext cx="6883352" cy="1572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Against Victorian ideas of morality that saw young men and women openly defy their parents, rebellious age, which continued the process of breaking out. Changed dress styles, cut their hair short, smoked in public and drank.</a:t>
          </a:r>
        </a:p>
      </dsp:txBody>
      <dsp:txXfrm>
        <a:off x="76762" y="412019"/>
        <a:ext cx="6729828" cy="1418956"/>
      </dsp:txXfrm>
    </dsp:sp>
    <dsp:sp modelId="{4BF19A33-BAFE-A949-B91A-5E05A84BBAA3}">
      <dsp:nvSpPr>
        <dsp:cNvPr id="0" name=""/>
        <dsp:cNvSpPr/>
      </dsp:nvSpPr>
      <dsp:spPr>
        <a:xfrm>
          <a:off x="0" y="1968217"/>
          <a:ext cx="6883352" cy="1572480"/>
        </a:xfrm>
        <a:prstGeom prst="roundRect">
          <a:avLst/>
        </a:prstGeom>
        <a:solidFill>
          <a:schemeClr val="accent2">
            <a:hueOff val="751410"/>
            <a:satOff val="-4946"/>
            <a:lumOff val="6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Birth rates fell and young people had more freedom, partly by the automobile and shifting social practices.</a:t>
          </a:r>
        </a:p>
      </dsp:txBody>
      <dsp:txXfrm>
        <a:off x="76762" y="2044979"/>
        <a:ext cx="6729828" cy="1418956"/>
      </dsp:txXfrm>
    </dsp:sp>
    <dsp:sp modelId="{9321CADE-BE20-524A-94A8-BAE1F0ED75FD}">
      <dsp:nvSpPr>
        <dsp:cNvPr id="0" name=""/>
        <dsp:cNvSpPr/>
      </dsp:nvSpPr>
      <dsp:spPr>
        <a:xfrm>
          <a:off x="0" y="3601177"/>
          <a:ext cx="6883352" cy="1572480"/>
        </a:xfrm>
        <a:prstGeom prst="roundRect">
          <a:avLst/>
        </a:prstGeom>
        <a:solidFill>
          <a:schemeClr val="accent2">
            <a:hueOff val="1502819"/>
            <a:satOff val="-9892"/>
            <a:lumOff val="13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A time of reaction against war – the Great War (and war in general) a loss of 100 000 men in 6 months. It brought about a reaction against expansionist ideas</a:t>
          </a:r>
        </a:p>
      </dsp:txBody>
      <dsp:txXfrm>
        <a:off x="76762" y="3677939"/>
        <a:ext cx="6729828" cy="141895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10/11/21</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101609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10/11/21</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779757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10/11/21</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513883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10/11/21</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028687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10/11/21</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735585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10/11/21</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603014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10/11/21</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939051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10/11/21</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187356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10/11/21</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104626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10/11/21</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875535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10/11/21</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20867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10/11/21</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789809225"/>
      </p:ext>
    </p:extLst>
  </p:cSld>
  <p:clrMap bg1="dk1" tx1="lt1" bg2="dk2" tx2="lt2" accent1="accent1" accent2="accent2" accent3="accent3" accent4="accent4" accent5="accent5" accent6="accent6" hlink="hlink" folHlink="folHlink"/>
  <p:sldLayoutIdLst>
    <p:sldLayoutId id="2147483737" r:id="rId1"/>
    <p:sldLayoutId id="2147483727" r:id="rId2"/>
    <p:sldLayoutId id="2147483728" r:id="rId3"/>
    <p:sldLayoutId id="2147483729" r:id="rId4"/>
    <p:sldLayoutId id="2147483730" r:id="rId5"/>
    <p:sldLayoutId id="2147483731" r:id="rId6"/>
    <p:sldLayoutId id="2147483736" r:id="rId7"/>
    <p:sldLayoutId id="2147483732" r:id="rId8"/>
    <p:sldLayoutId id="2147483733" r:id="rId9"/>
    <p:sldLayoutId id="2147483734" r:id="rId10"/>
    <p:sldLayoutId id="21474837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4" name="Picture 3" descr="Closeup of multi-coloured chalks in a container">
            <a:extLst>
              <a:ext uri="{FF2B5EF4-FFF2-40B4-BE49-F238E27FC236}">
                <a16:creationId xmlns:a16="http://schemas.microsoft.com/office/drawing/2014/main" id="{5615777C-C37A-459E-AEB0-B733CA9AA016}"/>
              </a:ext>
            </a:extLst>
          </p:cNvPr>
          <p:cNvPicPr>
            <a:picLocks noChangeAspect="1"/>
          </p:cNvPicPr>
          <p:nvPr/>
        </p:nvPicPr>
        <p:blipFill rotWithShape="1">
          <a:blip r:embed="rId2">
            <a:alphaModFix amt="60000"/>
          </a:blip>
          <a:srcRect t="205" r="-1" b="15187"/>
          <a:stretch/>
        </p:blipFill>
        <p:spPr>
          <a:xfrm>
            <a:off x="20" y="10"/>
            <a:ext cx="12188921" cy="6857990"/>
          </a:xfrm>
          <a:prstGeom prst="rect">
            <a:avLst/>
          </a:prstGeom>
        </p:spPr>
      </p:pic>
      <p:sp>
        <p:nvSpPr>
          <p:cNvPr id="2" name="Title 1">
            <a:extLst>
              <a:ext uri="{FF2B5EF4-FFF2-40B4-BE49-F238E27FC236}">
                <a16:creationId xmlns:a16="http://schemas.microsoft.com/office/drawing/2014/main" id="{F8D31EAE-C21B-2C4D-AE44-DAFBCE8FC8C0}"/>
              </a:ext>
            </a:extLst>
          </p:cNvPr>
          <p:cNvSpPr>
            <a:spLocks noGrp="1"/>
          </p:cNvSpPr>
          <p:nvPr>
            <p:ph type="ctrTitle"/>
          </p:nvPr>
        </p:nvSpPr>
        <p:spPr>
          <a:xfrm>
            <a:off x="394233" y="686020"/>
            <a:ext cx="8630138" cy="2742980"/>
          </a:xfrm>
        </p:spPr>
        <p:txBody>
          <a:bodyPr>
            <a:normAutofit/>
          </a:bodyPr>
          <a:lstStyle/>
          <a:p>
            <a:r>
              <a:rPr lang="en-US" dirty="0">
                <a:solidFill>
                  <a:srgbClr val="FFFFFF"/>
                </a:solidFill>
              </a:rPr>
              <a:t>The 1920s – a review</a:t>
            </a:r>
          </a:p>
        </p:txBody>
      </p:sp>
      <p:sp>
        <p:nvSpPr>
          <p:cNvPr id="3" name="Subtitle 2">
            <a:extLst>
              <a:ext uri="{FF2B5EF4-FFF2-40B4-BE49-F238E27FC236}">
                <a16:creationId xmlns:a16="http://schemas.microsoft.com/office/drawing/2014/main" id="{54EB2A09-2BDA-9B43-B6D6-2018999D6BC3}"/>
              </a:ext>
            </a:extLst>
          </p:cNvPr>
          <p:cNvSpPr>
            <a:spLocks noGrp="1"/>
          </p:cNvSpPr>
          <p:nvPr>
            <p:ph type="subTitle" idx="1"/>
          </p:nvPr>
        </p:nvSpPr>
        <p:spPr>
          <a:xfrm>
            <a:off x="394233" y="3602038"/>
            <a:ext cx="8630138" cy="2569942"/>
          </a:xfrm>
        </p:spPr>
        <p:txBody>
          <a:bodyPr>
            <a:normAutofit/>
          </a:bodyPr>
          <a:lstStyle/>
          <a:p>
            <a:endParaRPr lang="en-US">
              <a:solidFill>
                <a:srgbClr val="FFFFFF"/>
              </a:solidFill>
            </a:endParaRPr>
          </a:p>
        </p:txBody>
      </p:sp>
      <p:grpSp>
        <p:nvGrpSpPr>
          <p:cNvPr id="11" name="Group 10">
            <a:extLst>
              <a:ext uri="{FF2B5EF4-FFF2-40B4-BE49-F238E27FC236}">
                <a16:creationId xmlns:a16="http://schemas.microsoft.com/office/drawing/2014/main" id="{D4433877-8295-4A0D-94F7-BFD8A63360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12" name="Oval 11">
              <a:extLst>
                <a:ext uri="{FF2B5EF4-FFF2-40B4-BE49-F238E27FC236}">
                  <a16:creationId xmlns:a16="http://schemas.microsoft.com/office/drawing/2014/main" id="{51FD208E-0612-408E-9D15-241B453251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Graphic 9">
              <a:extLst>
                <a:ext uri="{FF2B5EF4-FFF2-40B4-BE49-F238E27FC236}">
                  <a16:creationId xmlns:a16="http://schemas.microsoft.com/office/drawing/2014/main" id="{0005FEAC-EF53-4E59-AFAA-B72D0F702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4" name="Freeform: Shape 13">
              <a:extLst>
                <a:ext uri="{FF2B5EF4-FFF2-40B4-BE49-F238E27FC236}">
                  <a16:creationId xmlns:a16="http://schemas.microsoft.com/office/drawing/2014/main" id="{20D9F4E7-B583-4E44-AE18-421B268FB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5" name="Freeform: Shape 14">
              <a:extLst>
                <a:ext uri="{FF2B5EF4-FFF2-40B4-BE49-F238E27FC236}">
                  <a16:creationId xmlns:a16="http://schemas.microsoft.com/office/drawing/2014/main" id="{3C41D6DC-5CB2-4929-AAA8-328E7AA84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6" name="Graphic 9">
              <a:extLst>
                <a:ext uri="{FF2B5EF4-FFF2-40B4-BE49-F238E27FC236}">
                  <a16:creationId xmlns:a16="http://schemas.microsoft.com/office/drawing/2014/main" id="{810D7DDE-644B-4D22-86B4-C3FEDF985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7" name="Graphic 9">
              <a:extLst>
                <a:ext uri="{FF2B5EF4-FFF2-40B4-BE49-F238E27FC236}">
                  <a16:creationId xmlns:a16="http://schemas.microsoft.com/office/drawing/2014/main" id="{5777DB78-76A6-4C7E-884B-AE5A8540D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2150755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6C608-E410-AB4E-BF73-B44DF4B825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78118EF-6D3B-1F40-AA75-96BB1DA0F3F9}"/>
              </a:ext>
            </a:extLst>
          </p:cNvPr>
          <p:cNvSpPr>
            <a:spLocks noGrp="1"/>
          </p:cNvSpPr>
          <p:nvPr>
            <p:ph idx="1"/>
          </p:nvPr>
        </p:nvSpPr>
        <p:spPr/>
        <p:txBody>
          <a:bodyPr>
            <a:normAutofit lnSpcReduction="10000"/>
          </a:bodyPr>
          <a:lstStyle/>
          <a:p>
            <a:r>
              <a:rPr lang="en-US" dirty="0"/>
              <a:t>Age of the consumer: buying everything: cars, radios, appliances, ready made clothes, gadgets and other consumer products.</a:t>
            </a:r>
          </a:p>
          <a:p>
            <a:r>
              <a:rPr lang="en-US" dirty="0"/>
              <a:t>Americans started buying stocks, providing capital for already booming businesses. Henry Ford’s assembly line revolutionized production and it democratised the ownership of the car. He showed handsome profits could be made on a small margin but increased volume. By 1925 the car would cost $300. </a:t>
            </a:r>
          </a:p>
          <a:p>
            <a:r>
              <a:rPr lang="en-US" dirty="0"/>
              <a:t>Charles Lindbergh, airplane was still seen as exotic but when it started delivering mail and then passengers for travel it was </a:t>
            </a:r>
            <a:r>
              <a:rPr lang="en-US" dirty="0" err="1"/>
              <a:t>revolutionised</a:t>
            </a:r>
            <a:r>
              <a:rPr lang="en-US" dirty="0"/>
              <a:t>. Regular flights began and airports were constructed to handle passengers and cargo. A real challenge to the railroads.</a:t>
            </a:r>
          </a:p>
          <a:p>
            <a:r>
              <a:rPr lang="en-US" dirty="0"/>
              <a:t>But life on the farm was difficult. Farmers becoming skillful and efficient in producing food but the more produced, the lower the prices tended </a:t>
            </a:r>
            <a:r>
              <a:rPr lang="en-US"/>
              <a:t>to fall.</a:t>
            </a:r>
            <a:endParaRPr lang="en-US" dirty="0"/>
          </a:p>
        </p:txBody>
      </p:sp>
    </p:spTree>
    <p:extLst>
      <p:ext uri="{BB962C8B-B14F-4D97-AF65-F5344CB8AC3E}">
        <p14:creationId xmlns:p14="http://schemas.microsoft.com/office/powerpoint/2010/main" val="3998968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A533261-94EC-4494-86AB-1382C73333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B06ABDF2-57ED-4DC5-BB96-62CEE5DBD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w="9525" cap="flat">
            <a:noFill/>
            <a:prstDash val="solid"/>
            <a:miter/>
          </a:ln>
        </p:spPr>
        <p:txBody>
          <a:bodyPr rtlCol="0" anchor="ctr"/>
          <a:lstStyle/>
          <a:p>
            <a:endParaRPr lang="en-US">
              <a:solidFill>
                <a:schemeClr val="bg2">
                  <a:lumMod val="75000"/>
                  <a:lumOff val="25000"/>
                </a:schemeClr>
              </a:solidFill>
            </a:endParaRPr>
          </a:p>
        </p:txBody>
      </p:sp>
      <p:sp>
        <p:nvSpPr>
          <p:cNvPr id="13" name="Color Fill">
            <a:extLst>
              <a:ext uri="{FF2B5EF4-FFF2-40B4-BE49-F238E27FC236}">
                <a16:creationId xmlns:a16="http://schemas.microsoft.com/office/drawing/2014/main" id="{06D5EDC2-3737-4DED-AB3C-B42358F815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useBgFill="1">
        <p:nvSpPr>
          <p:cNvPr id="15" name="Graphic 9">
            <a:extLst>
              <a:ext uri="{FF2B5EF4-FFF2-40B4-BE49-F238E27FC236}">
                <a16:creationId xmlns:a16="http://schemas.microsoft.com/office/drawing/2014/main" id="{089C1A08-A75B-45D5-8A9D-680682C13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48410" y="0"/>
            <a:ext cx="6858000" cy="6858000"/>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ln w="9331" cap="flat">
            <a:noFill/>
            <a:prstDash val="solid"/>
            <a:miter/>
          </a:ln>
        </p:spPr>
        <p:txBody>
          <a:bodyPr rtlCol="0" anchor="ctr"/>
          <a:lstStyle/>
          <a:p>
            <a:endParaRPr lang="en-US"/>
          </a:p>
        </p:txBody>
      </p:sp>
      <p:sp>
        <p:nvSpPr>
          <p:cNvPr id="17" name="Texture">
            <a:extLst>
              <a:ext uri="{FF2B5EF4-FFF2-40B4-BE49-F238E27FC236}">
                <a16:creationId xmlns:a16="http://schemas.microsoft.com/office/drawing/2014/main" id="{51B4E1F8-DA38-44DA-8B73-7EC281F24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2EC40D01-C57C-C741-B0E4-C97AC370FF2E}"/>
              </a:ext>
            </a:extLst>
          </p:cNvPr>
          <p:cNvSpPr>
            <a:spLocks noGrp="1"/>
          </p:cNvSpPr>
          <p:nvPr>
            <p:ph type="title"/>
          </p:nvPr>
        </p:nvSpPr>
        <p:spPr>
          <a:xfrm>
            <a:off x="457201" y="668049"/>
            <a:ext cx="4595834" cy="5594074"/>
          </a:xfrm>
        </p:spPr>
        <p:txBody>
          <a:bodyPr anchor="ctr">
            <a:normAutofit/>
          </a:bodyPr>
          <a:lstStyle/>
          <a:p>
            <a:r>
              <a:rPr lang="en-US">
                <a:solidFill>
                  <a:schemeClr val="bg1"/>
                </a:solidFill>
              </a:rPr>
              <a:t>Greatest social change</a:t>
            </a:r>
          </a:p>
        </p:txBody>
      </p:sp>
      <p:graphicFrame>
        <p:nvGraphicFramePr>
          <p:cNvPr id="5" name="Content Placeholder 2">
            <a:extLst>
              <a:ext uri="{FF2B5EF4-FFF2-40B4-BE49-F238E27FC236}">
                <a16:creationId xmlns:a16="http://schemas.microsoft.com/office/drawing/2014/main" id="{8E72E0CA-5230-4DC8-8D5C-B66C80141BBD}"/>
              </a:ext>
            </a:extLst>
          </p:cNvPr>
          <p:cNvGraphicFramePr>
            <a:graphicFrameLocks noGrp="1"/>
          </p:cNvGraphicFramePr>
          <p:nvPr>
            <p:ph idx="1"/>
            <p:extLst>
              <p:ext uri="{D42A27DB-BD31-4B8C-83A1-F6EECF244321}">
                <p14:modId xmlns:p14="http://schemas.microsoft.com/office/powerpoint/2010/main" val="315808608"/>
              </p:ext>
            </p:extLst>
          </p:nvPr>
        </p:nvGraphicFramePr>
        <p:xfrm>
          <a:off x="5805612" y="668049"/>
          <a:ext cx="5944427" cy="55940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861506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471A3572-4543-4883-A749-0458CD870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4036AB30-180B-4ED5-A38B-175705419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p:nvSpPr>
          <p:cNvPr id="13" name="Background Leaf">
            <a:extLst>
              <a:ext uri="{FF2B5EF4-FFF2-40B4-BE49-F238E27FC236}">
                <a16:creationId xmlns:a16="http://schemas.microsoft.com/office/drawing/2014/main" id="{E00BDB36-26F9-4870-887D-DBEBE42AD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04504" y="-5716"/>
            <a:ext cx="8284448" cy="6858000"/>
          </a:xfrm>
          <a:custGeom>
            <a:avLst/>
            <a:gdLst>
              <a:gd name="connsiteX0" fmla="*/ 0 w 8284448"/>
              <a:gd name="connsiteY0" fmla="*/ 0 h 6858000"/>
              <a:gd name="connsiteX1" fmla="*/ 5949669 w 8284448"/>
              <a:gd name="connsiteY1" fmla="*/ 0 h 6858000"/>
              <a:gd name="connsiteX2" fmla="*/ 6097735 w 8284448"/>
              <a:gd name="connsiteY2" fmla="*/ 77067 h 6858000"/>
              <a:gd name="connsiteX3" fmla="*/ 8284448 w 8284448"/>
              <a:gd name="connsiteY3" fmla="*/ 3810917 h 6858000"/>
              <a:gd name="connsiteX4" fmla="*/ 8284448 w 8284448"/>
              <a:gd name="connsiteY4" fmla="*/ 6858000 h 6858000"/>
              <a:gd name="connsiteX5" fmla="*/ 1225332 w 8284448"/>
              <a:gd name="connsiteY5" fmla="*/ 6858000 h 6858000"/>
              <a:gd name="connsiteX6" fmla="*/ 1163726 w 8284448"/>
              <a:gd name="connsiteY6" fmla="*/ 6801098 h 6858000"/>
              <a:gd name="connsiteX7" fmla="*/ 24800 w 8284448"/>
              <a:gd name="connsiteY7" fmla="*/ 4654257 h 6858000"/>
              <a:gd name="connsiteX8" fmla="*/ 0 w 8284448"/>
              <a:gd name="connsiteY8" fmla="*/ 448911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448" h="6858000">
                <a:moveTo>
                  <a:pt x="0" y="0"/>
                </a:moveTo>
                <a:lnTo>
                  <a:pt x="5949669" y="0"/>
                </a:lnTo>
                <a:lnTo>
                  <a:pt x="6097735" y="77067"/>
                </a:lnTo>
                <a:cubicBezTo>
                  <a:pt x="7400247" y="796137"/>
                  <a:pt x="8284448" y="2198576"/>
                  <a:pt x="8284448" y="3810917"/>
                </a:cubicBezTo>
                <a:lnTo>
                  <a:pt x="8284448" y="6858000"/>
                </a:lnTo>
                <a:lnTo>
                  <a:pt x="1225332" y="6858000"/>
                </a:lnTo>
                <a:lnTo>
                  <a:pt x="1163726" y="6801098"/>
                </a:lnTo>
                <a:cubicBezTo>
                  <a:pt x="596622" y="6224771"/>
                  <a:pt x="191778" y="5483545"/>
                  <a:pt x="24800" y="4654257"/>
                </a:cubicBezTo>
                <a:lnTo>
                  <a:pt x="0" y="4489113"/>
                </a:lnTo>
                <a:close/>
              </a:path>
            </a:pathLst>
          </a:custGeom>
          <a:solidFill>
            <a:schemeClr val="bg2">
              <a:alpha val="30000"/>
            </a:schemeClr>
          </a:solidFill>
          <a:ln w="9525" cap="flat">
            <a:noFill/>
            <a:prstDash val="solid"/>
            <a:miter/>
          </a:ln>
        </p:spPr>
        <p:txBody>
          <a:bodyPr wrap="square" rtlCol="0" anchor="ctr">
            <a:noAutofit/>
          </a:bodyPr>
          <a:lstStyle/>
          <a:p>
            <a:endParaRPr lang="en-US"/>
          </a:p>
        </p:txBody>
      </p:sp>
      <p:sp>
        <p:nvSpPr>
          <p:cNvPr id="15" name="Texture">
            <a:extLst>
              <a:ext uri="{FF2B5EF4-FFF2-40B4-BE49-F238E27FC236}">
                <a16:creationId xmlns:a16="http://schemas.microsoft.com/office/drawing/2014/main" id="{DC83D935-436B-4F4D-A47B-4FD95E2C1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lIns="0" rIns="0" rtlCol="0" anchor="ctr"/>
          <a:lstStyle/>
          <a:p>
            <a:endParaRPr lang="en-US"/>
          </a:p>
        </p:txBody>
      </p:sp>
      <p:sp>
        <p:nvSpPr>
          <p:cNvPr id="2" name="Title 1">
            <a:extLst>
              <a:ext uri="{FF2B5EF4-FFF2-40B4-BE49-F238E27FC236}">
                <a16:creationId xmlns:a16="http://schemas.microsoft.com/office/drawing/2014/main" id="{8D0D2103-4067-6E41-88D1-82D5837969BE}"/>
              </a:ext>
            </a:extLst>
          </p:cNvPr>
          <p:cNvSpPr>
            <a:spLocks noGrp="1"/>
          </p:cNvSpPr>
          <p:nvPr>
            <p:ph type="title"/>
          </p:nvPr>
        </p:nvSpPr>
        <p:spPr>
          <a:xfrm>
            <a:off x="457200" y="668049"/>
            <a:ext cx="3313075" cy="5589741"/>
          </a:xfrm>
        </p:spPr>
        <p:txBody>
          <a:bodyPr>
            <a:normAutofit/>
          </a:bodyPr>
          <a:lstStyle/>
          <a:p>
            <a:r>
              <a:rPr lang="en-US" dirty="0"/>
              <a:t>A reactionary decade</a:t>
            </a:r>
          </a:p>
        </p:txBody>
      </p:sp>
      <p:graphicFrame>
        <p:nvGraphicFramePr>
          <p:cNvPr id="5" name="Content Placeholder 2">
            <a:extLst>
              <a:ext uri="{FF2B5EF4-FFF2-40B4-BE49-F238E27FC236}">
                <a16:creationId xmlns:a16="http://schemas.microsoft.com/office/drawing/2014/main" id="{32ADD8E9-FFB6-4776-BFD4-5F27295F9643}"/>
              </a:ext>
            </a:extLst>
          </p:cNvPr>
          <p:cNvGraphicFramePr>
            <a:graphicFrameLocks noGrp="1"/>
          </p:cNvGraphicFramePr>
          <p:nvPr>
            <p:ph idx="1"/>
            <p:extLst>
              <p:ext uri="{D42A27DB-BD31-4B8C-83A1-F6EECF244321}">
                <p14:modId xmlns:p14="http://schemas.microsoft.com/office/powerpoint/2010/main" val="3610987229"/>
              </p:ext>
            </p:extLst>
          </p:nvPr>
        </p:nvGraphicFramePr>
        <p:xfrm>
          <a:off x="4866688" y="668048"/>
          <a:ext cx="6883352" cy="55089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1757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0088-8D2D-3E4F-909A-14CE6E49225B}"/>
              </a:ext>
            </a:extLst>
          </p:cNvPr>
          <p:cNvSpPr>
            <a:spLocks noGrp="1"/>
          </p:cNvSpPr>
          <p:nvPr>
            <p:ph type="title"/>
          </p:nvPr>
        </p:nvSpPr>
        <p:spPr/>
        <p:txBody>
          <a:bodyPr/>
          <a:lstStyle/>
          <a:p>
            <a:r>
              <a:rPr lang="en-US" dirty="0"/>
              <a:t>Recovering from WW1</a:t>
            </a:r>
          </a:p>
        </p:txBody>
      </p:sp>
      <p:sp>
        <p:nvSpPr>
          <p:cNvPr id="3" name="Content Placeholder 2">
            <a:extLst>
              <a:ext uri="{FF2B5EF4-FFF2-40B4-BE49-F238E27FC236}">
                <a16:creationId xmlns:a16="http://schemas.microsoft.com/office/drawing/2014/main" id="{99941FBB-0039-0F46-9E55-E7709A646705}"/>
              </a:ext>
            </a:extLst>
          </p:cNvPr>
          <p:cNvSpPr>
            <a:spLocks noGrp="1"/>
          </p:cNvSpPr>
          <p:nvPr>
            <p:ph idx="1"/>
          </p:nvPr>
        </p:nvSpPr>
        <p:spPr/>
        <p:txBody>
          <a:bodyPr/>
          <a:lstStyle/>
          <a:p>
            <a:r>
              <a:rPr lang="en-US" dirty="0"/>
              <a:t>The United States disarmed rapidly after WW1.</a:t>
            </a:r>
          </a:p>
          <a:p>
            <a:r>
              <a:rPr lang="en-US" dirty="0"/>
              <a:t>Naval cargo vessels were sold off, millions of men were discharged, and the army reduced to 100 000 soldiers.</a:t>
            </a:r>
          </a:p>
          <a:p>
            <a:r>
              <a:rPr lang="en-US" dirty="0"/>
              <a:t>1920s the railroads were returned to private controls, but legislation was strengthened to be more responsive to people’s needs and more efficient. A Railroad Labor Board was established for </a:t>
            </a:r>
            <a:r>
              <a:rPr lang="en-US" dirty="0" err="1"/>
              <a:t>labour</a:t>
            </a:r>
            <a:r>
              <a:rPr lang="en-US" dirty="0"/>
              <a:t> disputes. </a:t>
            </a:r>
          </a:p>
          <a:p>
            <a:r>
              <a:rPr lang="en-US" dirty="0"/>
              <a:t>Businesses set out to meet the demands of consumers, producing household appliances, automobiles – recording breaking quantities. </a:t>
            </a:r>
          </a:p>
          <a:p>
            <a:r>
              <a:rPr lang="en-US" dirty="0"/>
              <a:t>Government very tough on </a:t>
            </a:r>
            <a:r>
              <a:rPr lang="en-US" dirty="0" err="1"/>
              <a:t>labour</a:t>
            </a:r>
            <a:r>
              <a:rPr lang="en-US" dirty="0"/>
              <a:t> during the 1920s – public opinion supported this. Legislation supports open shops: union membership 5.1 million in 1920 to 3.6 in 1929.</a:t>
            </a:r>
          </a:p>
          <a:p>
            <a:endParaRPr lang="en-US" dirty="0"/>
          </a:p>
        </p:txBody>
      </p:sp>
    </p:spTree>
    <p:extLst>
      <p:ext uri="{BB962C8B-B14F-4D97-AF65-F5344CB8AC3E}">
        <p14:creationId xmlns:p14="http://schemas.microsoft.com/office/powerpoint/2010/main" val="3746745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CE011-803B-B14C-9CD7-435755811FB5}"/>
              </a:ext>
            </a:extLst>
          </p:cNvPr>
          <p:cNvSpPr>
            <a:spLocks noGrp="1"/>
          </p:cNvSpPr>
          <p:nvPr>
            <p:ph type="title"/>
          </p:nvPr>
        </p:nvSpPr>
        <p:spPr/>
        <p:txBody>
          <a:bodyPr/>
          <a:lstStyle/>
          <a:p>
            <a:r>
              <a:rPr lang="en-US" dirty="0"/>
              <a:t>Internal struggles</a:t>
            </a:r>
          </a:p>
        </p:txBody>
      </p:sp>
      <p:sp>
        <p:nvSpPr>
          <p:cNvPr id="3" name="Content Placeholder 2">
            <a:extLst>
              <a:ext uri="{FF2B5EF4-FFF2-40B4-BE49-F238E27FC236}">
                <a16:creationId xmlns:a16="http://schemas.microsoft.com/office/drawing/2014/main" id="{DD01073F-E92C-6545-B1A6-4EBE6D680395}"/>
              </a:ext>
            </a:extLst>
          </p:cNvPr>
          <p:cNvSpPr>
            <a:spLocks noGrp="1"/>
          </p:cNvSpPr>
          <p:nvPr>
            <p:ph idx="1"/>
          </p:nvPr>
        </p:nvSpPr>
        <p:spPr/>
        <p:txBody>
          <a:bodyPr/>
          <a:lstStyle/>
          <a:p>
            <a:r>
              <a:rPr lang="en-US" dirty="0"/>
              <a:t>City against country, KKK, rebellion against the open-door immigration policy that had gone on since the Civil War.</a:t>
            </a:r>
          </a:p>
          <a:p>
            <a:r>
              <a:rPr lang="en-US" dirty="0"/>
              <a:t>Fight for law and order as prohibition made technical criminals out of many otherwise law-abiding citizens. </a:t>
            </a:r>
          </a:p>
          <a:p>
            <a:r>
              <a:rPr lang="en-US" dirty="0"/>
              <a:t>The rise of the Heroes: Babe Ruth, Charles Lindbergh</a:t>
            </a:r>
          </a:p>
          <a:p>
            <a:r>
              <a:rPr lang="en-US" dirty="0"/>
              <a:t>Americans going to the movies and listening to the radio in enormous numbers</a:t>
            </a:r>
          </a:p>
          <a:p>
            <a:r>
              <a:rPr lang="en-US" dirty="0"/>
              <a:t>Becoming more affluent as the markets rose</a:t>
            </a:r>
          </a:p>
          <a:p>
            <a:r>
              <a:rPr lang="en-US" dirty="0"/>
              <a:t>New awakenings for African-Americans, many of whom had fought in France. Harlem Renaissance: poetry, art, literature </a:t>
            </a:r>
          </a:p>
        </p:txBody>
      </p:sp>
    </p:spTree>
    <p:extLst>
      <p:ext uri="{BB962C8B-B14F-4D97-AF65-F5344CB8AC3E}">
        <p14:creationId xmlns:p14="http://schemas.microsoft.com/office/powerpoint/2010/main" val="3867593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681BC-49ED-054D-8B19-2A81F7ECDE83}"/>
              </a:ext>
            </a:extLst>
          </p:cNvPr>
          <p:cNvSpPr>
            <a:spLocks noGrp="1"/>
          </p:cNvSpPr>
          <p:nvPr>
            <p:ph type="title"/>
          </p:nvPr>
        </p:nvSpPr>
        <p:spPr/>
        <p:txBody>
          <a:bodyPr/>
          <a:lstStyle/>
          <a:p>
            <a:r>
              <a:rPr lang="en-US" dirty="0"/>
              <a:t>Town and country: identity conflicts</a:t>
            </a:r>
          </a:p>
        </p:txBody>
      </p:sp>
      <p:sp>
        <p:nvSpPr>
          <p:cNvPr id="3" name="Content Placeholder 2">
            <a:extLst>
              <a:ext uri="{FF2B5EF4-FFF2-40B4-BE49-F238E27FC236}">
                <a16:creationId xmlns:a16="http://schemas.microsoft.com/office/drawing/2014/main" id="{1489A929-44B8-4C49-8088-24CB58F32556}"/>
              </a:ext>
            </a:extLst>
          </p:cNvPr>
          <p:cNvSpPr>
            <a:spLocks noGrp="1"/>
          </p:cNvSpPr>
          <p:nvPr>
            <p:ph idx="1"/>
          </p:nvPr>
        </p:nvSpPr>
        <p:spPr/>
        <p:txBody>
          <a:bodyPr/>
          <a:lstStyle/>
          <a:p>
            <a:r>
              <a:rPr lang="en-US" dirty="0"/>
              <a:t>Progressive movement was not “dead” in the twenties it just wasn’t an activist decade.</a:t>
            </a:r>
          </a:p>
          <a:p>
            <a:r>
              <a:rPr lang="en-US" dirty="0"/>
              <a:t>Growth of cities brought by immigration and internal migration, a sharpening divided grew between urban and rural.</a:t>
            </a:r>
          </a:p>
          <a:p>
            <a:r>
              <a:rPr lang="en-US" dirty="0"/>
              <a:t>City viewed country “country bumpkin” and country viewed cities as: as places of degradation, immorality and foreign influences. </a:t>
            </a:r>
            <a:r>
              <a:rPr lang="en-US" dirty="0" err="1"/>
              <a:t>Eg</a:t>
            </a:r>
            <a:r>
              <a:rPr lang="en-US" dirty="0"/>
              <a:t>: Prohibition</a:t>
            </a:r>
          </a:p>
        </p:txBody>
      </p:sp>
    </p:spTree>
    <p:extLst>
      <p:ext uri="{BB962C8B-B14F-4D97-AF65-F5344CB8AC3E}">
        <p14:creationId xmlns:p14="http://schemas.microsoft.com/office/powerpoint/2010/main" val="990133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24EA4-8352-CD47-8A8E-FA5F2BA65F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EFCCE8-2B20-2840-8D7C-0E639218A5EF}"/>
              </a:ext>
            </a:extLst>
          </p:cNvPr>
          <p:cNvSpPr>
            <a:spLocks noGrp="1"/>
          </p:cNvSpPr>
          <p:nvPr>
            <p:ph idx="1"/>
          </p:nvPr>
        </p:nvSpPr>
        <p:spPr/>
        <p:txBody>
          <a:bodyPr/>
          <a:lstStyle/>
          <a:p>
            <a:r>
              <a:rPr lang="en-US" u="sng" dirty="0"/>
              <a:t>Fundamentalism: </a:t>
            </a:r>
            <a:r>
              <a:rPr lang="en-US" dirty="0"/>
              <a:t>differences  rooted in religion. Fundamentalist insisted the book of Genesis was the story of creation and that Darwin’s theory of evolution was considered the work of the devil. – Monkey Scopes trial in 1925.</a:t>
            </a:r>
          </a:p>
          <a:p>
            <a:r>
              <a:rPr lang="en-US" u="sng" dirty="0"/>
              <a:t>Prohibition: </a:t>
            </a:r>
            <a:r>
              <a:rPr lang="en-US" dirty="0"/>
              <a:t>called the Noble experiment. Achieved some partial victories – deaths from alcohol related diseases did go down. Accidents from alcohol abuse were lessened.</a:t>
            </a:r>
          </a:p>
          <a:p>
            <a:r>
              <a:rPr lang="en-US" dirty="0"/>
              <a:t>Many continued to drink in defiance of the law, crime taking advantage of the money that could be made from alcohol. The problem also drove a stronger wedge between city and country.</a:t>
            </a:r>
          </a:p>
        </p:txBody>
      </p:sp>
    </p:spTree>
    <p:extLst>
      <p:ext uri="{BB962C8B-B14F-4D97-AF65-F5344CB8AC3E}">
        <p14:creationId xmlns:p14="http://schemas.microsoft.com/office/powerpoint/2010/main" val="2677088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C134D5D-818C-5643-9BBD-553334CFB619}"/>
              </a:ext>
            </a:extLst>
          </p:cNvPr>
          <p:cNvSpPr txBox="1">
            <a:spLocks/>
          </p:cNvSpPr>
          <p:nvPr/>
        </p:nvSpPr>
        <p:spPr>
          <a:xfrm>
            <a:off x="413657" y="431199"/>
            <a:ext cx="7685037" cy="58716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Kkk – selling the idea that they supported American ideals – such as strong families, religious faith and patriotism. (Take note of dark side) This promotion of “decency” drew a lot of people and membership grew into the millions.</a:t>
            </a:r>
          </a:p>
          <a:p>
            <a:r>
              <a:rPr lang="en-US"/>
              <a:t>Violence in places such as: Oklahoma, Louisana and Indian and corruption among Klan leadership partly generated by the wealth accumulated from fee paying members. By 1930, membership had declined drastically.</a:t>
            </a:r>
          </a:p>
          <a:p>
            <a:r>
              <a:rPr lang="en-US"/>
              <a:t>The Sacco-Vanzetti Trial: Massachusetts in 1927. This affairs has been connected with the resurgence of Nativism at the time.</a:t>
            </a:r>
          </a:p>
          <a:p>
            <a:r>
              <a:rPr lang="en-US"/>
              <a:t>Nativism revisted – origins in 1845 when waves of Irish Catholics began to flood country and various groups organized to push politcal ideals onto the mainstream. </a:t>
            </a:r>
            <a:endParaRPr lang="en-US" dirty="0"/>
          </a:p>
        </p:txBody>
      </p:sp>
      <p:sp>
        <p:nvSpPr>
          <p:cNvPr id="6" name="Content Placeholder 5">
            <a:extLst>
              <a:ext uri="{FF2B5EF4-FFF2-40B4-BE49-F238E27FC236}">
                <a16:creationId xmlns:a16="http://schemas.microsoft.com/office/drawing/2014/main" id="{EC390FC1-9BDD-D149-BB29-1E18F058ECF6}"/>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r>
              <a:rPr lang="en-US" dirty="0"/>
              <a:t>The idea behind the quotas of 1921, 1924 by Congress was to make sure that most migrants looked like the majorities of migrants that were already here. (Irish, Swedes and British) rather than Italians, Greeks, </a:t>
            </a:r>
            <a:r>
              <a:rPr lang="en-US" dirty="0" err="1"/>
              <a:t>Czehs</a:t>
            </a:r>
            <a:r>
              <a:rPr lang="en-US" dirty="0"/>
              <a:t> and Poles. </a:t>
            </a:r>
          </a:p>
        </p:txBody>
      </p:sp>
    </p:spTree>
    <p:extLst>
      <p:ext uri="{BB962C8B-B14F-4D97-AF65-F5344CB8AC3E}">
        <p14:creationId xmlns:p14="http://schemas.microsoft.com/office/powerpoint/2010/main" val="223672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4E754-B6FA-D540-902B-552A2522B5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33094A-6E0A-1343-8EAB-F0A12F9F2460}"/>
              </a:ext>
            </a:extLst>
          </p:cNvPr>
          <p:cNvSpPr>
            <a:spLocks noGrp="1"/>
          </p:cNvSpPr>
          <p:nvPr>
            <p:ph idx="1"/>
          </p:nvPr>
        </p:nvSpPr>
        <p:spPr/>
        <p:txBody>
          <a:bodyPr/>
          <a:lstStyle/>
          <a:p>
            <a:r>
              <a:rPr lang="en-US" b="1" u="sng" dirty="0"/>
              <a:t>The Harlem Renaissance: </a:t>
            </a:r>
            <a:r>
              <a:rPr lang="en-US" dirty="0"/>
              <a:t>Many Black Americans began to take pride in their ethnicity: art, literature and music. Thousands of Black Americans had begun to migrate to Northern cities in search of better economic communities and developed new, rich urban communities. Creation of Black Nationalist Movement and the court system was slowly began to dismantle the legal segregation that began in the aftermath of Reconstruction </a:t>
            </a:r>
          </a:p>
          <a:p>
            <a:r>
              <a:rPr lang="en-US" b="1" u="sng" dirty="0"/>
              <a:t>A golden Age: </a:t>
            </a:r>
            <a:r>
              <a:rPr lang="en-US" dirty="0"/>
              <a:t>Radios and movies. Golden age of literature: Scott Fitzgerald, </a:t>
            </a:r>
          </a:p>
          <a:p>
            <a:r>
              <a:rPr lang="en-US" b="1" u="sng" dirty="0"/>
              <a:t>Women: </a:t>
            </a:r>
            <a:r>
              <a:rPr lang="en-US" dirty="0"/>
              <a:t>gained the vote in 1920s. Talked more openly about sec, still difficult to get information about birth control. Finding jobs easier, working outside the home more acceptable but no real political change as women still voted the same as other male family members. </a:t>
            </a:r>
            <a:endParaRPr lang="en-US" b="1" u="sng" dirty="0"/>
          </a:p>
        </p:txBody>
      </p:sp>
    </p:spTree>
    <p:extLst>
      <p:ext uri="{BB962C8B-B14F-4D97-AF65-F5344CB8AC3E}">
        <p14:creationId xmlns:p14="http://schemas.microsoft.com/office/powerpoint/2010/main" val="1770573275"/>
      </p:ext>
    </p:extLst>
  </p:cSld>
  <p:clrMapOvr>
    <a:masterClrMapping/>
  </p:clrMapOvr>
</p:sld>
</file>

<file path=ppt/theme/theme1.xml><?xml version="1.0" encoding="utf-8"?>
<a:theme xmlns:a="http://schemas.openxmlformats.org/drawingml/2006/main" name="TropicVTI">
  <a:themeElements>
    <a:clrScheme name="AnalogousFromRegularSeedRightStep">
      <a:dk1>
        <a:srgbClr val="000000"/>
      </a:dk1>
      <a:lt1>
        <a:srgbClr val="FFFFFF"/>
      </a:lt1>
      <a:dk2>
        <a:srgbClr val="313820"/>
      </a:dk2>
      <a:lt2>
        <a:srgbClr val="E2E8E7"/>
      </a:lt2>
      <a:accent1>
        <a:srgbClr val="DD3344"/>
      </a:accent1>
      <a:accent2>
        <a:srgbClr val="CB5721"/>
      </a:accent2>
      <a:accent3>
        <a:srgbClr val="C59D2E"/>
      </a:accent3>
      <a:accent4>
        <a:srgbClr val="97AD1C"/>
      </a:accent4>
      <a:accent5>
        <a:srgbClr val="67B62A"/>
      </a:accent5>
      <a:accent6>
        <a:srgbClr val="22BD1F"/>
      </a:accent6>
      <a:hlink>
        <a:srgbClr val="309288"/>
      </a:hlink>
      <a:folHlink>
        <a:srgbClr val="7F7F7F"/>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otalTime>265</TotalTime>
  <Words>996</Words>
  <Application>Microsoft Macintosh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Nova</vt:lpstr>
      <vt:lpstr>TropicVTI</vt:lpstr>
      <vt:lpstr>The 1920s – a review</vt:lpstr>
      <vt:lpstr>Greatest social change</vt:lpstr>
      <vt:lpstr>A reactionary decade</vt:lpstr>
      <vt:lpstr>Recovering from WW1</vt:lpstr>
      <vt:lpstr>Internal struggles</vt:lpstr>
      <vt:lpstr>Town and country: identity conflicts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1920s – a review</dc:title>
  <dc:creator>Microsoft Office User</dc:creator>
  <cp:lastModifiedBy>Microsoft Office User</cp:lastModifiedBy>
  <cp:revision>8</cp:revision>
  <dcterms:created xsi:type="dcterms:W3CDTF">2021-10-11T02:16:18Z</dcterms:created>
  <dcterms:modified xsi:type="dcterms:W3CDTF">2021-10-11T06:41:26Z</dcterms:modified>
</cp:coreProperties>
</file>