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5" r:id="rId18"/>
    <p:sldId id="276" r:id="rId19"/>
    <p:sldId id="277" r:id="rId20"/>
    <p:sldId id="278" r:id="rId21"/>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9343AB32-7E50-4443-9E3A-7920524C1AFA}" type="datetimeFigureOut">
              <a:rPr lang="en-AU" smtClean="0"/>
              <a:t>8/08/2016</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4C77F91F-1425-4CE4-9FBC-9A7607CF41B0}" type="slidenum">
              <a:rPr lang="en-AU" smtClean="0"/>
              <a:t>‹#›</a:t>
            </a:fld>
            <a:endParaRPr lang="en-AU"/>
          </a:p>
        </p:txBody>
      </p:sp>
    </p:spTree>
    <p:extLst>
      <p:ext uri="{BB962C8B-B14F-4D97-AF65-F5344CB8AC3E}">
        <p14:creationId xmlns:p14="http://schemas.microsoft.com/office/powerpoint/2010/main" val="548130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1CD46DE-19B7-4253-9D9D-FCFAF5BA016E}" type="datetimeFigureOut">
              <a:rPr lang="en-AU" smtClean="0"/>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275304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1CD46DE-19B7-4253-9D9D-FCFAF5BA016E}" type="datetimeFigureOut">
              <a:rPr lang="en-AU" smtClean="0"/>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141584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1CD46DE-19B7-4253-9D9D-FCFAF5BA016E}" type="datetimeFigureOut">
              <a:rPr lang="en-AU" smtClean="0"/>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34286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1CD46DE-19B7-4253-9D9D-FCFAF5BA016E}" type="datetimeFigureOut">
              <a:rPr lang="en-AU" smtClean="0"/>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383610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CD46DE-19B7-4253-9D9D-FCFAF5BA016E}" type="datetimeFigureOut">
              <a:rPr lang="en-AU" smtClean="0"/>
              <a:t>7/08/2016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402365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1CD46DE-19B7-4253-9D9D-FCFAF5BA016E}" type="datetimeFigureOut">
              <a:rPr lang="en-AU" smtClean="0"/>
              <a:t>7/08/2016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330806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1CD46DE-19B7-4253-9D9D-FCFAF5BA016E}" type="datetimeFigureOut">
              <a:rPr lang="en-AU" smtClean="0"/>
              <a:t>7/08/2016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12837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1CD46DE-19B7-4253-9D9D-FCFAF5BA016E}" type="datetimeFigureOut">
              <a:rPr lang="en-AU" smtClean="0"/>
              <a:t>7/08/2016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249430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D46DE-19B7-4253-9D9D-FCFAF5BA016E}" type="datetimeFigureOut">
              <a:rPr lang="en-AU" smtClean="0"/>
              <a:t>7/08/2016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75663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D46DE-19B7-4253-9D9D-FCFAF5BA016E}" type="datetimeFigureOut">
              <a:rPr lang="en-AU" smtClean="0"/>
              <a:t>7/08/2016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30406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D46DE-19B7-4253-9D9D-FCFAF5BA016E}" type="datetimeFigureOut">
              <a:rPr lang="en-AU" smtClean="0"/>
              <a:t>7/08/2016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E5AC8F-2005-4FB4-9116-0FD5DF7F4F10}" type="slidenum">
              <a:rPr lang="en-AU" smtClean="0"/>
              <a:t>‹#›</a:t>
            </a:fld>
            <a:endParaRPr lang="en-AU"/>
          </a:p>
        </p:txBody>
      </p:sp>
    </p:spTree>
    <p:extLst>
      <p:ext uri="{BB962C8B-B14F-4D97-AF65-F5344CB8AC3E}">
        <p14:creationId xmlns:p14="http://schemas.microsoft.com/office/powerpoint/2010/main" val="2022337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D46DE-19B7-4253-9D9D-FCFAF5BA016E}" type="datetimeFigureOut">
              <a:rPr lang="en-AU" smtClean="0"/>
              <a:t>7/08/2016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5AC8F-2005-4FB4-9116-0FD5DF7F4F10}" type="slidenum">
              <a:rPr lang="en-AU" smtClean="0"/>
              <a:t>‹#›</a:t>
            </a:fld>
            <a:endParaRPr lang="en-AU"/>
          </a:p>
        </p:txBody>
      </p:sp>
    </p:spTree>
    <p:extLst>
      <p:ext uri="{BB962C8B-B14F-4D97-AF65-F5344CB8AC3E}">
        <p14:creationId xmlns:p14="http://schemas.microsoft.com/office/powerpoint/2010/main" val="2220166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217355"/>
            <a:ext cx="5184576" cy="1470025"/>
          </a:xfrm>
        </p:spPr>
        <p:txBody>
          <a:bodyPr>
            <a:noAutofit/>
          </a:bodyPr>
          <a:lstStyle/>
          <a:p>
            <a:pPr algn="l"/>
            <a:r>
              <a:rPr lang="en-AU" sz="4800" b="1" u="sng" dirty="0" smtClean="0">
                <a:latin typeface="Calibri Light" pitchFamily="34" charset="0"/>
              </a:rPr>
              <a:t>The Rise of Nazism</a:t>
            </a:r>
            <a:endParaRPr lang="en-AU" sz="4800" b="1" u="sng" dirty="0">
              <a:latin typeface="Calibri Light" pitchFamily="34" charset="0"/>
            </a:endParaRPr>
          </a:p>
        </p:txBody>
      </p:sp>
      <p:sp>
        <p:nvSpPr>
          <p:cNvPr id="7" name="Subtitle 6"/>
          <p:cNvSpPr>
            <a:spLocks noGrp="1"/>
          </p:cNvSpPr>
          <p:nvPr>
            <p:ph type="subTitle" idx="1"/>
          </p:nvPr>
        </p:nvSpPr>
        <p:spPr>
          <a:xfrm>
            <a:off x="1907704" y="1674346"/>
            <a:ext cx="6400800" cy="4850997"/>
          </a:xfrm>
        </p:spPr>
        <p:txBody>
          <a:bodyPr>
            <a:normAutofit lnSpcReduction="10000"/>
          </a:bodyPr>
          <a:lstStyle/>
          <a:p>
            <a:pPr algn="l"/>
            <a:r>
              <a:rPr lang="en-AU" sz="1400" dirty="0" smtClean="0">
                <a:solidFill>
                  <a:schemeClr val="tx1"/>
                </a:solidFill>
              </a:rPr>
              <a:t>In the 1920s Nazism took root, yet Hitler and the Nazi Party enjoyed a rather checked history. It was the onset of the world depression which precipitated a political and economic crisis in Germany. </a:t>
            </a:r>
          </a:p>
          <a:p>
            <a:pPr algn="l"/>
            <a:endParaRPr lang="en-AU" sz="1400" dirty="0">
              <a:solidFill>
                <a:schemeClr val="tx1"/>
              </a:solidFill>
            </a:endParaRPr>
          </a:p>
          <a:p>
            <a:pPr algn="l"/>
            <a:r>
              <a:rPr lang="en-AU" sz="1400" dirty="0" smtClean="0">
                <a:solidFill>
                  <a:schemeClr val="tx1"/>
                </a:solidFill>
              </a:rPr>
              <a:t>Key questions for the period:</a:t>
            </a:r>
          </a:p>
          <a:p>
            <a:pPr marL="228600" indent="-228600" algn="l">
              <a:buFont typeface="+mj-lt"/>
              <a:buAutoNum type="arabicPeriod"/>
            </a:pPr>
            <a:r>
              <a:rPr lang="en-AU" sz="1400" dirty="0" smtClean="0">
                <a:solidFill>
                  <a:schemeClr val="tx1"/>
                </a:solidFill>
              </a:rPr>
              <a:t>Why did the Weimar democracy fail?</a:t>
            </a:r>
          </a:p>
          <a:p>
            <a:pPr marL="228600" indent="-228600" algn="l">
              <a:buFont typeface="+mj-lt"/>
              <a:buAutoNum type="arabicPeriod"/>
            </a:pPr>
            <a:r>
              <a:rPr lang="en-AU" sz="1400" dirty="0" smtClean="0">
                <a:solidFill>
                  <a:schemeClr val="tx1"/>
                </a:solidFill>
              </a:rPr>
              <a:t>Why did the Nazis take power?</a:t>
            </a:r>
          </a:p>
          <a:p>
            <a:pPr algn="l"/>
            <a:endParaRPr lang="en-AU" sz="1400" dirty="0">
              <a:solidFill>
                <a:schemeClr val="tx1"/>
              </a:solidFill>
            </a:endParaRPr>
          </a:p>
          <a:p>
            <a:pPr algn="l"/>
            <a:r>
              <a:rPr lang="en-AU" sz="1400" dirty="0" smtClean="0">
                <a:solidFill>
                  <a:schemeClr val="tx1"/>
                </a:solidFill>
              </a:rPr>
              <a:t>Answers need to consider...</a:t>
            </a:r>
          </a:p>
          <a:p>
            <a:pPr marL="171450" indent="-171450" algn="l">
              <a:buFont typeface="Arial" pitchFamily="34" charset="0"/>
              <a:buChar char="•"/>
            </a:pPr>
            <a:r>
              <a:rPr lang="en-AU" sz="1400" dirty="0" smtClean="0">
                <a:solidFill>
                  <a:schemeClr val="tx1"/>
                </a:solidFill>
              </a:rPr>
              <a:t>Hitler and the creation of the Nazi Party</a:t>
            </a:r>
          </a:p>
          <a:p>
            <a:pPr marL="171450" indent="-171450" algn="l">
              <a:buFont typeface="Arial" pitchFamily="34" charset="0"/>
              <a:buChar char="•"/>
            </a:pPr>
            <a:r>
              <a:rPr lang="en-AU" sz="1400" dirty="0" smtClean="0">
                <a:solidFill>
                  <a:schemeClr val="tx1"/>
                </a:solidFill>
              </a:rPr>
              <a:t>Nazi ideology</a:t>
            </a:r>
          </a:p>
          <a:p>
            <a:pPr marL="171450" indent="-171450" algn="l">
              <a:buFont typeface="Arial" pitchFamily="34" charset="0"/>
              <a:buChar char="•"/>
            </a:pPr>
            <a:r>
              <a:rPr lang="en-AU" sz="1400" dirty="0" smtClean="0">
                <a:solidFill>
                  <a:schemeClr val="tx1"/>
                </a:solidFill>
              </a:rPr>
              <a:t>Nazi fortunes in the 1920s</a:t>
            </a:r>
          </a:p>
          <a:p>
            <a:pPr marL="171450" indent="-171450" algn="l">
              <a:buFont typeface="Arial" pitchFamily="34" charset="0"/>
              <a:buChar char="•"/>
            </a:pPr>
            <a:r>
              <a:rPr lang="en-AU" sz="1400" dirty="0" smtClean="0">
                <a:solidFill>
                  <a:schemeClr val="tx1"/>
                </a:solidFill>
              </a:rPr>
              <a:t>The world economic crisis</a:t>
            </a:r>
          </a:p>
          <a:p>
            <a:pPr marL="171450" indent="-171450" algn="l">
              <a:buFont typeface="Arial" pitchFamily="34" charset="0"/>
              <a:buChar char="•"/>
            </a:pPr>
            <a:r>
              <a:rPr lang="en-AU" sz="1400" dirty="0" smtClean="0">
                <a:solidFill>
                  <a:schemeClr val="tx1"/>
                </a:solidFill>
              </a:rPr>
              <a:t>The breakdown of parliamentary government</a:t>
            </a:r>
          </a:p>
          <a:p>
            <a:pPr marL="171450" indent="-171450" algn="l">
              <a:buFont typeface="Arial" pitchFamily="34" charset="0"/>
              <a:buChar char="•"/>
            </a:pPr>
            <a:r>
              <a:rPr lang="en-AU" sz="1400" dirty="0" err="1" smtClean="0">
                <a:solidFill>
                  <a:schemeClr val="tx1"/>
                </a:solidFill>
              </a:rPr>
              <a:t>Bruning</a:t>
            </a:r>
            <a:r>
              <a:rPr lang="en-AU" sz="1400" dirty="0" smtClean="0">
                <a:solidFill>
                  <a:schemeClr val="tx1"/>
                </a:solidFill>
              </a:rPr>
              <a:t>: presidential government</a:t>
            </a:r>
          </a:p>
          <a:p>
            <a:pPr marL="171450" indent="-171450" algn="l">
              <a:buFont typeface="Arial" pitchFamily="34" charset="0"/>
              <a:buChar char="•"/>
            </a:pPr>
            <a:r>
              <a:rPr lang="en-AU" sz="1400" dirty="0" smtClean="0">
                <a:solidFill>
                  <a:schemeClr val="tx1"/>
                </a:solidFill>
              </a:rPr>
              <a:t>Papen’s ‘Cabinet of Barons’</a:t>
            </a:r>
          </a:p>
          <a:p>
            <a:pPr marL="171450" indent="-171450" algn="l">
              <a:buFont typeface="Arial" pitchFamily="34" charset="0"/>
              <a:buChar char="•"/>
            </a:pPr>
            <a:r>
              <a:rPr lang="en-AU" sz="1400" dirty="0" smtClean="0">
                <a:solidFill>
                  <a:schemeClr val="tx1"/>
                </a:solidFill>
              </a:rPr>
              <a:t>The death of Weimar democracy</a:t>
            </a:r>
          </a:p>
          <a:p>
            <a:pPr marL="171450" indent="-171450" algn="l">
              <a:buFont typeface="Arial" pitchFamily="34" charset="0"/>
              <a:buChar char="•"/>
            </a:pPr>
            <a:r>
              <a:rPr lang="en-AU" sz="1400" dirty="0" smtClean="0">
                <a:solidFill>
                  <a:schemeClr val="tx1"/>
                </a:solidFill>
              </a:rPr>
              <a:t>The Nazi mass movement</a:t>
            </a:r>
          </a:p>
          <a:p>
            <a:pPr marL="171450" indent="-171450" algn="l">
              <a:buFont typeface="Arial" pitchFamily="34" charset="0"/>
              <a:buChar char="•"/>
            </a:pPr>
            <a:r>
              <a:rPr lang="en-AU" sz="1400" dirty="0" smtClean="0">
                <a:solidFill>
                  <a:schemeClr val="tx1"/>
                </a:solidFill>
              </a:rPr>
              <a:t>Nazi </a:t>
            </a:r>
            <a:r>
              <a:rPr lang="en-AU" sz="1400" dirty="0" err="1" smtClean="0">
                <a:solidFill>
                  <a:schemeClr val="tx1"/>
                </a:solidFill>
              </a:rPr>
              <a:t>politocal</a:t>
            </a:r>
            <a:r>
              <a:rPr lang="en-AU" sz="1400" dirty="0" smtClean="0">
                <a:solidFill>
                  <a:schemeClr val="tx1"/>
                </a:solidFill>
              </a:rPr>
              <a:t> methods</a:t>
            </a:r>
          </a:p>
          <a:p>
            <a:pPr marL="171450" indent="-171450" algn="l">
              <a:buFont typeface="Arial" pitchFamily="34" charset="0"/>
              <a:buChar char="•"/>
            </a:pPr>
            <a:r>
              <a:rPr lang="en-AU" sz="1400" dirty="0" smtClean="0">
                <a:solidFill>
                  <a:schemeClr val="tx1"/>
                </a:solidFill>
              </a:rPr>
              <a:t>Political intrigue and the appointment of </a:t>
            </a:r>
            <a:r>
              <a:rPr lang="en-AU" sz="1400" dirty="0" smtClean="0">
                <a:solidFill>
                  <a:schemeClr val="tx1"/>
                </a:solidFill>
              </a:rPr>
              <a:t>Hitler</a:t>
            </a:r>
            <a:endParaRPr lang="en-AU" sz="1200" dirty="0" smtClean="0">
              <a:solidFill>
                <a:schemeClr val="tx1"/>
              </a:solidFill>
            </a:endParaRPr>
          </a:p>
          <a:p>
            <a:pPr marL="228600" indent="-228600" algn="l">
              <a:buFont typeface="+mj-lt"/>
              <a:buAutoNum type="arabicPeriod"/>
            </a:pPr>
            <a:endParaRPr lang="en-AU" sz="12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2972121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2000" u="sng" dirty="0" smtClean="0">
                <a:solidFill>
                  <a:schemeClr val="tx1"/>
                </a:solidFill>
              </a:rPr>
              <a:t>The socialist aspect of Nazism</a:t>
            </a:r>
            <a:endParaRPr lang="en-AU" sz="900" u="sng" dirty="0" smtClean="0">
              <a:solidFill>
                <a:schemeClr val="tx1"/>
              </a:solidFill>
            </a:endParaRPr>
          </a:p>
          <a:p>
            <a:pPr marL="742950" lvl="1" indent="-285750" algn="l">
              <a:buFont typeface="Arial" pitchFamily="34" charset="0"/>
              <a:buChar char="•"/>
            </a:pPr>
            <a:r>
              <a:rPr lang="en-AU" sz="1400" dirty="0" smtClean="0">
                <a:solidFill>
                  <a:schemeClr val="tx1"/>
                </a:solidFill>
              </a:rPr>
              <a:t>Several points from the 25-point program demanded socialist reform, and a fraction of the party emphasised the anti-capitalist aspect of Nazism. These included:</a:t>
            </a:r>
          </a:p>
          <a:p>
            <a:pPr marL="1200150" lvl="2" indent="-285750" algn="l">
              <a:buFont typeface="Arial" pitchFamily="34" charset="0"/>
              <a:buChar char="•"/>
            </a:pPr>
            <a:r>
              <a:rPr lang="en-AU" sz="1000" dirty="0" smtClean="0">
                <a:solidFill>
                  <a:schemeClr val="tx1"/>
                </a:solidFill>
              </a:rPr>
              <a:t>Profit-sharing in large industrial enterprises</a:t>
            </a:r>
          </a:p>
          <a:p>
            <a:pPr marL="1200150" lvl="2" indent="-285750" algn="l">
              <a:buFont typeface="Arial" pitchFamily="34" charset="0"/>
              <a:buChar char="•"/>
            </a:pPr>
            <a:r>
              <a:rPr lang="en-AU" sz="1000" dirty="0" smtClean="0">
                <a:solidFill>
                  <a:schemeClr val="tx1"/>
                </a:solidFill>
              </a:rPr>
              <a:t>The extensive development of insurance for old age</a:t>
            </a:r>
          </a:p>
          <a:p>
            <a:pPr marL="1200150" lvl="2" indent="-285750" algn="l">
              <a:buFont typeface="Arial" pitchFamily="34" charset="0"/>
              <a:buChar char="•"/>
            </a:pPr>
            <a:r>
              <a:rPr lang="en-AU" sz="1000" dirty="0" smtClean="0">
                <a:solidFill>
                  <a:schemeClr val="tx1"/>
                </a:solidFill>
              </a:rPr>
              <a:t>The nationalisation of all businesses. </a:t>
            </a:r>
          </a:p>
          <a:p>
            <a:pPr marL="742950" lvl="1" indent="-285750" algn="l">
              <a:buFont typeface="Arial" pitchFamily="34" charset="0"/>
              <a:buChar char="•"/>
            </a:pPr>
            <a:r>
              <a:rPr lang="en-AU" sz="1400" dirty="0" smtClean="0">
                <a:solidFill>
                  <a:schemeClr val="tx1"/>
                </a:solidFill>
              </a:rPr>
              <a:t>Hitler recognised these points in early years because of their popular appeal but lacked real commitment to the ideas, dropping them in 1932 when he fully established his domination of the party. </a:t>
            </a:r>
          </a:p>
          <a:p>
            <a:pPr algn="l"/>
            <a:endParaRPr lang="en-AU" sz="1800" dirty="0" smtClean="0">
              <a:solidFill>
                <a:schemeClr val="tx1"/>
              </a:solidFill>
            </a:endParaRPr>
          </a:p>
          <a:p>
            <a:pPr marL="285750" indent="-285750" algn="l">
              <a:buFont typeface="Arial" pitchFamily="34" charset="0"/>
              <a:buChar char="•"/>
            </a:pPr>
            <a:r>
              <a:rPr lang="en-AU" sz="1800" dirty="0" smtClean="0">
                <a:solidFill>
                  <a:schemeClr val="tx1"/>
                </a:solidFill>
              </a:rPr>
              <a:t>The ideology of National Socialism (Layton, 2014)</a:t>
            </a:r>
          </a:p>
          <a:p>
            <a:pPr marL="742950" lvl="1" indent="-285750" algn="l">
              <a:buFont typeface="Arial" pitchFamily="34" charset="0"/>
              <a:buChar char="•"/>
            </a:pPr>
            <a:r>
              <a:rPr lang="en-AU" sz="1400" dirty="0" smtClean="0">
                <a:solidFill>
                  <a:schemeClr val="tx1"/>
                </a:solidFill>
              </a:rPr>
              <a:t>Ideology – coherent thought-through system or theory of ideas</a:t>
            </a:r>
          </a:p>
          <a:p>
            <a:pPr marL="742950" lvl="1" indent="-285750" algn="l">
              <a:buFont typeface="Arial" pitchFamily="34" charset="0"/>
              <a:buChar char="•"/>
            </a:pPr>
            <a:r>
              <a:rPr lang="en-AU" sz="1400" dirty="0" smtClean="0">
                <a:solidFill>
                  <a:schemeClr val="tx1"/>
                </a:solidFill>
              </a:rPr>
              <a:t>Nazism lacked coherence and was intellectually superficial and simplistic </a:t>
            </a:r>
            <a:endParaRPr lang="en-AU" sz="1400" dirty="0" smtClean="0">
              <a:solidFill>
                <a:schemeClr val="tx1"/>
              </a:solidFill>
            </a:endParaRPr>
          </a:p>
          <a:p>
            <a:pPr marL="742950" lvl="1" indent="-285750" algn="l">
              <a:buFont typeface="Arial" pitchFamily="34" charset="0"/>
              <a:buChar char="•"/>
            </a:pPr>
            <a:r>
              <a:rPr lang="en-AU" sz="1400" dirty="0" smtClean="0">
                <a:solidFill>
                  <a:schemeClr val="tx1"/>
                </a:solidFill>
              </a:rPr>
              <a:t>More a collection of random ideas than rational system of thought</a:t>
            </a:r>
          </a:p>
          <a:p>
            <a:pPr marL="742950" lvl="1" indent="-285750" algn="l">
              <a:buFont typeface="Arial" pitchFamily="34" charset="0"/>
              <a:buChar char="•"/>
            </a:pPr>
            <a:r>
              <a:rPr lang="en-AU" sz="1400" dirty="0" smtClean="0">
                <a:solidFill>
                  <a:schemeClr val="tx1"/>
                </a:solidFill>
              </a:rPr>
              <a:t>Core ideas of Hitler and Nazism had been circulating throughout Germany, and Europe.</a:t>
            </a:r>
            <a:endParaRPr lang="en-AU" sz="1400" dirty="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384592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217355"/>
            <a:ext cx="6984776" cy="619357"/>
          </a:xfrm>
        </p:spPr>
        <p:txBody>
          <a:bodyPr>
            <a:noAutofit/>
          </a:bodyPr>
          <a:lstStyle/>
          <a:p>
            <a:pPr algn="l"/>
            <a:r>
              <a:rPr lang="en-AU" sz="2800" b="1" u="sng" dirty="0" smtClean="0">
                <a:latin typeface="Calibri Light" pitchFamily="34" charset="0"/>
              </a:rPr>
              <a:t>Nazi fortunes in the 1920s</a:t>
            </a:r>
            <a:endParaRPr lang="en-AU" sz="2800" b="1" u="sng" dirty="0">
              <a:latin typeface="Calibri Light" pitchFamily="34" charset="0"/>
            </a:endParaRPr>
          </a:p>
        </p:txBody>
      </p:sp>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1800" dirty="0" smtClean="0">
                <a:solidFill>
                  <a:schemeClr val="tx1"/>
                </a:solidFill>
              </a:rPr>
              <a:t>December 1924, Hitler released form prison and party in disarray. </a:t>
            </a:r>
          </a:p>
          <a:p>
            <a:pPr marL="285750" indent="-285750" algn="l">
              <a:buFont typeface="Arial" pitchFamily="34" charset="0"/>
              <a:buChar char="•"/>
            </a:pPr>
            <a:r>
              <a:rPr lang="en-AU" sz="1800" dirty="0" smtClean="0">
                <a:solidFill>
                  <a:schemeClr val="tx1"/>
                </a:solidFill>
              </a:rPr>
              <a:t>Leading members split into fractions and membership dwindling</a:t>
            </a:r>
          </a:p>
          <a:p>
            <a:pPr marL="285750" indent="-285750" algn="l">
              <a:buFont typeface="Arial" pitchFamily="34" charset="0"/>
              <a:buChar char="•"/>
            </a:pPr>
            <a:r>
              <a:rPr lang="en-AU" sz="1800" dirty="0" smtClean="0">
                <a:solidFill>
                  <a:schemeClr val="tx1"/>
                </a:solidFill>
              </a:rPr>
              <a:t>National feeling of crisis had given way to political and economic stability</a:t>
            </a:r>
          </a:p>
          <a:p>
            <a:pPr marL="285750" indent="-285750" algn="l">
              <a:buFont typeface="Arial" pitchFamily="34" charset="0"/>
              <a:buChar char="•"/>
            </a:pPr>
            <a:r>
              <a:rPr lang="en-AU" sz="1800" dirty="0" smtClean="0">
                <a:solidFill>
                  <a:schemeClr val="tx1"/>
                </a:solidFill>
              </a:rPr>
              <a:t>Party reformed on 27</a:t>
            </a:r>
            <a:r>
              <a:rPr lang="en-AU" sz="1800" baseline="30000" dirty="0" smtClean="0">
                <a:solidFill>
                  <a:schemeClr val="tx1"/>
                </a:solidFill>
              </a:rPr>
              <a:t>th</a:t>
            </a:r>
            <a:r>
              <a:rPr lang="en-AU" sz="1800" dirty="0" smtClean="0">
                <a:solidFill>
                  <a:schemeClr val="tx1"/>
                </a:solidFill>
              </a:rPr>
              <a:t> February 1924</a:t>
            </a:r>
            <a:endParaRPr lang="en-AU" sz="1800" dirty="0" smtClean="0">
              <a:solidFill>
                <a:schemeClr val="tx1"/>
              </a:solidFill>
            </a:endParaRPr>
          </a:p>
          <a:p>
            <a:pPr algn="l"/>
            <a:endParaRPr lang="en-AU" sz="1800" dirty="0">
              <a:solidFill>
                <a:schemeClr val="tx1"/>
              </a:solidFill>
            </a:endParaRPr>
          </a:p>
          <a:p>
            <a:pPr marL="285750" indent="-285750" algn="l">
              <a:buFont typeface="Arial" pitchFamily="34" charset="0"/>
              <a:buChar char="•"/>
            </a:pPr>
            <a:r>
              <a:rPr lang="en-AU" sz="1800" u="sng" dirty="0" smtClean="0">
                <a:solidFill>
                  <a:schemeClr val="tx1"/>
                </a:solidFill>
              </a:rPr>
              <a:t>Strategy and Leadership</a:t>
            </a:r>
          </a:p>
          <a:p>
            <a:pPr marL="742950" lvl="1" indent="-285750" algn="l">
              <a:buFont typeface="Arial" pitchFamily="34" charset="0"/>
              <a:buChar char="•"/>
            </a:pPr>
            <a:r>
              <a:rPr lang="en-AU" sz="1400" dirty="0" smtClean="0">
                <a:solidFill>
                  <a:schemeClr val="tx1"/>
                </a:solidFill>
              </a:rPr>
              <a:t>Lessons learnt by Hitler from 1923 failure: </a:t>
            </a:r>
          </a:p>
          <a:p>
            <a:pPr marL="1200150" lvl="2" indent="-285750" algn="l">
              <a:buFont typeface="+mj-lt"/>
              <a:buAutoNum type="arabicPeriod"/>
            </a:pPr>
            <a:r>
              <a:rPr lang="en-AU" sz="1000" dirty="0" smtClean="0">
                <a:solidFill>
                  <a:schemeClr val="tx1"/>
                </a:solidFill>
              </a:rPr>
              <a:t>Re-establish own absolute control over party</a:t>
            </a:r>
          </a:p>
          <a:p>
            <a:pPr marL="1200150" lvl="2" indent="-285750" algn="l">
              <a:buFont typeface="+mj-lt"/>
              <a:buAutoNum type="arabicPeriod"/>
            </a:pPr>
            <a:r>
              <a:rPr lang="en-AU" sz="1000" dirty="0" smtClean="0">
                <a:solidFill>
                  <a:schemeClr val="tx1"/>
                </a:solidFill>
              </a:rPr>
              <a:t>Armed coup was no longer an appropriate tactic</a:t>
            </a:r>
          </a:p>
          <a:p>
            <a:pPr algn="l"/>
            <a:endParaRPr lang="en-AU" sz="2200" dirty="0">
              <a:solidFill>
                <a:schemeClr val="tx1"/>
              </a:solidFill>
            </a:endParaRPr>
          </a:p>
          <a:p>
            <a:pPr algn="l"/>
            <a:r>
              <a:rPr lang="en-AU" sz="1800" dirty="0" smtClean="0">
                <a:solidFill>
                  <a:schemeClr val="tx1"/>
                </a:solidFill>
              </a:rPr>
              <a:t>In 1924 while in prison Hitler stated:</a:t>
            </a:r>
          </a:p>
          <a:p>
            <a:pPr algn="l"/>
            <a:endParaRPr lang="en-AU" sz="1600" i="1" dirty="0" smtClean="0">
              <a:solidFill>
                <a:schemeClr val="tx1"/>
              </a:solidFill>
            </a:endParaRPr>
          </a:p>
          <a:p>
            <a:r>
              <a:rPr lang="en-AU" sz="1600" i="1" dirty="0" smtClean="0">
                <a:solidFill>
                  <a:schemeClr val="tx1"/>
                </a:solidFill>
              </a:rPr>
              <a:t>“we shall have to hold our noses and enter the Reichstag against the Catholics and Marxist deputies. If out-voting them takes longer than our shooting them, at least the result will be guaranteed by their own Constitution! Any lawful process is slow.”</a:t>
            </a:r>
            <a:endParaRPr lang="en-AU" sz="1600" i="1"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202043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1800" dirty="0" smtClean="0">
                <a:solidFill>
                  <a:schemeClr val="tx1"/>
                </a:solidFill>
              </a:rPr>
              <a:t>Divisions within the party existed, Hitler struggled for a year to address internal frictions.  </a:t>
            </a:r>
          </a:p>
          <a:p>
            <a:pPr marL="742950" lvl="1" indent="-285750" algn="l">
              <a:buFont typeface="Arial" pitchFamily="34" charset="0"/>
              <a:buChar char="•"/>
            </a:pPr>
            <a:r>
              <a:rPr lang="en-AU" sz="1400" dirty="0" smtClean="0">
                <a:solidFill>
                  <a:schemeClr val="tx1"/>
                </a:solidFill>
              </a:rPr>
              <a:t>Not everyone believed in the new policy of legality</a:t>
            </a:r>
          </a:p>
          <a:p>
            <a:pPr marL="742950" lvl="1" indent="-285750" algn="l">
              <a:buFont typeface="Arial" pitchFamily="34" charset="0"/>
              <a:buChar char="•"/>
            </a:pPr>
            <a:r>
              <a:rPr lang="en-AU" sz="1400" dirty="0" smtClean="0">
                <a:solidFill>
                  <a:schemeClr val="tx1"/>
                </a:solidFill>
              </a:rPr>
              <a:t>Traditional regional hostilities existed between the party’s power base in Bavaria and the branches in northern Germany</a:t>
            </a:r>
          </a:p>
          <a:p>
            <a:pPr marL="742950" lvl="1" indent="-285750" algn="l">
              <a:buFont typeface="Arial" pitchFamily="34" charset="0"/>
              <a:buChar char="•"/>
            </a:pPr>
            <a:r>
              <a:rPr lang="en-AU" sz="1400" dirty="0" smtClean="0">
                <a:solidFill>
                  <a:schemeClr val="tx1"/>
                </a:solidFill>
              </a:rPr>
              <a:t>Policy differences had become more pronounced between the nationalists and the anti-capitalist wings of the party</a:t>
            </a:r>
          </a:p>
          <a:p>
            <a:pPr marL="285750" indent="-285750" algn="l">
              <a:buFont typeface="Arial" pitchFamily="34" charset="0"/>
              <a:buChar char="•"/>
            </a:pPr>
            <a:r>
              <a:rPr lang="en-AU" sz="1800" dirty="0" smtClean="0">
                <a:solidFill>
                  <a:schemeClr val="tx1"/>
                </a:solidFill>
              </a:rPr>
              <a:t>February 1926 ideological and personality differences within the party come to a head at the special party conference in Bamberg</a:t>
            </a:r>
          </a:p>
          <a:p>
            <a:pPr marL="742950" lvl="1" indent="-285750" algn="l">
              <a:buFont typeface="Arial" pitchFamily="34" charset="0"/>
              <a:buChar char="•"/>
            </a:pPr>
            <a:r>
              <a:rPr lang="en-AU" sz="1400" dirty="0" smtClean="0">
                <a:solidFill>
                  <a:schemeClr val="tx1"/>
                </a:solidFill>
              </a:rPr>
              <a:t>Hitler mobilised sufficient support to re-establish supremacy (defeated </a:t>
            </a:r>
            <a:r>
              <a:rPr lang="en-AU" sz="1400" dirty="0" err="1" smtClean="0">
                <a:solidFill>
                  <a:schemeClr val="tx1"/>
                </a:solidFill>
              </a:rPr>
              <a:t>Gregor</a:t>
            </a:r>
            <a:r>
              <a:rPr lang="en-AU" sz="1400" dirty="0" smtClean="0">
                <a:solidFill>
                  <a:schemeClr val="tx1"/>
                </a:solidFill>
              </a:rPr>
              <a:t> </a:t>
            </a:r>
            <a:r>
              <a:rPr lang="en-AU" sz="1400" dirty="0" err="1" smtClean="0">
                <a:solidFill>
                  <a:schemeClr val="tx1"/>
                </a:solidFill>
              </a:rPr>
              <a:t>Strasser</a:t>
            </a:r>
            <a:r>
              <a:rPr lang="en-AU" sz="1400" dirty="0" smtClean="0">
                <a:solidFill>
                  <a:schemeClr val="tx1"/>
                </a:solidFill>
              </a:rPr>
              <a:t>) </a:t>
            </a:r>
          </a:p>
          <a:p>
            <a:pPr marL="742950" lvl="1" indent="-285750" algn="l">
              <a:buFont typeface="Arial" pitchFamily="34" charset="0"/>
              <a:buChar char="•"/>
            </a:pPr>
            <a:r>
              <a:rPr lang="en-AU" sz="1400" dirty="0" smtClean="0">
                <a:solidFill>
                  <a:schemeClr val="tx1"/>
                </a:solidFill>
              </a:rPr>
              <a:t>Nazi party to be run according to the </a:t>
            </a:r>
            <a:r>
              <a:rPr lang="en-AU" sz="1400" dirty="0" err="1" smtClean="0">
                <a:solidFill>
                  <a:schemeClr val="tx1"/>
                </a:solidFill>
              </a:rPr>
              <a:t>Fuhrerprinzip</a:t>
            </a:r>
            <a:r>
              <a:rPr lang="en-AU" sz="1400" dirty="0" smtClean="0">
                <a:solidFill>
                  <a:schemeClr val="tx1"/>
                </a:solidFill>
              </a:rPr>
              <a:t> </a:t>
            </a:r>
          </a:p>
          <a:p>
            <a:pPr marL="742950" lvl="1" indent="-285750" algn="l">
              <a:buFont typeface="Arial" pitchFamily="34" charset="0"/>
              <a:buChar char="•"/>
            </a:pPr>
            <a:r>
              <a:rPr lang="en-AU" sz="1400" dirty="0" smtClean="0">
                <a:solidFill>
                  <a:schemeClr val="tx1"/>
                </a:solidFill>
              </a:rPr>
              <a:t>25-point plan, including all social elements, remained unchangeable. </a:t>
            </a:r>
            <a:endParaRPr lang="en-AU" sz="14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3678343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2000" u="sng" dirty="0" smtClean="0">
                <a:solidFill>
                  <a:schemeClr val="tx1"/>
                </a:solidFill>
              </a:rPr>
              <a:t>Creation of the party structure</a:t>
            </a:r>
            <a:endParaRPr lang="en-AU" sz="900" u="sng" dirty="0" smtClean="0">
              <a:solidFill>
                <a:schemeClr val="tx1"/>
              </a:solidFill>
            </a:endParaRPr>
          </a:p>
          <a:p>
            <a:pPr marL="742950" lvl="1" indent="-285750" algn="l">
              <a:buFont typeface="Arial" pitchFamily="34" charset="0"/>
              <a:buChar char="•"/>
            </a:pPr>
            <a:r>
              <a:rPr lang="en-AU" sz="1400" dirty="0" smtClean="0">
                <a:solidFill>
                  <a:schemeClr val="tx1"/>
                </a:solidFill>
              </a:rPr>
              <a:t>Creation of a vertical party structure. And Hitler maintained overall authority as leader. </a:t>
            </a:r>
          </a:p>
          <a:p>
            <a:pPr marL="742950" lvl="1" indent="-285750" algn="l">
              <a:buFont typeface="Arial" pitchFamily="34" charset="0"/>
              <a:buChar char="•"/>
            </a:pPr>
            <a:r>
              <a:rPr lang="en-AU" sz="1400" dirty="0" smtClean="0">
                <a:solidFill>
                  <a:schemeClr val="tx1"/>
                </a:solidFill>
              </a:rPr>
              <a:t>Germany divided into regions (</a:t>
            </a:r>
            <a:r>
              <a:rPr lang="en-AU" sz="1400" dirty="0" err="1" smtClean="0">
                <a:solidFill>
                  <a:schemeClr val="tx1"/>
                </a:solidFill>
              </a:rPr>
              <a:t>Gaue</a:t>
            </a:r>
            <a:r>
              <a:rPr lang="en-AU" sz="1400" dirty="0" smtClean="0">
                <a:solidFill>
                  <a:schemeClr val="tx1"/>
                </a:solidFill>
              </a:rPr>
              <a:t>) reflecting the electoral geography of Weimar’s electoral system</a:t>
            </a:r>
          </a:p>
          <a:p>
            <a:pPr marL="742950" lvl="1" indent="-285750" algn="l">
              <a:buFont typeface="Arial" pitchFamily="34" charset="0"/>
              <a:buChar char="•"/>
            </a:pPr>
            <a:r>
              <a:rPr lang="en-AU" sz="1400" dirty="0" smtClean="0">
                <a:solidFill>
                  <a:schemeClr val="tx1"/>
                </a:solidFill>
              </a:rPr>
              <a:t>Control of each region given to a </a:t>
            </a:r>
            <a:r>
              <a:rPr lang="en-AU" sz="1400" dirty="0" err="1" smtClean="0">
                <a:solidFill>
                  <a:schemeClr val="tx1"/>
                </a:solidFill>
              </a:rPr>
              <a:t>Gauleiter</a:t>
            </a:r>
            <a:r>
              <a:rPr lang="en-AU" sz="1400" dirty="0" smtClean="0">
                <a:solidFill>
                  <a:schemeClr val="tx1"/>
                </a:solidFill>
              </a:rPr>
              <a:t> who created districts (</a:t>
            </a:r>
            <a:r>
              <a:rPr lang="en-AU" sz="1400" dirty="0" err="1" smtClean="0">
                <a:solidFill>
                  <a:schemeClr val="tx1"/>
                </a:solidFill>
              </a:rPr>
              <a:t>Kreis</a:t>
            </a:r>
            <a:r>
              <a:rPr lang="en-AU" sz="1400" dirty="0" smtClean="0">
                <a:solidFill>
                  <a:schemeClr val="tx1"/>
                </a:solidFill>
              </a:rPr>
              <a:t>) or branch (Ort) groups. </a:t>
            </a:r>
            <a:endParaRPr lang="en-AU" sz="1400" dirty="0" smtClean="0">
              <a:solidFill>
                <a:schemeClr val="tx1"/>
              </a:solidFill>
            </a:endParaRPr>
          </a:p>
          <a:p>
            <a:pPr marL="1200150" lvl="2" indent="-285750" algn="l">
              <a:buFont typeface="Arial" pitchFamily="34" charset="0"/>
              <a:buChar char="•"/>
            </a:pPr>
            <a:r>
              <a:rPr lang="en-AU" sz="1000" dirty="0" smtClean="0">
                <a:solidFill>
                  <a:schemeClr val="tx1"/>
                </a:solidFill>
              </a:rPr>
              <a:t>Josef </a:t>
            </a:r>
            <a:r>
              <a:rPr lang="en-AU" sz="1000" dirty="0" err="1" smtClean="0">
                <a:solidFill>
                  <a:schemeClr val="tx1"/>
                </a:solidFill>
              </a:rPr>
              <a:t>Gobbels</a:t>
            </a:r>
            <a:r>
              <a:rPr lang="en-AU" sz="1000" dirty="0" smtClean="0">
                <a:solidFill>
                  <a:schemeClr val="tx1"/>
                </a:solidFill>
              </a:rPr>
              <a:t> – </a:t>
            </a:r>
            <a:r>
              <a:rPr lang="en-AU" sz="1000" dirty="0" err="1" smtClean="0">
                <a:solidFill>
                  <a:schemeClr val="tx1"/>
                </a:solidFill>
              </a:rPr>
              <a:t>Gauleiter</a:t>
            </a:r>
            <a:r>
              <a:rPr lang="en-AU" sz="1000" dirty="0" smtClean="0">
                <a:solidFill>
                  <a:schemeClr val="tx1"/>
                </a:solidFill>
              </a:rPr>
              <a:t> of Berlin. </a:t>
            </a:r>
            <a:r>
              <a:rPr lang="en-AU" sz="1000" dirty="0" err="1" smtClean="0">
                <a:solidFill>
                  <a:schemeClr val="tx1"/>
                </a:solidFill>
              </a:rPr>
              <a:t>Strasser</a:t>
            </a:r>
            <a:r>
              <a:rPr lang="en-AU" sz="1000" dirty="0" smtClean="0">
                <a:solidFill>
                  <a:schemeClr val="tx1"/>
                </a:solidFill>
              </a:rPr>
              <a:t> supporter who shifted to Hitler in 1926 and rewarded with posting in the capital. Showed promise with propaganda but not appointed chief of party propaganda until 1930. </a:t>
            </a:r>
          </a:p>
          <a:p>
            <a:pPr marL="742950" lvl="1" indent="-285750" algn="l">
              <a:buFont typeface="Arial" pitchFamily="34" charset="0"/>
              <a:buChar char="•"/>
            </a:pPr>
            <a:r>
              <a:rPr lang="en-AU" sz="1400" dirty="0" smtClean="0">
                <a:solidFill>
                  <a:schemeClr val="tx1"/>
                </a:solidFill>
              </a:rPr>
              <a:t>Founded a number of new associations</a:t>
            </a:r>
          </a:p>
          <a:p>
            <a:pPr marL="1200150" lvl="2" indent="-285750" algn="l">
              <a:buFont typeface="Arial" pitchFamily="34" charset="0"/>
              <a:buChar char="•"/>
            </a:pPr>
            <a:r>
              <a:rPr lang="en-AU" sz="1000" dirty="0" smtClean="0">
                <a:solidFill>
                  <a:schemeClr val="tx1"/>
                </a:solidFill>
              </a:rPr>
              <a:t>Hitler Youth</a:t>
            </a:r>
          </a:p>
          <a:p>
            <a:pPr marL="1200150" lvl="2" indent="-285750" algn="l">
              <a:buFont typeface="Arial" pitchFamily="34" charset="0"/>
              <a:buChar char="•"/>
            </a:pPr>
            <a:r>
              <a:rPr lang="en-AU" sz="1000" dirty="0" smtClean="0">
                <a:solidFill>
                  <a:schemeClr val="tx1"/>
                </a:solidFill>
              </a:rPr>
              <a:t>Nazi Teachers Association</a:t>
            </a:r>
          </a:p>
          <a:p>
            <a:pPr marL="1200150" lvl="2" indent="-285750" algn="l">
              <a:buFont typeface="Arial" pitchFamily="34" charset="0"/>
              <a:buChar char="•"/>
            </a:pPr>
            <a:r>
              <a:rPr lang="en-AU" sz="1000" dirty="0" smtClean="0">
                <a:solidFill>
                  <a:schemeClr val="tx1"/>
                </a:solidFill>
              </a:rPr>
              <a:t>Union of Nazi Lawyers</a:t>
            </a:r>
          </a:p>
          <a:p>
            <a:pPr marL="1200150" lvl="2" indent="-285750" algn="l">
              <a:buFont typeface="Arial" pitchFamily="34" charset="0"/>
              <a:buChar char="•"/>
            </a:pPr>
            <a:r>
              <a:rPr lang="en-AU" sz="1000" dirty="0" smtClean="0">
                <a:solidFill>
                  <a:schemeClr val="tx1"/>
                </a:solidFill>
              </a:rPr>
              <a:t>Order of German Women</a:t>
            </a:r>
          </a:p>
          <a:p>
            <a:pPr marL="742950" lvl="1" indent="-285750" algn="l">
              <a:buFont typeface="Arial" pitchFamily="34" charset="0"/>
              <a:buChar char="•"/>
            </a:pPr>
            <a:r>
              <a:rPr lang="en-AU" sz="1400" dirty="0" smtClean="0">
                <a:solidFill>
                  <a:schemeClr val="tx1"/>
                </a:solidFill>
              </a:rPr>
              <a:t>Significant initiative – creation of the SS (</a:t>
            </a:r>
            <a:r>
              <a:rPr lang="en-AU" sz="1400" dirty="0" err="1" smtClean="0">
                <a:solidFill>
                  <a:schemeClr val="tx1"/>
                </a:solidFill>
              </a:rPr>
              <a:t>Schutz</a:t>
            </a:r>
            <a:r>
              <a:rPr lang="en-AU" sz="1400" dirty="0" smtClean="0">
                <a:solidFill>
                  <a:schemeClr val="tx1"/>
                </a:solidFill>
              </a:rPr>
              <a:t> </a:t>
            </a:r>
            <a:r>
              <a:rPr lang="en-AU" sz="1400" dirty="0" err="1" smtClean="0">
                <a:solidFill>
                  <a:schemeClr val="tx1"/>
                </a:solidFill>
              </a:rPr>
              <a:t>Staffel</a:t>
            </a:r>
            <a:r>
              <a:rPr lang="en-AU" sz="1400" dirty="0" smtClean="0">
                <a:solidFill>
                  <a:schemeClr val="tx1"/>
                </a:solidFill>
              </a:rPr>
              <a:t>) </a:t>
            </a:r>
          </a:p>
          <a:p>
            <a:pPr marL="1200150" lvl="2" indent="-285750" algn="l">
              <a:buFont typeface="Arial" pitchFamily="34" charset="0"/>
              <a:buChar char="•"/>
            </a:pPr>
            <a:r>
              <a:rPr lang="en-AU" sz="1000" dirty="0" smtClean="0">
                <a:solidFill>
                  <a:schemeClr val="tx1"/>
                </a:solidFill>
              </a:rPr>
              <a:t>Set up in 1925 as elite body of black shirted guards sworn to the Fuhrer</a:t>
            </a:r>
          </a:p>
          <a:p>
            <a:pPr marL="1200150" lvl="2" indent="-285750" algn="l">
              <a:buFont typeface="Arial" pitchFamily="34" charset="0"/>
              <a:buChar char="•"/>
            </a:pPr>
            <a:r>
              <a:rPr lang="en-AU" sz="1000" dirty="0" smtClean="0">
                <a:solidFill>
                  <a:schemeClr val="tx1"/>
                </a:solidFill>
              </a:rPr>
              <a:t>1929 200 members</a:t>
            </a:r>
          </a:p>
          <a:p>
            <a:pPr marL="1200150" lvl="2" indent="-285750" algn="l">
              <a:buFont typeface="Arial" pitchFamily="34" charset="0"/>
              <a:buChar char="•"/>
            </a:pPr>
            <a:r>
              <a:rPr lang="en-AU" sz="1000" dirty="0" smtClean="0">
                <a:solidFill>
                  <a:schemeClr val="tx1"/>
                </a:solidFill>
              </a:rPr>
              <a:t>Began as Hitler's personal body guard, under Himmler developed own identity</a:t>
            </a:r>
            <a:endParaRPr lang="en-AU" sz="10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3246207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2000" u="sng" dirty="0" smtClean="0">
                <a:solidFill>
                  <a:schemeClr val="tx1"/>
                </a:solidFill>
              </a:rPr>
              <a:t>The Reichstag election of May 1928</a:t>
            </a:r>
            <a:endParaRPr lang="en-AU" sz="900" u="sng" dirty="0" smtClean="0">
              <a:solidFill>
                <a:schemeClr val="tx1"/>
              </a:solidFill>
            </a:endParaRPr>
          </a:p>
          <a:p>
            <a:pPr marL="742950" lvl="1" indent="-285750" algn="l">
              <a:buFont typeface="Arial" pitchFamily="34" charset="0"/>
              <a:buChar char="•"/>
            </a:pPr>
            <a:r>
              <a:rPr lang="en-AU" sz="1400" dirty="0" smtClean="0">
                <a:solidFill>
                  <a:schemeClr val="tx1"/>
                </a:solidFill>
              </a:rPr>
              <a:t>1928 election progress of party can clearly be seen. Successes attributed to </a:t>
            </a:r>
          </a:p>
          <a:p>
            <a:pPr marL="1200150" lvl="2" indent="-285750" algn="l">
              <a:buFont typeface="Arial" pitchFamily="34" charset="0"/>
              <a:buChar char="•"/>
            </a:pPr>
            <a:r>
              <a:rPr lang="en-AU" sz="1000" dirty="0" smtClean="0">
                <a:solidFill>
                  <a:schemeClr val="tx1"/>
                </a:solidFill>
              </a:rPr>
              <a:t>Effective organisation</a:t>
            </a:r>
          </a:p>
          <a:p>
            <a:pPr marL="1200150" lvl="2" indent="-285750" algn="l">
              <a:buFont typeface="Arial" pitchFamily="34" charset="0"/>
              <a:buChar char="•"/>
            </a:pPr>
            <a:r>
              <a:rPr lang="en-AU" sz="1000" dirty="0" smtClean="0">
                <a:solidFill>
                  <a:schemeClr val="tx1"/>
                </a:solidFill>
              </a:rPr>
              <a:t>Increased membership (1925 – 27, 000 members, 1928 – 108, 000 members)</a:t>
            </a:r>
          </a:p>
          <a:p>
            <a:pPr marL="1200150" lvl="2" indent="-285750" algn="l">
              <a:buFont typeface="Arial" pitchFamily="34" charset="0"/>
              <a:buChar char="•"/>
            </a:pPr>
            <a:r>
              <a:rPr lang="en-AU" sz="1000" dirty="0" smtClean="0">
                <a:solidFill>
                  <a:schemeClr val="tx1"/>
                </a:solidFill>
              </a:rPr>
              <a:t>Hitler securely in leadership position</a:t>
            </a:r>
          </a:p>
          <a:p>
            <a:pPr marL="742950" lvl="1" indent="-285750" algn="l">
              <a:buFont typeface="Arial" pitchFamily="34" charset="0"/>
              <a:buChar char="•"/>
            </a:pPr>
            <a:r>
              <a:rPr lang="en-AU" sz="1600" dirty="0" smtClean="0">
                <a:solidFill>
                  <a:schemeClr val="tx1"/>
                </a:solidFill>
              </a:rPr>
              <a:t>Successfully managed to absorb other right-wing racist groups in Germany</a:t>
            </a:r>
          </a:p>
          <a:p>
            <a:pPr marL="742950" lvl="1" indent="-285750" algn="l">
              <a:buFont typeface="Arial" pitchFamily="34" charset="0"/>
              <a:buChar char="•"/>
            </a:pPr>
            <a:r>
              <a:rPr lang="en-AU" sz="1600" dirty="0" smtClean="0">
                <a:solidFill>
                  <a:schemeClr val="tx1"/>
                </a:solidFill>
              </a:rPr>
              <a:t>May 1928 won 2.6% or 12 seats</a:t>
            </a:r>
          </a:p>
          <a:p>
            <a:pPr marL="1200150" lvl="2" indent="-285750" algn="l">
              <a:buFont typeface="Arial" pitchFamily="34" charset="0"/>
              <a:buChar char="•"/>
            </a:pPr>
            <a:r>
              <a:rPr lang="en-AU" sz="1200" dirty="0" smtClean="0">
                <a:solidFill>
                  <a:schemeClr val="tx1"/>
                </a:solidFill>
              </a:rPr>
              <a:t>Nazism had taken root and gained popularity but no sigh it could flourish – policy of legality had failed</a:t>
            </a:r>
          </a:p>
          <a:p>
            <a:pPr marL="1200150" lvl="2" indent="-285750" algn="l">
              <a:buFont typeface="Arial" pitchFamily="34" charset="0"/>
              <a:buChar char="•"/>
            </a:pPr>
            <a:r>
              <a:rPr lang="en-AU" sz="1200" dirty="0" smtClean="0">
                <a:solidFill>
                  <a:schemeClr val="tx1"/>
                </a:solidFill>
              </a:rPr>
              <a:t>Election did show a growing support in northern Germany with rural middle and lower-classes</a:t>
            </a:r>
          </a:p>
          <a:p>
            <a:pPr marL="1200150" lvl="2" indent="-285750" algn="l">
              <a:buFont typeface="Arial" pitchFamily="34" charset="0"/>
              <a:buChar char="•"/>
            </a:pPr>
            <a:r>
              <a:rPr lang="en-AU" sz="1200" dirty="0" smtClean="0">
                <a:solidFill>
                  <a:schemeClr val="tx1"/>
                </a:solidFill>
              </a:rPr>
              <a:t>1929 regional state elections – trend continued. In Thuringia (central Germany) Nazi won 11.3% of the vote. (agricultural cris</a:t>
            </a:r>
            <a:r>
              <a:rPr lang="en-AU" sz="1200" dirty="0" smtClean="0">
                <a:solidFill>
                  <a:schemeClr val="tx1"/>
                </a:solidFill>
              </a:rPr>
              <a:t>is in rural areas)</a:t>
            </a:r>
            <a:r>
              <a:rPr lang="en-AU" sz="1200" dirty="0" smtClean="0">
                <a:solidFill>
                  <a:schemeClr val="tx1"/>
                </a:solidFill>
              </a:rPr>
              <a:t> </a:t>
            </a:r>
          </a:p>
          <a:p>
            <a:pPr marL="1200150" lvl="2" indent="-285750" algn="l">
              <a:buFont typeface="Arial" pitchFamily="34" charset="0"/>
              <a:buChar char="•"/>
            </a:pPr>
            <a:r>
              <a:rPr lang="en-AU" sz="1200" dirty="0" smtClean="0">
                <a:solidFill>
                  <a:schemeClr val="tx1"/>
                </a:solidFill>
              </a:rPr>
              <a:t>Results indicated party could exploit the economic difficulties of Great Depression</a:t>
            </a: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2216833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217355"/>
            <a:ext cx="6984776" cy="619357"/>
          </a:xfrm>
        </p:spPr>
        <p:txBody>
          <a:bodyPr>
            <a:noAutofit/>
          </a:bodyPr>
          <a:lstStyle/>
          <a:p>
            <a:pPr algn="l"/>
            <a:r>
              <a:rPr lang="en-AU" sz="2800" b="1" u="sng" dirty="0" smtClean="0">
                <a:latin typeface="Calibri Light" pitchFamily="34" charset="0"/>
              </a:rPr>
              <a:t>The world in economic crisis</a:t>
            </a:r>
            <a:endParaRPr lang="en-AU" sz="2800" b="1" u="sng" dirty="0">
              <a:latin typeface="Calibri Light" pitchFamily="34" charset="0"/>
            </a:endParaRPr>
          </a:p>
        </p:txBody>
      </p:sp>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1800" dirty="0" smtClean="0">
                <a:solidFill>
                  <a:schemeClr val="tx1"/>
                </a:solidFill>
              </a:rPr>
              <a:t>The Wall Street Crash of October 1929 triggered a world economic crisis after share prices collapsed on the New Your Stock Exchange. </a:t>
            </a:r>
          </a:p>
          <a:p>
            <a:pPr marL="285750" indent="-285750" algn="l">
              <a:buFont typeface="Arial" pitchFamily="34" charset="0"/>
              <a:buChar char="•"/>
            </a:pPr>
            <a:r>
              <a:rPr lang="en-AU" sz="1800" dirty="0" smtClean="0">
                <a:solidFill>
                  <a:schemeClr val="tx1"/>
                </a:solidFill>
              </a:rPr>
              <a:t>The effect in Germany was felt quickly and across all classes. </a:t>
            </a:r>
          </a:p>
          <a:p>
            <a:pPr marL="285750" indent="-285750" algn="l">
              <a:buFont typeface="Arial" pitchFamily="34" charset="0"/>
              <a:buChar char="•"/>
            </a:pPr>
            <a:r>
              <a:rPr lang="en-AU" sz="1800" dirty="0" smtClean="0">
                <a:solidFill>
                  <a:schemeClr val="tx1"/>
                </a:solidFill>
              </a:rPr>
              <a:t>American loans and investments dried up and demand for the repayment of short-term loans followed. </a:t>
            </a:r>
          </a:p>
          <a:p>
            <a:pPr marL="285750" indent="-285750" algn="l">
              <a:buFont typeface="Arial" pitchFamily="34" charset="0"/>
              <a:buChar char="•"/>
            </a:pPr>
            <a:r>
              <a:rPr lang="en-AU" sz="1800" dirty="0" smtClean="0">
                <a:solidFill>
                  <a:schemeClr val="tx1"/>
                </a:solidFill>
              </a:rPr>
              <a:t>Decline in the price of food and raw materials as the industrialised nations reduced their imports. </a:t>
            </a:r>
          </a:p>
          <a:p>
            <a:pPr marL="285750" indent="-285750" algn="l">
              <a:buFont typeface="Arial" pitchFamily="34" charset="0"/>
              <a:buChar char="•"/>
            </a:pPr>
            <a:r>
              <a:rPr lang="en-AU" sz="1800" dirty="0" smtClean="0">
                <a:solidFill>
                  <a:schemeClr val="tx1"/>
                </a:solidFill>
              </a:rPr>
              <a:t>As exports collapsed, world trade slumped and German industry could no longer pay its way. </a:t>
            </a:r>
          </a:p>
          <a:p>
            <a:pPr marL="285750" indent="-285750" algn="l">
              <a:buFont typeface="Arial" pitchFamily="34" charset="0"/>
              <a:buChar char="•"/>
            </a:pPr>
            <a:r>
              <a:rPr lang="en-AU" sz="1800" dirty="0" smtClean="0">
                <a:solidFill>
                  <a:schemeClr val="tx1"/>
                </a:solidFill>
              </a:rPr>
              <a:t>Without overseas loans and its export trade failing prices and wages fell and bankruptcies increased. </a:t>
            </a:r>
            <a:endParaRPr lang="en-AU" sz="700" dirty="0" smtClean="0">
              <a:solidFill>
                <a:schemeClr val="tx1"/>
              </a:solidFill>
            </a:endParaRPr>
          </a:p>
          <a:p>
            <a:pPr marL="742950" lvl="1" indent="-285750" algn="l">
              <a:buFont typeface="Arial" pitchFamily="34" charset="0"/>
              <a:buChar char="•"/>
            </a:pPr>
            <a:endParaRPr lang="en-AU" sz="1100" dirty="0" smtClean="0">
              <a:solidFill>
                <a:schemeClr val="tx1"/>
              </a:solidFill>
            </a:endParaRPr>
          </a:p>
          <a:p>
            <a:pPr marL="742950" lvl="1" indent="-285750" algn="l">
              <a:buFont typeface="Arial" pitchFamily="34" charset="0"/>
              <a:buChar char="•"/>
            </a:pPr>
            <a:endParaRPr lang="en-AU" sz="1200" dirty="0" smtClean="0">
              <a:solidFill>
                <a:schemeClr val="tx1"/>
              </a:solidFill>
            </a:endParaRPr>
          </a:p>
          <a:p>
            <a:pPr marL="285750" indent="-285750" algn="l">
              <a:buFont typeface="Arial" pitchFamily="34" charset="0"/>
              <a:buChar char="•"/>
            </a:pPr>
            <a:endParaRPr lang="en-AU" sz="1200" dirty="0" smtClean="0">
              <a:solidFill>
                <a:schemeClr val="tx1"/>
              </a:solidFill>
            </a:endParaRPr>
          </a:p>
          <a:p>
            <a:pPr marL="742950" lvl="1" indent="-285750" algn="l">
              <a:buFont typeface="Arial" pitchFamily="34" charset="0"/>
              <a:buChar char="•"/>
            </a:pPr>
            <a:endParaRPr lang="en-AU" sz="12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1041241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750756"/>
            <a:ext cx="7056784" cy="5774588"/>
          </a:xfrm>
        </p:spPr>
        <p:txBody>
          <a:bodyPr>
            <a:normAutofit/>
          </a:bodyPr>
          <a:lstStyle/>
          <a:p>
            <a:pPr marL="285750" indent="-285750" algn="l">
              <a:buFont typeface="Arial" pitchFamily="34" charset="0"/>
              <a:buChar char="•"/>
            </a:pPr>
            <a:r>
              <a:rPr lang="en-AU" sz="1800" dirty="0" smtClean="0">
                <a:solidFill>
                  <a:schemeClr val="tx1"/>
                </a:solidFill>
              </a:rPr>
              <a:t>Fundamental weaknesses existed in the German economy before the 1929 crash:</a:t>
            </a:r>
          </a:p>
          <a:p>
            <a:pPr marL="742950" lvl="1" indent="-285750" algn="l">
              <a:buFont typeface="Arial" pitchFamily="34" charset="0"/>
              <a:buChar char="•"/>
            </a:pPr>
            <a:r>
              <a:rPr lang="en-AU" sz="1400" dirty="0" smtClean="0">
                <a:solidFill>
                  <a:schemeClr val="tx1"/>
                </a:solidFill>
              </a:rPr>
              <a:t>Balance of trade was already in the red</a:t>
            </a:r>
          </a:p>
          <a:p>
            <a:pPr marL="742950" lvl="1" indent="-285750" algn="l">
              <a:buFont typeface="Arial" pitchFamily="34" charset="0"/>
              <a:buChar char="•"/>
            </a:pPr>
            <a:r>
              <a:rPr lang="en-AU" sz="1400" dirty="0" smtClean="0">
                <a:solidFill>
                  <a:schemeClr val="tx1"/>
                </a:solidFill>
              </a:rPr>
              <a:t>Unemployment averaged 1.9 million in 1929</a:t>
            </a:r>
          </a:p>
          <a:p>
            <a:pPr marL="742950" lvl="1" indent="-285750" algn="l">
              <a:buFont typeface="Arial" pitchFamily="34" charset="0"/>
              <a:buChar char="•"/>
            </a:pPr>
            <a:r>
              <a:rPr lang="en-AU" sz="1400" dirty="0" smtClean="0">
                <a:solidFill>
                  <a:schemeClr val="tx1"/>
                </a:solidFill>
              </a:rPr>
              <a:t>Farmers had been in trouble since 1927, already facing failing incomes</a:t>
            </a:r>
          </a:p>
          <a:p>
            <a:pPr marL="742950" lvl="1" indent="-285750" algn="l">
              <a:buFont typeface="Arial" pitchFamily="34" charset="0"/>
              <a:buChar char="•"/>
            </a:pPr>
            <a:r>
              <a:rPr lang="en-AU" sz="1400" dirty="0" smtClean="0">
                <a:solidFill>
                  <a:schemeClr val="tx1"/>
                </a:solidFill>
              </a:rPr>
              <a:t>German government finances were running in the deficit from 1925</a:t>
            </a:r>
          </a:p>
          <a:p>
            <a:pPr marL="285750" indent="-285750" algn="l">
              <a:buFont typeface="Arial" pitchFamily="34" charset="0"/>
              <a:buChar char="•"/>
            </a:pPr>
            <a:r>
              <a:rPr lang="en-AU" sz="1800" dirty="0" smtClean="0">
                <a:solidFill>
                  <a:schemeClr val="tx1"/>
                </a:solidFill>
              </a:rPr>
              <a:t>With underlying issues was the German economy already headed for a depression? Was the WSC simply the final push?</a:t>
            </a:r>
            <a:endParaRPr lang="en-AU" sz="1200" dirty="0">
              <a:solidFill>
                <a:schemeClr val="tx1"/>
              </a:solidFill>
            </a:endParaRPr>
          </a:p>
          <a:p>
            <a:pPr algn="l"/>
            <a:endParaRPr lang="en-AU" sz="18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graphicFrame>
        <p:nvGraphicFramePr>
          <p:cNvPr id="3" name="Table 2"/>
          <p:cNvGraphicFramePr>
            <a:graphicFrameLocks noGrp="1"/>
          </p:cNvGraphicFramePr>
          <p:nvPr>
            <p:extLst>
              <p:ext uri="{D42A27DB-BD31-4B8C-83A1-F6EECF244321}">
                <p14:modId xmlns:p14="http://schemas.microsoft.com/office/powerpoint/2010/main" val="3381510011"/>
              </p:ext>
            </p:extLst>
          </p:nvPr>
        </p:nvGraphicFramePr>
        <p:xfrm>
          <a:off x="1979712" y="3249745"/>
          <a:ext cx="7056784" cy="3406140"/>
        </p:xfrm>
        <a:graphic>
          <a:graphicData uri="http://schemas.openxmlformats.org/drawingml/2006/table">
            <a:tbl>
              <a:tblPr firstRow="1" bandRow="1">
                <a:tableStyleId>{616DA210-FB5B-4158-B5E0-FEB733F419BA}</a:tableStyleId>
              </a:tblPr>
              <a:tblGrid>
                <a:gridCol w="3528392"/>
                <a:gridCol w="3528392"/>
              </a:tblGrid>
              <a:tr h="254280">
                <a:tc>
                  <a:txBody>
                    <a:bodyPr/>
                    <a:lstStyle/>
                    <a:p>
                      <a:r>
                        <a:rPr lang="en-AU" sz="1200" dirty="0" smtClean="0"/>
                        <a:t>Economic effects</a:t>
                      </a:r>
                      <a:endParaRPr lang="en-AU" sz="1200" dirty="0"/>
                    </a:p>
                  </a:txBody>
                  <a:tcPr/>
                </a:tc>
                <a:tc>
                  <a:txBody>
                    <a:bodyPr/>
                    <a:lstStyle/>
                    <a:p>
                      <a:r>
                        <a:rPr lang="en-AU" sz="1200" dirty="0" smtClean="0"/>
                        <a:t>Key features</a:t>
                      </a:r>
                      <a:endParaRPr lang="en-AU" sz="1200" dirty="0"/>
                    </a:p>
                  </a:txBody>
                  <a:tcPr/>
                </a:tc>
              </a:tr>
              <a:tr h="246802">
                <a:tc gridSpan="2">
                  <a:txBody>
                    <a:bodyPr/>
                    <a:lstStyle/>
                    <a:p>
                      <a:r>
                        <a:rPr lang="en-AU" sz="1050" dirty="0" smtClean="0"/>
                        <a:t>Trade</a:t>
                      </a:r>
                      <a:endParaRPr lang="en-AU" sz="1050" dirty="0"/>
                    </a:p>
                  </a:txBody>
                  <a:tcPr/>
                </a:tc>
                <a:tc hMerge="1">
                  <a:txBody>
                    <a:bodyPr/>
                    <a:lstStyle/>
                    <a:p>
                      <a:endParaRPr lang="en-AU" dirty="0"/>
                    </a:p>
                  </a:txBody>
                  <a:tcPr/>
                </a:tc>
              </a:tr>
              <a:tr h="560913">
                <a:tc>
                  <a:txBody>
                    <a:bodyPr/>
                    <a:lstStyle/>
                    <a:p>
                      <a:r>
                        <a:rPr lang="en-AU" sz="1050" dirty="0" smtClean="0"/>
                        <a:t>Slump in world trade. Demand for</a:t>
                      </a:r>
                      <a:r>
                        <a:rPr lang="en-AU" sz="1050" baseline="0" dirty="0" smtClean="0"/>
                        <a:t> German exports fell rapidly, for example steel, machinery and chemicals. </a:t>
                      </a:r>
                      <a:endParaRPr lang="en-AU" sz="1050" dirty="0"/>
                    </a:p>
                  </a:txBody>
                  <a:tcPr/>
                </a:tc>
                <a:tc>
                  <a:txBody>
                    <a:bodyPr/>
                    <a:lstStyle/>
                    <a:p>
                      <a:r>
                        <a:rPr lang="en-AU" sz="1050" dirty="0" smtClean="0"/>
                        <a:t>Exports value fell</a:t>
                      </a:r>
                      <a:r>
                        <a:rPr lang="en-AU" sz="1050" baseline="0" dirty="0" smtClean="0"/>
                        <a:t> by 55%</a:t>
                      </a:r>
                    </a:p>
                    <a:p>
                      <a:r>
                        <a:rPr lang="en-AU" sz="1050" baseline="0" dirty="0" smtClean="0"/>
                        <a:t>1929 = £630 million</a:t>
                      </a:r>
                    </a:p>
                    <a:p>
                      <a:r>
                        <a:rPr lang="en-AU" sz="1050" baseline="0" dirty="0" smtClean="0"/>
                        <a:t>1932 = £280 million</a:t>
                      </a:r>
                      <a:endParaRPr lang="en-AU" sz="1050" dirty="0"/>
                    </a:p>
                  </a:txBody>
                  <a:tcPr/>
                </a:tc>
              </a:tr>
              <a:tr h="246802">
                <a:tc gridSpan="2">
                  <a:txBody>
                    <a:bodyPr/>
                    <a:lstStyle/>
                    <a:p>
                      <a:r>
                        <a:rPr lang="en-AU" sz="1050" dirty="0" smtClean="0"/>
                        <a:t>Employment</a:t>
                      </a:r>
                      <a:endParaRPr lang="en-AU" sz="1050" dirty="0"/>
                    </a:p>
                  </a:txBody>
                  <a:tcPr/>
                </a:tc>
                <a:tc hMerge="1">
                  <a:txBody>
                    <a:bodyPr/>
                    <a:lstStyle/>
                    <a:p>
                      <a:endParaRPr lang="en-AU" sz="1200" dirty="0"/>
                    </a:p>
                  </a:txBody>
                  <a:tcPr/>
                </a:tc>
              </a:tr>
              <a:tr h="560913">
                <a:tc>
                  <a:txBody>
                    <a:bodyPr/>
                    <a:lstStyle/>
                    <a:p>
                      <a:r>
                        <a:rPr lang="en-AU" sz="1050" dirty="0" smtClean="0"/>
                        <a:t>Workers laid</a:t>
                      </a:r>
                      <a:r>
                        <a:rPr lang="en-AU" sz="1050" baseline="0" dirty="0" smtClean="0"/>
                        <a:t> off – mass unemployment.</a:t>
                      </a:r>
                      <a:endParaRPr lang="en-AU" sz="1050" dirty="0"/>
                    </a:p>
                  </a:txBody>
                  <a:tcPr/>
                </a:tc>
                <a:tc>
                  <a:txBody>
                    <a:bodyPr/>
                    <a:lstStyle/>
                    <a:p>
                      <a:r>
                        <a:rPr lang="en-AU" sz="1050" dirty="0" smtClean="0"/>
                        <a:t>Number of registered unemployed (average)</a:t>
                      </a:r>
                    </a:p>
                    <a:p>
                      <a:r>
                        <a:rPr lang="en-AU" sz="1050" dirty="0" smtClean="0"/>
                        <a:t>1929</a:t>
                      </a:r>
                      <a:r>
                        <a:rPr lang="en-AU" sz="1050" baseline="0" dirty="0" smtClean="0"/>
                        <a:t> = 1.8 million</a:t>
                      </a:r>
                    </a:p>
                    <a:p>
                      <a:r>
                        <a:rPr lang="en-AU" sz="1050" dirty="0" smtClean="0"/>
                        <a:t>1932 = 5.6 million</a:t>
                      </a:r>
                    </a:p>
                  </a:txBody>
                  <a:tcPr/>
                </a:tc>
              </a:tr>
              <a:tr h="246802">
                <a:tc gridSpan="2">
                  <a:txBody>
                    <a:bodyPr/>
                    <a:lstStyle/>
                    <a:p>
                      <a:r>
                        <a:rPr lang="en-AU" sz="1050" dirty="0" smtClean="0"/>
                        <a:t>Industry</a:t>
                      </a:r>
                      <a:endParaRPr lang="en-AU" sz="1050" dirty="0"/>
                    </a:p>
                  </a:txBody>
                  <a:tcPr/>
                </a:tc>
                <a:tc hMerge="1">
                  <a:txBody>
                    <a:bodyPr/>
                    <a:lstStyle/>
                    <a:p>
                      <a:endParaRPr lang="en-AU" sz="1200" dirty="0"/>
                    </a:p>
                  </a:txBody>
                  <a:tcPr/>
                </a:tc>
              </a:tr>
              <a:tr h="560913">
                <a:tc>
                  <a:txBody>
                    <a:bodyPr/>
                    <a:lstStyle/>
                    <a:p>
                      <a:r>
                        <a:rPr lang="en-AU" sz="1050" dirty="0" smtClean="0"/>
                        <a:t>Industrial</a:t>
                      </a:r>
                      <a:r>
                        <a:rPr lang="en-AU" sz="1050" baseline="0" dirty="0" smtClean="0"/>
                        <a:t> production declined sharply.</a:t>
                      </a:r>
                      <a:endParaRPr lang="en-AU" sz="1050" dirty="0"/>
                    </a:p>
                  </a:txBody>
                  <a:tcPr/>
                </a:tc>
                <a:tc>
                  <a:txBody>
                    <a:bodyPr/>
                    <a:lstStyle/>
                    <a:p>
                      <a:r>
                        <a:rPr lang="en-AU" sz="1050" dirty="0" smtClean="0"/>
                        <a:t>Production (1928 =</a:t>
                      </a:r>
                      <a:r>
                        <a:rPr lang="en-AU" sz="1050" baseline="0" dirty="0" smtClean="0"/>
                        <a:t> 100%)</a:t>
                      </a:r>
                    </a:p>
                    <a:p>
                      <a:r>
                        <a:rPr lang="en-AU" sz="1050" baseline="0" dirty="0" smtClean="0"/>
                        <a:t>1929 = 100%</a:t>
                      </a:r>
                    </a:p>
                    <a:p>
                      <a:r>
                        <a:rPr lang="en-AU" sz="1050" baseline="0" dirty="0" smtClean="0"/>
                        <a:t>1932 = 58%</a:t>
                      </a:r>
                      <a:endParaRPr lang="en-AU" sz="1050" dirty="0"/>
                    </a:p>
                  </a:txBody>
                  <a:tcPr/>
                </a:tc>
              </a:tr>
              <a:tr h="246802">
                <a:tc gridSpan="2">
                  <a:txBody>
                    <a:bodyPr/>
                    <a:lstStyle/>
                    <a:p>
                      <a:r>
                        <a:rPr lang="en-AU" sz="1050" dirty="0" smtClean="0"/>
                        <a:t>Agriculture</a:t>
                      </a:r>
                      <a:endParaRPr lang="en-AU" sz="1050" dirty="0"/>
                    </a:p>
                  </a:txBody>
                  <a:tcPr/>
                </a:tc>
                <a:tc hMerge="1">
                  <a:txBody>
                    <a:bodyPr/>
                    <a:lstStyle/>
                    <a:p>
                      <a:endParaRPr lang="en-AU" sz="1200" dirty="0"/>
                    </a:p>
                  </a:txBody>
                  <a:tcPr/>
                </a:tc>
              </a:tr>
              <a:tr h="403858">
                <a:tc>
                  <a:txBody>
                    <a:bodyPr/>
                    <a:lstStyle/>
                    <a:p>
                      <a:r>
                        <a:rPr lang="en-AU" sz="1050" dirty="0" smtClean="0"/>
                        <a:t>Banking sector</a:t>
                      </a:r>
                      <a:r>
                        <a:rPr lang="en-AU" sz="1050" baseline="0" dirty="0" smtClean="0"/>
                        <a:t> dislocated by loss of confidence.</a:t>
                      </a:r>
                      <a:endParaRPr lang="en-AU" sz="1050" dirty="0"/>
                    </a:p>
                  </a:txBody>
                  <a:tcPr/>
                </a:tc>
                <a:tc>
                  <a:txBody>
                    <a:bodyPr/>
                    <a:lstStyle/>
                    <a:p>
                      <a:r>
                        <a:rPr lang="en-AU" sz="1050" dirty="0" smtClean="0"/>
                        <a:t>Five major</a:t>
                      </a:r>
                      <a:r>
                        <a:rPr lang="en-AU" sz="1050" baseline="0" dirty="0" smtClean="0"/>
                        <a:t> banks collapse in 1931; 50, 000 businesses bankrupt.</a:t>
                      </a:r>
                      <a:endParaRPr lang="en-AU" sz="1050" dirty="0"/>
                    </a:p>
                  </a:txBody>
                  <a:tcPr/>
                </a:tc>
              </a:tr>
            </a:tbl>
          </a:graphicData>
        </a:graphic>
      </p:graphicFrame>
    </p:spTree>
    <p:extLst>
      <p:ext uri="{BB962C8B-B14F-4D97-AF65-F5344CB8AC3E}">
        <p14:creationId xmlns:p14="http://schemas.microsoft.com/office/powerpoint/2010/main" val="2197496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algn="l"/>
            <a:r>
              <a:rPr lang="en-AU" sz="1800" u="sng" dirty="0" smtClean="0">
                <a:solidFill>
                  <a:schemeClr val="tx1"/>
                </a:solidFill>
              </a:rPr>
              <a:t>The human effects of the Great Depression</a:t>
            </a:r>
          </a:p>
          <a:p>
            <a:pPr marL="285750" indent="-285750" algn="l">
              <a:buFont typeface="Arial" pitchFamily="34" charset="0"/>
              <a:buChar char="•"/>
            </a:pPr>
            <a:r>
              <a:rPr lang="en-AU" sz="1800" dirty="0" smtClean="0">
                <a:solidFill>
                  <a:schemeClr val="tx1"/>
                </a:solidFill>
              </a:rPr>
              <a:t>Unemployment rose quickly:</a:t>
            </a:r>
          </a:p>
          <a:p>
            <a:pPr marL="742950" lvl="1" indent="-285750" algn="l">
              <a:buFont typeface="Arial" pitchFamily="34" charset="0"/>
              <a:buChar char="•"/>
            </a:pPr>
            <a:r>
              <a:rPr lang="en-AU" sz="1400" dirty="0" smtClean="0">
                <a:solidFill>
                  <a:schemeClr val="tx1"/>
                </a:solidFill>
              </a:rPr>
              <a:t>Winter 1929-30 – 2 million</a:t>
            </a:r>
          </a:p>
          <a:p>
            <a:pPr marL="742950" lvl="1" indent="-285750" algn="l">
              <a:buFont typeface="Arial" pitchFamily="34" charset="0"/>
              <a:buChar char="•"/>
            </a:pPr>
            <a:r>
              <a:rPr lang="en-AU" sz="1400" dirty="0" smtClean="0">
                <a:solidFill>
                  <a:schemeClr val="tx1"/>
                </a:solidFill>
              </a:rPr>
              <a:t>October 1930 – 3 million</a:t>
            </a:r>
            <a:endParaRPr lang="en-AU" sz="1400" dirty="0" smtClean="0">
              <a:solidFill>
                <a:schemeClr val="tx1"/>
              </a:solidFill>
            </a:endParaRPr>
          </a:p>
          <a:p>
            <a:pPr marL="742950" lvl="1" indent="-285750" algn="l">
              <a:buFont typeface="Arial" pitchFamily="34" charset="0"/>
              <a:buChar char="•"/>
            </a:pPr>
            <a:r>
              <a:rPr lang="en-AU" sz="1400" dirty="0" smtClean="0">
                <a:solidFill>
                  <a:schemeClr val="tx1"/>
                </a:solidFill>
              </a:rPr>
              <a:t>January 1932 – 6.1 million</a:t>
            </a:r>
          </a:p>
          <a:p>
            <a:pPr marL="742950" lvl="1" indent="-285750" algn="l">
              <a:buFont typeface="Arial" pitchFamily="34" charset="0"/>
              <a:buChar char="•"/>
            </a:pPr>
            <a:r>
              <a:rPr lang="en-AU" sz="1400" dirty="0" smtClean="0">
                <a:solidFill>
                  <a:schemeClr val="tx1"/>
                </a:solidFill>
              </a:rPr>
              <a:t>Unemployment levels didn’t begin to substantially fall until spring 1933</a:t>
            </a:r>
          </a:p>
          <a:p>
            <a:pPr marL="742950" lvl="1" indent="-285750" algn="l">
              <a:buFont typeface="Arial" pitchFamily="34" charset="0"/>
              <a:buChar char="•"/>
            </a:pPr>
            <a:r>
              <a:rPr lang="en-AU" sz="1400" dirty="0" smtClean="0">
                <a:solidFill>
                  <a:schemeClr val="tx1"/>
                </a:solidFill>
              </a:rPr>
              <a:t>Figures do not include citizens who did not register or individuals employed part time.</a:t>
            </a:r>
          </a:p>
          <a:p>
            <a:pPr marL="285750" indent="-285750" algn="l">
              <a:buFont typeface="Arial" pitchFamily="34" charset="0"/>
              <a:buChar char="•"/>
            </a:pPr>
            <a:r>
              <a:rPr lang="en-AU" sz="1800" dirty="0" smtClean="0">
                <a:solidFill>
                  <a:schemeClr val="tx1"/>
                </a:solidFill>
              </a:rPr>
              <a:t>Was not limited to the working class. The middle classes were dragged down and the sudden decline in their economic position and onset of poverty were made more difficult by the loss of pride and respectability. </a:t>
            </a:r>
          </a:p>
          <a:p>
            <a:pPr marL="285750" indent="-285750" algn="l">
              <a:buFont typeface="Arial" pitchFamily="34" charset="0"/>
              <a:buChar char="•"/>
            </a:pPr>
            <a:r>
              <a:rPr lang="en-AU" sz="1800" dirty="0" smtClean="0">
                <a:solidFill>
                  <a:schemeClr val="tx1"/>
                </a:solidFill>
              </a:rPr>
              <a:t>Agricultural depression deepened creating widespread rural poverty. </a:t>
            </a:r>
          </a:p>
          <a:p>
            <a:pPr marL="285750" indent="-285750" algn="l">
              <a:buFont typeface="Arial" pitchFamily="34" charset="0"/>
              <a:buChar char="•"/>
            </a:pPr>
            <a:r>
              <a:rPr lang="en-AU" sz="1800" dirty="0" smtClean="0">
                <a:solidFill>
                  <a:schemeClr val="tx1"/>
                </a:solidFill>
              </a:rPr>
              <a:t>Seemed as if society was breaking down uncontrollably leading to people loosing faith in the Weimar Republic. </a:t>
            </a:r>
          </a:p>
          <a:p>
            <a:pPr marL="285750" indent="-285750" algn="l">
              <a:buFont typeface="Arial" pitchFamily="34" charset="0"/>
              <a:buChar char="•"/>
            </a:pPr>
            <a:r>
              <a:rPr lang="en-AU" sz="1800" dirty="0" smtClean="0">
                <a:solidFill>
                  <a:schemeClr val="tx1"/>
                </a:solidFill>
              </a:rPr>
              <a:t>People began to seek salvation in political extremist groups. </a:t>
            </a:r>
            <a:endParaRPr lang="en-AU" sz="1800" dirty="0" smtClean="0">
              <a:solidFill>
                <a:schemeClr val="tx1"/>
              </a:solidFill>
            </a:endParaRPr>
          </a:p>
          <a:p>
            <a:pPr marL="285750" indent="-285750" algn="l">
              <a:buFont typeface="Arial" pitchFamily="34" charset="0"/>
              <a:buChar char="•"/>
            </a:pPr>
            <a:endParaRPr lang="en-AU" sz="18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3156564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algn="l"/>
            <a:r>
              <a:rPr lang="en-AU" sz="1800" u="sng" dirty="0" smtClean="0">
                <a:solidFill>
                  <a:schemeClr val="tx1"/>
                </a:solidFill>
              </a:rPr>
              <a:t>The political implications</a:t>
            </a:r>
          </a:p>
          <a:p>
            <a:pPr marL="285750" indent="-285750" algn="l">
              <a:buFont typeface="Arial" pitchFamily="34" charset="0"/>
              <a:buChar char="•"/>
            </a:pPr>
            <a:r>
              <a:rPr lang="en-AU" sz="1800" dirty="0" smtClean="0">
                <a:solidFill>
                  <a:schemeClr val="tx1"/>
                </a:solidFill>
              </a:rPr>
              <a:t>Unemployment rose quickly:</a:t>
            </a:r>
          </a:p>
          <a:p>
            <a:pPr marL="742950" lvl="1" indent="-285750" algn="l">
              <a:buFont typeface="Arial" pitchFamily="34" charset="0"/>
              <a:buChar char="•"/>
            </a:pPr>
            <a:r>
              <a:rPr lang="en-AU" sz="1400" dirty="0" smtClean="0">
                <a:solidFill>
                  <a:schemeClr val="tx1"/>
                </a:solidFill>
              </a:rPr>
              <a:t>Winter 1929-30 – 2 million</a:t>
            </a:r>
          </a:p>
          <a:p>
            <a:pPr marL="742950" lvl="1" indent="-285750" algn="l">
              <a:buFont typeface="Arial" pitchFamily="34" charset="0"/>
              <a:buChar char="•"/>
            </a:pPr>
            <a:r>
              <a:rPr lang="en-AU" sz="1400" dirty="0" smtClean="0">
                <a:solidFill>
                  <a:schemeClr val="tx1"/>
                </a:solidFill>
              </a:rPr>
              <a:t>October 1930 – 3 million</a:t>
            </a:r>
            <a:endParaRPr lang="en-AU" sz="1400" dirty="0" smtClean="0">
              <a:solidFill>
                <a:schemeClr val="tx1"/>
              </a:solidFill>
            </a:endParaRPr>
          </a:p>
          <a:p>
            <a:pPr marL="742950" lvl="1" indent="-285750" algn="l">
              <a:buFont typeface="Arial" pitchFamily="34" charset="0"/>
              <a:buChar char="•"/>
            </a:pPr>
            <a:r>
              <a:rPr lang="en-AU" sz="1400" dirty="0" smtClean="0">
                <a:solidFill>
                  <a:schemeClr val="tx1"/>
                </a:solidFill>
              </a:rPr>
              <a:t>January 1932 – 6.1 million</a:t>
            </a:r>
          </a:p>
          <a:p>
            <a:pPr marL="742950" lvl="1" indent="-285750" algn="l">
              <a:buFont typeface="Arial" pitchFamily="34" charset="0"/>
              <a:buChar char="•"/>
            </a:pPr>
            <a:r>
              <a:rPr lang="en-AU" sz="1400" dirty="0" smtClean="0">
                <a:solidFill>
                  <a:schemeClr val="tx1"/>
                </a:solidFill>
              </a:rPr>
              <a:t>Unemployment levels didn’t begin to substantially fall until spring 1933</a:t>
            </a:r>
          </a:p>
          <a:p>
            <a:pPr marL="742950" lvl="1" indent="-285750" algn="l">
              <a:buFont typeface="Arial" pitchFamily="34" charset="0"/>
              <a:buChar char="•"/>
            </a:pPr>
            <a:r>
              <a:rPr lang="en-AU" sz="1400" dirty="0" smtClean="0">
                <a:solidFill>
                  <a:schemeClr val="tx1"/>
                </a:solidFill>
              </a:rPr>
              <a:t>Figures do not include citizens who did not register or individuals employed part time.</a:t>
            </a:r>
          </a:p>
          <a:p>
            <a:pPr marL="285750" indent="-285750" algn="l">
              <a:buFont typeface="Arial" pitchFamily="34" charset="0"/>
              <a:buChar char="•"/>
            </a:pPr>
            <a:r>
              <a:rPr lang="en-AU" sz="1800" dirty="0" smtClean="0">
                <a:solidFill>
                  <a:schemeClr val="tx1"/>
                </a:solidFill>
              </a:rPr>
              <a:t>Was not limited to the working class. The middle classes were dragged down and the sudden decline in their economic position and onset of poverty were made more difficult by the loss of pride and respectability. </a:t>
            </a:r>
          </a:p>
          <a:p>
            <a:pPr marL="285750" indent="-285750" algn="l">
              <a:buFont typeface="Arial" pitchFamily="34" charset="0"/>
              <a:buChar char="•"/>
            </a:pPr>
            <a:r>
              <a:rPr lang="en-AU" sz="1800" dirty="0" smtClean="0">
                <a:solidFill>
                  <a:schemeClr val="tx1"/>
                </a:solidFill>
              </a:rPr>
              <a:t>Agricultural depression deepened creating widespread rural poverty. </a:t>
            </a:r>
          </a:p>
          <a:p>
            <a:pPr marL="285750" indent="-285750" algn="l">
              <a:buFont typeface="Arial" pitchFamily="34" charset="0"/>
              <a:buChar char="•"/>
            </a:pPr>
            <a:r>
              <a:rPr lang="en-AU" sz="1800" dirty="0" smtClean="0">
                <a:solidFill>
                  <a:schemeClr val="tx1"/>
                </a:solidFill>
              </a:rPr>
              <a:t>Seemed as if society was breaking down uncontrollably leading to people loosing faith in the Weimar Republic. </a:t>
            </a:r>
          </a:p>
          <a:p>
            <a:pPr marL="285750" indent="-285750" algn="l">
              <a:buFont typeface="Arial" pitchFamily="34" charset="0"/>
              <a:buChar char="•"/>
            </a:pPr>
            <a:r>
              <a:rPr lang="en-AU" sz="1800" dirty="0" smtClean="0">
                <a:solidFill>
                  <a:schemeClr val="tx1"/>
                </a:solidFill>
              </a:rPr>
              <a:t>People began to seek salvation in political extremist groups. </a:t>
            </a:r>
            <a:endParaRPr lang="en-AU" sz="1800" dirty="0" smtClean="0">
              <a:solidFill>
                <a:schemeClr val="tx1"/>
              </a:solidFill>
            </a:endParaRPr>
          </a:p>
          <a:p>
            <a:pPr marL="285750" indent="-285750" algn="l">
              <a:buFont typeface="Arial" pitchFamily="34" charset="0"/>
              <a:buChar char="•"/>
            </a:pPr>
            <a:endParaRPr lang="en-AU" sz="18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2044987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217355"/>
            <a:ext cx="6984776" cy="619357"/>
          </a:xfrm>
        </p:spPr>
        <p:txBody>
          <a:bodyPr>
            <a:noAutofit/>
          </a:bodyPr>
          <a:lstStyle/>
          <a:p>
            <a:pPr algn="l"/>
            <a:r>
              <a:rPr lang="en-AU" sz="2800" b="1" u="sng" dirty="0" smtClean="0">
                <a:latin typeface="Calibri Light" pitchFamily="34" charset="0"/>
              </a:rPr>
              <a:t>The breakdown of parliamentary government</a:t>
            </a:r>
            <a:endParaRPr lang="en-AU" sz="2800" b="1" u="sng" dirty="0">
              <a:latin typeface="Calibri Light" pitchFamily="34" charset="0"/>
            </a:endParaRPr>
          </a:p>
        </p:txBody>
      </p:sp>
      <p:sp>
        <p:nvSpPr>
          <p:cNvPr id="7" name="Subtitle 6"/>
          <p:cNvSpPr>
            <a:spLocks noGrp="1"/>
          </p:cNvSpPr>
          <p:nvPr>
            <p:ph type="subTitle" idx="1"/>
          </p:nvPr>
        </p:nvSpPr>
        <p:spPr>
          <a:xfrm>
            <a:off x="1907704" y="908720"/>
            <a:ext cx="7056784" cy="5616623"/>
          </a:xfrm>
        </p:spPr>
        <p:txBody>
          <a:bodyPr>
            <a:normAutofit/>
          </a:bodyPr>
          <a:lstStyle/>
          <a:p>
            <a:pPr marL="171450" indent="-171450" algn="l">
              <a:buFont typeface="Arial" pitchFamily="34" charset="0"/>
              <a:buChar char="•"/>
            </a:pPr>
            <a:r>
              <a:rPr lang="en-AU" sz="1800" dirty="0" smtClean="0">
                <a:solidFill>
                  <a:schemeClr val="tx1"/>
                </a:solidFill>
              </a:rPr>
              <a:t>Government in hands of Hermann Muller’s Gran Coalition, formed after 1928 May elections</a:t>
            </a:r>
          </a:p>
          <a:p>
            <a:pPr marL="171450" indent="-171450" algn="l">
              <a:buFont typeface="Arial" pitchFamily="34" charset="0"/>
              <a:buChar char="•"/>
            </a:pPr>
            <a:r>
              <a:rPr lang="en-AU" sz="1800" dirty="0" smtClean="0">
                <a:solidFill>
                  <a:schemeClr val="tx1"/>
                </a:solidFill>
              </a:rPr>
              <a:t>1929 issues re-emerge over reparations</a:t>
            </a:r>
          </a:p>
          <a:p>
            <a:pPr marL="171450" indent="-171450" algn="l">
              <a:buFont typeface="Arial" pitchFamily="34" charset="0"/>
              <a:buChar char="•"/>
            </a:pPr>
            <a:r>
              <a:rPr lang="en-AU" sz="1800" dirty="0" smtClean="0">
                <a:solidFill>
                  <a:schemeClr val="tx1"/>
                </a:solidFill>
              </a:rPr>
              <a:t>Dawes Plan overcame reparations crisis but was only temporary. </a:t>
            </a:r>
          </a:p>
          <a:p>
            <a:pPr marL="171450" indent="-171450" algn="l">
              <a:buFont typeface="Arial" pitchFamily="34" charset="0"/>
              <a:buChar char="•"/>
            </a:pPr>
            <a:r>
              <a:rPr lang="en-AU" sz="1800" dirty="0" smtClean="0">
                <a:solidFill>
                  <a:schemeClr val="tx1"/>
                </a:solidFill>
              </a:rPr>
              <a:t>1929 Inter-Allied Reparations Commission formed a committee of financiers under the chairmanship of US banker Owen Young. Their report suggested a new payment scheme. </a:t>
            </a:r>
          </a:p>
          <a:p>
            <a:pPr marL="628650" lvl="1" indent="-171450" algn="l">
              <a:buFont typeface="Arial" pitchFamily="34" charset="0"/>
              <a:buChar char="•"/>
            </a:pPr>
            <a:r>
              <a:rPr lang="en-AU" sz="1400" dirty="0" smtClean="0">
                <a:solidFill>
                  <a:schemeClr val="tx1"/>
                </a:solidFill>
              </a:rPr>
              <a:t>Continue payments until 1988 but final amount reduced to £1850 million. (1/4)</a:t>
            </a:r>
          </a:p>
          <a:p>
            <a:pPr marL="628650" lvl="1" indent="-171450" algn="l">
              <a:buFont typeface="Arial" pitchFamily="34" charset="0"/>
              <a:buChar char="•"/>
            </a:pPr>
            <a:r>
              <a:rPr lang="en-AU" sz="1400" dirty="0" smtClean="0">
                <a:solidFill>
                  <a:schemeClr val="tx1"/>
                </a:solidFill>
              </a:rPr>
              <a:t>Young plan faced opposition from right-wing circles (Dawes plan under Stresemann’s diplomacy was seen as a betrayal as it accepted the ‘lie’ of the war guilt clause, Young plan had same fate)</a:t>
            </a:r>
          </a:p>
          <a:p>
            <a:pPr marL="171450" indent="-171450" algn="l">
              <a:buFont typeface="Arial" pitchFamily="34" charset="0"/>
              <a:buChar char="•"/>
            </a:pPr>
            <a:r>
              <a:rPr lang="en-AU" sz="1800" dirty="0" smtClean="0">
                <a:solidFill>
                  <a:schemeClr val="tx1"/>
                </a:solidFill>
              </a:rPr>
              <a:t>A National Opposition, led by Alfred </a:t>
            </a:r>
            <a:r>
              <a:rPr lang="en-AU" sz="1800" dirty="0" err="1" smtClean="0">
                <a:solidFill>
                  <a:schemeClr val="tx1"/>
                </a:solidFill>
              </a:rPr>
              <a:t>Hugenberg</a:t>
            </a:r>
            <a:r>
              <a:rPr lang="en-AU" sz="1800" dirty="0" smtClean="0">
                <a:solidFill>
                  <a:schemeClr val="tx1"/>
                </a:solidFill>
              </a:rPr>
              <a:t>, formed to fight the Young Plan. </a:t>
            </a:r>
          </a:p>
          <a:p>
            <a:pPr marL="628650" lvl="1" indent="-171450" algn="l">
              <a:buFont typeface="Arial" pitchFamily="34" charset="0"/>
              <a:buChar char="•"/>
            </a:pPr>
            <a:r>
              <a:rPr lang="en-AU" sz="1400" dirty="0" smtClean="0">
                <a:solidFill>
                  <a:schemeClr val="tx1"/>
                </a:solidFill>
              </a:rPr>
              <a:t>Support came from a variety of factions including </a:t>
            </a:r>
            <a:r>
              <a:rPr lang="en-AU" sz="1400" dirty="0" err="1" smtClean="0">
                <a:solidFill>
                  <a:schemeClr val="tx1"/>
                </a:solidFill>
              </a:rPr>
              <a:t>Stahlhelm</a:t>
            </a:r>
            <a:r>
              <a:rPr lang="en-AU" sz="1400" dirty="0" smtClean="0">
                <a:solidFill>
                  <a:schemeClr val="tx1"/>
                </a:solidFill>
              </a:rPr>
              <a:t>, the Pan-German League, some leading industrialists and Hitler and the Nazi Party</a:t>
            </a:r>
          </a:p>
          <a:p>
            <a:pPr marL="628650" lvl="1" indent="-171450" algn="l">
              <a:buFont typeface="Arial" pitchFamily="34" charset="0"/>
              <a:buChar char="•"/>
            </a:pPr>
            <a:r>
              <a:rPr lang="en-AU" sz="1400" dirty="0" smtClean="0">
                <a:solidFill>
                  <a:schemeClr val="tx1"/>
                </a:solidFill>
              </a:rPr>
              <a:t>Drafted the ‘Law against the Enslavement of the German People’ which gained enough signatures to make it to the national referendum in December 1929 but was almost 14 million votes short. </a:t>
            </a:r>
          </a:p>
          <a:p>
            <a:pPr marL="628650" lvl="1" indent="-171450" algn="l">
              <a:buFont typeface="Arial" pitchFamily="34" charset="0"/>
              <a:buChar char="•"/>
            </a:pPr>
            <a:endParaRPr lang="en-AU" sz="14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263233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217355"/>
            <a:ext cx="5184576" cy="619357"/>
          </a:xfrm>
        </p:spPr>
        <p:txBody>
          <a:bodyPr>
            <a:noAutofit/>
          </a:bodyPr>
          <a:lstStyle/>
          <a:p>
            <a:pPr algn="l"/>
            <a:r>
              <a:rPr lang="en-AU" sz="2800" b="1" u="sng" dirty="0" smtClean="0">
                <a:latin typeface="Calibri Light" pitchFamily="34" charset="0"/>
              </a:rPr>
              <a:t>Key dates</a:t>
            </a:r>
            <a:endParaRPr lang="en-AU" sz="2800" b="1" u="sng" dirty="0">
              <a:latin typeface="Calibri Light" pitchFamily="34" charset="0"/>
            </a:endParaRPr>
          </a:p>
        </p:txBody>
      </p:sp>
      <p:sp>
        <p:nvSpPr>
          <p:cNvPr id="7" name="Subtitle 6"/>
          <p:cNvSpPr>
            <a:spLocks noGrp="1"/>
          </p:cNvSpPr>
          <p:nvPr>
            <p:ph type="subTitle" idx="1"/>
          </p:nvPr>
        </p:nvSpPr>
        <p:spPr>
          <a:xfrm>
            <a:off x="1907704" y="908720"/>
            <a:ext cx="7056784" cy="5616623"/>
          </a:xfrm>
        </p:spPr>
        <p:txBody>
          <a:bodyPr>
            <a:normAutofit/>
          </a:bodyPr>
          <a:lstStyle/>
          <a:p>
            <a:pPr algn="l"/>
            <a:r>
              <a:rPr lang="en-AU" sz="1600" dirty="0" smtClean="0">
                <a:solidFill>
                  <a:schemeClr val="tx1"/>
                </a:solidFill>
              </a:rPr>
              <a:t>1929 	October	Wall Street Crash and onset of the world depression</a:t>
            </a:r>
          </a:p>
          <a:p>
            <a:pPr algn="l"/>
            <a:endParaRPr lang="en-AU" sz="1600" dirty="0" smtClean="0">
              <a:solidFill>
                <a:schemeClr val="tx1"/>
              </a:solidFill>
            </a:endParaRPr>
          </a:p>
          <a:p>
            <a:pPr algn="l"/>
            <a:r>
              <a:rPr lang="en-AU" sz="1600" dirty="0" smtClean="0">
                <a:solidFill>
                  <a:schemeClr val="tx1"/>
                </a:solidFill>
              </a:rPr>
              <a:t>1930	March	Collapse of Muller’s government and </a:t>
            </a:r>
            <a:r>
              <a:rPr lang="en-AU" sz="1600" dirty="0" err="1" smtClean="0">
                <a:solidFill>
                  <a:schemeClr val="tx1"/>
                </a:solidFill>
              </a:rPr>
              <a:t>Bruning</a:t>
            </a:r>
            <a:r>
              <a:rPr lang="en-AU" sz="1600" dirty="0" smtClean="0">
                <a:solidFill>
                  <a:schemeClr val="tx1"/>
                </a:solidFill>
              </a:rPr>
              <a:t> appointed as 		chancellor</a:t>
            </a:r>
          </a:p>
          <a:p>
            <a:pPr algn="l"/>
            <a:r>
              <a:rPr lang="en-AU" sz="1600" dirty="0" smtClean="0">
                <a:solidFill>
                  <a:schemeClr val="tx1"/>
                </a:solidFill>
              </a:rPr>
              <a:t>	September Reichstag elections: Nazis emerge as second largest party</a:t>
            </a:r>
          </a:p>
          <a:p>
            <a:pPr algn="l"/>
            <a:r>
              <a:rPr lang="en-AU" sz="1600" dirty="0">
                <a:solidFill>
                  <a:schemeClr val="tx1"/>
                </a:solidFill>
              </a:rPr>
              <a:t>	</a:t>
            </a:r>
            <a:r>
              <a:rPr lang="en-AU" sz="1600" dirty="0" smtClean="0">
                <a:solidFill>
                  <a:schemeClr val="tx1"/>
                </a:solidFill>
              </a:rPr>
              <a:t>December	</a:t>
            </a:r>
            <a:r>
              <a:rPr lang="en-AU" sz="1600" dirty="0" err="1" smtClean="0">
                <a:solidFill>
                  <a:schemeClr val="tx1"/>
                </a:solidFill>
              </a:rPr>
              <a:t>Bruning’s</a:t>
            </a:r>
            <a:r>
              <a:rPr lang="en-AU" sz="1600" dirty="0" smtClean="0">
                <a:solidFill>
                  <a:schemeClr val="tx1"/>
                </a:solidFill>
              </a:rPr>
              <a:t> economic measures imposed by presidential 			decree</a:t>
            </a:r>
          </a:p>
          <a:p>
            <a:pPr algn="l"/>
            <a:endParaRPr lang="en-AU" sz="1600" dirty="0" smtClean="0">
              <a:solidFill>
                <a:schemeClr val="tx1"/>
              </a:solidFill>
            </a:endParaRPr>
          </a:p>
          <a:p>
            <a:pPr algn="l"/>
            <a:r>
              <a:rPr lang="en-AU" sz="1600" dirty="0" smtClean="0">
                <a:solidFill>
                  <a:schemeClr val="tx1"/>
                </a:solidFill>
              </a:rPr>
              <a:t>1931	July	Five leading German banks fail</a:t>
            </a:r>
          </a:p>
          <a:p>
            <a:pPr algn="l"/>
            <a:endParaRPr lang="en-AU" sz="1600" dirty="0" smtClean="0">
              <a:solidFill>
                <a:schemeClr val="tx1"/>
              </a:solidFill>
            </a:endParaRPr>
          </a:p>
          <a:p>
            <a:pPr algn="l"/>
            <a:r>
              <a:rPr lang="en-AU" sz="1600" dirty="0" smtClean="0">
                <a:solidFill>
                  <a:schemeClr val="tx1"/>
                </a:solidFill>
              </a:rPr>
              <a:t>1932	January	Unemployment peaked at 6.1 million</a:t>
            </a:r>
          </a:p>
          <a:p>
            <a:pPr algn="l"/>
            <a:r>
              <a:rPr lang="en-AU" sz="1600" dirty="0">
                <a:solidFill>
                  <a:schemeClr val="tx1"/>
                </a:solidFill>
              </a:rPr>
              <a:t>	</a:t>
            </a:r>
            <a:r>
              <a:rPr lang="en-AU" sz="1600" dirty="0" smtClean="0">
                <a:solidFill>
                  <a:schemeClr val="tx1"/>
                </a:solidFill>
              </a:rPr>
              <a:t>April	Re-election of Hindenburg as president of Germany</a:t>
            </a:r>
          </a:p>
          <a:p>
            <a:pPr algn="l"/>
            <a:r>
              <a:rPr lang="en-AU" sz="1600" dirty="0" smtClean="0">
                <a:solidFill>
                  <a:schemeClr val="tx1"/>
                </a:solidFill>
              </a:rPr>
              <a:t>	May	Resignation of </a:t>
            </a:r>
            <a:r>
              <a:rPr lang="en-AU" sz="1600" dirty="0" err="1" smtClean="0">
                <a:solidFill>
                  <a:schemeClr val="tx1"/>
                </a:solidFill>
              </a:rPr>
              <a:t>Bruning</a:t>
            </a:r>
            <a:r>
              <a:rPr lang="en-AU" sz="1600" dirty="0" smtClean="0">
                <a:solidFill>
                  <a:schemeClr val="tx1"/>
                </a:solidFill>
              </a:rPr>
              <a:t>. Papen appointed as chancellor</a:t>
            </a:r>
          </a:p>
          <a:p>
            <a:pPr algn="l"/>
            <a:r>
              <a:rPr lang="en-AU" sz="1600" dirty="0">
                <a:solidFill>
                  <a:schemeClr val="tx1"/>
                </a:solidFill>
              </a:rPr>
              <a:t>	</a:t>
            </a:r>
            <a:r>
              <a:rPr lang="en-AU" sz="1600" dirty="0" smtClean="0">
                <a:solidFill>
                  <a:schemeClr val="tx1"/>
                </a:solidFill>
              </a:rPr>
              <a:t>July	Reichstag election: Nazi emerge as largest party</a:t>
            </a:r>
          </a:p>
          <a:p>
            <a:pPr algn="l"/>
            <a:r>
              <a:rPr lang="en-AU" sz="1600" dirty="0">
                <a:solidFill>
                  <a:schemeClr val="tx1"/>
                </a:solidFill>
              </a:rPr>
              <a:t>	</a:t>
            </a:r>
            <a:r>
              <a:rPr lang="en-AU" sz="1600" dirty="0" smtClean="0">
                <a:solidFill>
                  <a:schemeClr val="tx1"/>
                </a:solidFill>
              </a:rPr>
              <a:t>September	Reichstag passed a vote of no confidence in Papen’s 			government</a:t>
            </a:r>
          </a:p>
          <a:p>
            <a:pPr algn="l"/>
            <a:r>
              <a:rPr lang="en-AU" sz="1600" dirty="0">
                <a:solidFill>
                  <a:schemeClr val="tx1"/>
                </a:solidFill>
              </a:rPr>
              <a:t>	</a:t>
            </a:r>
            <a:r>
              <a:rPr lang="en-AU" sz="1600" dirty="0" smtClean="0">
                <a:solidFill>
                  <a:schemeClr val="tx1"/>
                </a:solidFill>
              </a:rPr>
              <a:t>December	Papen dismissed and replaced by </a:t>
            </a:r>
            <a:r>
              <a:rPr lang="en-AU" sz="1600" dirty="0" err="1" smtClean="0">
                <a:solidFill>
                  <a:schemeClr val="tx1"/>
                </a:solidFill>
              </a:rPr>
              <a:t>Schleicher</a:t>
            </a:r>
            <a:r>
              <a:rPr lang="en-AU" sz="1600" dirty="0" smtClean="0">
                <a:solidFill>
                  <a:schemeClr val="tx1"/>
                </a:solidFill>
              </a:rPr>
              <a:t> as chancellor</a:t>
            </a:r>
          </a:p>
          <a:p>
            <a:pPr algn="l"/>
            <a:endParaRPr lang="en-AU" sz="1600" dirty="0" smtClean="0">
              <a:solidFill>
                <a:schemeClr val="tx1"/>
              </a:solidFill>
            </a:endParaRPr>
          </a:p>
          <a:p>
            <a:pPr algn="l"/>
            <a:r>
              <a:rPr lang="en-AU" sz="1600" dirty="0" smtClean="0">
                <a:solidFill>
                  <a:schemeClr val="tx1"/>
                </a:solidFill>
              </a:rPr>
              <a:t>1933	January	</a:t>
            </a:r>
            <a:r>
              <a:rPr lang="en-AU" sz="1600" dirty="0" err="1" smtClean="0">
                <a:solidFill>
                  <a:schemeClr val="tx1"/>
                </a:solidFill>
              </a:rPr>
              <a:t>Schleicher</a:t>
            </a:r>
            <a:r>
              <a:rPr lang="en-AU" sz="1600" dirty="0" smtClean="0">
                <a:solidFill>
                  <a:schemeClr val="tx1"/>
                </a:solidFill>
              </a:rPr>
              <a:t> dismissed and Hitler appointed as chancellor</a:t>
            </a:r>
          </a:p>
          <a:p>
            <a:pPr marL="171450" indent="-171450" algn="l">
              <a:buFont typeface="Arial" pitchFamily="34" charset="0"/>
              <a:buChar char="•"/>
            </a:pPr>
            <a:endParaRPr lang="en-AU" sz="1200" dirty="0" smtClean="0">
              <a:solidFill>
                <a:schemeClr val="tx1"/>
              </a:solidFill>
            </a:endParaRPr>
          </a:p>
          <a:p>
            <a:pPr marL="228600" indent="-228600" algn="l">
              <a:buFont typeface="+mj-lt"/>
              <a:buAutoNum type="arabicPeriod"/>
            </a:pPr>
            <a:endParaRPr lang="en-AU" sz="12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663003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marL="171450" indent="-171450" algn="l">
              <a:buFont typeface="Arial" pitchFamily="34" charset="0"/>
              <a:buChar char="•"/>
            </a:pPr>
            <a:r>
              <a:rPr lang="en-AU" sz="1800" dirty="0">
                <a:solidFill>
                  <a:schemeClr val="tx1"/>
                </a:solidFill>
              </a:rPr>
              <a:t>Even tho National Opposition failed it stirred nationalist emotions and united right wing opponents. </a:t>
            </a:r>
            <a:endParaRPr lang="en-AU" sz="1800" dirty="0" smtClean="0">
              <a:solidFill>
                <a:schemeClr val="tx1"/>
              </a:solidFill>
            </a:endParaRPr>
          </a:p>
          <a:p>
            <a:pPr marL="628650" lvl="1" indent="-171450" algn="l">
              <a:buFont typeface="Arial" pitchFamily="34" charset="0"/>
              <a:buChar char="•"/>
            </a:pPr>
            <a:r>
              <a:rPr lang="en-AU" sz="1400" dirty="0" smtClean="0">
                <a:solidFill>
                  <a:schemeClr val="tx1"/>
                </a:solidFill>
              </a:rPr>
              <a:t>Party membership 130 000 by end of 1929</a:t>
            </a:r>
          </a:p>
          <a:p>
            <a:pPr marL="628650" lvl="1" indent="-171450" algn="l">
              <a:buFont typeface="Arial" pitchFamily="34" charset="0"/>
              <a:buChar char="•"/>
            </a:pPr>
            <a:r>
              <a:rPr lang="en-AU" sz="1400" dirty="0" smtClean="0">
                <a:solidFill>
                  <a:schemeClr val="tx1"/>
                </a:solidFill>
              </a:rPr>
              <a:t>Nazism gained national standing</a:t>
            </a:r>
          </a:p>
          <a:p>
            <a:pPr marL="628650" lvl="1" indent="-171450" algn="l">
              <a:buFont typeface="Arial" pitchFamily="34" charset="0"/>
              <a:buChar char="•"/>
            </a:pPr>
            <a:r>
              <a:rPr lang="en-AU" sz="1400" dirty="0" smtClean="0">
                <a:solidFill>
                  <a:schemeClr val="tx1"/>
                </a:solidFill>
              </a:rPr>
              <a:t>Hitler gained influential political contacts</a:t>
            </a:r>
          </a:p>
          <a:p>
            <a:pPr marL="628650" lvl="1" indent="-171450" algn="l">
              <a:buFont typeface="Arial" pitchFamily="34" charset="0"/>
              <a:buChar char="•"/>
            </a:pPr>
            <a:r>
              <a:rPr lang="en-AU" sz="1400" dirty="0" smtClean="0">
                <a:solidFill>
                  <a:schemeClr val="tx1"/>
                </a:solidFill>
              </a:rPr>
              <a:t>Gained access to </a:t>
            </a:r>
            <a:r>
              <a:rPr lang="en-AU" sz="1400" dirty="0" err="1" smtClean="0">
                <a:solidFill>
                  <a:schemeClr val="tx1"/>
                </a:solidFill>
              </a:rPr>
              <a:t>Hugenberg’s</a:t>
            </a:r>
            <a:r>
              <a:rPr lang="en-AU" sz="1400" dirty="0" smtClean="0">
                <a:solidFill>
                  <a:schemeClr val="tx1"/>
                </a:solidFill>
              </a:rPr>
              <a:t> media empire</a:t>
            </a:r>
          </a:p>
          <a:p>
            <a:pPr marL="171450" indent="-171450" algn="l">
              <a:buFont typeface="Arial" pitchFamily="34" charset="0"/>
              <a:buChar char="•"/>
            </a:pPr>
            <a:r>
              <a:rPr lang="en-AU" sz="1800" dirty="0" smtClean="0">
                <a:solidFill>
                  <a:schemeClr val="tx1"/>
                </a:solidFill>
              </a:rPr>
              <a:t>Muller’s Grand Coalition survives attack from National Opposition but is taken down by internal divisions. </a:t>
            </a:r>
          </a:p>
          <a:p>
            <a:pPr algn="l"/>
            <a:endParaRPr lang="en-AU" sz="1800" dirty="0">
              <a:solidFill>
                <a:schemeClr val="tx1"/>
              </a:solidFill>
            </a:endParaRPr>
          </a:p>
          <a:p>
            <a:pPr marL="628650" lvl="1" indent="-171450" algn="l">
              <a:buFont typeface="Arial" pitchFamily="34" charset="0"/>
              <a:buChar char="•"/>
            </a:pPr>
            <a:endParaRPr lang="en-AU" sz="14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1951161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217355"/>
            <a:ext cx="6984776" cy="619357"/>
          </a:xfrm>
        </p:spPr>
        <p:txBody>
          <a:bodyPr>
            <a:noAutofit/>
          </a:bodyPr>
          <a:lstStyle/>
          <a:p>
            <a:pPr algn="l"/>
            <a:r>
              <a:rPr lang="en-AU" sz="2800" b="1" u="sng" dirty="0" smtClean="0">
                <a:latin typeface="Calibri Light" pitchFamily="34" charset="0"/>
              </a:rPr>
              <a:t>Hitler and the creation of the Nazi Party</a:t>
            </a:r>
            <a:endParaRPr lang="en-AU" sz="2800" b="1" u="sng" dirty="0">
              <a:latin typeface="Calibri Light" pitchFamily="34" charset="0"/>
            </a:endParaRPr>
          </a:p>
        </p:txBody>
      </p:sp>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1600" dirty="0" smtClean="0">
                <a:solidFill>
                  <a:schemeClr val="tx1"/>
                </a:solidFill>
              </a:rPr>
              <a:t>Hitler served in the Bavarian Regiment during WW1 </a:t>
            </a:r>
          </a:p>
          <a:p>
            <a:pPr marL="285750" indent="-285750" algn="l">
              <a:buFont typeface="Arial" pitchFamily="34" charset="0"/>
              <a:buChar char="•"/>
            </a:pPr>
            <a:r>
              <a:rPr lang="en-AU" sz="1600" dirty="0" smtClean="0">
                <a:solidFill>
                  <a:schemeClr val="tx1"/>
                </a:solidFill>
              </a:rPr>
              <a:t>Awarded the military decoration of Iron Cross, first class. </a:t>
            </a:r>
          </a:p>
          <a:p>
            <a:pPr marL="285750" indent="-285750" algn="l">
              <a:buFont typeface="Arial" pitchFamily="34" charset="0"/>
              <a:buChar char="•"/>
            </a:pPr>
            <a:r>
              <a:rPr lang="en-AU" sz="1600" dirty="0" smtClean="0">
                <a:solidFill>
                  <a:schemeClr val="tx1"/>
                </a:solidFill>
              </a:rPr>
              <a:t>Recovering in hospital at the end of the war from a British gas attack</a:t>
            </a:r>
          </a:p>
          <a:p>
            <a:pPr marL="285750" indent="-285750" algn="l">
              <a:buFont typeface="Arial" pitchFamily="34" charset="0"/>
              <a:buChar char="•"/>
            </a:pPr>
            <a:r>
              <a:rPr lang="en-AU" sz="1600" dirty="0" smtClean="0">
                <a:solidFill>
                  <a:schemeClr val="tx1"/>
                </a:solidFill>
              </a:rPr>
              <a:t>Upon return to Bavaria in early 1919 Hitler had the core ideas of the what was to become National Socialism in mind:</a:t>
            </a:r>
          </a:p>
          <a:p>
            <a:pPr marL="742950" lvl="1" indent="-285750" algn="l">
              <a:buFont typeface="Arial" pitchFamily="34" charset="0"/>
              <a:buChar char="•"/>
            </a:pPr>
            <a:r>
              <a:rPr lang="en-AU" sz="1200" dirty="0" smtClean="0">
                <a:solidFill>
                  <a:schemeClr val="tx1"/>
                </a:solidFill>
              </a:rPr>
              <a:t>Fervent German Nationalism</a:t>
            </a:r>
          </a:p>
          <a:p>
            <a:pPr marL="742950" lvl="1" indent="-285750" algn="l">
              <a:buFont typeface="Arial" pitchFamily="34" charset="0"/>
              <a:buChar char="•"/>
            </a:pPr>
            <a:r>
              <a:rPr lang="en-AU" sz="1200" dirty="0" smtClean="0">
                <a:solidFill>
                  <a:schemeClr val="tx1"/>
                </a:solidFill>
              </a:rPr>
              <a:t>Support of authoritarianism</a:t>
            </a:r>
          </a:p>
          <a:p>
            <a:pPr marL="742950" lvl="1" indent="-285750" algn="l">
              <a:buFont typeface="Arial" pitchFamily="34" charset="0"/>
              <a:buChar char="•"/>
            </a:pPr>
            <a:r>
              <a:rPr lang="en-AU" sz="1200" dirty="0" smtClean="0">
                <a:solidFill>
                  <a:schemeClr val="tx1"/>
                </a:solidFill>
              </a:rPr>
              <a:t>Racially inspired view of society</a:t>
            </a: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20488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1800" dirty="0" smtClean="0">
                <a:solidFill>
                  <a:schemeClr val="tx1"/>
                </a:solidFill>
              </a:rPr>
              <a:t>Hitler’s committed right-wing attitudes led to employment as a spy for the Bavarian section of the German Army. </a:t>
            </a:r>
          </a:p>
          <a:p>
            <a:pPr marL="285750" indent="-285750" algn="l">
              <a:buFont typeface="Arial" pitchFamily="34" charset="0"/>
              <a:buChar char="•"/>
            </a:pPr>
            <a:r>
              <a:rPr lang="en-AU" sz="1800" dirty="0" smtClean="0">
                <a:solidFill>
                  <a:schemeClr val="tx1"/>
                </a:solidFill>
              </a:rPr>
              <a:t>Investigations led to his involvement with the DAP (Deutsche </a:t>
            </a:r>
            <a:r>
              <a:rPr lang="en-AU" sz="1800" dirty="0" err="1" smtClean="0">
                <a:solidFill>
                  <a:schemeClr val="tx1"/>
                </a:solidFill>
              </a:rPr>
              <a:t>Arbeiterpartei</a:t>
            </a:r>
            <a:r>
              <a:rPr lang="en-AU" sz="1800" dirty="0" smtClean="0">
                <a:solidFill>
                  <a:schemeClr val="tx1"/>
                </a:solidFill>
              </a:rPr>
              <a:t> – German Workers Party). A party committed to nationalism, anti-Semitism and anti-capitalism. </a:t>
            </a:r>
          </a:p>
          <a:p>
            <a:pPr marL="285750" indent="-285750" algn="l">
              <a:buFont typeface="Arial" pitchFamily="34" charset="0"/>
              <a:buChar char="•"/>
            </a:pPr>
            <a:r>
              <a:rPr lang="en-AU" sz="1800" dirty="0" smtClean="0">
                <a:solidFill>
                  <a:schemeClr val="tx1"/>
                </a:solidFill>
              </a:rPr>
              <a:t>After joining the party and committee his energy, oratory and propaganda skills quickly had a huge impact on the group. </a:t>
            </a:r>
          </a:p>
          <a:p>
            <a:pPr marL="285750" indent="-285750" algn="l">
              <a:buFont typeface="Arial" pitchFamily="34" charset="0"/>
              <a:buChar char="•"/>
            </a:pPr>
            <a:r>
              <a:rPr lang="en-AU" sz="1800" dirty="0" smtClean="0">
                <a:solidFill>
                  <a:schemeClr val="tx1"/>
                </a:solidFill>
              </a:rPr>
              <a:t>February 1920, the party’s 25-points program was written by the party’s founder Anton Drexler and Hitler. Party name also changed to NSDAP (National Socialist German Workers’ Party) </a:t>
            </a:r>
          </a:p>
          <a:p>
            <a:pPr marL="285750" indent="-285750" algn="l">
              <a:buFont typeface="Arial" pitchFamily="34" charset="0"/>
              <a:buChar char="•"/>
            </a:pPr>
            <a:r>
              <a:rPr lang="en-AU" sz="1800" dirty="0" smtClean="0">
                <a:solidFill>
                  <a:schemeClr val="tx1"/>
                </a:solidFill>
              </a:rPr>
              <a:t>Mid 1921 Hitler emerged as the driving force behind the growing party membership. </a:t>
            </a:r>
          </a:p>
          <a:p>
            <a:pPr marL="285750" indent="-285750" algn="l">
              <a:buFont typeface="Arial" pitchFamily="34" charset="0"/>
              <a:buChar char="•"/>
            </a:pPr>
            <a:r>
              <a:rPr lang="en-AU" sz="1800" dirty="0" smtClean="0">
                <a:solidFill>
                  <a:schemeClr val="tx1"/>
                </a:solidFill>
              </a:rPr>
              <a:t>Development of propaganda techniques including the Nazi salute, swastika and uniform that created a clear and recognisable identity for the group. </a:t>
            </a: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92672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1800" dirty="0" smtClean="0">
                <a:solidFill>
                  <a:schemeClr val="tx1"/>
                </a:solidFill>
              </a:rPr>
              <a:t>After concerns were raised by Drexler and other committee members of Hitler's increasing dominance in the party, Hitler demonstrates his political nous for the first time. </a:t>
            </a:r>
          </a:p>
          <a:p>
            <a:pPr marL="742950" lvl="1" indent="-285750" algn="l">
              <a:buFont typeface="Arial" pitchFamily="34" charset="0"/>
              <a:buChar char="•"/>
            </a:pPr>
            <a:r>
              <a:rPr lang="en-AU" sz="1400" dirty="0" smtClean="0">
                <a:solidFill>
                  <a:schemeClr val="tx1"/>
                </a:solidFill>
              </a:rPr>
              <a:t>Resigned and during power struggle  used influence to increase his support in July 1921. </a:t>
            </a:r>
          </a:p>
          <a:p>
            <a:pPr marL="742950" lvl="1" indent="-285750" algn="l">
              <a:buFont typeface="Arial" pitchFamily="34" charset="0"/>
              <a:buChar char="•"/>
            </a:pPr>
            <a:r>
              <a:rPr lang="en-AU" sz="1400" dirty="0" smtClean="0">
                <a:solidFill>
                  <a:schemeClr val="tx1"/>
                </a:solidFill>
              </a:rPr>
              <a:t>Drexler resigned and Hitler became chairman and Fuhrer. </a:t>
            </a:r>
          </a:p>
          <a:p>
            <a:pPr marL="285750" indent="-285750" algn="l">
              <a:buFont typeface="Arial" pitchFamily="34" charset="0"/>
              <a:buChar char="•"/>
            </a:pPr>
            <a:r>
              <a:rPr lang="en-AU" sz="1800" dirty="0" smtClean="0">
                <a:solidFill>
                  <a:schemeClr val="tx1"/>
                </a:solidFill>
              </a:rPr>
              <a:t>First move after gaining control over the party was to subordinate all other right-wing groups under his party’s leadership. </a:t>
            </a:r>
            <a:r>
              <a:rPr lang="en-AU" sz="1800" dirty="0" smtClean="0">
                <a:solidFill>
                  <a:schemeClr val="tx1"/>
                </a:solidFill>
              </a:rPr>
              <a:t>(Bavaria)</a:t>
            </a:r>
            <a:endParaRPr lang="en-AU" sz="1800" dirty="0" smtClean="0">
              <a:solidFill>
                <a:schemeClr val="tx1"/>
              </a:solidFill>
            </a:endParaRPr>
          </a:p>
          <a:p>
            <a:pPr marL="285750" indent="-285750" algn="l">
              <a:buFont typeface="Arial" pitchFamily="34" charset="0"/>
              <a:buChar char="•"/>
            </a:pPr>
            <a:r>
              <a:rPr lang="en-AU" sz="1800" dirty="0" smtClean="0">
                <a:solidFill>
                  <a:schemeClr val="tx1"/>
                </a:solidFill>
              </a:rPr>
              <a:t>1921-23 party was strengthened by:	</a:t>
            </a:r>
          </a:p>
          <a:p>
            <a:pPr marL="742950" lvl="1" indent="-285750" algn="l">
              <a:buFont typeface="Arial" pitchFamily="34" charset="0"/>
              <a:buChar char="•"/>
            </a:pPr>
            <a:r>
              <a:rPr lang="en-AU" sz="1400" dirty="0" smtClean="0">
                <a:solidFill>
                  <a:schemeClr val="tx1"/>
                </a:solidFill>
              </a:rPr>
              <a:t>Establishment of armed squads, </a:t>
            </a:r>
            <a:r>
              <a:rPr lang="en-AU" sz="1400" dirty="0" smtClean="0">
                <a:solidFill>
                  <a:schemeClr val="tx1"/>
                </a:solidFill>
              </a:rPr>
              <a:t>Sturm </a:t>
            </a:r>
            <a:r>
              <a:rPr lang="en-AU" sz="1400" dirty="0" err="1" smtClean="0">
                <a:solidFill>
                  <a:schemeClr val="tx1"/>
                </a:solidFill>
              </a:rPr>
              <a:t>Abteilung</a:t>
            </a:r>
            <a:r>
              <a:rPr lang="en-AU" sz="1400" dirty="0" smtClean="0">
                <a:solidFill>
                  <a:schemeClr val="tx1"/>
                </a:solidFill>
              </a:rPr>
              <a:t> (SA) in 1921 as a paramilitary unit led by Ernst Rohm </a:t>
            </a:r>
          </a:p>
          <a:p>
            <a:pPr marL="742950" lvl="1" indent="-285750" algn="l">
              <a:buFont typeface="Arial" pitchFamily="34" charset="0"/>
              <a:buChar char="•"/>
            </a:pPr>
            <a:r>
              <a:rPr lang="en-AU" sz="1400" dirty="0" smtClean="0">
                <a:solidFill>
                  <a:schemeClr val="tx1"/>
                </a:solidFill>
              </a:rPr>
              <a:t>First party newspaper in 1921, </a:t>
            </a:r>
            <a:r>
              <a:rPr lang="en-AU" sz="1400" dirty="0" err="1" smtClean="0">
                <a:solidFill>
                  <a:schemeClr val="tx1"/>
                </a:solidFill>
              </a:rPr>
              <a:t>Volkischer</a:t>
            </a:r>
            <a:r>
              <a:rPr lang="en-AU" sz="1400" dirty="0" smtClean="0">
                <a:solidFill>
                  <a:schemeClr val="tx1"/>
                </a:solidFill>
              </a:rPr>
              <a:t> </a:t>
            </a:r>
            <a:r>
              <a:rPr lang="en-AU" sz="1400" dirty="0" err="1" smtClean="0">
                <a:solidFill>
                  <a:schemeClr val="tx1"/>
                </a:solidFill>
              </a:rPr>
              <a:t>Beobachter</a:t>
            </a:r>
            <a:r>
              <a:rPr lang="en-AU" sz="1400" dirty="0" smtClean="0">
                <a:solidFill>
                  <a:schemeClr val="tx1"/>
                </a:solidFill>
              </a:rPr>
              <a:t> (the People’s Observer)</a:t>
            </a:r>
          </a:p>
          <a:p>
            <a:pPr marL="742950" lvl="1" indent="-285750" algn="l">
              <a:buFont typeface="Arial" pitchFamily="34" charset="0"/>
              <a:buChar char="•"/>
            </a:pPr>
            <a:r>
              <a:rPr lang="en-AU" sz="1400" dirty="0" smtClean="0">
                <a:solidFill>
                  <a:schemeClr val="tx1"/>
                </a:solidFill>
              </a:rPr>
              <a:t>1922 won backing of Julius </a:t>
            </a:r>
            <a:r>
              <a:rPr lang="en-AU" sz="1400" dirty="0" err="1" smtClean="0">
                <a:solidFill>
                  <a:schemeClr val="tx1"/>
                </a:solidFill>
              </a:rPr>
              <a:t>Streicher</a:t>
            </a:r>
            <a:r>
              <a:rPr lang="en-AU" sz="1400" dirty="0" smtClean="0">
                <a:solidFill>
                  <a:schemeClr val="tx1"/>
                </a:solidFill>
              </a:rPr>
              <a:t>, former right-wing party leader in northern Bavaria</a:t>
            </a:r>
          </a:p>
          <a:p>
            <a:pPr marL="742950" lvl="1" indent="-285750" algn="l">
              <a:buFont typeface="Arial" pitchFamily="34" charset="0"/>
              <a:buChar char="•"/>
            </a:pPr>
            <a:r>
              <a:rPr lang="en-AU" sz="1400" dirty="0" smtClean="0">
                <a:solidFill>
                  <a:schemeClr val="tx1"/>
                </a:solidFill>
              </a:rPr>
              <a:t>Hermann Goring joined party in 1922 – provided respectability. </a:t>
            </a:r>
          </a:p>
          <a:p>
            <a:pPr marL="285750" indent="-285750" algn="l">
              <a:buFont typeface="Arial" pitchFamily="34" charset="0"/>
              <a:buChar char="•"/>
            </a:pPr>
            <a:r>
              <a:rPr lang="en-AU" sz="1800" dirty="0" smtClean="0">
                <a:solidFill>
                  <a:schemeClr val="tx1"/>
                </a:solidFill>
              </a:rPr>
              <a:t>1923 party membership of 20, 000.</a:t>
            </a:r>
          </a:p>
          <a:p>
            <a:pPr marL="285750" indent="-285750" algn="l">
              <a:buFont typeface="Arial" pitchFamily="34" charset="0"/>
              <a:buChar char="•"/>
            </a:pPr>
            <a:r>
              <a:rPr lang="en-AU" sz="1800" dirty="0" smtClean="0">
                <a:solidFill>
                  <a:schemeClr val="tx1"/>
                </a:solidFill>
              </a:rPr>
              <a:t>Party struggled to control and influence right-wing groups outside of Bavaria and remained a fringe party. </a:t>
            </a: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1980619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217355"/>
            <a:ext cx="6984776" cy="619357"/>
          </a:xfrm>
        </p:spPr>
        <p:txBody>
          <a:bodyPr>
            <a:noAutofit/>
          </a:bodyPr>
          <a:lstStyle/>
          <a:p>
            <a:pPr algn="l"/>
            <a:r>
              <a:rPr lang="en-AU" sz="2800" b="1" u="sng" dirty="0" smtClean="0">
                <a:latin typeface="Calibri Light" pitchFamily="34" charset="0"/>
              </a:rPr>
              <a:t>The Beer Hall putsch 1923</a:t>
            </a:r>
            <a:endParaRPr lang="en-AU" sz="2800" b="1" u="sng" dirty="0">
              <a:latin typeface="Calibri Light" pitchFamily="34" charset="0"/>
            </a:endParaRPr>
          </a:p>
        </p:txBody>
      </p:sp>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1800" dirty="0" smtClean="0">
                <a:solidFill>
                  <a:schemeClr val="tx1"/>
                </a:solidFill>
              </a:rPr>
              <a:t>Believed the time was right to seize power. </a:t>
            </a:r>
          </a:p>
          <a:p>
            <a:pPr marL="742950" lvl="1" indent="-285750" algn="l">
              <a:buFont typeface="Arial" pitchFamily="34" charset="0"/>
              <a:buChar char="•"/>
            </a:pPr>
            <a:r>
              <a:rPr lang="en-AU" sz="1400" dirty="0" smtClean="0">
                <a:solidFill>
                  <a:schemeClr val="tx1"/>
                </a:solidFill>
              </a:rPr>
              <a:t>Mussolini successful taken power in Italy in October 1922</a:t>
            </a:r>
          </a:p>
          <a:p>
            <a:pPr marL="742950" lvl="1" indent="-285750" algn="l">
              <a:buFont typeface="Arial" pitchFamily="34" charset="0"/>
              <a:buChar char="•"/>
            </a:pPr>
            <a:r>
              <a:rPr lang="en-AU" sz="1400" dirty="0" smtClean="0">
                <a:solidFill>
                  <a:schemeClr val="tx1"/>
                </a:solidFill>
              </a:rPr>
              <a:t>Developing internal crisis in German</a:t>
            </a:r>
          </a:p>
          <a:p>
            <a:pPr marL="285750" indent="-285750" algn="l">
              <a:buFont typeface="Arial" pitchFamily="34" charset="0"/>
              <a:buChar char="•"/>
            </a:pPr>
            <a:r>
              <a:rPr lang="en-AU" sz="1800" dirty="0" smtClean="0">
                <a:solidFill>
                  <a:schemeClr val="tx1"/>
                </a:solidFill>
              </a:rPr>
              <a:t>Nazis too weak to take power alone and Hitler still only seen as the front man who could stir up the masses. </a:t>
            </a:r>
          </a:p>
          <a:p>
            <a:pPr marL="285750" indent="-285750" algn="l">
              <a:buFont typeface="Arial" pitchFamily="34" charset="0"/>
              <a:buChar char="•"/>
            </a:pPr>
            <a:r>
              <a:rPr lang="en-AU" sz="1800" dirty="0" smtClean="0">
                <a:solidFill>
                  <a:schemeClr val="tx1"/>
                </a:solidFill>
              </a:rPr>
              <a:t>Hitler drew support from </a:t>
            </a:r>
            <a:r>
              <a:rPr lang="en-AU" sz="1800" dirty="0" err="1" smtClean="0">
                <a:solidFill>
                  <a:schemeClr val="tx1"/>
                </a:solidFill>
              </a:rPr>
              <a:t>Kahr</a:t>
            </a:r>
            <a:r>
              <a:rPr lang="en-AU" sz="1800" dirty="0" smtClean="0">
                <a:solidFill>
                  <a:schemeClr val="tx1"/>
                </a:solidFill>
              </a:rPr>
              <a:t> and the Bavarian state government, and the Bavarian section of the German Army under </a:t>
            </a:r>
            <a:r>
              <a:rPr lang="en-AU" sz="1800" dirty="0" err="1" smtClean="0">
                <a:solidFill>
                  <a:schemeClr val="tx1"/>
                </a:solidFill>
              </a:rPr>
              <a:t>Lossow</a:t>
            </a:r>
            <a:r>
              <a:rPr lang="en-AU" sz="1800" dirty="0" smtClean="0">
                <a:solidFill>
                  <a:schemeClr val="tx1"/>
                </a:solidFill>
              </a:rPr>
              <a:t>. </a:t>
            </a:r>
          </a:p>
          <a:p>
            <a:pPr marL="285750" indent="-285750" algn="l">
              <a:buFont typeface="Arial" pitchFamily="34" charset="0"/>
              <a:buChar char="•"/>
            </a:pPr>
            <a:r>
              <a:rPr lang="en-AU" sz="1800" dirty="0" smtClean="0">
                <a:solidFill>
                  <a:schemeClr val="tx1"/>
                </a:solidFill>
              </a:rPr>
              <a:t>Together plotted to ‘March on Berlin’</a:t>
            </a:r>
          </a:p>
          <a:p>
            <a:pPr marL="285750" indent="-285750" algn="l">
              <a:buFont typeface="Arial" pitchFamily="34" charset="0"/>
              <a:buChar char="•"/>
            </a:pPr>
            <a:r>
              <a:rPr lang="en-AU" sz="1800" dirty="0" smtClean="0">
                <a:solidFill>
                  <a:schemeClr val="tx1"/>
                </a:solidFill>
              </a:rPr>
              <a:t>Problems with the plan:</a:t>
            </a:r>
          </a:p>
          <a:p>
            <a:pPr marL="742950" lvl="1" indent="-285750" algn="l">
              <a:buFont typeface="Arial" pitchFamily="34" charset="0"/>
              <a:buChar char="•"/>
            </a:pPr>
            <a:r>
              <a:rPr lang="en-AU" sz="1400" dirty="0" smtClean="0">
                <a:solidFill>
                  <a:schemeClr val="tx1"/>
                </a:solidFill>
              </a:rPr>
              <a:t>Overestimated the level of public support for a putsch</a:t>
            </a:r>
          </a:p>
          <a:p>
            <a:pPr marL="742950" lvl="1" indent="-285750" algn="l">
              <a:buFont typeface="Arial" pitchFamily="34" charset="0"/>
              <a:buChar char="•"/>
            </a:pPr>
            <a:r>
              <a:rPr lang="en-AU" sz="1400" dirty="0" smtClean="0">
                <a:solidFill>
                  <a:schemeClr val="tx1"/>
                </a:solidFill>
              </a:rPr>
              <a:t>Lack of planning</a:t>
            </a:r>
          </a:p>
          <a:p>
            <a:pPr marL="742950" lvl="1" indent="-285750" algn="l">
              <a:buFont typeface="Arial" pitchFamily="34" charset="0"/>
              <a:buChar char="•"/>
            </a:pPr>
            <a:r>
              <a:rPr lang="en-AU" sz="1400" dirty="0" smtClean="0">
                <a:solidFill>
                  <a:schemeClr val="tx1"/>
                </a:solidFill>
              </a:rPr>
              <a:t>Relied too heavily on the promise of support form Ludendorff </a:t>
            </a:r>
          </a:p>
          <a:p>
            <a:pPr marL="742950" lvl="1" indent="-285750" algn="l">
              <a:buFont typeface="Arial" pitchFamily="34" charset="0"/>
              <a:buChar char="•"/>
            </a:pPr>
            <a:r>
              <a:rPr lang="en-AU" sz="1400" dirty="0" smtClean="0">
                <a:solidFill>
                  <a:schemeClr val="tx1"/>
                </a:solidFill>
              </a:rPr>
              <a:t>Fearing failure, </a:t>
            </a:r>
            <a:r>
              <a:rPr lang="en-AU" sz="1400" dirty="0" err="1" smtClean="0">
                <a:solidFill>
                  <a:schemeClr val="tx1"/>
                </a:solidFill>
              </a:rPr>
              <a:t>Kahr</a:t>
            </a:r>
            <a:r>
              <a:rPr lang="en-AU" sz="1400" dirty="0" smtClean="0">
                <a:solidFill>
                  <a:schemeClr val="tx1"/>
                </a:solidFill>
              </a:rPr>
              <a:t> and </a:t>
            </a:r>
            <a:r>
              <a:rPr lang="en-AU" sz="1400" dirty="0" err="1" smtClean="0">
                <a:solidFill>
                  <a:schemeClr val="tx1"/>
                </a:solidFill>
              </a:rPr>
              <a:t>Lossow</a:t>
            </a:r>
            <a:r>
              <a:rPr lang="en-AU" sz="1400" dirty="0" smtClean="0">
                <a:solidFill>
                  <a:schemeClr val="tx1"/>
                </a:solidFill>
              </a:rPr>
              <a:t> decided to hold back at last moment</a:t>
            </a:r>
          </a:p>
          <a:p>
            <a:pPr marL="285750" indent="-285750" algn="l">
              <a:buFont typeface="Arial" pitchFamily="34" charset="0"/>
              <a:buChar char="•"/>
            </a:pPr>
            <a:r>
              <a:rPr lang="en-AU" sz="1800" dirty="0" smtClean="0">
                <a:solidFill>
                  <a:schemeClr val="tx1"/>
                </a:solidFill>
              </a:rPr>
              <a:t>Hitler pressed on rather than lose the opportunity. </a:t>
            </a: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2797121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217355"/>
            <a:ext cx="6984776" cy="619357"/>
          </a:xfrm>
        </p:spPr>
        <p:txBody>
          <a:bodyPr>
            <a:noAutofit/>
          </a:bodyPr>
          <a:lstStyle/>
          <a:p>
            <a:pPr algn="l"/>
            <a:r>
              <a:rPr lang="en-AU" sz="2800" b="1" u="sng" dirty="0" smtClean="0">
                <a:latin typeface="Calibri Light" pitchFamily="34" charset="0"/>
              </a:rPr>
              <a:t>the consequences:</a:t>
            </a:r>
            <a:endParaRPr lang="en-AU" sz="2800" b="1" u="sng" dirty="0">
              <a:latin typeface="Calibri Light" pitchFamily="34" charset="0"/>
            </a:endParaRPr>
          </a:p>
        </p:txBody>
      </p:sp>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1800" dirty="0" smtClean="0">
                <a:solidFill>
                  <a:schemeClr val="tx1"/>
                </a:solidFill>
              </a:rPr>
              <a:t>Hitler and other party leaders arrested and charged with treason</a:t>
            </a:r>
          </a:p>
          <a:p>
            <a:pPr marL="285750" indent="-285750" algn="l">
              <a:buFont typeface="Arial" pitchFamily="34" charset="0"/>
              <a:buChar char="•"/>
            </a:pPr>
            <a:r>
              <a:rPr lang="en-AU" sz="1800" dirty="0" smtClean="0">
                <a:solidFill>
                  <a:schemeClr val="tx1"/>
                </a:solidFill>
              </a:rPr>
              <a:t>NSDAP banned</a:t>
            </a:r>
          </a:p>
          <a:p>
            <a:pPr marL="285750" indent="-285750" algn="l">
              <a:buFont typeface="Arial" pitchFamily="34" charset="0"/>
              <a:buChar char="•"/>
            </a:pPr>
            <a:r>
              <a:rPr lang="en-AU" sz="1800" dirty="0" smtClean="0">
                <a:solidFill>
                  <a:schemeClr val="tx1"/>
                </a:solidFill>
              </a:rPr>
              <a:t>Hitler  turned trial into an advantage and gained significant political advantages:</a:t>
            </a:r>
          </a:p>
          <a:p>
            <a:pPr marL="742950" lvl="1" indent="-285750" algn="l">
              <a:buFont typeface="Arial" pitchFamily="34" charset="0"/>
              <a:buChar char="•"/>
            </a:pPr>
            <a:r>
              <a:rPr lang="en-AU" sz="1400" dirty="0" smtClean="0">
                <a:solidFill>
                  <a:schemeClr val="tx1"/>
                </a:solidFill>
              </a:rPr>
              <a:t>Propaganda success for him and the Nazi cause – rhetorical skills to evoke admiration for his patriotism. Becomes a national figure for the first time. </a:t>
            </a:r>
          </a:p>
          <a:p>
            <a:pPr marL="742950" lvl="1" indent="-285750" algn="l">
              <a:buFont typeface="Arial" pitchFamily="34" charset="0"/>
              <a:buChar char="•"/>
            </a:pPr>
            <a:r>
              <a:rPr lang="en-AU" sz="1400" dirty="0" smtClean="0">
                <a:solidFill>
                  <a:schemeClr val="tx1"/>
                </a:solidFill>
              </a:rPr>
              <a:t>Won respect of other right-wing nationalists for having the courage to act. </a:t>
            </a:r>
          </a:p>
          <a:p>
            <a:pPr marL="742950" lvl="1" indent="-285750" algn="l">
              <a:buFont typeface="Arial" pitchFamily="34" charset="0"/>
              <a:buChar char="•"/>
            </a:pPr>
            <a:r>
              <a:rPr lang="en-AU" sz="1400" dirty="0" smtClean="0">
                <a:solidFill>
                  <a:schemeClr val="tx1"/>
                </a:solidFill>
              </a:rPr>
              <a:t>Given minimum sentence of five years. Reduction to ten months  interpreted as encouragement from the judiciary. </a:t>
            </a:r>
          </a:p>
          <a:p>
            <a:pPr marL="742950" lvl="1" indent="-285750" algn="l">
              <a:buFont typeface="Arial" pitchFamily="34" charset="0"/>
              <a:buChar char="•"/>
            </a:pPr>
            <a:r>
              <a:rPr lang="en-AU" sz="1400" dirty="0" smtClean="0">
                <a:solidFill>
                  <a:schemeClr val="tx1"/>
                </a:solidFill>
              </a:rPr>
              <a:t>Used time to write and reassess political strategy. </a:t>
            </a:r>
            <a:r>
              <a:rPr lang="en-AU" sz="1400" dirty="0">
                <a:solidFill>
                  <a:schemeClr val="tx1"/>
                </a:solidFill>
              </a:rPr>
              <a:t>(</a:t>
            </a:r>
            <a:r>
              <a:rPr lang="en-AU" sz="1400" dirty="0" smtClean="0">
                <a:solidFill>
                  <a:schemeClr val="tx1"/>
                </a:solidFill>
              </a:rPr>
              <a:t>Mein </a:t>
            </a:r>
            <a:r>
              <a:rPr lang="en-AU" sz="1400" dirty="0" err="1" smtClean="0">
                <a:solidFill>
                  <a:schemeClr val="tx1"/>
                </a:solidFill>
              </a:rPr>
              <a:t>Kampf</a:t>
            </a:r>
            <a:r>
              <a:rPr lang="en-AU" sz="1400" dirty="0" smtClean="0">
                <a:solidFill>
                  <a:schemeClr val="tx1"/>
                </a:solidFill>
              </a:rPr>
              <a:t>)</a:t>
            </a:r>
            <a:endParaRPr lang="en-AU" sz="14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2719968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7704" y="217355"/>
            <a:ext cx="6984776" cy="619357"/>
          </a:xfrm>
        </p:spPr>
        <p:txBody>
          <a:bodyPr>
            <a:noAutofit/>
          </a:bodyPr>
          <a:lstStyle/>
          <a:p>
            <a:pPr algn="l"/>
            <a:r>
              <a:rPr lang="en-AU" sz="2800" b="1" u="sng" dirty="0" smtClean="0">
                <a:latin typeface="Calibri Light" pitchFamily="34" charset="0"/>
              </a:rPr>
              <a:t>Nazi Ideology</a:t>
            </a:r>
            <a:endParaRPr lang="en-AU" sz="2800" b="1" u="sng" dirty="0">
              <a:latin typeface="Calibri Light" pitchFamily="34" charset="0"/>
            </a:endParaRPr>
          </a:p>
        </p:txBody>
      </p:sp>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1800" dirty="0" smtClean="0">
                <a:solidFill>
                  <a:schemeClr val="tx1"/>
                </a:solidFill>
              </a:rPr>
              <a:t>Nazism emphasised the importance of action over thought</a:t>
            </a:r>
          </a:p>
          <a:p>
            <a:pPr marL="285750" indent="-285750" algn="l">
              <a:buFont typeface="Arial" pitchFamily="34" charset="0"/>
              <a:buChar char="•"/>
            </a:pPr>
            <a:r>
              <a:rPr lang="en-AU" sz="1800" dirty="0" smtClean="0">
                <a:solidFill>
                  <a:schemeClr val="tx1"/>
                </a:solidFill>
              </a:rPr>
              <a:t>Mein </a:t>
            </a:r>
            <a:r>
              <a:rPr lang="en-AU" sz="1800" dirty="0" err="1" smtClean="0">
                <a:solidFill>
                  <a:schemeClr val="tx1"/>
                </a:solidFill>
              </a:rPr>
              <a:t>Kampf</a:t>
            </a:r>
            <a:r>
              <a:rPr lang="en-AU" sz="1800" dirty="0" smtClean="0">
                <a:solidFill>
                  <a:schemeClr val="tx1"/>
                </a:solidFill>
              </a:rPr>
              <a:t> and the 25-points program became the basic framework of Nazi ideology</a:t>
            </a:r>
          </a:p>
          <a:p>
            <a:pPr algn="l"/>
            <a:endParaRPr lang="en-AU" sz="1800" dirty="0">
              <a:solidFill>
                <a:schemeClr val="tx1"/>
              </a:solidFill>
            </a:endParaRPr>
          </a:p>
          <a:p>
            <a:pPr marL="285750" indent="-285750" algn="l">
              <a:buFont typeface="Arial" pitchFamily="34" charset="0"/>
              <a:buChar char="•"/>
            </a:pPr>
            <a:r>
              <a:rPr lang="en-AU" sz="1800" u="sng" dirty="0" smtClean="0">
                <a:solidFill>
                  <a:schemeClr val="tx1"/>
                </a:solidFill>
              </a:rPr>
              <a:t>Racism</a:t>
            </a:r>
          </a:p>
          <a:p>
            <a:pPr marL="742950" lvl="1" indent="-285750" algn="l">
              <a:buFont typeface="Arial" pitchFamily="34" charset="0"/>
              <a:buChar char="•"/>
            </a:pPr>
            <a:r>
              <a:rPr lang="en-AU" sz="1400" dirty="0" smtClean="0">
                <a:solidFill>
                  <a:schemeClr val="tx1"/>
                </a:solidFill>
              </a:rPr>
              <a:t>Believed humanity consisted of a hierarchy of races. (Social Darwinism)</a:t>
            </a:r>
          </a:p>
          <a:p>
            <a:pPr marL="742950" lvl="1" indent="-285750" algn="l">
              <a:buFont typeface="Arial" pitchFamily="34" charset="0"/>
              <a:buChar char="•"/>
            </a:pPr>
            <a:r>
              <a:rPr lang="en-AU" sz="1400" dirty="0" smtClean="0">
                <a:solidFill>
                  <a:schemeClr val="tx1"/>
                </a:solidFill>
              </a:rPr>
              <a:t>Considered it vita to maintain racial purity – blood of the weak not undermine the strong</a:t>
            </a:r>
          </a:p>
          <a:p>
            <a:pPr marL="742950" lvl="1" indent="-285750" algn="l">
              <a:buFont typeface="Arial" pitchFamily="34" charset="0"/>
              <a:buChar char="•"/>
            </a:pPr>
            <a:r>
              <a:rPr lang="en-AU" sz="1400" dirty="0" smtClean="0">
                <a:solidFill>
                  <a:schemeClr val="tx1"/>
                </a:solidFill>
              </a:rPr>
              <a:t>The Herrenvolk (master-race) was the Aryan race  which was exemplified by the Germans. </a:t>
            </a:r>
          </a:p>
          <a:p>
            <a:pPr marL="742950" lvl="1" indent="-285750" algn="l">
              <a:buFont typeface="Arial" pitchFamily="34" charset="0"/>
              <a:buChar char="•"/>
            </a:pPr>
            <a:r>
              <a:rPr lang="en-AU" sz="1400" b="1" dirty="0" smtClean="0">
                <a:solidFill>
                  <a:srgbClr val="FF0000"/>
                </a:solidFill>
              </a:rPr>
              <a:t>Aryan – defined by the Nazis as the non-Jewish people of northern Europe. Technically refers to people whose language has an Indian/European root. </a:t>
            </a:r>
          </a:p>
          <a:p>
            <a:pPr marL="742950" lvl="1" indent="-285750" algn="l">
              <a:buFont typeface="Arial" pitchFamily="34" charset="0"/>
              <a:buChar char="•"/>
            </a:pPr>
            <a:r>
              <a:rPr lang="en-AU" sz="1400" dirty="0" smtClean="0">
                <a:solidFill>
                  <a:schemeClr val="tx1"/>
                </a:solidFill>
              </a:rPr>
              <a:t>Slavs, Gypsies, ‘Negroes’ and the Jews at bottom end of his racial pyramid. </a:t>
            </a:r>
          </a:p>
          <a:p>
            <a:pPr algn="l"/>
            <a:endParaRPr lang="en-AU" sz="1800" dirty="0">
              <a:solidFill>
                <a:schemeClr val="tx1"/>
              </a:solidFill>
            </a:endParaRPr>
          </a:p>
          <a:p>
            <a:pPr marL="742950" lvl="1" indent="-285750" algn="l">
              <a:buFont typeface="Arial" pitchFamily="34" charset="0"/>
              <a:buChar char="•"/>
            </a:pPr>
            <a:r>
              <a:rPr lang="en-AU" sz="1400" dirty="0" smtClean="0">
                <a:solidFill>
                  <a:schemeClr val="tx1"/>
                </a:solidFill>
              </a:rPr>
              <a:t>Anti-Semitism</a:t>
            </a:r>
          </a:p>
          <a:p>
            <a:pPr marL="1200150" lvl="2" indent="-285750" algn="l">
              <a:buFont typeface="Arial" pitchFamily="34" charset="0"/>
              <a:buChar char="•"/>
            </a:pPr>
            <a:r>
              <a:rPr lang="en-AU" sz="900" dirty="0" smtClean="0">
                <a:solidFill>
                  <a:schemeClr val="tx1"/>
                </a:solidFill>
              </a:rPr>
              <a:t>Violent and irrational</a:t>
            </a:r>
          </a:p>
          <a:p>
            <a:pPr marL="1200150" lvl="2" indent="-285750" algn="l">
              <a:buFont typeface="Arial" pitchFamily="34" charset="0"/>
              <a:buChar char="•"/>
            </a:pPr>
            <a:r>
              <a:rPr lang="en-AU" sz="900" dirty="0" smtClean="0">
                <a:solidFill>
                  <a:schemeClr val="tx1"/>
                </a:solidFill>
              </a:rPr>
              <a:t>Became universal scapegoat for the Nazis</a:t>
            </a:r>
          </a:p>
          <a:p>
            <a:pPr marL="1200150" lvl="2" indent="-285750" algn="l">
              <a:buFont typeface="Arial" pitchFamily="34" charset="0"/>
              <a:buChar char="•"/>
            </a:pPr>
            <a:r>
              <a:rPr lang="en-AU" sz="900" dirty="0" smtClean="0">
                <a:solidFill>
                  <a:schemeClr val="tx1"/>
                </a:solidFill>
              </a:rPr>
              <a:t>Cancer within the German political </a:t>
            </a:r>
            <a:r>
              <a:rPr lang="en-AU" sz="900" dirty="0" smtClean="0">
                <a:solidFill>
                  <a:schemeClr val="tx1"/>
                </a:solidFill>
              </a:rPr>
              <a:t>body</a:t>
            </a:r>
            <a:endParaRPr lang="en-AU" sz="9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1206922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907704" y="908720"/>
            <a:ext cx="7056784" cy="5616623"/>
          </a:xfrm>
        </p:spPr>
        <p:txBody>
          <a:bodyPr>
            <a:normAutofit/>
          </a:bodyPr>
          <a:lstStyle/>
          <a:p>
            <a:pPr marL="285750" indent="-285750" algn="l">
              <a:buFont typeface="Arial" pitchFamily="34" charset="0"/>
              <a:buChar char="•"/>
            </a:pPr>
            <a:r>
              <a:rPr lang="en-AU" sz="2000" u="sng" dirty="0" smtClean="0">
                <a:solidFill>
                  <a:schemeClr val="tx1"/>
                </a:solidFill>
              </a:rPr>
              <a:t>Anti-democracy</a:t>
            </a:r>
            <a:endParaRPr lang="en-AU" sz="900" u="sng" dirty="0" smtClean="0">
              <a:solidFill>
                <a:schemeClr val="tx1"/>
              </a:solidFill>
            </a:endParaRPr>
          </a:p>
          <a:p>
            <a:pPr marL="742950" lvl="1" indent="-285750" algn="l">
              <a:buFont typeface="Arial" pitchFamily="34" charset="0"/>
              <a:buChar char="•"/>
            </a:pPr>
            <a:r>
              <a:rPr lang="en-AU" sz="1400" dirty="0" smtClean="0">
                <a:solidFill>
                  <a:schemeClr val="tx1"/>
                </a:solidFill>
              </a:rPr>
              <a:t>No alternative to a strong dictatorial government</a:t>
            </a:r>
          </a:p>
          <a:p>
            <a:pPr marL="742950" lvl="1" indent="-285750" algn="l">
              <a:buFont typeface="Arial" pitchFamily="34" charset="0"/>
              <a:buChar char="•"/>
            </a:pPr>
            <a:r>
              <a:rPr lang="en-AU" sz="1400" dirty="0" smtClean="0">
                <a:solidFill>
                  <a:schemeClr val="tx1"/>
                </a:solidFill>
              </a:rPr>
              <a:t>Went against German historical traditions of militarism and the power of the state</a:t>
            </a:r>
          </a:p>
          <a:p>
            <a:pPr marL="742950" lvl="1" indent="-285750" algn="l">
              <a:buFont typeface="Arial" pitchFamily="34" charset="0"/>
              <a:buChar char="•"/>
            </a:pPr>
            <a:r>
              <a:rPr lang="en-AU" sz="1400" dirty="0" smtClean="0">
                <a:solidFill>
                  <a:schemeClr val="tx1"/>
                </a:solidFill>
              </a:rPr>
              <a:t>Encouraged the development of communism</a:t>
            </a:r>
          </a:p>
          <a:p>
            <a:pPr marL="742950" lvl="1" indent="-285750" algn="l">
              <a:buFont typeface="Arial" pitchFamily="34" charset="0"/>
              <a:buChar char="•"/>
            </a:pPr>
            <a:r>
              <a:rPr lang="en-AU" sz="1400" dirty="0" smtClean="0">
                <a:solidFill>
                  <a:schemeClr val="tx1"/>
                </a:solidFill>
              </a:rPr>
              <a:t>Weimar democracy was a betrayal</a:t>
            </a:r>
          </a:p>
          <a:p>
            <a:pPr marL="742950" lvl="1" indent="-285750" algn="l">
              <a:buFont typeface="Arial" pitchFamily="34" charset="0"/>
              <a:buChar char="•"/>
            </a:pPr>
            <a:r>
              <a:rPr lang="en-AU" sz="1400" dirty="0" smtClean="0">
                <a:solidFill>
                  <a:schemeClr val="tx1"/>
                </a:solidFill>
              </a:rPr>
              <a:t>Wanted an all-embracing one-party state run on a </a:t>
            </a:r>
            <a:r>
              <a:rPr lang="en-AU" sz="1400" dirty="0" err="1" smtClean="0">
                <a:solidFill>
                  <a:schemeClr val="tx1"/>
                </a:solidFill>
              </a:rPr>
              <a:t>Fuhrerprinzip</a:t>
            </a:r>
            <a:r>
              <a:rPr lang="en-AU" sz="1400" dirty="0" smtClean="0">
                <a:solidFill>
                  <a:schemeClr val="tx1"/>
                </a:solidFill>
              </a:rPr>
              <a:t>, rejecting representative government and liberal values. </a:t>
            </a:r>
          </a:p>
          <a:p>
            <a:pPr marL="742950" lvl="1" indent="-285750" algn="l">
              <a:buFont typeface="Arial" pitchFamily="34" charset="0"/>
              <a:buChar char="•"/>
            </a:pPr>
            <a:r>
              <a:rPr lang="en-AU" sz="1400" dirty="0" smtClean="0">
                <a:solidFill>
                  <a:schemeClr val="tx1"/>
                </a:solidFill>
              </a:rPr>
              <a:t>Masses of society controlled for the common good while one leader would rouse the nation to action and make necessary decisions. </a:t>
            </a:r>
          </a:p>
          <a:p>
            <a:pPr algn="l"/>
            <a:endParaRPr lang="en-AU" sz="1800" dirty="0">
              <a:solidFill>
                <a:schemeClr val="tx1"/>
              </a:solidFill>
            </a:endParaRPr>
          </a:p>
          <a:p>
            <a:pPr marL="285750" indent="-285750" algn="l">
              <a:buFont typeface="Arial" pitchFamily="34" charset="0"/>
              <a:buChar char="•"/>
            </a:pPr>
            <a:r>
              <a:rPr lang="en-AU" sz="1800" u="sng" dirty="0" smtClean="0">
                <a:solidFill>
                  <a:schemeClr val="tx1"/>
                </a:solidFill>
              </a:rPr>
              <a:t>Nationalism</a:t>
            </a:r>
          </a:p>
          <a:p>
            <a:pPr marL="742950" lvl="1" indent="-285750" algn="l">
              <a:buFont typeface="Arial" pitchFamily="34" charset="0"/>
              <a:buChar char="•"/>
            </a:pPr>
            <a:r>
              <a:rPr lang="en-AU" sz="1400" dirty="0" smtClean="0">
                <a:solidFill>
                  <a:schemeClr val="tx1"/>
                </a:solidFill>
              </a:rPr>
              <a:t>Aggressive nationalism</a:t>
            </a:r>
          </a:p>
          <a:p>
            <a:pPr marL="742950" lvl="1" indent="-285750" algn="l">
              <a:buFont typeface="Arial" pitchFamily="34" charset="0"/>
              <a:buChar char="•"/>
            </a:pPr>
            <a:r>
              <a:rPr lang="en-AU" sz="1400" dirty="0" smtClean="0">
                <a:solidFill>
                  <a:schemeClr val="tx1"/>
                </a:solidFill>
              </a:rPr>
              <a:t>Called for more than just a return of lost territories, all German Volk who lived beyond the frontiers of Imperial German were to be included through the creation of the Reich (empire)</a:t>
            </a:r>
          </a:p>
          <a:p>
            <a:pPr marL="742950" lvl="1" indent="-285750" algn="l">
              <a:buFont typeface="Arial" pitchFamily="34" charset="0"/>
              <a:buChar char="•"/>
            </a:pPr>
            <a:r>
              <a:rPr lang="en-AU" sz="1400" dirty="0" smtClean="0">
                <a:solidFill>
                  <a:schemeClr val="tx1"/>
                </a:solidFill>
              </a:rPr>
              <a:t>Believed Germany could become a superpower to rival USA and the British Empire through territorial expansion on a grand scale</a:t>
            </a:r>
          </a:p>
          <a:p>
            <a:pPr marL="1200150" lvl="2" indent="-285750" algn="l">
              <a:buFont typeface="Arial" pitchFamily="34" charset="0"/>
              <a:buChar char="•"/>
            </a:pPr>
            <a:r>
              <a:rPr lang="en-AU" sz="1000" dirty="0" smtClean="0">
                <a:solidFill>
                  <a:schemeClr val="tx1"/>
                </a:solidFill>
              </a:rPr>
              <a:t>Achieve this through taking Lebensraum (living space) from eastern Europe. Conquest of Poland, the Ukraine and Russia and taking the natural resources of these regions. </a:t>
            </a:r>
          </a:p>
          <a:p>
            <a:pPr marL="1200150" lvl="2" indent="-285750" algn="l">
              <a:buFont typeface="Arial" pitchFamily="34" charset="0"/>
              <a:buChar char="•"/>
            </a:pPr>
            <a:r>
              <a:rPr lang="en-AU" sz="1000" dirty="0" smtClean="0">
                <a:solidFill>
                  <a:schemeClr val="tx1"/>
                </a:solidFill>
              </a:rPr>
              <a:t>Added bonus: would result in the destruction of the </a:t>
            </a:r>
            <a:r>
              <a:rPr lang="en-AU" sz="1000" dirty="0" smtClean="0">
                <a:solidFill>
                  <a:schemeClr val="tx1"/>
                </a:solidFill>
              </a:rPr>
              <a:t>USSR</a:t>
            </a:r>
            <a:endParaRPr lang="en-AU" sz="1000" dirty="0" smtClean="0">
              <a:solidFill>
                <a:schemeClr val="tx1"/>
              </a:solidFill>
            </a:endParaRPr>
          </a:p>
        </p:txBody>
      </p:sp>
      <p:grpSp>
        <p:nvGrpSpPr>
          <p:cNvPr id="15" name="Group 14"/>
          <p:cNvGrpSpPr/>
          <p:nvPr/>
        </p:nvGrpSpPr>
        <p:grpSpPr>
          <a:xfrm>
            <a:off x="0" y="-316045"/>
            <a:ext cx="1771650" cy="7490090"/>
            <a:chOff x="0" y="0"/>
            <a:chExt cx="1771650" cy="749009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71650" cy="1066800"/>
            </a:xfrm>
            <a:prstGeom prst="rect">
              <a:avLst/>
            </a:prstGeom>
            <a:ln>
              <a:solidFill>
                <a:schemeClr val="tx1"/>
              </a:solid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9006"/>
              <a:ext cx="1771650" cy="1066800"/>
            </a:xfrm>
            <a:prstGeom prst="rect">
              <a:avLst/>
            </a:prstGeom>
            <a:ln>
              <a:solidFill>
                <a:schemeClr val="tx1"/>
              </a:solidFill>
            </a:ln>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206"/>
              <a:ext cx="1771650" cy="10668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406"/>
              <a:ext cx="1771650" cy="1066800"/>
            </a:xfrm>
            <a:prstGeom prst="rect">
              <a:avLst/>
            </a:prstGeom>
            <a:ln>
              <a:solidFill>
                <a:schemeClr val="tx1"/>
              </a:solidFill>
            </a:ln>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771650" cy="1066800"/>
            </a:xfrm>
            <a:prstGeom prst="rect">
              <a:avLst/>
            </a:prstGeom>
            <a:ln>
              <a:solidFill>
                <a:schemeClr val="tx1"/>
              </a:solidFill>
            </a:ln>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3290"/>
              <a:ext cx="1771650" cy="1066800"/>
            </a:xfrm>
            <a:prstGeom prst="rect">
              <a:avLst/>
            </a:prstGeom>
            <a:ln>
              <a:solidFill>
                <a:schemeClr val="tx1"/>
              </a:solidFill>
            </a:ln>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5806"/>
              <a:ext cx="1771650" cy="1066800"/>
            </a:xfrm>
            <a:prstGeom prst="rect">
              <a:avLst/>
            </a:prstGeom>
            <a:ln>
              <a:solidFill>
                <a:schemeClr val="tx1"/>
              </a:solidFill>
            </a:ln>
          </p:spPr>
        </p:pic>
      </p:grpSp>
    </p:spTree>
    <p:extLst>
      <p:ext uri="{BB962C8B-B14F-4D97-AF65-F5344CB8AC3E}">
        <p14:creationId xmlns:p14="http://schemas.microsoft.com/office/powerpoint/2010/main" val="2912705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3391</TotalTime>
  <Words>2364</Words>
  <Application>Microsoft Office PowerPoint</Application>
  <PresentationFormat>On-screen Show (4:3)</PresentationFormat>
  <Paragraphs>243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The Rise of Nazism</vt:lpstr>
      <vt:lpstr>Key dates</vt:lpstr>
      <vt:lpstr>Hitler and the creation of the Nazi Party</vt:lpstr>
      <vt:lpstr>PowerPoint Presentation</vt:lpstr>
      <vt:lpstr>PowerPoint Presentation</vt:lpstr>
      <vt:lpstr>The Beer Hall putsch 1923</vt:lpstr>
      <vt:lpstr>the consequences:</vt:lpstr>
      <vt:lpstr>Nazi Ideology</vt:lpstr>
      <vt:lpstr>PowerPoint Presentation</vt:lpstr>
      <vt:lpstr>PowerPoint Presentation</vt:lpstr>
      <vt:lpstr>Nazi fortunes in the 1920s</vt:lpstr>
      <vt:lpstr>PowerPoint Presentation</vt:lpstr>
      <vt:lpstr>PowerPoint Presentation</vt:lpstr>
      <vt:lpstr>PowerPoint Presentation</vt:lpstr>
      <vt:lpstr>The world in economic crisis</vt:lpstr>
      <vt:lpstr>PowerPoint Presentation</vt:lpstr>
      <vt:lpstr>PowerPoint Presentation</vt:lpstr>
      <vt:lpstr>PowerPoint Presentation</vt:lpstr>
      <vt:lpstr>The breakdown of parliamentary government</vt:lpstr>
      <vt:lpstr>PowerPoint Presentation</vt:lpstr>
    </vt:vector>
  </TitlesOfParts>
  <Company>The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LEECE Roseanne</dc:creator>
  <cp:lastModifiedBy>LEECE Roseanne</cp:lastModifiedBy>
  <cp:revision>49</cp:revision>
  <cp:lastPrinted>2016-08-09T03:41:27Z</cp:lastPrinted>
  <dcterms:created xsi:type="dcterms:W3CDTF">2016-08-03T12:17:11Z</dcterms:created>
  <dcterms:modified xsi:type="dcterms:W3CDTF">2016-08-09T07:51:36Z</dcterms:modified>
</cp:coreProperties>
</file>