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8" d="100"/>
          <a:sy n="78"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BC76-BB70-4DC5-82C6-4D2C55A3BE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633EC3-F2A1-4E62-AAB6-5034821A0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9FBB821-3EB5-470A-8FA9-1B72230E3231}"/>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5" name="Footer Placeholder 4">
            <a:extLst>
              <a:ext uri="{FF2B5EF4-FFF2-40B4-BE49-F238E27FC236}">
                <a16:creationId xmlns:a16="http://schemas.microsoft.com/office/drawing/2014/main" id="{8F0D0EA7-5B26-4A16-A7C1-0537BBD357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05697-4DAE-4634-9A22-1CC351736DE1}"/>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230798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3123-57B7-4626-9A19-1655EF016C6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C32CCB1-6030-4DD7-8779-C38D35F2FB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D7BED42-4FFE-4076-83DB-A9B84395AA64}"/>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5" name="Footer Placeholder 4">
            <a:extLst>
              <a:ext uri="{FF2B5EF4-FFF2-40B4-BE49-F238E27FC236}">
                <a16:creationId xmlns:a16="http://schemas.microsoft.com/office/drawing/2014/main" id="{82C8C1DD-0620-489C-8900-2CB7CFC320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ADB99D-0FA2-481B-8D2D-6545E2B6C15C}"/>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262478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661F9-F423-49E2-AFFF-778657A7E3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A8B5552-F744-4C04-B17A-6F99C2B5E3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5BFCBCD-1463-4A54-835B-E50714A9AA83}"/>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5" name="Footer Placeholder 4">
            <a:extLst>
              <a:ext uri="{FF2B5EF4-FFF2-40B4-BE49-F238E27FC236}">
                <a16:creationId xmlns:a16="http://schemas.microsoft.com/office/drawing/2014/main" id="{2A88DCD7-2AF1-4BC2-A182-C16BF76F0D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C48891-6BBD-4D61-9ABD-041D8076C45A}"/>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143750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A78C-3E72-477E-9721-0A3D1435BFA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573D4C7-C8DA-4BF3-A623-C1E74C3DAF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08F349-4E02-4F4A-9B91-0A4291E60760}"/>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5" name="Footer Placeholder 4">
            <a:extLst>
              <a:ext uri="{FF2B5EF4-FFF2-40B4-BE49-F238E27FC236}">
                <a16:creationId xmlns:a16="http://schemas.microsoft.com/office/drawing/2014/main" id="{923578C8-8688-42BD-AE97-DD0F53EFCF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9F5A85-D8C2-40DD-B7D0-279150E4B057}"/>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398114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0018-89FE-48E3-87E6-188D05A84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38DCD78-EE42-4CE0-A5C9-5747DCDA2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540885-F4A9-4853-ACDE-1E13568A41D6}"/>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5" name="Footer Placeholder 4">
            <a:extLst>
              <a:ext uri="{FF2B5EF4-FFF2-40B4-BE49-F238E27FC236}">
                <a16:creationId xmlns:a16="http://schemas.microsoft.com/office/drawing/2014/main" id="{3FDF292E-4F37-414F-99EE-8789EE2B29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2F1C1F-7871-40C9-9566-F94FC256E692}"/>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93383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9BBC9-CF8A-4565-A282-DAC1E6C281C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BD48933-E8BD-45BC-9D75-7DA17E814D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5F291A8-5066-4140-96B8-6977DD23A1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9FDA1D7-3276-427F-9B57-09568816A53F}"/>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6" name="Footer Placeholder 5">
            <a:extLst>
              <a:ext uri="{FF2B5EF4-FFF2-40B4-BE49-F238E27FC236}">
                <a16:creationId xmlns:a16="http://schemas.microsoft.com/office/drawing/2014/main" id="{8F147744-BD6D-46CF-BBE8-2CF7DFB2AA3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D54BAB1-8FED-4249-B2C8-77BA55C731B6}"/>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1968635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535A-DDA9-438A-A075-F7066CD3EDE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5AE0F33-9D70-4FB3-8E2B-B4262CC2D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04ACE4-0A90-4B20-A5F6-07BDAEC269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2F17A7A-E018-44BB-A932-9C7699A90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7C6FEA-D5CB-4EA0-A05C-077B551F88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FD1E27-5211-4AB1-95F5-D5B9F6080EEE}"/>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8" name="Footer Placeholder 7">
            <a:extLst>
              <a:ext uri="{FF2B5EF4-FFF2-40B4-BE49-F238E27FC236}">
                <a16:creationId xmlns:a16="http://schemas.microsoft.com/office/drawing/2014/main" id="{B93C0477-4AC0-4955-9C77-ED7873916E3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535EA8F-0B0A-415E-BC1E-AEF44D805224}"/>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334754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916C-3F23-49C9-995D-7F1A07F832D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F4BB03A-D78D-4143-983E-C73568391E2D}"/>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4" name="Footer Placeholder 3">
            <a:extLst>
              <a:ext uri="{FF2B5EF4-FFF2-40B4-BE49-F238E27FC236}">
                <a16:creationId xmlns:a16="http://schemas.microsoft.com/office/drawing/2014/main" id="{93F8B845-A2CD-4041-B4EA-E257AAA8295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F824A44-AB8A-4A52-8F5D-2EF0F50F018D}"/>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338393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0A3CF7-64FE-4C1E-AF59-8CA01F786DE9}"/>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3" name="Footer Placeholder 2">
            <a:extLst>
              <a:ext uri="{FF2B5EF4-FFF2-40B4-BE49-F238E27FC236}">
                <a16:creationId xmlns:a16="http://schemas.microsoft.com/office/drawing/2014/main" id="{0FC07349-D1F5-46F8-AF16-C93E9B6E3F0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65F029D-01F8-499C-A3DC-0447EACE83E6}"/>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348144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0B93-811D-46B0-9894-820D9ECB4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6BCC077-1667-4C3C-96B9-062CF8FED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95E2094-98BE-4123-9DE7-341C5DE01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9DA645-43C7-4C5F-AA2C-5FA87F44FBC4}"/>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6" name="Footer Placeholder 5">
            <a:extLst>
              <a:ext uri="{FF2B5EF4-FFF2-40B4-BE49-F238E27FC236}">
                <a16:creationId xmlns:a16="http://schemas.microsoft.com/office/drawing/2014/main" id="{65BD7FE8-7EB5-4C03-B38E-34498484FF9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C9BF544-80EA-4EE5-8E9E-1A2716065C76}"/>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171706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8426-C586-4B37-B503-81DE7FD1C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739CCC3-B32E-4211-9410-673D5726E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EDBA241-38EA-4F3B-8871-30F797497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B3B656-2CF8-4E61-A759-36B1BD405F0C}"/>
              </a:ext>
            </a:extLst>
          </p:cNvPr>
          <p:cNvSpPr>
            <a:spLocks noGrp="1"/>
          </p:cNvSpPr>
          <p:nvPr>
            <p:ph type="dt" sz="half" idx="10"/>
          </p:nvPr>
        </p:nvSpPr>
        <p:spPr/>
        <p:txBody>
          <a:bodyPr/>
          <a:lstStyle/>
          <a:p>
            <a:fld id="{D44D023E-4DAF-40ED-BB52-A641EE817C69}" type="datetimeFigureOut">
              <a:rPr lang="en-AU" smtClean="0"/>
              <a:t>20/07/2017</a:t>
            </a:fld>
            <a:endParaRPr lang="en-AU"/>
          </a:p>
        </p:txBody>
      </p:sp>
      <p:sp>
        <p:nvSpPr>
          <p:cNvPr id="6" name="Footer Placeholder 5">
            <a:extLst>
              <a:ext uri="{FF2B5EF4-FFF2-40B4-BE49-F238E27FC236}">
                <a16:creationId xmlns:a16="http://schemas.microsoft.com/office/drawing/2014/main" id="{4F472022-B1DA-4A87-90CE-B5DE025C3CC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453B352-F353-411C-914C-9946DFA333DE}"/>
              </a:ext>
            </a:extLst>
          </p:cNvPr>
          <p:cNvSpPr>
            <a:spLocks noGrp="1"/>
          </p:cNvSpPr>
          <p:nvPr>
            <p:ph type="sldNum" sz="quarter" idx="12"/>
          </p:nvPr>
        </p:nvSpPr>
        <p:spPr/>
        <p:txBody>
          <a:bodyPr/>
          <a:lstStyle/>
          <a:p>
            <a:fld id="{134BB1C6-DF2D-489C-92B2-0A11D53A4C35}" type="slidenum">
              <a:rPr lang="en-AU" smtClean="0"/>
              <a:t>‹#›</a:t>
            </a:fld>
            <a:endParaRPr lang="en-AU"/>
          </a:p>
        </p:txBody>
      </p:sp>
    </p:spTree>
    <p:extLst>
      <p:ext uri="{BB962C8B-B14F-4D97-AF65-F5344CB8AC3E}">
        <p14:creationId xmlns:p14="http://schemas.microsoft.com/office/powerpoint/2010/main" val="1524501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0739AA-933F-4C15-9F58-C828D34529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381D75E-0015-41FF-A20A-363E61434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8325730-B777-4202-9FCA-E7CEEF8F5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D023E-4DAF-40ED-BB52-A641EE817C69}" type="datetimeFigureOut">
              <a:rPr lang="en-AU" smtClean="0"/>
              <a:t>20/07/2017</a:t>
            </a:fld>
            <a:endParaRPr lang="en-AU"/>
          </a:p>
        </p:txBody>
      </p:sp>
      <p:sp>
        <p:nvSpPr>
          <p:cNvPr id="5" name="Footer Placeholder 4">
            <a:extLst>
              <a:ext uri="{FF2B5EF4-FFF2-40B4-BE49-F238E27FC236}">
                <a16:creationId xmlns:a16="http://schemas.microsoft.com/office/drawing/2014/main" id="{E50ACAAC-761C-4B2A-8717-675C7D6DF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1352BEE-80EB-4F5F-ADDA-9AFC2B2F8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BB1C6-DF2D-489C-92B2-0A11D53A4C35}" type="slidenum">
              <a:rPr lang="en-AU" smtClean="0"/>
              <a:t>‹#›</a:t>
            </a:fld>
            <a:endParaRPr lang="en-AU"/>
          </a:p>
        </p:txBody>
      </p:sp>
    </p:spTree>
    <p:extLst>
      <p:ext uri="{BB962C8B-B14F-4D97-AF65-F5344CB8AC3E}">
        <p14:creationId xmlns:p14="http://schemas.microsoft.com/office/powerpoint/2010/main" val="3660980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700" b="1" dirty="0"/>
              <a:t>The Weimar Republic</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6391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idx="1"/>
          </p:nvPr>
        </p:nvSpPr>
        <p:spPr/>
        <p:txBody>
          <a:bodyPr>
            <a:normAutofit fontScale="92500" lnSpcReduction="20000"/>
          </a:bodyPr>
          <a:lstStyle/>
          <a:p>
            <a:r>
              <a:rPr lang="en-AU" dirty="0"/>
              <a:t>The Period of Prosperity</a:t>
            </a:r>
          </a:p>
          <a:p>
            <a:r>
              <a:rPr lang="en-AU" dirty="0"/>
              <a:t>Over the next six years, as foreign minister he sought to improve Germany’s international position, cooperate with France and Britain in order to secure a revision of some of the terms of the Treaty of Versailles. This policy became known as fulfilment. </a:t>
            </a:r>
          </a:p>
          <a:p>
            <a:r>
              <a:rPr lang="en-AU" dirty="0"/>
              <a:t>He achieved a large measure of success. Under Anglo-American pressure France withdrew from the Ruhr. Stresemann accepted the recommendations of the Dawes committee for a settlement of the reparations issue. A moderate scale of payments was fixed rising from £50 million to £125 million after 5 years and a 2-year moratorium (suspension) on reparation payments was set. A loan of $800 million was raised for Germany, mainly in America. For the next 5 years American loans poured into Germany which greatly improved the economic position.</a:t>
            </a:r>
          </a:p>
          <a:p>
            <a:endParaRPr lang="en-US" dirty="0"/>
          </a:p>
        </p:txBody>
      </p:sp>
    </p:spTree>
    <p:extLst>
      <p:ext uri="{BB962C8B-B14F-4D97-AF65-F5344CB8AC3E}">
        <p14:creationId xmlns:p14="http://schemas.microsoft.com/office/powerpoint/2010/main" val="419062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idx="1"/>
          </p:nvPr>
        </p:nvSpPr>
        <p:spPr/>
        <p:txBody>
          <a:bodyPr>
            <a:normAutofit fontScale="92500" lnSpcReduction="10000"/>
          </a:bodyPr>
          <a:lstStyle/>
          <a:p>
            <a:r>
              <a:rPr lang="en-AU" dirty="0"/>
              <a:t>The Locarno Pact</a:t>
            </a:r>
          </a:p>
          <a:p>
            <a:pPr lvl="1"/>
            <a:r>
              <a:rPr lang="en-AU" dirty="0"/>
              <a:t>In 1925 he took the initiative that led to the Locarno Pact. </a:t>
            </a:r>
          </a:p>
          <a:p>
            <a:pPr lvl="1"/>
            <a:r>
              <a:rPr lang="en-AU" dirty="0"/>
              <a:t>Under this agreement Germany recognised her Western frontiers as final and agreed to use peaceful means to ensure revision of her frontiers in the east. Stresemann was a German nationalist and was not prepared to give up what he saw as legitimate demands for the return of Danzig and the northern half of the Polish Corridor.</a:t>
            </a:r>
          </a:p>
          <a:p>
            <a:r>
              <a:rPr lang="en-AU" dirty="0"/>
              <a:t>In September 1926 Germany joined the League of Nations with a permanent seat on the Council in recognition of her status as a great power. </a:t>
            </a:r>
          </a:p>
          <a:p>
            <a:r>
              <a:rPr lang="en-AU" dirty="0"/>
              <a:t>As part of this policy of co-operation, the first of the three Rhineland zones which had been placed under Allied military occupation by the Treaty of Versailles were evacuated in 1926. In 1927 the Inter-Allied Control Commission to supervise German disarmament was withdrawn. </a:t>
            </a:r>
          </a:p>
          <a:p>
            <a:endParaRPr lang="en-US" dirty="0"/>
          </a:p>
        </p:txBody>
      </p:sp>
    </p:spTree>
    <p:extLst>
      <p:ext uri="{BB962C8B-B14F-4D97-AF65-F5344CB8AC3E}">
        <p14:creationId xmlns:p14="http://schemas.microsoft.com/office/powerpoint/2010/main" val="117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idx="1"/>
          </p:nvPr>
        </p:nvSpPr>
        <p:spPr/>
        <p:txBody>
          <a:bodyPr>
            <a:normAutofit/>
          </a:bodyPr>
          <a:lstStyle/>
          <a:p>
            <a:r>
              <a:rPr lang="en-AU" dirty="0"/>
              <a:t>The Young Plan agreed in 1929 greatly reduced German reparations to a figure of £2 billion and Repayments were to be made over a period of 59 years. Stresemann also won complete allied evacuation of the Rhineland by June 1930 (five years ahead of schedule). </a:t>
            </a:r>
          </a:p>
          <a:p>
            <a:r>
              <a:rPr lang="en-AU" dirty="0"/>
              <a:t>It is hardly surprising that when he died of a stroke in October 1929 at the early age of fifty-one Stresemann’s reputation stood very high. He had also become a focus for hopes of European peace. Hitler is reported to have remarked that in Stresemann’s position “he could not have achieved more”.</a:t>
            </a:r>
          </a:p>
          <a:p>
            <a:endParaRPr lang="en-US" dirty="0"/>
          </a:p>
        </p:txBody>
      </p:sp>
    </p:spTree>
    <p:extLst>
      <p:ext uri="{BB962C8B-B14F-4D97-AF65-F5344CB8AC3E}">
        <p14:creationId xmlns:p14="http://schemas.microsoft.com/office/powerpoint/2010/main" val="73486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idx="1"/>
          </p:nvPr>
        </p:nvSpPr>
        <p:spPr/>
        <p:txBody>
          <a:bodyPr>
            <a:normAutofit fontScale="62500" lnSpcReduction="20000"/>
          </a:bodyPr>
          <a:lstStyle/>
          <a:p>
            <a:r>
              <a:rPr lang="en-AU" dirty="0"/>
              <a:t>Cultural Achievements in Weimar Germany</a:t>
            </a:r>
          </a:p>
          <a:p>
            <a:r>
              <a:rPr lang="en-AU" dirty="0"/>
              <a:t>The Weimar Republic, however weak its economy and its political system, was one of the most fertile grounds for the modern arts and sciences in history. The republic also saw greater sexual freedom and tolerance. Berlin, in particular, became a thriving centre of many new art movements such as expressionism. Its status in the world of the arts resembled the place of New York after 1945. </a:t>
            </a:r>
          </a:p>
          <a:p>
            <a:r>
              <a:rPr lang="en-AU" dirty="0"/>
              <a:t>The Bauhaus school near Weimar, moreover, revolutionized architecture, and the theatres in Berlin and Frankfurt led the way internationally in the types of plays that were performed. Thomas and Heinrich Mann and Bertolt Brecht were world famous writers. Philosophy also flourished.</a:t>
            </a:r>
          </a:p>
          <a:p>
            <a:r>
              <a:rPr lang="en-AU" dirty="0"/>
              <a:t>Great film companies made German cinema one of the most notable in the world (a position it never again achieved). Fritz Lang’s work was regarded as pioneering at the time. </a:t>
            </a:r>
          </a:p>
          <a:p>
            <a:r>
              <a:rPr lang="en-AU" dirty="0"/>
              <a:t>Leading composers of music taught and heard their works first performed in Weimar Germany. Cabaret became very popular and the singer Marlene Dietrich’s became world famous. </a:t>
            </a:r>
          </a:p>
          <a:p>
            <a:r>
              <a:rPr lang="en-AU" dirty="0"/>
              <a:t>In the academic world, the Weimar Republic "inherited" excellent universities and science centres from the Wilhelmine period. </a:t>
            </a:r>
            <a:r>
              <a:rPr lang="en-AU" dirty="0" err="1"/>
              <a:t>Göttingen</a:t>
            </a:r>
            <a:r>
              <a:rPr lang="en-AU" dirty="0"/>
              <a:t> was the world's most famous centre for physics, and German was the international language in physics and chemistry. Albert Einstein lived and taught in Berlin. </a:t>
            </a:r>
          </a:p>
          <a:p>
            <a:endParaRPr lang="en-US" dirty="0"/>
          </a:p>
        </p:txBody>
      </p:sp>
    </p:spTree>
    <p:extLst>
      <p:ext uri="{BB962C8B-B14F-4D97-AF65-F5344CB8AC3E}">
        <p14:creationId xmlns:p14="http://schemas.microsoft.com/office/powerpoint/2010/main" val="3518456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idx="1"/>
          </p:nvPr>
        </p:nvSpPr>
        <p:spPr/>
        <p:txBody>
          <a:bodyPr>
            <a:normAutofit lnSpcReduction="10000"/>
          </a:bodyPr>
          <a:lstStyle/>
          <a:p>
            <a:r>
              <a:rPr lang="en-AU" dirty="0"/>
              <a:t>Not everyone was happy with the new cultural freedom in Weimar. To the right, Weimar Culture confirmed the image of a hedonistic, amoral, and degenerate society. The fact that many leading artists associated with the Communist Party (which was fashionable in intellectual circles all over Europe) and the strong representation of Jews in the new artistic movements increased this hostility. </a:t>
            </a:r>
          </a:p>
          <a:p>
            <a:r>
              <a:rPr lang="en-AU" dirty="0"/>
              <a:t>When the Nazis came to power most of the leading figures of Weimar culture had to emigrate. A mass exodus of academics, physicists, film directors, and writers took place and many went to the United States, which inherited Weimar culture. 20 Nobel prize winners left and over 2000 people involved in the arts.</a:t>
            </a:r>
          </a:p>
          <a:p>
            <a:endParaRPr lang="en-US" dirty="0"/>
          </a:p>
        </p:txBody>
      </p:sp>
    </p:spTree>
    <p:extLst>
      <p:ext uri="{BB962C8B-B14F-4D97-AF65-F5344CB8AC3E}">
        <p14:creationId xmlns:p14="http://schemas.microsoft.com/office/powerpoint/2010/main" val="349762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03B5FC28-E653-48F8-8D1E-65A746447B38}"/>
              </a:ext>
            </a:extLst>
          </p:cNvPr>
          <p:cNvSpPr txBox="1">
            <a:spLocks noChangeArrowheads="1"/>
          </p:cNvSpPr>
          <p:nvPr/>
        </p:nvSpPr>
        <p:spPr bwMode="auto">
          <a:xfrm>
            <a:off x="1850571" y="254725"/>
            <a:ext cx="7620000" cy="289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18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18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18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18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18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1800">
                <a:solidFill>
                  <a:schemeClr val="tx1"/>
                </a:solidFill>
                <a:effectLst>
                  <a:outerShdw blurRad="38100" dist="38100" dir="2700000" algn="tl">
                    <a:srgbClr val="000000"/>
                  </a:outerShdw>
                </a:effectLst>
                <a:latin typeface="+mn-lt"/>
              </a:defRPr>
            </a:lvl9pPr>
          </a:lstStyle>
          <a:p>
            <a:pPr marL="0" indent="0" eaLnBrk="1" hangingPunct="1">
              <a:lnSpc>
                <a:spcPct val="90000"/>
              </a:lnSpc>
              <a:buClr>
                <a:srgbClr val="FFCC66"/>
              </a:buClr>
              <a:buNone/>
              <a:defRPr/>
            </a:pPr>
            <a:r>
              <a:rPr lang="en-GB" sz="2000" b="1" u="sng" kern="0" dirty="0">
                <a:effectLst/>
                <a:latin typeface="Calibri Light" panose="020F0302020204030204" pitchFamily="34" charset="0"/>
              </a:rPr>
              <a:t>Positives</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More friendly international relations</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Political stability</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Less demand from the public for a return to the “good old days” of the Kaiser- people were beginning to accept the republic</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Achievements in art and design</a:t>
            </a:r>
            <a:endParaRPr lang="en-US" sz="2400" kern="0" dirty="0">
              <a:effectLst/>
              <a:latin typeface="Calibri Light" panose="020F0302020204030204" pitchFamily="34" charset="0"/>
            </a:endParaRPr>
          </a:p>
        </p:txBody>
      </p:sp>
      <p:sp>
        <p:nvSpPr>
          <p:cNvPr id="10" name="Rectangle 5">
            <a:extLst>
              <a:ext uri="{FF2B5EF4-FFF2-40B4-BE49-F238E27FC236}">
                <a16:creationId xmlns:a16="http://schemas.microsoft.com/office/drawing/2014/main" id="{8C8E0D96-F83E-4ABD-B3CA-CDD4078A0C22}"/>
              </a:ext>
            </a:extLst>
          </p:cNvPr>
          <p:cNvSpPr txBox="1">
            <a:spLocks noChangeArrowheads="1"/>
          </p:cNvSpPr>
          <p:nvPr/>
        </p:nvSpPr>
        <p:spPr bwMode="auto">
          <a:xfrm>
            <a:off x="1850573" y="3043646"/>
            <a:ext cx="7981405" cy="340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18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18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18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18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18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1800">
                <a:solidFill>
                  <a:schemeClr val="tx1"/>
                </a:solidFill>
                <a:effectLst>
                  <a:outerShdw blurRad="38100" dist="38100" dir="2700000" algn="tl">
                    <a:srgbClr val="000000"/>
                  </a:outerShdw>
                </a:effectLst>
                <a:latin typeface="+mn-lt"/>
              </a:defRPr>
            </a:lvl9pPr>
          </a:lstStyle>
          <a:p>
            <a:pPr marL="0" indent="0" eaLnBrk="1" hangingPunct="1">
              <a:lnSpc>
                <a:spcPct val="90000"/>
              </a:lnSpc>
              <a:buClr>
                <a:srgbClr val="FFCC66"/>
              </a:buClr>
              <a:buNone/>
              <a:defRPr/>
            </a:pPr>
            <a:r>
              <a:rPr lang="en-GB" sz="2000" b="1" u="sng" kern="0" dirty="0">
                <a:effectLst/>
                <a:latin typeface="Calibri Light" panose="020F0302020204030204" pitchFamily="34" charset="0"/>
              </a:rPr>
              <a:t>Negatives</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Success was based on huge loans</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Seen as period of moral decline by many</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Hitler etc disagreed with foreign policy</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Exports fell</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Farmers were in debt</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Some disliked the fact that the Treaty of Versailles had not been reversed, and blamed the government</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Unemployment still high</a:t>
            </a:r>
          </a:p>
          <a:p>
            <a:pPr eaLnBrk="1" hangingPunct="1">
              <a:lnSpc>
                <a:spcPct val="90000"/>
              </a:lnSpc>
              <a:buClr>
                <a:srgbClr val="FFCC66"/>
              </a:buClr>
              <a:buFont typeface="Arial" panose="020B0604020202020204" pitchFamily="34" charset="0"/>
              <a:buChar char="•"/>
              <a:defRPr/>
            </a:pPr>
            <a:r>
              <a:rPr lang="en-GB" sz="2000" kern="0" dirty="0">
                <a:effectLst/>
                <a:latin typeface="Calibri Light" panose="020F0302020204030204" pitchFamily="34" charset="0"/>
              </a:rPr>
              <a:t>Reliance on loans</a:t>
            </a:r>
            <a:endParaRPr lang="en-US" sz="2400" kern="0" dirty="0">
              <a:effectLst/>
              <a:latin typeface="Calibri Light" panose="020F0302020204030204" pitchFamily="34" charset="0"/>
            </a:endParaRPr>
          </a:p>
        </p:txBody>
      </p:sp>
    </p:spTree>
    <p:extLst>
      <p:ext uri="{BB962C8B-B14F-4D97-AF65-F5344CB8AC3E}">
        <p14:creationId xmlns:p14="http://schemas.microsoft.com/office/powerpoint/2010/main" val="386197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Creating the republic</a:t>
            </a:r>
          </a:p>
        </p:txBody>
      </p:sp>
      <p:sp>
        <p:nvSpPr>
          <p:cNvPr id="9" name="Content Placeholder 8"/>
          <p:cNvSpPr>
            <a:spLocks noGrp="1"/>
          </p:cNvSpPr>
          <p:nvPr>
            <p:ph idx="1"/>
          </p:nvPr>
        </p:nvSpPr>
        <p:spPr/>
        <p:txBody>
          <a:bodyPr>
            <a:normAutofit/>
          </a:bodyPr>
          <a:lstStyle/>
          <a:p>
            <a:r>
              <a:rPr lang="en-US" dirty="0"/>
              <a:t>Before the Germany entered the Great War in 1914 the government was under the control of Kaiser William II. </a:t>
            </a:r>
          </a:p>
          <a:p>
            <a:pPr lvl="1"/>
            <a:r>
              <a:rPr lang="en-US" dirty="0"/>
              <a:t>The constitution gave him significant power:</a:t>
            </a:r>
          </a:p>
          <a:p>
            <a:pPr lvl="2"/>
            <a:r>
              <a:rPr lang="en-US" dirty="0"/>
              <a:t>He controlled the armed forces and foreign policy</a:t>
            </a:r>
          </a:p>
          <a:p>
            <a:pPr lvl="2"/>
            <a:r>
              <a:rPr lang="en-US" dirty="0"/>
              <a:t>Appointed the Chancellor who was responsible only to him</a:t>
            </a:r>
          </a:p>
          <a:p>
            <a:pPr lvl="1"/>
            <a:r>
              <a:rPr lang="en-US" dirty="0"/>
              <a:t>Able to exercise his powers freely. </a:t>
            </a:r>
          </a:p>
          <a:p>
            <a:r>
              <a:rPr lang="en-US" dirty="0"/>
              <a:t>As the war progressed and he had less and less to say in the running of the war</a:t>
            </a:r>
          </a:p>
          <a:p>
            <a:pPr lvl="1"/>
            <a:r>
              <a:rPr lang="en-US" dirty="0"/>
              <a:t>Remained supreme commander in name but lost control of the army by 1916 and as a result the government. </a:t>
            </a:r>
          </a:p>
        </p:txBody>
      </p:sp>
    </p:spTree>
    <p:extLst>
      <p:ext uri="{BB962C8B-B14F-4D97-AF65-F5344CB8AC3E}">
        <p14:creationId xmlns:p14="http://schemas.microsoft.com/office/powerpoint/2010/main" val="230017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63350"/>
            <a:ext cx="7620000" cy="5937451"/>
          </a:xfrm>
        </p:spPr>
        <p:txBody>
          <a:bodyPr>
            <a:normAutofit lnSpcReduction="10000"/>
          </a:bodyPr>
          <a:lstStyle/>
          <a:p>
            <a:r>
              <a:rPr lang="en-US" dirty="0"/>
              <a:t>General Erich Ludendorff and Field Marshal Paul von Hindenburg used their control of the army to exercise a form of military semi-dictatorship. </a:t>
            </a:r>
          </a:p>
          <a:p>
            <a:r>
              <a:rPr lang="en-US" dirty="0"/>
              <a:t>Ludendorff realised in September of 1917 that Germany would lose the war and and advised the Kaiser to make changes to the constitution so that Germany would appear more democratic in the hopes the Allies would offer easier peace terms.  </a:t>
            </a:r>
          </a:p>
          <a:p>
            <a:pPr lvl="1"/>
            <a:r>
              <a:rPr lang="en-US" dirty="0"/>
              <a:t>Kaiser responded by:</a:t>
            </a:r>
          </a:p>
          <a:p>
            <a:pPr lvl="2"/>
            <a:r>
              <a:rPr lang="en-US" dirty="0"/>
              <a:t>Appointing his liberally inclined cousin, Prince Max von Papen, as Chancellor. </a:t>
            </a:r>
          </a:p>
          <a:p>
            <a:pPr lvl="2"/>
            <a:r>
              <a:rPr lang="en-US" dirty="0"/>
              <a:t>Papen introduced reforms to:</a:t>
            </a:r>
          </a:p>
          <a:p>
            <a:pPr lvl="3"/>
            <a:r>
              <a:rPr lang="en-US" dirty="0"/>
              <a:t>reduce the power of the monarch</a:t>
            </a:r>
          </a:p>
          <a:p>
            <a:pPr lvl="3"/>
            <a:r>
              <a:rPr lang="en-US" dirty="0"/>
              <a:t>Increase power to the Reichstag</a:t>
            </a:r>
          </a:p>
          <a:p>
            <a:pPr lvl="3"/>
            <a:r>
              <a:rPr lang="en-US" dirty="0"/>
              <a:t>Chancellor made responsible to the Reichstag</a:t>
            </a:r>
          </a:p>
          <a:p>
            <a:pPr lvl="3"/>
            <a:r>
              <a:rPr lang="en-US" dirty="0"/>
              <a:t>Reichstag given control of the army and </a:t>
            </a:r>
            <a:r>
              <a:rPr lang="en-US"/>
              <a:t>foreign affairs</a:t>
            </a:r>
            <a:endParaRPr lang="en-US" dirty="0"/>
          </a:p>
        </p:txBody>
      </p:sp>
    </p:spTree>
    <p:extLst>
      <p:ext uri="{BB962C8B-B14F-4D97-AF65-F5344CB8AC3E}">
        <p14:creationId xmlns:p14="http://schemas.microsoft.com/office/powerpoint/2010/main" val="17976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Weimar Constitution</a:t>
            </a:r>
          </a:p>
        </p:txBody>
      </p:sp>
      <p:sp>
        <p:nvSpPr>
          <p:cNvPr id="8" name="Content Placeholder 7"/>
          <p:cNvSpPr>
            <a:spLocks noGrp="1"/>
          </p:cNvSpPr>
          <p:nvPr>
            <p:ph idx="1"/>
          </p:nvPr>
        </p:nvSpPr>
        <p:spPr/>
        <p:txBody>
          <a:bodyPr/>
          <a:lstStyle/>
          <a:p>
            <a:r>
              <a:rPr lang="en-AU" dirty="0"/>
              <a:t>All countries have rules for how they are to be governed. </a:t>
            </a:r>
          </a:p>
          <a:p>
            <a:r>
              <a:rPr lang="en-AU" dirty="0"/>
              <a:t>These rules are called a constitution. Sometimes the rules are written down, sometimes they are not. </a:t>
            </a:r>
          </a:p>
          <a:p>
            <a:r>
              <a:rPr lang="en-AU" dirty="0"/>
              <a:t>In a country like Germany in 1919, which had just got rid of one system of government - the Kaiser's (an Autocracy) - and was trying to establish a new one, deciding on a new constitution was very important</a:t>
            </a:r>
          </a:p>
          <a:p>
            <a:r>
              <a:rPr lang="en-AU" dirty="0"/>
              <a:t>The diagram on the next slide shows the main features of the Weimar Constitution which was agreed by the National Assembly, July 1919.</a:t>
            </a:r>
            <a:endParaRPr lang="en-US" dirty="0"/>
          </a:p>
        </p:txBody>
      </p:sp>
    </p:spTree>
    <p:extLst>
      <p:ext uri="{BB962C8B-B14F-4D97-AF65-F5344CB8AC3E}">
        <p14:creationId xmlns:p14="http://schemas.microsoft.com/office/powerpoint/2010/main" val="52746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D083CE-427D-43A4-94C9-0910F5240C0C}"/>
              </a:ext>
            </a:extLst>
          </p:cNvPr>
          <p:cNvPicPr>
            <a:picLocks noChangeAspect="1"/>
          </p:cNvPicPr>
          <p:nvPr/>
        </p:nvPicPr>
        <p:blipFill>
          <a:blip r:embed="rId2"/>
          <a:stretch>
            <a:fillRect/>
          </a:stretch>
        </p:blipFill>
        <p:spPr>
          <a:xfrm>
            <a:off x="2489815" y="112634"/>
            <a:ext cx="6402473" cy="6745367"/>
          </a:xfrm>
          <a:prstGeom prst="rect">
            <a:avLst/>
          </a:prstGeom>
        </p:spPr>
      </p:pic>
    </p:spTree>
    <p:extLst>
      <p:ext uri="{BB962C8B-B14F-4D97-AF65-F5344CB8AC3E}">
        <p14:creationId xmlns:p14="http://schemas.microsoft.com/office/powerpoint/2010/main" val="94304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sz="2800" dirty="0"/>
              <a:t>Did the Constitution make the Republic weak?</a:t>
            </a:r>
            <a:endParaRPr lang="en-US" sz="2800" dirty="0"/>
          </a:p>
        </p:txBody>
      </p:sp>
      <p:sp>
        <p:nvSpPr>
          <p:cNvPr id="8" name="Content Placeholder 7"/>
          <p:cNvSpPr>
            <a:spLocks noGrp="1"/>
          </p:cNvSpPr>
          <p:nvPr>
            <p:ph idx="1"/>
          </p:nvPr>
        </p:nvSpPr>
        <p:spPr/>
        <p:txBody>
          <a:bodyPr>
            <a:normAutofit/>
          </a:bodyPr>
          <a:lstStyle/>
          <a:p>
            <a:r>
              <a:rPr lang="en-AU" dirty="0"/>
              <a:t>The Constitution was a </a:t>
            </a:r>
            <a:r>
              <a:rPr lang="en-AU" i="1" dirty="0">
                <a:highlight>
                  <a:srgbClr val="FFFF00"/>
                </a:highlight>
              </a:rPr>
              <a:t>brave attempt</a:t>
            </a:r>
            <a:r>
              <a:rPr lang="en-AU" dirty="0"/>
              <a:t> to set up a genuinely democratic government. </a:t>
            </a:r>
          </a:p>
          <a:p>
            <a:r>
              <a:rPr lang="en-AU" dirty="0"/>
              <a:t>In 1919 Germany was clearly a very divided country. </a:t>
            </a:r>
          </a:p>
          <a:p>
            <a:pPr lvl="1"/>
            <a:r>
              <a:rPr lang="en-AU" dirty="0"/>
              <a:t>The careful balance of power had dangers in a country so split in political opinion, and quite unaccustomed to the 'give and take' of democratic politics. </a:t>
            </a:r>
          </a:p>
          <a:p>
            <a:pPr lvl="1"/>
            <a:r>
              <a:rPr lang="en-AU" dirty="0"/>
              <a:t>Never in German history had one party taken over from another peacefully after an election. </a:t>
            </a:r>
          </a:p>
          <a:p>
            <a:pPr lvl="1"/>
            <a:r>
              <a:rPr lang="en-AU" dirty="0"/>
              <a:t>Politicians had no experience of making democracy work, and many influential Germans had very little commitment to democracy.</a:t>
            </a:r>
          </a:p>
          <a:p>
            <a:endParaRPr lang="en-US" dirty="0"/>
          </a:p>
        </p:txBody>
      </p:sp>
    </p:spTree>
    <p:extLst>
      <p:ext uri="{BB962C8B-B14F-4D97-AF65-F5344CB8AC3E}">
        <p14:creationId xmlns:p14="http://schemas.microsoft.com/office/powerpoint/2010/main" val="158136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800" b="1" dirty="0"/>
              <a:t>TASK: </a:t>
            </a:r>
            <a:r>
              <a:rPr lang="en-US" sz="1800" dirty="0"/>
              <a:t>The chart shows the strengths and weaknesses of the Constitution. Add another two rows explaining the strengths and weaknesses of the plans for the Chancellor’s role and Article 48.</a:t>
            </a:r>
          </a:p>
        </p:txBody>
      </p:sp>
      <p:graphicFrame>
        <p:nvGraphicFramePr>
          <p:cNvPr id="2" name="Object 1">
            <a:extLst>
              <a:ext uri="{FF2B5EF4-FFF2-40B4-BE49-F238E27FC236}">
                <a16:creationId xmlns:a16="http://schemas.microsoft.com/office/drawing/2014/main" id="{C7D2CD06-E977-4DFA-BC64-C87A15ED7DAB}"/>
              </a:ext>
            </a:extLst>
          </p:cNvPr>
          <p:cNvGraphicFramePr>
            <a:graphicFrameLocks noChangeAspect="1"/>
          </p:cNvGraphicFramePr>
          <p:nvPr/>
        </p:nvGraphicFramePr>
        <p:xfrm>
          <a:off x="2091464" y="1966278"/>
          <a:ext cx="7509737" cy="4639489"/>
        </p:xfrm>
        <a:graphic>
          <a:graphicData uri="http://schemas.openxmlformats.org/presentationml/2006/ole">
            <mc:AlternateContent xmlns:mc="http://schemas.openxmlformats.org/markup-compatibility/2006">
              <mc:Choice xmlns:v="urn:schemas-microsoft-com:vml" Requires="v">
                <p:oleObj spid="_x0000_s1026" name="Document" r:id="rId3" imgW="6538058" imgH="4065876" progId="Word.Document.12">
                  <p:embed/>
                </p:oleObj>
              </mc:Choice>
              <mc:Fallback>
                <p:oleObj name="Document" r:id="rId3" imgW="6538058" imgH="4065876" progId="Word.Document.12">
                  <p:embed/>
                  <p:pic>
                    <p:nvPicPr>
                      <p:cNvPr id="2" name="Object 1">
                        <a:extLst>
                          <a:ext uri="{FF2B5EF4-FFF2-40B4-BE49-F238E27FC236}">
                            <a16:creationId xmlns:a16="http://schemas.microsoft.com/office/drawing/2014/main" id="{C7D2CD06-E977-4DFA-BC64-C87A15ED7DAB}"/>
                          </a:ext>
                        </a:extLst>
                      </p:cNvPr>
                      <p:cNvPicPr/>
                      <p:nvPr/>
                    </p:nvPicPr>
                    <p:blipFill>
                      <a:blip r:embed="rId4"/>
                      <a:stretch>
                        <a:fillRect/>
                      </a:stretch>
                    </p:blipFill>
                    <p:spPr>
                      <a:xfrm>
                        <a:off x="2091464" y="1966278"/>
                        <a:ext cx="7509737" cy="4639489"/>
                      </a:xfrm>
                      <a:prstGeom prst="rect">
                        <a:avLst/>
                      </a:prstGeom>
                    </p:spPr>
                  </p:pic>
                </p:oleObj>
              </mc:Fallback>
            </mc:AlternateContent>
          </a:graphicData>
        </a:graphic>
      </p:graphicFrame>
    </p:spTree>
    <p:extLst>
      <p:ext uri="{BB962C8B-B14F-4D97-AF65-F5344CB8AC3E}">
        <p14:creationId xmlns:p14="http://schemas.microsoft.com/office/powerpoint/2010/main" val="258886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Three distinct time periods:</a:t>
            </a:r>
          </a:p>
        </p:txBody>
      </p:sp>
      <p:sp>
        <p:nvSpPr>
          <p:cNvPr id="8" name="Content Placeholder 7"/>
          <p:cNvSpPr>
            <a:spLocks noGrp="1"/>
          </p:cNvSpPr>
          <p:nvPr>
            <p:ph idx="1"/>
          </p:nvPr>
        </p:nvSpPr>
        <p:spPr/>
        <p:txBody>
          <a:bodyPr/>
          <a:lstStyle/>
          <a:p>
            <a:r>
              <a:rPr lang="en-US" dirty="0"/>
              <a:t>The Years of Turmoil 1919-1923</a:t>
            </a:r>
          </a:p>
          <a:p>
            <a:pPr lvl="1"/>
            <a:r>
              <a:rPr lang="en-US" dirty="0"/>
              <a:t>See reading on </a:t>
            </a:r>
            <a:r>
              <a:rPr lang="en-US" i="1" dirty="0"/>
              <a:t>Connect </a:t>
            </a:r>
            <a:endParaRPr lang="en-US" dirty="0"/>
          </a:p>
          <a:p>
            <a:r>
              <a:rPr lang="en-US" dirty="0"/>
              <a:t>The Stresemann Era 1924-1929</a:t>
            </a:r>
          </a:p>
          <a:p>
            <a:r>
              <a:rPr lang="en-US" dirty="0"/>
              <a:t>The Collapse of Weimar 1930-1933</a:t>
            </a:r>
          </a:p>
          <a:p>
            <a:pPr lvl="1"/>
            <a:r>
              <a:rPr lang="en-US" dirty="0"/>
              <a:t>See reading on Connect </a:t>
            </a:r>
          </a:p>
          <a:p>
            <a:pPr lvl="1"/>
            <a:endParaRPr lang="en-US" dirty="0"/>
          </a:p>
        </p:txBody>
      </p:sp>
    </p:spTree>
    <p:extLst>
      <p:ext uri="{BB962C8B-B14F-4D97-AF65-F5344CB8AC3E}">
        <p14:creationId xmlns:p14="http://schemas.microsoft.com/office/powerpoint/2010/main" val="309360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Stresemann Era </a:t>
            </a:r>
          </a:p>
        </p:txBody>
      </p:sp>
      <p:sp>
        <p:nvSpPr>
          <p:cNvPr id="8" name="Content Placeholder 7"/>
          <p:cNvSpPr>
            <a:spLocks noGrp="1"/>
          </p:cNvSpPr>
          <p:nvPr>
            <p:ph idx="1"/>
          </p:nvPr>
        </p:nvSpPr>
        <p:spPr/>
        <p:txBody>
          <a:bodyPr>
            <a:normAutofit fontScale="85000" lnSpcReduction="20000"/>
          </a:bodyPr>
          <a:lstStyle/>
          <a:p>
            <a:r>
              <a:rPr lang="en-AU" dirty="0"/>
              <a:t>During the dark days of 1923, Gustav Stresemann was appointed chancellor and his policies would help to transform the fortunes of Weimar. He had been a strong supporter of Germany’s involvement in World War I and advocated unrestricted submarine warfare as the only means to defeat Britain.</a:t>
            </a:r>
          </a:p>
          <a:p>
            <a:r>
              <a:rPr lang="en-AU" dirty="0"/>
              <a:t>At first, Stresemann felt no loyalty to the new Weimar Republic and he opposed the Treaty of Versailles. He set up his own party the German People’s Party (DVP). However his views developed and he advocated a great coalition from the SPD to the DVP to consolidate democracy against the extremes of left and right.</a:t>
            </a:r>
          </a:p>
          <a:p>
            <a:r>
              <a:rPr lang="en-AU" dirty="0"/>
              <a:t>He became Chancellor in August 1923. His government lasted a hundred days until November 1923 but he remained as foreign minister in successive coalitions until his death in October 1929. As Chancellor he took the crucial step of ceasing financial support to the general strike in the Ruhr. He introduced a new and stable currency (the </a:t>
            </a:r>
            <a:r>
              <a:rPr lang="en-AU" dirty="0" err="1"/>
              <a:t>Rentenmark</a:t>
            </a:r>
            <a:r>
              <a:rPr lang="en-AU" dirty="0"/>
              <a:t>) that ended the hyper-inflation. He also crushed a communist revolt in Saxony and faced down the threat from Hitler in Bavaria.</a:t>
            </a:r>
          </a:p>
          <a:p>
            <a:endParaRPr lang="en-US" dirty="0"/>
          </a:p>
        </p:txBody>
      </p:sp>
    </p:spTree>
    <p:extLst>
      <p:ext uri="{BB962C8B-B14F-4D97-AF65-F5344CB8AC3E}">
        <p14:creationId xmlns:p14="http://schemas.microsoft.com/office/powerpoint/2010/main" val="2951122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1515</Words>
  <Application>Microsoft Office PowerPoint</Application>
  <PresentationFormat>Widescreen</PresentationFormat>
  <Paragraphs>72</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Wingdings</vt:lpstr>
      <vt:lpstr>Office Theme</vt:lpstr>
      <vt:lpstr>Microsoft Word Document</vt:lpstr>
      <vt:lpstr>The Weimar Republic</vt:lpstr>
      <vt:lpstr>Creating the republic</vt:lpstr>
      <vt:lpstr>PowerPoint Presentation</vt:lpstr>
      <vt:lpstr>Weimar Constitution</vt:lpstr>
      <vt:lpstr>PowerPoint Presentation</vt:lpstr>
      <vt:lpstr>Did the Constitution make the Republic weak?</vt:lpstr>
      <vt:lpstr>TASK: The chart shows the strengths and weaknesses of the Constitution. Add another two rows explaining the strengths and weaknesses of the plans for the Chancellor’s role and Article 48.</vt:lpstr>
      <vt:lpstr>Three distinct time periods:</vt:lpstr>
      <vt:lpstr>The Stresemann Era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Weimar Republic</dc:title>
  <dc:creator>LEECE Roseanne [Perth Modern School]</dc:creator>
  <cp:lastModifiedBy>LEECE Roseanne [Perth Modern School]</cp:lastModifiedBy>
  <cp:revision>1</cp:revision>
  <dcterms:created xsi:type="dcterms:W3CDTF">2017-07-20T03:00:18Z</dcterms:created>
  <dcterms:modified xsi:type="dcterms:W3CDTF">2017-07-20T03:01:03Z</dcterms:modified>
</cp:coreProperties>
</file>