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2"/>
  </p:notesMasterIdLst>
  <p:handoutMasterIdLst>
    <p:handoutMasterId r:id="rId33"/>
  </p:handout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6" r:id="rId28"/>
    <p:sldId id="260" r:id="rId29"/>
    <p:sldId id="261" r:id="rId30"/>
    <p:sldId id="262" r:id="rId31"/>
  </p:sldIdLst>
  <p:sldSz cx="9144000" cy="6858000" type="screen4x3"/>
  <p:notesSz cx="6845300" cy="91963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6">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9900"/>
    <a:srgbClr val="009966"/>
    <a:srgbClr val="009999"/>
    <a:srgbClr val="B2B2B2"/>
    <a:srgbClr val="00FFCC"/>
    <a:srgbClr val="008080"/>
    <a:srgbClr val="00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0" d="100"/>
          <a:sy n="70" d="100"/>
        </p:scale>
        <p:origin x="72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22" y="-72"/>
      </p:cViewPr>
      <p:guideLst>
        <p:guide orient="horz" pos="2896"/>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9D9A0F9-76B1-46E3-8E8F-4E940FF4E9D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GB"/>
          </a:p>
        </p:txBody>
      </p:sp>
      <p:sp>
        <p:nvSpPr>
          <p:cNvPr id="14339" name="Rectangle 3">
            <a:extLst>
              <a:ext uri="{FF2B5EF4-FFF2-40B4-BE49-F238E27FC236}">
                <a16:creationId xmlns:a16="http://schemas.microsoft.com/office/drawing/2014/main" id="{719E4EA4-25E4-44C9-B061-7A4E14E2FFD0}"/>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GB"/>
          </a:p>
        </p:txBody>
      </p:sp>
      <p:sp>
        <p:nvSpPr>
          <p:cNvPr id="14340" name="Rectangle 4">
            <a:extLst>
              <a:ext uri="{FF2B5EF4-FFF2-40B4-BE49-F238E27FC236}">
                <a16:creationId xmlns:a16="http://schemas.microsoft.com/office/drawing/2014/main" id="{C051DFD5-8804-45D1-93B9-8A475B87BB6F}"/>
              </a:ext>
            </a:extLst>
          </p:cNvPr>
          <p:cNvSpPr>
            <a:spLocks noGrp="1" noChangeArrowheads="1"/>
          </p:cNvSpPr>
          <p:nvPr>
            <p:ph type="ftr" sz="quarter" idx="2"/>
          </p:nvPr>
        </p:nvSpPr>
        <p:spPr bwMode="auto">
          <a:xfrm>
            <a:off x="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r>
              <a:rPr lang="en-GB"/>
              <a:t>Consequences of the First Wolrd War for Germany</a:t>
            </a:r>
          </a:p>
        </p:txBody>
      </p:sp>
      <p:sp>
        <p:nvSpPr>
          <p:cNvPr id="14341" name="Rectangle 5">
            <a:extLst>
              <a:ext uri="{FF2B5EF4-FFF2-40B4-BE49-F238E27FC236}">
                <a16:creationId xmlns:a16="http://schemas.microsoft.com/office/drawing/2014/main" id="{87E10C25-092B-464B-8084-C6B524C493BE}"/>
              </a:ext>
            </a:extLst>
          </p:cNvPr>
          <p:cNvSpPr>
            <a:spLocks noGrp="1" noChangeArrowheads="1"/>
          </p:cNvSpPr>
          <p:nvPr>
            <p:ph type="sldNum" sz="quarter" idx="3"/>
          </p:nvPr>
        </p:nvSpPr>
        <p:spPr bwMode="auto">
          <a:xfrm>
            <a:off x="388620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5ABAF8DE-39D4-443F-9094-A002DF144B48}"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01DC873-D1ED-4763-A708-9AB08A31410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GB"/>
          </a:p>
        </p:txBody>
      </p:sp>
      <p:sp>
        <p:nvSpPr>
          <p:cNvPr id="12291" name="Rectangle 3">
            <a:extLst>
              <a:ext uri="{FF2B5EF4-FFF2-40B4-BE49-F238E27FC236}">
                <a16:creationId xmlns:a16="http://schemas.microsoft.com/office/drawing/2014/main" id="{AF9897FE-DDE0-44BB-8204-6829CBC9579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GB"/>
          </a:p>
        </p:txBody>
      </p:sp>
      <p:sp>
        <p:nvSpPr>
          <p:cNvPr id="3076" name="Rectangle 4">
            <a:extLst>
              <a:ext uri="{FF2B5EF4-FFF2-40B4-BE49-F238E27FC236}">
                <a16:creationId xmlns:a16="http://schemas.microsoft.com/office/drawing/2014/main" id="{08816A37-B655-4D38-8DA2-E6B8BEF60D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54E46B3A-EABB-4ECD-8EEE-48983E248C47}"/>
              </a:ext>
            </a:extLst>
          </p:cNvPr>
          <p:cNvSpPr>
            <a:spLocks noGrp="1" noChangeArrowheads="1"/>
          </p:cNvSpPr>
          <p:nvPr>
            <p:ph type="body" sz="quarter" idx="3"/>
          </p:nvPr>
        </p:nvSpPr>
        <p:spPr bwMode="auto">
          <a:xfrm>
            <a:off x="914400" y="4343400"/>
            <a:ext cx="5029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294" name="Rectangle 6">
            <a:extLst>
              <a:ext uri="{FF2B5EF4-FFF2-40B4-BE49-F238E27FC236}">
                <a16:creationId xmlns:a16="http://schemas.microsoft.com/office/drawing/2014/main" id="{41019A94-EDB2-44E1-9645-996557CD85F2}"/>
              </a:ext>
            </a:extLst>
          </p:cNvPr>
          <p:cNvSpPr>
            <a:spLocks noGrp="1" noChangeArrowheads="1"/>
          </p:cNvSpPr>
          <p:nvPr>
            <p:ph type="ftr" sz="quarter" idx="4"/>
          </p:nvPr>
        </p:nvSpPr>
        <p:spPr bwMode="auto">
          <a:xfrm>
            <a:off x="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GB"/>
          </a:p>
        </p:txBody>
      </p:sp>
      <p:sp>
        <p:nvSpPr>
          <p:cNvPr id="12295" name="Rectangle 7">
            <a:extLst>
              <a:ext uri="{FF2B5EF4-FFF2-40B4-BE49-F238E27FC236}">
                <a16:creationId xmlns:a16="http://schemas.microsoft.com/office/drawing/2014/main" id="{A1F4A581-1985-4A06-A3FD-16C91C9532E5}"/>
              </a:ext>
            </a:extLst>
          </p:cNvPr>
          <p:cNvSpPr>
            <a:spLocks noGrp="1" noChangeArrowheads="1"/>
          </p:cNvSpPr>
          <p:nvPr>
            <p:ph type="sldNum" sz="quarter" idx="5"/>
          </p:nvPr>
        </p:nvSpPr>
        <p:spPr bwMode="auto">
          <a:xfrm>
            <a:off x="3886200" y="8763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81D84CFF-C564-4A0B-A463-CB4127CE1CD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5613"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2813"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68425"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5625" algn="l" defTabSz="911225"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fld id="{E813C2BD-016C-4D92-8142-ED24A0EC0A1A}" type="datetime1">
              <a:rPr lang="en-GB" smtClean="0"/>
              <a:t>15/06/2017</a:t>
            </a:fld>
            <a:endParaRPr lang="en-GB"/>
          </a:p>
        </p:txBody>
      </p:sp>
      <p:sp>
        <p:nvSpPr>
          <p:cNvPr id="5" name="Footer Placeholder 4"/>
          <p:cNvSpPr>
            <a:spLocks noGrp="1"/>
          </p:cNvSpPr>
          <p:nvPr>
            <p:ph type="ftr" sz="quarter" idx="11"/>
          </p:nvPr>
        </p:nvSpPr>
        <p:spPr>
          <a:xfrm>
            <a:off x="1921934" y="5054602"/>
            <a:ext cx="4064860" cy="279400"/>
          </a:xfrm>
        </p:spPr>
        <p:txBody>
          <a:bodyPr/>
          <a:lstStyle/>
          <a:p>
            <a:pPr>
              <a:defRPr/>
            </a:pPr>
            <a:r>
              <a:rPr lang="en-GB"/>
              <a:t>Germany after the First World War</a:t>
            </a:r>
          </a:p>
        </p:txBody>
      </p:sp>
      <p:sp>
        <p:nvSpPr>
          <p:cNvPr id="6" name="Slide Number Placeholder 5"/>
          <p:cNvSpPr>
            <a:spLocks noGrp="1"/>
          </p:cNvSpPr>
          <p:nvPr>
            <p:ph type="sldNum" sz="quarter" idx="12"/>
          </p:nvPr>
        </p:nvSpPr>
        <p:spPr>
          <a:xfrm>
            <a:off x="6817317" y="5054602"/>
            <a:ext cx="413483" cy="279400"/>
          </a:xfrm>
        </p:spPr>
        <p:txBody>
          <a:bodyPr/>
          <a:lstStyle/>
          <a:p>
            <a:pPr>
              <a:defRPr/>
            </a:pPr>
            <a:fld id="{618778AF-9DCE-4927-BAFE-B965D377C8EC}" type="slidenum">
              <a:rPr lang="en-GB" altLang="en-US" smtClean="0"/>
              <a:pPr>
                <a:defRPr/>
              </a:pPr>
              <a:t>‹#›</a:t>
            </a:fld>
            <a:endParaRPr lang="en-GB"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29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7CCD288-3064-4C7C-9867-6065E83122D5}" type="datetime1">
              <a:rPr lang="en-GB" smtClean="0"/>
              <a:t>15/06/2017</a:t>
            </a:fld>
            <a:endParaRPr lang="en-GB"/>
          </a:p>
        </p:txBody>
      </p:sp>
      <p:sp>
        <p:nvSpPr>
          <p:cNvPr id="6" name="Footer Placeholder 5"/>
          <p:cNvSpPr>
            <a:spLocks noGrp="1"/>
          </p:cNvSpPr>
          <p:nvPr>
            <p:ph type="ftr" sz="quarter" idx="11"/>
          </p:nvPr>
        </p:nvSpPr>
        <p:spPr/>
        <p:txBody>
          <a:bodyPr/>
          <a:lstStyle/>
          <a:p>
            <a:pPr>
              <a:defRPr/>
            </a:pPr>
            <a:r>
              <a:rPr lang="en-GB"/>
              <a:t>Germany after the First World War</a:t>
            </a:r>
          </a:p>
        </p:txBody>
      </p:sp>
      <p:sp>
        <p:nvSpPr>
          <p:cNvPr id="7" name="Slide Number Placeholder 6"/>
          <p:cNvSpPr>
            <a:spLocks noGrp="1"/>
          </p:cNvSpPr>
          <p:nvPr>
            <p:ph type="sldNum" sz="quarter" idx="12"/>
          </p:nvPr>
        </p:nvSpPr>
        <p:spPr/>
        <p:txBody>
          <a:bodyPr/>
          <a:lstStyle/>
          <a:p>
            <a:pPr>
              <a:defRPr/>
            </a:pPr>
            <a:fld id="{128115BC-5F41-4158-B4C9-2C0A2A4402B0}" type="slidenum">
              <a:rPr lang="en-GB" altLang="en-US" smtClean="0"/>
              <a:pPr>
                <a:defRPr/>
              </a:pPr>
              <a:t>‹#›</a:t>
            </a:fld>
            <a:endParaRPr lang="en-GB" altLang="en-US"/>
          </a:p>
        </p:txBody>
      </p:sp>
    </p:spTree>
    <p:extLst>
      <p:ext uri="{BB962C8B-B14F-4D97-AF65-F5344CB8AC3E}">
        <p14:creationId xmlns:p14="http://schemas.microsoft.com/office/powerpoint/2010/main" val="29478056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A7CCD288-3064-4C7C-9867-6065E83122D5}"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128115BC-5F41-4158-B4C9-2C0A2A4402B0}" type="slidenum">
              <a:rPr lang="en-GB" altLang="en-US" smtClean="0"/>
              <a:pPr>
                <a:defRPr/>
              </a:pPr>
              <a:t>‹#›</a:t>
            </a:fld>
            <a:endParaRPr lang="en-GB"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3037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A7CCD288-3064-4C7C-9867-6065E83122D5}"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128115BC-5F41-4158-B4C9-2C0A2A4402B0}" type="slidenum">
              <a:rPr lang="en-GB" altLang="en-US" smtClean="0"/>
              <a:pPr>
                <a:defRPr/>
              </a:pPr>
              <a:t>‹#›</a:t>
            </a:fld>
            <a:endParaRPr lang="en-GB"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995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A7CCD288-3064-4C7C-9867-6065E83122D5}"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128115BC-5F41-4158-B4C9-2C0A2A4402B0}" type="slidenum">
              <a:rPr lang="en-GB" altLang="en-US" smtClean="0"/>
              <a:pPr>
                <a:defRPr/>
              </a:pPr>
              <a:t>‹#›</a:t>
            </a:fld>
            <a:endParaRPr lang="en-GB" altLang="en-US"/>
          </a:p>
        </p:txBody>
      </p:sp>
    </p:spTree>
    <p:extLst>
      <p:ext uri="{BB962C8B-B14F-4D97-AF65-F5344CB8AC3E}">
        <p14:creationId xmlns:p14="http://schemas.microsoft.com/office/powerpoint/2010/main" val="19058684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A7CCD288-3064-4C7C-9867-6065E83122D5}"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128115BC-5F41-4158-B4C9-2C0A2A4402B0}" type="slidenum">
              <a:rPr lang="en-GB" altLang="en-US" smtClean="0"/>
              <a:pPr>
                <a:defRPr/>
              </a:pPr>
              <a:t>‹#›</a:t>
            </a:fld>
            <a:endParaRPr lang="en-GB"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8224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A7CCD288-3064-4C7C-9867-6065E83122D5}"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128115BC-5F41-4158-B4C9-2C0A2A4402B0}" type="slidenum">
              <a:rPr lang="en-GB" altLang="en-US" smtClean="0"/>
              <a:pPr>
                <a:defRPr/>
              </a:pPr>
              <a:t>‹#›</a:t>
            </a:fld>
            <a:endParaRPr lang="en-GB"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475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29BF7DA-067F-4BBD-900C-4A4992370D0B}"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BE3B38FF-75F1-4825-8B70-2C2834CF5358}" type="slidenum">
              <a:rPr lang="en-GB" altLang="en-US" smtClean="0"/>
              <a:pPr>
                <a:defRPr/>
              </a:pPr>
              <a:t>‹#›</a:t>
            </a:fld>
            <a:endParaRPr lang="en-GB"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480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499442E-9816-4F19-A6CC-EA36256F75ED}"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A0F499D5-EEDA-47F0-AE43-AAABA888FB6E}" type="slidenum">
              <a:rPr lang="en-GB" altLang="en-US" smtClean="0"/>
              <a:pPr>
                <a:defRPr/>
              </a:pPr>
              <a:t>‹#›</a:t>
            </a:fld>
            <a:endParaRPr lang="en-GB"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532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5931BE3-9DDA-4BAD-8B1D-0EE48A5255C7}"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7E033AD0-9526-4CB8-BB4F-CD7188761218}" type="slidenum">
              <a:rPr lang="en-GB" altLang="en-US" smtClean="0"/>
              <a:pPr>
                <a:defRPr/>
              </a:pPr>
              <a:t>‹#›</a:t>
            </a:fld>
            <a:endParaRPr lang="en-GB" altLang="en-US"/>
          </a:p>
        </p:txBody>
      </p:sp>
    </p:spTree>
    <p:extLst>
      <p:ext uri="{BB962C8B-B14F-4D97-AF65-F5344CB8AC3E}">
        <p14:creationId xmlns:p14="http://schemas.microsoft.com/office/powerpoint/2010/main" val="173550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AF37C45A-F813-4B96-9C55-17EEC74A4B2D}" type="datetime1">
              <a:rPr lang="en-GB" smtClean="0"/>
              <a:t>15/06/2017</a:t>
            </a:fld>
            <a:endParaRPr lang="en-GB"/>
          </a:p>
        </p:txBody>
      </p:sp>
      <p:sp>
        <p:nvSpPr>
          <p:cNvPr id="5" name="Footer Placeholder 4"/>
          <p:cNvSpPr>
            <a:spLocks noGrp="1"/>
          </p:cNvSpPr>
          <p:nvPr>
            <p:ph type="ftr" sz="quarter" idx="11"/>
          </p:nvPr>
        </p:nvSpPr>
        <p:spPr/>
        <p:txBody>
          <a:bodyPr/>
          <a:lstStyle/>
          <a:p>
            <a:pPr>
              <a:defRPr/>
            </a:pPr>
            <a:r>
              <a:rPr lang="en-GB"/>
              <a:t>Germany after the First World War</a:t>
            </a:r>
          </a:p>
        </p:txBody>
      </p:sp>
      <p:sp>
        <p:nvSpPr>
          <p:cNvPr id="6" name="Slide Number Placeholder 5"/>
          <p:cNvSpPr>
            <a:spLocks noGrp="1"/>
          </p:cNvSpPr>
          <p:nvPr>
            <p:ph type="sldNum" sz="quarter" idx="12"/>
          </p:nvPr>
        </p:nvSpPr>
        <p:spPr/>
        <p:txBody>
          <a:bodyPr/>
          <a:lstStyle/>
          <a:p>
            <a:pPr>
              <a:defRPr/>
            </a:pPr>
            <a:fld id="{74BB6D1E-B667-4177-9619-A83DB53032DB}" type="slidenum">
              <a:rPr lang="en-GB" altLang="en-US" smtClean="0"/>
              <a:pPr>
                <a:defRPr/>
              </a:pPr>
              <a:t>‹#›</a:t>
            </a:fld>
            <a:endParaRPr lang="en-GB"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219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1EF4A84-3DCE-41E9-9504-1393193E04A2}" type="datetime1">
              <a:rPr lang="en-GB" smtClean="0"/>
              <a:t>15/06/2017</a:t>
            </a:fld>
            <a:endParaRPr lang="en-GB"/>
          </a:p>
        </p:txBody>
      </p:sp>
      <p:sp>
        <p:nvSpPr>
          <p:cNvPr id="6" name="Footer Placeholder 5"/>
          <p:cNvSpPr>
            <a:spLocks noGrp="1"/>
          </p:cNvSpPr>
          <p:nvPr>
            <p:ph type="ftr" sz="quarter" idx="11"/>
          </p:nvPr>
        </p:nvSpPr>
        <p:spPr/>
        <p:txBody>
          <a:bodyPr/>
          <a:lstStyle/>
          <a:p>
            <a:pPr>
              <a:defRPr/>
            </a:pPr>
            <a:r>
              <a:rPr lang="en-GB"/>
              <a:t>Germany after the First World War</a:t>
            </a:r>
          </a:p>
        </p:txBody>
      </p:sp>
      <p:sp>
        <p:nvSpPr>
          <p:cNvPr id="7" name="Slide Number Placeholder 6"/>
          <p:cNvSpPr>
            <a:spLocks noGrp="1"/>
          </p:cNvSpPr>
          <p:nvPr>
            <p:ph type="sldNum" sz="quarter" idx="12"/>
          </p:nvPr>
        </p:nvSpPr>
        <p:spPr/>
        <p:txBody>
          <a:bodyPr/>
          <a:lstStyle/>
          <a:p>
            <a:pPr>
              <a:defRPr/>
            </a:pPr>
            <a:fld id="{34CA0A39-6504-4EC5-9DB2-FC13D5283FBC}" type="slidenum">
              <a:rPr lang="en-GB" altLang="en-US" smtClean="0"/>
              <a:pPr>
                <a:defRPr/>
              </a:pPr>
              <a:t>‹#›</a:t>
            </a:fld>
            <a:endParaRPr lang="en-GB" altLang="en-US"/>
          </a:p>
        </p:txBody>
      </p:sp>
    </p:spTree>
    <p:extLst>
      <p:ext uri="{BB962C8B-B14F-4D97-AF65-F5344CB8AC3E}">
        <p14:creationId xmlns:p14="http://schemas.microsoft.com/office/powerpoint/2010/main" val="18182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41247B6-ECCD-4E8B-BDA2-1A8D3AEC9480}" type="datetime1">
              <a:rPr lang="en-GB" smtClean="0"/>
              <a:t>15/06/2017</a:t>
            </a:fld>
            <a:endParaRPr lang="en-GB"/>
          </a:p>
        </p:txBody>
      </p:sp>
      <p:sp>
        <p:nvSpPr>
          <p:cNvPr id="8" name="Footer Placeholder 7"/>
          <p:cNvSpPr>
            <a:spLocks noGrp="1"/>
          </p:cNvSpPr>
          <p:nvPr>
            <p:ph type="ftr" sz="quarter" idx="11"/>
          </p:nvPr>
        </p:nvSpPr>
        <p:spPr/>
        <p:txBody>
          <a:bodyPr/>
          <a:lstStyle/>
          <a:p>
            <a:pPr>
              <a:defRPr/>
            </a:pPr>
            <a:r>
              <a:rPr lang="en-GB"/>
              <a:t>Germany after the First World War</a:t>
            </a:r>
          </a:p>
        </p:txBody>
      </p:sp>
      <p:sp>
        <p:nvSpPr>
          <p:cNvPr id="9" name="Slide Number Placeholder 8"/>
          <p:cNvSpPr>
            <a:spLocks noGrp="1"/>
          </p:cNvSpPr>
          <p:nvPr>
            <p:ph type="sldNum" sz="quarter" idx="12"/>
          </p:nvPr>
        </p:nvSpPr>
        <p:spPr/>
        <p:txBody>
          <a:bodyPr/>
          <a:lstStyle/>
          <a:p>
            <a:pPr>
              <a:defRPr/>
            </a:pPr>
            <a:fld id="{3C15634B-EF70-4AB5-918A-27072C19F92B}" type="slidenum">
              <a:rPr lang="en-GB" altLang="en-US" smtClean="0"/>
              <a:pPr>
                <a:defRPr/>
              </a:pPr>
              <a:t>‹#›</a:t>
            </a:fld>
            <a:endParaRPr lang="en-GB"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70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338C44EE-7874-49EE-9822-C319FF435B4A}" type="datetime1">
              <a:rPr lang="en-GB" smtClean="0"/>
              <a:t>15/06/2017</a:t>
            </a:fld>
            <a:endParaRPr lang="en-GB"/>
          </a:p>
        </p:txBody>
      </p:sp>
      <p:sp>
        <p:nvSpPr>
          <p:cNvPr id="4" name="Footer Placeholder 3"/>
          <p:cNvSpPr>
            <a:spLocks noGrp="1"/>
          </p:cNvSpPr>
          <p:nvPr>
            <p:ph type="ftr" sz="quarter" idx="11"/>
          </p:nvPr>
        </p:nvSpPr>
        <p:spPr/>
        <p:txBody>
          <a:bodyPr/>
          <a:lstStyle/>
          <a:p>
            <a:pPr>
              <a:defRPr/>
            </a:pPr>
            <a:r>
              <a:rPr lang="en-GB"/>
              <a:t>Germany after the First World War</a:t>
            </a:r>
          </a:p>
        </p:txBody>
      </p:sp>
      <p:sp>
        <p:nvSpPr>
          <p:cNvPr id="5" name="Slide Number Placeholder 4"/>
          <p:cNvSpPr>
            <a:spLocks noGrp="1"/>
          </p:cNvSpPr>
          <p:nvPr>
            <p:ph type="sldNum" sz="quarter" idx="12"/>
          </p:nvPr>
        </p:nvSpPr>
        <p:spPr/>
        <p:txBody>
          <a:bodyPr/>
          <a:lstStyle/>
          <a:p>
            <a:pPr>
              <a:defRPr/>
            </a:pPr>
            <a:fld id="{50CE2FC6-8C93-4978-84A9-C418663DDFC9}" type="slidenum">
              <a:rPr lang="en-GB" altLang="en-US" smtClean="0"/>
              <a:pPr>
                <a:defRPr/>
              </a:pPr>
              <a:t>‹#›</a:t>
            </a:fld>
            <a:endParaRPr lang="en-GB"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12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ED55B21-BE23-4DD8-AF19-646692EA258B}" type="datetime1">
              <a:rPr lang="en-GB" smtClean="0"/>
              <a:t>15/06/2017</a:t>
            </a:fld>
            <a:endParaRPr lang="en-GB"/>
          </a:p>
        </p:txBody>
      </p:sp>
      <p:sp>
        <p:nvSpPr>
          <p:cNvPr id="3" name="Footer Placeholder 2"/>
          <p:cNvSpPr>
            <a:spLocks noGrp="1"/>
          </p:cNvSpPr>
          <p:nvPr>
            <p:ph type="ftr" sz="quarter" idx="11"/>
          </p:nvPr>
        </p:nvSpPr>
        <p:spPr/>
        <p:txBody>
          <a:bodyPr/>
          <a:lstStyle/>
          <a:p>
            <a:pPr>
              <a:defRPr/>
            </a:pPr>
            <a:r>
              <a:rPr lang="en-GB"/>
              <a:t>Germany after the First World War</a:t>
            </a:r>
          </a:p>
        </p:txBody>
      </p:sp>
      <p:sp>
        <p:nvSpPr>
          <p:cNvPr id="4" name="Slide Number Placeholder 3"/>
          <p:cNvSpPr>
            <a:spLocks noGrp="1"/>
          </p:cNvSpPr>
          <p:nvPr>
            <p:ph type="sldNum" sz="quarter" idx="12"/>
          </p:nvPr>
        </p:nvSpPr>
        <p:spPr/>
        <p:txBody>
          <a:bodyPr/>
          <a:lstStyle/>
          <a:p>
            <a:pPr>
              <a:defRPr/>
            </a:pPr>
            <a:fld id="{97703705-E206-4CCB-A49F-3344A6F84A57}" type="slidenum">
              <a:rPr lang="en-GB" altLang="en-US" smtClean="0"/>
              <a:pPr>
                <a:defRPr/>
              </a:pPr>
              <a:t>‹#›</a:t>
            </a:fld>
            <a:endParaRPr lang="en-GB" altLang="en-US"/>
          </a:p>
        </p:txBody>
      </p:sp>
    </p:spTree>
    <p:extLst>
      <p:ext uri="{BB962C8B-B14F-4D97-AF65-F5344CB8AC3E}">
        <p14:creationId xmlns:p14="http://schemas.microsoft.com/office/powerpoint/2010/main" val="369060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CB7FD8FD-6840-4FA5-A167-DEF4FCC1F2A7}" type="datetime1">
              <a:rPr lang="en-GB" smtClean="0"/>
              <a:t>15/06/2017</a:t>
            </a:fld>
            <a:endParaRPr lang="en-GB"/>
          </a:p>
        </p:txBody>
      </p:sp>
      <p:sp>
        <p:nvSpPr>
          <p:cNvPr id="6" name="Footer Placeholder 5"/>
          <p:cNvSpPr>
            <a:spLocks noGrp="1"/>
          </p:cNvSpPr>
          <p:nvPr>
            <p:ph type="ftr" sz="quarter" idx="11"/>
          </p:nvPr>
        </p:nvSpPr>
        <p:spPr/>
        <p:txBody>
          <a:bodyPr/>
          <a:lstStyle/>
          <a:p>
            <a:pPr>
              <a:defRPr/>
            </a:pPr>
            <a:r>
              <a:rPr lang="en-GB"/>
              <a:t>Germany after the First World War</a:t>
            </a:r>
          </a:p>
        </p:txBody>
      </p:sp>
      <p:sp>
        <p:nvSpPr>
          <p:cNvPr id="7" name="Slide Number Placeholder 6"/>
          <p:cNvSpPr>
            <a:spLocks noGrp="1"/>
          </p:cNvSpPr>
          <p:nvPr>
            <p:ph type="sldNum" sz="quarter" idx="12"/>
          </p:nvPr>
        </p:nvSpPr>
        <p:spPr/>
        <p:txBody>
          <a:bodyPr/>
          <a:lstStyle/>
          <a:p>
            <a:pPr>
              <a:defRPr/>
            </a:pPr>
            <a:fld id="{80CC2E27-D6A8-4F98-95D1-DC3A72E7B200}" type="slidenum">
              <a:rPr lang="en-GB" altLang="en-US" smtClean="0"/>
              <a:pPr>
                <a:defRPr/>
              </a:pPr>
              <a:t>‹#›</a:t>
            </a:fld>
            <a:endParaRPr lang="en-GB"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71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178C532-1958-4291-96CB-1A3EEB732385}" type="datetime1">
              <a:rPr lang="en-GB" smtClean="0"/>
              <a:t>15/06/2017</a:t>
            </a:fld>
            <a:endParaRPr lang="en-GB"/>
          </a:p>
        </p:txBody>
      </p:sp>
      <p:sp>
        <p:nvSpPr>
          <p:cNvPr id="6" name="Footer Placeholder 5"/>
          <p:cNvSpPr>
            <a:spLocks noGrp="1"/>
          </p:cNvSpPr>
          <p:nvPr>
            <p:ph type="ftr" sz="quarter" idx="11"/>
          </p:nvPr>
        </p:nvSpPr>
        <p:spPr/>
        <p:txBody>
          <a:bodyPr/>
          <a:lstStyle/>
          <a:p>
            <a:pPr>
              <a:defRPr/>
            </a:pPr>
            <a:r>
              <a:rPr lang="en-GB"/>
              <a:t>Germany after the First World War</a:t>
            </a:r>
          </a:p>
        </p:txBody>
      </p:sp>
      <p:sp>
        <p:nvSpPr>
          <p:cNvPr id="7" name="Slide Number Placeholder 6"/>
          <p:cNvSpPr>
            <a:spLocks noGrp="1"/>
          </p:cNvSpPr>
          <p:nvPr>
            <p:ph type="sldNum" sz="quarter" idx="12"/>
          </p:nvPr>
        </p:nvSpPr>
        <p:spPr/>
        <p:txBody>
          <a:bodyPr/>
          <a:lstStyle/>
          <a:p>
            <a:pPr>
              <a:defRPr/>
            </a:pPr>
            <a:fld id="{758525F7-7585-4E1E-982D-3915F8F23DD6}" type="slidenum">
              <a:rPr lang="en-GB" altLang="en-US" smtClean="0"/>
              <a:pPr>
                <a:defRPr/>
              </a:pPr>
              <a:t>‹#›</a:t>
            </a:fld>
            <a:endParaRPr lang="en-GB" altLang="en-US"/>
          </a:p>
        </p:txBody>
      </p:sp>
    </p:spTree>
    <p:extLst>
      <p:ext uri="{BB962C8B-B14F-4D97-AF65-F5344CB8AC3E}">
        <p14:creationId xmlns:p14="http://schemas.microsoft.com/office/powerpoint/2010/main" val="309683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A7CCD288-3064-4C7C-9867-6065E83122D5}" type="datetime1">
              <a:rPr lang="en-GB" smtClean="0"/>
              <a:t>15/06/2017</a:t>
            </a:fld>
            <a:endParaRPr lang="en-GB"/>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GB"/>
              <a:t>Germany after the First World War</a:t>
            </a: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128115BC-5F41-4158-B4C9-2C0A2A4402B0}" type="slidenum">
              <a:rPr lang="en-GB" altLang="en-US" smtClean="0"/>
              <a:pPr>
                <a:defRPr/>
              </a:pPr>
              <a:t>‹#›</a:t>
            </a:fld>
            <a:endParaRPr lang="en-GB" altLang="en-US"/>
          </a:p>
        </p:txBody>
      </p:sp>
    </p:spTree>
    <p:extLst>
      <p:ext uri="{BB962C8B-B14F-4D97-AF65-F5344CB8AC3E}">
        <p14:creationId xmlns:p14="http://schemas.microsoft.com/office/powerpoint/2010/main" val="13989883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8.jpeg"/><Relationship Id="rId7" Type="http://schemas.openxmlformats.org/officeDocument/2006/relationships/image" Target="../media/image10.jpeg"/><Relationship Id="rId2"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image" Target="../media/image9.jpeg"/><Relationship Id="rId10" Type="http://schemas.openxmlformats.org/officeDocument/2006/relationships/image" Target="../media/image13.jpeg"/><Relationship Id="rId4" Type="http://schemas.openxmlformats.org/officeDocument/2006/relationships/slide" Target="slide11.xml"/><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54E6E27-B4E6-4557-8467-D46EAD6146AE}"/>
              </a:ext>
            </a:extLst>
          </p:cNvPr>
          <p:cNvSpPr>
            <a:spLocks noGrp="1" noChangeArrowheads="1"/>
          </p:cNvSpPr>
          <p:nvPr>
            <p:ph type="ctrTitle"/>
          </p:nvPr>
        </p:nvSpPr>
        <p:spPr>
          <a:xfrm>
            <a:off x="1921934" y="1628801"/>
            <a:ext cx="5308866" cy="1698596"/>
          </a:xfrm>
        </p:spPr>
        <p:txBody>
          <a:bodyPr/>
          <a:lstStyle/>
          <a:p>
            <a:pPr eaLnBrk="1" hangingPunct="1"/>
            <a:r>
              <a:rPr lang="en-GB" altLang="en-US" sz="4000" dirty="0">
                <a:latin typeface="Calibri Light" panose="020F0302020204030204" pitchFamily="34" charset="0"/>
              </a:rPr>
              <a:t>Consequences of the First World War</a:t>
            </a:r>
          </a:p>
        </p:txBody>
      </p:sp>
      <p:sp>
        <p:nvSpPr>
          <p:cNvPr id="5125" name="Rectangle 5" descr="Rectangle: Click to edit Master text styles&#10;Second level&#10;Third level&#10;Fourth level&#10;Fifth level">
            <a:extLst>
              <a:ext uri="{FF2B5EF4-FFF2-40B4-BE49-F238E27FC236}">
                <a16:creationId xmlns:a16="http://schemas.microsoft.com/office/drawing/2014/main" id="{7F38428B-14F3-4DE0-A508-550C1FBC6D48}"/>
              </a:ext>
            </a:extLst>
          </p:cNvPr>
          <p:cNvSpPr>
            <a:spLocks noGrp="1" noChangeArrowheads="1"/>
          </p:cNvSpPr>
          <p:nvPr>
            <p:ph type="subTitle" idx="1"/>
          </p:nvPr>
        </p:nvSpPr>
        <p:spPr>
          <a:xfrm>
            <a:off x="1921934" y="3789041"/>
            <a:ext cx="5308866" cy="792088"/>
          </a:xfrm>
        </p:spPr>
        <p:txBody>
          <a:bodyPr/>
          <a:lstStyle/>
          <a:p>
            <a:pPr eaLnBrk="1" hangingPunct="1"/>
            <a:r>
              <a:rPr lang="en-GB" altLang="en-US" sz="2400" dirty="0">
                <a:latin typeface="Calibri Light" panose="020F0302020204030204" pitchFamily="34" charset="0"/>
              </a:rPr>
              <a:t>Nazism in Germany 1918-1939</a:t>
            </a:r>
          </a:p>
        </p:txBody>
      </p:sp>
      <p:sp>
        <p:nvSpPr>
          <p:cNvPr id="5127" name="Text Box 6">
            <a:extLst>
              <a:ext uri="{FF2B5EF4-FFF2-40B4-BE49-F238E27FC236}">
                <a16:creationId xmlns:a16="http://schemas.microsoft.com/office/drawing/2014/main" id="{37B45763-D8F5-43D8-BBF5-2B89621A0AE8}"/>
              </a:ext>
            </a:extLst>
          </p:cNvPr>
          <p:cNvSpPr txBox="1">
            <a:spLocks noChangeArrowheads="1"/>
          </p:cNvSpPr>
          <p:nvPr/>
        </p:nvSpPr>
        <p:spPr bwMode="auto">
          <a:xfrm>
            <a:off x="2667000" y="4724400"/>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br>
              <a:rPr lang="en-GB" altLang="en-US" sz="1800">
                <a:solidFill>
                  <a:srgbClr val="000000"/>
                </a:solidFill>
              </a:rPr>
            </a:br>
            <a:endParaRPr lang="en-GB" altLang="en-US" sz="14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25"/>
                                        </p:tgtEl>
                                        <p:attrNameLst>
                                          <p:attrName>style.visibility</p:attrName>
                                        </p:attrNameLst>
                                      </p:cBhvr>
                                      <p:to>
                                        <p:strVal val="visible"/>
                                      </p:to>
                                    </p:set>
                                    <p:animEffect transition="in" filter="wipe(up)">
                                      <p:cBhvr>
                                        <p:cTn id="11"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12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050" descr="npo000023">
            <a:hlinkClick r:id="rId2" action="ppaction://hlinksldjump"/>
          </p:cNvPr>
          <p:cNvPicPr>
            <a:picLocks noChangeAspect="1" noChangeArrowheads="1"/>
          </p:cNvPicPr>
          <p:nvPr/>
        </p:nvPicPr>
        <p:blipFill>
          <a:blip r:embed="rId3" cstate="print"/>
          <a:srcRect/>
          <a:stretch>
            <a:fillRect/>
          </a:stretch>
        </p:blipFill>
        <p:spPr bwMode="auto">
          <a:xfrm>
            <a:off x="683568" y="692696"/>
            <a:ext cx="1943869" cy="2541401"/>
          </a:xfrm>
          <a:prstGeom prst="rect">
            <a:avLst/>
          </a:prstGeom>
          <a:noFill/>
          <a:ln w="9525" algn="ctr">
            <a:noFill/>
            <a:miter lim="800000"/>
            <a:headEnd/>
            <a:tailEnd/>
          </a:ln>
        </p:spPr>
      </p:pic>
      <p:sp>
        <p:nvSpPr>
          <p:cNvPr id="8196" name="Text Box 2051"/>
          <p:cNvSpPr txBox="1">
            <a:spLocks noChangeArrowheads="1"/>
          </p:cNvSpPr>
          <p:nvPr/>
        </p:nvSpPr>
        <p:spPr bwMode="auto">
          <a:xfrm>
            <a:off x="2690977" y="692696"/>
            <a:ext cx="5625439" cy="4154984"/>
          </a:xfrm>
          <a:prstGeom prst="rect">
            <a:avLst/>
          </a:prstGeom>
          <a:noFill/>
          <a:ln w="9525">
            <a:noFill/>
            <a:miter lim="800000"/>
            <a:headEnd/>
            <a:tailEnd/>
          </a:ln>
        </p:spPr>
        <p:txBody>
          <a:bodyPr wrap="square">
            <a:spAutoFit/>
          </a:bodyPr>
          <a:lstStyle/>
          <a:p>
            <a:r>
              <a:rPr lang="en-GB" b="1" u="sng" dirty="0">
                <a:solidFill>
                  <a:srgbClr val="000000"/>
                </a:solidFill>
                <a:latin typeface="Calibri Light" panose="020F0302020204030204" pitchFamily="34" charset="0"/>
              </a:rPr>
              <a:t>Clemenceau (France)</a:t>
            </a:r>
            <a:br>
              <a:rPr lang="en-GB" u="sng" dirty="0">
                <a:solidFill>
                  <a:srgbClr val="000000"/>
                </a:solidFill>
                <a:latin typeface="Calibri Light" panose="020F0302020204030204" pitchFamily="34" charset="0"/>
              </a:rPr>
            </a:br>
            <a:br>
              <a:rPr lang="en-GB" sz="1000" u="sng" dirty="0">
                <a:solidFill>
                  <a:srgbClr val="000000"/>
                </a:solidFill>
                <a:latin typeface="Calibri Light" panose="020F0302020204030204" pitchFamily="34" charset="0"/>
              </a:rPr>
            </a:br>
            <a:br>
              <a:rPr lang="en-GB" sz="1000" u="sng" dirty="0">
                <a:solidFill>
                  <a:srgbClr val="000000"/>
                </a:solidFill>
                <a:latin typeface="Calibri Light" panose="020F0302020204030204" pitchFamily="34" charset="0"/>
              </a:rPr>
            </a:br>
            <a:r>
              <a:rPr lang="en-GB" dirty="0">
                <a:latin typeface="Calibri Light" panose="020F0302020204030204" pitchFamily="34" charset="0"/>
              </a:rPr>
              <a:t>Clemenceau liked the harsh things that were in the Treaty, especially reparations, because they would weaken Germany while helping France to recover. </a:t>
            </a:r>
            <a:r>
              <a:rPr lang="en-GB" dirty="0">
                <a:latin typeface="Calibri Light" panose="020F0302020204030204" pitchFamily="34" charset="0"/>
                <a:cs typeface="Arial" charset="0"/>
              </a:rPr>
              <a:t>He had one very simple belief - Germany should be brought to its knees so that she could never start a war again (France had been invaded by Germany before in 1871).</a:t>
            </a:r>
            <a:r>
              <a:rPr lang="en-GB" dirty="0">
                <a:latin typeface="Calibri Light" panose="020F0302020204030204" pitchFamily="34" charset="0"/>
              </a:rPr>
              <a:t>  </a:t>
            </a:r>
            <a:br>
              <a:rPr lang="en-GB" sz="1000" dirty="0">
                <a:latin typeface="Calibri Light" panose="020F0302020204030204" pitchFamily="34" charset="0"/>
              </a:rPr>
            </a:br>
            <a:br>
              <a:rPr lang="en-GB" sz="1000" dirty="0">
                <a:latin typeface="Calibri Light" panose="020F0302020204030204" pitchFamily="34" charset="0"/>
              </a:rPr>
            </a:br>
            <a:r>
              <a:rPr lang="en-GB" dirty="0">
                <a:latin typeface="Calibri Light" panose="020F0302020204030204" pitchFamily="34" charset="0"/>
              </a:rPr>
              <a:t>He liked the idea of a small German army, and the demilitarised zone in the Rhineland, because he thought that this would protect France from attack in the future. Also, he was pleased that France received Alsace-Lorraine as this had been taken off France by Germany in 1871.  In truth though, he wanted the Treaty to be harsher. </a:t>
            </a:r>
          </a:p>
        </p:txBody>
      </p:sp>
      <p:sp>
        <p:nvSpPr>
          <p:cNvPr id="2" name="Rectangle 1">
            <a:extLst>
              <a:ext uri="{FF2B5EF4-FFF2-40B4-BE49-F238E27FC236}">
                <a16:creationId xmlns:a16="http://schemas.microsoft.com/office/drawing/2014/main" id="{2A082272-E5A9-4BDD-82B5-A33F4B49A94E}"/>
              </a:ext>
            </a:extLst>
          </p:cNvPr>
          <p:cNvSpPr/>
          <p:nvPr/>
        </p:nvSpPr>
        <p:spPr>
          <a:xfrm>
            <a:off x="683568" y="3510648"/>
            <a:ext cx="2007409" cy="1200329"/>
          </a:xfrm>
          <a:prstGeom prst="rect">
            <a:avLst/>
          </a:prstGeom>
        </p:spPr>
        <p:txBody>
          <a:bodyPr wrap="square">
            <a:spAutoFit/>
          </a:bodyPr>
          <a:lstStyle/>
          <a:p>
            <a:pPr algn="ctr">
              <a:spcBef>
                <a:spcPct val="50000"/>
              </a:spcBef>
            </a:pPr>
            <a:r>
              <a:rPr lang="en-GB" dirty="0">
                <a:solidFill>
                  <a:srgbClr val="FF3300"/>
                </a:solidFill>
                <a:latin typeface="Calibri Light" panose="020F0302020204030204" pitchFamily="34" charset="0"/>
              </a:rPr>
              <a:t>What did Clemenceau </a:t>
            </a:r>
            <a:r>
              <a:rPr lang="en-GB" dirty="0">
                <a:solidFill>
                  <a:srgbClr val="000099"/>
                </a:solidFill>
                <a:latin typeface="Calibri Light" panose="020F0302020204030204" pitchFamily="34" charset="0"/>
              </a:rPr>
              <a:t>like</a:t>
            </a:r>
            <a:r>
              <a:rPr lang="en-GB" dirty="0">
                <a:solidFill>
                  <a:srgbClr val="FF3300"/>
                </a:solidFill>
                <a:latin typeface="Calibri Light" panose="020F0302020204030204" pitchFamily="34" charset="0"/>
              </a:rPr>
              <a:t> and </a:t>
            </a:r>
            <a:r>
              <a:rPr lang="en-GB" dirty="0">
                <a:solidFill>
                  <a:srgbClr val="00CC00"/>
                </a:solidFill>
                <a:latin typeface="Calibri Light" panose="020F0302020204030204" pitchFamily="34" charset="0"/>
              </a:rPr>
              <a:t>dislike</a:t>
            </a:r>
            <a:r>
              <a:rPr lang="en-GB" dirty="0">
                <a:solidFill>
                  <a:srgbClr val="FF3300"/>
                </a:solidFill>
                <a:latin typeface="Calibri Light" panose="020F0302020204030204" pitchFamily="34" charset="0"/>
              </a:rPr>
              <a:t> about the Treaty?</a:t>
            </a:r>
          </a:p>
        </p:txBody>
      </p:sp>
    </p:spTree>
    <p:extLst>
      <p:ext uri="{BB962C8B-B14F-4D97-AF65-F5344CB8AC3E}">
        <p14:creationId xmlns:p14="http://schemas.microsoft.com/office/powerpoint/2010/main" val="236953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descr="npo000026">
            <a:hlinkClick r:id="rId2" action="ppaction://hlinksldjump"/>
          </p:cNvPr>
          <p:cNvPicPr>
            <a:picLocks noChangeAspect="1" noChangeArrowheads="1"/>
          </p:cNvPicPr>
          <p:nvPr/>
        </p:nvPicPr>
        <p:blipFill>
          <a:blip r:embed="rId3" cstate="print"/>
          <a:srcRect/>
          <a:stretch>
            <a:fillRect/>
          </a:stretch>
        </p:blipFill>
        <p:spPr bwMode="auto">
          <a:xfrm>
            <a:off x="6900959" y="622278"/>
            <a:ext cx="1507530" cy="2518678"/>
          </a:xfrm>
          <a:prstGeom prst="rect">
            <a:avLst/>
          </a:prstGeom>
          <a:noFill/>
          <a:ln w="9525" algn="ctr">
            <a:noFill/>
            <a:miter lim="800000"/>
            <a:headEnd/>
            <a:tailEnd/>
          </a:ln>
        </p:spPr>
      </p:pic>
      <p:sp>
        <p:nvSpPr>
          <p:cNvPr id="9220" name="Text Box 3"/>
          <p:cNvSpPr txBox="1">
            <a:spLocks noChangeArrowheads="1"/>
          </p:cNvSpPr>
          <p:nvPr/>
        </p:nvSpPr>
        <p:spPr bwMode="auto">
          <a:xfrm>
            <a:off x="755576" y="663354"/>
            <a:ext cx="5976664" cy="3046988"/>
          </a:xfrm>
          <a:prstGeom prst="rect">
            <a:avLst/>
          </a:prstGeom>
          <a:noFill/>
          <a:ln w="9525">
            <a:noFill/>
            <a:miter lim="800000"/>
            <a:headEnd/>
            <a:tailEnd/>
          </a:ln>
        </p:spPr>
        <p:txBody>
          <a:bodyPr wrap="square">
            <a:spAutoFit/>
          </a:bodyPr>
          <a:lstStyle/>
          <a:p>
            <a:pPr algn="ctr" eaLnBrk="0" hangingPunct="0"/>
            <a:r>
              <a:rPr lang="en-GB" sz="2400" b="1" u="sng" dirty="0">
                <a:solidFill>
                  <a:srgbClr val="000000"/>
                </a:solidFill>
                <a:latin typeface="Calibri Light" panose="020F0302020204030204" pitchFamily="34" charset="0"/>
              </a:rPr>
              <a:t>Wilson (USA)</a:t>
            </a:r>
            <a:br>
              <a:rPr lang="en-GB" sz="2400" u="sng" dirty="0">
                <a:solidFill>
                  <a:srgbClr val="000000"/>
                </a:solidFill>
                <a:latin typeface="Calibri Light" panose="020F0302020204030204" pitchFamily="34" charset="0"/>
              </a:rPr>
            </a:br>
            <a:endParaRPr lang="en-GB" sz="2400" dirty="0">
              <a:solidFill>
                <a:srgbClr val="000000"/>
              </a:solidFill>
              <a:latin typeface="Calibri Light" panose="020F0302020204030204" pitchFamily="34" charset="0"/>
            </a:endParaRPr>
          </a:p>
          <a:p>
            <a:pPr algn="ctr" eaLnBrk="0" hangingPunct="0">
              <a:buFontTx/>
              <a:buChar char="•"/>
            </a:pPr>
            <a:r>
              <a:rPr lang="en-GB" sz="2400" dirty="0">
                <a:solidFill>
                  <a:srgbClr val="000000"/>
                </a:solidFill>
                <a:latin typeface="Calibri Light" panose="020F0302020204030204" pitchFamily="34" charset="0"/>
              </a:rPr>
              <a:t> </a:t>
            </a:r>
            <a:r>
              <a:rPr lang="en-GB" sz="2000" dirty="0">
                <a:solidFill>
                  <a:srgbClr val="000000"/>
                </a:solidFill>
                <a:latin typeface="Calibri Light" panose="020F0302020204030204" pitchFamily="34" charset="0"/>
              </a:rPr>
              <a:t>a better and more peaceful world</a:t>
            </a:r>
            <a:br>
              <a:rPr lang="en-GB" sz="2000" dirty="0">
                <a:solidFill>
                  <a:srgbClr val="000000"/>
                </a:solidFill>
                <a:latin typeface="Calibri Light" panose="020F0302020204030204" pitchFamily="34" charset="0"/>
              </a:rPr>
            </a:br>
            <a:endParaRPr lang="en-GB" sz="2000" dirty="0">
              <a:solidFill>
                <a:srgbClr val="000000"/>
              </a:solidFill>
              <a:latin typeface="Calibri Light" panose="020F0302020204030204" pitchFamily="34" charset="0"/>
            </a:endParaRPr>
          </a:p>
          <a:p>
            <a:pPr algn="ctr" eaLnBrk="0" hangingPunct="0">
              <a:buFontTx/>
              <a:buChar char="•"/>
            </a:pPr>
            <a:r>
              <a:rPr lang="en-GB" sz="2000" dirty="0">
                <a:solidFill>
                  <a:srgbClr val="000000"/>
                </a:solidFill>
                <a:latin typeface="Calibri Light" panose="020F0302020204030204" pitchFamily="34" charset="0"/>
              </a:rPr>
              <a:t> a League of Nations that would help and support each other and help to promote world peace</a:t>
            </a:r>
            <a:br>
              <a:rPr lang="en-GB" sz="2000" dirty="0">
                <a:solidFill>
                  <a:srgbClr val="000000"/>
                </a:solidFill>
                <a:latin typeface="Calibri Light" panose="020F0302020204030204" pitchFamily="34" charset="0"/>
              </a:rPr>
            </a:br>
            <a:endParaRPr lang="en-GB" sz="2000" dirty="0">
              <a:solidFill>
                <a:srgbClr val="000000"/>
              </a:solidFill>
              <a:latin typeface="Calibri Light" panose="020F0302020204030204" pitchFamily="34" charset="0"/>
            </a:endParaRPr>
          </a:p>
          <a:p>
            <a:pPr algn="ctr" eaLnBrk="0" hangingPunct="0">
              <a:buFontTx/>
              <a:buChar char="•"/>
            </a:pPr>
            <a:r>
              <a:rPr lang="en-GB" sz="2000" dirty="0">
                <a:solidFill>
                  <a:srgbClr val="000000"/>
                </a:solidFill>
                <a:latin typeface="Calibri Light" panose="020F0302020204030204" pitchFamily="34" charset="0"/>
              </a:rPr>
              <a:t> the right to self-determination. The right to decide which country you wish to be governed by</a:t>
            </a:r>
            <a:endParaRPr lang="en-GB" dirty="0">
              <a:solidFill>
                <a:srgbClr val="000000"/>
              </a:solidFill>
              <a:latin typeface="Calibri Light" panose="020F0302020204030204" pitchFamily="34" charset="0"/>
            </a:endParaRPr>
          </a:p>
        </p:txBody>
      </p:sp>
      <p:sp>
        <p:nvSpPr>
          <p:cNvPr id="9224" name="AutoShape 8">
            <a:hlinkClick r:id="rId2" action="ppaction://hlinksldjump" highlightClick="1"/>
          </p:cNvPr>
          <p:cNvSpPr>
            <a:spLocks noChangeArrowheads="1"/>
          </p:cNvSpPr>
          <p:nvPr/>
        </p:nvSpPr>
        <p:spPr bwMode="auto">
          <a:xfrm flipH="1">
            <a:off x="8639175"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sp>
        <p:nvSpPr>
          <p:cNvPr id="2" name="Rectangle 1">
            <a:extLst>
              <a:ext uri="{FF2B5EF4-FFF2-40B4-BE49-F238E27FC236}">
                <a16:creationId xmlns:a16="http://schemas.microsoft.com/office/drawing/2014/main" id="{76364C56-2059-415B-B276-3C882A2C9D8A}"/>
              </a:ext>
            </a:extLst>
          </p:cNvPr>
          <p:cNvSpPr/>
          <p:nvPr/>
        </p:nvSpPr>
        <p:spPr>
          <a:xfrm>
            <a:off x="755575" y="5301208"/>
            <a:ext cx="7652913" cy="646331"/>
          </a:xfrm>
          <a:prstGeom prst="rect">
            <a:avLst/>
          </a:prstGeom>
        </p:spPr>
        <p:txBody>
          <a:bodyPr wrap="square">
            <a:spAutoFit/>
          </a:bodyPr>
          <a:lstStyle/>
          <a:p>
            <a:r>
              <a:rPr lang="en-GB" dirty="0">
                <a:solidFill>
                  <a:srgbClr val="000000"/>
                </a:solidFill>
                <a:latin typeface="Calibri Light" panose="020F0302020204030204" pitchFamily="34" charset="0"/>
              </a:rPr>
              <a:t>The U.S.A. had joined war late (1917) and hadn't suffered as much as the other Allies in terms of human and material costs.</a:t>
            </a:r>
            <a:endParaRPr lang="en-AU" dirty="0"/>
          </a:p>
        </p:txBody>
      </p:sp>
    </p:spTree>
    <p:extLst>
      <p:ext uri="{BB962C8B-B14F-4D97-AF65-F5344CB8AC3E}">
        <p14:creationId xmlns:p14="http://schemas.microsoft.com/office/powerpoint/2010/main" val="128273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npo00002b">
            <a:hlinkClick r:id="rId2" action="ppaction://hlinksldjump"/>
          </p:cNvPr>
          <p:cNvPicPr>
            <a:picLocks noChangeAspect="1" noChangeArrowheads="1"/>
          </p:cNvPicPr>
          <p:nvPr/>
        </p:nvPicPr>
        <p:blipFill>
          <a:blip r:embed="rId3" cstate="print"/>
          <a:srcRect/>
          <a:stretch>
            <a:fillRect/>
          </a:stretch>
        </p:blipFill>
        <p:spPr bwMode="auto">
          <a:xfrm>
            <a:off x="764381" y="683936"/>
            <a:ext cx="1647379" cy="2458172"/>
          </a:xfrm>
          <a:prstGeom prst="rect">
            <a:avLst/>
          </a:prstGeom>
          <a:noFill/>
          <a:ln w="9525" algn="ctr">
            <a:noFill/>
            <a:miter lim="800000"/>
            <a:headEnd/>
            <a:tailEnd/>
          </a:ln>
        </p:spPr>
      </p:pic>
      <p:sp>
        <p:nvSpPr>
          <p:cNvPr id="10244" name="Text Box 3"/>
          <p:cNvSpPr txBox="1">
            <a:spLocks noChangeArrowheads="1"/>
          </p:cNvSpPr>
          <p:nvPr/>
        </p:nvSpPr>
        <p:spPr bwMode="auto">
          <a:xfrm>
            <a:off x="2699792" y="683936"/>
            <a:ext cx="5715000" cy="4555093"/>
          </a:xfrm>
          <a:prstGeom prst="rect">
            <a:avLst/>
          </a:prstGeom>
          <a:noFill/>
          <a:ln w="9525">
            <a:noFill/>
            <a:miter lim="800000"/>
            <a:headEnd/>
            <a:tailEnd/>
          </a:ln>
        </p:spPr>
        <p:txBody>
          <a:bodyPr>
            <a:spAutoFit/>
          </a:bodyPr>
          <a:lstStyle/>
          <a:p>
            <a:pPr eaLnBrk="0" hangingPunct="0"/>
            <a:r>
              <a:rPr lang="en-GB" sz="2300" b="1" u="sng" dirty="0">
                <a:solidFill>
                  <a:srgbClr val="000000"/>
                </a:solidFill>
                <a:latin typeface="Calibri Light" panose="020F0302020204030204" pitchFamily="34" charset="0"/>
              </a:rPr>
              <a:t>Wilson (USA)</a:t>
            </a:r>
            <a:br>
              <a:rPr lang="en-GB" sz="2300" u="sng" dirty="0">
                <a:solidFill>
                  <a:srgbClr val="000000"/>
                </a:solidFill>
                <a:latin typeface="Calibri Light" panose="020F0302020204030204" pitchFamily="34" charset="0"/>
              </a:rPr>
            </a:br>
            <a:br>
              <a:rPr lang="en-GB" sz="900" u="sng" dirty="0">
                <a:solidFill>
                  <a:srgbClr val="000000"/>
                </a:solidFill>
                <a:latin typeface="Calibri Light" panose="020F0302020204030204" pitchFamily="34" charset="0"/>
              </a:rPr>
            </a:br>
            <a:br>
              <a:rPr lang="en-GB" sz="900" u="sng" dirty="0">
                <a:solidFill>
                  <a:srgbClr val="000000"/>
                </a:solidFill>
                <a:latin typeface="Calibri Light" panose="020F0302020204030204" pitchFamily="34" charset="0"/>
              </a:rPr>
            </a:br>
            <a:r>
              <a:rPr lang="en-GB" sz="2000" dirty="0">
                <a:latin typeface="Calibri Light" panose="020F0302020204030204" pitchFamily="34" charset="0"/>
              </a:rPr>
              <a:t>Wilson got self-determination for the peoples of Eastern Europe, and a League of Nations, but he was disappointed with the Treaty because few of his ‘Fourteen Points’ were acted upon. </a:t>
            </a:r>
            <a:br>
              <a:rPr lang="en-GB" sz="900" dirty="0">
                <a:latin typeface="Calibri Light" panose="020F0302020204030204" pitchFamily="34" charset="0"/>
              </a:rPr>
            </a:br>
            <a:br>
              <a:rPr lang="en-GB" sz="900" dirty="0">
                <a:latin typeface="Calibri Light" panose="020F0302020204030204" pitchFamily="34" charset="0"/>
              </a:rPr>
            </a:br>
            <a:r>
              <a:rPr lang="en-GB" sz="2000" dirty="0">
                <a:latin typeface="Calibri Light" panose="020F0302020204030204" pitchFamily="34" charset="0"/>
              </a:rPr>
              <a:t>Worst of all, when Wilson went back to America, the Senate refused to join the League of Nations, and refused to sign the Treaty of Versailles! </a:t>
            </a:r>
            <a:r>
              <a:rPr lang="en-GB" sz="2000" dirty="0">
                <a:latin typeface="Calibri Light" panose="020F0302020204030204" pitchFamily="34" charset="0"/>
                <a:cs typeface="Arial" charset="0"/>
              </a:rPr>
              <a:t>In America, there was a growing desire for the government to adopt a policy of isolation and leave Europe to its own devices.  Wilson believed that Germany should be punished, but in a way that would lead to European reconciliation (peace) as opposed to revenge (war).</a:t>
            </a:r>
            <a:endParaRPr lang="en-GB" sz="2300" dirty="0">
              <a:latin typeface="Calibri Light" panose="020F0302020204030204" pitchFamily="34" charset="0"/>
            </a:endParaRPr>
          </a:p>
        </p:txBody>
      </p:sp>
      <p:sp>
        <p:nvSpPr>
          <p:cNvPr id="10246" name="Rectangle 7"/>
          <p:cNvSpPr>
            <a:spLocks noChangeArrowheads="1"/>
          </p:cNvSpPr>
          <p:nvPr/>
        </p:nvSpPr>
        <p:spPr bwMode="auto">
          <a:xfrm>
            <a:off x="579958" y="4077072"/>
            <a:ext cx="2016224" cy="923330"/>
          </a:xfrm>
          <a:prstGeom prst="rect">
            <a:avLst/>
          </a:prstGeom>
          <a:noFill/>
          <a:ln w="9525">
            <a:noFill/>
            <a:miter lim="800000"/>
            <a:headEnd/>
            <a:tailEnd/>
          </a:ln>
        </p:spPr>
        <p:txBody>
          <a:bodyPr wrap="square">
            <a:spAutoFit/>
          </a:bodyPr>
          <a:lstStyle/>
          <a:p>
            <a:pPr algn="ctr">
              <a:spcBef>
                <a:spcPct val="50000"/>
              </a:spcBef>
            </a:pPr>
            <a:r>
              <a:rPr lang="en-GB" dirty="0">
                <a:solidFill>
                  <a:srgbClr val="FF3300"/>
                </a:solidFill>
                <a:latin typeface="Calibri Light" panose="020F0302020204030204" pitchFamily="34" charset="0"/>
              </a:rPr>
              <a:t>What did Wilson </a:t>
            </a:r>
            <a:r>
              <a:rPr lang="en-GB" dirty="0">
                <a:solidFill>
                  <a:srgbClr val="000099"/>
                </a:solidFill>
                <a:latin typeface="Calibri Light" panose="020F0302020204030204" pitchFamily="34" charset="0"/>
              </a:rPr>
              <a:t>like </a:t>
            </a:r>
            <a:r>
              <a:rPr lang="en-GB" dirty="0">
                <a:solidFill>
                  <a:srgbClr val="FF3300"/>
                </a:solidFill>
                <a:latin typeface="Calibri Light" panose="020F0302020204030204" pitchFamily="34" charset="0"/>
              </a:rPr>
              <a:t>and </a:t>
            </a:r>
            <a:r>
              <a:rPr lang="en-GB" dirty="0">
                <a:solidFill>
                  <a:srgbClr val="00CC00"/>
                </a:solidFill>
                <a:latin typeface="Calibri Light" panose="020F0302020204030204" pitchFamily="34" charset="0"/>
              </a:rPr>
              <a:t>dislike</a:t>
            </a:r>
            <a:r>
              <a:rPr lang="en-GB" dirty="0">
                <a:solidFill>
                  <a:srgbClr val="FF3300"/>
                </a:solidFill>
                <a:latin typeface="Calibri Light" panose="020F0302020204030204" pitchFamily="34" charset="0"/>
              </a:rPr>
              <a:t> about the treaty?</a:t>
            </a:r>
          </a:p>
        </p:txBody>
      </p:sp>
      <p:sp>
        <p:nvSpPr>
          <p:cNvPr id="10247" name="AutoShape 9">
            <a:hlinkClick r:id="" action="ppaction://hlinkshowjump?jump=previousslide" highlightClick="1"/>
          </p:cNvPr>
          <p:cNvSpPr>
            <a:spLocks noChangeArrowheads="1"/>
          </p:cNvSpPr>
          <p:nvPr/>
        </p:nvSpPr>
        <p:spPr bwMode="auto">
          <a:xfrm flipH="1">
            <a:off x="8639175"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spTree>
    <p:extLst>
      <p:ext uri="{BB962C8B-B14F-4D97-AF65-F5344CB8AC3E}">
        <p14:creationId xmlns:p14="http://schemas.microsoft.com/office/powerpoint/2010/main" val="424353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WordArt 2"/>
          <p:cNvSpPr>
            <a:spLocks noChangeArrowheads="1" noChangeShapeType="1" noTextEdit="1"/>
          </p:cNvSpPr>
          <p:nvPr/>
        </p:nvSpPr>
        <p:spPr bwMode="auto">
          <a:xfrm rot="-504750">
            <a:off x="539750" y="836613"/>
            <a:ext cx="8064500" cy="2014537"/>
          </a:xfrm>
          <a:prstGeom prst="rect">
            <a:avLst/>
          </a:prstGeom>
        </p:spPr>
        <p:txBody>
          <a:bodyPr wrap="none" fromWordArt="1">
            <a:prstTxWarp prst="textPlain">
              <a:avLst>
                <a:gd name="adj" fmla="val 50000"/>
              </a:avLst>
            </a:prstTxWarp>
          </a:bodyPr>
          <a:lstStyle/>
          <a:p>
            <a:pPr algn="ctr"/>
            <a:r>
              <a:rPr lang="en-AU" sz="3600" i="1" kern="10">
                <a:ln w="28575">
                  <a:solidFill>
                    <a:srgbClr val="000000"/>
                  </a:solidFill>
                  <a:round/>
                  <a:headEnd/>
                  <a:tailEnd/>
                </a:ln>
                <a:solidFill>
                  <a:srgbClr val="FFFFFF"/>
                </a:solidFill>
                <a:latin typeface="Arial Black"/>
              </a:rPr>
              <a:t>The terms of </a:t>
            </a:r>
          </a:p>
          <a:p>
            <a:pPr algn="ctr"/>
            <a:r>
              <a:rPr lang="en-AU" sz="3600" i="1" kern="10">
                <a:ln w="28575">
                  <a:solidFill>
                    <a:srgbClr val="000000"/>
                  </a:solidFill>
                  <a:round/>
                  <a:headEnd/>
                  <a:tailEnd/>
                </a:ln>
                <a:solidFill>
                  <a:srgbClr val="FFFFFF"/>
                </a:solidFill>
                <a:latin typeface="Arial Black"/>
              </a:rPr>
              <a:t>The Treaty of Versailles</a:t>
            </a:r>
          </a:p>
        </p:txBody>
      </p:sp>
      <p:pic>
        <p:nvPicPr>
          <p:cNvPr id="12292" name="Picture 3" descr="npo000034"/>
          <p:cNvPicPr>
            <a:picLocks noChangeAspect="1" noChangeArrowheads="1"/>
          </p:cNvPicPr>
          <p:nvPr/>
        </p:nvPicPr>
        <p:blipFill>
          <a:blip r:embed="rId2" cstate="print"/>
          <a:srcRect/>
          <a:stretch>
            <a:fillRect/>
          </a:stretch>
        </p:blipFill>
        <p:spPr bwMode="auto">
          <a:xfrm>
            <a:off x="3563938" y="3213100"/>
            <a:ext cx="2447925" cy="2179638"/>
          </a:xfrm>
          <a:prstGeom prst="rect">
            <a:avLst/>
          </a:prstGeom>
          <a:noFill/>
          <a:ln w="9525" algn="ctr">
            <a:noFill/>
            <a:miter lim="800000"/>
            <a:headEnd/>
            <a:tailEnd/>
          </a:ln>
        </p:spPr>
      </p:pic>
      <p:pic>
        <p:nvPicPr>
          <p:cNvPr id="12293" name="Picture 4" descr="npo000036"/>
          <p:cNvPicPr>
            <a:picLocks noChangeAspect="1" noChangeArrowheads="1"/>
          </p:cNvPicPr>
          <p:nvPr/>
        </p:nvPicPr>
        <p:blipFill>
          <a:blip r:embed="rId3" cstate="print"/>
          <a:srcRect/>
          <a:stretch>
            <a:fillRect/>
          </a:stretch>
        </p:blipFill>
        <p:spPr bwMode="auto">
          <a:xfrm>
            <a:off x="5219700" y="4481513"/>
            <a:ext cx="288925" cy="212725"/>
          </a:xfrm>
          <a:prstGeom prst="rect">
            <a:avLst/>
          </a:prstGeom>
          <a:noFill/>
          <a:ln w="9525" algn="ctr">
            <a:noFill/>
            <a:miter lim="800000"/>
            <a:headEnd/>
            <a:tailEnd/>
          </a:ln>
        </p:spPr>
      </p:pic>
      <p:pic>
        <p:nvPicPr>
          <p:cNvPr id="12294" name="Picture 5" descr="npo000038"/>
          <p:cNvPicPr>
            <a:picLocks noChangeAspect="1" noChangeArrowheads="1"/>
          </p:cNvPicPr>
          <p:nvPr/>
        </p:nvPicPr>
        <p:blipFill>
          <a:blip r:embed="rId4" cstate="print"/>
          <a:srcRect/>
          <a:stretch>
            <a:fillRect/>
          </a:stretch>
        </p:blipFill>
        <p:spPr bwMode="auto">
          <a:xfrm>
            <a:off x="5435600" y="4265613"/>
            <a:ext cx="365125" cy="268287"/>
          </a:xfrm>
          <a:prstGeom prst="rect">
            <a:avLst/>
          </a:prstGeom>
          <a:noFill/>
          <a:ln w="9525" algn="ctr">
            <a:noFill/>
            <a:miter lim="800000"/>
            <a:headEnd/>
            <a:tailEnd/>
          </a:ln>
        </p:spPr>
      </p:pic>
      <p:pic>
        <p:nvPicPr>
          <p:cNvPr id="12295" name="Picture 6" descr="German Reich Flag"/>
          <p:cNvPicPr>
            <a:picLocks noChangeAspect="1" noChangeArrowheads="1"/>
          </p:cNvPicPr>
          <p:nvPr/>
        </p:nvPicPr>
        <p:blipFill>
          <a:blip r:embed="rId5" cstate="print"/>
          <a:srcRect/>
          <a:stretch>
            <a:fillRect/>
          </a:stretch>
        </p:blipFill>
        <p:spPr bwMode="auto">
          <a:xfrm>
            <a:off x="3851275" y="4049713"/>
            <a:ext cx="288925" cy="217487"/>
          </a:xfrm>
          <a:prstGeom prst="rect">
            <a:avLst/>
          </a:prstGeom>
          <a:noFill/>
          <a:ln w="9525" algn="ctr">
            <a:noFill/>
            <a:miter lim="800000"/>
            <a:headEnd/>
            <a:tailEnd/>
          </a:ln>
        </p:spPr>
      </p:pic>
      <p:pic>
        <p:nvPicPr>
          <p:cNvPr id="12296" name="Picture 7" descr="npo00003c"/>
          <p:cNvPicPr>
            <a:picLocks noChangeAspect="1" noChangeArrowheads="1"/>
          </p:cNvPicPr>
          <p:nvPr/>
        </p:nvPicPr>
        <p:blipFill>
          <a:blip r:embed="rId6" cstate="print"/>
          <a:srcRect/>
          <a:stretch>
            <a:fillRect/>
          </a:stretch>
        </p:blipFill>
        <p:spPr bwMode="auto">
          <a:xfrm>
            <a:off x="5508625" y="4481513"/>
            <a:ext cx="360363" cy="236537"/>
          </a:xfrm>
          <a:prstGeom prst="rect">
            <a:avLst/>
          </a:prstGeom>
          <a:noFill/>
          <a:ln w="9525" algn="ctr">
            <a:noFill/>
            <a:miter lim="800000"/>
            <a:headEnd/>
            <a:tailEnd/>
          </a:ln>
        </p:spPr>
      </p:pic>
      <p:sp>
        <p:nvSpPr>
          <p:cNvPr id="12297" name="Text Box 8"/>
          <p:cNvSpPr txBox="1">
            <a:spLocks noChangeArrowheads="1"/>
          </p:cNvSpPr>
          <p:nvPr/>
        </p:nvSpPr>
        <p:spPr bwMode="auto">
          <a:xfrm>
            <a:off x="-36513" y="5516563"/>
            <a:ext cx="9144001" cy="884237"/>
          </a:xfrm>
          <a:prstGeom prst="rect">
            <a:avLst/>
          </a:prstGeom>
          <a:solidFill>
            <a:srgbClr val="0000FF"/>
          </a:solidFill>
          <a:ln w="9525">
            <a:noFill/>
            <a:miter lim="800000"/>
            <a:headEnd/>
            <a:tailEnd/>
          </a:ln>
        </p:spPr>
        <p:txBody>
          <a:bodyPr>
            <a:spAutoFit/>
          </a:bodyPr>
          <a:lstStyle/>
          <a:p>
            <a:pPr algn="ctr">
              <a:spcBef>
                <a:spcPct val="50000"/>
              </a:spcBef>
            </a:pPr>
            <a:r>
              <a:rPr lang="en-GB" b="1">
                <a:solidFill>
                  <a:schemeClr val="bg1"/>
                </a:solidFill>
                <a:latin typeface="Comic Sans MS" pitchFamily="66" charset="0"/>
              </a:rPr>
              <a:t>What would members of the public in Allied countries think of the Germans in 1918</a:t>
            </a:r>
            <a:r>
              <a:rPr lang="en-GB" sz="2800">
                <a:solidFill>
                  <a:schemeClr val="bg1"/>
                </a:solidFill>
                <a:latin typeface="Comic Sans MS" pitchFamily="66" charset="0"/>
              </a:rPr>
              <a:t>?</a:t>
            </a:r>
          </a:p>
        </p:txBody>
      </p:sp>
    </p:spTree>
    <p:extLst>
      <p:ext uri="{BB962C8B-B14F-4D97-AF65-F5344CB8AC3E}">
        <p14:creationId xmlns:p14="http://schemas.microsoft.com/office/powerpoint/2010/main" val="420920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0" y="0"/>
            <a:ext cx="9144000" cy="946150"/>
          </a:xfrm>
          <a:prstGeom prst="rect">
            <a:avLst/>
          </a:prstGeom>
          <a:solidFill>
            <a:srgbClr val="0000FF"/>
          </a:solidFill>
          <a:ln w="9525">
            <a:noFill/>
            <a:miter lim="800000"/>
            <a:headEnd/>
            <a:tailEnd/>
          </a:ln>
        </p:spPr>
        <p:txBody>
          <a:bodyPr>
            <a:spAutoFit/>
          </a:bodyPr>
          <a:lstStyle/>
          <a:p>
            <a:pPr algn="ctr">
              <a:spcBef>
                <a:spcPct val="50000"/>
              </a:spcBef>
            </a:pPr>
            <a:r>
              <a:rPr lang="en-GB" sz="2800">
                <a:solidFill>
                  <a:schemeClr val="bg1"/>
                </a:solidFill>
                <a:latin typeface="Comic Sans MS" pitchFamily="66" charset="0"/>
              </a:rPr>
              <a:t>What does this source tell you about the British public’s feelings towards Germany in 1918?</a:t>
            </a:r>
          </a:p>
        </p:txBody>
      </p:sp>
      <p:sp>
        <p:nvSpPr>
          <p:cNvPr id="13316" name="Text Box 5"/>
          <p:cNvSpPr txBox="1">
            <a:spLocks noChangeArrowheads="1"/>
          </p:cNvSpPr>
          <p:nvPr/>
        </p:nvSpPr>
        <p:spPr bwMode="auto">
          <a:xfrm>
            <a:off x="250825" y="1268413"/>
            <a:ext cx="8642350" cy="1843087"/>
          </a:xfrm>
          <a:prstGeom prst="rect">
            <a:avLst/>
          </a:prstGeom>
          <a:noFill/>
          <a:ln w="28575">
            <a:solidFill>
              <a:schemeClr val="tx1"/>
            </a:solidFill>
            <a:miter lim="800000"/>
            <a:headEnd/>
            <a:tailEnd/>
          </a:ln>
        </p:spPr>
        <p:txBody>
          <a:bodyPr>
            <a:spAutoFit/>
          </a:bodyPr>
          <a:lstStyle/>
          <a:p>
            <a:pPr>
              <a:lnSpc>
                <a:spcPct val="125000"/>
              </a:lnSpc>
              <a:spcBef>
                <a:spcPct val="50000"/>
              </a:spcBef>
            </a:pPr>
            <a:r>
              <a:rPr lang="en-GB" sz="2100">
                <a:latin typeface="Comic Sans MS" pitchFamily="66" charset="0"/>
              </a:rPr>
              <a:t>“The Germans, if this government is elected, are going to pay every penny; they are going to be squeezed, as a lemon is squeezed, until the pips squeak.” </a:t>
            </a:r>
          </a:p>
          <a:p>
            <a:pPr algn="r">
              <a:spcBef>
                <a:spcPct val="50000"/>
              </a:spcBef>
            </a:pPr>
            <a:br>
              <a:rPr lang="en-GB" sz="1000" i="1">
                <a:latin typeface="Comic Sans MS" pitchFamily="66" charset="0"/>
              </a:rPr>
            </a:br>
            <a:r>
              <a:rPr lang="en-GB" sz="1900" i="1">
                <a:latin typeface="Comic Sans MS" pitchFamily="66" charset="0"/>
              </a:rPr>
              <a:t>(Sir Eric Geddes, December 1918)</a:t>
            </a:r>
          </a:p>
        </p:txBody>
      </p:sp>
      <p:pic>
        <p:nvPicPr>
          <p:cNvPr id="13319" name="Picture 8" descr="HM00376_[1]"/>
          <p:cNvPicPr>
            <a:picLocks noChangeAspect="1" noChangeArrowheads="1"/>
          </p:cNvPicPr>
          <p:nvPr/>
        </p:nvPicPr>
        <p:blipFill>
          <a:blip r:embed="rId2" cstate="print"/>
          <a:srcRect/>
          <a:stretch>
            <a:fillRect/>
          </a:stretch>
        </p:blipFill>
        <p:spPr bwMode="auto">
          <a:xfrm rot="3152021">
            <a:off x="2021681" y="2523332"/>
            <a:ext cx="1362075" cy="1446212"/>
          </a:xfrm>
          <a:prstGeom prst="rect">
            <a:avLst/>
          </a:prstGeom>
          <a:noFill/>
          <a:ln w="9525" algn="ctr">
            <a:noFill/>
            <a:miter lim="800000"/>
            <a:headEnd/>
            <a:tailEnd/>
          </a:ln>
        </p:spPr>
      </p:pic>
      <p:pic>
        <p:nvPicPr>
          <p:cNvPr id="13320" name="Picture 9" descr="j0215372[1]"/>
          <p:cNvPicPr>
            <a:picLocks noChangeAspect="1" noChangeArrowheads="1"/>
          </p:cNvPicPr>
          <p:nvPr/>
        </p:nvPicPr>
        <p:blipFill>
          <a:blip r:embed="rId3" cstate="print"/>
          <a:srcRect/>
          <a:stretch>
            <a:fillRect/>
          </a:stretch>
        </p:blipFill>
        <p:spPr bwMode="auto">
          <a:xfrm>
            <a:off x="2987675" y="3500438"/>
            <a:ext cx="1008063" cy="696912"/>
          </a:xfrm>
          <a:prstGeom prst="rect">
            <a:avLst/>
          </a:prstGeom>
          <a:noFill/>
          <a:ln w="9525" algn="ctr">
            <a:noFill/>
            <a:miter lim="800000"/>
            <a:headEnd/>
            <a:tailEnd/>
          </a:ln>
        </p:spPr>
      </p:pic>
      <p:sp>
        <p:nvSpPr>
          <p:cNvPr id="13321" name="Oval 10"/>
          <p:cNvSpPr>
            <a:spLocks noChangeArrowheads="1"/>
          </p:cNvSpPr>
          <p:nvPr/>
        </p:nvSpPr>
        <p:spPr bwMode="auto">
          <a:xfrm>
            <a:off x="3203575" y="2852738"/>
            <a:ext cx="71438" cy="73025"/>
          </a:xfrm>
          <a:prstGeom prst="ellipse">
            <a:avLst/>
          </a:prstGeom>
          <a:gradFill rotWithShape="1">
            <a:gsLst>
              <a:gs pos="0">
                <a:srgbClr val="FFFF00"/>
              </a:gs>
              <a:gs pos="100000">
                <a:srgbClr val="767600"/>
              </a:gs>
            </a:gsLst>
            <a:lin ang="5400000" scaled="1"/>
          </a:gradFill>
          <a:ln w="9525">
            <a:solidFill>
              <a:schemeClr val="tx1"/>
            </a:solidFill>
            <a:round/>
            <a:headEnd/>
            <a:tailEnd/>
          </a:ln>
        </p:spPr>
        <p:txBody>
          <a:bodyPr wrap="none" anchor="ctr"/>
          <a:lstStyle/>
          <a:p>
            <a:endParaRPr lang="en-AU"/>
          </a:p>
        </p:txBody>
      </p:sp>
      <p:sp>
        <p:nvSpPr>
          <p:cNvPr id="13322" name="Oval 11"/>
          <p:cNvSpPr>
            <a:spLocks noChangeArrowheads="1"/>
          </p:cNvSpPr>
          <p:nvPr/>
        </p:nvSpPr>
        <p:spPr bwMode="auto">
          <a:xfrm rot="1566834" flipH="1">
            <a:off x="3419475" y="2852738"/>
            <a:ext cx="71438" cy="79375"/>
          </a:xfrm>
          <a:prstGeom prst="ellipse">
            <a:avLst/>
          </a:prstGeom>
          <a:gradFill rotWithShape="1">
            <a:gsLst>
              <a:gs pos="0">
                <a:srgbClr val="FFFF00"/>
              </a:gs>
              <a:gs pos="100000">
                <a:srgbClr val="767600"/>
              </a:gs>
            </a:gsLst>
            <a:lin ang="5400000" scaled="1"/>
          </a:gradFill>
          <a:ln w="9525">
            <a:solidFill>
              <a:schemeClr val="tx1"/>
            </a:solidFill>
            <a:round/>
            <a:headEnd/>
            <a:tailEnd/>
          </a:ln>
        </p:spPr>
        <p:txBody>
          <a:bodyPr wrap="none" anchor="ctr"/>
          <a:lstStyle/>
          <a:p>
            <a:endParaRPr lang="en-AU"/>
          </a:p>
        </p:txBody>
      </p:sp>
      <p:sp>
        <p:nvSpPr>
          <p:cNvPr id="13323" name="Oval 12"/>
          <p:cNvSpPr>
            <a:spLocks noChangeArrowheads="1"/>
          </p:cNvSpPr>
          <p:nvPr/>
        </p:nvSpPr>
        <p:spPr bwMode="auto">
          <a:xfrm rot="1566834">
            <a:off x="3692525" y="3997325"/>
            <a:ext cx="71438" cy="84138"/>
          </a:xfrm>
          <a:prstGeom prst="ellipse">
            <a:avLst/>
          </a:prstGeom>
          <a:gradFill rotWithShape="1">
            <a:gsLst>
              <a:gs pos="0">
                <a:srgbClr val="FFFF00"/>
              </a:gs>
              <a:gs pos="100000">
                <a:srgbClr val="767600"/>
              </a:gs>
            </a:gsLst>
            <a:lin ang="5400000" scaled="1"/>
          </a:gradFill>
          <a:ln w="9525">
            <a:solidFill>
              <a:schemeClr val="tx1"/>
            </a:solidFill>
            <a:round/>
            <a:headEnd/>
            <a:tailEnd/>
          </a:ln>
        </p:spPr>
        <p:txBody>
          <a:bodyPr wrap="none" anchor="ctr"/>
          <a:lstStyle/>
          <a:p>
            <a:endParaRPr lang="en-AU"/>
          </a:p>
        </p:txBody>
      </p:sp>
      <p:sp>
        <p:nvSpPr>
          <p:cNvPr id="13324" name="Oval 13"/>
          <p:cNvSpPr>
            <a:spLocks noChangeArrowheads="1"/>
          </p:cNvSpPr>
          <p:nvPr/>
        </p:nvSpPr>
        <p:spPr bwMode="auto">
          <a:xfrm rot="1566834">
            <a:off x="3851275" y="3933825"/>
            <a:ext cx="71438" cy="84138"/>
          </a:xfrm>
          <a:prstGeom prst="ellipse">
            <a:avLst/>
          </a:prstGeom>
          <a:gradFill rotWithShape="1">
            <a:gsLst>
              <a:gs pos="0">
                <a:srgbClr val="FFFF00"/>
              </a:gs>
              <a:gs pos="100000">
                <a:srgbClr val="767600"/>
              </a:gs>
            </a:gsLst>
            <a:lin ang="5400000" scaled="1"/>
          </a:gradFill>
          <a:ln w="9525">
            <a:solidFill>
              <a:schemeClr val="tx1"/>
            </a:solidFill>
            <a:round/>
            <a:headEnd/>
            <a:tailEnd/>
          </a:ln>
        </p:spPr>
        <p:txBody>
          <a:bodyPr wrap="none" anchor="ctr"/>
          <a:lstStyle/>
          <a:p>
            <a:endParaRPr lang="en-AU"/>
          </a:p>
        </p:txBody>
      </p:sp>
      <p:sp>
        <p:nvSpPr>
          <p:cNvPr id="13325" name="Oval 14"/>
          <p:cNvSpPr>
            <a:spLocks noChangeArrowheads="1"/>
          </p:cNvSpPr>
          <p:nvPr/>
        </p:nvSpPr>
        <p:spPr bwMode="auto">
          <a:xfrm rot="1566834">
            <a:off x="2987675" y="2708275"/>
            <a:ext cx="71438" cy="84138"/>
          </a:xfrm>
          <a:prstGeom prst="ellipse">
            <a:avLst/>
          </a:prstGeom>
          <a:gradFill rotWithShape="1">
            <a:gsLst>
              <a:gs pos="0">
                <a:srgbClr val="FFFF00"/>
              </a:gs>
              <a:gs pos="100000">
                <a:srgbClr val="767600"/>
              </a:gs>
            </a:gsLst>
            <a:lin ang="5400000" scaled="1"/>
          </a:gradFill>
          <a:ln w="9525">
            <a:solidFill>
              <a:schemeClr val="tx1"/>
            </a:solidFill>
            <a:round/>
            <a:headEnd/>
            <a:tailEnd/>
          </a:ln>
        </p:spPr>
        <p:txBody>
          <a:bodyPr wrap="none" anchor="ctr"/>
          <a:lstStyle/>
          <a:p>
            <a:endParaRPr lang="en-AU"/>
          </a:p>
        </p:txBody>
      </p:sp>
      <p:sp>
        <p:nvSpPr>
          <p:cNvPr id="13326" name="Text Box 16"/>
          <p:cNvSpPr txBox="1">
            <a:spLocks noChangeArrowheads="1"/>
          </p:cNvSpPr>
          <p:nvPr/>
        </p:nvSpPr>
        <p:spPr bwMode="auto">
          <a:xfrm>
            <a:off x="0" y="5373688"/>
            <a:ext cx="9144000" cy="1016000"/>
          </a:xfrm>
          <a:prstGeom prst="rect">
            <a:avLst/>
          </a:prstGeom>
          <a:noFill/>
          <a:ln w="9525">
            <a:solidFill>
              <a:schemeClr val="tx1"/>
            </a:solidFill>
            <a:prstDash val="dash"/>
            <a:miter lim="800000"/>
            <a:headEnd/>
            <a:tailEnd/>
          </a:ln>
        </p:spPr>
        <p:txBody>
          <a:bodyPr>
            <a:spAutoFit/>
          </a:bodyPr>
          <a:lstStyle/>
          <a:p>
            <a:pPr algn="ctr">
              <a:spcBef>
                <a:spcPct val="50000"/>
              </a:spcBef>
            </a:pPr>
            <a:r>
              <a:rPr lang="en-GB" sz="2000">
                <a:latin typeface="Comic Sans MS" pitchFamily="66" charset="0"/>
              </a:rPr>
              <a:t>Sir Eric Geddes was Minister of Munitions in Britain, Controller of the Navy and First Lord of the Admiralty at different points during </a:t>
            </a:r>
            <a:br>
              <a:rPr lang="en-GB" sz="2000">
                <a:latin typeface="Comic Sans MS" pitchFamily="66" charset="0"/>
              </a:rPr>
            </a:br>
            <a:r>
              <a:rPr lang="en-GB" sz="2000">
                <a:latin typeface="Comic Sans MS" pitchFamily="66" charset="0"/>
              </a:rPr>
              <a:t>The First World War.</a:t>
            </a:r>
          </a:p>
        </p:txBody>
      </p:sp>
    </p:spTree>
    <p:extLst>
      <p:ext uri="{BB962C8B-B14F-4D97-AF65-F5344CB8AC3E}">
        <p14:creationId xmlns:p14="http://schemas.microsoft.com/office/powerpoint/2010/main" val="313828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0" y="0"/>
            <a:ext cx="9144000" cy="822325"/>
          </a:xfrm>
          <a:prstGeom prst="rect">
            <a:avLst/>
          </a:prstGeom>
          <a:solidFill>
            <a:srgbClr val="0000FF"/>
          </a:solidFill>
          <a:ln w="9525">
            <a:noFill/>
            <a:miter lim="800000"/>
            <a:headEnd/>
            <a:tailEnd/>
          </a:ln>
        </p:spPr>
        <p:txBody>
          <a:bodyPr>
            <a:spAutoFit/>
          </a:bodyPr>
          <a:lstStyle/>
          <a:p>
            <a:pPr algn="ctr">
              <a:spcBef>
                <a:spcPct val="50000"/>
              </a:spcBef>
            </a:pPr>
            <a:r>
              <a:rPr lang="en-GB">
                <a:solidFill>
                  <a:schemeClr val="bg1"/>
                </a:solidFill>
                <a:latin typeface="Comic Sans MS" pitchFamily="66" charset="0"/>
              </a:rPr>
              <a:t>Does this information help you to understand why so many people wanted revenge after the war?</a:t>
            </a:r>
          </a:p>
        </p:txBody>
      </p:sp>
      <p:sp>
        <p:nvSpPr>
          <p:cNvPr id="14340" name="Text Box 3"/>
          <p:cNvSpPr txBox="1">
            <a:spLocks noChangeArrowheads="1"/>
          </p:cNvSpPr>
          <p:nvPr/>
        </p:nvSpPr>
        <p:spPr bwMode="auto">
          <a:xfrm>
            <a:off x="250825" y="981075"/>
            <a:ext cx="8642350" cy="2208213"/>
          </a:xfrm>
          <a:prstGeom prst="rect">
            <a:avLst/>
          </a:prstGeom>
          <a:noFill/>
          <a:ln w="28575">
            <a:solidFill>
              <a:schemeClr val="tx1"/>
            </a:solidFill>
            <a:miter lim="800000"/>
            <a:headEnd/>
            <a:tailEnd/>
          </a:ln>
        </p:spPr>
        <p:txBody>
          <a:bodyPr>
            <a:spAutoFit/>
          </a:bodyPr>
          <a:lstStyle/>
          <a:p>
            <a:pPr algn="ctr">
              <a:lnSpc>
                <a:spcPct val="125000"/>
              </a:lnSpc>
              <a:spcBef>
                <a:spcPct val="50000"/>
              </a:spcBef>
            </a:pPr>
            <a:r>
              <a:rPr lang="en-GB" sz="2100">
                <a:latin typeface="Comic Sans MS" pitchFamily="66" charset="0"/>
              </a:rPr>
              <a:t>Around 8 million people had been killed</a:t>
            </a:r>
          </a:p>
          <a:p>
            <a:pPr algn="ctr">
              <a:lnSpc>
                <a:spcPct val="125000"/>
              </a:lnSpc>
              <a:spcBef>
                <a:spcPct val="50000"/>
              </a:spcBef>
            </a:pPr>
            <a:r>
              <a:rPr lang="en-GB" sz="2100">
                <a:latin typeface="Comic Sans MS" pitchFamily="66" charset="0"/>
              </a:rPr>
              <a:t>The cost of the war was roughly nine thousand million pounds</a:t>
            </a:r>
          </a:p>
          <a:p>
            <a:pPr algn="ctr">
              <a:lnSpc>
                <a:spcPct val="125000"/>
              </a:lnSpc>
              <a:spcBef>
                <a:spcPct val="50000"/>
              </a:spcBef>
            </a:pPr>
            <a:r>
              <a:rPr lang="en-GB" sz="2100">
                <a:latin typeface="Comic Sans MS" pitchFamily="66" charset="0"/>
              </a:rPr>
              <a:t>The destruction of land, homes, farms and factories was huge</a:t>
            </a:r>
          </a:p>
          <a:p>
            <a:pPr algn="ctr">
              <a:lnSpc>
                <a:spcPct val="125000"/>
              </a:lnSpc>
              <a:spcBef>
                <a:spcPct val="50000"/>
              </a:spcBef>
            </a:pPr>
            <a:r>
              <a:rPr lang="en-GB" sz="2100">
                <a:latin typeface="Comic Sans MS" pitchFamily="66" charset="0"/>
              </a:rPr>
              <a:t>Millions more people died after the war due to famine and disease</a:t>
            </a:r>
            <a:endParaRPr lang="en-GB" sz="1900" i="1">
              <a:latin typeface="Comic Sans MS" pitchFamily="66" charset="0"/>
            </a:endParaRPr>
          </a:p>
        </p:txBody>
      </p:sp>
      <p:sp>
        <p:nvSpPr>
          <p:cNvPr id="14343" name="Text Box 14"/>
          <p:cNvSpPr txBox="1">
            <a:spLocks noChangeArrowheads="1"/>
          </p:cNvSpPr>
          <p:nvPr/>
        </p:nvSpPr>
        <p:spPr bwMode="auto">
          <a:xfrm>
            <a:off x="179388" y="3284538"/>
            <a:ext cx="8785225" cy="2208212"/>
          </a:xfrm>
          <a:prstGeom prst="rect">
            <a:avLst/>
          </a:prstGeom>
          <a:noFill/>
          <a:ln w="28575">
            <a:solidFill>
              <a:schemeClr val="tx1"/>
            </a:solidFill>
            <a:miter lim="800000"/>
            <a:headEnd/>
            <a:tailEnd/>
          </a:ln>
        </p:spPr>
        <p:txBody>
          <a:bodyPr>
            <a:spAutoFit/>
          </a:bodyPr>
          <a:lstStyle/>
          <a:p>
            <a:pPr algn="ctr">
              <a:lnSpc>
                <a:spcPct val="125000"/>
              </a:lnSpc>
              <a:spcBef>
                <a:spcPct val="50000"/>
              </a:spcBef>
            </a:pPr>
            <a:r>
              <a:rPr lang="en-GB" sz="2100">
                <a:latin typeface="Comic Sans MS" pitchFamily="66" charset="0"/>
              </a:rPr>
              <a:t>“In France and Belgium, where most of the war was fought, 300,000 houses, 6,000 factories, 1,000 miles of railway, 2,000 breweries and 112 coal mines were destroyed…In some ways, mankind has never recovered from the horrors of the First World War.”</a:t>
            </a:r>
          </a:p>
          <a:p>
            <a:pPr algn="r">
              <a:lnSpc>
                <a:spcPct val="125000"/>
              </a:lnSpc>
              <a:spcBef>
                <a:spcPct val="50000"/>
              </a:spcBef>
            </a:pPr>
            <a:r>
              <a:rPr lang="en-GB" sz="1800">
                <a:latin typeface="Comic Sans MS" pitchFamily="66" charset="0"/>
              </a:rPr>
              <a:t>John D. Clare, First World War (1994)</a:t>
            </a:r>
          </a:p>
        </p:txBody>
      </p:sp>
    </p:spTree>
    <p:extLst>
      <p:ext uri="{BB962C8B-B14F-4D97-AF65-F5344CB8AC3E}">
        <p14:creationId xmlns:p14="http://schemas.microsoft.com/office/powerpoint/2010/main" val="36188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0" y="0"/>
            <a:ext cx="9144000" cy="822325"/>
          </a:xfrm>
          <a:prstGeom prst="rect">
            <a:avLst/>
          </a:prstGeom>
          <a:solidFill>
            <a:srgbClr val="0000FF"/>
          </a:solidFill>
          <a:ln w="9525">
            <a:noFill/>
            <a:miter lim="800000"/>
            <a:headEnd/>
            <a:tailEnd/>
          </a:ln>
        </p:spPr>
        <p:txBody>
          <a:bodyPr>
            <a:spAutoFit/>
          </a:bodyPr>
          <a:lstStyle/>
          <a:p>
            <a:pPr algn="ctr">
              <a:spcBef>
                <a:spcPct val="50000"/>
              </a:spcBef>
            </a:pPr>
            <a:r>
              <a:rPr lang="en-GB">
                <a:solidFill>
                  <a:schemeClr val="bg1"/>
                </a:solidFill>
                <a:latin typeface="Comic Sans MS" pitchFamily="66" charset="0"/>
              </a:rPr>
              <a:t>Does this information help you to understand why so many people wanted revenge after the war?</a:t>
            </a:r>
          </a:p>
        </p:txBody>
      </p:sp>
      <p:sp>
        <p:nvSpPr>
          <p:cNvPr id="15366" name="Text Box 6"/>
          <p:cNvSpPr txBox="1">
            <a:spLocks noChangeArrowheads="1"/>
          </p:cNvSpPr>
          <p:nvPr/>
        </p:nvSpPr>
        <p:spPr bwMode="auto">
          <a:xfrm>
            <a:off x="-73025" y="5589588"/>
            <a:ext cx="9217025" cy="822325"/>
          </a:xfrm>
          <a:prstGeom prst="rect">
            <a:avLst/>
          </a:prstGeom>
          <a:solidFill>
            <a:srgbClr val="0000FF"/>
          </a:solidFill>
          <a:ln w="9525">
            <a:noFill/>
            <a:miter lim="800000"/>
            <a:headEnd/>
            <a:tailEnd/>
          </a:ln>
        </p:spPr>
        <p:txBody>
          <a:bodyPr>
            <a:spAutoFit/>
          </a:bodyPr>
          <a:lstStyle/>
          <a:p>
            <a:pPr algn="ctr">
              <a:spcBef>
                <a:spcPct val="50000"/>
              </a:spcBef>
            </a:pPr>
            <a:r>
              <a:rPr lang="en-GB">
                <a:solidFill>
                  <a:schemeClr val="bg1"/>
                </a:solidFill>
                <a:latin typeface="Comic Sans MS" pitchFamily="66" charset="0"/>
              </a:rPr>
              <a:t>Does this information help you to understand why so many people wanted Peace after the war?</a:t>
            </a:r>
          </a:p>
        </p:txBody>
      </p:sp>
      <p:sp>
        <p:nvSpPr>
          <p:cNvPr id="15367" name="Text Box 9"/>
          <p:cNvSpPr txBox="1">
            <a:spLocks noChangeArrowheads="1"/>
          </p:cNvSpPr>
          <p:nvPr/>
        </p:nvSpPr>
        <p:spPr bwMode="auto">
          <a:xfrm>
            <a:off x="179388" y="3284538"/>
            <a:ext cx="8785225" cy="2208212"/>
          </a:xfrm>
          <a:prstGeom prst="rect">
            <a:avLst/>
          </a:prstGeom>
          <a:noFill/>
          <a:ln w="28575">
            <a:solidFill>
              <a:schemeClr val="tx1"/>
            </a:solidFill>
            <a:miter lim="800000"/>
            <a:headEnd/>
            <a:tailEnd/>
          </a:ln>
        </p:spPr>
        <p:txBody>
          <a:bodyPr>
            <a:spAutoFit/>
          </a:bodyPr>
          <a:lstStyle/>
          <a:p>
            <a:pPr algn="ctr">
              <a:lnSpc>
                <a:spcPct val="125000"/>
              </a:lnSpc>
              <a:spcBef>
                <a:spcPct val="50000"/>
              </a:spcBef>
            </a:pPr>
            <a:r>
              <a:rPr lang="en-GB" sz="2100">
                <a:latin typeface="Comic Sans MS" pitchFamily="66" charset="0"/>
              </a:rPr>
              <a:t>“In France and Belgium, where most of the war was fought, 300,000 houses, 6,000 factories, 1,000 miles of railway, 2,000 breweries and 112 coal mines were destroyed…In some ways, mankind has never recovered from the horrors of the First World War.”</a:t>
            </a:r>
          </a:p>
          <a:p>
            <a:pPr algn="r">
              <a:lnSpc>
                <a:spcPct val="125000"/>
              </a:lnSpc>
              <a:spcBef>
                <a:spcPct val="50000"/>
              </a:spcBef>
            </a:pPr>
            <a:r>
              <a:rPr lang="en-GB" sz="1800">
                <a:latin typeface="Comic Sans MS" pitchFamily="66" charset="0"/>
              </a:rPr>
              <a:t>John D. Clare, First World War (1994)</a:t>
            </a:r>
          </a:p>
        </p:txBody>
      </p:sp>
      <p:sp>
        <p:nvSpPr>
          <p:cNvPr id="15368" name="Text Box 10"/>
          <p:cNvSpPr txBox="1">
            <a:spLocks noChangeArrowheads="1"/>
          </p:cNvSpPr>
          <p:nvPr/>
        </p:nvSpPr>
        <p:spPr bwMode="auto">
          <a:xfrm>
            <a:off x="250825" y="981075"/>
            <a:ext cx="8642350" cy="2208213"/>
          </a:xfrm>
          <a:prstGeom prst="rect">
            <a:avLst/>
          </a:prstGeom>
          <a:noFill/>
          <a:ln w="28575">
            <a:solidFill>
              <a:schemeClr val="tx1"/>
            </a:solidFill>
            <a:miter lim="800000"/>
            <a:headEnd/>
            <a:tailEnd/>
          </a:ln>
        </p:spPr>
        <p:txBody>
          <a:bodyPr>
            <a:spAutoFit/>
          </a:bodyPr>
          <a:lstStyle/>
          <a:p>
            <a:pPr algn="ctr">
              <a:lnSpc>
                <a:spcPct val="125000"/>
              </a:lnSpc>
              <a:spcBef>
                <a:spcPct val="50000"/>
              </a:spcBef>
            </a:pPr>
            <a:r>
              <a:rPr lang="en-GB" sz="2100">
                <a:latin typeface="Comic Sans MS" pitchFamily="66" charset="0"/>
              </a:rPr>
              <a:t>Around 8 million people had been killed </a:t>
            </a:r>
          </a:p>
          <a:p>
            <a:pPr algn="ctr">
              <a:lnSpc>
                <a:spcPct val="125000"/>
              </a:lnSpc>
              <a:spcBef>
                <a:spcPct val="50000"/>
              </a:spcBef>
            </a:pPr>
            <a:r>
              <a:rPr lang="en-GB" sz="2100">
                <a:latin typeface="Comic Sans MS" pitchFamily="66" charset="0"/>
              </a:rPr>
              <a:t>The cost of the war was roughly nine thousand million pounds</a:t>
            </a:r>
          </a:p>
          <a:p>
            <a:pPr algn="ctr">
              <a:lnSpc>
                <a:spcPct val="125000"/>
              </a:lnSpc>
              <a:spcBef>
                <a:spcPct val="50000"/>
              </a:spcBef>
            </a:pPr>
            <a:r>
              <a:rPr lang="en-GB" sz="2100">
                <a:latin typeface="Comic Sans MS" pitchFamily="66" charset="0"/>
              </a:rPr>
              <a:t>The destruction of land, homes, farms and factories was huge</a:t>
            </a:r>
          </a:p>
          <a:p>
            <a:pPr algn="ctr">
              <a:lnSpc>
                <a:spcPct val="125000"/>
              </a:lnSpc>
              <a:spcBef>
                <a:spcPct val="50000"/>
              </a:spcBef>
            </a:pPr>
            <a:r>
              <a:rPr lang="en-GB" sz="2100">
                <a:latin typeface="Comic Sans MS" pitchFamily="66" charset="0"/>
              </a:rPr>
              <a:t>Millions more people died after the war due to famine and disease</a:t>
            </a:r>
            <a:endParaRPr lang="en-GB" sz="1900" i="1">
              <a:latin typeface="Comic Sans MS" pitchFamily="66" charset="0"/>
            </a:endParaRPr>
          </a:p>
        </p:txBody>
      </p:sp>
    </p:spTree>
    <p:extLst>
      <p:ext uri="{BB962C8B-B14F-4D97-AF65-F5344CB8AC3E}">
        <p14:creationId xmlns:p14="http://schemas.microsoft.com/office/powerpoint/2010/main" val="40923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0" y="5516563"/>
            <a:ext cx="9144000" cy="762000"/>
          </a:xfrm>
          <a:prstGeom prst="rect">
            <a:avLst/>
          </a:prstGeom>
          <a:solidFill>
            <a:srgbClr val="FF0000"/>
          </a:solidFill>
          <a:ln w="9525">
            <a:noFill/>
            <a:miter lim="800000"/>
            <a:headEnd/>
            <a:tailEnd/>
          </a:ln>
        </p:spPr>
        <p:txBody>
          <a:bodyPr>
            <a:spAutoFit/>
          </a:bodyPr>
          <a:lstStyle/>
          <a:p>
            <a:pPr algn="ctr">
              <a:spcBef>
                <a:spcPct val="50000"/>
              </a:spcBef>
            </a:pPr>
            <a:r>
              <a:rPr lang="en-GB" sz="2200" u="sng">
                <a:solidFill>
                  <a:schemeClr val="bg1"/>
                </a:solidFill>
                <a:latin typeface="Comic Sans MS" pitchFamily="66" charset="0"/>
              </a:rPr>
              <a:t>Discuss</a:t>
            </a:r>
            <a:r>
              <a:rPr lang="en-GB" sz="2200">
                <a:solidFill>
                  <a:schemeClr val="bg1"/>
                </a:solidFill>
                <a:latin typeface="Comic Sans MS" pitchFamily="66" charset="0"/>
              </a:rPr>
              <a:t> how difficult must it have been for the Allies to get the right balance between punishment and creating a lasting peace?</a:t>
            </a:r>
          </a:p>
        </p:txBody>
      </p:sp>
      <p:pic>
        <p:nvPicPr>
          <p:cNvPr id="16388" name="Picture 5" descr="npo00003e"/>
          <p:cNvPicPr>
            <a:picLocks noChangeAspect="1" noChangeArrowheads="1"/>
          </p:cNvPicPr>
          <p:nvPr/>
        </p:nvPicPr>
        <p:blipFill>
          <a:blip r:embed="rId2" cstate="print"/>
          <a:srcRect/>
          <a:stretch>
            <a:fillRect/>
          </a:stretch>
        </p:blipFill>
        <p:spPr bwMode="auto">
          <a:xfrm>
            <a:off x="3708400" y="3716338"/>
            <a:ext cx="1944688" cy="1731962"/>
          </a:xfrm>
          <a:prstGeom prst="rect">
            <a:avLst/>
          </a:prstGeom>
          <a:noFill/>
          <a:ln w="9525" algn="ctr">
            <a:noFill/>
            <a:miter lim="800000"/>
            <a:headEnd/>
            <a:tailEnd/>
          </a:ln>
        </p:spPr>
      </p:pic>
      <p:sp>
        <p:nvSpPr>
          <p:cNvPr id="16389" name="Text Box 6"/>
          <p:cNvSpPr txBox="1">
            <a:spLocks noChangeArrowheads="1"/>
          </p:cNvSpPr>
          <p:nvPr/>
        </p:nvSpPr>
        <p:spPr bwMode="auto">
          <a:xfrm>
            <a:off x="179388" y="333375"/>
            <a:ext cx="8785225" cy="3344863"/>
          </a:xfrm>
          <a:prstGeom prst="rect">
            <a:avLst/>
          </a:prstGeom>
          <a:noFill/>
          <a:ln w="28575">
            <a:solidFill>
              <a:schemeClr val="tx1"/>
            </a:solidFill>
            <a:miter lim="800000"/>
            <a:headEnd/>
            <a:tailEnd/>
          </a:ln>
        </p:spPr>
        <p:txBody>
          <a:bodyPr>
            <a:spAutoFit/>
          </a:bodyPr>
          <a:lstStyle/>
          <a:p>
            <a:pPr>
              <a:lnSpc>
                <a:spcPct val="125000"/>
              </a:lnSpc>
              <a:spcBef>
                <a:spcPct val="50000"/>
              </a:spcBef>
            </a:pPr>
            <a:r>
              <a:rPr lang="en-GB">
                <a:latin typeface="Comic Sans MS" pitchFamily="66" charset="0"/>
              </a:rPr>
              <a:t>“The British General Election in December 1918 was punctuated by bellowings that the Kaiser should be hanged, that Germany should pay up….Few realised the harmful effects of uniformed and aggressive public opinion which had been aroused by years of war propaganda, and whipped up by the popular press…”</a:t>
            </a:r>
          </a:p>
          <a:p>
            <a:pPr algn="r">
              <a:lnSpc>
                <a:spcPct val="125000"/>
              </a:lnSpc>
              <a:spcBef>
                <a:spcPct val="50000"/>
              </a:spcBef>
            </a:pPr>
            <a:r>
              <a:rPr lang="en-GB" sz="1800">
                <a:latin typeface="Comic Sans MS" pitchFamily="66" charset="0"/>
              </a:rPr>
              <a:t>Martin Kitchen, Europe Between The Wars, 1988.</a:t>
            </a:r>
          </a:p>
        </p:txBody>
      </p:sp>
    </p:spTree>
    <p:extLst>
      <p:ext uri="{BB962C8B-B14F-4D97-AF65-F5344CB8AC3E}">
        <p14:creationId xmlns:p14="http://schemas.microsoft.com/office/powerpoint/2010/main" val="282311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WordArt 2"/>
          <p:cNvSpPr>
            <a:spLocks noChangeArrowheads="1" noChangeShapeType="1" noTextEdit="1"/>
          </p:cNvSpPr>
          <p:nvPr/>
        </p:nvSpPr>
        <p:spPr bwMode="auto">
          <a:xfrm rot="-504750">
            <a:off x="539750" y="836613"/>
            <a:ext cx="8064500" cy="2014537"/>
          </a:xfrm>
          <a:prstGeom prst="rect">
            <a:avLst/>
          </a:prstGeom>
        </p:spPr>
        <p:txBody>
          <a:bodyPr wrap="none" fromWordArt="1">
            <a:prstTxWarp prst="textPlain">
              <a:avLst>
                <a:gd name="adj" fmla="val 50000"/>
              </a:avLst>
            </a:prstTxWarp>
          </a:bodyPr>
          <a:lstStyle/>
          <a:p>
            <a:pPr algn="ctr"/>
            <a:r>
              <a:rPr lang="en-AU" sz="3600" i="1" kern="10">
                <a:ln w="28575">
                  <a:solidFill>
                    <a:srgbClr val="000000"/>
                  </a:solidFill>
                  <a:round/>
                  <a:headEnd/>
                  <a:tailEnd/>
                </a:ln>
                <a:solidFill>
                  <a:srgbClr val="FFFFFF"/>
                </a:solidFill>
                <a:latin typeface="Arial Black"/>
              </a:rPr>
              <a:t>The terms of </a:t>
            </a:r>
          </a:p>
          <a:p>
            <a:pPr algn="ctr"/>
            <a:r>
              <a:rPr lang="en-AU" sz="3600" i="1" kern="10">
                <a:ln w="28575">
                  <a:solidFill>
                    <a:srgbClr val="000000"/>
                  </a:solidFill>
                  <a:round/>
                  <a:headEnd/>
                  <a:tailEnd/>
                </a:ln>
                <a:solidFill>
                  <a:srgbClr val="FFFFFF"/>
                </a:solidFill>
                <a:latin typeface="Arial Black"/>
              </a:rPr>
              <a:t>The Treaty of Versailles</a:t>
            </a:r>
          </a:p>
        </p:txBody>
      </p:sp>
      <p:pic>
        <p:nvPicPr>
          <p:cNvPr id="17412" name="Picture 3" descr="npo000040"/>
          <p:cNvPicPr>
            <a:picLocks noChangeAspect="1" noChangeArrowheads="1"/>
          </p:cNvPicPr>
          <p:nvPr/>
        </p:nvPicPr>
        <p:blipFill>
          <a:blip r:embed="rId2" cstate="print"/>
          <a:srcRect/>
          <a:stretch>
            <a:fillRect/>
          </a:stretch>
        </p:blipFill>
        <p:spPr bwMode="auto">
          <a:xfrm>
            <a:off x="3563938" y="3213100"/>
            <a:ext cx="2447925" cy="2179638"/>
          </a:xfrm>
          <a:prstGeom prst="rect">
            <a:avLst/>
          </a:prstGeom>
          <a:noFill/>
          <a:ln w="9525" algn="ctr">
            <a:noFill/>
            <a:miter lim="800000"/>
            <a:headEnd/>
            <a:tailEnd/>
          </a:ln>
        </p:spPr>
      </p:pic>
      <p:pic>
        <p:nvPicPr>
          <p:cNvPr id="17413" name="Picture 4" descr="npo000042"/>
          <p:cNvPicPr>
            <a:picLocks noChangeAspect="1" noChangeArrowheads="1"/>
          </p:cNvPicPr>
          <p:nvPr/>
        </p:nvPicPr>
        <p:blipFill>
          <a:blip r:embed="rId3" cstate="print"/>
          <a:srcRect/>
          <a:stretch>
            <a:fillRect/>
          </a:stretch>
        </p:blipFill>
        <p:spPr bwMode="auto">
          <a:xfrm>
            <a:off x="5219700" y="4481513"/>
            <a:ext cx="288925" cy="212725"/>
          </a:xfrm>
          <a:prstGeom prst="rect">
            <a:avLst/>
          </a:prstGeom>
          <a:noFill/>
          <a:ln w="9525" algn="ctr">
            <a:noFill/>
            <a:miter lim="800000"/>
            <a:headEnd/>
            <a:tailEnd/>
          </a:ln>
        </p:spPr>
      </p:pic>
      <p:pic>
        <p:nvPicPr>
          <p:cNvPr id="17414" name="Picture 5" descr="npo000044"/>
          <p:cNvPicPr>
            <a:picLocks noChangeAspect="1" noChangeArrowheads="1"/>
          </p:cNvPicPr>
          <p:nvPr/>
        </p:nvPicPr>
        <p:blipFill>
          <a:blip r:embed="rId4" cstate="print"/>
          <a:srcRect/>
          <a:stretch>
            <a:fillRect/>
          </a:stretch>
        </p:blipFill>
        <p:spPr bwMode="auto">
          <a:xfrm>
            <a:off x="5435600" y="4265613"/>
            <a:ext cx="365125" cy="268287"/>
          </a:xfrm>
          <a:prstGeom prst="rect">
            <a:avLst/>
          </a:prstGeom>
          <a:noFill/>
          <a:ln w="9525" algn="ctr">
            <a:noFill/>
            <a:miter lim="800000"/>
            <a:headEnd/>
            <a:tailEnd/>
          </a:ln>
        </p:spPr>
      </p:pic>
      <p:pic>
        <p:nvPicPr>
          <p:cNvPr id="17415" name="Picture 6" descr="German Reich Flag"/>
          <p:cNvPicPr>
            <a:picLocks noChangeAspect="1" noChangeArrowheads="1"/>
          </p:cNvPicPr>
          <p:nvPr/>
        </p:nvPicPr>
        <p:blipFill>
          <a:blip r:embed="rId5" cstate="print"/>
          <a:srcRect/>
          <a:stretch>
            <a:fillRect/>
          </a:stretch>
        </p:blipFill>
        <p:spPr bwMode="auto">
          <a:xfrm>
            <a:off x="3851275" y="4049713"/>
            <a:ext cx="288925" cy="217487"/>
          </a:xfrm>
          <a:prstGeom prst="rect">
            <a:avLst/>
          </a:prstGeom>
          <a:noFill/>
          <a:ln w="9525" algn="ctr">
            <a:noFill/>
            <a:miter lim="800000"/>
            <a:headEnd/>
            <a:tailEnd/>
          </a:ln>
        </p:spPr>
      </p:pic>
      <p:pic>
        <p:nvPicPr>
          <p:cNvPr id="17416" name="Picture 7" descr="npo000048"/>
          <p:cNvPicPr>
            <a:picLocks noChangeAspect="1" noChangeArrowheads="1"/>
          </p:cNvPicPr>
          <p:nvPr/>
        </p:nvPicPr>
        <p:blipFill>
          <a:blip r:embed="rId6" cstate="print"/>
          <a:srcRect/>
          <a:stretch>
            <a:fillRect/>
          </a:stretch>
        </p:blipFill>
        <p:spPr bwMode="auto">
          <a:xfrm>
            <a:off x="5508625" y="4481513"/>
            <a:ext cx="360363" cy="236537"/>
          </a:xfrm>
          <a:prstGeom prst="rect">
            <a:avLst/>
          </a:prstGeom>
          <a:noFill/>
          <a:ln w="9525" algn="ctr">
            <a:noFill/>
            <a:miter lim="800000"/>
            <a:headEnd/>
            <a:tailEnd/>
          </a:ln>
        </p:spPr>
      </p:pic>
      <p:sp>
        <p:nvSpPr>
          <p:cNvPr id="17417" name="Text Box 9"/>
          <p:cNvSpPr txBox="1">
            <a:spLocks noChangeArrowheads="1"/>
          </p:cNvSpPr>
          <p:nvPr/>
        </p:nvSpPr>
        <p:spPr bwMode="auto">
          <a:xfrm>
            <a:off x="0" y="5445125"/>
            <a:ext cx="9144000" cy="946150"/>
          </a:xfrm>
          <a:prstGeom prst="rect">
            <a:avLst/>
          </a:prstGeom>
          <a:solidFill>
            <a:srgbClr val="0000FF"/>
          </a:solidFill>
          <a:ln w="9525">
            <a:noFill/>
            <a:miter lim="800000"/>
            <a:headEnd/>
            <a:tailEnd/>
          </a:ln>
        </p:spPr>
        <p:txBody>
          <a:bodyPr>
            <a:spAutoFit/>
          </a:bodyPr>
          <a:lstStyle/>
          <a:p>
            <a:pPr algn="ctr">
              <a:spcBef>
                <a:spcPct val="50000"/>
              </a:spcBef>
            </a:pPr>
            <a:r>
              <a:rPr lang="en-GB" sz="2800">
                <a:solidFill>
                  <a:schemeClr val="bg1"/>
                </a:solidFill>
                <a:latin typeface="Comic Sans MS" pitchFamily="66" charset="0"/>
              </a:rPr>
              <a:t>How would the German people have felt about the terms of the Treaty?</a:t>
            </a:r>
          </a:p>
        </p:txBody>
      </p:sp>
    </p:spTree>
    <p:extLst>
      <p:ext uri="{BB962C8B-B14F-4D97-AF65-F5344CB8AC3E}">
        <p14:creationId xmlns:p14="http://schemas.microsoft.com/office/powerpoint/2010/main" val="128090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4"/>
          <p:cNvSpPr>
            <a:spLocks noChangeArrowheads="1"/>
          </p:cNvSpPr>
          <p:nvPr/>
        </p:nvSpPr>
        <p:spPr bwMode="auto">
          <a:xfrm>
            <a:off x="0" y="0"/>
            <a:ext cx="9144000" cy="6858000"/>
          </a:xfrm>
          <a:prstGeom prst="horizontalScroll">
            <a:avLst>
              <a:gd name="adj" fmla="val 12500"/>
            </a:avLst>
          </a:prstGeom>
          <a:solidFill>
            <a:srgbClr val="FFFF99"/>
          </a:solidFill>
          <a:ln w="38100">
            <a:solidFill>
              <a:schemeClr val="tx1"/>
            </a:solidFill>
            <a:round/>
            <a:headEnd/>
            <a:tailEnd/>
          </a:ln>
        </p:spPr>
        <p:txBody>
          <a:bodyPr wrap="none" anchor="ctr"/>
          <a:lstStyle/>
          <a:p>
            <a:pPr algn="ctr"/>
            <a:endParaRPr lang="en-US" b="1"/>
          </a:p>
        </p:txBody>
      </p:sp>
      <p:sp>
        <p:nvSpPr>
          <p:cNvPr id="18436" name="Text Box 5"/>
          <p:cNvSpPr txBox="1">
            <a:spLocks noChangeArrowheads="1"/>
          </p:cNvSpPr>
          <p:nvPr/>
        </p:nvSpPr>
        <p:spPr bwMode="auto">
          <a:xfrm>
            <a:off x="900113" y="1268413"/>
            <a:ext cx="7848600" cy="4111625"/>
          </a:xfrm>
          <a:prstGeom prst="rect">
            <a:avLst/>
          </a:prstGeom>
          <a:noFill/>
          <a:ln w="9525">
            <a:noFill/>
            <a:miter lim="800000"/>
            <a:headEnd/>
            <a:tailEnd/>
          </a:ln>
        </p:spPr>
        <p:txBody>
          <a:bodyPr>
            <a:spAutoFit/>
          </a:bodyPr>
          <a:lstStyle/>
          <a:p>
            <a:pPr>
              <a:spcBef>
                <a:spcPct val="50000"/>
              </a:spcBef>
            </a:pPr>
            <a:r>
              <a:rPr lang="en-GB" sz="4400" b="1">
                <a:latin typeface="Arial Rounded MT Bold" pitchFamily="34" charset="0"/>
              </a:rPr>
              <a:t>Germany had to accept total responsibility for starting the First World War.</a:t>
            </a:r>
            <a:br>
              <a:rPr lang="en-GB" sz="4400" b="1">
                <a:latin typeface="Arial Rounded MT Bold" pitchFamily="34" charset="0"/>
              </a:rPr>
            </a:br>
            <a:br>
              <a:rPr lang="en-GB" sz="4400" b="1">
                <a:latin typeface="Arial Rounded MT Bold" pitchFamily="34" charset="0"/>
              </a:rPr>
            </a:br>
            <a:r>
              <a:rPr lang="en-GB" sz="4400" b="1">
                <a:latin typeface="Arial Rounded MT Bold" pitchFamily="34" charset="0"/>
              </a:rPr>
              <a:t>this was called the War Guilt Clause or Article 231.</a:t>
            </a:r>
          </a:p>
        </p:txBody>
      </p:sp>
      <p:pic>
        <p:nvPicPr>
          <p:cNvPr id="18439" name="Picture 9" descr="j0078714"/>
          <p:cNvPicPr>
            <a:picLocks noChangeAspect="1" noChangeArrowheads="1"/>
          </p:cNvPicPr>
          <p:nvPr/>
        </p:nvPicPr>
        <p:blipFill>
          <a:blip r:embed="rId2" cstate="print"/>
          <a:srcRect/>
          <a:stretch>
            <a:fillRect/>
          </a:stretch>
        </p:blipFill>
        <p:spPr bwMode="auto">
          <a:xfrm>
            <a:off x="7956550" y="1196975"/>
            <a:ext cx="728663" cy="1368425"/>
          </a:xfrm>
          <a:prstGeom prst="rect">
            <a:avLst/>
          </a:prstGeom>
          <a:noFill/>
          <a:ln w="9525" algn="ctr">
            <a:noFill/>
            <a:miter lim="800000"/>
            <a:headEnd/>
            <a:tailEnd/>
          </a:ln>
        </p:spPr>
      </p:pic>
    </p:spTree>
    <p:extLst>
      <p:ext uri="{BB962C8B-B14F-4D97-AF65-F5344CB8AC3E}">
        <p14:creationId xmlns:p14="http://schemas.microsoft.com/office/powerpoint/2010/main" val="412951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1207FB7-26D8-4B6E-A614-2E51DC4D3F33}"/>
              </a:ext>
            </a:extLst>
          </p:cNvPr>
          <p:cNvSpPr>
            <a:spLocks noGrp="1" noChangeArrowheads="1"/>
          </p:cNvSpPr>
          <p:nvPr>
            <p:ph type="title"/>
          </p:nvPr>
        </p:nvSpPr>
        <p:spPr/>
        <p:txBody>
          <a:bodyPr/>
          <a:lstStyle/>
          <a:p>
            <a:pPr eaLnBrk="1" hangingPunct="1"/>
            <a:r>
              <a:rPr lang="en-GB" altLang="en-US" b="1" dirty="0">
                <a:latin typeface="Calibri Light" panose="020F0302020204030204" pitchFamily="34" charset="0"/>
              </a:rPr>
              <a:t>The Situation</a:t>
            </a:r>
          </a:p>
        </p:txBody>
      </p:sp>
      <p:sp>
        <p:nvSpPr>
          <p:cNvPr id="6149" name="Rectangle 5" descr="Rectangle: Click to edit Master text styles&#10;Second level&#10;Third level&#10;Fourth level&#10;Fifth level">
            <a:extLst>
              <a:ext uri="{FF2B5EF4-FFF2-40B4-BE49-F238E27FC236}">
                <a16:creationId xmlns:a16="http://schemas.microsoft.com/office/drawing/2014/main" id="{C1DCC4B1-17B2-4D8A-937C-22AE2DF5B82F}"/>
              </a:ext>
            </a:extLst>
          </p:cNvPr>
          <p:cNvSpPr>
            <a:spLocks noGrp="1" noChangeArrowheads="1"/>
          </p:cNvSpPr>
          <p:nvPr>
            <p:ph idx="1"/>
          </p:nvPr>
        </p:nvSpPr>
        <p:spPr/>
        <p:txBody>
          <a:bodyPr>
            <a:normAutofit fontScale="92500"/>
          </a:bodyPr>
          <a:lstStyle/>
          <a:p>
            <a:pPr eaLnBrk="1" hangingPunct="1"/>
            <a:r>
              <a:rPr lang="en-GB" altLang="en-US" sz="2400" dirty="0">
                <a:latin typeface="Calibri Light" panose="020F0302020204030204" pitchFamily="34" charset="0"/>
              </a:rPr>
              <a:t>The Kaiser has abdicated and left Germany</a:t>
            </a:r>
          </a:p>
          <a:p>
            <a:pPr eaLnBrk="1" hangingPunct="1"/>
            <a:r>
              <a:rPr lang="en-GB" altLang="en-US" sz="2400" dirty="0">
                <a:latin typeface="Calibri Light" panose="020F0302020204030204" pitchFamily="34" charset="0"/>
              </a:rPr>
              <a:t>A power vacuum has been created as there is no established form of government</a:t>
            </a:r>
          </a:p>
          <a:p>
            <a:pPr eaLnBrk="1" hangingPunct="1"/>
            <a:r>
              <a:rPr lang="en-GB" altLang="en-US" sz="2400" dirty="0">
                <a:latin typeface="Calibri Light" panose="020F0302020204030204" pitchFamily="34" charset="0"/>
              </a:rPr>
              <a:t>Millions of German workers have been killed or seriously injured during the war</a:t>
            </a:r>
          </a:p>
          <a:p>
            <a:pPr eaLnBrk="1" hangingPunct="1"/>
            <a:r>
              <a:rPr lang="en-GB" altLang="en-US" sz="2400" dirty="0">
                <a:latin typeface="Calibri Light" panose="020F0302020204030204" pitchFamily="34" charset="0"/>
              </a:rPr>
              <a:t>Germany has become an international pariah (outcast)</a:t>
            </a:r>
          </a:p>
          <a:p>
            <a:pPr eaLnBrk="1" hangingPunct="1"/>
            <a:r>
              <a:rPr lang="en-GB" altLang="en-US" sz="2400" dirty="0">
                <a:latin typeface="Calibri Light" panose="020F0302020204030204" pitchFamily="34" charset="0"/>
              </a:rPr>
              <a:t>Germany is subject to an imposed peace settlement</a:t>
            </a:r>
          </a:p>
          <a:p>
            <a:pPr eaLnBrk="1" hangingPunct="1"/>
            <a:endParaRPr lang="en-GB" altLang="en-US" sz="2400" dirty="0">
              <a:latin typeface="Calibri Light" panose="020F030202020403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149"/>
                                        </p:tgtEl>
                                        <p:attrNameLst>
                                          <p:attrName>style.visibility</p:attrName>
                                        </p:attrNameLst>
                                      </p:cBhvr>
                                      <p:to>
                                        <p:strVal val="visible"/>
                                      </p:to>
                                    </p:set>
                                    <p:animEffect transition="in" filter="wipe(up)">
                                      <p:cBhvr>
                                        <p:cTn id="11"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14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AutoShape 2"/>
          <p:cNvSpPr>
            <a:spLocks noChangeArrowheads="1"/>
          </p:cNvSpPr>
          <p:nvPr/>
        </p:nvSpPr>
        <p:spPr bwMode="auto">
          <a:xfrm>
            <a:off x="0" y="0"/>
            <a:ext cx="9144000" cy="6858000"/>
          </a:xfrm>
          <a:prstGeom prst="horizontalScroll">
            <a:avLst>
              <a:gd name="adj" fmla="val 12500"/>
            </a:avLst>
          </a:prstGeom>
          <a:solidFill>
            <a:srgbClr val="FFFF99"/>
          </a:solidFill>
          <a:ln w="38100">
            <a:solidFill>
              <a:schemeClr val="tx1"/>
            </a:solidFill>
            <a:round/>
            <a:headEnd/>
            <a:tailEnd/>
          </a:ln>
        </p:spPr>
        <p:txBody>
          <a:bodyPr wrap="none" anchor="ctr"/>
          <a:lstStyle/>
          <a:p>
            <a:pPr algn="ctr"/>
            <a:endParaRPr lang="en-US" b="1"/>
          </a:p>
        </p:txBody>
      </p:sp>
      <p:sp>
        <p:nvSpPr>
          <p:cNvPr id="19460" name="Text Box 3"/>
          <p:cNvSpPr txBox="1">
            <a:spLocks noChangeArrowheads="1"/>
          </p:cNvSpPr>
          <p:nvPr/>
        </p:nvSpPr>
        <p:spPr bwMode="auto">
          <a:xfrm>
            <a:off x="900113" y="1268413"/>
            <a:ext cx="7848600" cy="1766887"/>
          </a:xfrm>
          <a:prstGeom prst="rect">
            <a:avLst/>
          </a:prstGeom>
          <a:noFill/>
          <a:ln w="9525">
            <a:noFill/>
            <a:miter lim="800000"/>
            <a:headEnd/>
            <a:tailEnd/>
          </a:ln>
        </p:spPr>
        <p:txBody>
          <a:bodyPr>
            <a:spAutoFit/>
          </a:bodyPr>
          <a:lstStyle/>
          <a:p>
            <a:pPr>
              <a:spcBef>
                <a:spcPct val="50000"/>
              </a:spcBef>
            </a:pPr>
            <a:endParaRPr lang="en-GB" sz="4400">
              <a:latin typeface="Arial Rounded MT Bold" pitchFamily="34" charset="0"/>
            </a:endParaRPr>
          </a:p>
          <a:p>
            <a:pPr>
              <a:spcBef>
                <a:spcPct val="50000"/>
              </a:spcBef>
            </a:pPr>
            <a:endParaRPr lang="en-GB" sz="4400">
              <a:latin typeface="Arial Rounded MT Bold" pitchFamily="34" charset="0"/>
            </a:endParaRPr>
          </a:p>
        </p:txBody>
      </p:sp>
      <p:sp>
        <p:nvSpPr>
          <p:cNvPr id="19462" name="Text Box 5"/>
          <p:cNvSpPr txBox="1">
            <a:spLocks noChangeArrowheads="1"/>
          </p:cNvSpPr>
          <p:nvPr/>
        </p:nvSpPr>
        <p:spPr bwMode="auto">
          <a:xfrm>
            <a:off x="900113" y="1196975"/>
            <a:ext cx="8243887" cy="4081463"/>
          </a:xfrm>
          <a:prstGeom prst="rect">
            <a:avLst/>
          </a:prstGeom>
          <a:noFill/>
          <a:ln w="9525">
            <a:noFill/>
            <a:miter lim="800000"/>
            <a:headEnd/>
            <a:tailEnd/>
          </a:ln>
        </p:spPr>
        <p:txBody>
          <a:bodyPr>
            <a:spAutoFit/>
          </a:bodyPr>
          <a:lstStyle/>
          <a:p>
            <a:pPr>
              <a:spcBef>
                <a:spcPct val="50000"/>
              </a:spcBef>
            </a:pPr>
            <a:r>
              <a:rPr lang="en-GB" sz="4400" b="1">
                <a:latin typeface="Arial Rounded MT Bold" pitchFamily="34" charset="0"/>
              </a:rPr>
              <a:t>Germany had to pay £6,600 million in reparations to cover war damages and other Allied losses.</a:t>
            </a:r>
            <a:br>
              <a:rPr lang="en-GB" sz="4400" b="1">
                <a:latin typeface="Arial Rounded MT Bold" pitchFamily="34" charset="0"/>
              </a:rPr>
            </a:br>
            <a:br>
              <a:rPr lang="en-GB" sz="4400" b="1">
                <a:latin typeface="Arial Rounded MT Bold" pitchFamily="34" charset="0"/>
              </a:rPr>
            </a:br>
            <a:r>
              <a:rPr lang="en-GB" sz="4200" b="1">
                <a:latin typeface="Arial Rounded MT Bold" pitchFamily="34" charset="0"/>
              </a:rPr>
              <a:t>These were called reparations.</a:t>
            </a:r>
          </a:p>
        </p:txBody>
      </p:sp>
      <p:pic>
        <p:nvPicPr>
          <p:cNvPr id="19464" name="Picture 7" descr="npo00004a"/>
          <p:cNvPicPr>
            <a:picLocks noChangeAspect="1" noChangeArrowheads="1"/>
          </p:cNvPicPr>
          <p:nvPr/>
        </p:nvPicPr>
        <p:blipFill>
          <a:blip r:embed="rId2" cstate="print"/>
          <a:srcRect/>
          <a:stretch>
            <a:fillRect/>
          </a:stretch>
        </p:blipFill>
        <p:spPr bwMode="auto">
          <a:xfrm>
            <a:off x="7092950" y="3284538"/>
            <a:ext cx="1439863" cy="957262"/>
          </a:xfrm>
          <a:prstGeom prst="rect">
            <a:avLst/>
          </a:prstGeom>
          <a:noFill/>
          <a:ln w="9525" algn="ctr">
            <a:noFill/>
            <a:miter lim="800000"/>
            <a:headEnd/>
            <a:tailEnd/>
          </a:ln>
        </p:spPr>
      </p:pic>
      <p:pic>
        <p:nvPicPr>
          <p:cNvPr id="19465" name="Picture 8" descr="npo00004c"/>
          <p:cNvPicPr>
            <a:picLocks noChangeAspect="1" noChangeArrowheads="1"/>
          </p:cNvPicPr>
          <p:nvPr/>
        </p:nvPicPr>
        <p:blipFill>
          <a:blip r:embed="rId3" cstate="print"/>
          <a:srcRect/>
          <a:stretch>
            <a:fillRect/>
          </a:stretch>
        </p:blipFill>
        <p:spPr bwMode="auto">
          <a:xfrm>
            <a:off x="7380288" y="3644900"/>
            <a:ext cx="1439862" cy="957263"/>
          </a:xfrm>
          <a:prstGeom prst="rect">
            <a:avLst/>
          </a:prstGeom>
          <a:noFill/>
          <a:ln w="9525" algn="ctr">
            <a:noFill/>
            <a:miter lim="800000"/>
            <a:headEnd/>
            <a:tailEnd/>
          </a:ln>
        </p:spPr>
      </p:pic>
    </p:spTree>
    <p:extLst>
      <p:ext uri="{BB962C8B-B14F-4D97-AF65-F5344CB8AC3E}">
        <p14:creationId xmlns:p14="http://schemas.microsoft.com/office/powerpoint/2010/main" val="723956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AutoShape 2"/>
          <p:cNvSpPr>
            <a:spLocks noChangeArrowheads="1"/>
          </p:cNvSpPr>
          <p:nvPr/>
        </p:nvSpPr>
        <p:spPr bwMode="auto">
          <a:xfrm>
            <a:off x="0" y="0"/>
            <a:ext cx="9144000" cy="6858000"/>
          </a:xfrm>
          <a:prstGeom prst="horizontalScroll">
            <a:avLst>
              <a:gd name="adj" fmla="val 12500"/>
            </a:avLst>
          </a:prstGeom>
          <a:solidFill>
            <a:srgbClr val="FFFF99"/>
          </a:solidFill>
          <a:ln w="38100">
            <a:solidFill>
              <a:schemeClr val="tx1"/>
            </a:solidFill>
            <a:round/>
            <a:headEnd/>
            <a:tailEnd/>
          </a:ln>
        </p:spPr>
        <p:txBody>
          <a:bodyPr wrap="none" anchor="ctr"/>
          <a:lstStyle/>
          <a:p>
            <a:pPr algn="ctr"/>
            <a:endParaRPr lang="en-US" b="1"/>
          </a:p>
        </p:txBody>
      </p:sp>
      <p:sp>
        <p:nvSpPr>
          <p:cNvPr id="20484" name="Text Box 3"/>
          <p:cNvSpPr txBox="1">
            <a:spLocks noChangeArrowheads="1"/>
          </p:cNvSpPr>
          <p:nvPr/>
        </p:nvSpPr>
        <p:spPr bwMode="auto">
          <a:xfrm>
            <a:off x="900113" y="1268413"/>
            <a:ext cx="7848600" cy="1766887"/>
          </a:xfrm>
          <a:prstGeom prst="rect">
            <a:avLst/>
          </a:prstGeom>
          <a:noFill/>
          <a:ln w="9525">
            <a:noFill/>
            <a:miter lim="800000"/>
            <a:headEnd/>
            <a:tailEnd/>
          </a:ln>
        </p:spPr>
        <p:txBody>
          <a:bodyPr>
            <a:spAutoFit/>
          </a:bodyPr>
          <a:lstStyle/>
          <a:p>
            <a:pPr>
              <a:spcBef>
                <a:spcPct val="50000"/>
              </a:spcBef>
            </a:pPr>
            <a:endParaRPr lang="en-GB" sz="4400">
              <a:latin typeface="Arial Rounded MT Bold" pitchFamily="34" charset="0"/>
            </a:endParaRPr>
          </a:p>
          <a:p>
            <a:pPr>
              <a:spcBef>
                <a:spcPct val="50000"/>
              </a:spcBef>
            </a:pPr>
            <a:endParaRPr lang="en-GB" sz="4400">
              <a:latin typeface="Arial Rounded MT Bold" pitchFamily="34" charset="0"/>
            </a:endParaRPr>
          </a:p>
        </p:txBody>
      </p:sp>
      <p:sp>
        <p:nvSpPr>
          <p:cNvPr id="20486" name="Text Box 5"/>
          <p:cNvSpPr txBox="1">
            <a:spLocks noChangeArrowheads="1"/>
          </p:cNvSpPr>
          <p:nvPr/>
        </p:nvSpPr>
        <p:spPr bwMode="auto">
          <a:xfrm>
            <a:off x="900113" y="836613"/>
            <a:ext cx="8243887" cy="5116512"/>
          </a:xfrm>
          <a:prstGeom prst="rect">
            <a:avLst/>
          </a:prstGeom>
          <a:noFill/>
          <a:ln w="9525">
            <a:noFill/>
            <a:miter lim="800000"/>
            <a:headEnd/>
            <a:tailEnd/>
          </a:ln>
        </p:spPr>
        <p:txBody>
          <a:bodyPr>
            <a:spAutoFit/>
          </a:bodyPr>
          <a:lstStyle/>
          <a:p>
            <a:pPr>
              <a:spcBef>
                <a:spcPct val="50000"/>
              </a:spcBef>
            </a:pPr>
            <a:r>
              <a:rPr lang="en-GB" sz="4400" b="1">
                <a:latin typeface="Arial Rounded MT Bold" pitchFamily="34" charset="0"/>
              </a:rPr>
              <a:t>Germany had to hand over some 70,000 square kilometres of land.</a:t>
            </a:r>
          </a:p>
          <a:p>
            <a:pPr>
              <a:spcBef>
                <a:spcPct val="50000"/>
              </a:spcBef>
            </a:pPr>
            <a:r>
              <a:rPr lang="en-GB" sz="4400" b="1">
                <a:latin typeface="Arial Rounded MT Bold" pitchFamily="34" charset="0"/>
              </a:rPr>
              <a:t>This accounted for about 13% of all of her land and six million of her people who lived there.</a:t>
            </a:r>
          </a:p>
        </p:txBody>
      </p:sp>
      <p:pic>
        <p:nvPicPr>
          <p:cNvPr id="20488" name="Picture 7" descr="npo00004e"/>
          <p:cNvPicPr>
            <a:picLocks noChangeAspect="1" noChangeArrowheads="1"/>
          </p:cNvPicPr>
          <p:nvPr/>
        </p:nvPicPr>
        <p:blipFill>
          <a:blip r:embed="rId2" cstate="print">
            <a:lum bright="-12000"/>
          </a:blip>
          <a:srcRect/>
          <a:stretch>
            <a:fillRect/>
          </a:stretch>
        </p:blipFill>
        <p:spPr bwMode="auto">
          <a:xfrm>
            <a:off x="7075488" y="1755775"/>
            <a:ext cx="1619250" cy="1220788"/>
          </a:xfrm>
          <a:prstGeom prst="rect">
            <a:avLst/>
          </a:prstGeom>
          <a:noFill/>
          <a:ln w="12700" algn="ctr">
            <a:noFill/>
            <a:miter lim="800000"/>
            <a:headEnd/>
            <a:tailEnd/>
          </a:ln>
        </p:spPr>
      </p:pic>
      <p:pic>
        <p:nvPicPr>
          <p:cNvPr id="20489" name="Picture 8" descr="j0188311[1]"/>
          <p:cNvPicPr>
            <a:picLocks noChangeAspect="1" noChangeArrowheads="1"/>
          </p:cNvPicPr>
          <p:nvPr/>
        </p:nvPicPr>
        <p:blipFill>
          <a:blip r:embed="rId3" cstate="print"/>
          <a:srcRect/>
          <a:stretch>
            <a:fillRect/>
          </a:stretch>
        </p:blipFill>
        <p:spPr bwMode="auto">
          <a:xfrm>
            <a:off x="7235825" y="1844675"/>
            <a:ext cx="1296988" cy="995363"/>
          </a:xfrm>
          <a:prstGeom prst="rect">
            <a:avLst/>
          </a:prstGeom>
          <a:noFill/>
          <a:ln w="9525" algn="ctr">
            <a:noFill/>
            <a:miter lim="800000"/>
            <a:headEnd/>
            <a:tailEnd/>
          </a:ln>
        </p:spPr>
      </p:pic>
    </p:spTree>
    <p:extLst>
      <p:ext uri="{BB962C8B-B14F-4D97-AF65-F5344CB8AC3E}">
        <p14:creationId xmlns:p14="http://schemas.microsoft.com/office/powerpoint/2010/main" val="2466483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2"/>
          <p:cNvSpPr>
            <a:spLocks noChangeArrowheads="1"/>
          </p:cNvSpPr>
          <p:nvPr/>
        </p:nvSpPr>
        <p:spPr bwMode="auto">
          <a:xfrm>
            <a:off x="0" y="0"/>
            <a:ext cx="9144000" cy="6858000"/>
          </a:xfrm>
          <a:prstGeom prst="horizontalScroll">
            <a:avLst>
              <a:gd name="adj" fmla="val 12500"/>
            </a:avLst>
          </a:prstGeom>
          <a:solidFill>
            <a:srgbClr val="FFFF99"/>
          </a:solidFill>
          <a:ln w="38100">
            <a:solidFill>
              <a:schemeClr val="tx1"/>
            </a:solidFill>
            <a:round/>
            <a:headEnd/>
            <a:tailEnd/>
          </a:ln>
        </p:spPr>
        <p:txBody>
          <a:bodyPr wrap="none" anchor="ctr"/>
          <a:lstStyle/>
          <a:p>
            <a:pPr algn="ctr"/>
            <a:endParaRPr lang="en-US" b="1"/>
          </a:p>
        </p:txBody>
      </p:sp>
      <p:sp>
        <p:nvSpPr>
          <p:cNvPr id="21508" name="Text Box 3"/>
          <p:cNvSpPr txBox="1">
            <a:spLocks noChangeArrowheads="1"/>
          </p:cNvSpPr>
          <p:nvPr/>
        </p:nvSpPr>
        <p:spPr bwMode="auto">
          <a:xfrm>
            <a:off x="900113" y="1268413"/>
            <a:ext cx="7848600" cy="1766887"/>
          </a:xfrm>
          <a:prstGeom prst="rect">
            <a:avLst/>
          </a:prstGeom>
          <a:noFill/>
          <a:ln w="9525">
            <a:noFill/>
            <a:miter lim="800000"/>
            <a:headEnd/>
            <a:tailEnd/>
          </a:ln>
        </p:spPr>
        <p:txBody>
          <a:bodyPr>
            <a:spAutoFit/>
          </a:bodyPr>
          <a:lstStyle/>
          <a:p>
            <a:pPr>
              <a:spcBef>
                <a:spcPct val="50000"/>
              </a:spcBef>
            </a:pPr>
            <a:endParaRPr lang="en-GB" sz="4400">
              <a:latin typeface="Arial Rounded MT Bold" pitchFamily="34" charset="0"/>
            </a:endParaRPr>
          </a:p>
          <a:p>
            <a:pPr>
              <a:spcBef>
                <a:spcPct val="50000"/>
              </a:spcBef>
            </a:pPr>
            <a:endParaRPr lang="en-GB" sz="4400">
              <a:latin typeface="Arial Rounded MT Bold" pitchFamily="34" charset="0"/>
            </a:endParaRPr>
          </a:p>
        </p:txBody>
      </p:sp>
      <p:sp>
        <p:nvSpPr>
          <p:cNvPr id="21510" name="Text Box 5"/>
          <p:cNvSpPr txBox="1">
            <a:spLocks noChangeArrowheads="1"/>
          </p:cNvSpPr>
          <p:nvPr/>
        </p:nvSpPr>
        <p:spPr bwMode="auto">
          <a:xfrm>
            <a:off x="900113" y="908050"/>
            <a:ext cx="8243887" cy="5116513"/>
          </a:xfrm>
          <a:prstGeom prst="rect">
            <a:avLst/>
          </a:prstGeom>
          <a:noFill/>
          <a:ln w="9525">
            <a:noFill/>
            <a:miter lim="800000"/>
            <a:headEnd/>
            <a:tailEnd/>
          </a:ln>
        </p:spPr>
        <p:txBody>
          <a:bodyPr>
            <a:spAutoFit/>
          </a:bodyPr>
          <a:lstStyle/>
          <a:p>
            <a:pPr>
              <a:spcBef>
                <a:spcPct val="50000"/>
              </a:spcBef>
            </a:pPr>
            <a:r>
              <a:rPr lang="en-GB" sz="4400" b="1">
                <a:latin typeface="Arial Rounded MT Bold" pitchFamily="34" charset="0"/>
              </a:rPr>
              <a:t>Germany was to have her colonies taken away from her.</a:t>
            </a:r>
            <a:r>
              <a:rPr lang="en-GB" sz="4400">
                <a:latin typeface="Arial Rounded MT Bold" pitchFamily="34" charset="0"/>
              </a:rPr>
              <a:t> </a:t>
            </a:r>
          </a:p>
          <a:p>
            <a:pPr>
              <a:spcBef>
                <a:spcPct val="50000"/>
              </a:spcBef>
            </a:pPr>
            <a:r>
              <a:rPr lang="en-GB" sz="4400" b="1">
                <a:latin typeface="Arial Rounded MT Bold" pitchFamily="34" charset="0"/>
              </a:rPr>
              <a:t>These colonies were to become mandates run by the Allies on behalf of the League of Nations.</a:t>
            </a:r>
          </a:p>
        </p:txBody>
      </p:sp>
      <p:pic>
        <p:nvPicPr>
          <p:cNvPr id="21512" name="Picture 7" descr="j0294338[1]"/>
          <p:cNvPicPr>
            <a:picLocks noChangeAspect="1" noChangeArrowheads="1"/>
          </p:cNvPicPr>
          <p:nvPr/>
        </p:nvPicPr>
        <p:blipFill>
          <a:blip r:embed="rId2" cstate="print"/>
          <a:srcRect/>
          <a:stretch>
            <a:fillRect/>
          </a:stretch>
        </p:blipFill>
        <p:spPr bwMode="auto">
          <a:xfrm>
            <a:off x="7380288" y="2420938"/>
            <a:ext cx="1184275" cy="1223962"/>
          </a:xfrm>
          <a:prstGeom prst="rect">
            <a:avLst/>
          </a:prstGeom>
          <a:noFill/>
          <a:ln w="9525" algn="ctr">
            <a:noFill/>
            <a:miter lim="800000"/>
            <a:headEnd/>
            <a:tailEnd/>
          </a:ln>
        </p:spPr>
      </p:pic>
      <p:pic>
        <p:nvPicPr>
          <p:cNvPr id="21513" name="Picture 8" descr="German Reich Flag"/>
          <p:cNvPicPr>
            <a:picLocks noChangeAspect="1" noChangeArrowheads="1"/>
          </p:cNvPicPr>
          <p:nvPr/>
        </p:nvPicPr>
        <p:blipFill>
          <a:blip r:embed="rId3" cstate="print"/>
          <a:srcRect/>
          <a:stretch>
            <a:fillRect/>
          </a:stretch>
        </p:blipFill>
        <p:spPr bwMode="auto">
          <a:xfrm>
            <a:off x="8243888" y="2349500"/>
            <a:ext cx="288925" cy="217488"/>
          </a:xfrm>
          <a:prstGeom prst="rect">
            <a:avLst/>
          </a:prstGeom>
          <a:noFill/>
          <a:ln w="9525" algn="ctr">
            <a:noFill/>
            <a:miter lim="800000"/>
            <a:headEnd/>
            <a:tailEnd/>
          </a:ln>
        </p:spPr>
      </p:pic>
      <p:sp>
        <p:nvSpPr>
          <p:cNvPr id="21514" name="Line 9"/>
          <p:cNvSpPr>
            <a:spLocks noChangeShapeType="1"/>
          </p:cNvSpPr>
          <p:nvPr/>
        </p:nvSpPr>
        <p:spPr bwMode="auto">
          <a:xfrm flipV="1">
            <a:off x="8243888" y="2276475"/>
            <a:ext cx="0" cy="431800"/>
          </a:xfrm>
          <a:prstGeom prst="line">
            <a:avLst/>
          </a:prstGeom>
          <a:noFill/>
          <a:ln w="38100">
            <a:solidFill>
              <a:schemeClr val="tx1"/>
            </a:solidFill>
            <a:round/>
            <a:headEnd/>
            <a:tailEnd type="oval" w="med" len="med"/>
          </a:ln>
        </p:spPr>
        <p:txBody>
          <a:bodyPr/>
          <a:lstStyle/>
          <a:p>
            <a:endParaRPr lang="en-AU"/>
          </a:p>
        </p:txBody>
      </p:sp>
    </p:spTree>
    <p:extLst>
      <p:ext uri="{BB962C8B-B14F-4D97-AF65-F5344CB8AC3E}">
        <p14:creationId xmlns:p14="http://schemas.microsoft.com/office/powerpoint/2010/main" val="2065094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AutoShape 4"/>
          <p:cNvSpPr>
            <a:spLocks noChangeArrowheads="1"/>
          </p:cNvSpPr>
          <p:nvPr/>
        </p:nvSpPr>
        <p:spPr bwMode="auto">
          <a:xfrm>
            <a:off x="0" y="0"/>
            <a:ext cx="9144000" cy="6858000"/>
          </a:xfrm>
          <a:prstGeom prst="horizontalScroll">
            <a:avLst>
              <a:gd name="adj" fmla="val 12500"/>
            </a:avLst>
          </a:prstGeom>
          <a:solidFill>
            <a:srgbClr val="FFFF99"/>
          </a:solidFill>
          <a:ln w="38100">
            <a:solidFill>
              <a:schemeClr val="tx1"/>
            </a:solidFill>
            <a:round/>
            <a:headEnd/>
            <a:tailEnd/>
          </a:ln>
        </p:spPr>
        <p:txBody>
          <a:bodyPr wrap="none" anchor="ctr"/>
          <a:lstStyle/>
          <a:p>
            <a:pPr algn="ctr"/>
            <a:endParaRPr lang="en-US" b="1"/>
          </a:p>
        </p:txBody>
      </p:sp>
      <p:sp>
        <p:nvSpPr>
          <p:cNvPr id="22532" name="Text Box 5"/>
          <p:cNvSpPr txBox="1">
            <a:spLocks noChangeArrowheads="1"/>
          </p:cNvSpPr>
          <p:nvPr/>
        </p:nvSpPr>
        <p:spPr bwMode="auto">
          <a:xfrm>
            <a:off x="900113" y="908050"/>
            <a:ext cx="8243887" cy="4781550"/>
          </a:xfrm>
          <a:prstGeom prst="rect">
            <a:avLst/>
          </a:prstGeom>
          <a:noFill/>
          <a:ln w="9525">
            <a:noFill/>
            <a:miter lim="800000"/>
            <a:headEnd/>
            <a:tailEnd/>
          </a:ln>
        </p:spPr>
        <p:txBody>
          <a:bodyPr>
            <a:spAutoFit/>
          </a:bodyPr>
          <a:lstStyle/>
          <a:p>
            <a:r>
              <a:rPr lang="en-GB" sz="4400" b="1">
                <a:latin typeface="Arial Rounded MT Bold" pitchFamily="34" charset="0"/>
              </a:rPr>
              <a:t>The German army was to have no more than 100,000 men and the navy was limited to 15,000 sailors.</a:t>
            </a:r>
          </a:p>
          <a:p>
            <a:br>
              <a:rPr lang="en-GB" sz="4400" b="1">
                <a:latin typeface="Arial Rounded MT Bold" pitchFamily="34" charset="0"/>
              </a:rPr>
            </a:br>
            <a:r>
              <a:rPr lang="en-GB" sz="4400" b="1">
                <a:latin typeface="Arial Rounded MT Bold" pitchFamily="34" charset="0"/>
              </a:rPr>
              <a:t>There was to be no airforce and no submarines.</a:t>
            </a:r>
          </a:p>
        </p:txBody>
      </p:sp>
      <p:sp>
        <p:nvSpPr>
          <p:cNvPr id="22533" name="AutoShape 6">
            <a:hlinkClick r:id="" action="ppaction://hlinkshowjump?jump=nextslide" highlightClick="1"/>
          </p:cNvPr>
          <p:cNvSpPr>
            <a:spLocks noChangeArrowheads="1"/>
          </p:cNvSpPr>
          <p:nvPr/>
        </p:nvSpPr>
        <p:spPr bwMode="auto">
          <a:xfrm>
            <a:off x="8639175" y="6426200"/>
            <a:ext cx="504825" cy="431800"/>
          </a:xfrm>
          <a:prstGeom prst="actionButtonForwardNext">
            <a:avLst/>
          </a:prstGeom>
          <a:gradFill rotWithShape="1">
            <a:gsLst>
              <a:gs pos="0">
                <a:schemeClr val="bg1"/>
              </a:gs>
              <a:gs pos="100000">
                <a:srgbClr val="0000FF"/>
              </a:gs>
            </a:gsLst>
            <a:lin ang="5400000" scaled="1"/>
          </a:gradFill>
          <a:ln w="9525">
            <a:noFill/>
            <a:miter lim="800000"/>
            <a:headEnd/>
            <a:tailEnd/>
          </a:ln>
        </p:spPr>
        <p:txBody>
          <a:bodyPr wrap="none" anchor="ctr"/>
          <a:lstStyle/>
          <a:p>
            <a:endParaRPr lang="en-AU"/>
          </a:p>
        </p:txBody>
      </p:sp>
      <p:sp>
        <p:nvSpPr>
          <p:cNvPr id="22534" name="AutoShape 7">
            <a:hlinkClick r:id="" action="ppaction://hlinkshowjump?jump=previousslide" highlightClick="1"/>
          </p:cNvPr>
          <p:cNvSpPr>
            <a:spLocks noChangeArrowheads="1"/>
          </p:cNvSpPr>
          <p:nvPr/>
        </p:nvSpPr>
        <p:spPr bwMode="auto">
          <a:xfrm flipH="1">
            <a:off x="8101013"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pic>
        <p:nvPicPr>
          <p:cNvPr id="22535" name="Picture 8" descr="j0149437[1]"/>
          <p:cNvPicPr>
            <a:picLocks noChangeAspect="1" noChangeArrowheads="1"/>
          </p:cNvPicPr>
          <p:nvPr/>
        </p:nvPicPr>
        <p:blipFill>
          <a:blip r:embed="rId2" cstate="print"/>
          <a:srcRect/>
          <a:stretch>
            <a:fillRect/>
          </a:stretch>
        </p:blipFill>
        <p:spPr bwMode="auto">
          <a:xfrm>
            <a:off x="8388350" y="1052513"/>
            <a:ext cx="546100" cy="1411287"/>
          </a:xfrm>
          <a:prstGeom prst="rect">
            <a:avLst/>
          </a:prstGeom>
          <a:noFill/>
          <a:ln w="9525" algn="ctr">
            <a:noFill/>
            <a:miter lim="800000"/>
            <a:headEnd/>
            <a:tailEnd/>
          </a:ln>
        </p:spPr>
      </p:pic>
      <p:pic>
        <p:nvPicPr>
          <p:cNvPr id="22536" name="Picture 9" descr="j0334678[1]"/>
          <p:cNvPicPr>
            <a:picLocks noChangeAspect="1" noChangeArrowheads="1"/>
          </p:cNvPicPr>
          <p:nvPr/>
        </p:nvPicPr>
        <p:blipFill>
          <a:blip r:embed="rId3" cstate="print"/>
          <a:srcRect/>
          <a:stretch>
            <a:fillRect/>
          </a:stretch>
        </p:blipFill>
        <p:spPr bwMode="auto">
          <a:xfrm rot="-999318">
            <a:off x="5940425" y="3933825"/>
            <a:ext cx="1008063" cy="471488"/>
          </a:xfrm>
          <a:prstGeom prst="rect">
            <a:avLst/>
          </a:prstGeom>
          <a:noFill/>
          <a:ln w="9525" algn="ctr">
            <a:noFill/>
            <a:miter lim="800000"/>
            <a:headEnd/>
            <a:tailEnd/>
          </a:ln>
        </p:spPr>
      </p:pic>
      <p:pic>
        <p:nvPicPr>
          <p:cNvPr id="22537" name="Picture 10" descr="j0296354[1]"/>
          <p:cNvPicPr>
            <a:picLocks noChangeAspect="1" noChangeArrowheads="1"/>
          </p:cNvPicPr>
          <p:nvPr/>
        </p:nvPicPr>
        <p:blipFill>
          <a:blip r:embed="rId4" cstate="print"/>
          <a:srcRect/>
          <a:stretch>
            <a:fillRect/>
          </a:stretch>
        </p:blipFill>
        <p:spPr bwMode="auto">
          <a:xfrm>
            <a:off x="6227763" y="5375275"/>
            <a:ext cx="1081087" cy="555625"/>
          </a:xfrm>
          <a:prstGeom prst="rect">
            <a:avLst/>
          </a:prstGeom>
          <a:noFill/>
          <a:ln w="9525" algn="ctr">
            <a:noFill/>
            <a:miter lim="800000"/>
            <a:headEnd/>
            <a:tailEnd/>
          </a:ln>
        </p:spPr>
      </p:pic>
    </p:spTree>
    <p:extLst>
      <p:ext uri="{BB962C8B-B14F-4D97-AF65-F5344CB8AC3E}">
        <p14:creationId xmlns:p14="http://schemas.microsoft.com/office/powerpoint/2010/main" val="63385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AutoShape 5"/>
          <p:cNvSpPr>
            <a:spLocks noChangeArrowheads="1"/>
          </p:cNvSpPr>
          <p:nvPr/>
        </p:nvSpPr>
        <p:spPr bwMode="auto">
          <a:xfrm>
            <a:off x="0" y="0"/>
            <a:ext cx="9144000" cy="6858000"/>
          </a:xfrm>
          <a:prstGeom prst="horizontalScroll">
            <a:avLst>
              <a:gd name="adj" fmla="val 12500"/>
            </a:avLst>
          </a:prstGeom>
          <a:solidFill>
            <a:srgbClr val="FFFF99"/>
          </a:solidFill>
          <a:ln w="38100">
            <a:solidFill>
              <a:schemeClr val="tx1"/>
            </a:solidFill>
            <a:round/>
            <a:headEnd/>
            <a:tailEnd/>
          </a:ln>
        </p:spPr>
        <p:txBody>
          <a:bodyPr wrap="none" anchor="ctr"/>
          <a:lstStyle/>
          <a:p>
            <a:pPr algn="ctr"/>
            <a:endParaRPr lang="en-US" b="1"/>
          </a:p>
        </p:txBody>
      </p:sp>
      <p:sp>
        <p:nvSpPr>
          <p:cNvPr id="23556" name="Text Box 4"/>
          <p:cNvSpPr txBox="1">
            <a:spLocks noChangeArrowheads="1"/>
          </p:cNvSpPr>
          <p:nvPr/>
        </p:nvSpPr>
        <p:spPr bwMode="auto">
          <a:xfrm>
            <a:off x="900113" y="1341438"/>
            <a:ext cx="8243887" cy="3441700"/>
          </a:xfrm>
          <a:prstGeom prst="rect">
            <a:avLst/>
          </a:prstGeom>
          <a:noFill/>
          <a:ln w="9525">
            <a:noFill/>
            <a:miter lim="800000"/>
            <a:headEnd/>
            <a:tailEnd/>
          </a:ln>
        </p:spPr>
        <p:txBody>
          <a:bodyPr>
            <a:spAutoFit/>
          </a:bodyPr>
          <a:lstStyle/>
          <a:p>
            <a:r>
              <a:rPr lang="en-GB" sz="4400" b="1">
                <a:latin typeface="Arial Rounded MT Bold" pitchFamily="34" charset="0"/>
              </a:rPr>
              <a:t>The German navy was only allowed six battleships and Germany was forbidden to buy any more weapons and other war material.</a:t>
            </a:r>
            <a:endParaRPr lang="en-GB" b="1"/>
          </a:p>
        </p:txBody>
      </p:sp>
      <p:sp>
        <p:nvSpPr>
          <p:cNvPr id="23557" name="AutoShape 6">
            <a:hlinkClick r:id="" action="ppaction://hlinkshowjump?jump=nextslide" highlightClick="1"/>
          </p:cNvPr>
          <p:cNvSpPr>
            <a:spLocks noChangeArrowheads="1"/>
          </p:cNvSpPr>
          <p:nvPr/>
        </p:nvSpPr>
        <p:spPr bwMode="auto">
          <a:xfrm>
            <a:off x="8639175" y="6426200"/>
            <a:ext cx="504825" cy="431800"/>
          </a:xfrm>
          <a:prstGeom prst="actionButtonForwardNext">
            <a:avLst/>
          </a:prstGeom>
          <a:gradFill rotWithShape="1">
            <a:gsLst>
              <a:gs pos="0">
                <a:schemeClr val="bg1"/>
              </a:gs>
              <a:gs pos="100000">
                <a:srgbClr val="0000FF"/>
              </a:gs>
            </a:gsLst>
            <a:lin ang="5400000" scaled="1"/>
          </a:gradFill>
          <a:ln w="9525">
            <a:noFill/>
            <a:miter lim="800000"/>
            <a:headEnd/>
            <a:tailEnd/>
          </a:ln>
        </p:spPr>
        <p:txBody>
          <a:bodyPr wrap="none" anchor="ctr"/>
          <a:lstStyle/>
          <a:p>
            <a:endParaRPr lang="en-AU"/>
          </a:p>
        </p:txBody>
      </p:sp>
      <p:sp>
        <p:nvSpPr>
          <p:cNvPr id="23558" name="AutoShape 7">
            <a:hlinkClick r:id="" action="ppaction://hlinkshowjump?jump=previousslide" highlightClick="1"/>
          </p:cNvPr>
          <p:cNvSpPr>
            <a:spLocks noChangeArrowheads="1"/>
          </p:cNvSpPr>
          <p:nvPr/>
        </p:nvSpPr>
        <p:spPr bwMode="auto">
          <a:xfrm flipH="1">
            <a:off x="8101013"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pic>
        <p:nvPicPr>
          <p:cNvPr id="23559" name="Picture 8" descr="j0337884[1]"/>
          <p:cNvPicPr>
            <a:picLocks noChangeAspect="1" noChangeArrowheads="1"/>
          </p:cNvPicPr>
          <p:nvPr/>
        </p:nvPicPr>
        <p:blipFill>
          <a:blip r:embed="rId2" cstate="print"/>
          <a:srcRect/>
          <a:stretch>
            <a:fillRect/>
          </a:stretch>
        </p:blipFill>
        <p:spPr bwMode="auto">
          <a:xfrm>
            <a:off x="3851275" y="5013325"/>
            <a:ext cx="2374900" cy="982663"/>
          </a:xfrm>
          <a:prstGeom prst="rect">
            <a:avLst/>
          </a:prstGeom>
          <a:noFill/>
          <a:ln w="9525" algn="ctr">
            <a:noFill/>
            <a:miter lim="800000"/>
            <a:headEnd/>
            <a:tailEnd/>
          </a:ln>
        </p:spPr>
      </p:pic>
    </p:spTree>
    <p:extLst>
      <p:ext uri="{BB962C8B-B14F-4D97-AF65-F5344CB8AC3E}">
        <p14:creationId xmlns:p14="http://schemas.microsoft.com/office/powerpoint/2010/main" val="99902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8"/>
          <p:cNvSpPr txBox="1">
            <a:spLocks noChangeArrowheads="1"/>
          </p:cNvSpPr>
          <p:nvPr/>
        </p:nvSpPr>
        <p:spPr bwMode="auto">
          <a:xfrm>
            <a:off x="827088" y="5949950"/>
            <a:ext cx="8316912" cy="461963"/>
          </a:xfrm>
          <a:prstGeom prst="rect">
            <a:avLst/>
          </a:prstGeom>
          <a:noFill/>
          <a:ln w="9525">
            <a:noFill/>
            <a:miter lim="800000"/>
            <a:headEnd/>
            <a:tailEnd/>
          </a:ln>
        </p:spPr>
        <p:txBody>
          <a:bodyPr>
            <a:spAutoFit/>
          </a:bodyPr>
          <a:lstStyle/>
          <a:p>
            <a:pPr algn="ctr">
              <a:spcBef>
                <a:spcPct val="50000"/>
              </a:spcBef>
            </a:pPr>
            <a:endParaRPr lang="en-US">
              <a:solidFill>
                <a:srgbClr val="FF3300"/>
              </a:solidFill>
              <a:latin typeface="Comic Sans MS" pitchFamily="66" charset="0"/>
            </a:endParaRPr>
          </a:p>
        </p:txBody>
      </p:sp>
      <p:sp>
        <p:nvSpPr>
          <p:cNvPr id="24580" name="AutoShape 4"/>
          <p:cNvSpPr>
            <a:spLocks noChangeArrowheads="1"/>
          </p:cNvSpPr>
          <p:nvPr/>
        </p:nvSpPr>
        <p:spPr bwMode="auto">
          <a:xfrm>
            <a:off x="0" y="0"/>
            <a:ext cx="9144000" cy="6858000"/>
          </a:xfrm>
          <a:prstGeom prst="horizontalScroll">
            <a:avLst>
              <a:gd name="adj" fmla="val 12500"/>
            </a:avLst>
          </a:prstGeom>
          <a:solidFill>
            <a:srgbClr val="FFFF99"/>
          </a:solidFill>
          <a:ln w="38100">
            <a:solidFill>
              <a:schemeClr val="tx1"/>
            </a:solidFill>
            <a:round/>
            <a:headEnd/>
            <a:tailEnd/>
          </a:ln>
        </p:spPr>
        <p:txBody>
          <a:bodyPr wrap="none" anchor="ctr"/>
          <a:lstStyle/>
          <a:p>
            <a:pPr algn="ctr"/>
            <a:endParaRPr lang="en-US" b="1"/>
          </a:p>
        </p:txBody>
      </p:sp>
      <p:sp>
        <p:nvSpPr>
          <p:cNvPr id="24581" name="Text Box 5"/>
          <p:cNvSpPr txBox="1">
            <a:spLocks noChangeArrowheads="1"/>
          </p:cNvSpPr>
          <p:nvPr/>
        </p:nvSpPr>
        <p:spPr bwMode="auto">
          <a:xfrm>
            <a:off x="900113" y="1125538"/>
            <a:ext cx="8243887" cy="4781550"/>
          </a:xfrm>
          <a:prstGeom prst="rect">
            <a:avLst/>
          </a:prstGeom>
          <a:noFill/>
          <a:ln w="9525">
            <a:noFill/>
            <a:miter lim="800000"/>
            <a:headEnd/>
            <a:tailEnd/>
          </a:ln>
        </p:spPr>
        <p:txBody>
          <a:bodyPr>
            <a:spAutoFit/>
          </a:bodyPr>
          <a:lstStyle/>
          <a:p>
            <a:r>
              <a:rPr lang="en-GB" sz="4400" b="1">
                <a:latin typeface="Arial Rounded MT Bold" pitchFamily="34" charset="0"/>
              </a:rPr>
              <a:t>An Allied Army was to occupy the Rhineland for a period </a:t>
            </a:r>
            <a:br>
              <a:rPr lang="en-GB" sz="4400" b="1">
                <a:latin typeface="Arial Rounded MT Bold" pitchFamily="34" charset="0"/>
              </a:rPr>
            </a:br>
            <a:r>
              <a:rPr lang="en-GB" sz="4400" b="1">
                <a:latin typeface="Arial Rounded MT Bold" pitchFamily="34" charset="0"/>
              </a:rPr>
              <a:t>of fifteen years.</a:t>
            </a:r>
          </a:p>
          <a:p>
            <a:br>
              <a:rPr lang="en-GB" sz="4400" b="1">
                <a:latin typeface="Arial Rounded MT Bold" pitchFamily="34" charset="0"/>
              </a:rPr>
            </a:br>
            <a:r>
              <a:rPr lang="en-GB" sz="4400" b="1">
                <a:latin typeface="Arial Rounded MT Bold" pitchFamily="34" charset="0"/>
              </a:rPr>
              <a:t>No German troops were to be allowed into the occupation zone.</a:t>
            </a:r>
          </a:p>
        </p:txBody>
      </p:sp>
      <p:sp>
        <p:nvSpPr>
          <p:cNvPr id="24582" name="AutoShape 7">
            <a:hlinkClick r:id="" action="ppaction://hlinkshowjump?jump=previousslide" highlightClick="1"/>
          </p:cNvPr>
          <p:cNvSpPr>
            <a:spLocks noChangeArrowheads="1"/>
          </p:cNvSpPr>
          <p:nvPr/>
        </p:nvSpPr>
        <p:spPr bwMode="auto">
          <a:xfrm flipH="1">
            <a:off x="8101013"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sp>
        <p:nvSpPr>
          <p:cNvPr id="24583" name="AutoShape 6">
            <a:hlinkClick r:id="" action="ppaction://hlinkshowjump?jump=nextslide" highlightClick="1"/>
          </p:cNvPr>
          <p:cNvSpPr>
            <a:spLocks noChangeArrowheads="1"/>
          </p:cNvSpPr>
          <p:nvPr/>
        </p:nvSpPr>
        <p:spPr bwMode="auto">
          <a:xfrm>
            <a:off x="8639175" y="6426200"/>
            <a:ext cx="504825" cy="431800"/>
          </a:xfrm>
          <a:prstGeom prst="actionButtonForwardNext">
            <a:avLst/>
          </a:prstGeom>
          <a:gradFill rotWithShape="1">
            <a:gsLst>
              <a:gs pos="0">
                <a:schemeClr val="bg1"/>
              </a:gs>
              <a:gs pos="100000">
                <a:srgbClr val="0000FF"/>
              </a:gs>
            </a:gsLst>
            <a:lin ang="5400000" scaled="1"/>
          </a:gradFill>
          <a:ln w="9525">
            <a:noFill/>
            <a:miter lim="800000"/>
            <a:headEnd/>
            <a:tailEnd/>
          </a:ln>
        </p:spPr>
        <p:txBody>
          <a:bodyPr wrap="none" anchor="ctr"/>
          <a:lstStyle/>
          <a:p>
            <a:endParaRPr lang="en-AU"/>
          </a:p>
        </p:txBody>
      </p:sp>
      <p:pic>
        <p:nvPicPr>
          <p:cNvPr id="24584" name="Picture 9" descr="j0149438[1]"/>
          <p:cNvPicPr>
            <a:picLocks noChangeAspect="1" noChangeArrowheads="1"/>
          </p:cNvPicPr>
          <p:nvPr/>
        </p:nvPicPr>
        <p:blipFill>
          <a:blip r:embed="rId2" cstate="print"/>
          <a:srcRect/>
          <a:stretch>
            <a:fillRect/>
          </a:stretch>
        </p:blipFill>
        <p:spPr bwMode="auto">
          <a:xfrm>
            <a:off x="8172450" y="1916113"/>
            <a:ext cx="739775" cy="1944687"/>
          </a:xfrm>
          <a:prstGeom prst="rect">
            <a:avLst/>
          </a:prstGeom>
          <a:noFill/>
          <a:ln w="9525" algn="ctr">
            <a:noFill/>
            <a:miter lim="800000"/>
            <a:headEnd/>
            <a:tailEnd/>
          </a:ln>
        </p:spPr>
      </p:pic>
    </p:spTree>
    <p:extLst>
      <p:ext uri="{BB962C8B-B14F-4D97-AF65-F5344CB8AC3E}">
        <p14:creationId xmlns:p14="http://schemas.microsoft.com/office/powerpoint/2010/main" val="2142283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0" y="2060575"/>
            <a:ext cx="9144000" cy="4613275"/>
          </a:xfrm>
          <a:prstGeom prst="rect">
            <a:avLst/>
          </a:prstGeom>
          <a:noFill/>
          <a:ln w="9525">
            <a:noFill/>
            <a:miter lim="800000"/>
            <a:headEnd/>
            <a:tailEnd/>
          </a:ln>
        </p:spPr>
        <p:txBody>
          <a:bodyPr>
            <a:spAutoFit/>
          </a:bodyPr>
          <a:lstStyle/>
          <a:p>
            <a:pPr algn="ctr">
              <a:lnSpc>
                <a:spcPct val="120000"/>
              </a:lnSpc>
              <a:spcBef>
                <a:spcPct val="50000"/>
              </a:spcBef>
            </a:pPr>
            <a:r>
              <a:rPr lang="en-GB" sz="1800">
                <a:latin typeface="Comic Sans MS" pitchFamily="66" charset="0"/>
              </a:rPr>
              <a:t> </a:t>
            </a:r>
            <a:r>
              <a:rPr lang="en-GB" sz="2200" u="sng">
                <a:latin typeface="Comic Sans MS" pitchFamily="66" charset="0"/>
              </a:rPr>
              <a:t>T</a:t>
            </a:r>
            <a:r>
              <a:rPr lang="en-GB" sz="2200" u="sng">
                <a:latin typeface="Comic Sans MS" pitchFamily="66" charset="0"/>
                <a:cs typeface="Arial" charset="0"/>
              </a:rPr>
              <a:t>he Treaty seemed to satisfy the "Big Three" overall.</a:t>
            </a:r>
            <a:endParaRPr lang="en-GB" sz="2200">
              <a:latin typeface="Comic Sans MS" pitchFamily="66" charset="0"/>
              <a:cs typeface="Arial" charset="0"/>
            </a:endParaRPr>
          </a:p>
          <a:p>
            <a:pPr algn="ctr">
              <a:lnSpc>
                <a:spcPct val="120000"/>
              </a:lnSpc>
              <a:spcBef>
                <a:spcPct val="50000"/>
              </a:spcBef>
              <a:buFontTx/>
              <a:buChar char="•"/>
            </a:pPr>
            <a:r>
              <a:rPr lang="en-GB" sz="2200">
                <a:latin typeface="Comic Sans MS" pitchFamily="66" charset="0"/>
                <a:cs typeface="Arial" charset="0"/>
              </a:rPr>
              <a:t> It made sure that Germany was too weak to start another European War, yet strong enough to help stop the spread of Communism.</a:t>
            </a:r>
            <a:br>
              <a:rPr lang="en-GB" sz="2200">
                <a:latin typeface="Comic Sans MS" pitchFamily="66" charset="0"/>
                <a:cs typeface="Arial" charset="0"/>
              </a:rPr>
            </a:br>
            <a:endParaRPr lang="en-GB" sz="2200">
              <a:latin typeface="Comic Sans MS" pitchFamily="66" charset="0"/>
              <a:cs typeface="Arial" charset="0"/>
            </a:endParaRPr>
          </a:p>
          <a:p>
            <a:pPr algn="ctr">
              <a:lnSpc>
                <a:spcPct val="120000"/>
              </a:lnSpc>
              <a:spcBef>
                <a:spcPct val="50000"/>
              </a:spcBef>
              <a:buFontTx/>
              <a:buChar char="•"/>
            </a:pPr>
            <a:r>
              <a:rPr lang="en-GB" sz="2200">
                <a:latin typeface="Comic Sans MS" pitchFamily="66" charset="0"/>
                <a:cs typeface="Arial" charset="0"/>
              </a:rPr>
              <a:t> It kept the French border with Germany safe from future German attacks.</a:t>
            </a:r>
            <a:br>
              <a:rPr lang="en-GB" sz="2200">
                <a:latin typeface="Comic Sans MS" pitchFamily="66" charset="0"/>
                <a:cs typeface="Arial" charset="0"/>
              </a:rPr>
            </a:br>
            <a:endParaRPr lang="en-GB" sz="2200">
              <a:latin typeface="Comic Sans MS" pitchFamily="66" charset="0"/>
              <a:cs typeface="Arial" charset="0"/>
            </a:endParaRPr>
          </a:p>
          <a:p>
            <a:pPr algn="ctr">
              <a:lnSpc>
                <a:spcPct val="120000"/>
              </a:lnSpc>
              <a:spcBef>
                <a:spcPct val="50000"/>
              </a:spcBef>
              <a:buFontTx/>
              <a:buChar char="•"/>
            </a:pPr>
            <a:r>
              <a:rPr lang="en-GB" sz="2200">
                <a:latin typeface="Comic Sans MS" pitchFamily="66" charset="0"/>
                <a:cs typeface="Arial" charset="0"/>
              </a:rPr>
              <a:t> It created the League of Nations. This would help promote peace and trade throughout the world.</a:t>
            </a:r>
            <a:endParaRPr lang="en-GB" sz="2200">
              <a:latin typeface="Comic Sans MS" pitchFamily="66" charset="0"/>
            </a:endParaRPr>
          </a:p>
        </p:txBody>
      </p:sp>
      <p:pic>
        <p:nvPicPr>
          <p:cNvPr id="27652" name="Picture 11" descr="npo000052"/>
          <p:cNvPicPr>
            <a:picLocks noChangeAspect="1" noChangeArrowheads="1"/>
          </p:cNvPicPr>
          <p:nvPr/>
        </p:nvPicPr>
        <p:blipFill>
          <a:blip r:embed="rId2" cstate="print"/>
          <a:srcRect/>
          <a:stretch>
            <a:fillRect/>
          </a:stretch>
        </p:blipFill>
        <p:spPr bwMode="auto">
          <a:xfrm>
            <a:off x="3419475" y="0"/>
            <a:ext cx="2447925" cy="2179638"/>
          </a:xfrm>
          <a:prstGeom prst="rect">
            <a:avLst/>
          </a:prstGeom>
          <a:noFill/>
          <a:ln w="9525" algn="ctr">
            <a:noFill/>
            <a:miter lim="800000"/>
            <a:headEnd/>
            <a:tailEnd/>
          </a:ln>
        </p:spPr>
      </p:pic>
      <p:pic>
        <p:nvPicPr>
          <p:cNvPr id="27653" name="Picture 13" descr="npo000054"/>
          <p:cNvPicPr>
            <a:picLocks noChangeAspect="1" noChangeArrowheads="1"/>
          </p:cNvPicPr>
          <p:nvPr/>
        </p:nvPicPr>
        <p:blipFill>
          <a:blip r:embed="rId3" cstate="print"/>
          <a:srcRect/>
          <a:stretch>
            <a:fillRect/>
          </a:stretch>
        </p:blipFill>
        <p:spPr bwMode="auto">
          <a:xfrm>
            <a:off x="5075238" y="1268413"/>
            <a:ext cx="288925" cy="212725"/>
          </a:xfrm>
          <a:prstGeom prst="rect">
            <a:avLst/>
          </a:prstGeom>
          <a:noFill/>
          <a:ln w="9525" algn="ctr">
            <a:noFill/>
            <a:miter lim="800000"/>
            <a:headEnd/>
            <a:tailEnd/>
          </a:ln>
        </p:spPr>
      </p:pic>
      <p:pic>
        <p:nvPicPr>
          <p:cNvPr id="27654" name="Picture 14" descr="npo000056"/>
          <p:cNvPicPr>
            <a:picLocks noChangeAspect="1" noChangeArrowheads="1"/>
          </p:cNvPicPr>
          <p:nvPr/>
        </p:nvPicPr>
        <p:blipFill>
          <a:blip r:embed="rId4" cstate="print"/>
          <a:srcRect/>
          <a:stretch>
            <a:fillRect/>
          </a:stretch>
        </p:blipFill>
        <p:spPr bwMode="auto">
          <a:xfrm>
            <a:off x="5291138" y="1052513"/>
            <a:ext cx="365125" cy="268287"/>
          </a:xfrm>
          <a:prstGeom prst="rect">
            <a:avLst/>
          </a:prstGeom>
          <a:noFill/>
          <a:ln w="9525" algn="ctr">
            <a:noFill/>
            <a:miter lim="800000"/>
            <a:headEnd/>
            <a:tailEnd/>
          </a:ln>
        </p:spPr>
      </p:pic>
      <p:pic>
        <p:nvPicPr>
          <p:cNvPr id="27655" name="Picture 1033" descr="German Reich Flag"/>
          <p:cNvPicPr>
            <a:picLocks noChangeAspect="1" noChangeArrowheads="1"/>
          </p:cNvPicPr>
          <p:nvPr/>
        </p:nvPicPr>
        <p:blipFill>
          <a:blip r:embed="rId5" cstate="print"/>
          <a:srcRect/>
          <a:stretch>
            <a:fillRect/>
          </a:stretch>
        </p:blipFill>
        <p:spPr bwMode="auto">
          <a:xfrm>
            <a:off x="3706813" y="836613"/>
            <a:ext cx="288925" cy="217487"/>
          </a:xfrm>
          <a:prstGeom prst="rect">
            <a:avLst/>
          </a:prstGeom>
          <a:noFill/>
          <a:ln w="9525" algn="ctr">
            <a:noFill/>
            <a:miter lim="800000"/>
            <a:headEnd/>
            <a:tailEnd/>
          </a:ln>
        </p:spPr>
      </p:pic>
      <p:pic>
        <p:nvPicPr>
          <p:cNvPr id="27656" name="Picture 12" descr="npo00005a"/>
          <p:cNvPicPr>
            <a:picLocks noChangeAspect="1" noChangeArrowheads="1"/>
          </p:cNvPicPr>
          <p:nvPr/>
        </p:nvPicPr>
        <p:blipFill>
          <a:blip r:embed="rId6" cstate="print"/>
          <a:srcRect/>
          <a:stretch>
            <a:fillRect/>
          </a:stretch>
        </p:blipFill>
        <p:spPr bwMode="auto">
          <a:xfrm>
            <a:off x="5364163" y="1268413"/>
            <a:ext cx="360362" cy="236537"/>
          </a:xfrm>
          <a:prstGeom prst="rect">
            <a:avLst/>
          </a:prstGeom>
          <a:noFill/>
          <a:ln w="9525" algn="ctr">
            <a:noFill/>
            <a:miter lim="800000"/>
            <a:headEnd/>
            <a:tailEnd/>
          </a:ln>
        </p:spPr>
      </p:pic>
      <p:sp>
        <p:nvSpPr>
          <p:cNvPr id="27657" name="AutoShape 1034">
            <a:hlinkClick r:id="" action="ppaction://hlinkshowjump?jump=previousslide" highlightClick="1"/>
          </p:cNvPr>
          <p:cNvSpPr>
            <a:spLocks noChangeArrowheads="1"/>
          </p:cNvSpPr>
          <p:nvPr/>
        </p:nvSpPr>
        <p:spPr bwMode="auto">
          <a:xfrm flipH="1">
            <a:off x="8101013"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sp>
        <p:nvSpPr>
          <p:cNvPr id="27658" name="AutoShape 1035">
            <a:hlinkClick r:id="" action="ppaction://hlinkshowjump?jump=nextslide" highlightClick="1"/>
          </p:cNvPr>
          <p:cNvSpPr>
            <a:spLocks noChangeArrowheads="1"/>
          </p:cNvSpPr>
          <p:nvPr/>
        </p:nvSpPr>
        <p:spPr bwMode="auto">
          <a:xfrm>
            <a:off x="8639175" y="6426200"/>
            <a:ext cx="504825" cy="431800"/>
          </a:xfrm>
          <a:prstGeom prst="actionButtonForwardNext">
            <a:avLst/>
          </a:prstGeom>
          <a:gradFill rotWithShape="1">
            <a:gsLst>
              <a:gs pos="0">
                <a:schemeClr val="bg1"/>
              </a:gs>
              <a:gs pos="100000">
                <a:srgbClr val="0000FF"/>
              </a:gs>
            </a:gsLst>
            <a:lin ang="5400000" scaled="1"/>
          </a:gradFill>
          <a:ln w="9525">
            <a:noFill/>
            <a:miter lim="800000"/>
            <a:headEnd/>
            <a:tailEnd/>
          </a:ln>
        </p:spPr>
        <p:txBody>
          <a:bodyPr wrap="none" anchor="ctr"/>
          <a:lstStyle/>
          <a:p>
            <a:endParaRPr lang="en-AU"/>
          </a:p>
        </p:txBody>
      </p:sp>
      <p:sp>
        <p:nvSpPr>
          <p:cNvPr id="27659" name="WordArt 1038"/>
          <p:cNvSpPr>
            <a:spLocks noChangeArrowheads="1" noChangeShapeType="1" noTextEdit="1"/>
          </p:cNvSpPr>
          <p:nvPr/>
        </p:nvSpPr>
        <p:spPr bwMode="auto">
          <a:xfrm rot="-1230931">
            <a:off x="539750" y="620713"/>
            <a:ext cx="1873250" cy="792162"/>
          </a:xfrm>
          <a:prstGeom prst="rect">
            <a:avLst/>
          </a:prstGeom>
        </p:spPr>
        <p:txBody>
          <a:bodyPr wrap="none" fromWordArt="1">
            <a:prstTxWarp prst="textPlain">
              <a:avLst>
                <a:gd name="adj" fmla="val 50000"/>
              </a:avLst>
            </a:prstTxWarp>
          </a:bodyPr>
          <a:lstStyle/>
          <a:p>
            <a:pPr algn="ctr"/>
            <a:r>
              <a:rPr lang="en-AU"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a:cs typeface="Arial"/>
              </a:rPr>
              <a:t>Recap...</a:t>
            </a:r>
          </a:p>
        </p:txBody>
      </p:sp>
    </p:spTree>
    <p:extLst>
      <p:ext uri="{BB962C8B-B14F-4D97-AF65-F5344CB8AC3E}">
        <p14:creationId xmlns:p14="http://schemas.microsoft.com/office/powerpoint/2010/main" val="56495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0" y="2025650"/>
            <a:ext cx="9144000" cy="4832350"/>
          </a:xfrm>
          <a:prstGeom prst="rect">
            <a:avLst/>
          </a:prstGeom>
          <a:noFill/>
          <a:ln w="9525">
            <a:noFill/>
            <a:miter lim="800000"/>
            <a:headEnd/>
            <a:tailEnd/>
          </a:ln>
        </p:spPr>
        <p:txBody>
          <a:bodyPr>
            <a:spAutoFit/>
          </a:bodyPr>
          <a:lstStyle/>
          <a:p>
            <a:pPr algn="ctr">
              <a:lnSpc>
                <a:spcPct val="125000"/>
              </a:lnSpc>
              <a:spcBef>
                <a:spcPct val="50000"/>
              </a:spcBef>
            </a:pPr>
            <a:r>
              <a:rPr lang="en-GB" sz="2200" b="1">
                <a:latin typeface="Comic Sans MS" pitchFamily="66" charset="0"/>
                <a:cs typeface="Arial" charset="0"/>
              </a:rPr>
              <a:t>Germans hated the treaty, especially Article 231 which blamed them for starting the war</a:t>
            </a:r>
            <a:r>
              <a:rPr lang="en-GB" sz="2200">
                <a:latin typeface="Comic Sans MS" pitchFamily="66" charset="0"/>
                <a:cs typeface="Arial" charset="0"/>
              </a:rPr>
              <a:t>. </a:t>
            </a:r>
          </a:p>
          <a:p>
            <a:pPr algn="ctr">
              <a:lnSpc>
                <a:spcPct val="125000"/>
              </a:lnSpc>
              <a:spcBef>
                <a:spcPct val="50000"/>
              </a:spcBef>
            </a:pPr>
            <a:r>
              <a:rPr lang="en-GB" sz="2200">
                <a:latin typeface="Comic Sans MS" pitchFamily="66" charset="0"/>
                <a:cs typeface="Arial" charset="0"/>
              </a:rPr>
              <a:t>Many Germans also thought the financial penalties that the treaty imposed upon their country and her people to be immoral and unjust.</a:t>
            </a:r>
            <a:br>
              <a:rPr lang="en-GB" sz="2200">
                <a:latin typeface="Comic Sans MS" pitchFamily="66" charset="0"/>
                <a:cs typeface="Arial" charset="0"/>
              </a:rPr>
            </a:br>
            <a:br>
              <a:rPr lang="en-GB" sz="1000">
                <a:latin typeface="Comic Sans MS" pitchFamily="66" charset="0"/>
                <a:cs typeface="Arial" charset="0"/>
              </a:rPr>
            </a:br>
            <a:r>
              <a:rPr lang="en-GB" sz="2200">
                <a:latin typeface="Comic Sans MS" pitchFamily="66" charset="0"/>
                <a:cs typeface="Arial" charset="0"/>
              </a:rPr>
              <a:t>The German Government that had agreed to the treaty became known as the "</a:t>
            </a:r>
            <a:r>
              <a:rPr lang="en-GB" sz="2200" b="1">
                <a:latin typeface="Comic Sans MS" pitchFamily="66" charset="0"/>
                <a:cs typeface="Arial" charset="0"/>
              </a:rPr>
              <a:t>November Criminals</a:t>
            </a:r>
            <a:r>
              <a:rPr lang="en-GB" sz="2200">
                <a:latin typeface="Comic Sans MS" pitchFamily="66" charset="0"/>
                <a:cs typeface="Arial" charset="0"/>
              </a:rPr>
              <a:t>“.</a:t>
            </a:r>
            <a:br>
              <a:rPr lang="en-GB" sz="2200">
                <a:latin typeface="Comic Sans MS" pitchFamily="66" charset="0"/>
                <a:cs typeface="Arial" charset="0"/>
              </a:rPr>
            </a:br>
            <a:br>
              <a:rPr lang="en-GB" sz="1000">
                <a:latin typeface="Comic Sans MS" pitchFamily="66" charset="0"/>
                <a:cs typeface="Arial" charset="0"/>
              </a:rPr>
            </a:br>
            <a:r>
              <a:rPr lang="en-GB" sz="2200">
                <a:latin typeface="Comic Sans MS" pitchFamily="66" charset="0"/>
                <a:cs typeface="Arial" charset="0"/>
              </a:rPr>
              <a:t>Many German citizens felt that they were now being punished for the </a:t>
            </a:r>
            <a:r>
              <a:rPr lang="en-GB" sz="2200" b="1">
                <a:latin typeface="Comic Sans MS" pitchFamily="66" charset="0"/>
                <a:cs typeface="Arial" charset="0"/>
              </a:rPr>
              <a:t>mistakes of the Kaiser and German government</a:t>
            </a:r>
            <a:r>
              <a:rPr lang="en-GB" sz="2200">
                <a:latin typeface="Comic Sans MS" pitchFamily="66" charset="0"/>
                <a:cs typeface="Arial" charset="0"/>
              </a:rPr>
              <a:t> of August 1914 who had started the war as well as the government of 1919 that had signed the treaty that brought peace.</a:t>
            </a:r>
            <a:endParaRPr lang="en-GB" sz="1800">
              <a:latin typeface="Comic Sans MS" pitchFamily="66" charset="0"/>
            </a:endParaRPr>
          </a:p>
        </p:txBody>
      </p:sp>
      <p:pic>
        <p:nvPicPr>
          <p:cNvPr id="28676" name="Picture 9" descr="npo00005c"/>
          <p:cNvPicPr>
            <a:picLocks noChangeAspect="1" noChangeArrowheads="1"/>
          </p:cNvPicPr>
          <p:nvPr/>
        </p:nvPicPr>
        <p:blipFill>
          <a:blip r:embed="rId2" cstate="print"/>
          <a:srcRect/>
          <a:stretch>
            <a:fillRect/>
          </a:stretch>
        </p:blipFill>
        <p:spPr bwMode="auto">
          <a:xfrm>
            <a:off x="3419475" y="0"/>
            <a:ext cx="2447925" cy="2179638"/>
          </a:xfrm>
          <a:prstGeom prst="rect">
            <a:avLst/>
          </a:prstGeom>
          <a:noFill/>
          <a:ln w="9525" algn="ctr">
            <a:noFill/>
            <a:miter lim="800000"/>
            <a:headEnd/>
            <a:tailEnd/>
          </a:ln>
        </p:spPr>
      </p:pic>
      <p:pic>
        <p:nvPicPr>
          <p:cNvPr id="28677" name="Picture 10" descr="npo00005e"/>
          <p:cNvPicPr>
            <a:picLocks noChangeAspect="1" noChangeArrowheads="1"/>
          </p:cNvPicPr>
          <p:nvPr/>
        </p:nvPicPr>
        <p:blipFill>
          <a:blip r:embed="rId3" cstate="print"/>
          <a:srcRect/>
          <a:stretch>
            <a:fillRect/>
          </a:stretch>
        </p:blipFill>
        <p:spPr bwMode="auto">
          <a:xfrm>
            <a:off x="5075238" y="1268413"/>
            <a:ext cx="288925" cy="212725"/>
          </a:xfrm>
          <a:prstGeom prst="rect">
            <a:avLst/>
          </a:prstGeom>
          <a:noFill/>
          <a:ln w="9525" algn="ctr">
            <a:noFill/>
            <a:miter lim="800000"/>
            <a:headEnd/>
            <a:tailEnd/>
          </a:ln>
        </p:spPr>
      </p:pic>
      <p:pic>
        <p:nvPicPr>
          <p:cNvPr id="28678" name="Picture 11" descr="npo000060"/>
          <p:cNvPicPr>
            <a:picLocks noChangeAspect="1" noChangeArrowheads="1"/>
          </p:cNvPicPr>
          <p:nvPr/>
        </p:nvPicPr>
        <p:blipFill>
          <a:blip r:embed="rId4" cstate="print"/>
          <a:srcRect/>
          <a:stretch>
            <a:fillRect/>
          </a:stretch>
        </p:blipFill>
        <p:spPr bwMode="auto">
          <a:xfrm>
            <a:off x="5291138" y="1052513"/>
            <a:ext cx="365125" cy="268287"/>
          </a:xfrm>
          <a:prstGeom prst="rect">
            <a:avLst/>
          </a:prstGeom>
          <a:noFill/>
          <a:ln w="9525" algn="ctr">
            <a:noFill/>
            <a:miter lim="800000"/>
            <a:headEnd/>
            <a:tailEnd/>
          </a:ln>
        </p:spPr>
      </p:pic>
      <p:pic>
        <p:nvPicPr>
          <p:cNvPr id="28679" name="Picture 12" descr="German Reich Flag"/>
          <p:cNvPicPr>
            <a:picLocks noChangeAspect="1" noChangeArrowheads="1"/>
          </p:cNvPicPr>
          <p:nvPr/>
        </p:nvPicPr>
        <p:blipFill>
          <a:blip r:embed="rId5" cstate="print"/>
          <a:srcRect/>
          <a:stretch>
            <a:fillRect/>
          </a:stretch>
        </p:blipFill>
        <p:spPr bwMode="auto">
          <a:xfrm>
            <a:off x="3706813" y="836613"/>
            <a:ext cx="288925" cy="217487"/>
          </a:xfrm>
          <a:prstGeom prst="rect">
            <a:avLst/>
          </a:prstGeom>
          <a:noFill/>
          <a:ln w="9525" algn="ctr">
            <a:noFill/>
            <a:miter lim="800000"/>
            <a:headEnd/>
            <a:tailEnd/>
          </a:ln>
        </p:spPr>
      </p:pic>
      <p:pic>
        <p:nvPicPr>
          <p:cNvPr id="28680" name="Picture 13" descr="npo000064"/>
          <p:cNvPicPr>
            <a:picLocks noChangeAspect="1" noChangeArrowheads="1"/>
          </p:cNvPicPr>
          <p:nvPr/>
        </p:nvPicPr>
        <p:blipFill>
          <a:blip r:embed="rId6" cstate="print"/>
          <a:srcRect/>
          <a:stretch>
            <a:fillRect/>
          </a:stretch>
        </p:blipFill>
        <p:spPr bwMode="auto">
          <a:xfrm>
            <a:off x="5364163" y="1268413"/>
            <a:ext cx="360362" cy="236537"/>
          </a:xfrm>
          <a:prstGeom prst="rect">
            <a:avLst/>
          </a:prstGeom>
          <a:noFill/>
          <a:ln w="9525" algn="ctr">
            <a:noFill/>
            <a:miter lim="800000"/>
            <a:headEnd/>
            <a:tailEnd/>
          </a:ln>
        </p:spPr>
      </p:pic>
      <p:sp>
        <p:nvSpPr>
          <p:cNvPr id="28681" name="WordArt 16"/>
          <p:cNvSpPr>
            <a:spLocks noChangeArrowheads="1" noChangeShapeType="1" noTextEdit="1"/>
          </p:cNvSpPr>
          <p:nvPr/>
        </p:nvSpPr>
        <p:spPr bwMode="auto">
          <a:xfrm rot="-1230931">
            <a:off x="395288" y="692150"/>
            <a:ext cx="1511300" cy="576263"/>
          </a:xfrm>
          <a:prstGeom prst="rect">
            <a:avLst/>
          </a:prstGeom>
        </p:spPr>
        <p:txBody>
          <a:bodyPr wrap="none" fromWordArt="1">
            <a:prstTxWarp prst="textPlain">
              <a:avLst>
                <a:gd name="adj" fmla="val 50000"/>
              </a:avLst>
            </a:prstTxWarp>
          </a:bodyPr>
          <a:lstStyle/>
          <a:p>
            <a:pPr algn="ctr"/>
            <a:r>
              <a:rPr lang="en-AU" sz="3600" i="1" kern="10">
                <a:ln w="9525">
                  <a:solidFill>
                    <a:srgbClr val="000000"/>
                  </a:solidFill>
                  <a:round/>
                  <a:headEnd/>
                  <a:tailEnd/>
                </a:ln>
                <a:solidFill>
                  <a:srgbClr val="FFFFFF"/>
                </a:solidFill>
                <a:effectLst>
                  <a:outerShdw dist="35921" dir="2700000" algn="ctr" rotWithShape="0">
                    <a:srgbClr val="808080">
                      <a:alpha val="79999"/>
                    </a:srgbClr>
                  </a:outerShdw>
                </a:effectLst>
                <a:latin typeface="Arial"/>
                <a:cs typeface="Arial"/>
              </a:rPr>
              <a:t>But...</a:t>
            </a:r>
          </a:p>
        </p:txBody>
      </p:sp>
      <p:sp>
        <p:nvSpPr>
          <p:cNvPr id="28682" name="AutoShape 14">
            <a:hlinkClick r:id="" action="ppaction://hlinkshowjump?jump=previousslide" highlightClick="1"/>
          </p:cNvPr>
          <p:cNvSpPr>
            <a:spLocks noChangeArrowheads="1"/>
          </p:cNvSpPr>
          <p:nvPr/>
        </p:nvSpPr>
        <p:spPr bwMode="auto">
          <a:xfrm flipH="1">
            <a:off x="8101013"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sp>
        <p:nvSpPr>
          <p:cNvPr id="28683" name="AutoShape 15">
            <a:hlinkClick r:id="" action="ppaction://hlinkshowjump?jump=nextslide" highlightClick="1"/>
          </p:cNvPr>
          <p:cNvSpPr>
            <a:spLocks noChangeArrowheads="1"/>
          </p:cNvSpPr>
          <p:nvPr/>
        </p:nvSpPr>
        <p:spPr bwMode="auto">
          <a:xfrm>
            <a:off x="8639175" y="6426200"/>
            <a:ext cx="504825" cy="431800"/>
          </a:xfrm>
          <a:prstGeom prst="actionButtonForwardNext">
            <a:avLst/>
          </a:prstGeom>
          <a:gradFill rotWithShape="1">
            <a:gsLst>
              <a:gs pos="0">
                <a:schemeClr val="bg1"/>
              </a:gs>
              <a:gs pos="100000">
                <a:srgbClr val="0000FF"/>
              </a:gs>
            </a:gsLst>
            <a:lin ang="5400000" scaled="1"/>
          </a:gradFill>
          <a:ln w="9525">
            <a:noFill/>
            <a:miter lim="800000"/>
            <a:headEnd/>
            <a:tailEnd/>
          </a:ln>
        </p:spPr>
        <p:txBody>
          <a:bodyPr wrap="none" anchor="ctr"/>
          <a:lstStyle/>
          <a:p>
            <a:endParaRPr lang="en-AU"/>
          </a:p>
        </p:txBody>
      </p:sp>
    </p:spTree>
    <p:extLst>
      <p:ext uri="{BB962C8B-B14F-4D97-AF65-F5344CB8AC3E}">
        <p14:creationId xmlns:p14="http://schemas.microsoft.com/office/powerpoint/2010/main" val="76714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0F06FC6-2F61-43BB-ABA9-CF9520569ECE}"/>
              </a:ext>
            </a:extLst>
          </p:cNvPr>
          <p:cNvSpPr>
            <a:spLocks noGrp="1" noChangeArrowheads="1"/>
          </p:cNvSpPr>
          <p:nvPr>
            <p:ph type="title"/>
          </p:nvPr>
        </p:nvSpPr>
        <p:spPr/>
        <p:txBody>
          <a:bodyPr/>
          <a:lstStyle/>
          <a:p>
            <a:pPr eaLnBrk="1" hangingPunct="1"/>
            <a:r>
              <a:rPr lang="en-GB" altLang="en-US" b="1" dirty="0">
                <a:latin typeface="Calibri Light" panose="020F0302020204030204" pitchFamily="34" charset="0"/>
              </a:rPr>
              <a:t>Problems 1919-1924</a:t>
            </a:r>
          </a:p>
        </p:txBody>
      </p:sp>
      <p:sp>
        <p:nvSpPr>
          <p:cNvPr id="9221" name="Rectangle 5" descr="Rectangle: Click to edit Master text styles&#10;Second level&#10;Third level&#10;Fourth level&#10;Fifth level">
            <a:extLst>
              <a:ext uri="{FF2B5EF4-FFF2-40B4-BE49-F238E27FC236}">
                <a16:creationId xmlns:a16="http://schemas.microsoft.com/office/drawing/2014/main" id="{188CB63E-BF41-4316-8199-8401F3084D84}"/>
              </a:ext>
            </a:extLst>
          </p:cNvPr>
          <p:cNvSpPr>
            <a:spLocks noGrp="1" noChangeArrowheads="1"/>
          </p:cNvSpPr>
          <p:nvPr>
            <p:ph idx="1"/>
          </p:nvPr>
        </p:nvSpPr>
        <p:spPr/>
        <p:txBody>
          <a:bodyPr>
            <a:normAutofit fontScale="92500" lnSpcReduction="10000"/>
          </a:bodyPr>
          <a:lstStyle/>
          <a:p>
            <a:pPr eaLnBrk="1" hangingPunct="1"/>
            <a:r>
              <a:rPr lang="en-GB" altLang="en-US" dirty="0">
                <a:latin typeface="Calibri Light" panose="020F0302020204030204" pitchFamily="34" charset="0"/>
              </a:rPr>
              <a:t>Anger directed at the government for signing the Treaty of Versailles</a:t>
            </a:r>
          </a:p>
          <a:p>
            <a:pPr eaLnBrk="1" hangingPunct="1"/>
            <a:r>
              <a:rPr lang="en-GB" altLang="en-US" dirty="0">
                <a:latin typeface="Calibri Light" panose="020F0302020204030204" pitchFamily="34" charset="0"/>
              </a:rPr>
              <a:t>Economic problems as all profit is sent directly to the Allies as reparations pay-outs</a:t>
            </a:r>
          </a:p>
          <a:p>
            <a:pPr eaLnBrk="1" hangingPunct="1"/>
            <a:r>
              <a:rPr lang="en-GB" altLang="en-US" dirty="0">
                <a:latin typeface="Calibri Light" panose="020F0302020204030204" pitchFamily="34" charset="0"/>
              </a:rPr>
              <a:t>Valueless currency as economic crisis leads to hyper-inflation </a:t>
            </a:r>
          </a:p>
          <a:p>
            <a:pPr eaLnBrk="1" hangingPunct="1"/>
            <a:r>
              <a:rPr lang="en-GB" altLang="en-US" dirty="0">
                <a:latin typeface="Calibri Light" panose="020F0302020204030204" pitchFamily="34" charset="0"/>
              </a:rPr>
              <a:t>Rise of extremist groups attempting to wrestle power from the de-stabilised government (Freikorps, Spartacists etc.)</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221"/>
                                        </p:tgtEl>
                                        <p:attrNameLst>
                                          <p:attrName>style.visibility</p:attrName>
                                        </p:attrNameLst>
                                      </p:cBhvr>
                                      <p:to>
                                        <p:strVal val="visible"/>
                                      </p:to>
                                    </p:set>
                                    <p:animEffect transition="in" filter="wipe(up)">
                                      <p:cBhvr>
                                        <p:cTn id="11"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922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54B813E-1716-40C4-8A9F-B2B764FCF4B0}"/>
              </a:ext>
            </a:extLst>
          </p:cNvPr>
          <p:cNvSpPr>
            <a:spLocks noGrp="1" noChangeArrowheads="1"/>
          </p:cNvSpPr>
          <p:nvPr>
            <p:ph type="title"/>
          </p:nvPr>
        </p:nvSpPr>
        <p:spPr/>
        <p:txBody>
          <a:bodyPr/>
          <a:lstStyle/>
          <a:p>
            <a:pPr eaLnBrk="1" hangingPunct="1"/>
            <a:r>
              <a:rPr lang="en-GB" altLang="en-US" b="1" dirty="0">
                <a:latin typeface="Calibri Light" panose="020F0302020204030204" pitchFamily="34" charset="0"/>
              </a:rPr>
              <a:t>Other factors…</a:t>
            </a:r>
          </a:p>
        </p:txBody>
      </p:sp>
      <p:sp>
        <p:nvSpPr>
          <p:cNvPr id="10245" name="Rectangle 5" descr="Rectangle: Click to edit Master text styles&#10;Second level&#10;Third level&#10;Fourth level&#10;Fifth level">
            <a:extLst>
              <a:ext uri="{FF2B5EF4-FFF2-40B4-BE49-F238E27FC236}">
                <a16:creationId xmlns:a16="http://schemas.microsoft.com/office/drawing/2014/main" id="{64EE4CE5-F649-4A64-95B7-814416D0BE3F}"/>
              </a:ext>
            </a:extLst>
          </p:cNvPr>
          <p:cNvSpPr>
            <a:spLocks noGrp="1" noChangeArrowheads="1"/>
          </p:cNvSpPr>
          <p:nvPr>
            <p:ph idx="1"/>
          </p:nvPr>
        </p:nvSpPr>
        <p:spPr/>
        <p:txBody>
          <a:bodyPr/>
          <a:lstStyle/>
          <a:p>
            <a:pPr eaLnBrk="1" hangingPunct="1"/>
            <a:r>
              <a:rPr lang="en-GB" altLang="en-US" dirty="0">
                <a:latin typeface="Calibri Light" panose="020F0302020204030204" pitchFamily="34" charset="0"/>
              </a:rPr>
              <a:t>Government established in difficult circumstances</a:t>
            </a:r>
          </a:p>
          <a:p>
            <a:pPr eaLnBrk="1" hangingPunct="1"/>
            <a:r>
              <a:rPr lang="en-GB" altLang="en-US" dirty="0">
                <a:latin typeface="Calibri Light" panose="020F0302020204030204" pitchFamily="34" charset="0"/>
              </a:rPr>
              <a:t>Mistrust of government and animosity towards it from it’s inception</a:t>
            </a:r>
          </a:p>
          <a:p>
            <a:pPr eaLnBrk="1" hangingPunct="1"/>
            <a:r>
              <a:rPr lang="en-GB" altLang="en-US" dirty="0">
                <a:latin typeface="Calibri Light" panose="020F0302020204030204" pitchFamily="34" charset="0"/>
              </a:rPr>
              <a:t>Refusal of the rest of the World to accept Germany</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245"/>
                                        </p:tgtEl>
                                        <p:attrNameLst>
                                          <p:attrName>style.visibility</p:attrName>
                                        </p:attrNameLst>
                                      </p:cBhvr>
                                      <p:to>
                                        <p:strVal val="visible"/>
                                      </p:to>
                                    </p:set>
                                    <p:animEffect transition="in" filter="wipe(up)">
                                      <p:cBhvr>
                                        <p:cTn id="11"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024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B0E63EB-D233-4D68-9EAE-FCF685AEFF2A}"/>
              </a:ext>
            </a:extLst>
          </p:cNvPr>
          <p:cNvSpPr>
            <a:spLocks noGrp="1" noChangeArrowheads="1"/>
          </p:cNvSpPr>
          <p:nvPr>
            <p:ph type="title"/>
          </p:nvPr>
        </p:nvSpPr>
        <p:spPr/>
        <p:txBody>
          <a:bodyPr/>
          <a:lstStyle/>
          <a:p>
            <a:pPr eaLnBrk="1" hangingPunct="1"/>
            <a:r>
              <a:rPr lang="en-GB" altLang="en-US" b="1" dirty="0">
                <a:latin typeface="Calibri Light" panose="020F0302020204030204" pitchFamily="34" charset="0"/>
              </a:rPr>
              <a:t>What does this mean in reality?</a:t>
            </a:r>
          </a:p>
        </p:txBody>
      </p:sp>
      <p:sp>
        <p:nvSpPr>
          <p:cNvPr id="7173" name="Rectangle 5" descr="Rectangle: Click to edit Master text styles&#10;Second level&#10;Third level&#10;Fourth level&#10;Fifth level">
            <a:extLst>
              <a:ext uri="{FF2B5EF4-FFF2-40B4-BE49-F238E27FC236}">
                <a16:creationId xmlns:a16="http://schemas.microsoft.com/office/drawing/2014/main" id="{693F20A1-4C71-4AF9-BA36-3C01F3D3205C}"/>
              </a:ext>
            </a:extLst>
          </p:cNvPr>
          <p:cNvSpPr>
            <a:spLocks noGrp="1" noChangeArrowheads="1"/>
          </p:cNvSpPr>
          <p:nvPr>
            <p:ph idx="1"/>
          </p:nvPr>
        </p:nvSpPr>
        <p:spPr/>
        <p:txBody>
          <a:bodyPr/>
          <a:lstStyle/>
          <a:p>
            <a:pPr eaLnBrk="1" hangingPunct="1"/>
            <a:r>
              <a:rPr lang="en-GB" altLang="en-US" sz="2400" dirty="0">
                <a:latin typeface="Calibri Light" panose="020F0302020204030204" pitchFamily="34" charset="0"/>
              </a:rPr>
              <a:t>Political instability. There are uprisings against the fledging republic even before it is properly formed.</a:t>
            </a:r>
          </a:p>
          <a:p>
            <a:pPr eaLnBrk="1" hangingPunct="1"/>
            <a:r>
              <a:rPr lang="en-GB" altLang="en-US" sz="2400" dirty="0">
                <a:latin typeface="Calibri Light" panose="020F0302020204030204" pitchFamily="34" charset="0"/>
              </a:rPr>
              <a:t>Economic ruin. The war has devastated the economy and further problems occur as a result of the Peace settlement.</a:t>
            </a:r>
          </a:p>
          <a:p>
            <a:pPr eaLnBrk="1" hangingPunct="1"/>
            <a:r>
              <a:rPr lang="en-GB" altLang="en-US" sz="2400" dirty="0">
                <a:latin typeface="Calibri Light" panose="020F0302020204030204" pitchFamily="34" charset="0"/>
              </a:rPr>
              <a:t>Unemployment. Millions of soldiers have returned home to find no jobs available.</a:t>
            </a:r>
          </a:p>
          <a:p>
            <a:pPr eaLnBrk="1" hangingPunct="1"/>
            <a:endParaRPr lang="en-GB" altLang="en-US" sz="2400" dirty="0">
              <a:latin typeface="Calibri Light" panose="020F030202020403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173"/>
                                        </p:tgtEl>
                                        <p:attrNameLst>
                                          <p:attrName>style.visibility</p:attrName>
                                        </p:attrNameLst>
                                      </p:cBhvr>
                                      <p:to>
                                        <p:strVal val="visible"/>
                                      </p:to>
                                    </p:set>
                                    <p:animEffect transition="in" filter="wipe(up)">
                                      <p:cBhvr>
                                        <p:cTn id="11"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717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3FEB133-B4E7-438F-99F8-67BD53A1815C}"/>
              </a:ext>
            </a:extLst>
          </p:cNvPr>
          <p:cNvSpPr>
            <a:spLocks noGrp="1" noChangeArrowheads="1"/>
          </p:cNvSpPr>
          <p:nvPr>
            <p:ph type="title"/>
          </p:nvPr>
        </p:nvSpPr>
        <p:spPr/>
        <p:txBody>
          <a:bodyPr/>
          <a:lstStyle/>
          <a:p>
            <a:pPr eaLnBrk="1" hangingPunct="1"/>
            <a:r>
              <a:rPr lang="en-GB" altLang="en-US" dirty="0">
                <a:latin typeface="Calibri Light" panose="020F0302020204030204" pitchFamily="34" charset="0"/>
              </a:rPr>
              <a:t>Summary</a:t>
            </a:r>
          </a:p>
        </p:txBody>
      </p:sp>
      <p:sp>
        <p:nvSpPr>
          <p:cNvPr id="11269" name="Rectangle 5" descr="Rectangle: Click to edit Master text styles&#10;Second level&#10;Third level&#10;Fourth level&#10;Fifth level">
            <a:extLst>
              <a:ext uri="{FF2B5EF4-FFF2-40B4-BE49-F238E27FC236}">
                <a16:creationId xmlns:a16="http://schemas.microsoft.com/office/drawing/2014/main" id="{2EA8699D-19D4-4F2D-9718-F4DC31FD7078}"/>
              </a:ext>
            </a:extLst>
          </p:cNvPr>
          <p:cNvSpPr>
            <a:spLocks noGrp="1" noChangeArrowheads="1"/>
          </p:cNvSpPr>
          <p:nvPr>
            <p:ph idx="1"/>
          </p:nvPr>
        </p:nvSpPr>
        <p:spPr/>
        <p:txBody>
          <a:bodyPr>
            <a:normAutofit fontScale="92500" lnSpcReduction="10000"/>
          </a:bodyPr>
          <a:lstStyle/>
          <a:p>
            <a:pPr eaLnBrk="1" hangingPunct="1"/>
            <a:r>
              <a:rPr lang="en-GB" altLang="en-US" sz="2400" dirty="0">
                <a:latin typeface="Calibri Light" panose="020F0302020204030204" pitchFamily="34" charset="0"/>
              </a:rPr>
              <a:t>Germany in a desperate situation. The terms of the Treaty of Versailles cripple the economy and prevent German recovery after the war. This in turn leads to the new, Weimar, government being unable to restore pre-war conditions. Animosity towards those who signed the treaty grows and many German people look for people to blame for the crisis, leading to theories of ‘the stab in the back’. The new government, already under fire, is likely to fail in it’s duty to provide security, prosperity and comfort given the conditions that it has inherited.</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269"/>
                                        </p:tgtEl>
                                        <p:attrNameLst>
                                          <p:attrName>style.visibility</p:attrName>
                                        </p:attrNameLst>
                                      </p:cBhvr>
                                      <p:to>
                                        <p:strVal val="visible"/>
                                      </p:to>
                                    </p:set>
                                    <p:animEffect transition="in" filter="wipe(up)">
                                      <p:cBhvr>
                                        <p:cTn id="11"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126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9A5FCC2-920E-4DCD-A372-DC6485354F5F}"/>
              </a:ext>
            </a:extLst>
          </p:cNvPr>
          <p:cNvSpPr>
            <a:spLocks noGrp="1" noChangeArrowheads="1"/>
          </p:cNvSpPr>
          <p:nvPr>
            <p:ph type="title"/>
          </p:nvPr>
        </p:nvSpPr>
        <p:spPr/>
        <p:txBody>
          <a:bodyPr/>
          <a:lstStyle/>
          <a:p>
            <a:pPr eaLnBrk="1" hangingPunct="1"/>
            <a:r>
              <a:rPr lang="en-GB" altLang="en-US" b="1" dirty="0">
                <a:latin typeface="Calibri Light" panose="020F0302020204030204" pitchFamily="34" charset="0"/>
              </a:rPr>
              <a:t>The Treaty of Versailles</a:t>
            </a:r>
          </a:p>
        </p:txBody>
      </p:sp>
      <p:sp>
        <p:nvSpPr>
          <p:cNvPr id="8197" name="Rectangle 5" descr="Rectangle: Click to edit Master text styles&#10;Second level&#10;Third level&#10;Fourth level&#10;Fifth level">
            <a:extLst>
              <a:ext uri="{FF2B5EF4-FFF2-40B4-BE49-F238E27FC236}">
                <a16:creationId xmlns:a16="http://schemas.microsoft.com/office/drawing/2014/main" id="{26BDAF26-8EB3-4411-823B-A77AA7D7D79B}"/>
              </a:ext>
            </a:extLst>
          </p:cNvPr>
          <p:cNvSpPr>
            <a:spLocks noGrp="1" noChangeArrowheads="1"/>
          </p:cNvSpPr>
          <p:nvPr>
            <p:ph idx="1"/>
          </p:nvPr>
        </p:nvSpPr>
        <p:spPr/>
        <p:txBody>
          <a:bodyPr/>
          <a:lstStyle/>
          <a:p>
            <a:pPr eaLnBrk="1" hangingPunct="1"/>
            <a:r>
              <a:rPr lang="en-GB" altLang="en-US" dirty="0">
                <a:latin typeface="Calibri Light" panose="020F0302020204030204" pitchFamily="34" charset="0"/>
              </a:rPr>
              <a:t>Terms of the Peace treaty</a:t>
            </a:r>
          </a:p>
          <a:p>
            <a:pPr eaLnBrk="1" hangingPunct="1"/>
            <a:r>
              <a:rPr lang="en-GB" altLang="en-US" dirty="0">
                <a:latin typeface="Calibri Light" panose="020F0302020204030204" pitchFamily="34" charset="0"/>
              </a:rPr>
              <a:t>Massively reduced military capability</a:t>
            </a:r>
          </a:p>
          <a:p>
            <a:pPr eaLnBrk="1" hangingPunct="1"/>
            <a:r>
              <a:rPr lang="en-GB" altLang="en-US" dirty="0">
                <a:latin typeface="Calibri Light" panose="020F0302020204030204" pitchFamily="34" charset="0"/>
              </a:rPr>
              <a:t>‘War guilt’ clause imposed</a:t>
            </a:r>
          </a:p>
          <a:p>
            <a:pPr eaLnBrk="1" hangingPunct="1"/>
            <a:r>
              <a:rPr lang="en-GB" altLang="en-US" dirty="0">
                <a:latin typeface="Calibri Light" panose="020F0302020204030204" pitchFamily="34" charset="0"/>
              </a:rPr>
              <a:t>Reparations fixed at a very high level</a:t>
            </a:r>
          </a:p>
          <a:p>
            <a:pPr marL="0" indent="0" eaLnBrk="1" hangingPunct="1">
              <a:buNone/>
            </a:pPr>
            <a:endParaRPr lang="en-GB" altLang="en-US" dirty="0">
              <a:latin typeface="Calibri Light" panose="020F0302020204030204" pitchFamily="34"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197"/>
                                        </p:tgtEl>
                                        <p:attrNameLst>
                                          <p:attrName>style.visibility</p:attrName>
                                        </p:attrNameLst>
                                      </p:cBhvr>
                                      <p:to>
                                        <p:strVal val="visible"/>
                                      </p:to>
                                    </p:set>
                                    <p:animEffect transition="in" filter="wipe(up)">
                                      <p:cBhvr>
                                        <p:cTn id="11"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819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719224" y="2348880"/>
            <a:ext cx="7705551" cy="3443250"/>
          </a:xfrm>
          <a:prstGeom prst="rect">
            <a:avLst/>
          </a:prstGeom>
          <a:noFill/>
          <a:ln w="28575">
            <a:solidFill>
              <a:schemeClr val="tx1"/>
            </a:solidFill>
            <a:miter lim="800000"/>
            <a:headEnd/>
            <a:tailEnd/>
          </a:ln>
        </p:spPr>
        <p:txBody>
          <a:bodyPr wrap="square">
            <a:spAutoFit/>
          </a:bodyPr>
          <a:lstStyle/>
          <a:p>
            <a:pPr>
              <a:lnSpc>
                <a:spcPct val="125000"/>
              </a:lnSpc>
              <a:spcBef>
                <a:spcPct val="50000"/>
              </a:spcBef>
            </a:pPr>
            <a:r>
              <a:rPr lang="en-GB" sz="2100" dirty="0">
                <a:latin typeface="Calibri Light" panose="020F0302020204030204" pitchFamily="34" charset="0"/>
              </a:rPr>
              <a:t>“Through the doors at the end…come four officers of France, Great Britain, America and Italy. And then, isolated and pitiable, come the two Germans, </a:t>
            </a:r>
            <a:r>
              <a:rPr lang="en-GB" sz="2100" dirty="0" err="1">
                <a:latin typeface="Calibri Light" panose="020F0302020204030204" pitchFamily="34" charset="0"/>
              </a:rPr>
              <a:t>Dr.</a:t>
            </a:r>
            <a:r>
              <a:rPr lang="en-GB" sz="2100" dirty="0">
                <a:latin typeface="Calibri Light" panose="020F0302020204030204" pitchFamily="34" charset="0"/>
              </a:rPr>
              <a:t> Muller and </a:t>
            </a:r>
            <a:r>
              <a:rPr lang="en-GB" sz="2100" dirty="0" err="1">
                <a:latin typeface="Calibri Light" panose="020F0302020204030204" pitchFamily="34" charset="0"/>
              </a:rPr>
              <a:t>Dr.</a:t>
            </a:r>
            <a:r>
              <a:rPr lang="en-GB" sz="2100" dirty="0">
                <a:latin typeface="Calibri Light" panose="020F0302020204030204" pitchFamily="34" charset="0"/>
              </a:rPr>
              <a:t> Bell. The silence is terrifying…They keep their eyes fixed away from those two thousand staring eyes, fixed on the ceiling. They are deathly pale…There is general tension. They sign. There is general relaxation…We kept our seats while the Germans were conducted like prisoners from the dock.” </a:t>
            </a:r>
          </a:p>
          <a:p>
            <a:pPr algn="r">
              <a:spcBef>
                <a:spcPct val="50000"/>
              </a:spcBef>
            </a:pPr>
            <a:br>
              <a:rPr lang="en-GB" sz="1000" i="1" dirty="0">
                <a:latin typeface="Calibri Light" panose="020F0302020204030204" pitchFamily="34" charset="0"/>
              </a:rPr>
            </a:br>
            <a:r>
              <a:rPr lang="en-GB" sz="1900" i="1" dirty="0">
                <a:latin typeface="Calibri Light" panose="020F0302020204030204" pitchFamily="34" charset="0"/>
              </a:rPr>
              <a:t>(Harold Nicolson, </a:t>
            </a:r>
            <a:r>
              <a:rPr lang="en-GB" sz="1900" i="1" dirty="0" err="1">
                <a:latin typeface="Calibri Light" panose="020F0302020204030204" pitchFamily="34" charset="0"/>
              </a:rPr>
              <a:t>Peacemaking</a:t>
            </a:r>
            <a:r>
              <a:rPr lang="en-GB" sz="1900" i="1" dirty="0">
                <a:latin typeface="Calibri Light" panose="020F0302020204030204" pitchFamily="34" charset="0"/>
              </a:rPr>
              <a:t>, 1919.)</a:t>
            </a:r>
          </a:p>
        </p:txBody>
      </p:sp>
      <p:sp>
        <p:nvSpPr>
          <p:cNvPr id="3076" name="Text Box 8"/>
          <p:cNvSpPr txBox="1">
            <a:spLocks noChangeArrowheads="1"/>
          </p:cNvSpPr>
          <p:nvPr/>
        </p:nvSpPr>
        <p:spPr bwMode="auto">
          <a:xfrm>
            <a:off x="629815" y="692696"/>
            <a:ext cx="7884368" cy="954107"/>
          </a:xfrm>
          <a:prstGeom prst="rect">
            <a:avLst/>
          </a:prstGeom>
          <a:noFill/>
          <a:ln w="9525">
            <a:noFill/>
            <a:miter lim="800000"/>
            <a:headEnd/>
            <a:tailEnd/>
          </a:ln>
        </p:spPr>
        <p:txBody>
          <a:bodyPr wrap="square">
            <a:spAutoFit/>
          </a:bodyPr>
          <a:lstStyle/>
          <a:p>
            <a:pPr algn="ctr">
              <a:spcBef>
                <a:spcPct val="50000"/>
              </a:spcBef>
            </a:pPr>
            <a:r>
              <a:rPr lang="en-GB" sz="2800" b="1" dirty="0">
                <a:latin typeface="Calibri Light" panose="020F0302020204030204" pitchFamily="34" charset="0"/>
              </a:rPr>
              <a:t>After reading this source, how do you think the Germans felt at the end of World War One?</a:t>
            </a:r>
          </a:p>
        </p:txBody>
      </p:sp>
    </p:spTree>
    <p:extLst>
      <p:ext uri="{BB962C8B-B14F-4D97-AF65-F5344CB8AC3E}">
        <p14:creationId xmlns:p14="http://schemas.microsoft.com/office/powerpoint/2010/main" val="408050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2"/>
          <p:cNvSpPr txBox="1">
            <a:spLocks noChangeArrowheads="1"/>
          </p:cNvSpPr>
          <p:nvPr/>
        </p:nvSpPr>
        <p:spPr bwMode="auto">
          <a:xfrm>
            <a:off x="611188" y="620688"/>
            <a:ext cx="7885112" cy="1269578"/>
          </a:xfrm>
          <a:prstGeom prst="rect">
            <a:avLst/>
          </a:prstGeom>
          <a:noFill/>
          <a:ln w="9525">
            <a:noFill/>
            <a:miter lim="800000"/>
            <a:headEnd/>
            <a:tailEnd/>
          </a:ln>
        </p:spPr>
        <p:txBody>
          <a:bodyPr wrap="square">
            <a:spAutoFit/>
          </a:bodyPr>
          <a:lstStyle/>
          <a:p>
            <a:pPr>
              <a:lnSpc>
                <a:spcPct val="125000"/>
              </a:lnSpc>
              <a:spcBef>
                <a:spcPct val="50000"/>
              </a:spcBef>
            </a:pPr>
            <a:r>
              <a:rPr lang="en-GB" b="1" dirty="0">
                <a:latin typeface="Calibri Light" panose="020F0302020204030204" pitchFamily="34" charset="0"/>
              </a:rPr>
              <a:t>Great Britain, America</a:t>
            </a:r>
            <a:r>
              <a:rPr lang="en-GB" dirty="0">
                <a:latin typeface="Calibri Light" panose="020F0302020204030204" pitchFamily="34" charset="0"/>
              </a:rPr>
              <a:t> and </a:t>
            </a:r>
            <a:r>
              <a:rPr lang="en-GB" b="1" dirty="0">
                <a:latin typeface="Calibri Light" panose="020F0302020204030204" pitchFamily="34" charset="0"/>
              </a:rPr>
              <a:t>France</a:t>
            </a:r>
            <a:r>
              <a:rPr lang="en-GB" dirty="0">
                <a:latin typeface="Calibri Light" panose="020F0302020204030204" pitchFamily="34" charset="0"/>
              </a:rPr>
              <a:t> were the three most powerful Allies and they wanted to exert their influence upon the Treaty of Versailles. </a:t>
            </a:r>
          </a:p>
          <a:p>
            <a:pPr>
              <a:lnSpc>
                <a:spcPct val="125000"/>
              </a:lnSpc>
              <a:spcBef>
                <a:spcPct val="50000"/>
              </a:spcBef>
            </a:pPr>
            <a:r>
              <a:rPr lang="en-GB" dirty="0">
                <a:latin typeface="Calibri Light" panose="020F0302020204030204" pitchFamily="34" charset="0"/>
              </a:rPr>
              <a:t>Yet they wanted different things…</a:t>
            </a:r>
          </a:p>
        </p:txBody>
      </p:sp>
      <p:pic>
        <p:nvPicPr>
          <p:cNvPr id="4100" name="Picture 13" descr="npo00000b">
            <a:hlinkClick r:id="rId2" action="ppaction://hlinksldjump"/>
          </p:cNvPr>
          <p:cNvPicPr>
            <a:picLocks noChangeAspect="1" noChangeArrowheads="1"/>
          </p:cNvPicPr>
          <p:nvPr/>
        </p:nvPicPr>
        <p:blipFill>
          <a:blip r:embed="rId3" cstate="print"/>
          <a:srcRect/>
          <a:stretch>
            <a:fillRect/>
          </a:stretch>
        </p:blipFill>
        <p:spPr bwMode="auto">
          <a:xfrm>
            <a:off x="6102350" y="3284538"/>
            <a:ext cx="2124075" cy="2776537"/>
          </a:xfrm>
          <a:prstGeom prst="rect">
            <a:avLst/>
          </a:prstGeom>
          <a:noFill/>
          <a:ln w="9525" algn="ctr">
            <a:noFill/>
            <a:miter lim="800000"/>
            <a:headEnd/>
            <a:tailEnd/>
          </a:ln>
        </p:spPr>
      </p:pic>
      <p:pic>
        <p:nvPicPr>
          <p:cNvPr id="4101" name="Picture 14" descr="npo00000d">
            <a:hlinkClick r:id="rId4" action="ppaction://hlinksldjump"/>
          </p:cNvPr>
          <p:cNvPicPr>
            <a:picLocks noChangeAspect="1" noChangeArrowheads="1"/>
          </p:cNvPicPr>
          <p:nvPr/>
        </p:nvPicPr>
        <p:blipFill>
          <a:blip r:embed="rId5" cstate="print"/>
          <a:srcRect/>
          <a:stretch>
            <a:fillRect/>
          </a:stretch>
        </p:blipFill>
        <p:spPr bwMode="auto">
          <a:xfrm>
            <a:off x="4010202" y="3284538"/>
            <a:ext cx="1661869" cy="2776537"/>
          </a:xfrm>
          <a:prstGeom prst="rect">
            <a:avLst/>
          </a:prstGeom>
          <a:noFill/>
          <a:ln w="9525" algn="ctr">
            <a:noFill/>
            <a:miter lim="800000"/>
            <a:headEnd/>
            <a:tailEnd/>
          </a:ln>
        </p:spPr>
      </p:pic>
      <p:pic>
        <p:nvPicPr>
          <p:cNvPr id="4102" name="Picture 15" descr="npo00000f">
            <a:hlinkClick r:id="rId6" action="ppaction://hlinksldjump"/>
          </p:cNvPr>
          <p:cNvPicPr>
            <a:picLocks noChangeAspect="1" noChangeArrowheads="1"/>
          </p:cNvPicPr>
          <p:nvPr/>
        </p:nvPicPr>
        <p:blipFill>
          <a:blip r:embed="rId7" cstate="print"/>
          <a:srcRect/>
          <a:stretch>
            <a:fillRect/>
          </a:stretch>
        </p:blipFill>
        <p:spPr bwMode="auto">
          <a:xfrm>
            <a:off x="1382712" y="3284538"/>
            <a:ext cx="1851307" cy="2776961"/>
          </a:xfrm>
          <a:prstGeom prst="rect">
            <a:avLst/>
          </a:prstGeom>
          <a:noFill/>
          <a:ln w="9525" algn="ctr">
            <a:noFill/>
            <a:miter lim="800000"/>
            <a:headEnd/>
            <a:tailEnd/>
          </a:ln>
        </p:spPr>
      </p:pic>
      <p:pic>
        <p:nvPicPr>
          <p:cNvPr id="4103" name="Picture 20" descr="npo000011"/>
          <p:cNvPicPr>
            <a:picLocks noChangeAspect="1" noChangeArrowheads="1"/>
          </p:cNvPicPr>
          <p:nvPr/>
        </p:nvPicPr>
        <p:blipFill>
          <a:blip r:embed="rId8" cstate="print"/>
          <a:srcRect/>
          <a:stretch>
            <a:fillRect/>
          </a:stretch>
        </p:blipFill>
        <p:spPr bwMode="auto">
          <a:xfrm>
            <a:off x="2000390" y="2801602"/>
            <a:ext cx="615950" cy="452438"/>
          </a:xfrm>
          <a:prstGeom prst="rect">
            <a:avLst/>
          </a:prstGeom>
          <a:noFill/>
          <a:ln w="9525" algn="ctr">
            <a:noFill/>
            <a:miter lim="800000"/>
            <a:headEnd/>
            <a:tailEnd/>
          </a:ln>
        </p:spPr>
      </p:pic>
      <p:pic>
        <p:nvPicPr>
          <p:cNvPr id="4104" name="Picture 21" descr="npo000013"/>
          <p:cNvPicPr>
            <a:picLocks noChangeAspect="1" noChangeArrowheads="1"/>
          </p:cNvPicPr>
          <p:nvPr/>
        </p:nvPicPr>
        <p:blipFill>
          <a:blip r:embed="rId9" cstate="print"/>
          <a:srcRect/>
          <a:stretch>
            <a:fillRect/>
          </a:stretch>
        </p:blipFill>
        <p:spPr bwMode="auto">
          <a:xfrm>
            <a:off x="6877049" y="2831765"/>
            <a:ext cx="574675" cy="422275"/>
          </a:xfrm>
          <a:prstGeom prst="rect">
            <a:avLst/>
          </a:prstGeom>
          <a:noFill/>
          <a:ln w="9525" algn="ctr">
            <a:noFill/>
            <a:miter lim="800000"/>
            <a:headEnd/>
            <a:tailEnd/>
          </a:ln>
        </p:spPr>
      </p:pic>
      <p:pic>
        <p:nvPicPr>
          <p:cNvPr id="4105" name="Picture 22" descr="npo000015"/>
          <p:cNvPicPr>
            <a:picLocks noChangeAspect="1" noChangeArrowheads="1"/>
          </p:cNvPicPr>
          <p:nvPr/>
        </p:nvPicPr>
        <p:blipFill>
          <a:blip r:embed="rId10" cstate="print"/>
          <a:srcRect/>
          <a:stretch>
            <a:fillRect/>
          </a:stretch>
        </p:blipFill>
        <p:spPr bwMode="auto">
          <a:xfrm>
            <a:off x="4588723" y="2882565"/>
            <a:ext cx="504825" cy="371475"/>
          </a:xfrm>
          <a:prstGeom prst="rect">
            <a:avLst/>
          </a:prstGeom>
          <a:noFill/>
          <a:ln w="9525" algn="ctr">
            <a:noFill/>
            <a:miter lim="800000"/>
            <a:headEnd/>
            <a:tailEnd/>
          </a:ln>
        </p:spPr>
      </p:pic>
    </p:spTree>
    <p:extLst>
      <p:ext uri="{BB962C8B-B14F-4D97-AF65-F5344CB8AC3E}">
        <p14:creationId xmlns:p14="http://schemas.microsoft.com/office/powerpoint/2010/main" val="296255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2" descr="npo000017">
            <a:hlinkClick r:id="rId2" action="ppaction://hlinksldjump"/>
          </p:cNvPr>
          <p:cNvPicPr>
            <a:picLocks noChangeAspect="1" noChangeArrowheads="1"/>
          </p:cNvPicPr>
          <p:nvPr/>
        </p:nvPicPr>
        <p:blipFill>
          <a:blip r:embed="rId3" cstate="print"/>
          <a:srcRect/>
          <a:stretch>
            <a:fillRect/>
          </a:stretch>
        </p:blipFill>
        <p:spPr bwMode="auto">
          <a:xfrm>
            <a:off x="6804248" y="692696"/>
            <a:ext cx="1619869" cy="2429804"/>
          </a:xfrm>
          <a:prstGeom prst="rect">
            <a:avLst/>
          </a:prstGeom>
          <a:noFill/>
          <a:ln w="9525" algn="ctr">
            <a:noFill/>
            <a:miter lim="800000"/>
            <a:headEnd/>
            <a:tailEnd/>
          </a:ln>
        </p:spPr>
      </p:pic>
      <p:sp>
        <p:nvSpPr>
          <p:cNvPr id="5124" name="Text Box 3"/>
          <p:cNvSpPr txBox="1">
            <a:spLocks noChangeArrowheads="1"/>
          </p:cNvSpPr>
          <p:nvPr/>
        </p:nvSpPr>
        <p:spPr bwMode="auto">
          <a:xfrm>
            <a:off x="683568" y="582613"/>
            <a:ext cx="5544195" cy="2862322"/>
          </a:xfrm>
          <a:prstGeom prst="rect">
            <a:avLst/>
          </a:prstGeom>
          <a:noFill/>
          <a:ln w="9525">
            <a:noFill/>
            <a:miter lim="800000"/>
            <a:headEnd/>
            <a:tailEnd/>
          </a:ln>
        </p:spPr>
        <p:txBody>
          <a:bodyPr wrap="square">
            <a:spAutoFit/>
          </a:bodyPr>
          <a:lstStyle/>
          <a:p>
            <a:pPr algn="ctr" eaLnBrk="0" hangingPunct="0"/>
            <a:r>
              <a:rPr lang="en-GB" sz="3000" b="1" u="sng" dirty="0">
                <a:solidFill>
                  <a:srgbClr val="000000"/>
                </a:solidFill>
                <a:latin typeface="Calibri Light" panose="020F0302020204030204" pitchFamily="34" charset="0"/>
              </a:rPr>
              <a:t>Lloyd George (UK)</a:t>
            </a:r>
            <a:r>
              <a:rPr lang="en-GB" sz="3000" u="sng" dirty="0">
                <a:solidFill>
                  <a:srgbClr val="000000"/>
                </a:solidFill>
                <a:latin typeface="Calibri Light" panose="020F0302020204030204" pitchFamily="34" charset="0"/>
              </a:rPr>
              <a:t> </a:t>
            </a:r>
          </a:p>
          <a:p>
            <a:pPr algn="ctr" eaLnBrk="0" hangingPunct="0"/>
            <a:endParaRPr lang="en-GB" sz="3000" dirty="0">
              <a:solidFill>
                <a:srgbClr val="000000"/>
              </a:solidFill>
              <a:latin typeface="Calibri Light" panose="020F0302020204030204" pitchFamily="34" charset="0"/>
            </a:endParaRPr>
          </a:p>
          <a:p>
            <a:pPr algn="ctr" eaLnBrk="0" hangingPunct="0">
              <a:buFontTx/>
              <a:buChar char="•"/>
            </a:pPr>
            <a:r>
              <a:rPr lang="en-GB" sz="2000" dirty="0">
                <a:solidFill>
                  <a:srgbClr val="000000"/>
                </a:solidFill>
                <a:latin typeface="Calibri Light" panose="020F0302020204030204" pitchFamily="34" charset="0"/>
              </a:rPr>
              <a:t>Germany to be justly punished, but not too harshly</a:t>
            </a:r>
            <a:br>
              <a:rPr lang="en-GB" sz="2000" dirty="0">
                <a:solidFill>
                  <a:srgbClr val="000000"/>
                </a:solidFill>
                <a:latin typeface="Calibri Light" panose="020F0302020204030204" pitchFamily="34" charset="0"/>
              </a:rPr>
            </a:br>
            <a:endParaRPr lang="en-GB" sz="2000" dirty="0">
              <a:solidFill>
                <a:srgbClr val="000000"/>
              </a:solidFill>
              <a:latin typeface="Calibri Light" panose="020F0302020204030204" pitchFamily="34" charset="0"/>
            </a:endParaRPr>
          </a:p>
          <a:p>
            <a:pPr algn="ctr" eaLnBrk="0" hangingPunct="0">
              <a:buFontTx/>
              <a:buChar char="•"/>
            </a:pPr>
            <a:r>
              <a:rPr lang="en-GB" sz="2000" dirty="0">
                <a:solidFill>
                  <a:srgbClr val="000000"/>
                </a:solidFill>
                <a:latin typeface="Calibri Light" panose="020F0302020204030204" pitchFamily="34" charset="0"/>
              </a:rPr>
              <a:t>Germany to lose its navy and colonies as these were a threat to Britain's own navy and empire</a:t>
            </a:r>
            <a:br>
              <a:rPr lang="en-GB" sz="2000" dirty="0">
                <a:solidFill>
                  <a:srgbClr val="000000"/>
                </a:solidFill>
                <a:latin typeface="Calibri Light" panose="020F0302020204030204" pitchFamily="34" charset="0"/>
              </a:rPr>
            </a:br>
            <a:endParaRPr lang="en-GB" sz="2000" dirty="0">
              <a:solidFill>
                <a:srgbClr val="000000"/>
              </a:solidFill>
              <a:latin typeface="Calibri Light" panose="020F0302020204030204" pitchFamily="34" charset="0"/>
            </a:endParaRPr>
          </a:p>
          <a:p>
            <a:pPr algn="ctr" eaLnBrk="0" hangingPunct="0">
              <a:buFontTx/>
              <a:buChar char="•"/>
            </a:pPr>
            <a:r>
              <a:rPr lang="en-GB" sz="2000" dirty="0">
                <a:solidFill>
                  <a:srgbClr val="000000"/>
                </a:solidFill>
                <a:latin typeface="Calibri Light" panose="020F0302020204030204" pitchFamily="34" charset="0"/>
              </a:rPr>
              <a:t>Germany and Britain to become trading partners</a:t>
            </a:r>
            <a:endParaRPr lang="en-GB" sz="2000" dirty="0">
              <a:latin typeface="Calibri Light" panose="020F0302020204030204" pitchFamily="34" charset="0"/>
            </a:endParaRPr>
          </a:p>
        </p:txBody>
      </p:sp>
      <p:sp>
        <p:nvSpPr>
          <p:cNvPr id="5128" name="Text Box 9"/>
          <p:cNvSpPr txBox="1">
            <a:spLocks noChangeArrowheads="1"/>
          </p:cNvSpPr>
          <p:nvPr/>
        </p:nvSpPr>
        <p:spPr bwMode="auto">
          <a:xfrm>
            <a:off x="661471" y="5373216"/>
            <a:ext cx="7740549" cy="784830"/>
          </a:xfrm>
          <a:prstGeom prst="rect">
            <a:avLst/>
          </a:prstGeom>
          <a:noFill/>
          <a:ln w="9525">
            <a:noFill/>
            <a:miter lim="800000"/>
            <a:headEnd/>
            <a:tailEnd/>
          </a:ln>
        </p:spPr>
        <p:txBody>
          <a:bodyPr wrap="square">
            <a:spAutoFit/>
          </a:bodyPr>
          <a:lstStyle/>
          <a:p>
            <a:pPr algn="ctr">
              <a:lnSpc>
                <a:spcPct val="125000"/>
              </a:lnSpc>
              <a:spcBef>
                <a:spcPct val="50000"/>
              </a:spcBef>
            </a:pPr>
            <a:r>
              <a:rPr lang="en-GB" b="1" u="sng" dirty="0">
                <a:solidFill>
                  <a:srgbClr val="000000"/>
                </a:solidFill>
                <a:latin typeface="Calibri Light" panose="020F0302020204030204" pitchFamily="34" charset="0"/>
              </a:rPr>
              <a:t>BUT</a:t>
            </a:r>
            <a:r>
              <a:rPr lang="en-GB" dirty="0">
                <a:solidFill>
                  <a:srgbClr val="000000"/>
                </a:solidFill>
                <a:latin typeface="Calibri Light" panose="020F0302020204030204" pitchFamily="34" charset="0"/>
              </a:rPr>
              <a:t> Overall, Lloyd George did not want to punish Germany too harshly as he did not want Germany seeking revenge in the future</a:t>
            </a:r>
          </a:p>
        </p:txBody>
      </p:sp>
    </p:spTree>
    <p:extLst>
      <p:ext uri="{BB962C8B-B14F-4D97-AF65-F5344CB8AC3E}">
        <p14:creationId xmlns:p14="http://schemas.microsoft.com/office/powerpoint/2010/main" val="15755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descr="npo00001b">
            <a:hlinkClick r:id="rId2" action="ppaction://hlinksldjump"/>
          </p:cNvPr>
          <p:cNvPicPr>
            <a:picLocks noChangeAspect="1" noChangeArrowheads="1"/>
          </p:cNvPicPr>
          <p:nvPr/>
        </p:nvPicPr>
        <p:blipFill>
          <a:blip r:embed="rId3" cstate="print"/>
          <a:srcRect/>
          <a:stretch>
            <a:fillRect/>
          </a:stretch>
        </p:blipFill>
        <p:spPr bwMode="auto">
          <a:xfrm>
            <a:off x="684213" y="658813"/>
            <a:ext cx="2159000" cy="3238500"/>
          </a:xfrm>
          <a:prstGeom prst="rect">
            <a:avLst/>
          </a:prstGeom>
          <a:noFill/>
          <a:ln w="9525" algn="ctr">
            <a:noFill/>
            <a:miter lim="800000"/>
            <a:headEnd/>
            <a:tailEnd/>
          </a:ln>
        </p:spPr>
      </p:pic>
      <p:sp>
        <p:nvSpPr>
          <p:cNvPr id="6148" name="Text Box 3"/>
          <p:cNvSpPr txBox="1">
            <a:spLocks noChangeArrowheads="1"/>
          </p:cNvSpPr>
          <p:nvPr/>
        </p:nvSpPr>
        <p:spPr bwMode="auto">
          <a:xfrm>
            <a:off x="2915816" y="658813"/>
            <a:ext cx="5616624" cy="5533823"/>
          </a:xfrm>
          <a:prstGeom prst="rect">
            <a:avLst/>
          </a:prstGeom>
          <a:noFill/>
          <a:ln w="9525">
            <a:noFill/>
            <a:miter lim="800000"/>
            <a:headEnd/>
            <a:tailEnd/>
          </a:ln>
        </p:spPr>
        <p:txBody>
          <a:bodyPr wrap="square">
            <a:spAutoFit/>
          </a:bodyPr>
          <a:lstStyle/>
          <a:p>
            <a:pPr eaLnBrk="0" hangingPunct="0"/>
            <a:r>
              <a:rPr lang="en-GB" sz="2000" b="1" u="sng" dirty="0">
                <a:solidFill>
                  <a:srgbClr val="000000"/>
                </a:solidFill>
                <a:latin typeface="Calibri Light" panose="020F0302020204030204" pitchFamily="34" charset="0"/>
              </a:rPr>
              <a:t>Lloyd George (UK)</a:t>
            </a:r>
            <a:r>
              <a:rPr lang="en-GB" sz="2000" u="sng" dirty="0">
                <a:solidFill>
                  <a:srgbClr val="000000"/>
                </a:solidFill>
                <a:latin typeface="Calibri Light" panose="020F0302020204030204" pitchFamily="34" charset="0"/>
              </a:rPr>
              <a:t> </a:t>
            </a:r>
          </a:p>
          <a:p>
            <a:pPr eaLnBrk="0" hangingPunct="0">
              <a:lnSpc>
                <a:spcPct val="120000"/>
              </a:lnSpc>
            </a:pPr>
            <a:br>
              <a:rPr lang="en-GB" sz="900" dirty="0">
                <a:solidFill>
                  <a:srgbClr val="000000"/>
                </a:solidFill>
                <a:latin typeface="Calibri Light" panose="020F0302020204030204" pitchFamily="34" charset="0"/>
              </a:rPr>
            </a:br>
            <a:r>
              <a:rPr lang="en-GB" sz="2000" dirty="0">
                <a:solidFill>
                  <a:srgbClr val="000000"/>
                </a:solidFill>
                <a:latin typeface="Calibri Light" panose="020F0302020204030204" pitchFamily="34" charset="0"/>
              </a:rPr>
              <a:t>There was pressure at home to make Germany pay – if he had been too soft he would have been voted out as PM. Lloyd George hated the Treaty. However </a:t>
            </a:r>
            <a:r>
              <a:rPr lang="en-GB" sz="2000" dirty="0">
                <a:latin typeface="Calibri Light" panose="020F0302020204030204" pitchFamily="34" charset="0"/>
                <a:cs typeface="Arial" charset="0"/>
              </a:rPr>
              <a:t>"Hang the Kaiser" and "Make Germany Pay" were two very common calls in the era immediately after the end of the war and Lloyd George, looking for public support, echoed these views.</a:t>
            </a:r>
            <a:endParaRPr lang="en-GB" sz="2000" dirty="0">
              <a:latin typeface="Calibri Light" panose="020F0302020204030204" pitchFamily="34" charset="0"/>
            </a:endParaRPr>
          </a:p>
          <a:p>
            <a:pPr eaLnBrk="0" hangingPunct="0">
              <a:lnSpc>
                <a:spcPct val="120000"/>
              </a:lnSpc>
            </a:pPr>
            <a:br>
              <a:rPr lang="en-GB" sz="900" dirty="0">
                <a:solidFill>
                  <a:srgbClr val="000000"/>
                </a:solidFill>
                <a:latin typeface="Calibri Light" panose="020F0302020204030204" pitchFamily="34" charset="0"/>
              </a:rPr>
            </a:br>
            <a:r>
              <a:rPr lang="en-GB" sz="2000" dirty="0">
                <a:solidFill>
                  <a:srgbClr val="000000"/>
                </a:solidFill>
                <a:latin typeface="Calibri Light" panose="020F0302020204030204" pitchFamily="34" charset="0"/>
              </a:rPr>
              <a:t>He liked the fact that Britain got German colonies, and the small German navy helped British sea-power.   But, although many British people wanted to ‘make Germany pay’, Lloyd George thought that the Treaty was too harsh, and that it would start another war in 25 years time. </a:t>
            </a:r>
          </a:p>
        </p:txBody>
      </p:sp>
      <p:sp>
        <p:nvSpPr>
          <p:cNvPr id="6150" name="Text Box 6"/>
          <p:cNvSpPr txBox="1">
            <a:spLocks noChangeArrowheads="1"/>
          </p:cNvSpPr>
          <p:nvPr/>
        </p:nvSpPr>
        <p:spPr bwMode="auto">
          <a:xfrm>
            <a:off x="544513" y="4653136"/>
            <a:ext cx="2438400" cy="923330"/>
          </a:xfrm>
          <a:prstGeom prst="rect">
            <a:avLst/>
          </a:prstGeom>
          <a:noFill/>
          <a:ln w="9525">
            <a:noFill/>
            <a:miter lim="800000"/>
            <a:headEnd/>
            <a:tailEnd/>
          </a:ln>
        </p:spPr>
        <p:txBody>
          <a:bodyPr>
            <a:spAutoFit/>
          </a:bodyPr>
          <a:lstStyle/>
          <a:p>
            <a:pPr algn="ctr">
              <a:spcBef>
                <a:spcPct val="50000"/>
              </a:spcBef>
            </a:pPr>
            <a:r>
              <a:rPr lang="en-GB" i="1" dirty="0">
                <a:solidFill>
                  <a:srgbClr val="FF3300"/>
                </a:solidFill>
                <a:latin typeface="Calibri Light" panose="020F0302020204030204" pitchFamily="34" charset="0"/>
              </a:rPr>
              <a:t>What did Lloyd George </a:t>
            </a:r>
            <a:r>
              <a:rPr lang="en-GB" i="1" dirty="0">
                <a:solidFill>
                  <a:schemeClr val="accent2"/>
                </a:solidFill>
                <a:latin typeface="Calibri Light" panose="020F0302020204030204" pitchFamily="34" charset="0"/>
              </a:rPr>
              <a:t>like</a:t>
            </a:r>
            <a:r>
              <a:rPr lang="en-GB" i="1" dirty="0">
                <a:solidFill>
                  <a:srgbClr val="FF3300"/>
                </a:solidFill>
                <a:latin typeface="Calibri Light" panose="020F0302020204030204" pitchFamily="34" charset="0"/>
              </a:rPr>
              <a:t> and </a:t>
            </a:r>
            <a:r>
              <a:rPr lang="en-GB" i="1" dirty="0">
                <a:solidFill>
                  <a:srgbClr val="00CC00"/>
                </a:solidFill>
                <a:latin typeface="Calibri Light" panose="020F0302020204030204" pitchFamily="34" charset="0"/>
              </a:rPr>
              <a:t>dislike</a:t>
            </a:r>
            <a:r>
              <a:rPr lang="en-GB" i="1" dirty="0">
                <a:solidFill>
                  <a:srgbClr val="FF3300"/>
                </a:solidFill>
                <a:latin typeface="Calibri Light" panose="020F0302020204030204" pitchFamily="34" charset="0"/>
              </a:rPr>
              <a:t> about the Treaty?</a:t>
            </a:r>
          </a:p>
        </p:txBody>
      </p:sp>
    </p:spTree>
    <p:extLst>
      <p:ext uri="{BB962C8B-B14F-4D97-AF65-F5344CB8AC3E}">
        <p14:creationId xmlns:p14="http://schemas.microsoft.com/office/powerpoint/2010/main" val="413843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descr="npo00001e">
            <a:hlinkClick r:id="rId2" action="ppaction://hlinksldjump"/>
          </p:cNvPr>
          <p:cNvPicPr>
            <a:picLocks noChangeAspect="1" noChangeArrowheads="1"/>
          </p:cNvPicPr>
          <p:nvPr/>
        </p:nvPicPr>
        <p:blipFill>
          <a:blip r:embed="rId3" cstate="print"/>
          <a:srcRect/>
          <a:stretch>
            <a:fillRect/>
          </a:stretch>
        </p:blipFill>
        <p:spPr bwMode="auto">
          <a:xfrm>
            <a:off x="6300193" y="566133"/>
            <a:ext cx="2022033" cy="2643592"/>
          </a:xfrm>
          <a:prstGeom prst="rect">
            <a:avLst/>
          </a:prstGeom>
          <a:noFill/>
          <a:ln w="9525" algn="ctr">
            <a:noFill/>
            <a:miter lim="800000"/>
            <a:headEnd/>
            <a:tailEnd/>
          </a:ln>
        </p:spPr>
      </p:pic>
      <p:sp>
        <p:nvSpPr>
          <p:cNvPr id="7172" name="Text Box 3"/>
          <p:cNvSpPr txBox="1">
            <a:spLocks noChangeArrowheads="1"/>
          </p:cNvSpPr>
          <p:nvPr/>
        </p:nvSpPr>
        <p:spPr bwMode="auto">
          <a:xfrm>
            <a:off x="683569" y="548680"/>
            <a:ext cx="5616624" cy="3046988"/>
          </a:xfrm>
          <a:prstGeom prst="rect">
            <a:avLst/>
          </a:prstGeom>
          <a:noFill/>
          <a:ln w="9525">
            <a:noFill/>
            <a:miter lim="800000"/>
            <a:headEnd/>
            <a:tailEnd/>
          </a:ln>
        </p:spPr>
        <p:txBody>
          <a:bodyPr wrap="square">
            <a:spAutoFit/>
          </a:bodyPr>
          <a:lstStyle/>
          <a:p>
            <a:pPr algn="ctr"/>
            <a:r>
              <a:rPr lang="en-GB" sz="2800" b="1" u="sng" dirty="0">
                <a:solidFill>
                  <a:srgbClr val="000000"/>
                </a:solidFill>
                <a:latin typeface="Calibri Light" panose="020F0302020204030204" pitchFamily="34" charset="0"/>
              </a:rPr>
              <a:t>Clemenceau (France)</a:t>
            </a:r>
            <a:br>
              <a:rPr lang="en-GB" sz="2800" u="sng" dirty="0">
                <a:solidFill>
                  <a:srgbClr val="000000"/>
                </a:solidFill>
                <a:latin typeface="Calibri Light" panose="020F0302020204030204" pitchFamily="34" charset="0"/>
              </a:rPr>
            </a:br>
            <a:endParaRPr lang="en-GB" sz="2800" dirty="0">
              <a:solidFill>
                <a:srgbClr val="000000"/>
              </a:solidFill>
              <a:latin typeface="Calibri Light" panose="020F0302020204030204" pitchFamily="34" charset="0"/>
            </a:endParaRPr>
          </a:p>
          <a:p>
            <a:pPr algn="ctr">
              <a:buFontTx/>
              <a:buChar char="•"/>
            </a:pPr>
            <a:r>
              <a:rPr lang="en-GB" sz="2800" dirty="0">
                <a:solidFill>
                  <a:srgbClr val="000000"/>
                </a:solidFill>
                <a:latin typeface="Calibri Light" panose="020F0302020204030204" pitchFamily="34" charset="0"/>
              </a:rPr>
              <a:t> </a:t>
            </a:r>
            <a:r>
              <a:rPr lang="en-GB" sz="2000" dirty="0">
                <a:solidFill>
                  <a:srgbClr val="000000"/>
                </a:solidFill>
                <a:latin typeface="Calibri Light" panose="020F0302020204030204" pitchFamily="34" charset="0"/>
              </a:rPr>
              <a:t>to cripple Germany so it couldn't attack France again.</a:t>
            </a:r>
            <a:br>
              <a:rPr lang="en-GB" sz="2000" dirty="0">
                <a:solidFill>
                  <a:srgbClr val="000000"/>
                </a:solidFill>
                <a:latin typeface="Calibri Light" panose="020F0302020204030204" pitchFamily="34" charset="0"/>
              </a:rPr>
            </a:br>
            <a:endParaRPr lang="en-GB" sz="2000" dirty="0">
              <a:solidFill>
                <a:srgbClr val="000000"/>
              </a:solidFill>
              <a:latin typeface="Calibri Light" panose="020F0302020204030204" pitchFamily="34" charset="0"/>
            </a:endParaRPr>
          </a:p>
          <a:p>
            <a:pPr algn="ctr">
              <a:buFontTx/>
              <a:buChar char="•"/>
            </a:pPr>
            <a:r>
              <a:rPr lang="en-GB" sz="2000" dirty="0">
                <a:solidFill>
                  <a:srgbClr val="000000"/>
                </a:solidFill>
                <a:latin typeface="Calibri Light" panose="020F0302020204030204" pitchFamily="34" charset="0"/>
              </a:rPr>
              <a:t>Wanted Germany broken down into smaller states (weakened).</a:t>
            </a:r>
            <a:r>
              <a:rPr lang="en-GB" sz="2000" dirty="0">
                <a:latin typeface="Calibri Light" panose="020F0302020204030204" pitchFamily="34" charset="0"/>
              </a:rPr>
              <a:t> </a:t>
            </a:r>
            <a:endParaRPr lang="en-GB" sz="2000" dirty="0">
              <a:solidFill>
                <a:srgbClr val="000000"/>
              </a:solidFill>
              <a:latin typeface="Calibri Light" panose="020F0302020204030204" pitchFamily="34" charset="0"/>
            </a:endParaRPr>
          </a:p>
          <a:p>
            <a:pPr algn="ctr"/>
            <a:endParaRPr lang="en-GB" sz="2800" dirty="0">
              <a:solidFill>
                <a:srgbClr val="000000"/>
              </a:solidFill>
              <a:latin typeface="Calibri Light" panose="020F0302020204030204" pitchFamily="34" charset="0"/>
            </a:endParaRPr>
          </a:p>
        </p:txBody>
      </p:sp>
      <p:sp>
        <p:nvSpPr>
          <p:cNvPr id="7176" name="AutoShape 8">
            <a:hlinkClick r:id="rId2" action="ppaction://hlinksldjump" highlightClick="1"/>
          </p:cNvPr>
          <p:cNvSpPr>
            <a:spLocks noChangeArrowheads="1"/>
          </p:cNvSpPr>
          <p:nvPr/>
        </p:nvSpPr>
        <p:spPr bwMode="auto">
          <a:xfrm flipH="1">
            <a:off x="8639175" y="6426200"/>
            <a:ext cx="504825" cy="431800"/>
          </a:xfrm>
          <a:prstGeom prst="actionButtonForwardNext">
            <a:avLst/>
          </a:prstGeom>
          <a:gradFill rotWithShape="1">
            <a:gsLst>
              <a:gs pos="0">
                <a:schemeClr val="bg1"/>
              </a:gs>
              <a:gs pos="100000">
                <a:srgbClr val="FF0000"/>
              </a:gs>
            </a:gsLst>
            <a:lin ang="5400000" scaled="1"/>
          </a:gradFill>
          <a:ln w="9525">
            <a:noFill/>
            <a:miter lim="800000"/>
            <a:headEnd/>
            <a:tailEnd/>
          </a:ln>
        </p:spPr>
        <p:txBody>
          <a:bodyPr wrap="none" anchor="ctr"/>
          <a:lstStyle/>
          <a:p>
            <a:endParaRPr lang="en-AU"/>
          </a:p>
        </p:txBody>
      </p:sp>
      <p:sp>
        <p:nvSpPr>
          <p:cNvPr id="2" name="Rectangle 1">
            <a:extLst>
              <a:ext uri="{FF2B5EF4-FFF2-40B4-BE49-F238E27FC236}">
                <a16:creationId xmlns:a16="http://schemas.microsoft.com/office/drawing/2014/main" id="{DB398D12-41B0-47A5-B516-10146F432918}"/>
              </a:ext>
            </a:extLst>
          </p:cNvPr>
          <p:cNvSpPr/>
          <p:nvPr/>
        </p:nvSpPr>
        <p:spPr>
          <a:xfrm>
            <a:off x="683568" y="5229200"/>
            <a:ext cx="7776863" cy="646331"/>
          </a:xfrm>
          <a:prstGeom prst="rect">
            <a:avLst/>
          </a:prstGeom>
        </p:spPr>
        <p:txBody>
          <a:bodyPr wrap="square">
            <a:spAutoFit/>
          </a:bodyPr>
          <a:lstStyle/>
          <a:p>
            <a:pPr algn="ctr"/>
            <a:r>
              <a:rPr lang="en-GB" dirty="0">
                <a:solidFill>
                  <a:srgbClr val="000000"/>
                </a:solidFill>
                <a:latin typeface="Calibri Light" panose="020F0302020204030204" pitchFamily="34" charset="0"/>
              </a:rPr>
              <a:t>France had suffered the most during the war so Clemenceau was under great pressure from the French people to make Germany pay.</a:t>
            </a:r>
          </a:p>
        </p:txBody>
      </p:sp>
    </p:spTree>
    <p:extLst>
      <p:ext uri="{BB962C8B-B14F-4D97-AF65-F5344CB8AC3E}">
        <p14:creationId xmlns:p14="http://schemas.microsoft.com/office/powerpoint/2010/main" val="35442795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76</TotalTime>
  <Words>1320</Words>
  <Application>Microsoft Office PowerPoint</Application>
  <PresentationFormat>On-screen Show (4:3)</PresentationFormat>
  <Paragraphs>104</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Black</vt:lpstr>
      <vt:lpstr>Arial Rounded MT Bold</vt:lpstr>
      <vt:lpstr>Calibri Light</vt:lpstr>
      <vt:lpstr>Comic Sans MS</vt:lpstr>
      <vt:lpstr>Garamond</vt:lpstr>
      <vt:lpstr>Tahoma</vt:lpstr>
      <vt:lpstr>Times New Roman</vt:lpstr>
      <vt:lpstr>Organic</vt:lpstr>
      <vt:lpstr>Consequences of the First World War</vt:lpstr>
      <vt:lpstr>The Situation</vt:lpstr>
      <vt:lpstr>What does this mean in reality?</vt:lpstr>
      <vt:lpstr>The Treaty of Versailles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1919-1924</vt:lpstr>
      <vt:lpstr>Other factors…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LEECE Roseanne</dc:creator>
  <cp:lastModifiedBy>LEECE Roseanne [Perth Modern School]</cp:lastModifiedBy>
  <cp:revision>9</cp:revision>
  <cp:lastPrinted>1601-01-01T00:00:00Z</cp:lastPrinted>
  <dcterms:created xsi:type="dcterms:W3CDTF">1601-01-01T00:00:00Z</dcterms:created>
  <dcterms:modified xsi:type="dcterms:W3CDTF">2017-06-15T06:23:41Z</dcterms:modified>
</cp:coreProperties>
</file>