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MD_research\COVID-19\Reopen%20paper\Analysis\perception_v4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846668688525253E-2"/>
          <c:y val="2.2796409622597852E-2"/>
          <c:w val="0.94708610068389321"/>
          <c:h val="0.83886006202842678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perception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Sheet2!$A$2:$A$45</c:f>
              <c:numCache>
                <c:formatCode>yyyy\-mm\-dd</c:formatCode>
                <c:ptCount val="44"/>
                <c:pt idx="0">
                  <c:v>43938</c:v>
                </c:pt>
                <c:pt idx="1">
                  <c:v>43939</c:v>
                </c:pt>
                <c:pt idx="2">
                  <c:v>43940</c:v>
                </c:pt>
                <c:pt idx="3">
                  <c:v>43941</c:v>
                </c:pt>
                <c:pt idx="4">
                  <c:v>43942</c:v>
                </c:pt>
                <c:pt idx="5">
                  <c:v>43943</c:v>
                </c:pt>
                <c:pt idx="6">
                  <c:v>43944</c:v>
                </c:pt>
                <c:pt idx="7">
                  <c:v>43945</c:v>
                </c:pt>
                <c:pt idx="8">
                  <c:v>43946</c:v>
                </c:pt>
                <c:pt idx="9">
                  <c:v>43947</c:v>
                </c:pt>
                <c:pt idx="10">
                  <c:v>43948</c:v>
                </c:pt>
                <c:pt idx="11">
                  <c:v>43949</c:v>
                </c:pt>
                <c:pt idx="12">
                  <c:v>43950</c:v>
                </c:pt>
                <c:pt idx="13">
                  <c:v>43951</c:v>
                </c:pt>
                <c:pt idx="14">
                  <c:v>43952</c:v>
                </c:pt>
                <c:pt idx="15">
                  <c:v>43953</c:v>
                </c:pt>
                <c:pt idx="16">
                  <c:v>43954</c:v>
                </c:pt>
                <c:pt idx="17">
                  <c:v>43955</c:v>
                </c:pt>
                <c:pt idx="18">
                  <c:v>43956</c:v>
                </c:pt>
                <c:pt idx="19">
                  <c:v>43957</c:v>
                </c:pt>
                <c:pt idx="20">
                  <c:v>43958</c:v>
                </c:pt>
                <c:pt idx="21">
                  <c:v>43959</c:v>
                </c:pt>
                <c:pt idx="22">
                  <c:v>43960</c:v>
                </c:pt>
                <c:pt idx="23">
                  <c:v>43961</c:v>
                </c:pt>
                <c:pt idx="24">
                  <c:v>43962</c:v>
                </c:pt>
                <c:pt idx="25">
                  <c:v>43963</c:v>
                </c:pt>
                <c:pt idx="26">
                  <c:v>43964</c:v>
                </c:pt>
                <c:pt idx="27">
                  <c:v>43965</c:v>
                </c:pt>
                <c:pt idx="28">
                  <c:v>43966</c:v>
                </c:pt>
                <c:pt idx="29">
                  <c:v>43967</c:v>
                </c:pt>
                <c:pt idx="30">
                  <c:v>43968</c:v>
                </c:pt>
                <c:pt idx="31">
                  <c:v>43969</c:v>
                </c:pt>
                <c:pt idx="32">
                  <c:v>43970</c:v>
                </c:pt>
                <c:pt idx="33">
                  <c:v>43971</c:v>
                </c:pt>
                <c:pt idx="34">
                  <c:v>43972</c:v>
                </c:pt>
                <c:pt idx="35">
                  <c:v>43973</c:v>
                </c:pt>
                <c:pt idx="36">
                  <c:v>43974</c:v>
                </c:pt>
                <c:pt idx="37">
                  <c:v>43975</c:v>
                </c:pt>
                <c:pt idx="38">
                  <c:v>43976</c:v>
                </c:pt>
                <c:pt idx="39">
                  <c:v>43977</c:v>
                </c:pt>
                <c:pt idx="40">
                  <c:v>43978</c:v>
                </c:pt>
                <c:pt idx="41">
                  <c:v>43979</c:v>
                </c:pt>
                <c:pt idx="42">
                  <c:v>43980</c:v>
                </c:pt>
                <c:pt idx="43">
                  <c:v>43981</c:v>
                </c:pt>
              </c:numCache>
            </c:numRef>
          </c:cat>
          <c:val>
            <c:numRef>
              <c:f>Sheet2!$B$2:$B$45</c:f>
              <c:numCache>
                <c:formatCode>0.0%</c:formatCode>
                <c:ptCount val="44"/>
                <c:pt idx="0">
                  <c:v>0.42641496009771024</c:v>
                </c:pt>
                <c:pt idx="1">
                  <c:v>0.30907144247615342</c:v>
                </c:pt>
                <c:pt idx="2">
                  <c:v>0.33793037168736934</c:v>
                </c:pt>
                <c:pt idx="3">
                  <c:v>0.33726557773744709</c:v>
                </c:pt>
                <c:pt idx="4">
                  <c:v>0.38496453900709221</c:v>
                </c:pt>
                <c:pt idx="5">
                  <c:v>0.38072086088422147</c:v>
                </c:pt>
                <c:pt idx="6">
                  <c:v>0.44955057213854038</c:v>
                </c:pt>
                <c:pt idx="7">
                  <c:v>0.48407678650687974</c:v>
                </c:pt>
                <c:pt idx="8">
                  <c:v>0.60037795275590555</c:v>
                </c:pt>
                <c:pt idx="9">
                  <c:v>0.5504592736784476</c:v>
                </c:pt>
                <c:pt idx="10">
                  <c:v>0.52779876114216651</c:v>
                </c:pt>
                <c:pt idx="11">
                  <c:v>0.56827010819971324</c:v>
                </c:pt>
                <c:pt idx="12">
                  <c:v>0.41156368081795952</c:v>
                </c:pt>
                <c:pt idx="13">
                  <c:v>0.4061290056841585</c:v>
                </c:pt>
                <c:pt idx="14">
                  <c:v>0.34173001001708797</c:v>
                </c:pt>
                <c:pt idx="15">
                  <c:v>0.30291679948995853</c:v>
                </c:pt>
                <c:pt idx="16">
                  <c:v>0.32116949752300072</c:v>
                </c:pt>
                <c:pt idx="17">
                  <c:v>0.4501625535687897</c:v>
                </c:pt>
                <c:pt idx="18">
                  <c:v>0.33891381711279589</c:v>
                </c:pt>
                <c:pt idx="19">
                  <c:v>0.3225476085031001</c:v>
                </c:pt>
                <c:pt idx="20">
                  <c:v>0.30070415788465221</c:v>
                </c:pt>
                <c:pt idx="21">
                  <c:v>0.43808309282502184</c:v>
                </c:pt>
                <c:pt idx="22">
                  <c:v>0.52092410207593454</c:v>
                </c:pt>
                <c:pt idx="23">
                  <c:v>0.40997037416334442</c:v>
                </c:pt>
                <c:pt idx="24">
                  <c:v>0.38485665892980364</c:v>
                </c:pt>
                <c:pt idx="25">
                  <c:v>0.28212318278543447</c:v>
                </c:pt>
                <c:pt idx="26">
                  <c:v>0.58115036822970079</c:v>
                </c:pt>
                <c:pt idx="27">
                  <c:v>0.40444260216521993</c:v>
                </c:pt>
                <c:pt idx="28">
                  <c:v>0.4850162969526281</c:v>
                </c:pt>
                <c:pt idx="29">
                  <c:v>0.53048209688743275</c:v>
                </c:pt>
                <c:pt idx="30">
                  <c:v>0.646212344707772</c:v>
                </c:pt>
                <c:pt idx="31">
                  <c:v>0.73345712356515869</c:v>
                </c:pt>
                <c:pt idx="32">
                  <c:v>0.49110216038081289</c:v>
                </c:pt>
                <c:pt idx="33">
                  <c:v>0.63746293245469521</c:v>
                </c:pt>
                <c:pt idx="34">
                  <c:v>0.57355114430642651</c:v>
                </c:pt>
                <c:pt idx="35">
                  <c:v>0.62673708532761185</c:v>
                </c:pt>
                <c:pt idx="36">
                  <c:v>0.3793477903188654</c:v>
                </c:pt>
                <c:pt idx="37">
                  <c:v>0.38592916060164967</c:v>
                </c:pt>
                <c:pt idx="38">
                  <c:v>0.53928617280780589</c:v>
                </c:pt>
                <c:pt idx="39">
                  <c:v>0.58604622647293236</c:v>
                </c:pt>
                <c:pt idx="40">
                  <c:v>0.49279937963886117</c:v>
                </c:pt>
                <c:pt idx="41">
                  <c:v>0.43761513984257244</c:v>
                </c:pt>
                <c:pt idx="42">
                  <c:v>0.62107070857910851</c:v>
                </c:pt>
                <c:pt idx="43">
                  <c:v>0.39765307088104473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81-497E-B78E-4A61DEEE70E7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5-day moving 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Sheet2!$A$2:$A$45</c:f>
              <c:numCache>
                <c:formatCode>yyyy\-mm\-dd</c:formatCode>
                <c:ptCount val="44"/>
                <c:pt idx="0">
                  <c:v>43938</c:v>
                </c:pt>
                <c:pt idx="1">
                  <c:v>43939</c:v>
                </c:pt>
                <c:pt idx="2">
                  <c:v>43940</c:v>
                </c:pt>
                <c:pt idx="3">
                  <c:v>43941</c:v>
                </c:pt>
                <c:pt idx="4">
                  <c:v>43942</c:v>
                </c:pt>
                <c:pt idx="5">
                  <c:v>43943</c:v>
                </c:pt>
                <c:pt idx="6">
                  <c:v>43944</c:v>
                </c:pt>
                <c:pt idx="7">
                  <c:v>43945</c:v>
                </c:pt>
                <c:pt idx="8">
                  <c:v>43946</c:v>
                </c:pt>
                <c:pt idx="9">
                  <c:v>43947</c:v>
                </c:pt>
                <c:pt idx="10">
                  <c:v>43948</c:v>
                </c:pt>
                <c:pt idx="11">
                  <c:v>43949</c:v>
                </c:pt>
                <c:pt idx="12">
                  <c:v>43950</c:v>
                </c:pt>
                <c:pt idx="13">
                  <c:v>43951</c:v>
                </c:pt>
                <c:pt idx="14">
                  <c:v>43952</c:v>
                </c:pt>
                <c:pt idx="15">
                  <c:v>43953</c:v>
                </c:pt>
                <c:pt idx="16">
                  <c:v>43954</c:v>
                </c:pt>
                <c:pt idx="17">
                  <c:v>43955</c:v>
                </c:pt>
                <c:pt idx="18">
                  <c:v>43956</c:v>
                </c:pt>
                <c:pt idx="19">
                  <c:v>43957</c:v>
                </c:pt>
                <c:pt idx="20">
                  <c:v>43958</c:v>
                </c:pt>
                <c:pt idx="21">
                  <c:v>43959</c:v>
                </c:pt>
                <c:pt idx="22">
                  <c:v>43960</c:v>
                </c:pt>
                <c:pt idx="23">
                  <c:v>43961</c:v>
                </c:pt>
                <c:pt idx="24">
                  <c:v>43962</c:v>
                </c:pt>
                <c:pt idx="25">
                  <c:v>43963</c:v>
                </c:pt>
                <c:pt idx="26">
                  <c:v>43964</c:v>
                </c:pt>
                <c:pt idx="27">
                  <c:v>43965</c:v>
                </c:pt>
                <c:pt idx="28">
                  <c:v>43966</c:v>
                </c:pt>
                <c:pt idx="29">
                  <c:v>43967</c:v>
                </c:pt>
                <c:pt idx="30">
                  <c:v>43968</c:v>
                </c:pt>
                <c:pt idx="31">
                  <c:v>43969</c:v>
                </c:pt>
                <c:pt idx="32">
                  <c:v>43970</c:v>
                </c:pt>
                <c:pt idx="33">
                  <c:v>43971</c:v>
                </c:pt>
                <c:pt idx="34">
                  <c:v>43972</c:v>
                </c:pt>
                <c:pt idx="35">
                  <c:v>43973</c:v>
                </c:pt>
                <c:pt idx="36">
                  <c:v>43974</c:v>
                </c:pt>
                <c:pt idx="37">
                  <c:v>43975</c:v>
                </c:pt>
                <c:pt idx="38">
                  <c:v>43976</c:v>
                </c:pt>
                <c:pt idx="39">
                  <c:v>43977</c:v>
                </c:pt>
                <c:pt idx="40">
                  <c:v>43978</c:v>
                </c:pt>
                <c:pt idx="41">
                  <c:v>43979</c:v>
                </c:pt>
                <c:pt idx="42">
                  <c:v>43980</c:v>
                </c:pt>
                <c:pt idx="43">
                  <c:v>43981</c:v>
                </c:pt>
              </c:numCache>
            </c:numRef>
          </c:cat>
          <c:val>
            <c:numRef>
              <c:f>Sheet3!$C$2:$C$45</c:f>
              <c:numCache>
                <c:formatCode>General</c:formatCode>
                <c:ptCount val="44"/>
                <c:pt idx="4" formatCode="0.0%">
                  <c:v>0.35912937820115448</c:v>
                </c:pt>
                <c:pt idx="5" formatCode="0.0%">
                  <c:v>0.34999055835845672</c:v>
                </c:pt>
                <c:pt idx="6" formatCode="0.0%">
                  <c:v>0.37808638429093411</c:v>
                </c:pt>
                <c:pt idx="7" formatCode="0.0%">
                  <c:v>0.4073156672548362</c:v>
                </c:pt>
                <c:pt idx="8" formatCode="0.0%">
                  <c:v>0.45993814225852792</c:v>
                </c:pt>
                <c:pt idx="9" formatCode="0.0%">
                  <c:v>0.49303708919279893</c:v>
                </c:pt>
                <c:pt idx="10" formatCode="0.0%">
                  <c:v>0.52245266924438793</c:v>
                </c:pt>
                <c:pt idx="11" formatCode="0.0%">
                  <c:v>0.54619657645662245</c:v>
                </c:pt>
                <c:pt idx="12" formatCode="0.0%">
                  <c:v>0.53169395531883845</c:v>
                </c:pt>
                <c:pt idx="13" formatCode="0.0%">
                  <c:v>0.4928441659044891</c:v>
                </c:pt>
                <c:pt idx="14" formatCode="0.0%">
                  <c:v>0.45109831317221716</c:v>
                </c:pt>
                <c:pt idx="15" formatCode="0.0%">
                  <c:v>0.40612192084177556</c:v>
                </c:pt>
                <c:pt idx="16" formatCode="0.0%">
                  <c:v>0.35670179870643304</c:v>
                </c:pt>
                <c:pt idx="17" formatCode="0.0%">
                  <c:v>0.36442157325659907</c:v>
                </c:pt>
                <c:pt idx="18" formatCode="0.0%">
                  <c:v>0.35097853554232661</c:v>
                </c:pt>
                <c:pt idx="19" formatCode="0.0%">
                  <c:v>0.34714205523952896</c:v>
                </c:pt>
                <c:pt idx="20" formatCode="0.0%">
                  <c:v>0.34669952691846773</c:v>
                </c:pt>
                <c:pt idx="21" formatCode="0.0%">
                  <c:v>0.3700822459788719</c:v>
                </c:pt>
                <c:pt idx="22" formatCode="0.0%">
                  <c:v>0.3842345556803009</c:v>
                </c:pt>
                <c:pt idx="23" formatCode="0.0%">
                  <c:v>0.39844586709041063</c:v>
                </c:pt>
                <c:pt idx="24" formatCode="0.0%">
                  <c:v>0.41090767717575127</c:v>
                </c:pt>
                <c:pt idx="25" formatCode="0.0%">
                  <c:v>0.40719148215590784</c:v>
                </c:pt>
                <c:pt idx="26" formatCode="0.0%">
                  <c:v>0.4358049372368436</c:v>
                </c:pt>
                <c:pt idx="27" formatCode="0.0%">
                  <c:v>0.41250863725470072</c:v>
                </c:pt>
                <c:pt idx="28" formatCode="0.0%">
                  <c:v>0.42751782181255737</c:v>
                </c:pt>
                <c:pt idx="29" formatCode="0.0%">
                  <c:v>0.45664290940408325</c:v>
                </c:pt>
                <c:pt idx="30" formatCode="0.0%">
                  <c:v>0.52946074178855063</c:v>
                </c:pt>
                <c:pt idx="31" formatCode="0.0%">
                  <c:v>0.55992209285564232</c:v>
                </c:pt>
                <c:pt idx="32" formatCode="0.0%">
                  <c:v>0.57725400449876085</c:v>
                </c:pt>
                <c:pt idx="33" formatCode="0.0%">
                  <c:v>0.60774333159917426</c:v>
                </c:pt>
                <c:pt idx="34" formatCode="0.0%">
                  <c:v>0.61635714108297301</c:v>
                </c:pt>
                <c:pt idx="35" formatCode="0.0%">
                  <c:v>0.61246208920694101</c:v>
                </c:pt>
                <c:pt idx="36" formatCode="0.0%">
                  <c:v>0.5416402225576824</c:v>
                </c:pt>
                <c:pt idx="37" formatCode="0.0%">
                  <c:v>0.52060562260184973</c:v>
                </c:pt>
                <c:pt idx="38" formatCode="0.0%">
                  <c:v>0.50097027067247191</c:v>
                </c:pt>
                <c:pt idx="39" formatCode="0.0%">
                  <c:v>0.5034692871057731</c:v>
                </c:pt>
                <c:pt idx="40" formatCode="0.0%">
                  <c:v>0.47668174596802287</c:v>
                </c:pt>
                <c:pt idx="41" formatCode="0.0%">
                  <c:v>0.48833521587276418</c:v>
                </c:pt>
                <c:pt idx="42" formatCode="0.0%">
                  <c:v>0.53536352546825605</c:v>
                </c:pt>
                <c:pt idx="43" formatCode="0.0%">
                  <c:v>0.50703690508290378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1-497E-B78E-4A61DEEE7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1714543"/>
        <c:axId val="2139302591"/>
      </c:lineChart>
      <c:dateAx>
        <c:axId val="281714543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302591"/>
        <c:crosses val="autoZero"/>
        <c:auto val="1"/>
        <c:lblOffset val="100"/>
        <c:baseTimeUnit val="days"/>
      </c:dateAx>
      <c:valAx>
        <c:axId val="213930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71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0.34069</cdr:x>
      <cdr:y>0.20198</cdr:y>
    </cdr:from>
    <cdr:to>
      <cdr:x>0.44214</cdr:x>
      <cdr:y>0.32439</cdr:y>
    </cdr:to>
    <cdr:sp macro="" textlink="">
      <cdr:nvSpPr>
        <cdr:cNvPr id="2" name="Callout: Line 1">
          <a:extLst xmlns:a="http://schemas.openxmlformats.org/drawingml/2006/main">
            <a:ext uri="{FF2B5EF4-FFF2-40B4-BE49-F238E27FC236}">
              <a16:creationId xmlns:a16="http://schemas.microsoft.com/office/drawing/2014/main" id="{D43B2FE1-313B-41D0-9880-8F6BB6F785CF}"/>
            </a:ext>
          </a:extLst>
        </cdr:cNvPr>
        <cdr:cNvSpPr/>
      </cdr:nvSpPr>
      <cdr:spPr>
        <a:xfrm xmlns:a="http://schemas.openxmlformats.org/drawingml/2006/main">
          <a:off x="3944098" y="1237776"/>
          <a:ext cx="1174486" cy="750148"/>
        </a:xfrm>
        <a:prstGeom xmlns:a="http://schemas.openxmlformats.org/drawingml/2006/main" prst="borderCallout1">
          <a:avLst>
            <a:gd name="adj1" fmla="val 97812"/>
            <a:gd name="adj2" fmla="val 53574"/>
            <a:gd name="adj3" fmla="val 149218"/>
            <a:gd name="adj4" fmla="val 74341"/>
          </a:avLst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C00000"/>
          </a:solidFill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schemeClr val="tx1"/>
              </a:solidFill>
            </a:rPr>
            <a:t>Trump pushes to reopen despite of high projected deaths</a:t>
          </a:r>
        </a:p>
      </cdr:txBody>
    </cdr:sp>
  </cdr:relSizeAnchor>
  <cdr:relSizeAnchor xmlns:cdr="http://schemas.openxmlformats.org/drawingml/2006/chartDrawing">
    <cdr:from>
      <cdr:x>0.30279</cdr:x>
      <cdr:y>0.05971</cdr:y>
    </cdr:from>
    <cdr:to>
      <cdr:x>0.42277</cdr:x>
      <cdr:y>0.18212</cdr:y>
    </cdr:to>
    <cdr:sp macro="" textlink="">
      <cdr:nvSpPr>
        <cdr:cNvPr id="4" name="Callout: Line 3">
          <a:extLst xmlns:a="http://schemas.openxmlformats.org/drawingml/2006/main">
            <a:ext uri="{FF2B5EF4-FFF2-40B4-BE49-F238E27FC236}">
              <a16:creationId xmlns:a16="http://schemas.microsoft.com/office/drawing/2014/main" id="{50A61B0A-70A6-40B4-9A64-ABED0EFC7D08}"/>
            </a:ext>
          </a:extLst>
        </cdr:cNvPr>
        <cdr:cNvSpPr/>
      </cdr:nvSpPr>
      <cdr:spPr>
        <a:xfrm xmlns:a="http://schemas.openxmlformats.org/drawingml/2006/main">
          <a:off x="3505352" y="365931"/>
          <a:ext cx="1388995" cy="750148"/>
        </a:xfrm>
        <a:prstGeom xmlns:a="http://schemas.openxmlformats.org/drawingml/2006/main" prst="borderCallout1">
          <a:avLst>
            <a:gd name="adj1" fmla="val 100714"/>
            <a:gd name="adj2" fmla="val 23861"/>
            <a:gd name="adj3" fmla="val 297235"/>
            <a:gd name="adj4" fmla="val 8139"/>
          </a:avLst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C00000"/>
          </a:solidFill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schemeClr val="tx1"/>
              </a:solidFill>
            </a:rPr>
            <a:t>Trump ordered meat packing plants to stay open after many workers got sick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D3CC-F24F-49AC-A105-A91FCABAE152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C0AC9-71FD-4CC0-9239-BAAB4C00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C0AC9-71FD-4CC0-9239-BAAB4C00F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B8B2-485C-4DD9-BC82-74901D68D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084C-803C-4E05-BB5A-B6B822246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834F-70E6-4ACC-A960-967F0561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8338-B5B7-4756-81A6-3AC1E222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476-B0E3-4D9B-99AE-91540868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1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555A-3505-4DBB-BF3F-98A7E69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4D9FF-ECC0-4AD9-9C5C-DB70081B8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CFDA6-DC52-4DCE-A099-627ED60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F088-7910-459F-8ABE-075414AC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9E6A-FF1C-41B1-B6A6-28317404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1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23361-C27A-4979-939B-26534915C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A3295-ED7D-4D7A-B9B7-1E1F7F92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390AB-467F-4CB5-B6E1-324E3E99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ADF7-4288-4554-8EFD-05744DDD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9CAE-5D32-4DF7-9FD0-CAB0A3F8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CFE7-D00C-45EC-994D-0FE8F270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87D2-A0FE-48C5-8977-69130E73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02F7-4548-49DD-B78C-B6DD4E0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A166-2DBB-4BBF-8E29-54B56023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0FA1-8797-4808-B72A-41F2F2EB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9A70-875C-4255-9EE0-39C96EC0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359F-9057-4F6E-9645-45B22092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8030-ABA8-47C2-A4C4-CCE74CC3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D7F33-A45B-406E-981D-892C4212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CFFB-AE59-4417-9DAB-140E2263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6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9B44-63AF-49BD-9C4D-A340C11A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0EC-D9F4-46BD-8A89-573B08488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7FC06-3223-4AFB-88D8-17D65657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E3E0-7D57-4ABE-8CBA-1F9ECD4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DC318-8814-4718-B460-3BBECF1C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73C7D-ADC0-49C0-9A00-0F07DB96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E422-A6DC-4C9B-8A38-EA3DED9E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C68A-74BC-4AB8-9DAA-1E067492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D1C0-4B1F-4508-9BF9-9BB35E0F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FD6F2-9307-4054-92DD-D88AF11A9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BA616-73E9-4628-9B79-2CAFE09EB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E9BEA-0CEA-41B5-ACA1-3897F4F9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6D418-CBEE-4749-89C3-16DA26C2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0D047-D420-447B-9CCA-4B735C87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15D5-72C9-46A0-AAB2-933790CB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CDDBA-F16A-4F3A-8C4D-D6E3EA96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4C50E-19A9-442F-9783-2DF764BA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9E459-F9C5-4E2F-A71B-82D625D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2ED6A-A082-410C-8F85-D7651DC5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A2F61-7614-4CF5-976C-805D44DD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5EC35-7F4D-446F-A52F-CEDA2E17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2BCB-0F26-45BE-8CD6-D8EA5505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23FC-E199-4884-ADF2-85DC5823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9446-7F17-42EB-8CED-23576AF88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128F9-902E-4956-A24E-F39BE2A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5BD55-C35A-4346-9348-0AA57AD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03874-680D-4A6A-AD34-4D3E273A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79F5-5DE6-48EA-9585-CD990B5F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4935E-AE31-443A-A2CF-8021774DF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2FDD-DBE1-4E8F-8E72-8F2B2ADF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8E0D-062B-4E5D-A2EB-9F1B064E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3D845-68EF-4AFC-AE81-2C6101F0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BFEC8-F176-4633-9CEB-E8822525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AD39A-3792-45BC-8E60-403EC12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287A-A430-4C01-9BE4-97A19CCF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12C9-CE3A-4C49-836A-9D4C2AB7E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B2D4-3DDA-45E4-9A5B-DADACC430E3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C62B-1A79-42A7-B7EC-05791F5A0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61D7-1FB7-4201-80F0-47896F30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C32D-DB26-4578-9FF1-01F6B0F96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6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96BE60-3AE7-4F98-B2EE-ECB06F0A0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325101"/>
              </p:ext>
            </p:extLst>
          </p:nvPr>
        </p:nvGraphicFramePr>
        <p:xfrm>
          <a:off x="117446" y="729842"/>
          <a:ext cx="11576807" cy="6128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allout: Line 14">
            <a:extLst>
              <a:ext uri="{FF2B5EF4-FFF2-40B4-BE49-F238E27FC236}">
                <a16:creationId xmlns:a16="http://schemas.microsoft.com/office/drawing/2014/main" id="{11195442-6F38-4391-9DCC-B4A568866906}"/>
              </a:ext>
            </a:extLst>
          </p:cNvPr>
          <p:cNvSpPr/>
          <p:nvPr/>
        </p:nvSpPr>
        <p:spPr>
          <a:xfrm>
            <a:off x="639715" y="4293838"/>
            <a:ext cx="812388" cy="623602"/>
          </a:xfrm>
          <a:prstGeom prst="borderCallout1">
            <a:avLst>
              <a:gd name="adj1" fmla="val 1013"/>
              <a:gd name="adj2" fmla="val 42371"/>
              <a:gd name="adj3" fmla="val -37071"/>
              <a:gd name="adj4" fmla="val 3949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U.S. death toll nears 40,000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768ADDDE-81DF-4183-968C-C7FB1B2D5507}"/>
              </a:ext>
            </a:extLst>
          </p:cNvPr>
          <p:cNvSpPr/>
          <p:nvPr/>
        </p:nvSpPr>
        <p:spPr>
          <a:xfrm>
            <a:off x="2547456" y="3533561"/>
            <a:ext cx="1276526" cy="722950"/>
          </a:xfrm>
          <a:prstGeom prst="borderCallout1">
            <a:avLst>
              <a:gd name="adj1" fmla="val 2418"/>
              <a:gd name="adj2" fmla="val 31690"/>
              <a:gd name="adj3" fmla="val -175288"/>
              <a:gd name="adj4" fmla="val 1490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Fauci</a:t>
            </a:r>
            <a:r>
              <a:rPr lang="en-US" dirty="0">
                <a:solidFill>
                  <a:schemeClr val="tx1"/>
                </a:solidFill>
              </a:rPr>
              <a:t> says double coronavirus testing is needed before reopen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AA7210DC-6B42-4D44-831B-62CE2C72C7CF}"/>
              </a:ext>
            </a:extLst>
          </p:cNvPr>
          <p:cNvSpPr/>
          <p:nvPr/>
        </p:nvSpPr>
        <p:spPr>
          <a:xfrm>
            <a:off x="3052754" y="4324005"/>
            <a:ext cx="1876188" cy="1412765"/>
          </a:xfrm>
          <a:prstGeom prst="borderCallout1">
            <a:avLst>
              <a:gd name="adj1" fmla="val -1019"/>
              <a:gd name="adj2" fmla="val 59009"/>
              <a:gd name="adj3" fmla="val -19759"/>
              <a:gd name="adj4" fmla="val 7313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U.S. deaths toll exceeds 65,000; Cases keep rising in many states; Some state begin to reopen; Reopen protest and anti-vaccination rally in California; Taxes has 1,100 new cases on Friday after partial reopen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18C172C2-4C43-4D22-9AFB-AEFB79058C63}"/>
              </a:ext>
            </a:extLst>
          </p:cNvPr>
          <p:cNvSpPr/>
          <p:nvPr/>
        </p:nvSpPr>
        <p:spPr>
          <a:xfrm>
            <a:off x="5009222" y="4685643"/>
            <a:ext cx="1383920" cy="593434"/>
          </a:xfrm>
          <a:prstGeom prst="borderCallout1">
            <a:avLst>
              <a:gd name="adj1" fmla="val 1013"/>
              <a:gd name="adj2" fmla="val 42371"/>
              <a:gd name="adj3" fmla="val -100029"/>
              <a:gd name="adj4" fmla="val 480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U.S. reports over 71,000 deaths toll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1.2 million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cases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38C41BD5-A3A7-4D08-9586-45995131C54B}"/>
              </a:ext>
            </a:extLst>
          </p:cNvPr>
          <p:cNvSpPr/>
          <p:nvPr/>
        </p:nvSpPr>
        <p:spPr>
          <a:xfrm>
            <a:off x="6997308" y="4547175"/>
            <a:ext cx="1383920" cy="722950"/>
          </a:xfrm>
          <a:prstGeom prst="borderCallout1">
            <a:avLst>
              <a:gd name="adj1" fmla="val -392"/>
              <a:gd name="adj2" fmla="val 23283"/>
              <a:gd name="adj3" fmla="val -40438"/>
              <a:gd name="adj4" fmla="val -66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U.S. Death Toll Nears 80,000; Many big companies extend work from home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7DB27EDC-BB25-482C-959C-34E707DD6A9C}"/>
              </a:ext>
            </a:extLst>
          </p:cNvPr>
          <p:cNvSpPr/>
          <p:nvPr/>
        </p:nvSpPr>
        <p:spPr>
          <a:xfrm>
            <a:off x="7872299" y="3235305"/>
            <a:ext cx="1447240" cy="722950"/>
          </a:xfrm>
          <a:prstGeom prst="borderCallout1">
            <a:avLst>
              <a:gd name="adj1" fmla="val 1013"/>
              <a:gd name="adj2" fmla="val 42371"/>
              <a:gd name="adj3" fmla="val -46427"/>
              <a:gd name="adj4" fmla="val 5603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 scientist says she is fired for refusing to manipulate COVID-19 data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C1C06A0D-0FBB-41D5-AD6B-0FD9A3C50ED5}"/>
              </a:ext>
            </a:extLst>
          </p:cNvPr>
          <p:cNvSpPr/>
          <p:nvPr/>
        </p:nvSpPr>
        <p:spPr>
          <a:xfrm>
            <a:off x="8630753" y="4067288"/>
            <a:ext cx="1406987" cy="722950"/>
          </a:xfrm>
          <a:prstGeom prst="borderCallout1">
            <a:avLst>
              <a:gd name="adj1" fmla="val 658"/>
              <a:gd name="adj2" fmla="val 56863"/>
              <a:gd name="adj3" fmla="val -63810"/>
              <a:gd name="adj4" fmla="val 74332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 study finds many Twitter accounts pushing to reopen  may be bots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47D380CC-3411-4A87-9712-A9B6B66D1A7F}"/>
              </a:ext>
            </a:extLst>
          </p:cNvPr>
          <p:cNvSpPr/>
          <p:nvPr/>
        </p:nvSpPr>
        <p:spPr>
          <a:xfrm>
            <a:off x="9051261" y="5060637"/>
            <a:ext cx="1550024" cy="757200"/>
          </a:xfrm>
          <a:prstGeom prst="borderCallout1">
            <a:avLst>
              <a:gd name="adj1" fmla="val -1154"/>
              <a:gd name="adj2" fmla="val 65305"/>
              <a:gd name="adj3" fmla="val -288564"/>
              <a:gd name="adj4" fmla="val 10443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U.S. death toll hits 100,000; Largest single-day new cases in Alabama after reopen</a:t>
            </a:r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492BE90C-2237-4B7F-8974-CD72A89D9B9B}"/>
              </a:ext>
            </a:extLst>
          </p:cNvPr>
          <p:cNvSpPr/>
          <p:nvPr/>
        </p:nvSpPr>
        <p:spPr>
          <a:xfrm>
            <a:off x="10708670" y="4242385"/>
            <a:ext cx="1208809" cy="810491"/>
          </a:xfrm>
          <a:prstGeom prst="borderCallout1">
            <a:avLst>
              <a:gd name="adj1" fmla="val -5104"/>
              <a:gd name="adj2" fmla="val 50914"/>
              <a:gd name="adj3" fmla="val -256428"/>
              <a:gd name="adj4" fmla="val 382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Officials hides crucial health data as Trump pushes to reopen 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FE111198-128C-42C0-A893-513B84472295}"/>
              </a:ext>
            </a:extLst>
          </p:cNvPr>
          <p:cNvSpPr/>
          <p:nvPr/>
        </p:nvSpPr>
        <p:spPr>
          <a:xfrm>
            <a:off x="751214" y="2016609"/>
            <a:ext cx="1641446" cy="1086661"/>
          </a:xfrm>
          <a:prstGeom prst="borderCallout1">
            <a:avLst>
              <a:gd name="adj1" fmla="val 100377"/>
              <a:gd name="adj2" fmla="val 17476"/>
              <a:gd name="adj3" fmla="val 177862"/>
              <a:gd name="adj4" fmla="val 1295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Paycheck Protection Program </a:t>
            </a:r>
            <a:r>
              <a:rPr lang="en-US" altLang="zh-CN" dirty="0">
                <a:solidFill>
                  <a:schemeClr val="tx1"/>
                </a:solidFill>
              </a:rPr>
              <a:t>ends soon; Taxes will partially reopen next week; </a:t>
            </a:r>
            <a:r>
              <a:rPr lang="en-US" dirty="0">
                <a:solidFill>
                  <a:schemeClr val="tx1"/>
                </a:solidFill>
              </a:rPr>
              <a:t>States Trump wants to reopen don’t pass benchmarks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479BC99-C602-4894-BA50-37A2FCE3345E}"/>
              </a:ext>
            </a:extLst>
          </p:cNvPr>
          <p:cNvSpPr/>
          <p:nvPr/>
        </p:nvSpPr>
        <p:spPr>
          <a:xfrm>
            <a:off x="1593355" y="729842"/>
            <a:ext cx="1566143" cy="937639"/>
          </a:xfrm>
          <a:prstGeom prst="borderCallout1">
            <a:avLst>
              <a:gd name="adj1" fmla="val 99146"/>
              <a:gd name="adj2" fmla="val 52485"/>
              <a:gd name="adj3" fmla="val 149166"/>
              <a:gd name="adj4" fmla="val 7023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 Senator Rand Paul oppose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relief package and calls for reopen; Some states plan to reopen soon</a:t>
            </a:r>
          </a:p>
        </p:txBody>
      </p:sp>
      <p:sp>
        <p:nvSpPr>
          <p:cNvPr id="37" name="Callout: Line 36">
            <a:extLst>
              <a:ext uri="{FF2B5EF4-FFF2-40B4-BE49-F238E27FC236}">
                <a16:creationId xmlns:a16="http://schemas.microsoft.com/office/drawing/2014/main" id="{BB14DCD5-83D6-4A6C-AE28-33F58FB0ABF7}"/>
              </a:ext>
            </a:extLst>
          </p:cNvPr>
          <p:cNvSpPr/>
          <p:nvPr/>
        </p:nvSpPr>
        <p:spPr>
          <a:xfrm>
            <a:off x="5533086" y="1915386"/>
            <a:ext cx="1082284" cy="465058"/>
          </a:xfrm>
          <a:prstGeom prst="borderCallout1">
            <a:avLst>
              <a:gd name="adj1" fmla="val 102165"/>
              <a:gd name="adj2" fmla="val 48940"/>
              <a:gd name="adj3" fmla="val 152759"/>
              <a:gd name="adj4" fmla="val 6094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Rand Paul calls for reopen</a:t>
            </a:r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7EAF9E42-1A07-4B33-A2FF-9A8A93D25AB4}"/>
              </a:ext>
            </a:extLst>
          </p:cNvPr>
          <p:cNvSpPr/>
          <p:nvPr/>
        </p:nvSpPr>
        <p:spPr>
          <a:xfrm>
            <a:off x="5628446" y="1018397"/>
            <a:ext cx="1686563" cy="810448"/>
          </a:xfrm>
          <a:prstGeom prst="borderCallout1">
            <a:avLst>
              <a:gd name="adj1" fmla="val 102165"/>
              <a:gd name="adj2" fmla="val 71468"/>
              <a:gd name="adj3" fmla="val 152708"/>
              <a:gd name="adj4" fmla="val 916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Most states have reopened, partially reopened or plan to open; Tesla to reopen factory</a:t>
            </a:r>
          </a:p>
        </p:txBody>
      </p:sp>
      <p:sp>
        <p:nvSpPr>
          <p:cNvPr id="41" name="Callout: Line 40">
            <a:extLst>
              <a:ext uri="{FF2B5EF4-FFF2-40B4-BE49-F238E27FC236}">
                <a16:creationId xmlns:a16="http://schemas.microsoft.com/office/drawing/2014/main" id="{E5800DCA-1B08-4F06-869B-E0BFD003FB74}"/>
              </a:ext>
            </a:extLst>
          </p:cNvPr>
          <p:cNvSpPr/>
          <p:nvPr/>
        </p:nvSpPr>
        <p:spPr>
          <a:xfrm>
            <a:off x="6237399" y="188887"/>
            <a:ext cx="1281920" cy="732950"/>
          </a:xfrm>
          <a:prstGeom prst="borderCallout1">
            <a:avLst>
              <a:gd name="adj1" fmla="val 100513"/>
              <a:gd name="adj2" fmla="val 88278"/>
              <a:gd name="adj3" fmla="val 327226"/>
              <a:gd name="adj4" fmla="val 130523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Health Secretary says lockdown is also unhealthful for people</a:t>
            </a:r>
          </a:p>
        </p:txBody>
      </p:sp>
      <p:sp>
        <p:nvSpPr>
          <p:cNvPr id="43" name="Callout: Line 42">
            <a:extLst>
              <a:ext uri="{FF2B5EF4-FFF2-40B4-BE49-F238E27FC236}">
                <a16:creationId xmlns:a16="http://schemas.microsoft.com/office/drawing/2014/main" id="{C5716E76-6563-4605-BAA1-C58A4E70AF5D}"/>
              </a:ext>
            </a:extLst>
          </p:cNvPr>
          <p:cNvSpPr/>
          <p:nvPr/>
        </p:nvSpPr>
        <p:spPr>
          <a:xfrm>
            <a:off x="8609307" y="285898"/>
            <a:ext cx="1020404" cy="547812"/>
          </a:xfrm>
          <a:prstGeom prst="borderCallout1">
            <a:avLst>
              <a:gd name="adj1" fmla="val 99658"/>
              <a:gd name="adj2" fmla="val 16161"/>
              <a:gd name="adj3" fmla="val 178648"/>
              <a:gd name="adj4" fmla="val -1400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Trump tweets support for reopen</a:t>
            </a:r>
          </a:p>
        </p:txBody>
      </p:sp>
      <p:sp>
        <p:nvSpPr>
          <p:cNvPr id="44" name="Callout: Line 43">
            <a:extLst>
              <a:ext uri="{FF2B5EF4-FFF2-40B4-BE49-F238E27FC236}">
                <a16:creationId xmlns:a16="http://schemas.microsoft.com/office/drawing/2014/main" id="{4A3C62DB-75DD-48F6-BB4B-EF35BB000D14}"/>
              </a:ext>
            </a:extLst>
          </p:cNvPr>
          <p:cNvSpPr/>
          <p:nvPr/>
        </p:nvSpPr>
        <p:spPr>
          <a:xfrm>
            <a:off x="9770551" y="933375"/>
            <a:ext cx="711240" cy="757200"/>
          </a:xfrm>
          <a:prstGeom prst="borderCallout1">
            <a:avLst>
              <a:gd name="adj1" fmla="val 101925"/>
              <a:gd name="adj2" fmla="val 23144"/>
              <a:gd name="adj3" fmla="val 139602"/>
              <a:gd name="adj4" fmla="val -4402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Trump demands churches </a:t>
            </a:r>
            <a:r>
              <a:rPr lang="en-US" sz="1100" baseline="0" dirty="0">
                <a:solidFill>
                  <a:sysClr val="windowText" lastClr="000000"/>
                </a:solidFill>
              </a:rPr>
              <a:t>reopen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6" name="Callout: Line 45">
            <a:extLst>
              <a:ext uri="{FF2B5EF4-FFF2-40B4-BE49-F238E27FC236}">
                <a16:creationId xmlns:a16="http://schemas.microsoft.com/office/drawing/2014/main" id="{84C0675C-910E-4A8E-ACAF-265B74279E0D}"/>
              </a:ext>
            </a:extLst>
          </p:cNvPr>
          <p:cNvSpPr/>
          <p:nvPr/>
        </p:nvSpPr>
        <p:spPr>
          <a:xfrm>
            <a:off x="10085376" y="285898"/>
            <a:ext cx="1635727" cy="605872"/>
          </a:xfrm>
          <a:prstGeom prst="borderCallout1">
            <a:avLst>
              <a:gd name="adj1" fmla="val 100912"/>
              <a:gd name="adj2" fmla="val 35623"/>
              <a:gd name="adj3" fmla="val 408007"/>
              <a:gd name="adj4" fmla="val 3711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Disney World will reopen in July; Las Vegas Casinos will reopen next week</a:t>
            </a:r>
          </a:p>
        </p:txBody>
      </p:sp>
      <p:sp>
        <p:nvSpPr>
          <p:cNvPr id="48" name="Callout: Line 47">
            <a:extLst>
              <a:ext uri="{FF2B5EF4-FFF2-40B4-BE49-F238E27FC236}">
                <a16:creationId xmlns:a16="http://schemas.microsoft.com/office/drawing/2014/main" id="{E0462924-40DE-4B24-84F6-5B661FF1C0A3}"/>
              </a:ext>
            </a:extLst>
          </p:cNvPr>
          <p:cNvSpPr/>
          <p:nvPr/>
        </p:nvSpPr>
        <p:spPr>
          <a:xfrm>
            <a:off x="10868447" y="1035720"/>
            <a:ext cx="1208809" cy="585216"/>
          </a:xfrm>
          <a:prstGeom prst="borderCallout1">
            <a:avLst>
              <a:gd name="adj1" fmla="val 101198"/>
              <a:gd name="adj2" fmla="val 40913"/>
              <a:gd name="adj3" fmla="val 165916"/>
              <a:gd name="adj4" fmla="val 2663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Testing positive in NY reaches new low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7B17AE56-853C-4F16-960F-F4018C46AB01}"/>
              </a:ext>
            </a:extLst>
          </p:cNvPr>
          <p:cNvSpPr/>
          <p:nvPr/>
        </p:nvSpPr>
        <p:spPr>
          <a:xfrm>
            <a:off x="4744368" y="200424"/>
            <a:ext cx="1022622" cy="732951"/>
          </a:xfrm>
          <a:prstGeom prst="borderCallout1">
            <a:avLst>
              <a:gd name="adj1" fmla="val 100911"/>
              <a:gd name="adj2" fmla="val 48713"/>
              <a:gd name="adj3" fmla="val 517548"/>
              <a:gd name="adj4" fmla="val 9228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Trump says "there will be more death" with reopen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2AA94C62-88F4-4A32-B3B3-686A920F2524}"/>
              </a:ext>
            </a:extLst>
          </p:cNvPr>
          <p:cNvSpPr/>
          <p:nvPr/>
        </p:nvSpPr>
        <p:spPr>
          <a:xfrm>
            <a:off x="114744" y="980961"/>
            <a:ext cx="1392489" cy="387085"/>
          </a:xfrm>
          <a:prstGeom prst="borderCallout1">
            <a:avLst>
              <a:gd name="adj1" fmla="val 104790"/>
              <a:gd name="adj2" fmla="val 33618"/>
              <a:gd name="adj3" fmla="val 578084"/>
              <a:gd name="adj4" fmla="val 4295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Trump tweets support for protests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7A97B761-CEC0-4B3F-ADCD-7BD380794E3F}"/>
              </a:ext>
            </a:extLst>
          </p:cNvPr>
          <p:cNvSpPr/>
          <p:nvPr/>
        </p:nvSpPr>
        <p:spPr>
          <a:xfrm>
            <a:off x="14489" y="5489954"/>
            <a:ext cx="1250451" cy="387085"/>
          </a:xfrm>
          <a:prstGeom prst="borderCallout1">
            <a:avLst>
              <a:gd name="adj1" fmla="val 1013"/>
              <a:gd name="adj2" fmla="val 42371"/>
              <a:gd name="adj3" fmla="val -561440"/>
              <a:gd name="adj4" fmla="val 54118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Experts say testing needs to triple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FCE1524-3929-4670-895A-BF77503B1BE8}"/>
              </a:ext>
            </a:extLst>
          </p:cNvPr>
          <p:cNvSpPr/>
          <p:nvPr/>
        </p:nvSpPr>
        <p:spPr>
          <a:xfrm>
            <a:off x="1527586" y="4350835"/>
            <a:ext cx="1422210" cy="936000"/>
          </a:xfrm>
          <a:prstGeom prst="borderCallout1">
            <a:avLst>
              <a:gd name="adj1" fmla="val 1013"/>
              <a:gd name="adj2" fmla="val 42371"/>
              <a:gd name="adj3" fmla="val -226408"/>
              <a:gd name="adj4" fmla="val 8411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California: stay-home-order must continue; Virginia: not reopen before 14-day case declining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0892406-79B6-448D-BE39-A86F829AE1CE}"/>
              </a:ext>
            </a:extLst>
          </p:cNvPr>
          <p:cNvSpPr/>
          <p:nvPr/>
        </p:nvSpPr>
        <p:spPr>
          <a:xfrm>
            <a:off x="3241834" y="98081"/>
            <a:ext cx="1270385" cy="937639"/>
          </a:xfrm>
          <a:prstGeom prst="borderCallout1">
            <a:avLst>
              <a:gd name="adj1" fmla="val 100594"/>
              <a:gd name="adj2" fmla="val 19817"/>
              <a:gd name="adj3" fmla="val 240422"/>
              <a:gd name="adj4" fmla="val 1634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Republican makes protesters to dress as health-care workers to trick the media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9D7CD80-C475-431A-9DDD-E2528450A828}"/>
              </a:ext>
            </a:extLst>
          </p:cNvPr>
          <p:cNvSpPr/>
          <p:nvPr/>
        </p:nvSpPr>
        <p:spPr>
          <a:xfrm>
            <a:off x="5758628" y="4008977"/>
            <a:ext cx="1082284" cy="548681"/>
          </a:xfrm>
          <a:prstGeom prst="borderCallout1">
            <a:avLst>
              <a:gd name="adj1" fmla="val 1013"/>
              <a:gd name="adj2" fmla="val 42371"/>
              <a:gd name="adj3" fmla="val -226139"/>
              <a:gd name="adj4" fmla="val 4107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Unemployment rate reaches 14.7%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0DC2D25-2871-4F6D-AFCC-381746BADC82}"/>
              </a:ext>
            </a:extLst>
          </p:cNvPr>
          <p:cNvSpPr/>
          <p:nvPr/>
        </p:nvSpPr>
        <p:spPr>
          <a:xfrm>
            <a:off x="5931089" y="5343520"/>
            <a:ext cx="1383920" cy="592643"/>
          </a:xfrm>
          <a:prstGeom prst="borderCallout1">
            <a:avLst>
              <a:gd name="adj1" fmla="val 523"/>
              <a:gd name="adj2" fmla="val 65601"/>
              <a:gd name="adj3" fmla="val -187691"/>
              <a:gd name="adj4" fmla="val 71651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Fauci</a:t>
            </a:r>
            <a:r>
              <a:rPr lang="en-US" dirty="0">
                <a:solidFill>
                  <a:schemeClr val="tx1"/>
                </a:solidFill>
              </a:rPr>
              <a:t> pushes back on Rand Paul's demand schools to reopen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39729B08-D7CA-4EDF-8B91-8AE5992B427E}"/>
              </a:ext>
            </a:extLst>
          </p:cNvPr>
          <p:cNvSpPr/>
          <p:nvPr/>
        </p:nvSpPr>
        <p:spPr>
          <a:xfrm>
            <a:off x="7562053" y="99532"/>
            <a:ext cx="1020404" cy="859953"/>
          </a:xfrm>
          <a:prstGeom prst="borderCallout1">
            <a:avLst>
              <a:gd name="adj1" fmla="val 104672"/>
              <a:gd name="adj2" fmla="val 46742"/>
              <a:gd name="adj3" fmla="val 291294"/>
              <a:gd name="adj4" fmla="val 3515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South Carolina reopens and reports no death for the first time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D95776A6-F09E-42B7-96F6-7236C849BEA8}"/>
              </a:ext>
            </a:extLst>
          </p:cNvPr>
          <p:cNvSpPr/>
          <p:nvPr/>
        </p:nvSpPr>
        <p:spPr>
          <a:xfrm>
            <a:off x="8670498" y="1206511"/>
            <a:ext cx="1039938" cy="547812"/>
          </a:xfrm>
          <a:prstGeom prst="borderCallout1">
            <a:avLst>
              <a:gd name="adj1" fmla="val 36600"/>
              <a:gd name="adj2" fmla="val -1425"/>
              <a:gd name="adj3" fmla="val 13361"/>
              <a:gd name="adj4" fmla="val -2091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Some states enters Phase 2 of reopening</a:t>
            </a:r>
          </a:p>
        </p:txBody>
      </p:sp>
    </p:spTree>
    <p:extLst>
      <p:ext uri="{BB962C8B-B14F-4D97-AF65-F5344CB8AC3E}">
        <p14:creationId xmlns:p14="http://schemas.microsoft.com/office/powerpoint/2010/main" val="201471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340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yu</dc:creator>
  <cp:lastModifiedBy>wang yu</cp:lastModifiedBy>
  <cp:revision>33</cp:revision>
  <dcterms:created xsi:type="dcterms:W3CDTF">2020-06-29T03:01:34Z</dcterms:created>
  <dcterms:modified xsi:type="dcterms:W3CDTF">2020-07-24T01:25:49Z</dcterms:modified>
</cp:coreProperties>
</file>