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9" r:id="rId2"/>
    <p:sldId id="270" r:id="rId3"/>
    <p:sldId id="273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29"/>
  </p:normalViewPr>
  <p:slideViewPr>
    <p:cSldViewPr snapToGrid="0" snapToObjects="1">
      <p:cViewPr varScale="1">
        <p:scale>
          <a:sx n="100" d="100"/>
          <a:sy n="100" d="100"/>
        </p:scale>
        <p:origin x="6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39CD3-AD14-824E-BDA5-A301AFB8A0B4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74AD-803D-DC45-BB29-01FF57A90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474AD-803D-DC45-BB29-01FF57A90F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9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8FDE-EE86-AB4F-A2CA-7AE04841F34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9979-46F2-614F-8ECA-B585B9E00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D2087-0D6D-314B-9C64-43A659556501}"/>
              </a:ext>
            </a:extLst>
          </p:cNvPr>
          <p:cNvGrpSpPr/>
          <p:nvPr/>
        </p:nvGrpSpPr>
        <p:grpSpPr>
          <a:xfrm>
            <a:off x="1862100" y="786327"/>
            <a:ext cx="5419800" cy="5285345"/>
            <a:chOff x="1862100" y="786327"/>
            <a:chExt cx="5419800" cy="52853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ED8102-4AF3-8A41-A6B5-20942612A6DD}"/>
                </a:ext>
              </a:extLst>
            </p:cNvPr>
            <p:cNvGrpSpPr/>
            <p:nvPr/>
          </p:nvGrpSpPr>
          <p:grpSpPr>
            <a:xfrm>
              <a:off x="1862100" y="786327"/>
              <a:ext cx="5419800" cy="5285345"/>
              <a:chOff x="1721923" y="546231"/>
              <a:chExt cx="5419800" cy="528534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FF68503-B58A-F249-AB9D-94974B13A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1923" y="546231"/>
                <a:ext cx="5419800" cy="297971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A69CA5D-E8FA-264E-99D8-F2E980CF7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82" y="3008749"/>
                <a:ext cx="5399682" cy="2822827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B6D738-0A6C-4C47-A4D9-B010ECD1E505}"/>
                </a:ext>
              </a:extLst>
            </p:cNvPr>
            <p:cNvSpPr/>
            <p:nvPr/>
          </p:nvSpPr>
          <p:spPr>
            <a:xfrm>
              <a:off x="3669475" y="4940135"/>
              <a:ext cx="261257" cy="14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49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F4F9CFC-140D-8E41-B802-9DB31F9CDA51}"/>
              </a:ext>
            </a:extLst>
          </p:cNvPr>
          <p:cNvGrpSpPr/>
          <p:nvPr/>
        </p:nvGrpSpPr>
        <p:grpSpPr>
          <a:xfrm>
            <a:off x="488418" y="435109"/>
            <a:ext cx="7416403" cy="6178317"/>
            <a:chOff x="488418" y="435109"/>
            <a:chExt cx="7416403" cy="617831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F51390-52A1-3244-9E4A-F34FA31B080D}"/>
                </a:ext>
              </a:extLst>
            </p:cNvPr>
            <p:cNvGrpSpPr/>
            <p:nvPr/>
          </p:nvGrpSpPr>
          <p:grpSpPr>
            <a:xfrm>
              <a:off x="498181" y="437343"/>
              <a:ext cx="7406640" cy="6176083"/>
              <a:chOff x="498181" y="437343"/>
              <a:chExt cx="7406640" cy="617608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ADB600-9B09-C043-883A-D771D7E63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181" y="3328104"/>
                <a:ext cx="2477676" cy="164592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AF23CE3-6CCD-C342-BF2E-41D415CA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061" y="3328104"/>
                <a:ext cx="2468880" cy="164592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679AFB-39C3-C640-BAE0-3832B8837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5941" y="3328104"/>
                <a:ext cx="2468880" cy="164592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99F27D-0C16-D44E-A431-6F257D95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909" y="4967506"/>
                <a:ext cx="2463016" cy="164592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596807A-65F2-074E-A194-BD99CC4F3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2925" y="4967506"/>
                <a:ext cx="2468880" cy="164592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8DF0143-47C7-0642-882C-0038B22F8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35941" y="4967506"/>
                <a:ext cx="2468880" cy="164592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8A5B35-E6C0-4C41-8BCB-E077106943BF}"/>
                  </a:ext>
                </a:extLst>
              </p:cNvPr>
              <p:cNvSpPr txBox="1"/>
              <p:nvPr/>
            </p:nvSpPr>
            <p:spPr>
              <a:xfrm>
                <a:off x="997692" y="3310521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(04/17 ~ 04/23)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FA5AF7-0B56-6649-8F9D-DF0280732D35}"/>
                  </a:ext>
                </a:extLst>
              </p:cNvPr>
              <p:cNvSpPr txBox="1"/>
              <p:nvPr/>
            </p:nvSpPr>
            <p:spPr>
              <a:xfrm>
                <a:off x="3416539" y="3310521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(04/24 ~ 04/30)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96E065-FEA6-514A-B1EF-9FAAC6DB8D6A}"/>
                  </a:ext>
                </a:extLst>
              </p:cNvPr>
              <p:cNvSpPr txBox="1"/>
              <p:nvPr/>
            </p:nvSpPr>
            <p:spPr>
              <a:xfrm>
                <a:off x="5877137" y="3310521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(05/01 ~ 05/07)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7E33B1-5D18-D746-AD6F-FBB238BECC88}"/>
                  </a:ext>
                </a:extLst>
              </p:cNvPr>
              <p:cNvSpPr txBox="1"/>
              <p:nvPr/>
            </p:nvSpPr>
            <p:spPr>
              <a:xfrm>
                <a:off x="1003556" y="4947503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(05/08 ~ 05/14)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BBBB78-0220-954F-8C49-9BA935DB1A3B}"/>
                  </a:ext>
                </a:extLst>
              </p:cNvPr>
              <p:cNvSpPr txBox="1"/>
              <p:nvPr/>
            </p:nvSpPr>
            <p:spPr>
              <a:xfrm>
                <a:off x="3332289" y="4947503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(05/15 ~ 05/21)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B945CC-755A-BD49-958F-2C2117861EDC}"/>
                  </a:ext>
                </a:extLst>
              </p:cNvPr>
              <p:cNvSpPr txBox="1"/>
              <p:nvPr/>
            </p:nvSpPr>
            <p:spPr>
              <a:xfrm>
                <a:off x="5883001" y="4947503"/>
                <a:ext cx="18794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 (05/22 ~ 05/28)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500E956-220B-E847-BC59-CDE73D311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243" y="507970"/>
                <a:ext cx="5516138" cy="2846657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64F1D-4E9A-C442-8305-2959212DEE2C}"/>
                  </a:ext>
                </a:extLst>
              </p:cNvPr>
              <p:cNvSpPr txBox="1"/>
              <p:nvPr/>
            </p:nvSpPr>
            <p:spPr>
              <a:xfrm>
                <a:off x="6123443" y="603619"/>
                <a:ext cx="787996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perception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E57042-0041-4642-9EC3-76CEB906EADE}"/>
                  </a:ext>
                </a:extLst>
              </p:cNvPr>
              <p:cNvSpPr txBox="1"/>
              <p:nvPr/>
            </p:nvSpPr>
            <p:spPr>
              <a:xfrm>
                <a:off x="2488019" y="603619"/>
                <a:ext cx="3211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Average perception</a:t>
                </a:r>
                <a:r>
                  <a:rPr lang="zh-CN" altLang="en-US" sz="10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0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for each state</a:t>
                </a:r>
                <a:r>
                  <a:rPr lang="en-US" sz="10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(04/17 ~ 05/30)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CEADBC9-517C-6A43-95D2-1FE83B7F5802}"/>
                  </a:ext>
                </a:extLst>
              </p:cNvPr>
              <p:cNvSpPr/>
              <p:nvPr/>
            </p:nvSpPr>
            <p:spPr>
              <a:xfrm>
                <a:off x="504045" y="437343"/>
                <a:ext cx="7399256" cy="2846657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C9C11B-0AC4-F044-99A4-5CE2C8006851}"/>
                  </a:ext>
                </a:extLst>
              </p:cNvPr>
              <p:cNvSpPr/>
              <p:nvPr/>
            </p:nvSpPr>
            <p:spPr>
              <a:xfrm>
                <a:off x="503660" y="3285874"/>
                <a:ext cx="2471362" cy="1645920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E4775EC-D36A-0647-9959-6B9620ED54DC}"/>
                  </a:ext>
                </a:extLst>
              </p:cNvPr>
              <p:cNvSpPr/>
              <p:nvPr/>
            </p:nvSpPr>
            <p:spPr>
              <a:xfrm>
                <a:off x="2969270" y="3286234"/>
                <a:ext cx="2463015" cy="1645920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6F63E5-C7C2-2E4B-B618-08F6E9E88693}"/>
                  </a:ext>
                </a:extLst>
              </p:cNvPr>
              <p:cNvSpPr/>
              <p:nvPr/>
            </p:nvSpPr>
            <p:spPr>
              <a:xfrm>
                <a:off x="5431938" y="3285875"/>
                <a:ext cx="2471362" cy="1644914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54D06A-AA4B-0E4D-95E8-DA35AE475AD8}"/>
                  </a:ext>
                </a:extLst>
              </p:cNvPr>
              <p:cNvSpPr/>
              <p:nvPr/>
            </p:nvSpPr>
            <p:spPr>
              <a:xfrm>
                <a:off x="503660" y="4932410"/>
                <a:ext cx="2468880" cy="1645920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DD105F-C031-984A-BE17-719AA3E2D7EC}"/>
                  </a:ext>
                </a:extLst>
              </p:cNvPr>
              <p:cNvSpPr/>
              <p:nvPr/>
            </p:nvSpPr>
            <p:spPr>
              <a:xfrm>
                <a:off x="2972074" y="4931599"/>
                <a:ext cx="2461385" cy="1645920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7886C2-52ED-5A43-9CDB-4C38A0BE37D8}"/>
                  </a:ext>
                </a:extLst>
              </p:cNvPr>
              <p:cNvSpPr/>
              <p:nvPr/>
            </p:nvSpPr>
            <p:spPr>
              <a:xfrm>
                <a:off x="5434548" y="4930789"/>
                <a:ext cx="2468752" cy="1647135"/>
              </a:xfrm>
              <a:prstGeom prst="rect">
                <a:avLst/>
              </a:prstGeom>
              <a:noFill/>
              <a:ln w="63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EAD4E5-2CD4-5F4A-A1CE-2693B3B0FE29}"/>
                </a:ext>
              </a:extLst>
            </p:cNvPr>
            <p:cNvSpPr/>
            <p:nvPr/>
          </p:nvSpPr>
          <p:spPr>
            <a:xfrm>
              <a:off x="620666" y="435109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4B6C72-02BE-3F45-B360-B306E77D8F14}"/>
                </a:ext>
              </a:extLst>
            </p:cNvPr>
            <p:cNvSpPr/>
            <p:nvPr/>
          </p:nvSpPr>
          <p:spPr>
            <a:xfrm>
              <a:off x="488418" y="3248966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47E457-698C-2D41-B90D-0E2776616C88}"/>
                </a:ext>
              </a:extLst>
            </p:cNvPr>
            <p:cNvSpPr/>
            <p:nvPr/>
          </p:nvSpPr>
          <p:spPr>
            <a:xfrm>
              <a:off x="2973455" y="3252412"/>
              <a:ext cx="304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5D44E0-DCFB-654F-81FB-0FD339BC9156}"/>
                </a:ext>
              </a:extLst>
            </p:cNvPr>
            <p:cNvSpPr/>
            <p:nvPr/>
          </p:nvSpPr>
          <p:spPr>
            <a:xfrm>
              <a:off x="5430417" y="3257997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DD1040C-7B7B-AF4D-9A9F-D5C7ED27FAC2}"/>
                </a:ext>
              </a:extLst>
            </p:cNvPr>
            <p:cNvSpPr/>
            <p:nvPr/>
          </p:nvSpPr>
          <p:spPr>
            <a:xfrm>
              <a:off x="501397" y="4902712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A1D06E-BED3-CF46-B193-927C5D9A877A}"/>
                </a:ext>
              </a:extLst>
            </p:cNvPr>
            <p:cNvSpPr/>
            <p:nvPr/>
          </p:nvSpPr>
          <p:spPr>
            <a:xfrm>
              <a:off x="2947129" y="4887756"/>
              <a:ext cx="2712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8780FF-5357-6348-AFC3-9FE1E0C875F6}"/>
                </a:ext>
              </a:extLst>
            </p:cNvPr>
            <p:cNvSpPr/>
            <p:nvPr/>
          </p:nvSpPr>
          <p:spPr>
            <a:xfrm>
              <a:off x="5420123" y="4902712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85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E08CD2-4832-7D4F-AC6A-EC7272983215}"/>
              </a:ext>
            </a:extLst>
          </p:cNvPr>
          <p:cNvGrpSpPr/>
          <p:nvPr/>
        </p:nvGrpSpPr>
        <p:grpSpPr>
          <a:xfrm>
            <a:off x="1094312" y="0"/>
            <a:ext cx="7080021" cy="6859443"/>
            <a:chOff x="1094312" y="0"/>
            <a:chExt cx="7080021" cy="685944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72088E6-6C4D-8F4D-82BB-7DF02B05E8BE}"/>
                </a:ext>
              </a:extLst>
            </p:cNvPr>
            <p:cNvGrpSpPr/>
            <p:nvPr/>
          </p:nvGrpSpPr>
          <p:grpSpPr>
            <a:xfrm>
              <a:off x="1094312" y="0"/>
              <a:ext cx="7080021" cy="6859443"/>
              <a:chOff x="1094312" y="0"/>
              <a:chExt cx="7080021" cy="685944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B7237C1-3F2B-8644-888A-136BF0B9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4308" y="4552016"/>
                <a:ext cx="2326718" cy="228455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40DA71-C4E6-E84B-A6C9-F3E96B28F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312" y="2276008"/>
                <a:ext cx="2425463" cy="228455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9367AD4-D793-2448-B312-E3C66BE79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775" y="2288885"/>
                <a:ext cx="2309091" cy="228455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B89000C-4232-1349-A627-33719F83A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3057" y="0"/>
                <a:ext cx="2326718" cy="228455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38C3DCE-D12F-4647-B80F-486417EDB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19775" y="0"/>
                <a:ext cx="2326716" cy="228455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6BDAF4C-809C-1043-B442-E7DFBC457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6491" y="19364"/>
                <a:ext cx="2309091" cy="2284558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996C29C-909D-2E41-882D-67FCCF2A914F}"/>
                  </a:ext>
                </a:extLst>
              </p:cNvPr>
              <p:cNvSpPr/>
              <p:nvPr/>
            </p:nvSpPr>
            <p:spPr>
              <a:xfrm>
                <a:off x="5691962" y="2958018"/>
                <a:ext cx="236673" cy="1608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3350C05-5325-044B-AD25-98866D558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6491" y="4550574"/>
                <a:ext cx="2324559" cy="2286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6BF9154-A345-4C45-84E1-2126FABE0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6466" y="4573443"/>
                <a:ext cx="2302525" cy="2286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9DEF849-A6A5-A94F-B497-EE33E5732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7740" y="2287443"/>
                <a:ext cx="2346593" cy="2286000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5E76BCA-95B1-534D-A1D0-23548749BB60}"/>
                </a:ext>
              </a:extLst>
            </p:cNvPr>
            <p:cNvSpPr txBox="1"/>
            <p:nvPr/>
          </p:nvSpPr>
          <p:spPr>
            <a:xfrm>
              <a:off x="1441938" y="87923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4692D0-02BA-044D-83F2-9195B8A0A90B}"/>
                </a:ext>
              </a:extLst>
            </p:cNvPr>
            <p:cNvSpPr txBox="1"/>
            <p:nvPr/>
          </p:nvSpPr>
          <p:spPr>
            <a:xfrm>
              <a:off x="3770686" y="90854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BFE757-2154-9746-952F-B3695E8025FC}"/>
                </a:ext>
              </a:extLst>
            </p:cNvPr>
            <p:cNvSpPr txBox="1"/>
            <p:nvPr/>
          </p:nvSpPr>
          <p:spPr>
            <a:xfrm>
              <a:off x="6097402" y="87923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2990DD-5401-CD45-89C4-C39E172A303B}"/>
                </a:ext>
              </a:extLst>
            </p:cNvPr>
            <p:cNvSpPr txBox="1"/>
            <p:nvPr/>
          </p:nvSpPr>
          <p:spPr>
            <a:xfrm>
              <a:off x="1441938" y="2353939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39520E-F8C9-5A49-8998-773E50582297}"/>
                </a:ext>
              </a:extLst>
            </p:cNvPr>
            <p:cNvSpPr txBox="1"/>
            <p:nvPr/>
          </p:nvSpPr>
          <p:spPr>
            <a:xfrm>
              <a:off x="3768656" y="2375412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C7A9BA-098B-E14E-BC52-4E3BF5B367EE}"/>
                </a:ext>
              </a:extLst>
            </p:cNvPr>
            <p:cNvSpPr txBox="1"/>
            <p:nvPr/>
          </p:nvSpPr>
          <p:spPr>
            <a:xfrm>
              <a:off x="6131358" y="2375412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DF72FE-32E6-8344-9F08-49DB82B79F9E}"/>
                </a:ext>
              </a:extLst>
            </p:cNvPr>
            <p:cNvSpPr txBox="1"/>
            <p:nvPr/>
          </p:nvSpPr>
          <p:spPr>
            <a:xfrm>
              <a:off x="1442345" y="4629947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9BA9B-7B74-3C4B-8ADE-5D5C21B07D55}"/>
                </a:ext>
              </a:extLst>
            </p:cNvPr>
            <p:cNvSpPr txBox="1"/>
            <p:nvPr/>
          </p:nvSpPr>
          <p:spPr>
            <a:xfrm>
              <a:off x="3768656" y="4629947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7D0750-A934-E741-9BFF-D8090A1B82A2}"/>
                </a:ext>
              </a:extLst>
            </p:cNvPr>
            <p:cNvSpPr txBox="1"/>
            <p:nvPr/>
          </p:nvSpPr>
          <p:spPr>
            <a:xfrm>
              <a:off x="6131358" y="4647948"/>
              <a:ext cx="3165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6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F86B26-42B3-674A-91E9-BF3D8718908A}"/>
              </a:ext>
            </a:extLst>
          </p:cNvPr>
          <p:cNvGrpSpPr/>
          <p:nvPr/>
        </p:nvGrpSpPr>
        <p:grpSpPr>
          <a:xfrm>
            <a:off x="542521" y="587768"/>
            <a:ext cx="8020620" cy="5116966"/>
            <a:chOff x="542521" y="587768"/>
            <a:chExt cx="8020620" cy="5116966"/>
          </a:xfrm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CF2D37E-9182-7F48-A19B-02F1A79898DB}"/>
                </a:ext>
              </a:extLst>
            </p:cNvPr>
            <p:cNvSpPr/>
            <p:nvPr/>
          </p:nvSpPr>
          <p:spPr>
            <a:xfrm>
              <a:off x="4585010" y="587768"/>
              <a:ext cx="3978131" cy="5116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11022BF-8B90-324F-A972-5F30A6C00A1C}"/>
                </a:ext>
              </a:extLst>
            </p:cNvPr>
            <p:cNvSpPr/>
            <p:nvPr/>
          </p:nvSpPr>
          <p:spPr>
            <a:xfrm>
              <a:off x="542521" y="587768"/>
              <a:ext cx="4042489" cy="5116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C439DF2-8C89-CF4A-A7D6-7DF82013111C}"/>
                </a:ext>
              </a:extLst>
            </p:cNvPr>
            <p:cNvSpPr/>
            <p:nvPr/>
          </p:nvSpPr>
          <p:spPr>
            <a:xfrm>
              <a:off x="2876740" y="2243226"/>
              <a:ext cx="1280160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Text Augmentation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35F51A4-B60F-864D-8380-390994E596F9}"/>
                </a:ext>
              </a:extLst>
            </p:cNvPr>
            <p:cNvSpPr/>
            <p:nvPr/>
          </p:nvSpPr>
          <p:spPr>
            <a:xfrm>
              <a:off x="2876740" y="2817227"/>
              <a:ext cx="1280159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TF-IDF Vectorization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DE6682B-1D1E-B146-83C2-B31C258C6411}"/>
                </a:ext>
              </a:extLst>
            </p:cNvPr>
            <p:cNvSpPr/>
            <p:nvPr/>
          </p:nvSpPr>
          <p:spPr>
            <a:xfrm>
              <a:off x="2876740" y="3390441"/>
              <a:ext cx="1280160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Multinomial Bayes Classification</a:t>
              </a:r>
            </a:p>
          </p:txBody>
        </p:sp>
        <p:sp>
          <p:nvSpPr>
            <p:cNvPr id="59" name="Can 58">
              <a:extLst>
                <a:ext uri="{FF2B5EF4-FFF2-40B4-BE49-F238E27FC236}">
                  <a16:creationId xmlns:a16="http://schemas.microsoft.com/office/drawing/2014/main" id="{5B70AEB3-ABCE-C644-9737-1506065D55A6}"/>
                </a:ext>
              </a:extLst>
            </p:cNvPr>
            <p:cNvSpPr/>
            <p:nvPr/>
          </p:nvSpPr>
          <p:spPr>
            <a:xfrm>
              <a:off x="743303" y="804776"/>
              <a:ext cx="1005840" cy="45720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5,000 manual labeled tweets</a:t>
              </a:r>
            </a:p>
          </p:txBody>
        </p:sp>
        <p:sp>
          <p:nvSpPr>
            <p:cNvPr id="60" name="Can 59">
              <a:extLst>
                <a:ext uri="{FF2B5EF4-FFF2-40B4-BE49-F238E27FC236}">
                  <a16:creationId xmlns:a16="http://schemas.microsoft.com/office/drawing/2014/main" id="{F737C14B-7EF6-6F45-9F82-828839FDA614}"/>
                </a:ext>
              </a:extLst>
            </p:cNvPr>
            <p:cNvSpPr/>
            <p:nvPr/>
          </p:nvSpPr>
          <p:spPr>
            <a:xfrm>
              <a:off x="3059620" y="809146"/>
              <a:ext cx="914400" cy="45720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Unrelated patterns</a:t>
              </a:r>
            </a:p>
          </p:txBody>
        </p:sp>
        <p:sp>
          <p:nvSpPr>
            <p:cNvPr id="61" name="Can 60">
              <a:extLst>
                <a:ext uri="{FF2B5EF4-FFF2-40B4-BE49-F238E27FC236}">
                  <a16:creationId xmlns:a16="http://schemas.microsoft.com/office/drawing/2014/main" id="{962E2A94-B06E-1345-A056-730D6FF5F9E1}"/>
                </a:ext>
              </a:extLst>
            </p:cNvPr>
            <p:cNvSpPr/>
            <p:nvPr/>
          </p:nvSpPr>
          <p:spPr>
            <a:xfrm>
              <a:off x="1461019" y="1363981"/>
              <a:ext cx="914400" cy="36576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1</a:t>
              </a:r>
            </a:p>
          </p:txBody>
        </p:sp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278BCC74-0A49-3040-AFC6-DEC2D3B5ED38}"/>
                </a:ext>
              </a:extLst>
            </p:cNvPr>
            <p:cNvSpPr/>
            <p:nvPr/>
          </p:nvSpPr>
          <p:spPr>
            <a:xfrm>
              <a:off x="1461019" y="1831746"/>
              <a:ext cx="914400" cy="36576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-1</a:t>
              </a:r>
            </a:p>
          </p:txBody>
        </p:sp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151FDD3E-0986-274D-8F2A-7A74CCF2B524}"/>
                </a:ext>
              </a:extLst>
            </p:cNvPr>
            <p:cNvSpPr/>
            <p:nvPr/>
          </p:nvSpPr>
          <p:spPr>
            <a:xfrm>
              <a:off x="1439085" y="2774917"/>
              <a:ext cx="914400" cy="45720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Training dataset</a:t>
              </a: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9A9E840B-8661-FE48-BA26-AD4CE9F2000A}"/>
                </a:ext>
              </a:extLst>
            </p:cNvPr>
            <p:cNvSpPr/>
            <p:nvPr/>
          </p:nvSpPr>
          <p:spPr>
            <a:xfrm>
              <a:off x="742170" y="3850070"/>
              <a:ext cx="1005840" cy="45720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2,333 manual labeled tweets</a:t>
              </a:r>
            </a:p>
          </p:txBody>
        </p:sp>
        <p:sp>
          <p:nvSpPr>
            <p:cNvPr id="69" name="Can 68">
              <a:extLst>
                <a:ext uri="{FF2B5EF4-FFF2-40B4-BE49-F238E27FC236}">
                  <a16:creationId xmlns:a16="http://schemas.microsoft.com/office/drawing/2014/main" id="{9A22AF0C-96EB-694C-BAE7-9BA0EC648970}"/>
                </a:ext>
              </a:extLst>
            </p:cNvPr>
            <p:cNvSpPr/>
            <p:nvPr/>
          </p:nvSpPr>
          <p:spPr>
            <a:xfrm>
              <a:off x="1442477" y="4504300"/>
              <a:ext cx="914400" cy="457200"/>
            </a:xfrm>
            <a:prstGeom prst="can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Testing dataset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A4477E-01BC-1E4C-81F0-5863E2CE84D7}"/>
                </a:ext>
              </a:extLst>
            </p:cNvPr>
            <p:cNvSpPr/>
            <p:nvPr/>
          </p:nvSpPr>
          <p:spPr>
            <a:xfrm>
              <a:off x="2876740" y="4886789"/>
              <a:ext cx="1280160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Performance Measurement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BB0B8A75-D80A-FE4E-BB88-58EF67459B8A}"/>
                </a:ext>
              </a:extLst>
            </p:cNvPr>
            <p:cNvCxnSpPr>
              <a:stCxn id="59" idx="3"/>
              <a:endCxn id="61" idx="2"/>
            </p:cNvCxnSpPr>
            <p:nvPr/>
          </p:nvCxnSpPr>
          <p:spPr>
            <a:xfrm rot="16200000" flipH="1">
              <a:off x="1211179" y="1297020"/>
              <a:ext cx="284885" cy="2147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F0709DAC-6C0A-5A46-A9B2-A119F2B04315}"/>
                </a:ext>
              </a:extLst>
            </p:cNvPr>
            <p:cNvCxnSpPr>
              <a:cxnSpLocks/>
              <a:stCxn id="59" idx="3"/>
              <a:endCxn id="62" idx="2"/>
            </p:cNvCxnSpPr>
            <p:nvPr/>
          </p:nvCxnSpPr>
          <p:spPr>
            <a:xfrm rot="16200000" flipH="1">
              <a:off x="977296" y="1530903"/>
              <a:ext cx="752650" cy="2147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CDC76F6-699E-8F41-9ACB-4E4B387A72A0}"/>
                </a:ext>
              </a:extLst>
            </p:cNvPr>
            <p:cNvSpPr/>
            <p:nvPr/>
          </p:nvSpPr>
          <p:spPr>
            <a:xfrm>
              <a:off x="2876741" y="1592581"/>
              <a:ext cx="1280159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Text Cleaning</a:t>
              </a: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C19CC3E3-981A-8745-A6C9-E1A56966CC1B}"/>
                </a:ext>
              </a:extLst>
            </p:cNvPr>
            <p:cNvCxnSpPr>
              <a:cxnSpLocks/>
              <a:stCxn id="61" idx="4"/>
              <a:endCxn id="77" idx="1"/>
            </p:cNvCxnSpPr>
            <p:nvPr/>
          </p:nvCxnSpPr>
          <p:spPr>
            <a:xfrm>
              <a:off x="2375419" y="1546861"/>
              <a:ext cx="501322" cy="2286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B8767FBE-7E21-DF44-9E15-CFE4C78D57F0}"/>
                </a:ext>
              </a:extLst>
            </p:cNvPr>
            <p:cNvCxnSpPr>
              <a:cxnSpLocks/>
              <a:stCxn id="62" idx="4"/>
              <a:endCxn id="77" idx="1"/>
            </p:cNvCxnSpPr>
            <p:nvPr/>
          </p:nvCxnSpPr>
          <p:spPr>
            <a:xfrm flipV="1">
              <a:off x="2375419" y="1775461"/>
              <a:ext cx="501322" cy="2391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191586D-9301-8E44-B608-89553EC7F695}"/>
                </a:ext>
              </a:extLst>
            </p:cNvPr>
            <p:cNvCxnSpPr>
              <a:stCxn id="77" idx="2"/>
              <a:endCxn id="224" idx="0"/>
            </p:cNvCxnSpPr>
            <p:nvPr/>
          </p:nvCxnSpPr>
          <p:spPr>
            <a:xfrm flipH="1">
              <a:off x="3516820" y="1958341"/>
              <a:ext cx="1" cy="284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A522241-FDB3-7340-8A26-AC5E91FD4404}"/>
                </a:ext>
              </a:extLst>
            </p:cNvPr>
            <p:cNvCxnSpPr>
              <a:cxnSpLocks/>
              <a:stCxn id="246" idx="2"/>
              <a:endCxn id="247" idx="0"/>
            </p:cNvCxnSpPr>
            <p:nvPr/>
          </p:nvCxnSpPr>
          <p:spPr>
            <a:xfrm>
              <a:off x="3516820" y="3182987"/>
              <a:ext cx="0" cy="207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335F917B-7697-E140-8289-C4A7F66C2C59}"/>
                </a:ext>
              </a:extLst>
            </p:cNvPr>
            <p:cNvCxnSpPr>
              <a:cxnSpLocks/>
              <a:stCxn id="224" idx="1"/>
              <a:endCxn id="66" idx="1"/>
            </p:cNvCxnSpPr>
            <p:nvPr/>
          </p:nvCxnSpPr>
          <p:spPr>
            <a:xfrm rot="10800000" flipV="1">
              <a:off x="1896286" y="2426105"/>
              <a:ext cx="980455" cy="3488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be 110">
              <a:extLst>
                <a:ext uri="{FF2B5EF4-FFF2-40B4-BE49-F238E27FC236}">
                  <a16:creationId xmlns:a16="http://schemas.microsoft.com/office/drawing/2014/main" id="{0E0586F1-A896-1E40-986B-A596AFFAFC67}"/>
                </a:ext>
              </a:extLst>
            </p:cNvPr>
            <p:cNvSpPr/>
            <p:nvPr/>
          </p:nvSpPr>
          <p:spPr>
            <a:xfrm>
              <a:off x="2871432" y="4041650"/>
              <a:ext cx="1280159" cy="433276"/>
            </a:xfrm>
            <a:prstGeom prst="cub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Trained Model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B3D7E6A-CFEA-3141-841C-62681BCBDBFE}"/>
                </a:ext>
              </a:extLst>
            </p:cNvPr>
            <p:cNvCxnSpPr>
              <a:cxnSpLocks/>
              <a:stCxn id="247" idx="2"/>
              <a:endCxn id="111" idx="0"/>
            </p:cNvCxnSpPr>
            <p:nvPr/>
          </p:nvCxnSpPr>
          <p:spPr>
            <a:xfrm>
              <a:off x="3516820" y="3756201"/>
              <a:ext cx="0" cy="285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>
              <a:extLst>
                <a:ext uri="{FF2B5EF4-FFF2-40B4-BE49-F238E27FC236}">
                  <a16:creationId xmlns:a16="http://schemas.microsoft.com/office/drawing/2014/main" id="{EA79724C-5229-F446-A65A-798271648600}"/>
                </a:ext>
              </a:extLst>
            </p:cNvPr>
            <p:cNvCxnSpPr>
              <a:cxnSpLocks/>
              <a:stCxn id="67" idx="3"/>
              <a:endCxn id="69" idx="2"/>
            </p:cNvCxnSpPr>
            <p:nvPr/>
          </p:nvCxnSpPr>
          <p:spPr>
            <a:xfrm rot="16200000" flipH="1">
              <a:off x="1130968" y="4421391"/>
              <a:ext cx="425630" cy="1973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>
              <a:extLst>
                <a:ext uri="{FF2B5EF4-FFF2-40B4-BE49-F238E27FC236}">
                  <a16:creationId xmlns:a16="http://schemas.microsoft.com/office/drawing/2014/main" id="{E740D62F-0FC8-3646-BBD5-2BDF658894AA}"/>
                </a:ext>
              </a:extLst>
            </p:cNvPr>
            <p:cNvCxnSpPr>
              <a:cxnSpLocks/>
              <a:stCxn id="111" idx="2"/>
              <a:endCxn id="69" idx="1"/>
            </p:cNvCxnSpPr>
            <p:nvPr/>
          </p:nvCxnSpPr>
          <p:spPr>
            <a:xfrm rot="10800000" flipV="1">
              <a:off x="1899678" y="4312448"/>
              <a:ext cx="971755" cy="1918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C129FABC-814E-D241-9126-1C115DDE828D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rot="16200000" flipH="1">
              <a:off x="2334124" y="4527052"/>
              <a:ext cx="108169" cy="9770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8C14786-CC23-EF46-B891-9A8C19DC69F2}"/>
                </a:ext>
              </a:extLst>
            </p:cNvPr>
            <p:cNvCxnSpPr>
              <a:cxnSpLocks/>
              <a:stCxn id="66" idx="4"/>
              <a:endCxn id="246" idx="1"/>
            </p:cNvCxnSpPr>
            <p:nvPr/>
          </p:nvCxnSpPr>
          <p:spPr>
            <a:xfrm flipV="1">
              <a:off x="2353485" y="3000107"/>
              <a:ext cx="523255" cy="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Snip and Round Single Corner Rectangle 138">
              <a:extLst>
                <a:ext uri="{FF2B5EF4-FFF2-40B4-BE49-F238E27FC236}">
                  <a16:creationId xmlns:a16="http://schemas.microsoft.com/office/drawing/2014/main" id="{B659BB0D-D3CA-D544-96CC-3AFCC46A5D39}"/>
                </a:ext>
              </a:extLst>
            </p:cNvPr>
            <p:cNvSpPr/>
            <p:nvPr/>
          </p:nvSpPr>
          <p:spPr>
            <a:xfrm>
              <a:off x="5106404" y="854866"/>
              <a:ext cx="1097280" cy="365760"/>
            </a:xfrm>
            <a:prstGeom prst="snip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 tweet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B1B8C7F-268B-524F-8FA6-F2FD5DE344DF}"/>
                </a:ext>
              </a:extLst>
            </p:cNvPr>
            <p:cNvGrpSpPr/>
            <p:nvPr/>
          </p:nvGrpSpPr>
          <p:grpSpPr>
            <a:xfrm>
              <a:off x="4925494" y="2196647"/>
              <a:ext cx="1463021" cy="548640"/>
              <a:chOff x="5091259" y="1311019"/>
              <a:chExt cx="1463021" cy="548640"/>
            </a:xfrm>
          </p:grpSpPr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42FB4178-80BB-D74F-9221-6D08E7A16415}"/>
                  </a:ext>
                </a:extLst>
              </p:cNvPr>
              <p:cNvSpPr/>
              <p:nvPr/>
            </p:nvSpPr>
            <p:spPr>
              <a:xfrm>
                <a:off x="5091259" y="1311019"/>
                <a:ext cx="1463021" cy="548640"/>
              </a:xfrm>
              <a:prstGeom prst="diamond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7EEBB06-DD4E-3141-A828-D0C1E4CE6BB2}"/>
                  </a:ext>
                </a:extLst>
              </p:cNvPr>
              <p:cNvSpPr txBox="1"/>
              <p:nvPr/>
            </p:nvSpPr>
            <p:spPr>
              <a:xfrm>
                <a:off x="5234291" y="1446512"/>
                <a:ext cx="116128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Contain unrelated pattern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51A478B-9AAE-0448-BDF6-9A526C00EB95}"/>
                </a:ext>
              </a:extLst>
            </p:cNvPr>
            <p:cNvGrpSpPr/>
            <p:nvPr/>
          </p:nvGrpSpPr>
          <p:grpSpPr>
            <a:xfrm>
              <a:off x="4927446" y="1424043"/>
              <a:ext cx="1463040" cy="548640"/>
              <a:chOff x="5089289" y="1269935"/>
              <a:chExt cx="1463040" cy="548640"/>
            </a:xfrm>
          </p:grpSpPr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D45B754F-8BD0-5741-94FC-7E61EDBAEB28}"/>
                  </a:ext>
                </a:extLst>
              </p:cNvPr>
              <p:cNvSpPr/>
              <p:nvPr/>
            </p:nvSpPr>
            <p:spPr>
              <a:xfrm>
                <a:off x="5089289" y="1269935"/>
                <a:ext cx="1463040" cy="548640"/>
              </a:xfrm>
              <a:prstGeom prst="diamond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4F15444-361C-0144-BF57-FFEE4F1AF424}"/>
                  </a:ext>
                </a:extLst>
              </p:cNvPr>
              <p:cNvSpPr txBox="1"/>
              <p:nvPr/>
            </p:nvSpPr>
            <p:spPr>
              <a:xfrm>
                <a:off x="5230010" y="1405579"/>
                <a:ext cx="116128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Same as manual label?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8673601A-1371-1B4B-AF9D-F2F620C39D82}"/>
                </a:ext>
              </a:extLst>
            </p:cNvPr>
            <p:cNvGrpSpPr/>
            <p:nvPr/>
          </p:nvGrpSpPr>
          <p:grpSpPr>
            <a:xfrm>
              <a:off x="5000528" y="3321969"/>
              <a:ext cx="2483934" cy="1251134"/>
              <a:chOff x="4634604" y="2927478"/>
              <a:chExt cx="2483934" cy="1251134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CED2AFA-6D53-4249-BCD0-8D7CC84BDD44}"/>
                  </a:ext>
                </a:extLst>
              </p:cNvPr>
              <p:cNvSpPr/>
              <p:nvPr/>
            </p:nvSpPr>
            <p:spPr>
              <a:xfrm>
                <a:off x="4702602" y="3601799"/>
                <a:ext cx="1097280" cy="18288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Remove URLs</a:t>
                </a: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B7D0DAC6-C1AE-7E42-B174-FFCABB47D30C}"/>
                  </a:ext>
                </a:extLst>
              </p:cNvPr>
              <p:cNvSpPr/>
              <p:nvPr/>
            </p:nvSpPr>
            <p:spPr>
              <a:xfrm>
                <a:off x="4702602" y="3195713"/>
                <a:ext cx="1097280" cy="27432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Remove RT @user and @user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6CAC475-6FF8-0741-9A1A-52421CF6F0EE}"/>
                  </a:ext>
                </a:extLst>
              </p:cNvPr>
              <p:cNvSpPr/>
              <p:nvPr/>
            </p:nvSpPr>
            <p:spPr>
              <a:xfrm>
                <a:off x="5963823" y="3195713"/>
                <a:ext cx="1097280" cy="27432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Remove digits, punctuations, emojis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52283A9-B57A-B140-B38F-6E4B82EB25E7}"/>
                  </a:ext>
                </a:extLst>
              </p:cNvPr>
              <p:cNvSpPr/>
              <p:nvPr/>
            </p:nvSpPr>
            <p:spPr>
              <a:xfrm>
                <a:off x="4702602" y="3910090"/>
                <a:ext cx="1097280" cy="18288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Lemmatize words</a:t>
                </a: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D065CA7C-4DA4-1D49-9136-1184D1067588}"/>
                  </a:ext>
                </a:extLst>
              </p:cNvPr>
              <p:cNvSpPr/>
              <p:nvPr/>
            </p:nvSpPr>
            <p:spPr>
              <a:xfrm>
                <a:off x="5963823" y="3910090"/>
                <a:ext cx="1097280" cy="18288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Tokenize words</a:t>
                </a: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90C166ED-2EBB-7A44-B69E-4C2822B6118D}"/>
                  </a:ext>
                </a:extLst>
              </p:cNvPr>
              <p:cNvSpPr/>
              <p:nvPr/>
            </p:nvSpPr>
            <p:spPr>
              <a:xfrm>
                <a:off x="5963823" y="3592739"/>
                <a:ext cx="1097280" cy="18288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50" dirty="0">
                    <a:solidFill>
                      <a:schemeClr val="tx1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Remove stop-words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39F3ADD-3D0B-8E4A-B0D2-AC978C41CB23}"/>
                  </a:ext>
                </a:extLst>
              </p:cNvPr>
              <p:cNvCxnSpPr>
                <a:stCxn id="256" idx="3"/>
                <a:endCxn id="257" idx="1"/>
              </p:cNvCxnSpPr>
              <p:nvPr/>
            </p:nvCxnSpPr>
            <p:spPr>
              <a:xfrm>
                <a:off x="5799882" y="3332873"/>
                <a:ext cx="163941" cy="0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A3F26434-4058-8045-A737-F069B074891E}"/>
                  </a:ext>
                </a:extLst>
              </p:cNvPr>
              <p:cNvCxnSpPr>
                <a:cxnSpLocks/>
                <a:stCxn id="244" idx="0"/>
                <a:endCxn id="256" idx="2"/>
              </p:cNvCxnSpPr>
              <p:nvPr/>
            </p:nvCxnSpPr>
            <p:spPr>
              <a:xfrm flipV="1">
                <a:off x="5251242" y="3470033"/>
                <a:ext cx="0" cy="131766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EB6AAB0-9708-B743-9E52-90C7D7EA2D4F}"/>
                  </a:ext>
                </a:extLst>
              </p:cNvPr>
              <p:cNvCxnSpPr>
                <a:cxnSpLocks/>
                <a:stCxn id="257" idx="2"/>
                <a:endCxn id="260" idx="0"/>
              </p:cNvCxnSpPr>
              <p:nvPr/>
            </p:nvCxnSpPr>
            <p:spPr>
              <a:xfrm>
                <a:off x="6512463" y="3470033"/>
                <a:ext cx="0" cy="122706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7820AE52-8246-EC42-B6AF-79E9CD7CC9D1}"/>
                  </a:ext>
                </a:extLst>
              </p:cNvPr>
              <p:cNvCxnSpPr>
                <a:cxnSpLocks/>
                <a:stCxn id="260" idx="2"/>
                <a:endCxn id="259" idx="0"/>
              </p:cNvCxnSpPr>
              <p:nvPr/>
            </p:nvCxnSpPr>
            <p:spPr>
              <a:xfrm>
                <a:off x="6512463" y="3775619"/>
                <a:ext cx="0" cy="134471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EFBF06B2-8F1F-8847-BFAB-942C3DEB2CEC}"/>
                  </a:ext>
                </a:extLst>
              </p:cNvPr>
              <p:cNvCxnSpPr>
                <a:cxnSpLocks/>
                <a:stCxn id="259" idx="1"/>
                <a:endCxn id="258" idx="3"/>
              </p:cNvCxnSpPr>
              <p:nvPr/>
            </p:nvCxnSpPr>
            <p:spPr>
              <a:xfrm flipH="1">
                <a:off x="5799882" y="4001530"/>
                <a:ext cx="163941" cy="0"/>
              </a:xfrm>
              <a:prstGeom prst="straightConnector1">
                <a:avLst/>
              </a:prstGeom>
              <a:ln>
                <a:headEnd type="none" w="med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8A311F3-1C24-1146-8757-19ED516ED8CB}"/>
                  </a:ext>
                </a:extLst>
              </p:cNvPr>
              <p:cNvSpPr/>
              <p:nvPr/>
            </p:nvSpPr>
            <p:spPr>
              <a:xfrm>
                <a:off x="4634604" y="2927478"/>
                <a:ext cx="2483934" cy="1251134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C6404CD-73C8-474B-91CC-A6F3634D1C71}"/>
                  </a:ext>
                </a:extLst>
              </p:cNvPr>
              <p:cNvSpPr/>
              <p:nvPr/>
            </p:nvSpPr>
            <p:spPr>
              <a:xfrm>
                <a:off x="5415218" y="2944014"/>
                <a:ext cx="933269" cy="238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5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Text Cleaning</a:t>
                </a:r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D51EB19-1128-EF4D-9E24-BDE3A9D68E2B}"/>
                </a:ext>
              </a:extLst>
            </p:cNvPr>
            <p:cNvSpPr/>
            <p:nvPr/>
          </p:nvSpPr>
          <p:spPr>
            <a:xfrm>
              <a:off x="6818201" y="1063682"/>
              <a:ext cx="1280159" cy="47971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Same as manual label: class 1, class -1, or unrelated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5897EF5-CCFB-3146-830B-F163375DAC07}"/>
                </a:ext>
              </a:extLst>
            </p:cNvPr>
            <p:cNvCxnSpPr>
              <a:cxnSpLocks/>
              <a:stCxn id="139" idx="1"/>
              <a:endCxn id="177" idx="0"/>
            </p:cNvCxnSpPr>
            <p:nvPr/>
          </p:nvCxnSpPr>
          <p:spPr>
            <a:xfrm>
              <a:off x="5655044" y="1220626"/>
              <a:ext cx="3922" cy="20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9ECC21-0EAC-4843-81A5-DE99841A23C1}"/>
                </a:ext>
              </a:extLst>
            </p:cNvPr>
            <p:cNvSpPr/>
            <p:nvPr/>
          </p:nvSpPr>
          <p:spPr>
            <a:xfrm>
              <a:off x="6818201" y="2568698"/>
              <a:ext cx="1280159" cy="36576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Remove from the dataset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2F961EEF-F49B-B849-84BC-EF1A2C5775B1}"/>
                </a:ext>
              </a:extLst>
            </p:cNvPr>
            <p:cNvCxnSpPr>
              <a:cxnSpLocks/>
              <a:stCxn id="177" idx="2"/>
              <a:endCxn id="172" idx="0"/>
            </p:cNvCxnSpPr>
            <p:nvPr/>
          </p:nvCxnSpPr>
          <p:spPr>
            <a:xfrm flipH="1">
              <a:off x="5657005" y="1972683"/>
              <a:ext cx="1961" cy="223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Elbow Connector 222">
              <a:extLst>
                <a:ext uri="{FF2B5EF4-FFF2-40B4-BE49-F238E27FC236}">
                  <a16:creationId xmlns:a16="http://schemas.microsoft.com/office/drawing/2014/main" id="{C60BF59A-869C-0C44-88B8-1DB0555DAD90}"/>
                </a:ext>
              </a:extLst>
            </p:cNvPr>
            <p:cNvCxnSpPr>
              <a:cxnSpLocks/>
              <a:stCxn id="172" idx="2"/>
              <a:endCxn id="197" idx="0"/>
            </p:cNvCxnSpPr>
            <p:nvPr/>
          </p:nvCxnSpPr>
          <p:spPr>
            <a:xfrm rot="16200000" flipH="1">
              <a:off x="5661409" y="2740883"/>
              <a:ext cx="576682" cy="585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FA33E9E8-1C8D-0041-96AA-39592563C07F}"/>
                </a:ext>
              </a:extLst>
            </p:cNvPr>
            <p:cNvCxnSpPr>
              <a:cxnSpLocks/>
              <a:stCxn id="111" idx="5"/>
              <a:endCxn id="231" idx="2"/>
            </p:cNvCxnSpPr>
            <p:nvPr/>
          </p:nvCxnSpPr>
          <p:spPr>
            <a:xfrm>
              <a:off x="4151591" y="4204129"/>
              <a:ext cx="1542264" cy="865540"/>
            </a:xfrm>
            <a:prstGeom prst="bentConnector3">
              <a:avLst>
                <a:gd name="adj1" fmla="val 17486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Snip and Round Single Corner Rectangle 230">
              <a:extLst>
                <a:ext uri="{FF2B5EF4-FFF2-40B4-BE49-F238E27FC236}">
                  <a16:creationId xmlns:a16="http://schemas.microsoft.com/office/drawing/2014/main" id="{B4C95247-BE60-1A4E-B838-E11EF5F5126C}"/>
                </a:ext>
              </a:extLst>
            </p:cNvPr>
            <p:cNvSpPr/>
            <p:nvPr/>
          </p:nvSpPr>
          <p:spPr>
            <a:xfrm>
              <a:off x="5693855" y="4886789"/>
              <a:ext cx="1097280" cy="365760"/>
            </a:xfrm>
            <a:prstGeom prst="snipRoundRect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Final Label</a:t>
              </a:r>
            </a:p>
          </p:txBody>
        </p: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DDF01850-B8F5-F44F-89CB-8BF06138BB84}"/>
                </a:ext>
              </a:extLst>
            </p:cNvPr>
            <p:cNvCxnSpPr>
              <a:cxnSpLocks/>
              <a:stCxn id="60" idx="4"/>
              <a:endCxn id="172" idx="1"/>
            </p:cNvCxnSpPr>
            <p:nvPr/>
          </p:nvCxnSpPr>
          <p:spPr>
            <a:xfrm>
              <a:off x="3974020" y="1037746"/>
              <a:ext cx="951474" cy="1433221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6568383D-3EAA-9742-A700-6BEDCED6E217}"/>
                </a:ext>
              </a:extLst>
            </p:cNvPr>
            <p:cNvCxnSpPr>
              <a:cxnSpLocks/>
              <a:stCxn id="177" idx="3"/>
              <a:endCxn id="200" idx="1"/>
            </p:cNvCxnSpPr>
            <p:nvPr/>
          </p:nvCxnSpPr>
          <p:spPr>
            <a:xfrm flipV="1">
              <a:off x="6390486" y="1303540"/>
              <a:ext cx="427715" cy="3948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7C1D186D-69A7-E74E-B17A-7B1A085A0F6A}"/>
                </a:ext>
              </a:extLst>
            </p:cNvPr>
            <p:cNvGrpSpPr/>
            <p:nvPr/>
          </p:nvGrpSpPr>
          <p:grpSpPr>
            <a:xfrm>
              <a:off x="6726760" y="1775461"/>
              <a:ext cx="1463040" cy="548640"/>
              <a:chOff x="6799287" y="1126618"/>
              <a:chExt cx="1463040" cy="548640"/>
            </a:xfrm>
          </p:grpSpPr>
          <p:sp>
            <p:nvSpPr>
              <p:cNvPr id="243" name="Diamond 242">
                <a:extLst>
                  <a:ext uri="{FF2B5EF4-FFF2-40B4-BE49-F238E27FC236}">
                    <a16:creationId xmlns:a16="http://schemas.microsoft.com/office/drawing/2014/main" id="{FE6B9171-8A43-E84A-AF3A-5043EDA5AEFC}"/>
                  </a:ext>
                </a:extLst>
              </p:cNvPr>
              <p:cNvSpPr/>
              <p:nvPr/>
            </p:nvSpPr>
            <p:spPr>
              <a:xfrm>
                <a:off x="6799287" y="1126618"/>
                <a:ext cx="1463040" cy="548640"/>
              </a:xfrm>
              <a:prstGeom prst="diamond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50" dirty="0">
                  <a:solidFill>
                    <a:schemeClr val="tx1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F7D99002-21B6-E547-B184-9967C61A16A4}"/>
                  </a:ext>
                </a:extLst>
              </p:cNvPr>
              <p:cNvSpPr txBox="1"/>
              <p:nvPr/>
            </p:nvSpPr>
            <p:spPr>
              <a:xfrm>
                <a:off x="6949292" y="1222413"/>
                <a:ext cx="1161288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Label as unrelated?</a:t>
                </a:r>
              </a:p>
            </p:txBody>
          </p:sp>
        </p:grp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4CD1A520-93F3-684B-B5F0-2892ADD475F2}"/>
                </a:ext>
              </a:extLst>
            </p:cNvPr>
            <p:cNvCxnSpPr>
              <a:cxnSpLocks/>
              <a:stCxn id="200" idx="2"/>
              <a:endCxn id="243" idx="0"/>
            </p:cNvCxnSpPr>
            <p:nvPr/>
          </p:nvCxnSpPr>
          <p:spPr>
            <a:xfrm flipH="1">
              <a:off x="7458280" y="1543398"/>
              <a:ext cx="1" cy="23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3AFCE5A-C469-FE41-9907-109B9158FFAF}"/>
                </a:ext>
              </a:extLst>
            </p:cNvPr>
            <p:cNvCxnSpPr>
              <a:cxnSpLocks/>
              <a:stCxn id="243" idx="2"/>
              <a:endCxn id="205" idx="0"/>
            </p:cNvCxnSpPr>
            <p:nvPr/>
          </p:nvCxnSpPr>
          <p:spPr>
            <a:xfrm>
              <a:off x="7458280" y="2324101"/>
              <a:ext cx="1" cy="244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>
              <a:extLst>
                <a:ext uri="{FF2B5EF4-FFF2-40B4-BE49-F238E27FC236}">
                  <a16:creationId xmlns:a16="http://schemas.microsoft.com/office/drawing/2014/main" id="{41569B68-83F9-2849-99C4-7E7D88883252}"/>
                </a:ext>
              </a:extLst>
            </p:cNvPr>
            <p:cNvCxnSpPr>
              <a:cxnSpLocks/>
              <a:stCxn id="243" idx="3"/>
              <a:endCxn id="231" idx="0"/>
            </p:cNvCxnSpPr>
            <p:nvPr/>
          </p:nvCxnSpPr>
          <p:spPr>
            <a:xfrm flipH="1">
              <a:off x="6791135" y="2049781"/>
              <a:ext cx="1398665" cy="3019888"/>
            </a:xfrm>
            <a:prstGeom prst="bentConnector3">
              <a:avLst>
                <a:gd name="adj1" fmla="val -163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A8553536-B1DF-914E-9089-0F130419298C}"/>
                </a:ext>
              </a:extLst>
            </p:cNvPr>
            <p:cNvCxnSpPr>
              <a:cxnSpLocks/>
              <a:stCxn id="197" idx="2"/>
              <a:endCxn id="231" idx="3"/>
            </p:cNvCxnSpPr>
            <p:nvPr/>
          </p:nvCxnSpPr>
          <p:spPr>
            <a:xfrm>
              <a:off x="6242495" y="4573103"/>
              <a:ext cx="0" cy="31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4EB78295-5020-FC40-8B05-451419C0F19A}"/>
                </a:ext>
              </a:extLst>
            </p:cNvPr>
            <p:cNvCxnSpPr>
              <a:cxnSpLocks/>
              <a:stCxn id="172" idx="3"/>
              <a:endCxn id="205" idx="1"/>
            </p:cNvCxnSpPr>
            <p:nvPr/>
          </p:nvCxnSpPr>
          <p:spPr>
            <a:xfrm>
              <a:off x="6388515" y="2470967"/>
              <a:ext cx="429686" cy="2806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>
              <a:extLst>
                <a:ext uri="{FF2B5EF4-FFF2-40B4-BE49-F238E27FC236}">
                  <a16:creationId xmlns:a16="http://schemas.microsoft.com/office/drawing/2014/main" id="{07206C90-9E61-8047-9ADA-5CF24C3A5DD6}"/>
                </a:ext>
              </a:extLst>
            </p:cNvPr>
            <p:cNvCxnSpPr>
              <a:cxnSpLocks/>
              <a:stCxn id="59" idx="4"/>
              <a:endCxn id="60" idx="2"/>
            </p:cNvCxnSpPr>
            <p:nvPr/>
          </p:nvCxnSpPr>
          <p:spPr>
            <a:xfrm>
              <a:off x="1749143" y="1033376"/>
              <a:ext cx="1310477" cy="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6804004E-579C-6B45-89C3-3A5E23F9F12B}"/>
                </a:ext>
              </a:extLst>
            </p:cNvPr>
            <p:cNvSpPr txBox="1"/>
            <p:nvPr/>
          </p:nvSpPr>
          <p:spPr>
            <a:xfrm>
              <a:off x="6247813" y="1454189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19CDCC43-2635-4142-A936-A489F80E5494}"/>
                </a:ext>
              </a:extLst>
            </p:cNvPr>
            <p:cNvSpPr txBox="1"/>
            <p:nvPr/>
          </p:nvSpPr>
          <p:spPr>
            <a:xfrm>
              <a:off x="5682802" y="1977672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2B7F858-046C-C749-A406-A4CBEB2EDB14}"/>
                </a:ext>
              </a:extLst>
            </p:cNvPr>
            <p:cNvSpPr txBox="1"/>
            <p:nvPr/>
          </p:nvSpPr>
          <p:spPr>
            <a:xfrm>
              <a:off x="6259695" y="2245337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61A5D6F-4A93-214E-91CB-56C431CACE1A}"/>
                </a:ext>
              </a:extLst>
            </p:cNvPr>
            <p:cNvSpPr txBox="1"/>
            <p:nvPr/>
          </p:nvSpPr>
          <p:spPr>
            <a:xfrm>
              <a:off x="5659510" y="2758882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FE5672E9-ACDD-AB40-96DF-41F63B2A418E}"/>
                </a:ext>
              </a:extLst>
            </p:cNvPr>
            <p:cNvSpPr txBox="1"/>
            <p:nvPr/>
          </p:nvSpPr>
          <p:spPr>
            <a:xfrm>
              <a:off x="8117837" y="1825663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53B5805-699A-9D40-97FD-18C27F52B456}"/>
                </a:ext>
              </a:extLst>
            </p:cNvPr>
            <p:cNvSpPr txBox="1"/>
            <p:nvPr/>
          </p:nvSpPr>
          <p:spPr>
            <a:xfrm>
              <a:off x="7456309" y="2284333"/>
              <a:ext cx="437552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CE9D7CA6-3F62-AD40-8426-41CDD05C04BC}"/>
                </a:ext>
              </a:extLst>
            </p:cNvPr>
            <p:cNvSpPr txBox="1"/>
            <p:nvPr/>
          </p:nvSpPr>
          <p:spPr>
            <a:xfrm>
              <a:off x="4687723" y="4664826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apply trained model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D57A775A-8EBC-984B-BF72-C488EB0DF85C}"/>
                </a:ext>
              </a:extLst>
            </p:cNvPr>
            <p:cNvSpPr txBox="1"/>
            <p:nvPr/>
          </p:nvSpPr>
          <p:spPr>
            <a:xfrm>
              <a:off x="2366935" y="1288644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1,630 tweets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A09D420-7D58-8C4A-86DC-285997DE0878}"/>
                </a:ext>
              </a:extLst>
            </p:cNvPr>
            <p:cNvSpPr txBox="1"/>
            <p:nvPr/>
          </p:nvSpPr>
          <p:spPr>
            <a:xfrm>
              <a:off x="2337548" y="2027082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1,950 tweets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FEAA3C2E-C6CC-B249-A633-568AE87AEACE}"/>
                </a:ext>
              </a:extLst>
            </p:cNvPr>
            <p:cNvSpPr txBox="1"/>
            <p:nvPr/>
          </p:nvSpPr>
          <p:spPr>
            <a:xfrm>
              <a:off x="1078082" y="3260216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1: 9,780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F844994E-5A3D-4B4A-8619-5CDD809BA046}"/>
                </a:ext>
              </a:extLst>
            </p:cNvPr>
            <p:cNvSpPr txBox="1"/>
            <p:nvPr/>
          </p:nvSpPr>
          <p:spPr>
            <a:xfrm>
              <a:off x="1085393" y="3431972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-1: 9,750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B2488C7F-F633-CE4D-97E2-320FF61CFC6D}"/>
                </a:ext>
              </a:extLst>
            </p:cNvPr>
            <p:cNvSpPr/>
            <p:nvPr/>
          </p:nvSpPr>
          <p:spPr>
            <a:xfrm>
              <a:off x="2194781" y="5381799"/>
              <a:ext cx="22574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solidFill>
                    <a:srgbClr val="0070C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Train Text Classification Model</a:t>
              </a:r>
              <a:endParaRPr lang="en-US" sz="12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B32EBB43-3CCA-ED49-8084-3B1EB1AD1BC5}"/>
                </a:ext>
              </a:extLst>
            </p:cNvPr>
            <p:cNvSpPr/>
            <p:nvPr/>
          </p:nvSpPr>
          <p:spPr>
            <a:xfrm>
              <a:off x="6367433" y="5383798"/>
              <a:ext cx="2127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solidFill>
                    <a:srgbClr val="0070C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Label a Tweet in the Dataset</a:t>
              </a:r>
              <a:endParaRPr lang="en-US" sz="12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AEEA1A0-E2F9-C340-ADA5-3D0B3B2BDDFE}"/>
                </a:ext>
              </a:extLst>
            </p:cNvPr>
            <p:cNvSpPr txBox="1"/>
            <p:nvPr/>
          </p:nvSpPr>
          <p:spPr>
            <a:xfrm>
              <a:off x="983839" y="5007336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1: 744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7165680-F5F2-AF46-AAE5-42A0E5210A4A}"/>
                </a:ext>
              </a:extLst>
            </p:cNvPr>
            <p:cNvSpPr txBox="1"/>
            <p:nvPr/>
          </p:nvSpPr>
          <p:spPr>
            <a:xfrm>
              <a:off x="991150" y="5179092"/>
              <a:ext cx="1297127" cy="23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50" i="1" dirty="0"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Class -1: 1,060</a:t>
              </a:r>
              <a:endParaRPr lang="en-US" sz="95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2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216</Words>
  <Application>Microsoft Office PowerPoint</Application>
  <PresentationFormat>On-screen Show (4:3)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Lingyao</dc:creator>
  <cp:lastModifiedBy>Abdolmajid Erfani</cp:lastModifiedBy>
  <cp:revision>35</cp:revision>
  <dcterms:created xsi:type="dcterms:W3CDTF">2020-07-06T02:47:54Z</dcterms:created>
  <dcterms:modified xsi:type="dcterms:W3CDTF">2020-07-24T01:43:01Z</dcterms:modified>
</cp:coreProperties>
</file>